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73" r:id="rId5"/>
    <p:sldId id="274" r:id="rId6"/>
    <p:sldId id="275" r:id="rId7"/>
    <p:sldId id="281" r:id="rId8"/>
    <p:sldId id="264" r:id="rId9"/>
    <p:sldId id="258" r:id="rId10"/>
    <p:sldId id="276" r:id="rId11"/>
    <p:sldId id="277" r:id="rId12"/>
    <p:sldId id="278" r:id="rId13"/>
    <p:sldId id="279" r:id="rId14"/>
    <p:sldId id="280" r:id="rId15"/>
    <p:sldId id="282" r:id="rId16"/>
    <p:sldId id="265" r:id="rId17"/>
    <p:sldId id="259" r:id="rId18"/>
    <p:sldId id="283" r:id="rId19"/>
    <p:sldId id="284" r:id="rId20"/>
    <p:sldId id="285" r:id="rId21"/>
    <p:sldId id="286" r:id="rId22"/>
    <p:sldId id="287" r:id="rId23"/>
    <p:sldId id="289" r:id="rId24"/>
    <p:sldId id="266" r:id="rId25"/>
    <p:sldId id="260" r:id="rId26"/>
    <p:sldId id="288" r:id="rId27"/>
    <p:sldId id="290" r:id="rId28"/>
    <p:sldId id="291" r:id="rId29"/>
    <p:sldId id="292" r:id="rId30"/>
    <p:sldId id="293" r:id="rId31"/>
    <p:sldId id="294" r:id="rId32"/>
    <p:sldId id="267" r:id="rId33"/>
    <p:sldId id="261" r:id="rId34"/>
    <p:sldId id="295" r:id="rId35"/>
    <p:sldId id="296" r:id="rId36"/>
    <p:sldId id="297" r:id="rId37"/>
    <p:sldId id="298" r:id="rId38"/>
    <p:sldId id="299" r:id="rId39"/>
    <p:sldId id="268" r:id="rId40"/>
    <p:sldId id="262" r:id="rId41"/>
    <p:sldId id="301" r:id="rId42"/>
    <p:sldId id="303" r:id="rId43"/>
    <p:sldId id="304" r:id="rId44"/>
    <p:sldId id="305" r:id="rId45"/>
    <p:sldId id="306" r:id="rId46"/>
    <p:sldId id="302" r:id="rId47"/>
    <p:sldId id="269" r:id="rId48"/>
    <p:sldId id="270" r:id="rId49"/>
    <p:sldId id="271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35" autoAdjust="0"/>
  </p:normalViewPr>
  <p:slideViewPr>
    <p:cSldViewPr>
      <p:cViewPr>
        <p:scale>
          <a:sx n="164" d="100"/>
          <a:sy n="164" d="100"/>
        </p:scale>
        <p:origin x="-2034" y="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1A81B-9345-4810-8CB9-42A9266D5504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8335F-5497-438A-A83C-DC30B4CD8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09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1A81B-9345-4810-8CB9-42A9266D5504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8335F-5497-438A-A83C-DC30B4CD8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624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1A81B-9345-4810-8CB9-42A9266D5504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8335F-5497-438A-A83C-DC30B4CD8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76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1A81B-9345-4810-8CB9-42A9266D5504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8335F-5497-438A-A83C-DC30B4CD8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234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1A81B-9345-4810-8CB9-42A9266D5504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8335F-5497-438A-A83C-DC30B4CD8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803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1A81B-9345-4810-8CB9-42A9266D5504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8335F-5497-438A-A83C-DC30B4CD8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422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1A81B-9345-4810-8CB9-42A9266D5504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8335F-5497-438A-A83C-DC30B4CD8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707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1A81B-9345-4810-8CB9-42A9266D5504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8335F-5497-438A-A83C-DC30B4CD8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312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1A81B-9345-4810-8CB9-42A9266D5504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8335F-5497-438A-A83C-DC30B4CD8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977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1A81B-9345-4810-8CB9-42A9266D5504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8335F-5497-438A-A83C-DC30B4CD8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307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1A81B-9345-4810-8CB9-42A9266D5504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8335F-5497-438A-A83C-DC30B4CD8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737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1A81B-9345-4810-8CB9-42A9266D5504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8335F-5497-438A-A83C-DC30B4CD8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961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268760"/>
            <a:ext cx="7772400" cy="194421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Критерии </a:t>
            </a:r>
            <a:r>
              <a:rPr lang="ru-RU" b="1" dirty="0"/>
              <a:t>и показатели оценки конкурсного испытания 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b="1" dirty="0"/>
              <a:t>«Мастер – класс»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Региональный этап Всероссийского конкурса «Учитель года»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0137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692696"/>
            <a:ext cx="9001000" cy="1080120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latin typeface="Bookman Old Style" panose="02050604050505020204" pitchFamily="18" charset="0"/>
              </a:rPr>
              <a:t>Суть </a:t>
            </a:r>
            <a:r>
              <a:rPr lang="ru-RU" sz="2700" b="1" dirty="0" smtClean="0">
                <a:latin typeface="Bookman Old Style" panose="02050604050505020204" pitchFamily="18" charset="0"/>
              </a:rPr>
              <a:t>показателя 2.1.:</a:t>
            </a:r>
            <a:r>
              <a:rPr lang="ru-RU" sz="2700" dirty="0">
                <a:latin typeface="Bookman Old Style" panose="02050604050505020204" pitchFamily="18" charset="0"/>
              </a:rPr>
              <a:t> Вы должны показать, что ваш метод </a:t>
            </a:r>
            <a:r>
              <a:rPr lang="ru-RU" sz="2700" b="1" dirty="0">
                <a:latin typeface="Bookman Old Style" panose="02050604050505020204" pitchFamily="18" charset="0"/>
              </a:rPr>
              <a:t>реально работает</a:t>
            </a:r>
            <a:r>
              <a:rPr lang="ru-RU" sz="2700" dirty="0">
                <a:latin typeface="Bookman Old Style" panose="02050604050505020204" pitchFamily="18" charset="0"/>
              </a:rPr>
              <a:t> в сложных ситуациях, а не только в идеальных конкурсных условиях. "Верифицированное" означает подтвержденное практикой, проверенное временем.</a:t>
            </a:r>
            <a:r>
              <a:rPr lang="ru-RU" sz="4000" dirty="0">
                <a:latin typeface="Bookman Old Style" panose="02050604050505020204" pitchFamily="18" charset="0"/>
              </a:rPr>
              <a:t/>
            </a:r>
            <a:br>
              <a:rPr lang="ru-RU" sz="4000" dirty="0">
                <a:latin typeface="Bookman Old Style" panose="02050604050505020204" pitchFamily="18" charset="0"/>
              </a:rPr>
            </a:b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784976" cy="5285184"/>
          </a:xfrm>
        </p:spPr>
        <p:txBody>
          <a:bodyPr>
            <a:normAutofit fontScale="55000" lnSpcReduction="20000"/>
          </a:bodyPr>
          <a:lstStyle/>
          <a:p>
            <a:endParaRPr lang="ru-RU" sz="2800" dirty="0"/>
          </a:p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Как </a:t>
            </a:r>
            <a:r>
              <a:rPr lang="ru-RU" b="1" dirty="0">
                <a:latin typeface="Bookman Old Style" panose="02050604050505020204" pitchFamily="18" charset="0"/>
              </a:rPr>
              <a:t>готовиться: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Выделите конкретную нестандартную задачу.</a:t>
            </a:r>
            <a:r>
              <a:rPr lang="ru-RU" dirty="0">
                <a:latin typeface="Bookman Old Style" panose="02050604050505020204" pitchFamily="18" charset="0"/>
              </a:rPr>
              <a:t> Что именно вы решали? Например: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Как удержать внимание "клипового" поколения на уроке ОБЗР?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Как научить детей действовать в стрессовой ситуации, когда паника блокирует память?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Как отработать навыки первой помощи, если в классе 30 человек и один манекен?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Подготовьте доказательную базу.</a:t>
            </a:r>
            <a:r>
              <a:rPr lang="ru-RU" dirty="0">
                <a:latin typeface="Bookman Old Style" panose="02050604050505020204" pitchFamily="18" charset="0"/>
              </a:rPr>
              <a:t> Согласно требованиям к описанию успешных практик, результативность подтверждается конкретными цифрами и фактами 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Динамика: "Два года назад только 30% учеников могли наложить жгут правильно, сегодня — 85%".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Сравнение: "В параллельном классе, где работали по традиционной методике, результат ниже на 40%".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Отзывы: "Ученики, прошедшие тренинг, смогли применить навыки в реальной ситуации (пример из жизни)".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Расскажите историю внедрения.</a:t>
            </a:r>
            <a:r>
              <a:rPr lang="ru-RU" dirty="0">
                <a:latin typeface="Bookman Old Style" panose="02050604050505020204" pitchFamily="18" charset="0"/>
              </a:rPr>
              <a:t> Как вы искали решение, с какими трудностями столкнулись, как их преодолели. Это добавляет доверия.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Используйте прием "Было — Стало".</a:t>
            </a:r>
            <a:r>
              <a:rPr lang="ru-RU" dirty="0">
                <a:latin typeface="Bookman Old Style" panose="02050604050505020204" pitchFamily="18" charset="0"/>
              </a:rPr>
              <a:t> Покажите на фото/видео, как выглядел процесс ДО вашей методики и ПОСЛЕ.</a:t>
            </a:r>
            <a:endParaRPr lang="ru-RU" sz="2800" dirty="0"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6852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548680"/>
            <a:ext cx="9073008" cy="868958"/>
          </a:xfrm>
        </p:spPr>
        <p:txBody>
          <a:bodyPr>
            <a:normAutofit fontScale="90000"/>
          </a:bodyPr>
          <a:lstStyle/>
          <a:p>
            <a:pPr lvl="0"/>
            <a:r>
              <a:rPr lang="ru-RU" altLang="ru-RU" sz="2700" b="1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Суть </a:t>
            </a:r>
            <a:r>
              <a:rPr lang="ru-RU" altLang="ru-RU" sz="2700" b="1" dirty="0" smtClean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показателя 2.1.:</a:t>
            </a:r>
            <a:r>
              <a:rPr lang="ru-RU" altLang="ru-RU" sz="2700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 Ваш опыт должен быть </a:t>
            </a:r>
            <a:r>
              <a:rPr lang="ru-RU" altLang="ru-RU" sz="2700" b="1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тиражируем</a:t>
            </a:r>
            <a:r>
              <a:rPr lang="ru-RU" altLang="ru-RU" sz="2700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. Коллеги должны уйти с четким пониманием: "Как я могу применить это в понедельник в своей школе?".</a:t>
            </a:r>
            <a:r>
              <a:rPr lang="ru-RU" altLang="ru-RU" sz="800" dirty="0">
                <a:latin typeface="Bookman Old Style" panose="02050604050505020204" pitchFamily="18" charset="0"/>
                <a:cs typeface="Arial" pitchFamily="34" charset="0"/>
              </a:rPr>
              <a:t/>
            </a:r>
            <a:br>
              <a:rPr lang="ru-RU" altLang="ru-RU" sz="800" dirty="0">
                <a:latin typeface="Bookman Old Style" panose="02050604050505020204" pitchFamily="18" charset="0"/>
                <a:cs typeface="Arial" pitchFamily="34" charset="0"/>
              </a:rPr>
            </a:br>
            <a:endParaRPr lang="ru-RU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621404"/>
              </p:ext>
            </p:extLst>
          </p:nvPr>
        </p:nvGraphicFramePr>
        <p:xfrm>
          <a:off x="323528" y="4365104"/>
          <a:ext cx="8568952" cy="24003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73629"/>
                <a:gridCol w="3595323"/>
              </a:tblGrid>
              <a:tr h="418875">
                <a:tc>
                  <a:txBody>
                    <a:bodyPr/>
                    <a:lstStyle/>
                    <a:p>
                      <a:pPr algn="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Условия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Вариант использования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152400" marT="95250" marB="95250" anchor="ctr"/>
                </a:tc>
              </a:tr>
              <a:tr h="418875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Есть современное оборудование (тренажеры, манекены)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Полноценная отработка с имитацией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0" marT="95250" marB="95250" anchor="ctr"/>
                </a:tc>
              </a:tr>
              <a:tr h="665386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Нет оборудования, только подручные средства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Адаптация метода с использованием стульев, рюкзаков, шарфов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0" marT="95250" marB="95250" anchor="ctr"/>
                </a:tc>
              </a:tr>
              <a:tr h="418875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  <a:latin typeface="Bookman Old Style" panose="02050604050505020204" pitchFamily="18" charset="0"/>
                        </a:rPr>
                        <a:t>Большой класс (30+ человек)</a:t>
                      </a:r>
                      <a:endParaRPr lang="ru-RU" sz="11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Работа в группах с ротацией ролей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0" marT="95250" marB="95250" anchor="ctr"/>
                </a:tc>
              </a:tr>
              <a:tr h="418875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  <a:latin typeface="Bookman Old Style" panose="02050604050505020204" pitchFamily="18" charset="0"/>
                        </a:rPr>
                        <a:t>Мало времени (15 минут на тему)</a:t>
                      </a:r>
                      <a:endParaRPr lang="ru-RU" sz="11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Мини-тренинг в начале урока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0" marT="95250" marB="95250" anchor="ctr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1520" y="1516141"/>
            <a:ext cx="8496944" cy="292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Как готовиться:</a:t>
            </a:r>
            <a:endParaRPr kumimoji="0" lang="ru-RU" alt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alt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Подготовьте чек-лист для коллег.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 Раздаточный материал, где пошагово описано, что нужно сделать для внедрения:</a:t>
            </a:r>
            <a:endParaRPr kumimoji="0" lang="ru-RU" alt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457200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Какие материалы подготовить</a:t>
            </a:r>
            <a:endParaRPr kumimoji="0" lang="ru-RU" alt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457200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Сколько времени займет</a:t>
            </a:r>
            <a:endParaRPr kumimoji="0" lang="ru-RU" alt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457200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Какие риски учесть</a:t>
            </a:r>
            <a:endParaRPr kumimoji="0" lang="ru-RU" alt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457200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Как оценить результат</a:t>
            </a:r>
            <a:endParaRPr kumimoji="0" lang="ru-RU" alt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Предложите "дорожную карту".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 Этапы внедрения: подготовительный (что купить/сделать), основной (как проводить), аналитический (как отслеживать результаты).</a:t>
            </a:r>
            <a:endParaRPr kumimoji="0" lang="ru-RU" alt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Будьте готовы консультировать.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 По данным институтов развития образования, готовность автора помогать коллегам повышает ценность практики . Скажите: "Я открыт для вопросов, могу провести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вебинар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 для вашей школы".</a:t>
            </a:r>
          </a:p>
          <a:p>
            <a:pPr eaLnBrk="0" hangingPunct="0"/>
            <a:r>
              <a:rPr lang="ru-RU" altLang="ru-RU" sz="1200" b="1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Разработайте "матрицу внедрения".</a:t>
            </a:r>
            <a:r>
              <a:rPr lang="ru-RU" altLang="ru-RU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altLang="ru-RU" sz="1200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Покажите, как ваш метод адаптируется под разные условия 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85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548680"/>
            <a:ext cx="9001000" cy="868958"/>
          </a:xfrm>
        </p:spPr>
        <p:txBody>
          <a:bodyPr>
            <a:noAutofit/>
          </a:bodyPr>
          <a:lstStyle/>
          <a:p>
            <a:pPr lvl="0"/>
            <a:r>
              <a:rPr lang="ru-RU" altLang="ru-RU" sz="2200" b="1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Суть </a:t>
            </a:r>
            <a:r>
              <a:rPr lang="ru-RU" altLang="ru-RU" sz="2200" b="1" dirty="0" smtClean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показателя 2.3.:</a:t>
            </a:r>
            <a:r>
              <a:rPr lang="ru-RU" altLang="ru-RU" sz="2200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 Нужно доказать, что ваше решение — </a:t>
            </a:r>
            <a:r>
              <a:rPr lang="ru-RU" altLang="ru-RU" sz="2200" b="1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не пересказ учебника</a:t>
            </a:r>
            <a:r>
              <a:rPr lang="ru-RU" altLang="ru-RU" sz="2200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, а авторская находка. Новизна может быть разной: от принципиально нового метода до оригинальной комбинации известных приемов</a:t>
            </a:r>
            <a:r>
              <a:rPr lang="ru-RU" altLang="ru-RU" sz="2400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altLang="ru-RU" sz="2400" dirty="0">
                <a:latin typeface="Bookman Old Style" panose="02050604050505020204" pitchFamily="18" charset="0"/>
                <a:cs typeface="Arial" pitchFamily="34" charset="0"/>
              </a:rPr>
              <a:t/>
            </a:r>
            <a:br>
              <a:rPr lang="ru-RU" altLang="ru-RU" sz="2400" dirty="0">
                <a:latin typeface="Bookman Old Style" panose="02050604050505020204" pitchFamily="18" charset="0"/>
                <a:cs typeface="Arial" pitchFamily="34" charset="0"/>
              </a:rPr>
            </a:br>
            <a:endParaRPr lang="ru-RU" sz="24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4220390"/>
              </p:ext>
            </p:extLst>
          </p:nvPr>
        </p:nvGraphicFramePr>
        <p:xfrm>
          <a:off x="323528" y="4509120"/>
          <a:ext cx="8496944" cy="19685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72408"/>
                <a:gridCol w="4824536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Традиционное решение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Ваше решение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152400" marT="95250" marB="952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Ученики слушают лекцию о правилах безопасности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Ученики проходят симуляцию ЧС с ограничением времени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0" marT="95250" marB="952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  <a:latin typeface="Bookman Old Style" panose="02050604050505020204" pitchFamily="18" charset="0"/>
                        </a:rPr>
                        <a:t>Отработка навыков по одному у доски</a:t>
                      </a:r>
                      <a:endParaRPr lang="ru-RU" sz="11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Одновременная работа всех учеников в парах/группах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0" marT="95250" marB="952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Оценка учителем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 err="1">
                          <a:effectLst/>
                          <a:latin typeface="Bookman Old Style" panose="02050604050505020204" pitchFamily="18" charset="0"/>
                        </a:rPr>
                        <a:t>Взаимооценка</a:t>
                      </a: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 по чек-листу + </a:t>
                      </a:r>
                      <a:r>
                        <a:rPr lang="ru-RU" sz="1150" dirty="0" err="1">
                          <a:effectLst/>
                          <a:latin typeface="Bookman Old Style" panose="02050604050505020204" pitchFamily="18" charset="0"/>
                        </a:rPr>
                        <a:t>саморефлексия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0" marT="95250" marB="95250" anchor="ctr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30330" y="1548969"/>
            <a:ext cx="8784976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Как готовиться:</a:t>
            </a:r>
            <a:endParaRPr kumimoji="0" lang="ru-RU" alt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Определите тип новизны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 (по классификации педагогического опыта):</a:t>
            </a:r>
            <a:endParaRPr kumimoji="0" lang="ru-RU" alt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Новаторство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: принципиально новый подход, не имеющий аналогов.</a:t>
            </a:r>
            <a:endParaRPr kumimoji="0" lang="ru-RU" alt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Модификация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: усовершенствование, адаптация известного метода под новые условия.</a:t>
            </a:r>
            <a:endParaRPr kumimoji="0" lang="ru-RU" alt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Комбинаторика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: новое сочетание известных элементов.</a:t>
            </a:r>
            <a:endParaRPr kumimoji="0" lang="ru-RU" alt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Используйте понятие "профессионально-методическая задача"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 . Поясните, что ваше решение — это интегративный подход, соединяющий:</a:t>
            </a:r>
            <a:endParaRPr kumimoji="0" lang="ru-RU" alt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457200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предметное содержание (знания по ОБЗР)</a:t>
            </a:r>
            <a:endParaRPr kumimoji="0" lang="ru-RU" alt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457200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педагогические техники (как учить)</a:t>
            </a:r>
            <a:endParaRPr kumimoji="0" lang="ru-RU" alt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457200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психологические аспекты (как снизить стресс, как мотивировать)</a:t>
            </a:r>
            <a:endParaRPr kumimoji="0" lang="ru-RU" alt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Подчеркните, что новизна подтверждена апробацией.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 Как отмечается в методических пособиях, практическая значимость возрастает, если материал апробирован в реальном учебном процессе</a:t>
            </a:r>
            <a:r>
              <a:rPr lang="ru-RU" altLang="ru-RU" sz="1200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rgbClr val="0F1115"/>
              </a:solidFill>
              <a:effectLst/>
              <a:latin typeface="Bookman Old Style" panose="02050604050505020204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altLang="ru-RU" sz="1200" b="1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Сравните с традиционным подходом.</a:t>
            </a:r>
            <a:r>
              <a:rPr lang="ru-RU" altLang="ru-RU" sz="1200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 Постройте таблицу или схему:</a:t>
            </a:r>
            <a:endParaRPr lang="ru-RU" altLang="ru-RU" sz="1200" dirty="0">
              <a:latin typeface="Bookman Old Style" panose="020506040505050202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858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u-RU" altLang="ru-RU" sz="2400" b="1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Суть </a:t>
            </a:r>
            <a:r>
              <a:rPr lang="ru-RU" altLang="ru-RU" sz="2400" b="1" dirty="0" smtClean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показателя 2.4.:</a:t>
            </a:r>
            <a:r>
              <a:rPr lang="ru-RU" altLang="ru-RU" sz="2400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 Вы должны показать, что ваш опыт работает на </a:t>
            </a:r>
            <a:r>
              <a:rPr lang="ru-RU" altLang="ru-RU" sz="2400" b="1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большие государственные задачи</a:t>
            </a:r>
            <a:r>
              <a:rPr lang="ru-RU" altLang="ru-RU" sz="2400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, а не существует сам по себе.</a:t>
            </a:r>
            <a:r>
              <a:rPr lang="ru-RU" altLang="ru-RU" sz="2400" dirty="0">
                <a:latin typeface="Bookman Old Style" panose="02050604050505020204" pitchFamily="18" charset="0"/>
                <a:cs typeface="Arial" pitchFamily="34" charset="0"/>
              </a:rPr>
              <a:t/>
            </a:r>
            <a:br>
              <a:rPr lang="ru-RU" altLang="ru-RU" sz="2400" dirty="0">
                <a:latin typeface="Bookman Old Style" panose="02050604050505020204" pitchFamily="18" charset="0"/>
                <a:cs typeface="Arial" pitchFamily="34" charset="0"/>
              </a:rPr>
            </a:br>
            <a:endParaRPr lang="ru-RU" sz="2400" dirty="0">
              <a:latin typeface="Bookman Old Style" panose="020506040505050202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5328592"/>
          </a:xfrm>
        </p:spPr>
        <p:txBody>
          <a:bodyPr>
            <a:normAutofit fontScale="55000" lnSpcReduction="20000"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ru-RU" altLang="ru-RU" sz="2000" b="1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Как готовиться:</a:t>
            </a:r>
            <a:endParaRPr lang="ru-RU" altLang="ru-RU" sz="2000" dirty="0">
              <a:latin typeface="Bookman Old Style" panose="02050604050505020204" pitchFamily="18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ru-RU" altLang="ru-RU" sz="2000" b="1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Изучите актуальные документы на 2026 год.</a:t>
            </a:r>
            <a:r>
              <a:rPr lang="ru-RU" altLang="ru-RU" sz="2000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 По данным правительственных совещаний, приоритетные направления включают :</a:t>
            </a:r>
            <a:endParaRPr lang="ru-RU" altLang="ru-RU" sz="2000" dirty="0">
              <a:latin typeface="Bookman Old Style" panose="02050604050505020204" pitchFamily="18" charset="0"/>
              <a:cs typeface="Arial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ru-RU" altLang="ru-RU" sz="2000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Повышение качества образования</a:t>
            </a:r>
            <a:endParaRPr lang="ru-RU" altLang="ru-RU" sz="2000" dirty="0">
              <a:latin typeface="Bookman Old Style" panose="02050604050505020204" pitchFamily="18" charset="0"/>
              <a:cs typeface="Arial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ru-RU" altLang="ru-RU" sz="2000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Формирование функциональной грамотности</a:t>
            </a:r>
            <a:endParaRPr lang="ru-RU" altLang="ru-RU" sz="2000" dirty="0">
              <a:latin typeface="Bookman Old Style" panose="02050604050505020204" pitchFamily="18" charset="0"/>
              <a:cs typeface="Arial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ru-RU" altLang="ru-RU" sz="2000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Цифровая трансформация школы</a:t>
            </a:r>
            <a:endParaRPr lang="ru-RU" altLang="ru-RU" sz="2000" dirty="0">
              <a:latin typeface="Bookman Old Style" panose="02050604050505020204" pitchFamily="18" charset="0"/>
              <a:cs typeface="Arial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ru-RU" altLang="ru-RU" sz="2000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Патриотическое воспитание и традиционные ценности</a:t>
            </a:r>
            <a:endParaRPr lang="ru-RU" altLang="ru-RU" sz="2000" dirty="0">
              <a:latin typeface="Bookman Old Style" panose="02050604050505020204" pitchFamily="18" charset="0"/>
              <a:cs typeface="Arial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ru-RU" altLang="ru-RU" sz="2000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Безопасность образовательной среды</a:t>
            </a:r>
            <a:endParaRPr lang="ru-RU" altLang="ru-RU" sz="2000" dirty="0">
              <a:latin typeface="Bookman Old Style" panose="02050604050505020204" pitchFamily="18" charset="0"/>
              <a:cs typeface="Arial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ru-RU" altLang="ru-RU" sz="2000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Подготовка педагогических кадров</a:t>
            </a:r>
            <a:endParaRPr lang="ru-RU" altLang="ru-RU" sz="2000" dirty="0">
              <a:latin typeface="Bookman Old Style" panose="02050604050505020204" pitchFamily="18" charset="0"/>
              <a:cs typeface="Arial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ru-RU" altLang="ru-RU" sz="2000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Проект "</a:t>
            </a:r>
            <a:r>
              <a:rPr lang="ru-RU" altLang="ru-RU" sz="2000" dirty="0" err="1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Профессионалитет</a:t>
            </a:r>
            <a:r>
              <a:rPr lang="ru-RU" altLang="ru-RU" sz="2000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" (связь с реальным сектором)</a:t>
            </a:r>
            <a:endParaRPr lang="ru-RU" altLang="ru-RU" sz="2000" dirty="0">
              <a:latin typeface="Bookman Old Style" panose="02050604050505020204" pitchFamily="18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ru-RU" altLang="ru-RU" sz="2000" b="1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Составьте "матрицу соответствия"</a:t>
            </a:r>
            <a:r>
              <a:rPr lang="ru-RU" altLang="ru-RU" sz="2000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 для своего мастер-класса. Например, для учителя ОБЗР</a:t>
            </a:r>
            <a:r>
              <a:rPr lang="ru-RU" altLang="ru-RU" sz="2000" dirty="0" smtClean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endParaRPr lang="ru-RU" altLang="ru-RU" sz="2000" dirty="0">
              <a:solidFill>
                <a:srgbClr val="0F1115"/>
              </a:solidFill>
              <a:latin typeface="Bookman Old Style" panose="02050604050505020204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endParaRPr lang="ru-RU" altLang="ru-RU" sz="2000" dirty="0" smtClean="0">
              <a:solidFill>
                <a:srgbClr val="0F1115"/>
              </a:solidFill>
              <a:latin typeface="Bookman Old Style" panose="02050604050505020204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endParaRPr lang="ru-RU" altLang="ru-RU" sz="2000" dirty="0">
              <a:solidFill>
                <a:srgbClr val="0F1115"/>
              </a:solidFill>
              <a:latin typeface="Bookman Old Style" panose="02050604050505020204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endParaRPr lang="ru-RU" altLang="ru-RU" sz="2000" dirty="0" smtClean="0">
              <a:solidFill>
                <a:srgbClr val="0F1115"/>
              </a:solidFill>
              <a:latin typeface="Bookman Old Style" panose="02050604050505020204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endParaRPr lang="ru-RU" altLang="ru-RU" sz="2000" dirty="0">
              <a:solidFill>
                <a:srgbClr val="0F1115"/>
              </a:solidFill>
              <a:latin typeface="Bookman Old Style" panose="02050604050505020204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endParaRPr lang="ru-RU" altLang="ru-RU" sz="2000" dirty="0" smtClean="0">
              <a:solidFill>
                <a:srgbClr val="0F1115"/>
              </a:solidFill>
              <a:latin typeface="Bookman Old Style" panose="02050604050505020204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endParaRPr lang="ru-RU" altLang="ru-RU" sz="2000" dirty="0">
              <a:solidFill>
                <a:srgbClr val="0F1115"/>
              </a:solidFill>
              <a:latin typeface="Bookman Old Style" panose="02050604050505020204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endParaRPr lang="ru-RU" altLang="ru-RU" sz="2000" dirty="0" smtClean="0">
              <a:solidFill>
                <a:srgbClr val="0F1115"/>
              </a:solidFill>
              <a:latin typeface="Bookman Old Style" panose="02050604050505020204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endParaRPr lang="ru-RU" altLang="ru-RU" sz="2000" dirty="0">
              <a:solidFill>
                <a:srgbClr val="0F1115"/>
              </a:solidFill>
              <a:latin typeface="Bookman Old Style" panose="02050604050505020204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endParaRPr lang="ru-RU" altLang="ru-RU" sz="2000" dirty="0" smtClean="0">
              <a:solidFill>
                <a:srgbClr val="0F1115"/>
              </a:solidFill>
              <a:latin typeface="Bookman Old Style" panose="02050604050505020204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endParaRPr lang="ru-RU" altLang="ru-RU" sz="2000" dirty="0">
              <a:solidFill>
                <a:srgbClr val="0F1115"/>
              </a:solidFill>
              <a:latin typeface="Bookman Old Style" panose="02050604050505020204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endParaRPr lang="ru-RU" altLang="ru-RU" sz="2000" dirty="0" smtClean="0">
              <a:solidFill>
                <a:srgbClr val="0F1115"/>
              </a:solidFill>
              <a:latin typeface="Bookman Old Style" panose="02050604050505020204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endParaRPr lang="ru-RU" altLang="ru-RU" sz="2000" dirty="0" smtClean="0">
              <a:solidFill>
                <a:srgbClr val="0F1115"/>
              </a:solidFill>
              <a:latin typeface="Bookman Old Style" panose="02050604050505020204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endParaRPr lang="ru-RU" altLang="ru-RU" sz="2000" dirty="0">
              <a:solidFill>
                <a:srgbClr val="0F1115"/>
              </a:solidFill>
              <a:latin typeface="Bookman Old Style" panose="02050604050505020204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endParaRPr lang="ru-RU" altLang="ru-RU" sz="2000" dirty="0" smtClean="0">
              <a:solidFill>
                <a:srgbClr val="0F1115"/>
              </a:solidFill>
              <a:latin typeface="Bookman Old Style" panose="02050604050505020204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endParaRPr lang="ru-RU" altLang="ru-RU" sz="2000" dirty="0">
              <a:solidFill>
                <a:srgbClr val="0F1115"/>
              </a:solidFill>
              <a:latin typeface="Bookman Old Style" panose="02050604050505020204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endParaRPr lang="ru-RU" altLang="ru-RU" sz="2000" dirty="0" smtClean="0">
              <a:solidFill>
                <a:srgbClr val="0F1115"/>
              </a:solidFill>
              <a:latin typeface="Bookman Old Style" panose="02050604050505020204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endParaRPr lang="ru-RU" altLang="ru-RU" sz="2000" dirty="0">
              <a:solidFill>
                <a:srgbClr val="0F1115"/>
              </a:solidFill>
              <a:latin typeface="Bookman Old Style" panose="02050604050505020204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endParaRPr lang="ru-RU" altLang="ru-RU" sz="2000" dirty="0">
              <a:solidFill>
                <a:srgbClr val="0F1115"/>
              </a:solidFill>
              <a:latin typeface="Bookman Old Style" panose="02050604050505020204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endParaRPr lang="ru-RU" altLang="ru-RU" sz="2000" dirty="0" smtClean="0">
              <a:solidFill>
                <a:srgbClr val="0F1115"/>
              </a:solidFill>
              <a:latin typeface="Bookman Old Style" panose="02050604050505020204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endParaRPr lang="ru-RU" altLang="ru-RU" sz="2000" dirty="0">
              <a:latin typeface="Bookman Old Style" panose="02050604050505020204" pitchFamily="18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ru-RU" altLang="ru-RU" sz="2000" b="1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Включите во вступление тезис:</a:t>
            </a:r>
            <a:r>
              <a:rPr lang="ru-RU" altLang="ru-RU" sz="2000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 "Мой опыт полностью соответствует задачам, обозначенным в национальном проекте 'Молодежь и дети' / Стратегии безопасности / Указе Президента № 809...".</a:t>
            </a:r>
            <a:endParaRPr lang="ru-RU" altLang="ru-RU" sz="2000" dirty="0">
              <a:latin typeface="Bookman Old Style" panose="02050604050505020204" pitchFamily="18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ru-RU" altLang="ru-RU" sz="2000" b="1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Покажите социальный эффект.</a:t>
            </a:r>
            <a:r>
              <a:rPr lang="ru-RU" altLang="ru-RU" sz="2000" dirty="0">
                <a:solidFill>
                  <a:srgbClr val="0F1115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 Как ваша работа влияет на общество в целом (см. следующий критерий).</a:t>
            </a:r>
            <a:endParaRPr lang="ru-RU" altLang="ru-RU" sz="2000" dirty="0">
              <a:latin typeface="Bookman Old Style" panose="020506040505050202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344675"/>
              </p:ext>
            </p:extLst>
          </p:nvPr>
        </p:nvGraphicFramePr>
        <p:xfrm>
          <a:off x="539552" y="2924944"/>
          <a:ext cx="7704856" cy="25185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52428"/>
                <a:gridCol w="3852428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Приоритетное направление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  <a:latin typeface="Bookman Old Style" panose="02050604050505020204" pitchFamily="18" charset="0"/>
                        </a:rPr>
                        <a:t>Как это отражено в вашем опыте</a:t>
                      </a:r>
                      <a:endParaRPr lang="ru-RU" sz="11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152400" marT="95250" marB="95250" anchor="ctr"/>
                </a:tc>
              </a:tr>
              <a:tr h="360288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Безопасность образовательной среды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Отработка действий при ЧС, антитеррористическая защищенность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0" marT="95250" marB="952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  <a:latin typeface="Bookman Old Style" panose="02050604050505020204" pitchFamily="18" charset="0"/>
                        </a:rPr>
                        <a:t>Формирование функциональной грамотности</a:t>
                      </a:r>
                      <a:endParaRPr lang="ru-RU" sz="11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Умение применять знания в реальных жизненных ситуациях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0" marT="95250" marB="952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  <a:latin typeface="Bookman Old Style" panose="02050604050505020204" pitchFamily="18" charset="0"/>
                        </a:rPr>
                        <a:t>Патриотическое воспитание</a:t>
                      </a:r>
                      <a:endParaRPr lang="ru-RU" sz="11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Раздел "Защита Родины", тактическая медицина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0" marT="95250" marB="952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  <a:latin typeface="Bookman Old Style" panose="02050604050505020204" pitchFamily="18" charset="0"/>
                        </a:rPr>
                        <a:t>Цифровая трансформация</a:t>
                      </a:r>
                      <a:endParaRPr lang="ru-RU" sz="11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Использование симуляторов, VR-тренажеров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0" marT="95250" marB="9525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74898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114300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Bookman Old Style" panose="02050604050505020204" pitchFamily="18" charset="0"/>
              </a:rPr>
              <a:t>Суть </a:t>
            </a:r>
            <a:r>
              <a:rPr lang="ru-RU" sz="2400" b="1" dirty="0" smtClean="0">
                <a:latin typeface="Bookman Old Style" panose="02050604050505020204" pitchFamily="18" charset="0"/>
              </a:rPr>
              <a:t>показателя 2.5.:</a:t>
            </a:r>
            <a:r>
              <a:rPr lang="ru-RU" sz="2400" dirty="0">
                <a:latin typeface="Bookman Old Style" panose="02050604050505020204" pitchFamily="18" charset="0"/>
              </a:rPr>
              <a:t> Это самый "стратегический" пункт. Вы должны показать, что ваш опыт меняет систему к лучшему, а не только помогает вам лично.</a:t>
            </a:r>
            <a:br>
              <a:rPr lang="ru-RU" sz="2400" dirty="0">
                <a:latin typeface="Bookman Old Style" panose="02050604050505020204" pitchFamily="18" charset="0"/>
              </a:rPr>
            </a:br>
            <a:endParaRPr lang="ru-RU" sz="2400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76064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4800" b="1" dirty="0" smtClean="0">
                <a:latin typeface="Bookman Old Style" panose="02050604050505020204" pitchFamily="18" charset="0"/>
              </a:rPr>
              <a:t>Как </a:t>
            </a:r>
            <a:r>
              <a:rPr lang="ru-RU" sz="4800" b="1" dirty="0">
                <a:latin typeface="Bookman Old Style" panose="02050604050505020204" pitchFamily="18" charset="0"/>
              </a:rPr>
              <a:t>готовиться:</a:t>
            </a:r>
            <a:endParaRPr lang="ru-RU" sz="4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sz="4800" b="1" dirty="0">
                <a:latin typeface="Bookman Old Style" panose="02050604050505020204" pitchFamily="18" charset="0"/>
              </a:rPr>
              <a:t>Разделите эффекты на уровни</a:t>
            </a:r>
            <a:r>
              <a:rPr lang="ru-RU" sz="4800" dirty="0">
                <a:latin typeface="Bookman Old Style" panose="02050604050505020204" pitchFamily="18" charset="0"/>
              </a:rPr>
              <a:t> (по аналогии с требованиями к описанию успешных практик ):</a:t>
            </a:r>
          </a:p>
          <a:p>
            <a:pPr marL="0" indent="0">
              <a:buNone/>
            </a:pPr>
            <a:r>
              <a:rPr lang="ru-RU" sz="4800" b="1" dirty="0">
                <a:latin typeface="Bookman Old Style" panose="02050604050505020204" pitchFamily="18" charset="0"/>
              </a:rPr>
              <a:t>Для учеников (образовательные эффекты):</a:t>
            </a:r>
            <a:endParaRPr lang="ru-RU" sz="4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sz="4800" dirty="0">
                <a:latin typeface="Bookman Old Style" panose="02050604050505020204" pitchFamily="18" charset="0"/>
              </a:rPr>
              <a:t>Рост качества знаний (цифры: +X% успеваемости)</a:t>
            </a:r>
          </a:p>
          <a:p>
            <a:pPr marL="457200" lvl="1" indent="0">
              <a:buNone/>
            </a:pPr>
            <a:r>
              <a:rPr lang="ru-RU" sz="4800" dirty="0">
                <a:latin typeface="Bookman Old Style" panose="02050604050505020204" pitchFamily="18" charset="0"/>
              </a:rPr>
              <a:t>Развитие конкретных навыков (например, время наложения жгута сократилось с 3 мин до 40 сек)</a:t>
            </a:r>
          </a:p>
          <a:p>
            <a:pPr marL="457200" lvl="1" indent="0">
              <a:buNone/>
            </a:pPr>
            <a:r>
              <a:rPr lang="ru-RU" sz="4800" dirty="0">
                <a:latin typeface="Bookman Old Style" panose="02050604050505020204" pitchFamily="18" charset="0"/>
              </a:rPr>
              <a:t>Повышение мотивации (опросы: 90% учеников ждут эти уроки)</a:t>
            </a:r>
          </a:p>
          <a:p>
            <a:pPr marL="457200" lvl="1" indent="0">
              <a:buNone/>
            </a:pPr>
            <a:r>
              <a:rPr lang="ru-RU" sz="4800" dirty="0">
                <a:latin typeface="Bookman Old Style" panose="02050604050505020204" pitchFamily="18" charset="0"/>
              </a:rPr>
              <a:t>Снижение тревожности в стрессовых ситуациях</a:t>
            </a:r>
          </a:p>
          <a:p>
            <a:pPr marL="0" indent="0">
              <a:buNone/>
            </a:pPr>
            <a:r>
              <a:rPr lang="ru-RU" sz="4800" b="1" dirty="0">
                <a:latin typeface="Bookman Old Style" panose="02050604050505020204" pitchFamily="18" charset="0"/>
              </a:rPr>
              <a:t>Для учителей (профессиональные эффекты):</a:t>
            </a:r>
            <a:endParaRPr lang="ru-RU" sz="4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sz="4800" dirty="0">
                <a:latin typeface="Bookman Old Style" panose="02050604050505020204" pitchFamily="18" charset="0"/>
              </a:rPr>
              <a:t>Освоение нового метода (сколько коллег уже обучили)</a:t>
            </a:r>
          </a:p>
          <a:p>
            <a:pPr marL="457200" lvl="1" indent="0">
              <a:buNone/>
            </a:pPr>
            <a:r>
              <a:rPr lang="ru-RU" sz="4800" dirty="0">
                <a:latin typeface="Bookman Old Style" panose="02050604050505020204" pitchFamily="18" charset="0"/>
              </a:rPr>
              <a:t>Снижение профессионального выгорания (уроки стали интереснее вести)</a:t>
            </a:r>
          </a:p>
          <a:p>
            <a:pPr marL="457200" lvl="1" indent="0">
              <a:buNone/>
            </a:pPr>
            <a:r>
              <a:rPr lang="ru-RU" sz="4800" dirty="0">
                <a:latin typeface="Bookman Old Style" panose="02050604050505020204" pitchFamily="18" charset="0"/>
              </a:rPr>
              <a:t>Появление авторских разработок (методические пособия, рабочие листы)</a:t>
            </a:r>
          </a:p>
          <a:p>
            <a:pPr marL="0" indent="0">
              <a:buNone/>
            </a:pPr>
            <a:r>
              <a:rPr lang="ru-RU" sz="4800" b="1" dirty="0">
                <a:latin typeface="Bookman Old Style" panose="02050604050505020204" pitchFamily="18" charset="0"/>
              </a:rPr>
              <a:t>Для школы (институциональные эффекты):</a:t>
            </a:r>
            <a:endParaRPr lang="ru-RU" sz="4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sz="4800" dirty="0">
                <a:latin typeface="Bookman Old Style" panose="02050604050505020204" pitchFamily="18" charset="0"/>
              </a:rPr>
              <a:t>Укрепление имиджа (победы в конкурсах, олимпиадах)</a:t>
            </a:r>
          </a:p>
          <a:p>
            <a:pPr marL="457200" lvl="1" indent="0">
              <a:buNone/>
            </a:pPr>
            <a:r>
              <a:rPr lang="ru-RU" sz="4800" dirty="0">
                <a:latin typeface="Bookman Old Style" panose="02050604050505020204" pitchFamily="18" charset="0"/>
              </a:rPr>
              <a:t>Развитие материальной базы (привлечение средств на оборудование)</a:t>
            </a:r>
          </a:p>
          <a:p>
            <a:pPr marL="457200" lvl="1" indent="0">
              <a:buNone/>
            </a:pPr>
            <a:r>
              <a:rPr lang="ru-RU" sz="4800" dirty="0">
                <a:latin typeface="Bookman Old Style" panose="02050604050505020204" pitchFamily="18" charset="0"/>
              </a:rPr>
              <a:t>Создание безопасной среды (снижение травматизма)</a:t>
            </a:r>
          </a:p>
          <a:p>
            <a:pPr marL="0" indent="0">
              <a:buNone/>
            </a:pPr>
            <a:r>
              <a:rPr lang="ru-RU" sz="4800" b="1" dirty="0">
                <a:latin typeface="Bookman Old Style" panose="02050604050505020204" pitchFamily="18" charset="0"/>
              </a:rPr>
              <a:t>Для системы образования (социальные эффекты):</a:t>
            </a:r>
            <a:endParaRPr lang="ru-RU" sz="4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sz="4800" dirty="0">
                <a:latin typeface="Bookman Old Style" panose="02050604050505020204" pitchFamily="18" charset="0"/>
              </a:rPr>
              <a:t>Тиражирование опыта (сколько школ уже внедрили)</a:t>
            </a:r>
          </a:p>
          <a:p>
            <a:pPr marL="457200" lvl="1" indent="0">
              <a:buNone/>
            </a:pPr>
            <a:r>
              <a:rPr lang="ru-RU" sz="4800" dirty="0">
                <a:latin typeface="Bookman Old Style" panose="02050604050505020204" pitchFamily="18" charset="0"/>
              </a:rPr>
              <a:t>Вклад в формирование человеческого капитала </a:t>
            </a:r>
          </a:p>
          <a:p>
            <a:pPr marL="457200" lvl="1" indent="0">
              <a:buNone/>
            </a:pPr>
            <a:r>
              <a:rPr lang="ru-RU" sz="4800" dirty="0">
                <a:latin typeface="Bookman Old Style" panose="02050604050505020204" pitchFamily="18" charset="0"/>
              </a:rPr>
              <a:t>Подготовка граждан, способных защитить себя и других</a:t>
            </a:r>
          </a:p>
          <a:p>
            <a:pPr marL="0" lvl="0" indent="0">
              <a:buNone/>
            </a:pPr>
            <a:r>
              <a:rPr lang="ru-RU" sz="4800" b="1" dirty="0">
                <a:latin typeface="Bookman Old Style" panose="02050604050505020204" pitchFamily="18" charset="0"/>
              </a:rPr>
              <a:t>Используйте конкретные цифры и факты.</a:t>
            </a:r>
            <a:r>
              <a:rPr lang="ru-RU" sz="4800" dirty="0">
                <a:latin typeface="Bookman Old Style" panose="02050604050505020204" pitchFamily="18" charset="0"/>
              </a:rPr>
              <a:t> По данным экспертных заключений, результативность подтверждается динамикой достижений за последние годы .</a:t>
            </a:r>
          </a:p>
          <a:p>
            <a:pPr marL="0" lvl="0" indent="0">
              <a:buNone/>
            </a:pPr>
            <a:r>
              <a:rPr lang="ru-RU" sz="4800" b="1" dirty="0">
                <a:latin typeface="Bookman Old Style" panose="02050604050505020204" pitchFamily="18" charset="0"/>
              </a:rPr>
              <a:t>Подготовьте "карту эффектов"</a:t>
            </a:r>
            <a:r>
              <a:rPr lang="ru-RU" sz="4800" dirty="0">
                <a:latin typeface="Bookman Old Style" panose="02050604050505020204" pitchFamily="18" charset="0"/>
              </a:rPr>
              <a:t> на отдельном слайде или раздаточном материале. Визуализируйте, как из одной вашей идеи вырастают позитивные изменения на всех уровнях.</a:t>
            </a:r>
          </a:p>
          <a:p>
            <a:pPr marL="0" lvl="0" indent="0">
              <a:buNone/>
            </a:pPr>
            <a:r>
              <a:rPr lang="ru-RU" sz="4800" b="1" dirty="0">
                <a:latin typeface="Bookman Old Style" panose="02050604050505020204" pitchFamily="18" charset="0"/>
              </a:rPr>
              <a:t>Завершите мастер-класс сильным выводом:</a:t>
            </a:r>
            <a:r>
              <a:rPr lang="ru-RU" sz="4800" dirty="0">
                <a:latin typeface="Bookman Old Style" panose="02050604050505020204" pitchFamily="18" charset="0"/>
              </a:rPr>
              <a:t> "Таким образом, мой опыт не только решает конкретную задачу моего класса, но и работает на повышение качества всего образования, готовит детей к реальной жизни и вносит вклад в безопасность страны".</a:t>
            </a:r>
          </a:p>
          <a:p>
            <a:pPr marL="0" indent="0">
              <a:buNone/>
            </a:pPr>
            <a:endParaRPr lang="ru-RU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6342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Bookman Old Style" panose="02050604050505020204" pitchFamily="18" charset="0"/>
              </a:rPr>
              <a:t>Рекомендации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836712"/>
            <a:ext cx="8352928" cy="597666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Первый </a:t>
            </a:r>
            <a:r>
              <a:rPr lang="ru-RU" dirty="0" smtClean="0">
                <a:latin typeface="Bookman Old Style" panose="02050604050505020204" pitchFamily="18" charset="0"/>
              </a:rPr>
              <a:t>критерий </a:t>
            </a:r>
            <a:r>
              <a:rPr lang="ru-RU" dirty="0">
                <a:latin typeface="Bookman Old Style" panose="02050604050505020204" pitchFamily="18" charset="0"/>
              </a:rPr>
              <a:t>показывает, ЧТО вы умеете делать руками. </a:t>
            </a:r>
            <a:endParaRPr lang="ru-RU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Второй критерий </a:t>
            </a:r>
            <a:r>
              <a:rPr lang="ru-RU" dirty="0">
                <a:latin typeface="Bookman Old Style" panose="02050604050505020204" pitchFamily="18" charset="0"/>
              </a:rPr>
              <a:t>— ПОЧЕМУ это важно для всех</a:t>
            </a:r>
            <a:r>
              <a:rPr lang="ru-RU" dirty="0" smtClean="0">
                <a:latin typeface="Bookman Old Style" panose="020506040505050202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Соедините их в едином выступлении:</a:t>
            </a:r>
          </a:p>
          <a:p>
            <a:pPr marL="0" lv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Во вступлении заявите актуальность и связь с </a:t>
            </a:r>
            <a:r>
              <a:rPr lang="ru-RU" dirty="0" err="1">
                <a:latin typeface="Bookman Old Style" panose="02050604050505020204" pitchFamily="18" charset="0"/>
              </a:rPr>
              <a:t>госполитикой</a:t>
            </a:r>
            <a:r>
              <a:rPr lang="ru-RU" dirty="0">
                <a:latin typeface="Bookman Old Style" panose="02050604050505020204" pitchFamily="18" charset="0"/>
              </a:rPr>
              <a:t> (1.1 + 2.4</a:t>
            </a:r>
            <a:r>
              <a:rPr lang="ru-RU" dirty="0" smtClean="0">
                <a:latin typeface="Bookman Old Style" panose="02050604050505020204" pitchFamily="18" charset="0"/>
              </a:rPr>
              <a:t>);</a:t>
            </a:r>
          </a:p>
          <a:p>
            <a:pPr marL="0" lvl="0" indent="0">
              <a:buNone/>
            </a:pPr>
            <a:endParaRPr lang="ru-RU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В основной части покажите приемы с авторскими средствами (1.4 + 1.5) и сразу поясните, как это решает нестандартные задачи (2.1</a:t>
            </a:r>
            <a:r>
              <a:rPr lang="ru-RU" dirty="0" smtClean="0">
                <a:latin typeface="Bookman Old Style" panose="02050604050505020204" pitchFamily="18" charset="0"/>
              </a:rPr>
              <a:t>);</a:t>
            </a:r>
          </a:p>
          <a:p>
            <a:pPr marL="0" lvl="0" indent="0">
              <a:buNone/>
            </a:pPr>
            <a:endParaRPr lang="ru-RU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В комментариях к каждому приему указывайте на новизну (2.3) и варианты адаптации (2.2</a:t>
            </a:r>
            <a:r>
              <a:rPr lang="ru-RU" dirty="0" smtClean="0">
                <a:latin typeface="Bookman Old Style" panose="02050604050505020204" pitchFamily="18" charset="0"/>
              </a:rPr>
              <a:t>);</a:t>
            </a:r>
          </a:p>
          <a:p>
            <a:pPr marL="0" lvl="0" indent="0">
              <a:buNone/>
            </a:pPr>
            <a:endParaRPr lang="ru-RU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В заключении разверните карту эффектов (2.5) и подчеркните значимость для педагогической культуры (1.2</a:t>
            </a:r>
            <a:r>
              <a:rPr lang="ru-RU" dirty="0" smtClean="0">
                <a:latin typeface="Bookman Old Style" panose="02050604050505020204" pitchFamily="18" charset="0"/>
              </a:rPr>
              <a:t>).</a:t>
            </a:r>
            <a:endParaRPr lang="ru-RU" dirty="0"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0765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3600" b="1" dirty="0">
                <a:solidFill>
                  <a:srgbClr val="0F1115"/>
                </a:solidFill>
                <a:latin typeface="quote-cjk-patch" charset="0"/>
                <a:ea typeface="Times New Roman" pitchFamily="18" charset="0"/>
                <a:cs typeface="Times New Roman" pitchFamily="18" charset="0"/>
              </a:rPr>
              <a:t>Сводная</a:t>
            </a:r>
            <a:r>
              <a:rPr lang="ru-RU" altLang="ru-RU" b="1" dirty="0">
                <a:solidFill>
                  <a:srgbClr val="0F1115"/>
                </a:solidFill>
                <a:latin typeface="quote-cjk-patch" charset="0"/>
                <a:ea typeface="Times New Roman" pitchFamily="18" charset="0"/>
                <a:cs typeface="Times New Roman" pitchFamily="18" charset="0"/>
              </a:rPr>
              <a:t> таблица-конструктор мастер-класса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0531470"/>
              </p:ext>
            </p:extLst>
          </p:nvPr>
        </p:nvGraphicFramePr>
        <p:xfrm>
          <a:off x="323528" y="1412776"/>
          <a:ext cx="8568951" cy="47625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39744"/>
                <a:gridCol w="3178022"/>
                <a:gridCol w="2751185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Bookman Old Style" panose="02050604050505020204" pitchFamily="18" charset="0"/>
                        </a:rPr>
                        <a:t>Показатель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Что нужно показать?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Как это упаковать в 20 минут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152400" marT="95250" marB="952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2.1. Верифицированное решение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Что метод реально работает в сложных ситуациях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Рассказ о трудном случае + цифры результата + отзывы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0" marT="95250" marB="952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2.2. Варианты использования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Что опыт можно адаптировать под любые условия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Матрица внедрения + чек-лист для коллег + "дорожная карта"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0" marT="95250" marB="952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2.3. Новизна решения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Чем ваш подход отличается от традиционного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Сравнительная таблица + указание на интегративный характер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0" marT="95250" marB="952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2.4. Соответствие госполитике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Что вы работаете на большие задачи страны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Прямые ссылки на документы и нацпроекты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0" marT="95250" marB="9525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2.5. Эффекты для системы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Какие позитивные изменения дает ваш опыт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Четырехуровневая карта эффектов + конкретные цифры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0" marT="95250" marB="9525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55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444490"/>
              </p:ext>
            </p:extLst>
          </p:nvPr>
        </p:nvGraphicFramePr>
        <p:xfrm>
          <a:off x="251520" y="44624"/>
          <a:ext cx="8640959" cy="58417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200"/>
                <a:gridCol w="6143398"/>
                <a:gridCol w="697361"/>
              </a:tblGrid>
              <a:tr h="0">
                <a:tc>
                  <a:txBody>
                    <a:bodyPr/>
                    <a:lstStyle/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Критерии </a:t>
                      </a:r>
                    </a:p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Показатели</a:t>
                      </a:r>
                      <a:endParaRPr lang="ru-RU" sz="2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Оценка эксперта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941774">
                <a:tc rowSpan="5">
                  <a:txBody>
                    <a:bodyPr/>
                    <a:lstStyle/>
                    <a:p>
                      <a:pPr marL="52705" marR="89535">
                        <a:lnSpc>
                          <a:spcPct val="110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spc="5" dirty="0">
                          <a:effectLst/>
                        </a:rPr>
                        <a:t>3</a:t>
                      </a:r>
                      <a:r>
                        <a:rPr lang="ru-RU" sz="2200" dirty="0">
                          <a:effectLst/>
                        </a:rPr>
                        <a:t>.</a:t>
                      </a:r>
                      <a:r>
                        <a:rPr lang="ru-RU" sz="2200" spc="-5" dirty="0">
                          <a:effectLst/>
                        </a:rPr>
                        <a:t> А</a:t>
                      </a:r>
                      <a:r>
                        <a:rPr lang="ru-RU" sz="2200" dirty="0">
                          <a:effectLst/>
                        </a:rPr>
                        <a:t>ктуальность и глубина предметного содержания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3.1. Предметное содержание соответствует ФГОС, принципам обучения и воспитания и передовым достижениям российской </a:t>
                      </a:r>
                      <a:r>
                        <a:rPr lang="ru-RU" sz="2200" dirty="0" smtClean="0">
                          <a:effectLst/>
                        </a:rPr>
                        <a:t>науки</a:t>
                      </a: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0-</a:t>
                      </a:r>
                      <a:r>
                        <a:rPr lang="ru-RU" sz="1800" spc="-5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856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3.2 Предметное содержание проработано </a:t>
                      </a:r>
                      <a:r>
                        <a:rPr lang="ru-RU" sz="2200" dirty="0" smtClean="0">
                          <a:effectLst/>
                        </a:rPr>
                        <a:t>методически</a:t>
                      </a: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0-</a:t>
                      </a:r>
                      <a:r>
                        <a:rPr lang="ru-RU" sz="1800" spc="-5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856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3.3.</a:t>
                      </a:r>
                      <a:r>
                        <a:rPr lang="ru-RU" sz="2200" spc="-20" dirty="0">
                          <a:effectLst/>
                        </a:rPr>
                        <a:t> </a:t>
                      </a:r>
                      <a:r>
                        <a:rPr lang="ru-RU" sz="2200" dirty="0">
                          <a:effectLst/>
                        </a:rPr>
                        <a:t>Предметное содержание направлено на формирование целостной картины </a:t>
                      </a:r>
                      <a:r>
                        <a:rPr lang="ru-RU" sz="2200" dirty="0" smtClean="0">
                          <a:effectLst/>
                        </a:rPr>
                        <a:t>мира</a:t>
                      </a: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0-</a:t>
                      </a:r>
                      <a:r>
                        <a:rPr lang="ru-RU" sz="1800" spc="-5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415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3.4.</a:t>
                      </a:r>
                      <a:r>
                        <a:rPr lang="ru-RU" sz="2200" spc="-20" dirty="0">
                          <a:effectLst/>
                        </a:rPr>
                        <a:t> </a:t>
                      </a:r>
                      <a:r>
                        <a:rPr lang="ru-RU" sz="2200" dirty="0">
                          <a:effectLst/>
                        </a:rPr>
                        <a:t>Предметное содержание адаптировано для обогащения социального </a:t>
                      </a:r>
                      <a:r>
                        <a:rPr lang="ru-RU" sz="2200" dirty="0" smtClean="0">
                          <a:effectLst/>
                        </a:rPr>
                        <a:t>опыта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0-</a:t>
                      </a:r>
                      <a:r>
                        <a:rPr lang="ru-RU" sz="1800" spc="-5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950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3.5.</a:t>
                      </a:r>
                      <a:r>
                        <a:rPr lang="ru-RU" sz="2200" spc="-20" dirty="0">
                          <a:effectLst/>
                        </a:rPr>
                        <a:t> </a:t>
                      </a:r>
                      <a:r>
                        <a:rPr lang="ru-RU" sz="2200" dirty="0">
                          <a:effectLst/>
                        </a:rPr>
                        <a:t>Предметное содержание ориентировано на формирование эмоционально-ценностного отношения к </a:t>
                      </a:r>
                      <a:r>
                        <a:rPr lang="ru-RU" sz="2200" dirty="0" smtClean="0">
                          <a:effectLst/>
                        </a:rPr>
                        <a:t>миру</a:t>
                      </a:r>
                      <a:endParaRPr lang="ru-RU" sz="2200" dirty="0">
                        <a:effectLst/>
                      </a:endParaRPr>
                    </a:p>
                    <a:p>
                      <a:pPr marL="52705" marR="8953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0-</a:t>
                      </a:r>
                      <a:r>
                        <a:rPr lang="ru-RU" sz="1800" spc="-5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42190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073008" cy="1224136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Bookman Old Style" panose="02050604050505020204" pitchFamily="18" charset="0"/>
              </a:rPr>
              <a:t>Суть </a:t>
            </a:r>
            <a:r>
              <a:rPr lang="ru-RU" sz="2000" b="1" dirty="0" smtClean="0">
                <a:latin typeface="Bookman Old Style" panose="02050604050505020204" pitchFamily="18" charset="0"/>
              </a:rPr>
              <a:t>показателя 3.1.:</a:t>
            </a:r>
            <a:r>
              <a:rPr lang="ru-RU" sz="2000" dirty="0">
                <a:latin typeface="Bookman Old Style" panose="02050604050505020204" pitchFamily="18" charset="0"/>
              </a:rPr>
              <a:t> Ваш мастер-класс должен быть построен на </a:t>
            </a:r>
            <a:r>
              <a:rPr lang="ru-RU" sz="2000" b="1" dirty="0">
                <a:latin typeface="Bookman Old Style" panose="02050604050505020204" pitchFamily="18" charset="0"/>
              </a:rPr>
              <a:t>нормативной базе</a:t>
            </a:r>
            <a:r>
              <a:rPr lang="ru-RU" sz="2000" dirty="0">
                <a:latin typeface="Bookman Old Style" panose="02050604050505020204" pitchFamily="18" charset="0"/>
              </a:rPr>
              <a:t> и </a:t>
            </a:r>
            <a:r>
              <a:rPr lang="ru-RU" sz="2000" b="1" dirty="0">
                <a:latin typeface="Bookman Old Style" panose="02050604050505020204" pitchFamily="18" charset="0"/>
              </a:rPr>
              <a:t>современных научных данных</a:t>
            </a:r>
            <a:r>
              <a:rPr lang="ru-RU" sz="2000" dirty="0">
                <a:latin typeface="Bookman Old Style" panose="02050604050505020204" pitchFamily="18" charset="0"/>
              </a:rPr>
              <a:t>. Жюри проверяет, не противоречит ли ваш опыт действующим стандартам и опирается ли он на актуальные исследования.</a:t>
            </a:r>
            <a:br>
              <a:rPr lang="ru-RU" sz="2000" dirty="0">
                <a:latin typeface="Bookman Old Style" panose="02050604050505020204" pitchFamily="18" charset="0"/>
              </a:rPr>
            </a:br>
            <a:endParaRPr lang="ru-RU" sz="2000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8856984" cy="45259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2900" b="1" dirty="0">
                <a:latin typeface="Bookman Old Style" panose="02050604050505020204" pitchFamily="18" charset="0"/>
              </a:rPr>
              <a:t>Как готовиться:</a:t>
            </a:r>
            <a:endParaRPr lang="ru-RU" sz="29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sz="2900" b="1" dirty="0">
                <a:latin typeface="Bookman Old Style" panose="02050604050505020204" pitchFamily="18" charset="0"/>
              </a:rPr>
              <a:t>Изучите требования ФГОС к вашему </a:t>
            </a:r>
            <a:r>
              <a:rPr lang="ru-RU" sz="2900" b="1" dirty="0" smtClean="0">
                <a:latin typeface="Bookman Old Style" panose="02050604050505020204" pitchFamily="18" charset="0"/>
              </a:rPr>
              <a:t>предмету.</a:t>
            </a:r>
            <a:r>
              <a:rPr lang="ru-RU" sz="2900" dirty="0">
                <a:latin typeface="Bookman Old Style" panose="02050604050505020204" pitchFamily="18" charset="0"/>
              </a:rPr>
              <a:t> Согласно методическим рекомендациям ИСМО, современный урок должен соответствовать федеральным рабочим программам и учитывать требования к уроку, основанные на анализе нормативных документов . Выпишите ключевые формулировки, которые можно использовать в мастер-классе</a:t>
            </a:r>
            <a:r>
              <a:rPr lang="ru-RU" sz="2900" dirty="0" smtClean="0">
                <a:latin typeface="Bookman Old Style" panose="02050604050505020204" pitchFamily="18" charset="0"/>
              </a:rPr>
              <a:t>.</a:t>
            </a:r>
          </a:p>
          <a:p>
            <a:pPr marL="0" lvl="0" indent="0">
              <a:buNone/>
            </a:pPr>
            <a:r>
              <a:rPr lang="ru-RU" sz="2900" b="1" dirty="0">
                <a:latin typeface="Bookman Old Style" panose="02050604050505020204" pitchFamily="18" charset="0"/>
              </a:rPr>
              <a:t>Опирайтесь на передовые достижения российской науки.</a:t>
            </a:r>
            <a:r>
              <a:rPr lang="ru-RU" sz="2900" dirty="0">
                <a:latin typeface="Bookman Old Style" panose="02050604050505020204" pitchFamily="18" charset="0"/>
              </a:rPr>
              <a:t> Упомяните имена российских ученых, чьи идеи вы используете:</a:t>
            </a:r>
          </a:p>
          <a:p>
            <a:pPr marL="457200" lvl="1" indent="0">
              <a:buNone/>
            </a:pPr>
            <a:r>
              <a:rPr lang="ru-RU" sz="2900" dirty="0">
                <a:latin typeface="Bookman Old Style" panose="02050604050505020204" pitchFamily="18" charset="0"/>
              </a:rPr>
              <a:t>Если ваш опыт связан с развитием личности — работы Л.С. Выготского, А.Н. Леонтьева, Д.Б. </a:t>
            </a:r>
            <a:r>
              <a:rPr lang="ru-RU" sz="2900" dirty="0" err="1">
                <a:latin typeface="Bookman Old Style" panose="02050604050505020204" pitchFamily="18" charset="0"/>
              </a:rPr>
              <a:t>Эльконина</a:t>
            </a:r>
            <a:endParaRPr lang="ru-RU" sz="29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sz="2900" dirty="0">
                <a:latin typeface="Bookman Old Style" panose="02050604050505020204" pitchFamily="18" charset="0"/>
              </a:rPr>
              <a:t>Если с воспитанием — исследования В.А. Сухомлинского, К.Д. Ушинского</a:t>
            </a:r>
          </a:p>
          <a:p>
            <a:pPr marL="457200" lvl="1" indent="0">
              <a:buNone/>
            </a:pPr>
            <a:r>
              <a:rPr lang="ru-RU" sz="2900" dirty="0">
                <a:latin typeface="Bookman Old Style" panose="02050604050505020204" pitchFamily="18" charset="0"/>
              </a:rPr>
              <a:t>Современные исследования институтов РАО, РАО, МГУ</a:t>
            </a:r>
          </a:p>
          <a:p>
            <a:pPr marL="0" lvl="0" indent="0">
              <a:buNone/>
            </a:pPr>
            <a:r>
              <a:rPr lang="ru-RU" sz="2900" b="1" dirty="0">
                <a:latin typeface="Bookman Old Style" panose="02050604050505020204" pitchFamily="18" charset="0"/>
              </a:rPr>
              <a:t>Включите во вступление фразу:</a:t>
            </a:r>
            <a:r>
              <a:rPr lang="ru-RU" sz="2900" dirty="0">
                <a:latin typeface="Bookman Old Style" panose="02050604050505020204" pitchFamily="18" charset="0"/>
              </a:rPr>
              <a:t> "Мой опыт построен в соответствии с требованиями ФГОС и опирается на исследования российской педагогической науки, в частности, на работы [фамилия ученого] о [суть идеи]".</a:t>
            </a:r>
          </a:p>
          <a:p>
            <a:pPr marL="0" indent="0">
              <a:buNone/>
            </a:pPr>
            <a:r>
              <a:rPr lang="ru-RU" sz="2900" b="1" dirty="0">
                <a:latin typeface="Bookman Old Style" panose="02050604050505020204" pitchFamily="18" charset="0"/>
              </a:rPr>
              <a:t>Составьте "матрицу соответствия" ФГОС</a:t>
            </a:r>
            <a:r>
              <a:rPr lang="ru-RU" sz="2900" b="1" dirty="0" smtClean="0">
                <a:latin typeface="Bookman Old Style" panose="02050604050505020204" pitchFamily="18" charset="0"/>
              </a:rPr>
              <a:t>:</a:t>
            </a:r>
          </a:p>
          <a:p>
            <a:pPr marL="0" indent="0">
              <a:buNone/>
            </a:pPr>
            <a:endParaRPr lang="ru-RU" sz="29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endParaRPr lang="ru-RU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ru-RU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981300"/>
              </p:ext>
            </p:extLst>
          </p:nvPr>
        </p:nvGraphicFramePr>
        <p:xfrm>
          <a:off x="251520" y="4725143"/>
          <a:ext cx="8712968" cy="20359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10048"/>
                <a:gridCol w="4502920"/>
              </a:tblGrid>
              <a:tr h="289024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Требование ФГОС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  <a:latin typeface="Bookman Old Style" panose="02050604050505020204" pitchFamily="18" charset="0"/>
                        </a:rPr>
                        <a:t>Как реализуется в вашем опыте</a:t>
                      </a:r>
                      <a:endParaRPr lang="ru-RU" sz="11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152400" marT="95250" marB="95250" anchor="ctr"/>
                </a:tc>
              </a:tr>
              <a:tr h="382068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Системно-</a:t>
                      </a:r>
                      <a:r>
                        <a:rPr lang="ru-RU" sz="1150" dirty="0" err="1">
                          <a:effectLst/>
                          <a:latin typeface="Bookman Old Style" panose="02050604050505020204" pitchFamily="18" charset="0"/>
                        </a:rPr>
                        <a:t>деятельностный</a:t>
                      </a: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 подход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Участники мастер-класса не слушают, а действуют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0" marT="95250" marB="95250" anchor="ctr"/>
                </a:tc>
              </a:tr>
              <a:tr h="332088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Формирование функциональной грамотности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Умение применять знания в реальных ситуациях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0" marT="95250" marB="95250" anchor="ctr"/>
                </a:tc>
              </a:tr>
              <a:tr h="354116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  <a:latin typeface="Bookman Old Style" panose="02050604050505020204" pitchFamily="18" charset="0"/>
                        </a:rPr>
                        <a:t>Достижение личностных результатов</a:t>
                      </a:r>
                      <a:endParaRPr lang="ru-RU" sz="11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Воспитательный компонент вашего опыта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0" marT="95250" marB="95250" anchor="ctr"/>
                </a:tc>
              </a:tr>
              <a:tr h="226261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  <a:latin typeface="Bookman Old Style" panose="02050604050505020204" pitchFamily="18" charset="0"/>
                        </a:rPr>
                        <a:t>Метапредметные связи</a:t>
                      </a:r>
                      <a:endParaRPr lang="ru-RU" sz="11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Ваш метод работает на разных предметах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52400" marR="0" marT="95250" marB="9525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0459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Bookman Old Style" panose="02050604050505020204" pitchFamily="18" charset="0"/>
              </a:rPr>
              <a:t>Суть </a:t>
            </a:r>
            <a:r>
              <a:rPr lang="ru-RU" sz="2400" b="1" dirty="0" smtClean="0">
                <a:latin typeface="Bookman Old Style" panose="02050604050505020204" pitchFamily="18" charset="0"/>
              </a:rPr>
              <a:t>показателя 3.2.:</a:t>
            </a:r>
            <a:r>
              <a:rPr lang="ru-RU" sz="2400" dirty="0">
                <a:latin typeface="Bookman Old Style" panose="02050604050505020204" pitchFamily="18" charset="0"/>
              </a:rPr>
              <a:t> Ваш мастер-класс должен быть </a:t>
            </a:r>
            <a:r>
              <a:rPr lang="ru-RU" sz="2400" b="1" dirty="0">
                <a:latin typeface="Bookman Old Style" panose="02050604050505020204" pitchFamily="18" charset="0"/>
              </a:rPr>
              <a:t>методически грамотным</a:t>
            </a:r>
            <a:r>
              <a:rPr lang="ru-RU" sz="2400" dirty="0">
                <a:latin typeface="Bookman Old Style" panose="02050604050505020204" pitchFamily="18" charset="0"/>
              </a:rPr>
              <a:t> — с четкой структурой, логикой, понятным алгоритмом для коллег.</a:t>
            </a:r>
            <a:endParaRPr lang="ru-RU" sz="2400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92514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Как </a:t>
            </a:r>
            <a:r>
              <a:rPr lang="ru-RU" b="1" dirty="0">
                <a:latin typeface="Bookman Old Style" panose="02050604050505020204" pitchFamily="18" charset="0"/>
              </a:rPr>
              <a:t>готовиться: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Разработайте технологическую карту.</a:t>
            </a:r>
            <a:r>
              <a:rPr lang="ru-RU" dirty="0">
                <a:latin typeface="Bookman Old Style" panose="02050604050505020204" pitchFamily="18" charset="0"/>
              </a:rPr>
              <a:t> По данным методических рекомендаций, специалисты описывают характер общения, стиль взаимоотношений, определяют дидактические основания отбора содержания учебного материала . Технологическая карта должна включать: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Этапы мастер-класса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Деятельность ведущего (ваша роль)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Деятельность участников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Планируемые результаты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Методические комментарии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Используйте методический конструктор.</a:t>
            </a:r>
            <a:r>
              <a:rPr lang="ru-RU" dirty="0">
                <a:latin typeface="Bookman Old Style" panose="02050604050505020204" pitchFamily="18" charset="0"/>
              </a:rPr>
              <a:t> Согласно опыту проектирования современных уроков, эффективно использовать "Конструктор уроков" — набор методических приемов, которые можно комбинировать . Примеры приемов для мастер-класса: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"Да-</a:t>
            </a:r>
            <a:r>
              <a:rPr lang="ru-RU" b="1" dirty="0" err="1">
                <a:latin typeface="Bookman Old Style" panose="02050604050505020204" pitchFamily="18" charset="0"/>
              </a:rPr>
              <a:t>нетка</a:t>
            </a:r>
            <a:r>
              <a:rPr lang="ru-RU" b="1" dirty="0">
                <a:latin typeface="Bookman Old Style" panose="02050604050505020204" pitchFamily="18" charset="0"/>
              </a:rPr>
              <a:t>"</a:t>
            </a:r>
            <a:r>
              <a:rPr lang="ru-RU" dirty="0">
                <a:latin typeface="Bookman Old Style" panose="02050604050505020204" pitchFamily="18" charset="0"/>
              </a:rPr>
              <a:t> — для активизации мышления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"Шаг за шагом"</a:t>
            </a:r>
            <a:r>
              <a:rPr lang="ru-RU" dirty="0">
                <a:latin typeface="Bookman Old Style" panose="02050604050505020204" pitchFamily="18" charset="0"/>
              </a:rPr>
              <a:t> — для систематизации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"Жокей и лошадь"</a:t>
            </a:r>
            <a:r>
              <a:rPr lang="ru-RU" dirty="0">
                <a:latin typeface="Bookman Old Style" panose="02050604050505020204" pitchFamily="18" charset="0"/>
              </a:rPr>
              <a:t> — для работы в парах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Покажите методическую рефлексию.</a:t>
            </a:r>
            <a:r>
              <a:rPr lang="ru-RU" dirty="0">
                <a:latin typeface="Bookman Old Style" panose="02050604050505020204" pitchFamily="18" charset="0"/>
              </a:rPr>
              <a:t> В конце каждого этапа комментируйте: "Почему я сделал именно так?", "Какой методический прием здесь сработал?"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Подготовьте раздаточный материал</a:t>
            </a:r>
            <a:r>
              <a:rPr lang="ru-RU" dirty="0">
                <a:latin typeface="Bookman Old Style" panose="02050604050505020204" pitchFamily="18" charset="0"/>
              </a:rPr>
              <a:t> для коллег: технологическую карту, описание приемов, список литературы.</a:t>
            </a:r>
            <a:endParaRPr lang="ru-RU" sz="2800" dirty="0"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0625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7193117"/>
              </p:ext>
            </p:extLst>
          </p:nvPr>
        </p:nvGraphicFramePr>
        <p:xfrm>
          <a:off x="251519" y="188640"/>
          <a:ext cx="8568953" cy="58120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241"/>
                <a:gridCol w="5717161"/>
                <a:gridCol w="691551"/>
              </a:tblGrid>
              <a:tr h="432435">
                <a:tc>
                  <a:txBody>
                    <a:bodyPr/>
                    <a:lstStyle/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Критерии </a:t>
                      </a:r>
                    </a:p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Показатели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Оценка эксперта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23240">
                <a:tc rowSpan="5">
                  <a:txBody>
                    <a:bodyPr/>
                    <a:lstStyle/>
                    <a:p>
                      <a:pPr marL="52705" marR="140970">
                        <a:lnSpc>
                          <a:spcPct val="113000"/>
                        </a:lnSpc>
                        <a:spcBef>
                          <a:spcPts val="355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1. Методическая обоснованность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1.1. Представляет оригинальную педагогическую практику по актуальным направлениям развития системы образования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0-</a:t>
                      </a:r>
                      <a:r>
                        <a:rPr lang="ru-RU" sz="1800" spc="-5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848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1.2. Аргументирует значимость темы для формирования педагогической культуры  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0-</a:t>
                      </a:r>
                      <a:r>
                        <a:rPr lang="ru-RU" sz="1800" spc="-5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293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1.3 Предъявляет методически проработанный педагогический опыт для </a:t>
                      </a:r>
                      <a:r>
                        <a:rPr lang="ru-RU" sz="2200" dirty="0" smtClean="0">
                          <a:effectLst/>
                        </a:rPr>
                        <a:t>распространения</a:t>
                      </a: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0-</a:t>
                      </a:r>
                      <a:r>
                        <a:rPr lang="ru-RU" sz="1800" spc="-5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260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1.4. Применяет авторские средства обучения и воспитания (материалы и оборудование), в том числе </a:t>
                      </a:r>
                      <a:r>
                        <a:rPr lang="ru-RU" sz="2200" dirty="0" smtClean="0">
                          <a:effectLst/>
                        </a:rPr>
                        <a:t>цифровые</a:t>
                      </a: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0-</a:t>
                      </a:r>
                      <a:r>
                        <a:rPr lang="ru-RU" sz="1800" spc="-5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479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1.5. Применяет методы и приемы активного </a:t>
                      </a:r>
                      <a:r>
                        <a:rPr lang="ru-RU" sz="2200" dirty="0" smtClean="0">
                          <a:effectLst/>
                        </a:rPr>
                        <a:t>обучения</a:t>
                      </a: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0-</a:t>
                      </a:r>
                      <a:r>
                        <a:rPr lang="ru-RU" sz="1800" spc="-5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67040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9036496" cy="778098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latin typeface="Bookman Old Style" panose="02050604050505020204" pitchFamily="18" charset="0"/>
              </a:rPr>
              <a:t>Суть </a:t>
            </a:r>
            <a:r>
              <a:rPr lang="ru-RU" sz="2200" b="1" dirty="0" smtClean="0">
                <a:latin typeface="Bookman Old Style" panose="02050604050505020204" pitchFamily="18" charset="0"/>
              </a:rPr>
              <a:t>показателя 3.3.:</a:t>
            </a:r>
            <a:r>
              <a:rPr lang="ru-RU" sz="2200" dirty="0">
                <a:latin typeface="Bookman Old Style" panose="02050604050505020204" pitchFamily="18" charset="0"/>
              </a:rPr>
              <a:t> Ваш опыт должен помогать ученикам видеть мир </a:t>
            </a:r>
            <a:r>
              <a:rPr lang="ru-RU" sz="2200" b="1" dirty="0">
                <a:latin typeface="Bookman Old Style" panose="02050604050505020204" pitchFamily="18" charset="0"/>
              </a:rPr>
              <a:t>как единое целое</a:t>
            </a:r>
            <a:r>
              <a:rPr lang="ru-RU" sz="2200" dirty="0">
                <a:latin typeface="Bookman Old Style" panose="02050604050505020204" pitchFamily="18" charset="0"/>
              </a:rPr>
              <a:t>, а не набор разрозненных фактов. Согласно ФГОС, изучение предметных областей должно обеспечить </a:t>
            </a:r>
            <a:r>
              <a:rPr lang="ru-RU" sz="2200" dirty="0" err="1" smtClean="0">
                <a:latin typeface="Bookman Old Style" panose="02050604050505020204" pitchFamily="18" charset="0"/>
              </a:rPr>
              <a:t>сформированность</a:t>
            </a:r>
            <a:r>
              <a:rPr lang="ru-RU" sz="2200" dirty="0" smtClean="0">
                <a:latin typeface="Bookman Old Style" panose="02050604050505020204" pitchFamily="18" charset="0"/>
              </a:rPr>
              <a:t> </a:t>
            </a:r>
            <a:r>
              <a:rPr lang="ru-RU" sz="2200" dirty="0">
                <a:latin typeface="Bookman Old Style" panose="02050604050505020204" pitchFamily="18" charset="0"/>
              </a:rPr>
              <a:t>основ целостной научной картины мира</a:t>
            </a:r>
            <a:r>
              <a:rPr lang="ru-RU" dirty="0"/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00808"/>
            <a:ext cx="8435280" cy="489654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Как готовиться: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Поймите суть понятия "картина мира".</a:t>
            </a:r>
            <a:r>
              <a:rPr lang="ru-RU" dirty="0">
                <a:latin typeface="Bookman Old Style" panose="02050604050505020204" pitchFamily="18" charset="0"/>
              </a:rPr>
              <a:t> Картина мира — целостная система представлений об общих свойствах и закономерностях природы, возникающая в результате обобщения и синтеза основных естественнонаучных понятий и принципов . Это не просто набор знаний, а система.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Покажите связи между явлениями.</a:t>
            </a:r>
            <a:r>
              <a:rPr lang="ru-RU" dirty="0">
                <a:latin typeface="Bookman Old Style" panose="02050604050505020204" pitchFamily="18" charset="0"/>
              </a:rPr>
              <a:t> В мастер-классе продемонстрируйте, как ваш предмет/тема связаны с другими областями знания: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 err="1">
                <a:latin typeface="Bookman Old Style" panose="02050604050505020204" pitchFamily="18" charset="0"/>
              </a:rPr>
              <a:t>Межпредметные</a:t>
            </a:r>
            <a:r>
              <a:rPr lang="ru-RU" dirty="0">
                <a:latin typeface="Bookman Old Style" panose="02050604050505020204" pitchFamily="18" charset="0"/>
              </a:rPr>
              <a:t> связи (физика + биология, история + литература)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Связь теории с жизнью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Связь прошлого, настоящего и будущего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Используйте схематизацию.</a:t>
            </a:r>
            <a:r>
              <a:rPr lang="ru-RU" dirty="0">
                <a:latin typeface="Bookman Old Style" panose="02050604050505020204" pitchFamily="18" charset="0"/>
              </a:rPr>
              <a:t> По опыту формирования картины мира, эффективно использовать наглядные схемы, которые показывают структуру знаний . Например: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Древо понятий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Карта знаний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Ментальная карта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Формулируйте "большие идеи".</a:t>
            </a:r>
            <a:r>
              <a:rPr lang="ru-RU" dirty="0">
                <a:latin typeface="Bookman Old Style" panose="02050604050505020204" pitchFamily="18" charset="0"/>
              </a:rPr>
              <a:t> В начале мастер-класса заявите главную мировоззренческую идею: "Сегодня мы увидим, как </a:t>
            </a:r>
            <a:r>
              <a:rPr lang="ru-RU" dirty="0" smtClean="0">
                <a:latin typeface="Bookman Old Style" panose="02050604050505020204" pitchFamily="18" charset="0"/>
              </a:rPr>
              <a:t>[тема</a:t>
            </a:r>
            <a:r>
              <a:rPr lang="ru-RU" dirty="0">
                <a:latin typeface="Bookman Old Style" panose="02050604050505020204" pitchFamily="18" charset="0"/>
              </a:rPr>
              <a:t>] объясняет устройство мира/человека/общества".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Включите фрагменты действительности.</a:t>
            </a:r>
            <a:r>
              <a:rPr lang="ru-RU" dirty="0">
                <a:latin typeface="Bookman Old Style" panose="02050604050505020204" pitchFamily="18" charset="0"/>
              </a:rPr>
              <a:t> Согласно исследованиям, картина мира формируется через такие фрагменты, как: Быт, Семья, Транспорт, Спорт, Производство, Образование, Развлечение, Искусство, Оценка, Эмоции и чувства, Родная страна . Покажите, как ваша тема связана с этими сферами.</a:t>
            </a:r>
            <a:endParaRPr lang="ru-RU" sz="2800" dirty="0"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31709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274638"/>
            <a:ext cx="9108504" cy="114300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Bookman Old Style" panose="02050604050505020204" pitchFamily="18" charset="0"/>
              </a:rPr>
              <a:t>Суть </a:t>
            </a:r>
            <a:r>
              <a:rPr lang="ru-RU" sz="2400" b="1" dirty="0" smtClean="0">
                <a:latin typeface="Bookman Old Style" panose="02050604050505020204" pitchFamily="18" charset="0"/>
              </a:rPr>
              <a:t>показателя 3.4.:</a:t>
            </a:r>
            <a:r>
              <a:rPr lang="ru-RU" sz="2400" dirty="0">
                <a:latin typeface="Bookman Old Style" panose="02050604050505020204" pitchFamily="18" charset="0"/>
              </a:rPr>
              <a:t> Ваш опыт должен помогать ученикам </a:t>
            </a:r>
            <a:r>
              <a:rPr lang="ru-RU" sz="2400" b="1" dirty="0">
                <a:latin typeface="Bookman Old Style" panose="02050604050505020204" pitchFamily="18" charset="0"/>
              </a:rPr>
              <a:t>успешно жить в обществе</a:t>
            </a:r>
            <a:r>
              <a:rPr lang="ru-RU" sz="2400" dirty="0">
                <a:latin typeface="Bookman Old Style" panose="02050604050505020204" pitchFamily="18" charset="0"/>
              </a:rPr>
              <a:t>, осваивать социальные роли, взаимодействовать с людьми. Одна из задач современной школы — создание условий для приобретения обучающимися позитивного социального опыта 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8640960" cy="4853136"/>
          </a:xfrm>
        </p:spPr>
        <p:txBody>
          <a:bodyPr>
            <a:normAutofit fontScale="40000" lnSpcReduction="20000"/>
          </a:bodyPr>
          <a:lstStyle/>
          <a:p>
            <a:endParaRPr lang="ru-RU" sz="2800" dirty="0"/>
          </a:p>
          <a:p>
            <a:pPr mar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Как готовиться: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Определите, какой социальный опыт формирует ваш опыт.</a:t>
            </a:r>
            <a:r>
              <a:rPr lang="ru-RU" dirty="0">
                <a:latin typeface="Bookman Old Style" panose="02050604050505020204" pitchFamily="18" charset="0"/>
              </a:rPr>
              <a:t> Задачи, которые решает учитель для приобретения социального опыта 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Воспитание патриотизма и гражданственности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Формирование гуманистического отношения к окружающему миру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Формирование активной жизненной позиции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Осознание здоровья как жизненной ценности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Формирование толерантного поведения и правового сознания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Покажите социальные роли.</a:t>
            </a:r>
            <a:r>
              <a:rPr lang="ru-RU" dirty="0">
                <a:latin typeface="Bookman Old Style" panose="02050604050505020204" pitchFamily="18" charset="0"/>
              </a:rPr>
              <a:t> В вашем мастер-классе участники должны "примерить" на себя разные социальные роли: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Гражданин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Семьянин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Профессионал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Член коллектива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Защитник (для ОБЗР)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Используйте сюжетно-ролевые игры.</a:t>
            </a:r>
            <a:r>
              <a:rPr lang="ru-RU" dirty="0">
                <a:latin typeface="Bookman Old Style" panose="02050604050505020204" pitchFamily="18" charset="0"/>
              </a:rPr>
              <a:t> По данным исследований, эффективный способ социализации — игры с ролевым акцентом, где участники действуют в рамках выбранных ролей, руководствуясь характером своей роли и внутренней логикой 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Свяжите с профориентацией.</a:t>
            </a:r>
            <a:r>
              <a:rPr lang="ru-RU" dirty="0">
                <a:latin typeface="Bookman Old Style" panose="02050604050505020204" pitchFamily="18" charset="0"/>
              </a:rPr>
              <a:t> Социализация неразрывно связана с профессиональным самоопределением. Покажите, как ваш опыт знакомит с профессиями или помогает в выборе пути 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Создайте условия для социальных проб.</a:t>
            </a:r>
            <a:r>
              <a:rPr lang="ru-RU" dirty="0">
                <a:latin typeface="Bookman Old Style" panose="02050604050505020204" pitchFamily="18" charset="0"/>
              </a:rPr>
              <a:t> Участники должны самостоятельно овладевать социальными ролями, проходить путь "проб и ошибок", учиться оценивать ситуацию и изменять ее .</a:t>
            </a:r>
            <a:endParaRPr lang="ru-RU" sz="2800" dirty="0"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15336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046840" cy="114300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Bookman Old Style" panose="02050604050505020204" pitchFamily="18" charset="0"/>
              </a:rPr>
              <a:t>Суть </a:t>
            </a:r>
            <a:r>
              <a:rPr lang="ru-RU" sz="2400" b="1" dirty="0" smtClean="0">
                <a:latin typeface="Bookman Old Style" panose="02050604050505020204" pitchFamily="18" charset="0"/>
              </a:rPr>
              <a:t>показателя 3.5.:</a:t>
            </a:r>
            <a:r>
              <a:rPr lang="ru-RU" sz="2400" dirty="0">
                <a:latin typeface="Bookman Old Style" panose="02050604050505020204" pitchFamily="18" charset="0"/>
              </a:rPr>
              <a:t> Ваш опыт должен не только давать знания, но и формировать </a:t>
            </a:r>
            <a:r>
              <a:rPr lang="ru-RU" sz="2400" b="1" dirty="0">
                <a:latin typeface="Bookman Old Style" panose="02050604050505020204" pitchFamily="18" charset="0"/>
              </a:rPr>
              <a:t>чувства, ценности, личностное отношение</a:t>
            </a:r>
            <a:r>
              <a:rPr lang="ru-RU" sz="2400" dirty="0">
                <a:latin typeface="Bookman Old Style" panose="02050604050505020204" pitchFamily="18" charset="0"/>
              </a:rPr>
              <a:t>. Это высший уровень педагогического результата.</a:t>
            </a:r>
            <a:br>
              <a:rPr lang="ru-RU" sz="2400" dirty="0">
                <a:latin typeface="Bookman Old Style" panose="02050604050505020204" pitchFamily="18" charset="0"/>
              </a:rPr>
            </a:br>
            <a:endParaRPr lang="ru-RU" sz="2400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856984" cy="492514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Как </a:t>
            </a:r>
            <a:r>
              <a:rPr lang="ru-RU" b="1" dirty="0">
                <a:latin typeface="Bookman Old Style" panose="02050604050505020204" pitchFamily="18" charset="0"/>
              </a:rPr>
              <a:t>готовиться: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Поймите психологическую основу.</a:t>
            </a:r>
            <a:r>
              <a:rPr lang="ru-RU" dirty="0">
                <a:latin typeface="Bookman Old Style" panose="02050604050505020204" pitchFamily="18" charset="0"/>
              </a:rPr>
              <a:t> Отношение к окружающему миру, основанное на знаниях, должно реализоваться в действиях, поступках, поведении. Важно единство понимания и переживания, "словесного знания" и "осознания" 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Используйте три взаимосвязанных компонента</a:t>
            </a:r>
            <a:r>
              <a:rPr lang="ru-RU" dirty="0">
                <a:latin typeface="Bookman Old Style" panose="02050604050505020204" pitchFamily="18" charset="0"/>
              </a:rPr>
              <a:t> (по В.Г. </a:t>
            </a:r>
            <a:r>
              <a:rPr lang="ru-RU" dirty="0" err="1">
                <a:latin typeface="Bookman Old Style" panose="02050604050505020204" pitchFamily="18" charset="0"/>
              </a:rPr>
              <a:t>Герцовой</a:t>
            </a:r>
            <a:r>
              <a:rPr lang="ru-RU" dirty="0">
                <a:latin typeface="Bookman Old Style" panose="02050604050505020204" pitchFamily="18" charset="0"/>
              </a:rPr>
              <a:t>) 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Эмоционально-положительное отношение</a:t>
            </a:r>
            <a:r>
              <a:rPr lang="ru-RU" dirty="0">
                <a:latin typeface="Bookman Old Style" panose="02050604050505020204" pitchFamily="18" charset="0"/>
              </a:rPr>
              <a:t> — создайте атмосферу, вызовите эмоции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Знание</a:t>
            </a:r>
            <a:r>
              <a:rPr lang="ru-RU" dirty="0">
                <a:latin typeface="Bookman Old Style" panose="02050604050505020204" pitchFamily="18" charset="0"/>
              </a:rPr>
              <a:t> — дайте содержательную основу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Полезная деятельность</a:t>
            </a:r>
            <a:r>
              <a:rPr lang="ru-RU" dirty="0">
                <a:latin typeface="Bookman Old Style" panose="02050604050505020204" pitchFamily="18" charset="0"/>
              </a:rPr>
              <a:t> — включите в действие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Применяйте приемы </a:t>
            </a:r>
            <a:r>
              <a:rPr lang="ru-RU" b="1" dirty="0" err="1">
                <a:latin typeface="Bookman Old Style" panose="02050604050505020204" pitchFamily="18" charset="0"/>
              </a:rPr>
              <a:t>эмпатийного</a:t>
            </a:r>
            <a:r>
              <a:rPr lang="ru-RU" b="1" dirty="0">
                <a:latin typeface="Bookman Old Style" panose="02050604050505020204" pitchFamily="18" charset="0"/>
              </a:rPr>
              <a:t> включения.</a:t>
            </a:r>
            <a:r>
              <a:rPr lang="ru-RU" dirty="0">
                <a:latin typeface="Bookman Old Style" panose="02050604050505020204" pitchFamily="18" charset="0"/>
              </a:rPr>
              <a:t> По опыту формирования эмоционально-ценностного отношения, эффективны игры-имитации и перевоплощения 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"Проживание" состояния другого (человека, животного, природного объекта)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Имитация чувств и эмоций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Постановка себя на место другого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Создавайте ситуации нравственного выбора.</a:t>
            </a:r>
            <a:r>
              <a:rPr lang="ru-RU" dirty="0">
                <a:latin typeface="Bookman Old Style" panose="02050604050505020204" pitchFamily="18" charset="0"/>
              </a:rPr>
              <a:t> Участники должны оказаться в ситуации, где нужно выбрать между ценностями, принять решение, проявить чувство.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Завершайте рефлексией чувств.</a:t>
            </a:r>
            <a:r>
              <a:rPr lang="ru-RU" dirty="0">
                <a:latin typeface="Bookman Old Style" panose="02050604050505020204" pitchFamily="18" charset="0"/>
              </a:rPr>
              <a:t> В конце мастер-класса спросите не "что вы узнали?", а "что вы почувствовали?", "какие ценности для себя открыли?".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Формируйте базовые морально-этические установки.</a:t>
            </a:r>
            <a:r>
              <a:rPr lang="ru-RU" dirty="0">
                <a:latin typeface="Bookman Old Style" panose="02050604050505020204" pitchFamily="18" charset="0"/>
              </a:rPr>
              <a:t> Согласно исследованиям, начальная школа является ключевым этапом формирования основ мироощущения, где закладываются ценностные ориентиры, которые будут сопровождать человека всю жизнь . Для учителя ОБЗР это особенно важно — формирование отношения к безопасности, жизни, здоровью, Родине как к ценностям.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0867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Bookman Old Style" panose="02050604050505020204" pitchFamily="18" charset="0"/>
              </a:rPr>
              <a:t>Рекомендации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92696"/>
            <a:ext cx="8784976" cy="6165304"/>
          </a:xfrm>
        </p:spPr>
        <p:txBody>
          <a:bodyPr>
            <a:normAutofit fontScale="55000" lnSpcReduction="20000"/>
          </a:bodyPr>
          <a:lstStyle/>
          <a:p>
            <a:pPr marL="0" lv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Критерий 1</a:t>
            </a:r>
            <a:r>
              <a:rPr lang="ru-RU" dirty="0">
                <a:latin typeface="Bookman Old Style" panose="02050604050505020204" pitchFamily="18" charset="0"/>
              </a:rPr>
              <a:t> показывает, ЧТО вы умеете делать (инструменты)</a:t>
            </a:r>
          </a:p>
          <a:p>
            <a:pPr marL="0" lv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Критерий </a:t>
            </a:r>
            <a:r>
              <a:rPr lang="ru-RU" b="1" dirty="0">
                <a:latin typeface="Bookman Old Style" panose="02050604050505020204" pitchFamily="18" charset="0"/>
              </a:rPr>
              <a:t>2</a:t>
            </a:r>
            <a:r>
              <a:rPr lang="ru-RU" dirty="0">
                <a:latin typeface="Bookman Old Style" panose="02050604050505020204" pitchFamily="18" charset="0"/>
              </a:rPr>
              <a:t> показывает, ПОЧЕМУ это важно (значимость)</a:t>
            </a:r>
          </a:p>
          <a:p>
            <a:pPr marL="0" lv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Критерий 3</a:t>
            </a:r>
            <a:r>
              <a:rPr lang="ru-RU" dirty="0">
                <a:latin typeface="Bookman Old Style" panose="02050604050505020204" pitchFamily="18" charset="0"/>
              </a:rPr>
              <a:t> показывает, НА КАКОЙ ОСНОВЕ это построено (содержание</a:t>
            </a:r>
            <a:r>
              <a:rPr lang="ru-RU" dirty="0" smtClean="0">
                <a:latin typeface="Bookman Old Style" panose="02050604050505020204" pitchFamily="18" charset="0"/>
              </a:rPr>
              <a:t>)</a:t>
            </a:r>
          </a:p>
          <a:p>
            <a:pPr marL="0" indent="0">
              <a:buNone/>
            </a:pPr>
            <a:endParaRPr lang="ru-RU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             Например, для </a:t>
            </a:r>
            <a:r>
              <a:rPr lang="ru-RU" dirty="0">
                <a:latin typeface="Bookman Old Style" panose="02050604050505020204" pitchFamily="18" charset="0"/>
              </a:rPr>
              <a:t>учителя ОБЗР особенно важны критерии 3.3–3.5, так как ваш предмет напрямую формирует отношение к жизни, здоровью, безопасности, Родине — то есть ценностное ядро личности.</a:t>
            </a:r>
          </a:p>
          <a:p>
            <a:pPr marL="0" indent="0">
              <a:buNone/>
            </a:pPr>
            <a:r>
              <a:rPr lang="ru-RU" u="sng" dirty="0">
                <a:latin typeface="Bookman Old Style" panose="02050604050505020204" pitchFamily="18" charset="0"/>
              </a:rPr>
              <a:t>Соедините все три блока в едином выступлении:</a:t>
            </a:r>
          </a:p>
          <a:p>
            <a:pPr marL="0" lv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Во вступлении заявите соответствие ФГОС и связь с наукой (3.1) + актуальность (1.1</a:t>
            </a:r>
            <a:r>
              <a:rPr lang="ru-RU" dirty="0" smtClean="0">
                <a:latin typeface="Bookman Old Style" panose="02050604050505020204" pitchFamily="18" charset="0"/>
              </a:rPr>
              <a:t>);</a:t>
            </a:r>
          </a:p>
          <a:p>
            <a:pPr marL="0" lvl="0" indent="0">
              <a:buNone/>
            </a:pPr>
            <a:endParaRPr lang="ru-RU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В основной части покажите приемы с авторскими средствами (1.4) и активными методами (1.5), сопровождая методическими комментариями (3.2) и показом социальных ролей (3.4</a:t>
            </a:r>
            <a:r>
              <a:rPr lang="ru-RU" dirty="0" smtClean="0">
                <a:latin typeface="Bookman Old Style" panose="02050604050505020204" pitchFamily="18" charset="0"/>
              </a:rPr>
              <a:t>);</a:t>
            </a:r>
          </a:p>
          <a:p>
            <a:pPr marL="0" lvl="0" indent="0">
              <a:buNone/>
            </a:pPr>
            <a:endParaRPr lang="ru-RU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Создайте эмоциональное включение через </a:t>
            </a:r>
            <a:r>
              <a:rPr lang="ru-RU" dirty="0" err="1">
                <a:latin typeface="Bookman Old Style" panose="02050604050505020204" pitchFamily="18" charset="0"/>
              </a:rPr>
              <a:t>эмпатийные</a:t>
            </a:r>
            <a:r>
              <a:rPr lang="ru-RU" dirty="0">
                <a:latin typeface="Bookman Old Style" panose="02050604050505020204" pitchFamily="18" charset="0"/>
              </a:rPr>
              <a:t> упражнения (3.5</a:t>
            </a:r>
            <a:r>
              <a:rPr lang="ru-RU" dirty="0" smtClean="0">
                <a:latin typeface="Bookman Old Style" panose="02050604050505020204" pitchFamily="18" charset="0"/>
              </a:rPr>
              <a:t>);</a:t>
            </a:r>
          </a:p>
          <a:p>
            <a:pPr marL="0" lvl="0" indent="0">
              <a:buNone/>
            </a:pPr>
            <a:endParaRPr lang="ru-RU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В кульминации раскройте "большую идею" — как ваша тема формирует целостную картину мира (3.3</a:t>
            </a:r>
            <a:r>
              <a:rPr lang="ru-RU" dirty="0" smtClean="0">
                <a:latin typeface="Bookman Old Style" panose="02050604050505020204" pitchFamily="18" charset="0"/>
              </a:rPr>
              <a:t>);</a:t>
            </a:r>
          </a:p>
          <a:p>
            <a:pPr marL="0" lvl="0" indent="0">
              <a:buNone/>
            </a:pPr>
            <a:endParaRPr lang="ru-RU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В заключении подведите итоги и проведите рефлексию чувств (3.5) + покажите эффекты для системы (2.5</a:t>
            </a:r>
            <a:r>
              <a:rPr lang="ru-RU" dirty="0" smtClean="0">
                <a:latin typeface="Bookman Old Style" panose="02050604050505020204" pitchFamily="18" charset="0"/>
              </a:rPr>
              <a:t>).</a:t>
            </a:r>
            <a:endParaRPr lang="ru-RU" dirty="0"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24876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altLang="ru-RU" sz="3600" b="1" dirty="0">
                <a:solidFill>
                  <a:srgbClr val="0F1115"/>
                </a:solidFill>
                <a:latin typeface="quote-cjk-patch" charset="0"/>
                <a:ea typeface="Times New Roman" pitchFamily="18" charset="0"/>
                <a:cs typeface="Times New Roman" pitchFamily="18" charset="0"/>
              </a:rPr>
              <a:t>Сводная</a:t>
            </a:r>
            <a:r>
              <a:rPr lang="ru-RU" altLang="ru-RU" b="1" dirty="0">
                <a:solidFill>
                  <a:srgbClr val="0F1115"/>
                </a:solidFill>
                <a:latin typeface="quote-cjk-patch" charset="0"/>
                <a:ea typeface="Times New Roman" pitchFamily="18" charset="0"/>
                <a:cs typeface="Times New Roman" pitchFamily="18" charset="0"/>
              </a:rPr>
              <a:t> таблица-конструктор мастер-класса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3480839"/>
              </p:ext>
            </p:extLst>
          </p:nvPr>
        </p:nvGraphicFramePr>
        <p:xfrm>
          <a:off x="179511" y="1323174"/>
          <a:ext cx="8856984" cy="54086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20281"/>
                <a:gridCol w="2808312"/>
                <a:gridCol w="3528391"/>
              </a:tblGrid>
              <a:tr h="637313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Bookman Old Style" panose="02050604050505020204" pitchFamily="18" charset="0"/>
                        </a:rPr>
                        <a:t>Показатель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37847" marT="86154" marB="8615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Bookman Old Style" panose="02050604050505020204" pitchFamily="18" charset="0"/>
                        </a:rPr>
                        <a:t>Что нужно показать?</a:t>
                      </a:r>
                      <a:endParaRPr lang="ru-RU" sz="16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37847" marR="137847" marT="86154" marB="8615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Bookman Old Style" panose="02050604050505020204" pitchFamily="18" charset="0"/>
                        </a:rPr>
                        <a:t>Как это упаковать в 20 минут</a:t>
                      </a:r>
                      <a:endParaRPr lang="ru-RU" sz="16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37847" marR="137847" marT="86154" marB="86154" anchor="ctr"/>
                </a:tc>
              </a:tr>
              <a:tr h="960097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</a:rPr>
                        <a:t>3.1. Соответствие ФГОС и науке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37847" marT="86154" marB="8615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</a:rPr>
                        <a:t>Нормативную грамотность и научную базу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37847" marR="137847" marT="86154" marB="8615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Bookman Old Style" panose="02050604050505020204" pitchFamily="18" charset="0"/>
                        </a:rPr>
                        <a:t>Во вступлении: "В соответствии с ФГОС... Опираясь на исследования [ученого]..."</a:t>
                      </a:r>
                      <a:endParaRPr lang="ru-RU" sz="16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37847" marR="0" marT="86154" marB="86154" anchor="ctr"/>
                </a:tc>
              </a:tr>
              <a:tr h="960097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Bookman Old Style" panose="02050604050505020204" pitchFamily="18" charset="0"/>
                        </a:rPr>
                        <a:t>3.2. Методическая проработанность</a:t>
                      </a:r>
                      <a:endParaRPr lang="ru-RU" sz="16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37847" marT="86154" marB="8615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</a:rPr>
                        <a:t>Четкий алгоритм, технологическую карту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37847" marR="137847" marT="86154" marB="8615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Bookman Old Style" panose="02050604050505020204" pitchFamily="18" charset="0"/>
                        </a:rPr>
                        <a:t>Раздаточный материал + комментарии "почему я делаю именно так" на каждом этапе</a:t>
                      </a:r>
                      <a:endParaRPr lang="ru-RU" sz="16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37847" marR="0" marT="86154" marB="86154" anchor="ctr"/>
                </a:tc>
              </a:tr>
              <a:tr h="960097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Bookman Old Style" panose="02050604050505020204" pitchFamily="18" charset="0"/>
                        </a:rPr>
                        <a:t>3.3. Целостная картина мира</a:t>
                      </a:r>
                      <a:endParaRPr lang="ru-RU" sz="16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37847" marT="86154" marB="8615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</a:rPr>
                        <a:t>Связи между явлениями, системность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37847" marR="137847" marT="86154" marB="8615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Bookman Old Style" panose="02050604050505020204" pitchFamily="18" charset="0"/>
                        </a:rPr>
                        <a:t>Схема/ментальная карта + межпредметные связи + "большая идея"</a:t>
                      </a:r>
                      <a:endParaRPr lang="ru-RU" sz="16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37847" marR="0" marT="86154" marB="86154" anchor="ctr"/>
                </a:tc>
              </a:tr>
              <a:tr h="960097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Bookman Old Style" panose="02050604050505020204" pitchFamily="18" charset="0"/>
                        </a:rPr>
                        <a:t>3.4. Обогащение социального опыта</a:t>
                      </a:r>
                      <a:endParaRPr lang="ru-RU" sz="16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37847" marT="86154" marB="8615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</a:rPr>
                        <a:t>Социальные роли, пробы, взаимодействие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37847" marR="137847" marT="86154" marB="8615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</a:rPr>
                        <a:t>Сюжетно-ролевая игра + задания на взаимодействие + связь с профессиями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37847" marR="0" marT="86154" marB="86154" anchor="ctr"/>
                </a:tc>
              </a:tr>
              <a:tr h="91335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Bookman Old Style" panose="02050604050505020204" pitchFamily="18" charset="0"/>
                        </a:rPr>
                        <a:t>3.5. Эмоционально-ценностное отношение</a:t>
                      </a:r>
                      <a:endParaRPr lang="ru-RU" sz="16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37847" marT="86154" marB="8615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Bookman Old Style" panose="02050604050505020204" pitchFamily="18" charset="0"/>
                        </a:rPr>
                        <a:t>Чувства, ценности, личностное отношение</a:t>
                      </a:r>
                      <a:endParaRPr lang="ru-RU" sz="16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37847" marR="137847" marT="86154" marB="8615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Bookman Old Style" panose="02050604050505020204" pitchFamily="18" charset="0"/>
                        </a:rPr>
                        <a:t>Эмпатийные</a:t>
                      </a: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</a:rPr>
                        <a:t> упражнения + ситуации выбора + рефлексия чувств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37847" marR="0" marT="86154" marB="86154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99414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9798178"/>
              </p:ext>
            </p:extLst>
          </p:nvPr>
        </p:nvGraphicFramePr>
        <p:xfrm>
          <a:off x="179512" y="188640"/>
          <a:ext cx="8712967" cy="50812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32248"/>
                <a:gridCol w="5777546"/>
                <a:gridCol w="703173"/>
              </a:tblGrid>
              <a:tr h="360040">
                <a:tc>
                  <a:txBody>
                    <a:bodyPr/>
                    <a:lstStyle/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Критерии </a:t>
                      </a:r>
                    </a:p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Показатели</a:t>
                      </a:r>
                      <a:endParaRPr lang="ru-RU" sz="2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Оценка эксперта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90569"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4.Эффективность форм педагогического взаимодействия</a:t>
                      </a:r>
                      <a:endParaRPr lang="ru-RU" sz="2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4.1. Применяет различные формы педагогического взаимодействия в соответствии с целью </a:t>
                      </a:r>
                      <a:r>
                        <a:rPr lang="ru-RU" sz="2200" dirty="0" smtClean="0">
                          <a:effectLst/>
                        </a:rPr>
                        <a:t>мастер-класса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0-2</a:t>
                      </a:r>
                      <a:endParaRPr lang="ru-RU" sz="2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905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4.2. Обеспечивает сотрудничество и диалог участников мастер-класса  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0-2</a:t>
                      </a:r>
                      <a:endParaRPr lang="ru-RU" sz="2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905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4.3. Обеспечивает творческую деятельность участников </a:t>
                      </a:r>
                      <a:r>
                        <a:rPr lang="ru-RU" sz="2200" dirty="0" smtClean="0">
                          <a:effectLst/>
                        </a:rPr>
                        <a:t>мастер-класса</a:t>
                      </a: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0-2</a:t>
                      </a:r>
                      <a:endParaRPr lang="ru-RU" sz="2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905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4.4. Целостно использует предметно-пространственную среду </a:t>
                      </a:r>
                      <a:r>
                        <a:rPr lang="ru-RU" sz="2200" dirty="0" smtClean="0">
                          <a:effectLst/>
                        </a:rPr>
                        <a:t>взаимодействия</a:t>
                      </a: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0-2</a:t>
                      </a:r>
                      <a:endParaRPr lang="ru-RU" sz="2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905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4.5. Гибко адаптируется в новых межличностных </a:t>
                      </a:r>
                      <a:r>
                        <a:rPr lang="ru-RU" sz="2200" dirty="0" smtClean="0">
                          <a:effectLst/>
                        </a:rPr>
                        <a:t>отношениях</a:t>
                      </a: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0-2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17673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08504" cy="1143000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Bookman Old Style" panose="02050604050505020204" pitchFamily="18" charset="0"/>
              </a:rPr>
              <a:t>Суть </a:t>
            </a:r>
            <a:r>
              <a:rPr lang="ru-RU" sz="2000" b="1" dirty="0" smtClean="0">
                <a:latin typeface="Bookman Old Style" panose="02050604050505020204" pitchFamily="18" charset="0"/>
              </a:rPr>
              <a:t>показателя 4.1.:</a:t>
            </a:r>
            <a:r>
              <a:rPr lang="ru-RU" sz="2000" dirty="0">
                <a:latin typeface="Bookman Old Style" panose="02050604050505020204" pitchFamily="18" charset="0"/>
              </a:rPr>
              <a:t> Вы должны показать, что владеете </a:t>
            </a:r>
            <a:r>
              <a:rPr lang="ru-RU" sz="2000" b="1" dirty="0">
                <a:latin typeface="Bookman Old Style" panose="02050604050505020204" pitchFamily="18" charset="0"/>
              </a:rPr>
              <a:t>разными форматами работы</a:t>
            </a:r>
            <a:r>
              <a:rPr lang="ru-RU" sz="2000" dirty="0">
                <a:latin typeface="Bookman Old Style" panose="02050604050505020204" pitchFamily="18" charset="0"/>
              </a:rPr>
              <a:t> и умеете выбирать тот, который лучше всего работает для достижения конкретной цели на каждом этапе</a:t>
            </a:r>
            <a:r>
              <a:rPr lang="ru-RU" sz="2000" dirty="0" smtClean="0">
                <a:latin typeface="Bookman Old Style" panose="02050604050505020204" pitchFamily="18" charset="0"/>
              </a:rPr>
              <a:t>.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288032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2500" b="1" dirty="0">
                <a:latin typeface="Bookman Old Style" panose="02050604050505020204" pitchFamily="18" charset="0"/>
              </a:rPr>
              <a:t>Как готовиться:</a:t>
            </a:r>
          </a:p>
          <a:p>
            <a:pPr marL="0" lvl="0" indent="0">
              <a:buNone/>
            </a:pPr>
            <a:r>
              <a:rPr lang="ru-RU" sz="2600" b="1" dirty="0" smtClean="0">
                <a:latin typeface="Bookman Old Style" panose="02050604050505020204" pitchFamily="18" charset="0"/>
              </a:rPr>
              <a:t>Обоснуйте </a:t>
            </a:r>
            <a:r>
              <a:rPr lang="ru-RU" sz="2600" b="1" dirty="0">
                <a:latin typeface="Bookman Old Style" panose="02050604050505020204" pitchFamily="18" charset="0"/>
              </a:rPr>
              <a:t>выбор формы.</a:t>
            </a:r>
            <a:r>
              <a:rPr lang="ru-RU" sz="2600" dirty="0">
                <a:latin typeface="Bookman Old Style" panose="02050604050505020204" pitchFamily="18" charset="0"/>
              </a:rPr>
              <a:t> В комментариях поясняйте: "Сейчас мы работаем в парах, потому что...", "Я выбрал групповую форму, так как это позволяет...".</a:t>
            </a:r>
          </a:p>
          <a:p>
            <a:pPr marL="0" lvl="0" indent="0">
              <a:buNone/>
            </a:pPr>
            <a:r>
              <a:rPr lang="ru-RU" sz="2600" b="1" dirty="0">
                <a:latin typeface="Bookman Old Style" panose="02050604050505020204" pitchFamily="18" charset="0"/>
              </a:rPr>
              <a:t>Покажите переходы между формами.</a:t>
            </a:r>
            <a:r>
              <a:rPr lang="ru-RU" sz="2600" dirty="0">
                <a:latin typeface="Bookman Old Style" panose="02050604050505020204" pitchFamily="18" charset="0"/>
              </a:rPr>
              <a:t> Умение плавно переключать аудиторию с одной формы работы на другую — признак высокого профессионализма.</a:t>
            </a:r>
          </a:p>
          <a:p>
            <a:pPr marL="0" lvl="0" indent="0">
              <a:buNone/>
            </a:pPr>
            <a:r>
              <a:rPr lang="ru-RU" sz="2600" b="1" dirty="0">
                <a:latin typeface="Bookman Old Style" panose="02050604050505020204" pitchFamily="18" charset="0"/>
              </a:rPr>
              <a:t>Используйте "смену деятельности"</a:t>
            </a:r>
            <a:r>
              <a:rPr lang="ru-RU" sz="2600" dirty="0">
                <a:latin typeface="Bookman Old Style" panose="02050604050505020204" pitchFamily="18" charset="0"/>
              </a:rPr>
              <a:t> для поддержания внимания. Монотонность убивает интерес. Меняйте: говорили — подвигались — писали — обсуждали</a:t>
            </a:r>
            <a:r>
              <a:rPr lang="ru-RU" sz="2600" dirty="0" smtClean="0">
                <a:latin typeface="Bookman Old Style" panose="02050604050505020204" pitchFamily="18" charset="0"/>
              </a:rPr>
              <a:t>.</a:t>
            </a:r>
          </a:p>
          <a:p>
            <a:pPr marL="0" lvl="0" indent="0">
              <a:buNone/>
            </a:pPr>
            <a:endParaRPr lang="ru-RU" sz="2600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2600" b="1" dirty="0">
                <a:latin typeface="Bookman Old Style" panose="02050604050505020204" pitchFamily="18" charset="0"/>
              </a:rPr>
              <a:t>Составьте "карту форм взаимодействия"</a:t>
            </a:r>
            <a:r>
              <a:rPr lang="ru-RU" sz="2600" dirty="0">
                <a:latin typeface="Bookman Old Style" panose="02050604050505020204" pitchFamily="18" charset="0"/>
              </a:rPr>
              <a:t> для вашего мастер-класса. В педагогике выделяют различные формы организации деятельности, которые учитель использует в зависимости от цели . Ваша задача — показать их разнообразие:</a:t>
            </a:r>
          </a:p>
          <a:p>
            <a:pPr marL="0" lv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395925"/>
              </p:ext>
            </p:extLst>
          </p:nvPr>
        </p:nvGraphicFramePr>
        <p:xfrm>
          <a:off x="179512" y="4077072"/>
          <a:ext cx="8597865" cy="18536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07756"/>
                <a:gridCol w="2419188"/>
                <a:gridCol w="4170921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Этап мастер-класса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Цель этапа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Форма взаимодействия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Вступление (2 мин)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Вовлечь, заинтересовать, поставить проблему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Фронтальная беседа / проблемный вопрос / мини-опрос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Основная часть (12 мин)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Отработать навык, показать прием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Работа в малых группах / парная работа / индивидуальная работа с последующим обсуждением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Кульминация (3 мин)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Создать общий результат, "прожить" ситуацию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Коллективная работа / общий проект / круг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Рефлексия (3 мин)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Осмыслить опыт, получить обратную связь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</a:rPr>
                        <a:t>Индивидуальная рефлексия + общий круг / "свободный микрофон"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5744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928992" cy="114300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Bookman Old Style" panose="02050604050505020204" pitchFamily="18" charset="0"/>
              </a:rPr>
              <a:t>Суть </a:t>
            </a:r>
            <a:r>
              <a:rPr lang="ru-RU" sz="2400" b="1" dirty="0" err="1" smtClean="0">
                <a:latin typeface="Bookman Old Style" panose="02050604050505020204" pitchFamily="18" charset="0"/>
              </a:rPr>
              <a:t>показтеля</a:t>
            </a:r>
            <a:r>
              <a:rPr lang="ru-RU" sz="2400" b="1" dirty="0" smtClean="0">
                <a:latin typeface="Bookman Old Style" panose="02050604050505020204" pitchFamily="18" charset="0"/>
              </a:rPr>
              <a:t> 4.2.:</a:t>
            </a:r>
            <a:r>
              <a:rPr lang="ru-RU" sz="2400" dirty="0">
                <a:latin typeface="Bookman Old Style" panose="02050604050505020204" pitchFamily="18" charset="0"/>
              </a:rPr>
              <a:t> Вы не просто "вещаете", а создаете условия для того, чтобы участники </a:t>
            </a:r>
            <a:r>
              <a:rPr lang="ru-RU" sz="2400" b="1" dirty="0">
                <a:latin typeface="Bookman Old Style" panose="02050604050505020204" pitchFamily="18" charset="0"/>
              </a:rPr>
              <a:t>общались друг с другом</a:t>
            </a:r>
            <a:r>
              <a:rPr lang="ru-RU" sz="2400" dirty="0">
                <a:latin typeface="Bookman Old Style" panose="02050604050505020204" pitchFamily="18" charset="0"/>
              </a:rPr>
              <a:t>, обменивались мнениями, вместе искали решения. Мастер-класс — это диалоговая площадка.</a:t>
            </a:r>
            <a:r>
              <a:rPr lang="ru-RU" sz="2000" dirty="0">
                <a:latin typeface="Bookman Old Style" panose="02050604050505020204" pitchFamily="18" charset="0"/>
              </a:rPr>
              <a:t/>
            </a:r>
            <a:br>
              <a:rPr lang="ru-RU" sz="2000" dirty="0">
                <a:latin typeface="Bookman Old Style" panose="02050604050505020204" pitchFamily="18" charset="0"/>
              </a:rPr>
            </a:br>
            <a:endParaRPr lang="ru-RU" sz="2400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12776"/>
            <a:ext cx="8856984" cy="504056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Как </a:t>
            </a:r>
            <a:r>
              <a:rPr lang="ru-RU" b="1" dirty="0">
                <a:latin typeface="Bookman Old Style" panose="02050604050505020204" pitchFamily="18" charset="0"/>
              </a:rPr>
              <a:t>готовиться: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Используйте приемы организации диалога: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"Перекрестный опрос"</a:t>
            </a:r>
            <a:r>
              <a:rPr lang="ru-RU" dirty="0">
                <a:latin typeface="Bookman Old Style" panose="02050604050505020204" pitchFamily="18" charset="0"/>
              </a:rPr>
              <a:t> — одна группа задает вопросы другой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"Аквариум"</a:t>
            </a:r>
            <a:r>
              <a:rPr lang="ru-RU" dirty="0">
                <a:latin typeface="Bookman Old Style" panose="02050604050505020204" pitchFamily="18" charset="0"/>
              </a:rPr>
              <a:t> — одна группа работает, другая наблюдает и комментирует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"Мировое кафе"</a:t>
            </a:r>
            <a:r>
              <a:rPr lang="ru-RU" dirty="0">
                <a:latin typeface="Bookman Old Style" panose="02050604050505020204" pitchFamily="18" charset="0"/>
              </a:rPr>
              <a:t> (если позволяет время и пространство) — обсуждение в малых группах с переходом участников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"Заверши фразу коллеги"</a:t>
            </a:r>
            <a:r>
              <a:rPr lang="ru-RU" dirty="0">
                <a:latin typeface="Bookman Old Style" panose="02050604050505020204" pitchFamily="18" charset="0"/>
              </a:rPr>
              <a:t> — прием, провоцирующий диалог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Создайте ситуации, где участникам нужно договориться.</a:t>
            </a:r>
            <a:r>
              <a:rPr lang="ru-RU" dirty="0">
                <a:latin typeface="Bookman Old Style" panose="02050604050505020204" pitchFamily="18" charset="0"/>
              </a:rPr>
              <a:t> Например, задание: "В парах за 2 минуты выработайте единое решение проблемы X". Это провоцирует сотрудничество.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Используйте "конфликт мнений" как двигатель диалога.</a:t>
            </a:r>
            <a:r>
              <a:rPr lang="ru-RU" dirty="0">
                <a:latin typeface="Bookman Old Style" panose="02050604050505020204" pitchFamily="18" charset="0"/>
              </a:rPr>
              <a:t> Намеренно предложите противоречивую ситуацию: "Одни специалисты считают так, другие — иначе. А вы как думаете?".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Организуйте обмен опытом между участниками.</a:t>
            </a:r>
            <a:r>
              <a:rPr lang="ru-RU" dirty="0">
                <a:latin typeface="Bookman Old Style" panose="02050604050505020204" pitchFamily="18" charset="0"/>
              </a:rPr>
              <a:t> Спросите: "А как эта проблема решается в вашей школе?", "У кого есть другой опыт?".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Покажите, что вы слышите всех.</a:t>
            </a:r>
            <a:r>
              <a:rPr lang="ru-RU" dirty="0">
                <a:latin typeface="Bookman Old Style" panose="02050604050505020204" pitchFamily="18" charset="0"/>
              </a:rPr>
              <a:t> В процессе диалога обобщайте высказывания участников: "Как интересно! Иван предложил такой подход, а Марина дополнила, что...".</a:t>
            </a:r>
            <a:endParaRPr lang="ru-RU" sz="2800" dirty="0"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41891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274638"/>
            <a:ext cx="9001000" cy="114300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Bookman Old Style" panose="02050604050505020204" pitchFamily="18" charset="0"/>
              </a:rPr>
              <a:t>Суть </a:t>
            </a:r>
            <a:r>
              <a:rPr lang="ru-RU" sz="2400" b="1" dirty="0" smtClean="0">
                <a:latin typeface="Bookman Old Style" panose="02050604050505020204" pitchFamily="18" charset="0"/>
              </a:rPr>
              <a:t>показателя 4.3.:</a:t>
            </a:r>
            <a:r>
              <a:rPr lang="ru-RU" sz="2400" dirty="0">
                <a:latin typeface="Bookman Old Style" panose="02050604050505020204" pitchFamily="18" charset="0"/>
              </a:rPr>
              <a:t> Участники не должны быть пассивными "приемниками" информации. Они должны </a:t>
            </a:r>
            <a:r>
              <a:rPr lang="ru-RU" sz="2400" b="1" dirty="0">
                <a:latin typeface="Bookman Old Style" panose="02050604050505020204" pitchFamily="18" charset="0"/>
              </a:rPr>
              <a:t>создавать что-то новое</a:t>
            </a:r>
            <a:r>
              <a:rPr lang="ru-RU" sz="2400" dirty="0">
                <a:latin typeface="Bookman Old Style" panose="02050604050505020204" pitchFamily="18" charset="0"/>
              </a:rPr>
              <a:t> прямо в процессе — идеи, продукты, решения.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997152"/>
          </a:xfrm>
        </p:spPr>
        <p:txBody>
          <a:bodyPr>
            <a:normAutofit fontScale="47500" lnSpcReduction="20000"/>
          </a:bodyPr>
          <a:lstStyle/>
          <a:p>
            <a:endParaRPr lang="ru-RU" sz="2800" dirty="0"/>
          </a:p>
          <a:p>
            <a:pPr mar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Как готовиться: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Организуйте "продуктивную деятельность".</a:t>
            </a:r>
            <a:r>
              <a:rPr lang="ru-RU" dirty="0">
                <a:latin typeface="Bookman Old Style" panose="02050604050505020204" pitchFamily="18" charset="0"/>
              </a:rPr>
              <a:t> Участники должны уйти с мастер-класса с </a:t>
            </a:r>
            <a:r>
              <a:rPr lang="ru-RU" b="1" dirty="0">
                <a:latin typeface="Bookman Old Style" panose="02050604050505020204" pitchFamily="18" charset="0"/>
              </a:rPr>
              <a:t>конкретным результатом своего творчества</a:t>
            </a:r>
            <a:r>
              <a:rPr lang="ru-RU" dirty="0">
                <a:latin typeface="Bookman Old Style" panose="02050604050505020204" pitchFamily="18" charset="0"/>
              </a:rPr>
              <a:t>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Разработанный фрагмент урока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Созданная схема / ментальная карта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Придуманный прием / задание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Спроектированное решение педагогической задачи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Используйте творческие задания: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"Придумайте 3 способа применения этого приема в вашем предмете"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"Создайте метафору, которая объяснит эту сложную тему детям"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"Разработайте критерии оценки для этого вида работы"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"Придумайте нестандартную ситуацию, где этот навык может пригодиться"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Применяйте ТРИЗ-педагогику (теорию решения изобретательских задач).</a:t>
            </a:r>
            <a:r>
              <a:rPr lang="ru-RU" dirty="0">
                <a:latin typeface="Bookman Old Style" panose="02050604050505020204" pitchFamily="18" charset="0"/>
              </a:rPr>
              <a:t> Дайте участникам открытую задачу, у которой нет единственного правильного ответа, и предложите найти как можно больше решений.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Создайте атмосферу психологической безопасности.</a:t>
            </a:r>
            <a:r>
              <a:rPr lang="ru-RU" dirty="0">
                <a:latin typeface="Bookman Old Style" panose="02050604050505020204" pitchFamily="18" charset="0"/>
              </a:rPr>
              <a:t> Творчество невозможно без свободы и отсутствия страха ошибиться. Подчеркните: "Здесь нет неправильных ответов, мы ищем варианты".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Используйте "мозговой штурм"</a:t>
            </a:r>
            <a:r>
              <a:rPr lang="ru-RU" dirty="0">
                <a:latin typeface="Bookman Old Style" panose="02050604050505020204" pitchFamily="18" charset="0"/>
              </a:rPr>
              <a:t> с четкими правилами и фиксацией всех идей.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35202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Bookman Old Style" panose="02050604050505020204" pitchFamily="18" charset="0"/>
              </a:rPr>
              <a:t>Суть </a:t>
            </a:r>
            <a:r>
              <a:rPr lang="ru-RU" sz="2400" b="1" dirty="0" smtClean="0">
                <a:latin typeface="Bookman Old Style" panose="02050604050505020204" pitchFamily="18" charset="0"/>
              </a:rPr>
              <a:t>показателя 4.4.:</a:t>
            </a:r>
            <a:r>
              <a:rPr lang="ru-RU" sz="2400" dirty="0">
                <a:latin typeface="Bookman Old Style" panose="02050604050505020204" pitchFamily="18" charset="0"/>
              </a:rPr>
              <a:t> Вы должны показать, что умеете </a:t>
            </a:r>
            <a:r>
              <a:rPr lang="ru-RU" sz="2400" b="1" dirty="0">
                <a:latin typeface="Bookman Old Style" panose="02050604050505020204" pitchFamily="18" charset="0"/>
              </a:rPr>
              <a:t>организовать пространство</a:t>
            </a:r>
            <a:r>
              <a:rPr lang="ru-RU" sz="2400" dirty="0">
                <a:latin typeface="Bookman Old Style" panose="02050604050505020204" pitchFamily="18" charset="0"/>
              </a:rPr>
              <a:t> под свои педагогические задачи. Не только то, ЧТО вы говорите, но и ГДЕ, и КАК организовано место действия.</a:t>
            </a:r>
            <a:r>
              <a:rPr lang="ru-RU" sz="2000" dirty="0">
                <a:latin typeface="Bookman Old Style" panose="02050604050505020204" pitchFamily="18" charset="0"/>
              </a:rPr>
              <a:t/>
            </a:r>
            <a:br>
              <a:rPr lang="ru-RU" sz="2000" dirty="0">
                <a:latin typeface="Bookman Old Style" panose="02050604050505020204" pitchFamily="18" charset="0"/>
              </a:rPr>
            </a:br>
            <a:endParaRPr lang="ru-RU" sz="2400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52596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Как </a:t>
            </a:r>
            <a:r>
              <a:rPr lang="ru-RU" b="1" dirty="0">
                <a:latin typeface="Bookman Old Style" panose="02050604050505020204" pitchFamily="18" charset="0"/>
              </a:rPr>
              <a:t>готовиться: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Продумайте расстановку мебели и оборудования.</a:t>
            </a:r>
            <a:r>
              <a:rPr lang="ru-RU" dirty="0">
                <a:latin typeface="Bookman Old Style" panose="02050604050505020204" pitchFamily="18" charset="0"/>
              </a:rPr>
              <a:t> Пространство должно "работать" на вашу идею: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Для диалога и групповой работы — круг или полукруг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Для демонстрации — все должны видеть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Для смены деятельности — возможность быстро переставить стулья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Если жюри сидит отдельно — учитывайте их положение, не стойте к ним спиной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Используйте все зоны помещения: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 err="1">
                <a:latin typeface="Bookman Old Style" panose="02050604050505020204" pitchFamily="18" charset="0"/>
              </a:rPr>
              <a:t>Флипчарт</a:t>
            </a:r>
            <a:r>
              <a:rPr lang="ru-RU" dirty="0">
                <a:latin typeface="Bookman Old Style" panose="02050604050505020204" pitchFamily="18" charset="0"/>
              </a:rPr>
              <a:t> / доска — для фиксации идей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Демонстрационный стол — для показа материалов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Пространство для движения — если нужна активная деятельность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Зона для индивидуальной работы — столы с раздаточным материалом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Примените принцип "сцены и зала".</a:t>
            </a:r>
            <a:r>
              <a:rPr lang="ru-RU" dirty="0">
                <a:latin typeface="Bookman Old Style" panose="02050604050505020204" pitchFamily="18" charset="0"/>
              </a:rPr>
              <a:t> Вы — режиссер, который управляет вниманием. Когда нужно общее внимание — все смотрят на вас/экран. Когда нужно обсуждение — вы "отпускаете" их в группы.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Используйте мультимедийные ресурсы как часть среды.</a:t>
            </a:r>
            <a:r>
              <a:rPr lang="ru-RU" dirty="0">
                <a:latin typeface="Bookman Old Style" panose="02050604050505020204" pitchFamily="18" charset="0"/>
              </a:rPr>
              <a:t> Экран, звук, освещение — все должно быть продумано. Но помните о плане "Б" на случай отказа техники.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Продумайте визуальный ряд.</a:t>
            </a:r>
            <a:r>
              <a:rPr lang="ru-RU" dirty="0">
                <a:latin typeface="Bookman Old Style" panose="02050604050505020204" pitchFamily="18" charset="0"/>
              </a:rPr>
              <a:t> Плакаты, схемы, раздаточные материалы, цветовое кодирование (например, карточки разных цветов для разных групп) — все это элементы среды.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Обеспечьте доступность материалов.</a:t>
            </a:r>
            <a:r>
              <a:rPr lang="ru-RU" dirty="0">
                <a:latin typeface="Bookman Old Style" panose="02050604050505020204" pitchFamily="18" charset="0"/>
              </a:rPr>
              <a:t> Участники должны легко брать то, что им нужно, не создавая суеты.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2768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latin typeface="Bookman Old Style" panose="02050604050505020204" pitchFamily="18" charset="0"/>
              </a:rPr>
              <a:t>Суть </a:t>
            </a:r>
            <a:r>
              <a:rPr lang="ru-RU" sz="2400" b="1" dirty="0" smtClean="0">
                <a:latin typeface="Bookman Old Style" panose="02050604050505020204" pitchFamily="18" charset="0"/>
              </a:rPr>
              <a:t>критерия 1.1.:</a:t>
            </a:r>
            <a:r>
              <a:rPr lang="ru-RU" sz="2400" dirty="0">
                <a:latin typeface="Bookman Old Style" panose="02050604050505020204" pitchFamily="18" charset="0"/>
              </a:rPr>
              <a:t> Ваш мастер-класс должен быть </a:t>
            </a:r>
            <a:r>
              <a:rPr lang="ru-RU" sz="2400" b="1" dirty="0">
                <a:latin typeface="Bookman Old Style" panose="02050604050505020204" pitchFamily="18" charset="0"/>
              </a:rPr>
              <a:t>современным</a:t>
            </a:r>
            <a:r>
              <a:rPr lang="ru-RU" sz="2400" dirty="0">
                <a:latin typeface="Bookman Old Style" panose="02050604050505020204" pitchFamily="18" charset="0"/>
              </a:rPr>
              <a:t> и </a:t>
            </a:r>
            <a:r>
              <a:rPr lang="ru-RU" sz="2400" b="1" dirty="0">
                <a:latin typeface="Bookman Old Style" panose="02050604050505020204" pitchFamily="18" charset="0"/>
              </a:rPr>
              <a:t>уникальным</a:t>
            </a:r>
            <a:r>
              <a:rPr lang="ru-RU" sz="2400" dirty="0">
                <a:latin typeface="Bookman Old Style" panose="02050604050505020204" pitchFamily="18" charset="0"/>
              </a:rPr>
              <a:t>. Жюри ищет не пересказ методичек, а авторскую "изюминку".</a:t>
            </a:r>
            <a:br>
              <a:rPr lang="ru-RU" sz="2400" dirty="0">
                <a:latin typeface="Bookman Old Style" panose="02050604050505020204" pitchFamily="18" charset="0"/>
              </a:rPr>
            </a:br>
            <a:endParaRPr lang="ru-RU" sz="2400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Как </a:t>
            </a:r>
            <a:r>
              <a:rPr lang="ru-RU" b="1" dirty="0">
                <a:latin typeface="Bookman Old Style" panose="02050604050505020204" pitchFamily="18" charset="0"/>
              </a:rPr>
              <a:t>готовиться: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Изучите </a:t>
            </a:r>
            <a:r>
              <a:rPr lang="ru-RU" b="1" dirty="0">
                <a:latin typeface="Bookman Old Style" panose="02050604050505020204" pitchFamily="18" charset="0"/>
              </a:rPr>
              <a:t>актуальную повестку 2026 года.</a:t>
            </a:r>
            <a:r>
              <a:rPr lang="ru-RU" dirty="0">
                <a:latin typeface="Bookman Old Style" panose="02050604050505020204" pitchFamily="18" charset="0"/>
              </a:rPr>
              <a:t> По данным совещания Правительства РФ, приоритетные задачи на 2026 год включают: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lvl="1"/>
            <a:r>
              <a:rPr lang="ru-RU" dirty="0">
                <a:latin typeface="Bookman Old Style" panose="02050604050505020204" pitchFamily="18" charset="0"/>
              </a:rPr>
              <a:t>повышение качества образования</a:t>
            </a:r>
            <a:endParaRPr lang="ru-RU" sz="2400" dirty="0">
              <a:latin typeface="Bookman Old Style" panose="02050604050505020204" pitchFamily="18" charset="0"/>
            </a:endParaRPr>
          </a:p>
          <a:p>
            <a:pPr lvl="1"/>
            <a:r>
              <a:rPr lang="ru-RU" dirty="0">
                <a:latin typeface="Bookman Old Style" panose="02050604050505020204" pitchFamily="18" charset="0"/>
              </a:rPr>
              <a:t>цифровую оснащенность школ</a:t>
            </a:r>
            <a:endParaRPr lang="ru-RU" sz="2400" dirty="0">
              <a:latin typeface="Bookman Old Style" panose="02050604050505020204" pitchFamily="18" charset="0"/>
            </a:endParaRPr>
          </a:p>
          <a:p>
            <a:pPr lvl="1"/>
            <a:r>
              <a:rPr lang="ru-RU" dirty="0">
                <a:latin typeface="Bookman Old Style" panose="02050604050505020204" pitchFamily="18" charset="0"/>
              </a:rPr>
              <a:t>развитие проекта "</a:t>
            </a:r>
            <a:r>
              <a:rPr lang="ru-RU" dirty="0" err="1">
                <a:latin typeface="Bookman Old Style" panose="02050604050505020204" pitchFamily="18" charset="0"/>
              </a:rPr>
              <a:t>Профессионалитет</a:t>
            </a:r>
            <a:r>
              <a:rPr lang="ru-RU" dirty="0">
                <a:latin typeface="Bookman Old Style" panose="02050604050505020204" pitchFamily="18" charset="0"/>
              </a:rPr>
              <a:t>" (связь образования с реальным сектором)</a:t>
            </a:r>
            <a:endParaRPr lang="ru-RU" sz="2400" dirty="0">
              <a:latin typeface="Bookman Old Style" panose="02050604050505020204" pitchFamily="18" charset="0"/>
            </a:endParaRPr>
          </a:p>
          <a:p>
            <a:pPr lvl="1"/>
            <a:r>
              <a:rPr lang="ru-RU" dirty="0">
                <a:latin typeface="Bookman Old Style" panose="02050604050505020204" pitchFamily="18" charset="0"/>
              </a:rPr>
              <a:t>подготовку педагогических кадров 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Сформулируйте </a:t>
            </a:r>
            <a:r>
              <a:rPr lang="ru-RU" b="1" dirty="0">
                <a:latin typeface="Bookman Old Style" panose="02050604050505020204" pitchFamily="18" charset="0"/>
              </a:rPr>
              <a:t>оригинальность.</a:t>
            </a:r>
            <a:r>
              <a:rPr lang="ru-RU" dirty="0">
                <a:latin typeface="Bookman Old Style" panose="02050604050505020204" pitchFamily="18" charset="0"/>
              </a:rPr>
              <a:t> Задайте себе вопрос: "Чем мой подход отличается от традиционного?".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lvl="1"/>
            <a:r>
              <a:rPr lang="ru-RU" i="1" dirty="0">
                <a:latin typeface="Bookman Old Style" panose="02050604050505020204" pitchFamily="18" charset="0"/>
              </a:rPr>
              <a:t>Пример:</a:t>
            </a:r>
            <a:r>
              <a:rPr lang="ru-RU" dirty="0">
                <a:latin typeface="Bookman Old Style" panose="02050604050505020204" pitchFamily="18" charset="0"/>
              </a:rPr>
              <a:t> "Традиционно на уроках ОБЗР учат правилам, но не учат принимать решения в условиях неопределенности. Моя практика — использование </a:t>
            </a:r>
            <a:r>
              <a:rPr lang="ru-RU" b="1" dirty="0">
                <a:latin typeface="Bookman Old Style" panose="02050604050505020204" pitchFamily="18" charset="0"/>
              </a:rPr>
              <a:t>метода тактической медицины в гражданских условиях</a:t>
            </a:r>
            <a:r>
              <a:rPr lang="ru-RU" dirty="0">
                <a:latin typeface="Bookman Old Style" panose="02050604050505020204" pitchFamily="18" charset="0"/>
              </a:rPr>
              <a:t>, где дети не просто запоминают алгоритмы, а действуют в имитированной стрессовой ситуации".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Покажите </a:t>
            </a:r>
            <a:r>
              <a:rPr lang="ru-RU" b="1" dirty="0">
                <a:latin typeface="Bookman Old Style" panose="02050604050505020204" pitchFamily="18" charset="0"/>
              </a:rPr>
              <a:t>связь с государственной стратегией.</a:t>
            </a:r>
            <a:r>
              <a:rPr lang="ru-RU" dirty="0">
                <a:latin typeface="Bookman Old Style" panose="02050604050505020204" pitchFamily="18" charset="0"/>
              </a:rPr>
              <a:t> В начале выступления упомяните, как ваша практика работает на задачи, обозначенные в нацпроекте "Молодежь и дети".</a:t>
            </a:r>
            <a:endParaRPr lang="ru-RU" sz="2800" dirty="0"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01056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9001000" cy="114300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Bookman Old Style" panose="02050604050505020204" pitchFamily="18" charset="0"/>
              </a:rPr>
              <a:t>Суть </a:t>
            </a:r>
            <a:r>
              <a:rPr lang="ru-RU" sz="2400" b="1" dirty="0" smtClean="0">
                <a:latin typeface="Bookman Old Style" panose="02050604050505020204" pitchFamily="18" charset="0"/>
              </a:rPr>
              <a:t>показателя 4.5.:</a:t>
            </a:r>
            <a:r>
              <a:rPr lang="ru-RU" sz="2400" dirty="0">
                <a:latin typeface="Bookman Old Style" panose="02050604050505020204" pitchFamily="18" charset="0"/>
              </a:rPr>
              <a:t> Это критерий </a:t>
            </a:r>
            <a:r>
              <a:rPr lang="ru-RU" sz="2400" b="1" dirty="0">
                <a:latin typeface="Bookman Old Style" panose="02050604050505020204" pitchFamily="18" charset="0"/>
              </a:rPr>
              <a:t>эмоционального интеллекта</a:t>
            </a:r>
            <a:r>
              <a:rPr lang="ru-RU" sz="2400" dirty="0">
                <a:latin typeface="Bookman Old Style" panose="02050604050505020204" pitchFamily="18" charset="0"/>
              </a:rPr>
              <a:t> и импровизации. Вас проверяют на способность реагировать на неожиданные ситуации, "считывать" настроение аудитории и менять поведение в зависимости от обратной связи.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925144"/>
          </a:xfrm>
        </p:spPr>
        <p:txBody>
          <a:bodyPr>
            <a:normAutofit fontScale="40000" lnSpcReduction="20000"/>
          </a:bodyPr>
          <a:lstStyle/>
          <a:p>
            <a:endParaRPr lang="ru-RU" sz="2800" dirty="0"/>
          </a:p>
          <a:p>
            <a:pPr mar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Как готовиться: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Разработайте "сценарий с ветвлениями".</a:t>
            </a:r>
            <a:r>
              <a:rPr lang="ru-RU" dirty="0">
                <a:latin typeface="Bookman Old Style" panose="02050604050505020204" pitchFamily="18" charset="0"/>
              </a:rPr>
              <a:t> Продумайте, как вы будете действовать в разных ситуациях: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Если участники пассивны, не включаются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Если кто-то задает неожиданный сложный вопрос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Если кто-то спорит или возражает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Если техника подводит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Если времени остается меньше, чем планировали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Тренируйте навык "чтения аудитории":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Следите за позами, взглядами, мимикой участников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Если видите усталость — добавьте динамики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Если видите непонимание — вернитесь, объясните иначе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Если видите интерес — углубите, дайте больше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Используйте приемы присоединения: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Повторяйте позы и жесты участников (</a:t>
            </a:r>
            <a:r>
              <a:rPr lang="ru-RU" dirty="0" err="1">
                <a:latin typeface="Bookman Old Style" panose="02050604050505020204" pitchFamily="18" charset="0"/>
              </a:rPr>
              <a:t>незеркально</a:t>
            </a:r>
            <a:r>
              <a:rPr lang="ru-RU" dirty="0">
                <a:latin typeface="Bookman Old Style" panose="02050604050505020204" pitchFamily="18" charset="0"/>
              </a:rPr>
              <a:t>, а доброжелательно)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Используйте их имена (если удалось запомнить или были </a:t>
            </a:r>
            <a:r>
              <a:rPr lang="ru-RU" dirty="0" err="1">
                <a:latin typeface="Bookman Old Style" panose="02050604050505020204" pitchFamily="18" charset="0"/>
              </a:rPr>
              <a:t>бейджи</a:t>
            </a:r>
            <a:r>
              <a:rPr lang="ru-RU" dirty="0">
                <a:latin typeface="Bookman Old Style" panose="02050604050505020204" pitchFamily="18" charset="0"/>
              </a:rPr>
              <a:t>)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Опирайтесь на их опыт: "Как вы сказали, Елена..."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Будьте готовы к импровизации.</a:t>
            </a:r>
            <a:r>
              <a:rPr lang="ru-RU" dirty="0">
                <a:latin typeface="Bookman Old Style" panose="02050604050505020204" pitchFamily="18" charset="0"/>
              </a:rPr>
              <a:t> Заранее продумайте 2-3 "запасных" приема или вопроса, которые можно вставить, если что-то пойдет не по плану.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Сохраняйте доброжелательность при любых неожиданностях.</a:t>
            </a:r>
            <a:r>
              <a:rPr lang="ru-RU" dirty="0">
                <a:latin typeface="Bookman Old Style" panose="02050604050505020204" pitchFamily="18" charset="0"/>
              </a:rPr>
              <a:t> Даже если кто-то провоцирует или задает неудобный вопрос, ваша реакция должна быть педагогичной и этичной. Улыбнитесь, поблагодарите за вопрос, возьмите паузу для размышления.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Признавайте свои ощущения, если нужно.</a:t>
            </a:r>
            <a:r>
              <a:rPr lang="ru-RU" dirty="0">
                <a:latin typeface="Bookman Old Style" panose="02050604050505020204" pitchFamily="18" charset="0"/>
              </a:rPr>
              <a:t> "Знаете, я чувствую, что мы немного увлеклись, давайте вернемся к главному" — это тоже адаптация.</a:t>
            </a:r>
            <a:endParaRPr lang="ru-RU" sz="2800" dirty="0"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53899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0609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Bookman Old Style" panose="02050604050505020204" pitchFamily="18" charset="0"/>
              </a:rPr>
              <a:t>Рекомендации</a:t>
            </a:r>
            <a:endParaRPr lang="ru-RU" sz="2400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5904656"/>
          </a:xfrm>
        </p:spPr>
        <p:txBody>
          <a:bodyPr>
            <a:normAutofit fontScale="62500" lnSpcReduction="20000"/>
          </a:bodyPr>
          <a:lstStyle/>
          <a:p>
            <a:pPr marL="0" lv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Критерий 1</a:t>
            </a:r>
            <a:r>
              <a:rPr lang="ru-RU" dirty="0">
                <a:latin typeface="Bookman Old Style" panose="02050604050505020204" pitchFamily="18" charset="0"/>
              </a:rPr>
              <a:t> показывает ваши </a:t>
            </a:r>
            <a:r>
              <a:rPr lang="ru-RU" i="1" dirty="0">
                <a:latin typeface="Bookman Old Style" panose="02050604050505020204" pitchFamily="18" charset="0"/>
              </a:rPr>
              <a:t>инструменты</a:t>
            </a:r>
          </a:p>
          <a:p>
            <a:pPr marL="0" lv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Критерий </a:t>
            </a:r>
            <a:r>
              <a:rPr lang="ru-RU" b="1" dirty="0">
                <a:latin typeface="Bookman Old Style" panose="02050604050505020204" pitchFamily="18" charset="0"/>
              </a:rPr>
              <a:t>2</a:t>
            </a:r>
            <a:r>
              <a:rPr lang="ru-RU" dirty="0">
                <a:latin typeface="Bookman Old Style" panose="02050604050505020204" pitchFamily="18" charset="0"/>
              </a:rPr>
              <a:t> показывает </a:t>
            </a:r>
            <a:r>
              <a:rPr lang="ru-RU" i="1" dirty="0">
                <a:latin typeface="Bookman Old Style" panose="02050604050505020204" pitchFamily="18" charset="0"/>
              </a:rPr>
              <a:t>значимость</a:t>
            </a:r>
            <a:r>
              <a:rPr lang="ru-RU" dirty="0">
                <a:latin typeface="Bookman Old Style" panose="02050604050505020204" pitchFamily="18" charset="0"/>
              </a:rPr>
              <a:t> вашего опыта</a:t>
            </a:r>
          </a:p>
          <a:p>
            <a:pPr marL="0" lv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Критерий </a:t>
            </a:r>
            <a:r>
              <a:rPr lang="ru-RU" b="1" dirty="0">
                <a:latin typeface="Bookman Old Style" panose="02050604050505020204" pitchFamily="18" charset="0"/>
              </a:rPr>
              <a:t>3</a:t>
            </a:r>
            <a:r>
              <a:rPr lang="ru-RU" dirty="0">
                <a:latin typeface="Bookman Old Style" panose="02050604050505020204" pitchFamily="18" charset="0"/>
              </a:rPr>
              <a:t> показывает глубину </a:t>
            </a:r>
            <a:r>
              <a:rPr lang="ru-RU" i="1" dirty="0" smtClean="0">
                <a:latin typeface="Bookman Old Style" panose="02050604050505020204" pitchFamily="18" charset="0"/>
              </a:rPr>
              <a:t>содержания</a:t>
            </a:r>
          </a:p>
          <a:p>
            <a:pPr marL="0" lvl="0" indent="0">
              <a:buNone/>
            </a:pPr>
            <a:endParaRPr lang="ru-RU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Критерий </a:t>
            </a:r>
            <a:r>
              <a:rPr lang="ru-RU" b="1" dirty="0">
                <a:latin typeface="Bookman Old Style" panose="02050604050505020204" pitchFamily="18" charset="0"/>
              </a:rPr>
              <a:t>4</a:t>
            </a:r>
            <a:r>
              <a:rPr lang="ru-RU" dirty="0">
                <a:latin typeface="Bookman Old Style" panose="02050604050505020204" pitchFamily="18" charset="0"/>
              </a:rPr>
              <a:t> показывает ваше мастерство взаимодействия</a:t>
            </a:r>
          </a:p>
          <a:p>
            <a:pPr mar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Для учителя ОБЗР блок 4 особенно важен, так как ваш предмет требует умения быстро устанавливать контакт, организовывать совместные действия и гибко реагировать на изменения (как в реальных экстремальных ситуациях).</a:t>
            </a:r>
          </a:p>
          <a:p>
            <a:pPr marL="0" indent="0">
              <a:buNone/>
            </a:pPr>
            <a:r>
              <a:rPr lang="ru-RU" u="sng" dirty="0">
                <a:latin typeface="Bookman Old Style" panose="02050604050505020204" pitchFamily="18" charset="0"/>
              </a:rPr>
              <a:t>Соедините все четыре блока в едином выступлении:</a:t>
            </a:r>
          </a:p>
          <a:p>
            <a:pPr marL="0" lv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Начните с вовлекающей фронтальной беседы, создайте проблему (4.1, 1.1</a:t>
            </a:r>
            <a:r>
              <a:rPr lang="ru-RU" dirty="0" smtClean="0">
                <a:latin typeface="Bookman Old Style" panose="02050604050505020204" pitchFamily="18" charset="0"/>
              </a:rPr>
              <a:t>);</a:t>
            </a:r>
          </a:p>
          <a:p>
            <a:pPr marL="0" lvl="0" indent="0">
              <a:buNone/>
            </a:pPr>
            <a:endParaRPr lang="ru-RU" sz="16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Перейдите к работе в группах, где участники решают творческую задачу (4.1, 4.2, 4.3</a:t>
            </a:r>
            <a:r>
              <a:rPr lang="ru-RU" dirty="0" smtClean="0">
                <a:latin typeface="Bookman Old Style" panose="02050604050505020204" pitchFamily="18" charset="0"/>
              </a:rPr>
              <a:t>);</a:t>
            </a:r>
          </a:p>
          <a:p>
            <a:pPr marL="0" lvl="0" indent="0">
              <a:buNone/>
            </a:pPr>
            <a:endParaRPr lang="ru-RU" sz="16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Используйте пространство для демонстрации результатов (4.4</a:t>
            </a:r>
            <a:r>
              <a:rPr lang="ru-RU" dirty="0" smtClean="0">
                <a:latin typeface="Bookman Old Style" panose="02050604050505020204" pitchFamily="18" charset="0"/>
              </a:rPr>
              <a:t>);</a:t>
            </a:r>
            <a:endParaRPr lang="ru-RU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Гибко реагируйте на вопросы и настроение зала (4.5</a:t>
            </a:r>
            <a:r>
              <a:rPr lang="ru-RU" dirty="0" smtClean="0">
                <a:latin typeface="Bookman Old Style" panose="02050604050505020204" pitchFamily="18" charset="0"/>
              </a:rPr>
              <a:t>);</a:t>
            </a:r>
          </a:p>
          <a:p>
            <a:pPr marL="0" lvl="0" indent="0">
              <a:buNone/>
            </a:pPr>
            <a:endParaRPr lang="ru-RU" sz="16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Завершите общей рефлексией в кругу, создав эмоционально-ценностное отношение (3.5, 4.2</a:t>
            </a:r>
            <a:r>
              <a:rPr lang="ru-RU" dirty="0" smtClean="0">
                <a:latin typeface="Bookman Old Style" panose="02050604050505020204" pitchFamily="18" charset="0"/>
              </a:rPr>
              <a:t>).</a:t>
            </a:r>
            <a:endParaRPr lang="ru-RU" dirty="0"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07903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4624"/>
            <a:ext cx="9001000" cy="1143000"/>
          </a:xfrm>
        </p:spPr>
        <p:txBody>
          <a:bodyPr>
            <a:normAutofit fontScale="90000"/>
          </a:bodyPr>
          <a:lstStyle/>
          <a:p>
            <a:r>
              <a:rPr lang="ru-RU" altLang="ru-RU" sz="3600" b="1" dirty="0">
                <a:solidFill>
                  <a:srgbClr val="0F1115"/>
                </a:solidFill>
                <a:latin typeface="quote-cjk-patch" charset="0"/>
                <a:ea typeface="Times New Roman" pitchFamily="18" charset="0"/>
                <a:cs typeface="Times New Roman" pitchFamily="18" charset="0"/>
              </a:rPr>
              <a:t>Сводная</a:t>
            </a:r>
            <a:r>
              <a:rPr lang="ru-RU" altLang="ru-RU" b="1" dirty="0">
                <a:solidFill>
                  <a:srgbClr val="0F1115"/>
                </a:solidFill>
                <a:latin typeface="quote-cjk-patch" charset="0"/>
                <a:ea typeface="Times New Roman" pitchFamily="18" charset="0"/>
                <a:cs typeface="Times New Roman" pitchFamily="18" charset="0"/>
              </a:rPr>
              <a:t> таблица-конструктор мастер-класса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8018458"/>
              </p:ext>
            </p:extLst>
          </p:nvPr>
        </p:nvGraphicFramePr>
        <p:xfrm>
          <a:off x="179513" y="1450422"/>
          <a:ext cx="8784976" cy="4825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4950"/>
                <a:gridCol w="2859625"/>
                <a:gridCol w="3600401"/>
              </a:tblGrid>
              <a:tr h="390565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Критерий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37847" marT="86154" marB="8615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Что нужно показать?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37847" marR="137847" marT="86154" marB="8615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Как это упаковать в 20 минут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37847" marR="137847" marT="86154" marB="86154" anchor="ctr"/>
                </a:tc>
              </a:tr>
              <a:tr h="82708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4.1. Разные формы взаимодействия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37847" marT="86154" marB="8615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Владение фронтальной, групповой, парной, индивидуальной работой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37847" marR="137847" marT="86154" marB="8615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Четкая смена этапов: беседа → работа в парах → общий круг → индивидуальная рефлексия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37847" marR="0" marT="86154" marB="86154" anchor="ctr"/>
                </a:tc>
              </a:tr>
              <a:tr h="82708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4.2. Сотрудничество и диалог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37847" marT="86154" marB="8615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Что участники общаются друг с другом, а не только с вами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37847" marR="137847" marT="86154" marB="8615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Задания, требующие обсуждения и выработки общего решения; провокационные вопросы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37847" marR="0" marT="86154" marB="86154" anchor="ctr"/>
                </a:tc>
              </a:tr>
              <a:tr h="82708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4.3. Творческая деятельность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37847" marT="86154" marB="8615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Что участники создают новый продукт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37847" marR="137847" marT="86154" marB="8615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Задания "придумайте", "разработайте", "создайте"; мозговой штурм; ТРИЗ-задачи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37847" marR="0" marT="86154" marB="86154" anchor="ctr"/>
                </a:tc>
              </a:tr>
              <a:tr h="82708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4.4. Использование среды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37847" marT="86154" marB="8615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Что пространство организовано под задачу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37847" marR="137847" marT="86154" marB="8615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Продуманная расстановка, зоны, визуальные материалы, мультимедиа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37847" marR="0" marT="86154" marB="86154" anchor="ctr"/>
                </a:tc>
              </a:tr>
              <a:tr h="82708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4.5. Гибкость и адаптация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37847" marT="86154" marB="8615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Что вы реагируете на аудиторию, а не читаете заученный текст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37847" marR="137847" marT="86154" marB="8615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Живая реакция на вопросы, изменение темпа, "считывание" состояний, план "Б"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37847" marR="0" marT="86154" marB="86154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15729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02905"/>
              </p:ext>
            </p:extLst>
          </p:nvPr>
        </p:nvGraphicFramePr>
        <p:xfrm>
          <a:off x="251520" y="188640"/>
          <a:ext cx="8640960" cy="65458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280"/>
                <a:gridCol w="5423318"/>
                <a:gridCol w="697362"/>
              </a:tblGrid>
              <a:tr h="360040">
                <a:tc>
                  <a:txBody>
                    <a:bodyPr/>
                    <a:lstStyle/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Критерии </a:t>
                      </a:r>
                    </a:p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Показатели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Оценка эксперта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70899"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5.Информационная, коммуникативная культура и культура </a:t>
                      </a:r>
                      <a:r>
                        <a:rPr lang="ru-RU" sz="2200" dirty="0" err="1">
                          <a:effectLst/>
                        </a:rPr>
                        <a:t>самопрезентации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5.1. Применяет информационное обеспечение </a:t>
                      </a:r>
                      <a:r>
                        <a:rPr lang="ru-RU" sz="2200" dirty="0" smtClean="0">
                          <a:effectLst/>
                        </a:rPr>
                        <a:t>деятельности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0-2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8729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5.2. Применяет широкий репертуар способов коммуникации между участниками мастер-класса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0-2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8729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5.3. Использует вербальные и невербальные средства коммуникации с учетом специфики и интересов аудитории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0-2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1691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5.4. . Демонстрирует коммуникативные качества речи (правильность, содержательность, выразительность, чистота, логичность, богатство и др.)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0-2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8729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5.5. Представляет собственные личностно-профессиональные качества с учетом условий ситуации коммуникации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0-2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30363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274638"/>
            <a:ext cx="9001000" cy="114300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Bookman Old Style" panose="02050604050505020204" pitchFamily="18" charset="0"/>
              </a:rPr>
              <a:t>Суть </a:t>
            </a:r>
            <a:r>
              <a:rPr lang="ru-RU" sz="2400" b="1" dirty="0" smtClean="0">
                <a:latin typeface="Bookman Old Style" panose="02050604050505020204" pitchFamily="18" charset="0"/>
              </a:rPr>
              <a:t>показателя 5.1.:</a:t>
            </a:r>
            <a:r>
              <a:rPr lang="ru-RU" sz="2400" dirty="0">
                <a:latin typeface="Bookman Old Style" panose="02050604050505020204" pitchFamily="18" charset="0"/>
              </a:rPr>
              <a:t> Вы должны показать, что умеете грамотно использовать </a:t>
            </a:r>
            <a:r>
              <a:rPr lang="ru-RU" sz="2400" b="1" dirty="0">
                <a:latin typeface="Bookman Old Style" panose="02050604050505020204" pitchFamily="18" charset="0"/>
              </a:rPr>
              <a:t>информационные ресурсы и технологии</a:t>
            </a:r>
            <a:r>
              <a:rPr lang="ru-RU" sz="2400" dirty="0">
                <a:latin typeface="Bookman Old Style" panose="02050604050505020204" pitchFamily="18" charset="0"/>
              </a:rPr>
              <a:t> для достижения целей мастер-класса. Это не просто "была презентация", а продуманная информационная поддержка каждого этапа.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Как </a:t>
            </a:r>
            <a:r>
              <a:rPr lang="ru-RU" b="1" dirty="0">
                <a:latin typeface="Bookman Old Style" panose="02050604050505020204" pitchFamily="18" charset="0"/>
              </a:rPr>
              <a:t>готовиться: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Разработайте "информационный пакет" мастер-класса</a:t>
            </a:r>
            <a:r>
              <a:rPr lang="ru-RU" dirty="0">
                <a:latin typeface="Bookman Old Style" panose="02050604050505020204" pitchFamily="18" charset="0"/>
              </a:rPr>
              <a:t>, включающий: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Презентацию</a:t>
            </a:r>
            <a:r>
              <a:rPr lang="ru-RU" dirty="0">
                <a:latin typeface="Bookman Old Style" panose="02050604050505020204" pitchFamily="18" charset="0"/>
              </a:rPr>
              <a:t> (слайды с ключевыми тезисами, схемами, визуализацией данных)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Раздаточные материалы</a:t>
            </a:r>
            <a:r>
              <a:rPr lang="ru-RU" dirty="0">
                <a:latin typeface="Bookman Old Style" panose="02050604050505020204" pitchFamily="18" charset="0"/>
              </a:rPr>
              <a:t> (технологические карты, рабочие листы, чек-листы)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Мультимедийные элементы</a:t>
            </a:r>
            <a:r>
              <a:rPr lang="ru-RU" dirty="0">
                <a:latin typeface="Bookman Old Style" panose="02050604050505020204" pitchFamily="18" charset="0"/>
              </a:rPr>
              <a:t> (видеофрагменты, аудиозаписи, анимация)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QR-коды</a:t>
            </a:r>
            <a:r>
              <a:rPr lang="ru-RU" dirty="0">
                <a:latin typeface="Bookman Old Style" panose="02050604050505020204" pitchFamily="18" charset="0"/>
              </a:rPr>
              <a:t> для быстрого доступа к дополнительным ресурсам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Цифровые инструменты</a:t>
            </a:r>
            <a:r>
              <a:rPr lang="ru-RU" dirty="0">
                <a:latin typeface="Bookman Old Style" panose="02050604050505020204" pitchFamily="18" charset="0"/>
              </a:rPr>
              <a:t> (интерактивные доски, опросы, тесты)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Соблюдайте принципы педагогического дизайна презентации</a:t>
            </a:r>
            <a:r>
              <a:rPr lang="ru-RU" dirty="0">
                <a:latin typeface="Bookman Old Style" panose="02050604050505020204" pitchFamily="18" charset="0"/>
              </a:rPr>
              <a:t> 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Текстовая информация минимизирована, ключевые слова выделены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Визуализация (схемы, </a:t>
            </a:r>
            <a:r>
              <a:rPr lang="ru-RU" dirty="0" err="1">
                <a:latin typeface="Bookman Old Style" panose="02050604050505020204" pitchFamily="18" charset="0"/>
              </a:rPr>
              <a:t>инфографика</a:t>
            </a:r>
            <a:r>
              <a:rPr lang="ru-RU" dirty="0">
                <a:latin typeface="Bookman Old Style" panose="02050604050505020204" pitchFamily="18" charset="0"/>
              </a:rPr>
              <a:t>) преобладает над текстом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Единый стиль оформления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Контрастность для хорошей видимости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Используйте разнообразные источники информации</a:t>
            </a:r>
            <a:r>
              <a:rPr lang="ru-RU" dirty="0">
                <a:latin typeface="Bookman Old Style" panose="02050604050505020204" pitchFamily="18" charset="0"/>
              </a:rPr>
              <a:t> в ходе мастер-класса: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Ссылки на авторитетные источники (исследования, нормативные документы)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Обращение к опыту участников как к источнику информации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Работа с раздаточными материалами как с информационными носителями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Продемонстрируйте владение современными цифровыми инструментами</a:t>
            </a:r>
            <a:r>
              <a:rPr lang="ru-RU" dirty="0">
                <a:latin typeface="Bookman Old Style" panose="02050604050505020204" pitchFamily="18" charset="0"/>
              </a:rPr>
              <a:t>. Как показано на примерах конкурсных мастер-классов, эффективно использование: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Интеллектуальных систем анализа (например, </a:t>
            </a:r>
            <a:r>
              <a:rPr lang="en-US" dirty="0" smtClean="0">
                <a:latin typeface="Bookman Old Style" panose="02050604050505020204" pitchFamily="18" charset="0"/>
              </a:rPr>
              <a:t> </a:t>
            </a:r>
            <a:r>
              <a:rPr lang="en-US" dirty="0">
                <a:latin typeface="Bookman Old Style" panose="02050604050505020204" pitchFamily="18" charset="0"/>
              </a:rPr>
              <a:t>https://fet.vpoezii.online/?ysclid=mm356r9iky474550409 </a:t>
            </a:r>
            <a:r>
              <a:rPr lang="ru-RU" dirty="0">
                <a:latin typeface="Bookman Old Style" panose="02050604050505020204" pitchFamily="18" charset="0"/>
              </a:rPr>
              <a:t> для анализа стихотворений) 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Облачных технологий ("облако слов")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Приемов быстрого поиска информации (</a:t>
            </a:r>
            <a:r>
              <a:rPr lang="ru-RU" dirty="0" err="1">
                <a:latin typeface="Bookman Old Style" panose="02050604050505020204" pitchFamily="18" charset="0"/>
              </a:rPr>
              <a:t>хештеги</a:t>
            </a:r>
            <a:r>
              <a:rPr lang="ru-RU" dirty="0">
                <a:latin typeface="Bookman Old Style" panose="02050604050505020204" pitchFamily="18" charset="0"/>
              </a:rPr>
              <a:t>, поисковые запросы) </a:t>
            </a:r>
            <a:endParaRPr lang="ru-RU" sz="2400" dirty="0"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73987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9001000" cy="1282154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Bookman Old Style" panose="02050604050505020204" pitchFamily="18" charset="0"/>
              </a:rPr>
              <a:t>Суть </a:t>
            </a:r>
            <a:r>
              <a:rPr lang="ru-RU" sz="2400" b="1" dirty="0" smtClean="0">
                <a:latin typeface="Bookman Old Style" panose="02050604050505020204" pitchFamily="18" charset="0"/>
              </a:rPr>
              <a:t>показателя 5.2.:</a:t>
            </a:r>
            <a:r>
              <a:rPr lang="ru-RU" sz="2400" dirty="0">
                <a:latin typeface="Bookman Old Style" panose="02050604050505020204" pitchFamily="18" charset="0"/>
              </a:rPr>
              <a:t> Вы должны показать, что владеете </a:t>
            </a:r>
            <a:r>
              <a:rPr lang="ru-RU" sz="2400" b="1" dirty="0">
                <a:latin typeface="Bookman Old Style" panose="02050604050505020204" pitchFamily="18" charset="0"/>
              </a:rPr>
              <a:t>разными каналами и способами организации общения</a:t>
            </a:r>
            <a:r>
              <a:rPr lang="ru-RU" sz="2400" dirty="0">
                <a:latin typeface="Bookman Old Style" panose="02050604050505020204" pitchFamily="18" charset="0"/>
              </a:rPr>
              <a:t> между участниками, а не только диалогом "ведущий — аудитория".</a:t>
            </a:r>
            <a:br>
              <a:rPr lang="ru-RU" sz="2400" dirty="0">
                <a:latin typeface="Bookman Old Style" panose="02050604050505020204" pitchFamily="18" charset="0"/>
              </a:rPr>
            </a:br>
            <a:endParaRPr lang="ru-RU" sz="2400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04863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Как </a:t>
            </a:r>
            <a:r>
              <a:rPr lang="ru-RU" b="1" dirty="0">
                <a:latin typeface="Bookman Old Style" panose="02050604050505020204" pitchFamily="18" charset="0"/>
              </a:rPr>
              <a:t>готовиться</a:t>
            </a:r>
            <a:r>
              <a:rPr lang="ru-RU" b="1" dirty="0" smtClean="0">
                <a:latin typeface="Bookman Old Style" panose="02050604050505020204" pitchFamily="18" charset="0"/>
              </a:rPr>
              <a:t>:</a:t>
            </a: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Организуйте "коммуникативные петли"</a:t>
            </a:r>
            <a:r>
              <a:rPr lang="ru-RU" dirty="0">
                <a:latin typeface="Bookman Old Style" panose="02050604050505020204" pitchFamily="18" charset="0"/>
              </a:rPr>
              <a:t>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Участник → ведущий → участник (обратная связь на высказывание)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Участник → участник (обмен мнениями)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Группа → группа (обмен результатами)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Создайте ситуации, требующие разных способов коммуникации</a:t>
            </a:r>
            <a:r>
              <a:rPr lang="ru-RU" dirty="0">
                <a:latin typeface="Bookman Old Style" panose="02050604050505020204" pitchFamily="18" charset="0"/>
              </a:rPr>
              <a:t>. Как показано в успешных мастер-классах, эффективно использовать приемы "слепая таблица", "интерпретация текста", "факты из текста", которые требуют обсуждения и согласования позиций 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Варьируйте способы коммуникации</a:t>
            </a:r>
            <a:r>
              <a:rPr lang="ru-RU" dirty="0">
                <a:latin typeface="Bookman Old Style" panose="02050604050505020204" pitchFamily="18" charset="0"/>
              </a:rPr>
              <a:t> в зависимости от этапа: на этапе "вызова" — быстрый обмен мнениями, на этапе осмысления — глубокая групповая работа, на этапе рефлексии — индивидуальная письменная фиксация.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Создайте "матрицу коммуникации"</a:t>
            </a:r>
            <a:r>
              <a:rPr lang="ru-RU" dirty="0">
                <a:latin typeface="Bookman Old Style" panose="02050604050505020204" pitchFamily="18" charset="0"/>
              </a:rPr>
              <a:t>, где запланированы разные способы</a:t>
            </a:r>
            <a:r>
              <a:rPr lang="ru-RU" dirty="0" smtClean="0">
                <a:latin typeface="Bookman Old Style" panose="02050604050505020204" pitchFamily="18" charset="0"/>
              </a:rPr>
              <a:t>:</a:t>
            </a:r>
          </a:p>
          <a:p>
            <a:pPr marL="0" lv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988379"/>
              </p:ext>
            </p:extLst>
          </p:nvPr>
        </p:nvGraphicFramePr>
        <p:xfrm>
          <a:off x="467544" y="4005064"/>
          <a:ext cx="8064896" cy="21992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55093"/>
                <a:gridCol w="4509803"/>
              </a:tblGrid>
              <a:tr h="385316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Способ коммуникации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Пример реализации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Вербальный диалог (ведущий-участник)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  <a:latin typeface="Bookman Old Style" panose="02050604050505020204" pitchFamily="18" charset="0"/>
                        </a:rPr>
                        <a:t>Вопросы к аудитории, обсуждение</a:t>
                      </a:r>
                      <a:endParaRPr lang="ru-RU" sz="11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Диалог участников в парах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  <a:latin typeface="Bookman Old Style" panose="02050604050505020204" pitchFamily="18" charset="0"/>
                        </a:rPr>
                        <a:t>Задания типа "обсудите с соседом", "проверьте друг друга"</a:t>
                      </a:r>
                      <a:endParaRPr lang="ru-RU" sz="11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Групповая дискуссия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  <a:latin typeface="Bookman Old Style" panose="02050604050505020204" pitchFamily="18" charset="0"/>
                        </a:rPr>
                        <a:t>Обсуждение в малых группах с последующим представлением результатов</a:t>
                      </a:r>
                      <a:endParaRPr lang="ru-RU" sz="11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Письменная коммуникация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Заполнение рабочих листов, написание выводов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  <a:latin typeface="Bookman Old Style" panose="02050604050505020204" pitchFamily="18" charset="0"/>
                        </a:rPr>
                        <a:t>Невербальная коммуникация</a:t>
                      </a:r>
                      <a:endParaRPr lang="ru-RU" sz="11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Жесты, мимика, визуальные сигналы (поднятые руки, цветные карточки)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  <a:latin typeface="Bookman Old Style" panose="02050604050505020204" pitchFamily="18" charset="0"/>
                        </a:rPr>
                        <a:t>Цифровая коммуникация</a:t>
                      </a:r>
                      <a:endParaRPr lang="ru-RU" sz="11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Bookman Old Style" panose="02050604050505020204" pitchFamily="18" charset="0"/>
                        </a:rPr>
                        <a:t>Чат, интерактивный опрос, обмен файлами</a:t>
                      </a:r>
                      <a:endParaRPr lang="ru-RU" sz="11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53916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9001000" cy="114300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Bookman Old Style" panose="02050604050505020204" pitchFamily="18" charset="0"/>
              </a:rPr>
              <a:t>Суть </a:t>
            </a:r>
            <a:r>
              <a:rPr lang="ru-RU" sz="2400" b="1" dirty="0" smtClean="0">
                <a:latin typeface="Bookman Old Style" panose="02050604050505020204" pitchFamily="18" charset="0"/>
              </a:rPr>
              <a:t>показателя 5.3.:</a:t>
            </a:r>
            <a:r>
              <a:rPr lang="ru-RU" sz="2400" dirty="0">
                <a:latin typeface="Bookman Old Style" panose="02050604050505020204" pitchFamily="18" charset="0"/>
              </a:rPr>
              <a:t> Это критерий </a:t>
            </a:r>
            <a:r>
              <a:rPr lang="ru-RU" sz="2400" b="1" dirty="0">
                <a:latin typeface="Bookman Old Style" panose="02050604050505020204" pitchFamily="18" charset="0"/>
              </a:rPr>
              <a:t>живого общения</a:t>
            </a:r>
            <a:r>
              <a:rPr lang="ru-RU" sz="2400" dirty="0">
                <a:latin typeface="Bookman Old Style" panose="02050604050505020204" pitchFamily="18" charset="0"/>
              </a:rPr>
              <a:t>. Вы должны уметь "считывать" аудиторию и гибко менять свое поведение, используя все доступные средства выразительности.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Как </a:t>
            </a:r>
            <a:r>
              <a:rPr lang="ru-RU" b="1" dirty="0">
                <a:latin typeface="Bookman Old Style" panose="02050604050505020204" pitchFamily="18" charset="0"/>
              </a:rPr>
              <a:t>готовиться: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Вербальные средства (работа с голосом):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Темп речи</a:t>
            </a:r>
            <a:r>
              <a:rPr lang="ru-RU" dirty="0">
                <a:latin typeface="Bookman Old Style" panose="02050604050505020204" pitchFamily="18" charset="0"/>
              </a:rPr>
              <a:t>: варьируйте — быстрее на динамичных этапах, медленнее на важных мыслях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Громкость</a:t>
            </a:r>
            <a:r>
              <a:rPr lang="ru-RU" dirty="0">
                <a:latin typeface="Bookman Old Style" panose="02050604050505020204" pitchFamily="18" charset="0"/>
              </a:rPr>
              <a:t>: меняйте для удержания внимания (тише — интрига, громче — ключевой вывод)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Интонация</a:t>
            </a:r>
            <a:r>
              <a:rPr lang="ru-RU" dirty="0">
                <a:latin typeface="Bookman Old Style" panose="02050604050505020204" pitchFamily="18" charset="0"/>
              </a:rPr>
              <a:t>: избегайте монотонности, выделяйте главное голосом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Паузы</a:t>
            </a:r>
            <a:r>
              <a:rPr lang="ru-RU" dirty="0">
                <a:latin typeface="Bookman Old Style" panose="02050604050505020204" pitchFamily="18" charset="0"/>
              </a:rPr>
              <a:t>: используйте паузы перед важными мыслями и после вопросов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Невербальные средства (язык тела) 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Открытая поза</a:t>
            </a:r>
            <a:r>
              <a:rPr lang="ru-RU" dirty="0">
                <a:latin typeface="Bookman Old Style" panose="02050604050505020204" pitchFamily="18" charset="0"/>
              </a:rPr>
              <a:t>: руки не скрещены, корпус развернут к аудитории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Зрительный контакт</a:t>
            </a:r>
            <a:r>
              <a:rPr lang="ru-RU" dirty="0">
                <a:latin typeface="Bookman Old Style" panose="02050604050505020204" pitchFamily="18" charset="0"/>
              </a:rPr>
              <a:t>: обводите взглядом всех участников, не задерживайтесь на одном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Жестикуляция</a:t>
            </a:r>
            <a:r>
              <a:rPr lang="ru-RU" dirty="0">
                <a:latin typeface="Bookman Old Style" panose="02050604050505020204" pitchFamily="18" charset="0"/>
              </a:rPr>
              <a:t>: используйте рабочую зону (от пояса до плеч), жесты должны помогать мысли, а не отвлекать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Перемещение в пространстве</a:t>
            </a:r>
            <a:r>
              <a:rPr lang="ru-RU" dirty="0">
                <a:latin typeface="Bookman Old Style" panose="02050604050505020204" pitchFamily="18" charset="0"/>
              </a:rPr>
              <a:t>: двигайтесь по аудитории, приближайтесь к разным группам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Мимика</a:t>
            </a:r>
            <a:r>
              <a:rPr lang="ru-RU" dirty="0">
                <a:latin typeface="Bookman Old Style" panose="02050604050505020204" pitchFamily="18" charset="0"/>
              </a:rPr>
              <a:t>: отражайте эмоции, соответствующие содержанию (удивление, одобрение, заинтересованность)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Учет специфики аудитории: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Если в фокус-группе коллеги — говорите на профессиональном языке, но избегайте излишнего жаргона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Если присутствуют представители жюри — учитывайте их позицию, не стойте к ним спиной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Если аудитория устала — добавьте динамики, смените активность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Считывайте обратную связь</a:t>
            </a:r>
            <a:r>
              <a:rPr lang="ru-RU" dirty="0">
                <a:latin typeface="Bookman Old Style" panose="02050604050505020204" pitchFamily="18" charset="0"/>
              </a:rPr>
              <a:t> и адаптируйтесь: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Видите непонимание — повторите иначе, приведите другой пример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Видите интерес — углубите, дайте дополнительную информацию</a:t>
            </a:r>
            <a:endParaRPr lang="ru-RU" sz="2400" dirty="0"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76197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1143000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latin typeface="Bookman Old Style" panose="02050604050505020204" pitchFamily="18" charset="0"/>
              </a:rPr>
              <a:t>Суть </a:t>
            </a:r>
            <a:r>
              <a:rPr lang="ru-RU" sz="2700" b="1" dirty="0" smtClean="0">
                <a:latin typeface="Bookman Old Style" panose="02050604050505020204" pitchFamily="18" charset="0"/>
              </a:rPr>
              <a:t>показателя 5.5.:</a:t>
            </a:r>
            <a:r>
              <a:rPr lang="ru-RU" sz="2700" dirty="0">
                <a:latin typeface="Bookman Old Style" panose="02050604050505020204" pitchFamily="18" charset="0"/>
              </a:rPr>
              <a:t> Ваша речь должна быть </a:t>
            </a:r>
            <a:r>
              <a:rPr lang="ru-RU" sz="2700" b="1" dirty="0">
                <a:latin typeface="Bookman Old Style" panose="02050604050505020204" pitchFamily="18" charset="0"/>
              </a:rPr>
              <a:t>эталонной</a:t>
            </a:r>
            <a:r>
              <a:rPr lang="ru-RU" sz="2700" dirty="0">
                <a:latin typeface="Bookman Old Style" panose="02050604050505020204" pitchFamily="18" charset="0"/>
              </a:rPr>
              <a:t> — такой, с которой можно брать пример коллегам и ученикам.</a:t>
            </a:r>
            <a:r>
              <a:rPr lang="ru-RU" sz="4000" dirty="0">
                <a:latin typeface="Bookman Old Style" panose="02050604050505020204" pitchFamily="18" charset="0"/>
              </a:rPr>
              <a:t/>
            </a:r>
            <a:br>
              <a:rPr lang="ru-RU" sz="4000" dirty="0">
                <a:latin typeface="Bookman Old Style" panose="02050604050505020204" pitchFamily="18" charset="0"/>
              </a:rPr>
            </a:b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Как </a:t>
            </a:r>
            <a:r>
              <a:rPr lang="ru-RU" b="1" dirty="0">
                <a:latin typeface="Bookman Old Style" panose="02050604050505020204" pitchFamily="18" charset="0"/>
              </a:rPr>
              <a:t>готовиться: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Правильность (орфоэпическая и грамматическая):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За месяц до конкурса начните следить за ударениями (</a:t>
            </a:r>
            <a:r>
              <a:rPr lang="ru-RU" dirty="0" err="1">
                <a:latin typeface="Bookman Old Style" panose="02050604050505020204" pitchFamily="18" charset="0"/>
              </a:rPr>
              <a:t>звонИт</a:t>
            </a:r>
            <a:r>
              <a:rPr lang="ru-RU" dirty="0">
                <a:latin typeface="Bookman Old Style" panose="02050604050505020204" pitchFamily="18" charset="0"/>
              </a:rPr>
              <a:t>, </a:t>
            </a:r>
            <a:r>
              <a:rPr lang="ru-RU" dirty="0" err="1">
                <a:latin typeface="Bookman Old Style" panose="02050604050505020204" pitchFamily="18" charset="0"/>
              </a:rPr>
              <a:t>катАлог</a:t>
            </a:r>
            <a:r>
              <a:rPr lang="ru-RU" dirty="0">
                <a:latin typeface="Bookman Old Style" panose="02050604050505020204" pitchFamily="18" charset="0"/>
              </a:rPr>
              <a:t>, </a:t>
            </a:r>
            <a:r>
              <a:rPr lang="ru-RU" dirty="0" err="1">
                <a:latin typeface="Bookman Old Style" panose="02050604050505020204" pitchFamily="18" charset="0"/>
              </a:rPr>
              <a:t>включИт</a:t>
            </a:r>
            <a:r>
              <a:rPr lang="ru-RU" dirty="0">
                <a:latin typeface="Bookman Old Style" panose="02050604050505020204" pitchFamily="18" charset="0"/>
              </a:rPr>
              <a:t>, </a:t>
            </a:r>
            <a:r>
              <a:rPr lang="ru-RU" dirty="0" err="1">
                <a:latin typeface="Bookman Old Style" panose="02050604050505020204" pitchFamily="18" charset="0"/>
              </a:rPr>
              <a:t>облегчИть</a:t>
            </a:r>
            <a:r>
              <a:rPr lang="ru-RU" dirty="0">
                <a:latin typeface="Bookman Old Style" panose="02050604050505020204" pitchFamily="18" charset="0"/>
              </a:rPr>
              <a:t>, </a:t>
            </a:r>
            <a:r>
              <a:rPr lang="ru-RU" dirty="0" err="1">
                <a:latin typeface="Bookman Old Style" panose="02050604050505020204" pitchFamily="18" charset="0"/>
              </a:rPr>
              <a:t>договорЁнность</a:t>
            </a:r>
            <a:r>
              <a:rPr lang="ru-RU" dirty="0">
                <a:latin typeface="Bookman Old Style" panose="02050604050505020204" pitchFamily="18" charset="0"/>
              </a:rPr>
              <a:t>)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Проверьте сложные грамматические конструкции в своей речи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Исключите просторечия и жаргонизмы (кроме случаев профессиональной необходимости)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Чистота речи: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Полностью исключите слова-паразиты</a:t>
            </a:r>
            <a:r>
              <a:rPr lang="ru-RU" dirty="0">
                <a:latin typeface="Bookman Old Style" panose="02050604050505020204" pitchFamily="18" charset="0"/>
              </a:rPr>
              <a:t>: "как бы", "э-э-э", "ну", "типа", "это самое", "вот"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Лучшая замена паразиту — </a:t>
            </a:r>
            <a:r>
              <a:rPr lang="ru-RU" b="1" dirty="0">
                <a:latin typeface="Bookman Old Style" panose="02050604050505020204" pitchFamily="18" charset="0"/>
              </a:rPr>
              <a:t>пауза</a:t>
            </a:r>
            <a:r>
              <a:rPr lang="ru-RU" dirty="0">
                <a:latin typeface="Bookman Old Style" panose="02050604050505020204" pitchFamily="18" charset="0"/>
              </a:rPr>
              <a:t>. Она создает вес словам и дает время подумать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Запишите себя на диктофон и проанализируйте — где возникают паразиты?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Богатство (лексическое разнообразие):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Используйте синонимы: учитель — педагог — наставник; участники — коллеги — аудитория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Варьируйте речевые конструкции, избегайте повторов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Используйте профессиональную терминологию, но разбавляйте общедоступными словами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Логичность: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Используйте слова-связки: "во-первых", "следовательно", "таким образом", "кроме того", "например"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Стройте выступление по четкой структуре: тезис — аргумент — пример — вывод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Каждая мысль должна логически вытекать из предыдущей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Выразительность: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Используйте метафоры и сравнения (в меру) : "Учитель — это садовник", "Знания без воспитания — меч в руках ребенка"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Применяйте риторические вопросы и восклицания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Варьируйте интонацию, избегайте монотонности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Содержательность: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Каждое слово должно нести смысловую нагрузку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Избегайте "воды" и пустых фраз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Концентрируйтесь на главном, не </a:t>
            </a:r>
            <a:r>
              <a:rPr lang="ru-RU" dirty="0" smtClean="0">
                <a:latin typeface="Bookman Old Style" panose="02050604050505020204" pitchFamily="18" charset="0"/>
              </a:rPr>
              <a:t>распыляйтесь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05630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Bookman Old Style" panose="02050604050505020204" pitchFamily="18" charset="0"/>
              </a:rPr>
              <a:t>Суть </a:t>
            </a:r>
            <a:r>
              <a:rPr lang="ru-RU" sz="2400" b="1" dirty="0" smtClean="0">
                <a:latin typeface="Bookman Old Style" panose="02050604050505020204" pitchFamily="18" charset="0"/>
              </a:rPr>
              <a:t>показателя 5.5. :</a:t>
            </a:r>
            <a:r>
              <a:rPr lang="ru-RU" sz="2400" dirty="0">
                <a:latin typeface="Bookman Old Style" panose="02050604050505020204" pitchFamily="18" charset="0"/>
              </a:rPr>
              <a:t> Вы должны показать </a:t>
            </a:r>
            <a:r>
              <a:rPr lang="ru-RU" sz="2400" b="1" dirty="0">
                <a:latin typeface="Bookman Old Style" panose="02050604050505020204" pitchFamily="18" charset="0"/>
              </a:rPr>
              <a:t>себя настоящего</a:t>
            </a:r>
            <a:r>
              <a:rPr lang="ru-RU" sz="2400" dirty="0">
                <a:latin typeface="Bookman Old Style" panose="02050604050505020204" pitchFamily="18" charset="0"/>
              </a:rPr>
              <a:t>, но в наилучшем свете, с учетом того, что это конкурс, а не обычный урок. Это искусство </a:t>
            </a:r>
            <a:r>
              <a:rPr lang="ru-RU" sz="2400" dirty="0" err="1">
                <a:latin typeface="Bookman Old Style" panose="02050604050505020204" pitchFamily="18" charset="0"/>
              </a:rPr>
              <a:t>самопрезентации</a:t>
            </a:r>
            <a:r>
              <a:rPr lang="ru-RU" sz="2400" dirty="0">
                <a:latin typeface="Bookman Old Style" panose="02050604050505020204" pitchFamily="18" charset="0"/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12776"/>
            <a:ext cx="9001000" cy="5400600"/>
          </a:xfrm>
        </p:spPr>
        <p:txBody>
          <a:bodyPr>
            <a:normAutofit fontScale="32500" lnSpcReduction="20000"/>
          </a:bodyPr>
          <a:lstStyle/>
          <a:p>
            <a:endParaRPr lang="ru-RU" sz="2800" dirty="0"/>
          </a:p>
          <a:p>
            <a:pPr marL="0" indent="0">
              <a:buNone/>
            </a:pPr>
            <a:r>
              <a:rPr lang="ru-RU" sz="3700" b="1" dirty="0">
                <a:latin typeface="Bookman Old Style" panose="02050604050505020204" pitchFamily="18" charset="0"/>
              </a:rPr>
              <a:t>Как готовиться:</a:t>
            </a:r>
            <a:endParaRPr lang="ru-RU" sz="37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sz="3700" b="1" dirty="0">
                <a:latin typeface="Bookman Old Style" panose="02050604050505020204" pitchFamily="18" charset="0"/>
              </a:rPr>
              <a:t>Определите свой "образ" на мастер-классе</a:t>
            </a:r>
            <a:r>
              <a:rPr lang="ru-RU" sz="3700" dirty="0">
                <a:latin typeface="Bookman Old Style" panose="02050604050505020204" pitchFamily="18" charset="0"/>
              </a:rPr>
              <a:t>:</a:t>
            </a:r>
          </a:p>
          <a:p>
            <a:pPr marL="457200" lvl="1" indent="0">
              <a:buNone/>
            </a:pPr>
            <a:r>
              <a:rPr lang="ru-RU" sz="3700" dirty="0">
                <a:latin typeface="Bookman Old Style" panose="02050604050505020204" pitchFamily="18" charset="0"/>
              </a:rPr>
              <a:t>Какой вы учитель? (строгий профессионал, вдохновляющий творец, мудрый наставник, энергичный </a:t>
            </a:r>
            <a:r>
              <a:rPr lang="ru-RU" sz="3700" dirty="0" err="1">
                <a:latin typeface="Bookman Old Style" panose="02050604050505020204" pitchFamily="18" charset="0"/>
              </a:rPr>
              <a:t>мотиватор</a:t>
            </a:r>
            <a:r>
              <a:rPr lang="ru-RU" sz="3700" dirty="0">
                <a:latin typeface="Bookman Old Style" panose="02050604050505020204" pitchFamily="18" charset="0"/>
              </a:rPr>
              <a:t>)</a:t>
            </a:r>
          </a:p>
          <a:p>
            <a:pPr marL="457200" lvl="1" indent="0">
              <a:buNone/>
            </a:pPr>
            <a:r>
              <a:rPr lang="ru-RU" sz="3700" dirty="0">
                <a:latin typeface="Bookman Old Style" panose="02050604050505020204" pitchFamily="18" charset="0"/>
              </a:rPr>
              <a:t>Ваш образ должен соответствовать теме и вашему реальному характеру (не играйте того, кем не являетесь)</a:t>
            </a:r>
          </a:p>
          <a:p>
            <a:pPr marL="457200" lvl="1" indent="0">
              <a:buNone/>
            </a:pPr>
            <a:r>
              <a:rPr lang="ru-RU" sz="3700" dirty="0">
                <a:latin typeface="Bookman Old Style" panose="02050604050505020204" pitchFamily="18" charset="0"/>
              </a:rPr>
              <a:t>Продумайте внешний вид (стиль, цветовая гамма) — это часть образа </a:t>
            </a:r>
          </a:p>
          <a:p>
            <a:pPr marL="0" lvl="0" indent="0">
              <a:buNone/>
            </a:pPr>
            <a:r>
              <a:rPr lang="ru-RU" sz="3700" b="1" dirty="0">
                <a:latin typeface="Bookman Old Style" panose="02050604050505020204" pitchFamily="18" charset="0"/>
              </a:rPr>
              <a:t>Демонстрируйте сильные стороны</a:t>
            </a:r>
            <a:r>
              <a:rPr lang="ru-RU" sz="3700" dirty="0">
                <a:latin typeface="Bookman Old Style" panose="02050604050505020204" pitchFamily="18" charset="0"/>
              </a:rPr>
              <a:t>:</a:t>
            </a:r>
          </a:p>
          <a:p>
            <a:pPr marL="457200" lvl="1" indent="0">
              <a:buNone/>
            </a:pPr>
            <a:r>
              <a:rPr lang="ru-RU" sz="3700" dirty="0">
                <a:latin typeface="Bookman Old Style" panose="02050604050505020204" pitchFamily="18" charset="0"/>
              </a:rPr>
              <a:t>Если вы эмоциональны — покажите яркие эмоции</a:t>
            </a:r>
          </a:p>
          <a:p>
            <a:pPr marL="457200" lvl="1" indent="0">
              <a:buNone/>
            </a:pPr>
            <a:r>
              <a:rPr lang="ru-RU" sz="3700" dirty="0">
                <a:latin typeface="Bookman Old Style" panose="02050604050505020204" pitchFamily="18" charset="0"/>
              </a:rPr>
              <a:t>Если вы </a:t>
            </a:r>
            <a:r>
              <a:rPr lang="ru-RU" sz="3700" dirty="0" err="1">
                <a:latin typeface="Bookman Old Style" panose="02050604050505020204" pitchFamily="18" charset="0"/>
              </a:rPr>
              <a:t>аналитичны</a:t>
            </a:r>
            <a:r>
              <a:rPr lang="ru-RU" sz="3700" dirty="0">
                <a:latin typeface="Bookman Old Style" panose="02050604050505020204" pitchFamily="18" charset="0"/>
              </a:rPr>
              <a:t> — покажите глубокий анализ</a:t>
            </a:r>
          </a:p>
          <a:p>
            <a:pPr marL="457200" lvl="1" indent="0">
              <a:buNone/>
            </a:pPr>
            <a:r>
              <a:rPr lang="ru-RU" sz="3700" dirty="0">
                <a:latin typeface="Bookman Old Style" panose="02050604050505020204" pitchFamily="18" charset="0"/>
              </a:rPr>
              <a:t>Если вы креативны — покажите нестандартные решения</a:t>
            </a:r>
          </a:p>
          <a:p>
            <a:pPr marL="0" lvl="0" indent="0">
              <a:buNone/>
            </a:pPr>
            <a:r>
              <a:rPr lang="ru-RU" sz="3700" b="1" dirty="0">
                <a:latin typeface="Bookman Old Style" panose="02050604050505020204" pitchFamily="18" charset="0"/>
              </a:rPr>
              <a:t>Учитывайте ситуацию коммуникации</a:t>
            </a:r>
            <a:r>
              <a:rPr lang="ru-RU" sz="3700" dirty="0">
                <a:latin typeface="Bookman Old Style" panose="02050604050505020204" pitchFamily="18" charset="0"/>
              </a:rPr>
              <a:t> :</a:t>
            </a:r>
          </a:p>
          <a:p>
            <a:pPr marL="457200" lvl="1" indent="0">
              <a:buNone/>
            </a:pPr>
            <a:r>
              <a:rPr lang="ru-RU" sz="3700" dirty="0">
                <a:latin typeface="Bookman Old Style" panose="02050604050505020204" pitchFamily="18" charset="0"/>
              </a:rPr>
              <a:t>В начале мастер-класса: покажите уверенность и открытость</a:t>
            </a:r>
          </a:p>
          <a:p>
            <a:pPr marL="457200" lvl="1" indent="0">
              <a:buNone/>
            </a:pPr>
            <a:r>
              <a:rPr lang="ru-RU" sz="3700" dirty="0">
                <a:latin typeface="Bookman Old Style" panose="02050604050505020204" pitchFamily="18" charset="0"/>
              </a:rPr>
              <a:t>В основной части: покажите компетентность и увлеченность</a:t>
            </a:r>
          </a:p>
          <a:p>
            <a:pPr marL="457200" lvl="1" indent="0">
              <a:buNone/>
            </a:pPr>
            <a:r>
              <a:rPr lang="ru-RU" sz="3700" dirty="0">
                <a:latin typeface="Bookman Old Style" panose="02050604050505020204" pitchFamily="18" charset="0"/>
              </a:rPr>
              <a:t>При вопросах: покажите доброжелательность и гибкость</a:t>
            </a:r>
          </a:p>
          <a:p>
            <a:pPr marL="457200" lvl="1" indent="0">
              <a:buNone/>
            </a:pPr>
            <a:r>
              <a:rPr lang="ru-RU" sz="3700" dirty="0">
                <a:latin typeface="Bookman Old Style" panose="02050604050505020204" pitchFamily="18" charset="0"/>
              </a:rPr>
              <a:t>В финале: покажите </a:t>
            </a:r>
            <a:r>
              <a:rPr lang="ru-RU" sz="3700" dirty="0" err="1">
                <a:latin typeface="Bookman Old Style" panose="02050604050505020204" pitchFamily="18" charset="0"/>
              </a:rPr>
              <a:t>рефлексивность</a:t>
            </a:r>
            <a:r>
              <a:rPr lang="ru-RU" sz="3700" dirty="0">
                <a:latin typeface="Bookman Old Style" panose="02050604050505020204" pitchFamily="18" charset="0"/>
              </a:rPr>
              <a:t> и скромность</a:t>
            </a:r>
          </a:p>
          <a:p>
            <a:pPr marL="0" lvl="0" indent="0">
              <a:buNone/>
            </a:pPr>
            <a:r>
              <a:rPr lang="ru-RU" sz="3700" b="1" dirty="0">
                <a:latin typeface="Bookman Old Style" panose="02050604050505020204" pitchFamily="18" charset="0"/>
              </a:rPr>
              <a:t>Проявите личностные качества</a:t>
            </a:r>
            <a:r>
              <a:rPr lang="ru-RU" sz="3700" dirty="0">
                <a:latin typeface="Bookman Old Style" panose="02050604050505020204" pitchFamily="18" charset="0"/>
              </a:rPr>
              <a:t>:</a:t>
            </a:r>
          </a:p>
          <a:p>
            <a:pPr marL="457200" lvl="1" indent="0">
              <a:buNone/>
            </a:pPr>
            <a:r>
              <a:rPr lang="ru-RU" sz="3700" b="1" dirty="0">
                <a:latin typeface="Bookman Old Style" panose="02050604050505020204" pitchFamily="18" charset="0"/>
              </a:rPr>
              <a:t>Увлеченность</a:t>
            </a:r>
            <a:r>
              <a:rPr lang="ru-RU" sz="3700" dirty="0">
                <a:latin typeface="Bookman Old Style" panose="02050604050505020204" pitchFamily="18" charset="0"/>
              </a:rPr>
              <a:t>: "Я люблю это дело!", глаза горят</a:t>
            </a:r>
          </a:p>
          <a:p>
            <a:pPr marL="457200" lvl="1" indent="0">
              <a:buNone/>
            </a:pPr>
            <a:r>
              <a:rPr lang="ru-RU" sz="3700" b="1" dirty="0" err="1">
                <a:latin typeface="Bookman Old Style" panose="02050604050505020204" pitchFamily="18" charset="0"/>
              </a:rPr>
              <a:t>Эмпатию</a:t>
            </a:r>
            <a:r>
              <a:rPr lang="ru-RU" sz="3700" dirty="0">
                <a:latin typeface="Bookman Old Style" panose="02050604050505020204" pitchFamily="18" charset="0"/>
              </a:rPr>
              <a:t>: "Я понимаю ваши трудности", "Мне знакомо это чувство"</a:t>
            </a:r>
          </a:p>
          <a:p>
            <a:pPr marL="457200" lvl="1" indent="0">
              <a:buNone/>
            </a:pPr>
            <a:r>
              <a:rPr lang="ru-RU" sz="3700" b="1" dirty="0">
                <a:latin typeface="Bookman Old Style" panose="02050604050505020204" pitchFamily="18" charset="0"/>
              </a:rPr>
              <a:t>Юмор</a:t>
            </a:r>
            <a:r>
              <a:rPr lang="ru-RU" sz="3700" dirty="0">
                <a:latin typeface="Bookman Old Style" panose="02050604050505020204" pitchFamily="18" charset="0"/>
              </a:rPr>
              <a:t> (уместный и добрый)</a:t>
            </a:r>
          </a:p>
          <a:p>
            <a:pPr marL="457200" lvl="1" indent="0">
              <a:buNone/>
            </a:pPr>
            <a:r>
              <a:rPr lang="ru-RU" sz="3700" b="1" dirty="0">
                <a:latin typeface="Bookman Old Style" panose="02050604050505020204" pitchFamily="18" charset="0"/>
              </a:rPr>
              <a:t>Самоиронию</a:t>
            </a:r>
            <a:r>
              <a:rPr lang="ru-RU" sz="3700" dirty="0">
                <a:latin typeface="Bookman Old Style" panose="02050604050505020204" pitchFamily="18" charset="0"/>
              </a:rPr>
              <a:t> — способность посмеяться над собой</a:t>
            </a:r>
          </a:p>
          <a:p>
            <a:pPr marL="457200" lvl="1" indent="0">
              <a:buNone/>
            </a:pPr>
            <a:r>
              <a:rPr lang="ru-RU" sz="3700" b="1" dirty="0">
                <a:latin typeface="Bookman Old Style" panose="02050604050505020204" pitchFamily="18" charset="0"/>
              </a:rPr>
              <a:t>Уважение</a:t>
            </a:r>
            <a:r>
              <a:rPr lang="ru-RU" sz="3700" dirty="0">
                <a:latin typeface="Bookman Old Style" panose="02050604050505020204" pitchFamily="18" charset="0"/>
              </a:rPr>
              <a:t> к каждому участнику</a:t>
            </a:r>
          </a:p>
          <a:p>
            <a:pPr marL="0" lvl="0" indent="0">
              <a:buNone/>
            </a:pPr>
            <a:r>
              <a:rPr lang="ru-RU" sz="3700" b="1" dirty="0">
                <a:latin typeface="Bookman Old Style" panose="02050604050505020204" pitchFamily="18" charset="0"/>
              </a:rPr>
              <a:t>Будьте аутентичны</a:t>
            </a:r>
            <a:r>
              <a:rPr lang="ru-RU" sz="3700" dirty="0">
                <a:latin typeface="Bookman Old Style" panose="02050604050505020204" pitchFamily="18" charset="0"/>
              </a:rPr>
              <a:t>. Как отмечают эксперты, важно сохранять уверенность и быть собой — не пытаться изображать того, кем не являешься, это всегда считывается аудиторией и жюри .</a:t>
            </a:r>
          </a:p>
          <a:p>
            <a:pPr marL="0" lvl="0" indent="0">
              <a:buNone/>
            </a:pPr>
            <a:r>
              <a:rPr lang="ru-RU" sz="3700" b="1" dirty="0">
                <a:latin typeface="Bookman Old Style" panose="02050604050505020204" pitchFamily="18" charset="0"/>
              </a:rPr>
              <a:t>Управляйте впечатлением</a:t>
            </a:r>
            <a:r>
              <a:rPr lang="ru-RU" sz="3700" dirty="0">
                <a:latin typeface="Bookman Old Style" panose="02050604050505020204" pitchFamily="18" charset="0"/>
              </a:rPr>
              <a:t>:</a:t>
            </a:r>
          </a:p>
          <a:p>
            <a:pPr marL="457200" lvl="1" indent="0">
              <a:buNone/>
            </a:pPr>
            <a:r>
              <a:rPr lang="ru-RU" sz="3700" dirty="0">
                <a:latin typeface="Bookman Old Style" panose="02050604050505020204" pitchFamily="18" charset="0"/>
              </a:rPr>
              <a:t>Начните сильно (первое впечатление)</a:t>
            </a:r>
          </a:p>
          <a:p>
            <a:pPr marL="457200" lvl="1" indent="0">
              <a:buNone/>
            </a:pPr>
            <a:r>
              <a:rPr lang="ru-RU" sz="3700" dirty="0">
                <a:latin typeface="Bookman Old Style" panose="02050604050505020204" pitchFamily="18" charset="0"/>
              </a:rPr>
              <a:t>Закончите ярко (эффект края)</a:t>
            </a:r>
          </a:p>
          <a:p>
            <a:pPr marL="457200" lvl="1" indent="0">
              <a:buNone/>
            </a:pPr>
            <a:r>
              <a:rPr lang="ru-RU" sz="3700" dirty="0">
                <a:latin typeface="Bookman Old Style" panose="02050604050505020204" pitchFamily="18" charset="0"/>
              </a:rPr>
              <a:t>Оставьте "послевкусие" — то, что запомнится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42407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706090"/>
          </a:xfrm>
        </p:spPr>
        <p:txBody>
          <a:bodyPr>
            <a:normAutofit fontScale="90000"/>
          </a:bodyPr>
          <a:lstStyle/>
          <a:p>
            <a:r>
              <a:rPr lang="ru-RU" altLang="ru-RU" sz="3600" b="1" dirty="0">
                <a:solidFill>
                  <a:srgbClr val="0F1115"/>
                </a:solidFill>
                <a:latin typeface="quote-cjk-patch" charset="0"/>
                <a:ea typeface="Times New Roman" pitchFamily="18" charset="0"/>
                <a:cs typeface="Times New Roman" pitchFamily="18" charset="0"/>
              </a:rPr>
              <a:t>Сводная</a:t>
            </a:r>
            <a:r>
              <a:rPr lang="ru-RU" altLang="ru-RU" b="1" dirty="0">
                <a:solidFill>
                  <a:srgbClr val="0F1115"/>
                </a:solidFill>
                <a:latin typeface="quote-cjk-patch" charset="0"/>
                <a:ea typeface="Times New Roman" pitchFamily="18" charset="0"/>
                <a:cs typeface="Times New Roman" pitchFamily="18" charset="0"/>
              </a:rPr>
              <a:t> таблица-конструктор мастер-класса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3400641"/>
              </p:ext>
            </p:extLst>
          </p:nvPr>
        </p:nvGraphicFramePr>
        <p:xfrm>
          <a:off x="251520" y="1304509"/>
          <a:ext cx="8712969" cy="49906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20280"/>
                <a:gridCol w="2592288"/>
                <a:gridCol w="3600401"/>
              </a:tblGrid>
              <a:tr h="356210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Bookman Old Style" panose="02050604050505020204" pitchFamily="18" charset="0"/>
                        </a:rPr>
                        <a:t>Показатель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25721" marT="78576" marB="7857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Что нужно показать?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25721" marR="125721" marT="78576" marB="7857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Как это упаковать в 20 минут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25721" marR="125721" marT="78576" marB="78576" anchor="ctr"/>
                </a:tc>
              </a:tr>
              <a:tr h="953386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5.1. Информационное обеспечение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25721" marT="78576" marB="7857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Грамотное использование ИКТ, раздаточных материалов, цифровых инструментов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25721" marR="125721" marT="78576" marB="7857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Качественная презентация + QR-коды + рабочие листы + интерактивные элементы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25721" marR="0" marT="78576" marB="78576" anchor="ctr"/>
                </a:tc>
              </a:tr>
              <a:tr h="953386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5.2. Широкий репертуар коммуникации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25721" marT="78576" marB="7857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Разные способы общения между участниками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25721" marR="125721" marT="78576" marB="7857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Планируйте: диалог + работа в парах + групповая дискуссия + презентация + письменная рефлексия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25721" marR="0" marT="78576" marB="78576" anchor="ctr"/>
                </a:tc>
              </a:tr>
              <a:tr h="754327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5.3. Вербальные и невербальные средства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25721" marT="78576" marB="7857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Голос, тело, движение, контакт глаз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25721" marR="125721" marT="78576" marB="7857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Репетируйте перед камерой, смотрите на язык тела, варьируйте интонации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25721" marR="0" marT="78576" marB="78576" anchor="ctr"/>
                </a:tc>
              </a:tr>
              <a:tr h="754327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5.4. Качества речи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25721" marT="78576" marB="7857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Правильность, чистота, богатство, логичность, выразительность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25721" marR="125721" marT="78576" marB="7857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Записывайте себя, убирайте паразиты, используйте синонимы, стройте логично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25721" marR="0" marT="78576" marB="78576" anchor="ctr"/>
                </a:tc>
              </a:tr>
              <a:tr h="754327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5.5. Личностно-профессиональные качества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25721" marT="78576" marB="7857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Аутентичность, увлеченность, эмпатия, юмор, уважение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25721" marR="125721" marT="78576" marB="7857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Будьте собой, покажите страсть к делу, отнеситесь к участникам с теплотой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25721" marR="0" marT="78576" marB="78576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2797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latin typeface="Bookman Old Style" panose="02050604050505020204" pitchFamily="18" charset="0"/>
              </a:rPr>
              <a:t>Суть </a:t>
            </a:r>
            <a:r>
              <a:rPr lang="ru-RU" sz="2400" b="1" dirty="0" smtClean="0">
                <a:latin typeface="Bookman Old Style" panose="02050604050505020204" pitchFamily="18" charset="0"/>
              </a:rPr>
              <a:t>критерия 1.2.:</a:t>
            </a:r>
            <a:r>
              <a:rPr lang="ru-RU" sz="2400" dirty="0">
                <a:latin typeface="Bookman Old Style" panose="02050604050505020204" pitchFamily="18" charset="0"/>
              </a:rPr>
              <a:t> Вы должны убедить жюри, что ваш опыт нужен </a:t>
            </a:r>
            <a:r>
              <a:rPr lang="ru-RU" sz="2400" b="1" dirty="0">
                <a:latin typeface="Bookman Old Style" panose="02050604050505020204" pitchFamily="18" charset="0"/>
              </a:rPr>
              <a:t>другим учителям</a:t>
            </a:r>
            <a:r>
              <a:rPr lang="ru-RU" sz="2400" dirty="0">
                <a:latin typeface="Bookman Old Style" panose="02050604050505020204" pitchFamily="18" charset="0"/>
              </a:rPr>
              <a:t>, что он обогащает педагогическую культуру в целом.</a:t>
            </a:r>
            <a:endParaRPr lang="ru-RU" sz="2400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1317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Как </a:t>
            </a:r>
            <a:r>
              <a:rPr lang="ru-RU" b="1" dirty="0">
                <a:latin typeface="Bookman Old Style" panose="02050604050505020204" pitchFamily="18" charset="0"/>
              </a:rPr>
              <a:t>готовиться: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Используйте прием "До и после".</a:t>
            </a:r>
            <a:r>
              <a:rPr lang="ru-RU" dirty="0">
                <a:latin typeface="Bookman Old Style" panose="02050604050505020204" pitchFamily="18" charset="0"/>
              </a:rPr>
              <a:t> Покажите, с какими проблемами сталкиваются педагоги (низкая мотивация учеников, формализм, страхи) и как ваша методика эти проблемы решает.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Опирайтесь на ценности педагогического сообщества.</a:t>
            </a:r>
            <a:r>
              <a:rPr lang="ru-RU" dirty="0">
                <a:latin typeface="Bookman Old Style" panose="02050604050505020204" pitchFamily="18" charset="0"/>
              </a:rPr>
              <a:t> Вспомните, что профессиональный стандарт педагога требует умения работать в разных условиях, а молодые учителя часто уходят из школы именно потому, что их не научили взаимодействовать с классом . Ваш опыт может стать "спасательным кругом" для начинающих коллег.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Структура аргументации: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lvl="1"/>
            <a:r>
              <a:rPr lang="ru-RU" i="1" dirty="0">
                <a:latin typeface="Bookman Old Style" panose="02050604050505020204" pitchFamily="18" charset="0"/>
              </a:rPr>
              <a:t>Проблема:</a:t>
            </a:r>
            <a:r>
              <a:rPr lang="ru-RU" dirty="0">
                <a:latin typeface="Bookman Old Style" panose="02050604050505020204" pitchFamily="18" charset="0"/>
              </a:rPr>
              <a:t> "Коллеги часто жалуются, что дети не запоминают правила безопасности".</a:t>
            </a:r>
            <a:endParaRPr lang="ru-RU" sz="2400" dirty="0">
              <a:latin typeface="Bookman Old Style" panose="02050604050505020204" pitchFamily="18" charset="0"/>
            </a:endParaRPr>
          </a:p>
          <a:p>
            <a:pPr lvl="1"/>
            <a:r>
              <a:rPr lang="ru-RU" i="1" dirty="0">
                <a:latin typeface="Bookman Old Style" panose="02050604050505020204" pitchFamily="18" charset="0"/>
              </a:rPr>
              <a:t>Решение:</a:t>
            </a:r>
            <a:r>
              <a:rPr lang="ru-RU" dirty="0">
                <a:latin typeface="Bookman Old Style" panose="02050604050505020204" pitchFamily="18" charset="0"/>
              </a:rPr>
              <a:t> "Я предлагаю технологию, которая переводит знания в навык через мышечную память".</a:t>
            </a:r>
            <a:endParaRPr lang="ru-RU" sz="2400" dirty="0">
              <a:latin typeface="Bookman Old Style" panose="02050604050505020204" pitchFamily="18" charset="0"/>
            </a:endParaRPr>
          </a:p>
          <a:p>
            <a:pPr lvl="1"/>
            <a:r>
              <a:rPr lang="ru-RU" i="1" dirty="0">
                <a:latin typeface="Bookman Old Style" panose="02050604050505020204" pitchFamily="18" charset="0"/>
              </a:rPr>
              <a:t>Значимость:</a:t>
            </a:r>
            <a:r>
              <a:rPr lang="ru-RU" dirty="0">
                <a:latin typeface="Bookman Old Style" panose="02050604050505020204" pitchFamily="18" charset="0"/>
              </a:rPr>
              <a:t> "Это меняет педагогическую культуру с "вербальной" на "</a:t>
            </a:r>
            <a:r>
              <a:rPr lang="ru-RU" dirty="0" err="1">
                <a:latin typeface="Bookman Old Style" panose="02050604050505020204" pitchFamily="18" charset="0"/>
              </a:rPr>
              <a:t>деятельностную</a:t>
            </a:r>
            <a:r>
              <a:rPr lang="ru-RU" dirty="0">
                <a:latin typeface="Bookman Old Style" panose="02050604050505020204" pitchFamily="18" charset="0"/>
              </a:rPr>
              <a:t>".</a:t>
            </a:r>
            <a:endParaRPr lang="ru-RU" sz="2400" dirty="0"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62669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4952596"/>
              </p:ext>
            </p:extLst>
          </p:nvPr>
        </p:nvGraphicFramePr>
        <p:xfrm>
          <a:off x="251520" y="188640"/>
          <a:ext cx="8712968" cy="6536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01105"/>
                <a:gridCol w="5708690"/>
                <a:gridCol w="703173"/>
              </a:tblGrid>
              <a:tr h="432435">
                <a:tc>
                  <a:txBody>
                    <a:bodyPr/>
                    <a:lstStyle/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Критерии </a:t>
                      </a:r>
                    </a:p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Показатели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Оценка эксперта</a:t>
                      </a:r>
                      <a:endParaRPr lang="ru-RU" sz="2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27355"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6.Рефлексивная культура</a:t>
                      </a:r>
                      <a:endParaRPr lang="ru-RU" sz="2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6.1. Корректирует собственные действия и поведение на основе обратной связи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0-2</a:t>
                      </a:r>
                      <a:endParaRPr lang="ru-RU" sz="2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32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6.2. Обеспечивает обратную связь участникам занятия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0-2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937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6.3. Осмысливает неординарные практические задачи и ход их решения</a:t>
                      </a:r>
                      <a:endParaRPr lang="ru-RU" sz="2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0-2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892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6.4. </a:t>
                      </a:r>
                      <a:r>
                        <a:rPr lang="ru-RU" sz="2200" dirty="0" smtClean="0">
                          <a:effectLst/>
                        </a:rPr>
                        <a:t>Оценивает </a:t>
                      </a:r>
                      <a:r>
                        <a:rPr lang="ru-RU" sz="2200" dirty="0">
                          <a:effectLst/>
                        </a:rPr>
                        <a:t>степень реализации цели занятия и достижения планируемых результатов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0-2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46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6.5. Анализирует эффективность педагогического взаимодействия на занятии</a:t>
                      </a:r>
                      <a:endParaRPr lang="ru-RU" sz="2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0-2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403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r>
                        <a:rPr lang="ru-RU" sz="2200" dirty="0" smtClean="0">
                          <a:effectLst/>
                        </a:rPr>
                        <a:t>И</a:t>
                      </a:r>
                      <a:r>
                        <a:rPr lang="ru-RU" sz="2200" spc="5" dirty="0" smtClean="0">
                          <a:effectLst/>
                        </a:rPr>
                        <a:t>Т</a:t>
                      </a:r>
                      <a:r>
                        <a:rPr lang="ru-RU" sz="2200" dirty="0" smtClean="0">
                          <a:effectLst/>
                        </a:rPr>
                        <a:t>ОГ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9535" marR="292100">
                        <a:lnSpc>
                          <a:spcPct val="115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2200" spc="10" dirty="0" smtClean="0">
                          <a:effectLst/>
                        </a:rPr>
                        <a:t> </a:t>
                      </a:r>
                      <a:r>
                        <a:rPr lang="ru-RU" sz="2200" dirty="0">
                          <a:effectLst/>
                        </a:rPr>
                        <a:t>(</a:t>
                      </a:r>
                      <a:r>
                        <a:rPr lang="ru-RU" sz="2200" spc="-5" dirty="0">
                          <a:effectLst/>
                        </a:rPr>
                        <a:t>с</a:t>
                      </a:r>
                      <a:r>
                        <a:rPr lang="ru-RU" sz="2200" dirty="0">
                          <a:effectLst/>
                        </a:rPr>
                        <a:t>ум</a:t>
                      </a:r>
                      <a:r>
                        <a:rPr lang="ru-RU" sz="2200" spc="-5" dirty="0">
                          <a:effectLst/>
                        </a:rPr>
                        <a:t>м</a:t>
                      </a:r>
                      <a:r>
                        <a:rPr lang="ru-RU" sz="2200" dirty="0">
                          <a:effectLst/>
                        </a:rPr>
                        <a:t>а б</a:t>
                      </a:r>
                      <a:r>
                        <a:rPr lang="ru-RU" sz="2200" spc="-5" dirty="0">
                          <a:effectLst/>
                        </a:rPr>
                        <a:t>а</a:t>
                      </a:r>
                      <a:r>
                        <a:rPr lang="ru-RU" sz="2200" dirty="0">
                          <a:effectLst/>
                        </a:rPr>
                        <a:t>ллов)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600"/>
                        </a:lnSpc>
                        <a:spcAft>
                          <a:spcPts val="45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</a:p>
                    <a:p>
                      <a:pPr marL="2647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0-60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46733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Bookman Old Style" panose="02050604050505020204" pitchFamily="18" charset="0"/>
              </a:rPr>
              <a:t>Суть </a:t>
            </a:r>
            <a:r>
              <a:rPr lang="ru-RU" sz="2400" b="1" dirty="0" smtClean="0">
                <a:latin typeface="Bookman Old Style" panose="02050604050505020204" pitchFamily="18" charset="0"/>
              </a:rPr>
              <a:t>показателя 6.1.:</a:t>
            </a:r>
            <a:r>
              <a:rPr lang="ru-RU" sz="2400" dirty="0">
                <a:latin typeface="Bookman Old Style" panose="02050604050505020204" pitchFamily="18" charset="0"/>
              </a:rPr>
              <a:t> Вы должны показать, что умеете </a:t>
            </a:r>
            <a:r>
              <a:rPr lang="ru-RU" sz="2400" b="1" dirty="0">
                <a:latin typeface="Bookman Old Style" panose="02050604050505020204" pitchFamily="18" charset="0"/>
              </a:rPr>
              <a:t>"считывать" аудиторию</a:t>
            </a:r>
            <a:r>
              <a:rPr lang="ru-RU" sz="2400" dirty="0">
                <a:latin typeface="Bookman Old Style" panose="02050604050505020204" pitchFamily="18" charset="0"/>
              </a:rPr>
              <a:t> и </a:t>
            </a:r>
            <a:r>
              <a:rPr lang="ru-RU" sz="2400" b="1" dirty="0">
                <a:latin typeface="Bookman Old Style" panose="02050604050505020204" pitchFamily="18" charset="0"/>
              </a:rPr>
              <a:t>меняться в процессе</a:t>
            </a:r>
            <a:r>
              <a:rPr lang="ru-RU" sz="2400" dirty="0">
                <a:latin typeface="Bookman Old Style" panose="02050604050505020204" pitchFamily="18" charset="0"/>
              </a:rPr>
              <a:t> в зависимости от ее реакции. Это не жесткий сценарий, а живое взаимодействие.</a:t>
            </a:r>
            <a:br>
              <a:rPr lang="ru-RU" sz="2400" dirty="0">
                <a:latin typeface="Bookman Old Style" panose="02050604050505020204" pitchFamily="18" charset="0"/>
              </a:rPr>
            </a:br>
            <a:endParaRPr lang="ru-RU" sz="2400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Как </a:t>
            </a:r>
            <a:r>
              <a:rPr lang="ru-RU" b="1" dirty="0">
                <a:latin typeface="Bookman Old Style" panose="02050604050505020204" pitchFamily="18" charset="0"/>
              </a:rPr>
              <a:t>готовиться:</a:t>
            </a:r>
            <a:endParaRPr lang="ru-RU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Тренируйте "педагогическую наблюдательность"</a:t>
            </a:r>
            <a:r>
              <a:rPr lang="ru-RU" dirty="0">
                <a:latin typeface="Bookman Old Style" panose="02050604050505020204" pitchFamily="18" charset="0"/>
              </a:rPr>
              <a:t> . На репетициях с коллегами просите их давать разные реакции, учитесь замечать малейшие изменения в позах, взглядах, мимике.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Подготовьте "гибкий сценарий"</a:t>
            </a:r>
            <a:r>
              <a:rPr lang="ru-RU" dirty="0">
                <a:latin typeface="Bookman Old Style" panose="02050604050505020204" pitchFamily="18" charset="0"/>
              </a:rPr>
              <a:t> 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Основной план (если всё идет хорошо)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Ускоренный план (если времени мало)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Углубленный план (если аудитория очень заинтересована)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Игровой план (если нужно снять усталость)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Используйте </a:t>
            </a:r>
            <a:r>
              <a:rPr lang="ru-RU" b="1" dirty="0" err="1">
                <a:latin typeface="Bookman Old Style" panose="02050604050505020204" pitchFamily="18" charset="0"/>
              </a:rPr>
              <a:t>микропаузы</a:t>
            </a:r>
            <a:r>
              <a:rPr lang="ru-RU" b="1" dirty="0">
                <a:latin typeface="Bookman Old Style" panose="02050604050505020204" pitchFamily="18" charset="0"/>
              </a:rPr>
              <a:t> для анализа</a:t>
            </a:r>
            <a:r>
              <a:rPr lang="ru-RU" dirty="0">
                <a:latin typeface="Bookman Old Style" panose="02050604050505020204" pitchFamily="18" charset="0"/>
              </a:rPr>
              <a:t>. После каждого этапа задавайте себе внутренний вопрос: "Как они? Нужно ли что-то менять?"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Будьте готовы признать и использовать обратную связь</a:t>
            </a:r>
            <a:r>
              <a:rPr lang="ru-RU" dirty="0">
                <a:latin typeface="Bookman Old Style" panose="02050604050505020204" pitchFamily="18" charset="0"/>
              </a:rPr>
              <a:t> прямо в процессе: "Спасибо за этот вопрос/реакцию. Это подсказывает мне, что нужно пояснить..." </a:t>
            </a:r>
            <a:endParaRPr lang="ru-RU" sz="2800" dirty="0"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45229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548680"/>
            <a:ext cx="8928992" cy="114300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Bookman Old Style" panose="02050604050505020204" pitchFamily="18" charset="0"/>
              </a:rPr>
              <a:t>Суть </a:t>
            </a:r>
            <a:r>
              <a:rPr lang="ru-RU" sz="2400" b="1" dirty="0" smtClean="0">
                <a:latin typeface="Bookman Old Style" panose="02050604050505020204" pitchFamily="18" charset="0"/>
              </a:rPr>
              <a:t>показателя 6.2.:</a:t>
            </a:r>
            <a:r>
              <a:rPr lang="ru-RU" sz="2400" dirty="0">
                <a:latin typeface="Bookman Old Style" panose="02050604050505020204" pitchFamily="18" charset="0"/>
              </a:rPr>
              <a:t> Вы должны не просто получать обратную связь, но и </a:t>
            </a:r>
            <a:r>
              <a:rPr lang="ru-RU" sz="2400" b="1" dirty="0">
                <a:latin typeface="Bookman Old Style" panose="02050604050505020204" pitchFamily="18" charset="0"/>
              </a:rPr>
              <a:t>давать ее участникам</a:t>
            </a:r>
            <a:r>
              <a:rPr lang="ru-RU" sz="2400" dirty="0">
                <a:latin typeface="Bookman Old Style" panose="02050604050505020204" pitchFamily="18" charset="0"/>
              </a:rPr>
              <a:t> — своевременно, конструктивно, поддерживающе .</a:t>
            </a:r>
            <a:br>
              <a:rPr lang="ru-RU" sz="2400" dirty="0">
                <a:latin typeface="Bookman Old Style" panose="02050604050505020204" pitchFamily="18" charset="0"/>
              </a:rPr>
            </a:br>
            <a:endParaRPr lang="ru-RU" sz="2400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00808"/>
            <a:ext cx="8291264" cy="485313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Как </a:t>
            </a:r>
            <a:r>
              <a:rPr lang="ru-RU" b="1" dirty="0">
                <a:latin typeface="Bookman Old Style" panose="02050604050505020204" pitchFamily="18" charset="0"/>
              </a:rPr>
              <a:t>готовиться: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Изучите принципы эффективной обратной связи</a:t>
            </a:r>
            <a:r>
              <a:rPr lang="ru-RU" dirty="0">
                <a:latin typeface="Bookman Old Style" panose="02050604050505020204" pitchFamily="18" charset="0"/>
              </a:rPr>
              <a:t> 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Своевременность</a:t>
            </a:r>
            <a:r>
              <a:rPr lang="ru-RU" dirty="0">
                <a:latin typeface="Bookman Old Style" panose="02050604050505020204" pitchFamily="18" charset="0"/>
              </a:rPr>
              <a:t> — комментарий сразу после действия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Конструктивность</a:t>
            </a:r>
            <a:r>
              <a:rPr lang="ru-RU" dirty="0">
                <a:latin typeface="Bookman Old Style" panose="02050604050505020204" pitchFamily="18" charset="0"/>
              </a:rPr>
              <a:t> — не просто "молодец", а "отлично, вы правильно выделили главное, теперь обратите внимание на..."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Поддержка</a:t>
            </a:r>
            <a:r>
              <a:rPr lang="ru-RU" dirty="0">
                <a:latin typeface="Bookman Old Style" panose="02050604050505020204" pitchFamily="18" charset="0"/>
              </a:rPr>
              <a:t> — даже в критике видеть потенциал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Прозрачность</a:t>
            </a:r>
            <a:r>
              <a:rPr lang="ru-RU" dirty="0">
                <a:latin typeface="Bookman Old Style" panose="02050604050505020204" pitchFamily="18" charset="0"/>
              </a:rPr>
              <a:t> — по заранее известным </a:t>
            </a:r>
            <a:r>
              <a:rPr lang="ru-RU" dirty="0" smtClean="0">
                <a:latin typeface="Bookman Old Style" panose="02050604050505020204" pitchFamily="18" charset="0"/>
              </a:rPr>
              <a:t>критериям</a:t>
            </a: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Используйте приемы </a:t>
            </a:r>
            <a:r>
              <a:rPr lang="ru-RU" b="1" dirty="0" err="1">
                <a:latin typeface="Bookman Old Style" panose="02050604050505020204" pitchFamily="18" charset="0"/>
              </a:rPr>
              <a:t>безоценочной</a:t>
            </a:r>
            <a:r>
              <a:rPr lang="ru-RU" b="1" dirty="0">
                <a:latin typeface="Bookman Old Style" panose="02050604050505020204" pitchFamily="18" charset="0"/>
              </a:rPr>
              <a:t> обратной связи</a:t>
            </a:r>
            <a:r>
              <a:rPr lang="ru-RU" dirty="0">
                <a:latin typeface="Bookman Old Style" panose="02050604050505020204" pitchFamily="18" charset="0"/>
              </a:rPr>
              <a:t>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Описание вместо оценки: "Я заметил, что вы..." вместо "Вы неправильно сделали"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"Сэндвич": похвала — пожелание — поддержка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Подготовьте "копилку фраз" для обратной связи</a:t>
            </a:r>
            <a:r>
              <a:rPr lang="ru-RU" dirty="0">
                <a:latin typeface="Bookman Old Style" panose="02050604050505020204" pitchFamily="18" charset="0"/>
              </a:rPr>
              <a:t> 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"Замечательный ход! Как вы пришли к такому решению?"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"Это интересный вариант. А что если попробовать еще и так?"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"Я ценю вашу смелость в этом эксперименте"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"Обратите внимание на этот момент — здесь скрыт большой потенциал"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Включите </a:t>
            </a:r>
            <a:r>
              <a:rPr lang="ru-RU" b="1" dirty="0" err="1">
                <a:latin typeface="Bookman Old Style" panose="02050604050505020204" pitchFamily="18" charset="0"/>
              </a:rPr>
              <a:t>взаимооценку</a:t>
            </a:r>
            <a:r>
              <a:rPr lang="ru-RU" b="1" dirty="0">
                <a:latin typeface="Bookman Old Style" panose="02050604050505020204" pitchFamily="18" charset="0"/>
              </a:rPr>
              <a:t> участников</a:t>
            </a:r>
            <a:r>
              <a:rPr lang="ru-RU" dirty="0">
                <a:latin typeface="Bookman Old Style" panose="02050604050505020204" pitchFamily="18" charset="0"/>
              </a:rPr>
              <a:t> как форму обратной связи: попросите группы прокомментировать работы друг друга 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lvl="1"/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48282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>
                <a:latin typeface="Bookman Old Style" panose="02050604050505020204" pitchFamily="18" charset="0"/>
              </a:rPr>
              <a:t>Суть </a:t>
            </a:r>
            <a:r>
              <a:rPr lang="ru-RU" sz="2400" b="1" dirty="0" smtClean="0">
                <a:latin typeface="Bookman Old Style" panose="02050604050505020204" pitchFamily="18" charset="0"/>
              </a:rPr>
              <a:t>показателя 6.3.:</a:t>
            </a:r>
            <a:r>
              <a:rPr lang="ru-RU" sz="2400" dirty="0">
                <a:latin typeface="Bookman Old Style" panose="02050604050505020204" pitchFamily="18" charset="0"/>
              </a:rPr>
              <a:t> Вы должны показать способность к </a:t>
            </a:r>
            <a:r>
              <a:rPr lang="ru-RU" sz="2400" b="1" dirty="0">
                <a:latin typeface="Bookman Old Style" panose="02050604050505020204" pitchFamily="18" charset="0"/>
              </a:rPr>
              <a:t>глубокому анализу</a:t>
            </a:r>
            <a:r>
              <a:rPr lang="ru-RU" sz="2400" dirty="0">
                <a:latin typeface="Bookman Old Style" panose="02050604050505020204" pitchFamily="18" charset="0"/>
              </a:rPr>
              <a:t> нестандартных ситуаций, которые возникли в ходе мастер-класса, и рефлексии процесса их решения .</a:t>
            </a:r>
            <a:r>
              <a:rPr lang="ru-RU" sz="2000" dirty="0">
                <a:latin typeface="Bookman Old Style" panose="02050604050505020204" pitchFamily="18" charset="0"/>
              </a:rPr>
              <a:t/>
            </a:r>
            <a:br>
              <a:rPr lang="ru-RU" sz="2000" dirty="0">
                <a:latin typeface="Bookman Old Style" panose="02050604050505020204" pitchFamily="18" charset="0"/>
              </a:rPr>
            </a:br>
            <a:endParaRPr lang="ru-RU" sz="2400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Как </a:t>
            </a:r>
            <a:r>
              <a:rPr lang="ru-RU" b="1" dirty="0">
                <a:latin typeface="Bookman Old Style" panose="02050604050505020204" pitchFamily="18" charset="0"/>
              </a:rPr>
              <a:t>готовиться: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Создайте в мастер-классе "точки удивления"</a:t>
            </a:r>
            <a:r>
              <a:rPr lang="ru-RU" dirty="0">
                <a:latin typeface="Bookman Old Style" panose="02050604050505020204" pitchFamily="18" charset="0"/>
              </a:rPr>
              <a:t> — задания, которые провоцируют неожиданные решения . Например: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Прием "слепая таблица", где нужно восстановить логику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Задание с противоречивыми данными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Ситуация выбора без очевидного правильного ответа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Запланируйте моменты "публичного мышления"</a:t>
            </a:r>
            <a:r>
              <a:rPr lang="ru-RU" dirty="0">
                <a:latin typeface="Bookman Old Style" panose="02050604050505020204" pitchFamily="18" charset="0"/>
              </a:rPr>
              <a:t>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Комментируйте свои действия: "Я сейчас даю это задание, потому что..."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Проговаривайте, что вы замечаете в работе групп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Анализируйте неожиданные ходы участников: "Посмотрите, какое нестандартное решение! Давайте разберем, в чем его сила..."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Подготовьте вопросы для осмысления</a:t>
            </a:r>
            <a:r>
              <a:rPr lang="ru-RU" dirty="0">
                <a:latin typeface="Bookman Old Style" panose="02050604050505020204" pitchFamily="18" charset="0"/>
              </a:rPr>
              <a:t> 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"С какими трудностями вы столкнулись при решении?"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"Что было самым неожиданным в этом задании?"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"Какие еще варианты решения возможны?"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"Как этот опыт можно перенести в вашу практику?"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Покажите собственную рефлексию</a:t>
            </a:r>
            <a:r>
              <a:rPr lang="ru-RU" dirty="0">
                <a:latin typeface="Bookman Old Style" panose="02050604050505020204" pitchFamily="18" charset="0"/>
              </a:rPr>
              <a:t> в процессе: "Я вижу, это задание вызвало у вас разные реакции. Давайте подумаем, почему так происходит и что это говорит о природе самой задачи..." 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Используйте прием "стоп-кадр"</a:t>
            </a:r>
            <a:r>
              <a:rPr lang="ru-RU" dirty="0">
                <a:latin typeface="Bookman Old Style" panose="02050604050505020204" pitchFamily="18" charset="0"/>
              </a:rPr>
              <a:t>: остановитесь в ключевой момент и проанализируйте с участниками, что происходит прямо сейчас, какие мысли и чувства возникают .</a:t>
            </a:r>
            <a:endParaRPr lang="ru-RU" sz="2800" dirty="0"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95479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9001000" cy="1584176"/>
          </a:xfrm>
        </p:spPr>
        <p:txBody>
          <a:bodyPr>
            <a:noAutofit/>
          </a:bodyPr>
          <a:lstStyle/>
          <a:p>
            <a:r>
              <a:rPr lang="ru-RU" sz="2200" b="1" dirty="0">
                <a:latin typeface="Bookman Old Style" panose="02050604050505020204" pitchFamily="18" charset="0"/>
              </a:rPr>
              <a:t>Суть </a:t>
            </a:r>
            <a:r>
              <a:rPr lang="ru-RU" sz="2200" b="1" dirty="0" smtClean="0">
                <a:latin typeface="Bookman Old Style" panose="02050604050505020204" pitchFamily="18" charset="0"/>
              </a:rPr>
              <a:t>показателя 6.4.:</a:t>
            </a:r>
            <a:r>
              <a:rPr lang="ru-RU" sz="2200" dirty="0">
                <a:latin typeface="Bookman Old Style" panose="02050604050505020204" pitchFamily="18" charset="0"/>
              </a:rPr>
              <a:t> В конце мастер-класса вы должны </a:t>
            </a:r>
            <a:r>
              <a:rPr lang="ru-RU" sz="2200" b="1" dirty="0">
                <a:latin typeface="Bookman Old Style" panose="02050604050505020204" pitchFamily="18" charset="0"/>
              </a:rPr>
              <a:t>честно и аргументированно оценить</a:t>
            </a:r>
            <a:r>
              <a:rPr lang="ru-RU" sz="2200" dirty="0">
                <a:latin typeface="Bookman Old Style" panose="02050604050505020204" pitchFamily="18" charset="0"/>
              </a:rPr>
              <a:t>, удалось ли достичь того, что задумали. Это демонстрация профессиональной честности и аналитических способностей .</a:t>
            </a:r>
            <a:r>
              <a:rPr lang="ru-RU" sz="2400" dirty="0">
                <a:latin typeface="Bookman Old Style" panose="02050604050505020204" pitchFamily="18" charset="0"/>
              </a:rPr>
              <a:t/>
            </a:r>
            <a:br>
              <a:rPr lang="ru-RU" sz="2400" dirty="0">
                <a:latin typeface="Bookman Old Style" panose="02050604050505020204" pitchFamily="18" charset="0"/>
              </a:rPr>
            </a:br>
            <a:endParaRPr lang="ru-RU" sz="2400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511256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Как </a:t>
            </a:r>
            <a:r>
              <a:rPr lang="ru-RU" b="1" dirty="0">
                <a:latin typeface="Bookman Old Style" panose="02050604050505020204" pitchFamily="18" charset="0"/>
              </a:rPr>
              <a:t>готовиться: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Сформулируйте цели мастер-класса в начале</a:t>
            </a:r>
            <a:r>
              <a:rPr lang="ru-RU" dirty="0">
                <a:latin typeface="Bookman Old Style" panose="02050604050505020204" pitchFamily="18" charset="0"/>
              </a:rPr>
              <a:t> так, чтобы их можно было проверить в конце 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Плохо: "Познакомить с приемами"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Хорошо: "Научить применять прием Х для решения задачи Y"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Еще лучше: "К концу занятия вы сможете самостоятельно создать..."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Разработайте инструменты проверки результатов</a:t>
            </a:r>
            <a:r>
              <a:rPr lang="ru-RU" dirty="0">
                <a:latin typeface="Bookman Old Style" panose="02050604050505020204" pitchFamily="18" charset="0"/>
              </a:rPr>
              <a:t>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Продукт деятельности (созданный кластер, схема, план) 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Мини-опрос в конце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Рефлексивные карточки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Прием "светофор" (зеленый/желтый/красный) 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Планируйте итоговую диагностику</a:t>
            </a:r>
            <a:r>
              <a:rPr lang="ru-RU" dirty="0">
                <a:latin typeface="Bookman Old Style" panose="02050604050505020204" pitchFamily="18" charset="0"/>
              </a:rPr>
              <a:t> (последние 2-3 минуты) 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В заключении сопоставьте цель и результат</a:t>
            </a:r>
            <a:r>
              <a:rPr lang="ru-RU" dirty="0">
                <a:latin typeface="Bookman Old Style" panose="02050604050505020204" pitchFamily="18" charset="0"/>
              </a:rPr>
              <a:t> 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"В начале я ставил цель научить вас... Давайте проверим, что получилось"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"Посмотрите на ваши работы — вот доказательство того, что цель достигнута"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"Я вижу, что нам удалось... А вот это получилось не полностью, потому что..."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Будьте честны в оценке</a:t>
            </a:r>
            <a:r>
              <a:rPr lang="ru-RU" dirty="0">
                <a:latin typeface="Bookman Old Style" panose="02050604050505020204" pitchFamily="18" charset="0"/>
              </a:rPr>
              <a:t>. Если что-то не удалось — признайте это и проанализируйте почему. Это показывает профессиональную зрелость .</a:t>
            </a:r>
            <a:endParaRPr lang="ru-RU" sz="2800" dirty="0"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61952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928992" cy="114300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Bookman Old Style" panose="02050604050505020204" pitchFamily="18" charset="0"/>
              </a:rPr>
              <a:t>Суть </a:t>
            </a:r>
            <a:r>
              <a:rPr lang="ru-RU" sz="2400" b="1" dirty="0" smtClean="0">
                <a:latin typeface="Bookman Old Style" panose="02050604050505020204" pitchFamily="18" charset="0"/>
              </a:rPr>
              <a:t>показателя 6.5.:</a:t>
            </a:r>
            <a:r>
              <a:rPr lang="ru-RU" sz="2400" dirty="0">
                <a:latin typeface="Bookman Old Style" panose="02050604050505020204" pitchFamily="18" charset="0"/>
              </a:rPr>
              <a:t> Вы должны показать, что способны </a:t>
            </a:r>
            <a:r>
              <a:rPr lang="ru-RU" sz="2400" b="1" dirty="0">
                <a:latin typeface="Bookman Old Style" panose="02050604050505020204" pitchFamily="18" charset="0"/>
              </a:rPr>
              <a:t>оценить качество коммуникации</a:t>
            </a:r>
            <a:r>
              <a:rPr lang="ru-RU" sz="2400" dirty="0">
                <a:latin typeface="Bookman Old Style" panose="02050604050505020204" pitchFamily="18" charset="0"/>
              </a:rPr>
              <a:t>, понять, что способствовало или мешало продуктивному взаимодействию .</a:t>
            </a:r>
            <a:br>
              <a:rPr lang="ru-RU" sz="2400" dirty="0">
                <a:latin typeface="Bookman Old Style" panose="02050604050505020204" pitchFamily="18" charset="0"/>
              </a:rPr>
            </a:br>
            <a:endParaRPr lang="ru-RU" sz="2400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8712968" cy="506916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Как </a:t>
            </a:r>
            <a:r>
              <a:rPr lang="ru-RU" b="1" dirty="0">
                <a:latin typeface="Bookman Old Style" panose="02050604050505020204" pitchFamily="18" charset="0"/>
              </a:rPr>
              <a:t>готовиться: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В процессе мастер-класса фиксируйте ключевые моменты взаимодействия</a:t>
            </a:r>
            <a:r>
              <a:rPr lang="ru-RU" dirty="0">
                <a:latin typeface="Bookman Old Style" panose="02050604050505020204" pitchFamily="18" charset="0"/>
              </a:rPr>
              <a:t>, чтобы потом на них сослаться 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Удачные диалоги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Моменты совместного открытия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Трудности в коммуникации и как они преодолевались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Неожиданные повороты в обсуждении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Подготовьте вопросы для анализа взаимодействия</a:t>
            </a:r>
            <a:r>
              <a:rPr lang="ru-RU" dirty="0">
                <a:latin typeface="Bookman Old Style" panose="02050604050505020204" pitchFamily="18" charset="0"/>
              </a:rPr>
              <a:t> 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"Что помогало нам сегодня договариваться?"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"Был ли момент, когда мы особенно хорошо понимали друг друга?"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"Какие способы общения оказались самыми эффективными?"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"Что можно было бы сделать иначе для лучшего взаимодействия?"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Проанализируйте динамику группы</a:t>
            </a:r>
            <a:r>
              <a:rPr lang="ru-RU" dirty="0">
                <a:latin typeface="Bookman Old Style" panose="02050604050505020204" pitchFamily="18" charset="0"/>
              </a:rPr>
              <a:t> 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Как менялась активность участников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Когда возникла "команда" вместо набора отдельных людей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Кто стал неформальным лидером в группах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Оцените свой вклад в организацию взаимодействия</a:t>
            </a:r>
            <a:r>
              <a:rPr lang="ru-RU" dirty="0">
                <a:latin typeface="Bookman Old Style" panose="02050604050505020204" pitchFamily="18" charset="0"/>
              </a:rPr>
              <a:t> 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"Мне удалось создать атмосферу доверия, потому что..."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"Я заметил, что когда я отошел в сторону, группы начали работать активнее"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"Важно было вовремя дать слово тем, кто молчал"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Используйте метафоры для описания взаимодействия</a:t>
            </a:r>
            <a:r>
              <a:rPr lang="ru-RU" dirty="0">
                <a:latin typeface="Bookman Old Style" panose="02050604050505020204" pitchFamily="18" charset="0"/>
              </a:rPr>
              <a:t>: "Сегодня мы были не просто слушателями, а оркестром, где у каждого была своя партия" .</a:t>
            </a:r>
            <a:endParaRPr lang="ru-RU" sz="2800" dirty="0"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75500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ru-RU" b="1" dirty="0"/>
              <a:t>Блок 1</a:t>
            </a:r>
            <a:r>
              <a:rPr lang="ru-RU" dirty="0"/>
              <a:t> показывает ваши инструменты</a:t>
            </a:r>
          </a:p>
          <a:p>
            <a:pPr lvl="0"/>
            <a:r>
              <a:rPr lang="ru-RU" b="1" dirty="0"/>
              <a:t>Блок 2</a:t>
            </a:r>
            <a:r>
              <a:rPr lang="ru-RU" dirty="0"/>
              <a:t> показывает значимость вашего опыта</a:t>
            </a:r>
          </a:p>
          <a:p>
            <a:pPr lvl="0"/>
            <a:r>
              <a:rPr lang="ru-RU" b="1" dirty="0"/>
              <a:t>Блок 3</a:t>
            </a:r>
            <a:r>
              <a:rPr lang="ru-RU" dirty="0"/>
              <a:t> показывает глубину содержания</a:t>
            </a:r>
          </a:p>
          <a:p>
            <a:pPr lvl="0"/>
            <a:r>
              <a:rPr lang="ru-RU" b="1" dirty="0"/>
              <a:t>Блок 4</a:t>
            </a:r>
            <a:r>
              <a:rPr lang="ru-RU" dirty="0"/>
              <a:t> показывает ваше мастерство взаимодействия</a:t>
            </a:r>
          </a:p>
          <a:p>
            <a:pPr lvl="0"/>
            <a:r>
              <a:rPr lang="ru-RU" b="1" dirty="0"/>
              <a:t>Блок 5</a:t>
            </a:r>
            <a:r>
              <a:rPr lang="ru-RU" dirty="0"/>
              <a:t> показывает вашу личность и культуру</a:t>
            </a:r>
          </a:p>
          <a:p>
            <a:pPr lvl="0"/>
            <a:r>
              <a:rPr lang="ru-RU" b="1" dirty="0"/>
              <a:t>Блок 6</a:t>
            </a:r>
            <a:r>
              <a:rPr lang="ru-RU" dirty="0"/>
              <a:t> показывает вашу способность к рефлексии и анализу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63887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1143000"/>
          </a:xfrm>
        </p:spPr>
        <p:txBody>
          <a:bodyPr>
            <a:normAutofit/>
          </a:bodyPr>
          <a:lstStyle/>
          <a:p>
            <a:r>
              <a:rPr lang="ru-RU" altLang="ru-RU" sz="3600" b="1" dirty="0">
                <a:solidFill>
                  <a:srgbClr val="0F1115"/>
                </a:solidFill>
                <a:latin typeface="quote-cjk-patch" charset="0"/>
                <a:ea typeface="Times New Roman" pitchFamily="18" charset="0"/>
                <a:cs typeface="Times New Roman" pitchFamily="18" charset="0"/>
              </a:rPr>
              <a:t>Сводная</a:t>
            </a:r>
            <a:r>
              <a:rPr lang="ru-RU" altLang="ru-RU" b="1" dirty="0">
                <a:solidFill>
                  <a:srgbClr val="0F1115"/>
                </a:solidFill>
                <a:latin typeface="quote-cjk-patch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b="1" dirty="0">
                <a:solidFill>
                  <a:srgbClr val="0F1115"/>
                </a:solidFill>
                <a:latin typeface="quote-cjk-patch" charset="0"/>
                <a:ea typeface="Times New Roman" pitchFamily="18" charset="0"/>
                <a:cs typeface="Times New Roman" pitchFamily="18" charset="0"/>
              </a:rPr>
              <a:t>таблица-конструктор</a:t>
            </a:r>
            <a:r>
              <a:rPr lang="ru-RU" altLang="ru-RU" b="1" dirty="0">
                <a:solidFill>
                  <a:srgbClr val="0F1115"/>
                </a:solidFill>
                <a:latin typeface="quote-cjk-patch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dirty="0">
                <a:solidFill>
                  <a:srgbClr val="0F1115"/>
                </a:solidFill>
                <a:latin typeface="quote-cjk-patch" charset="0"/>
                <a:ea typeface="Times New Roman" pitchFamily="18" charset="0"/>
                <a:cs typeface="Times New Roman" pitchFamily="18" charset="0"/>
              </a:rPr>
              <a:t>мастер-класса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5844001"/>
              </p:ext>
            </p:extLst>
          </p:nvPr>
        </p:nvGraphicFramePr>
        <p:xfrm>
          <a:off x="251520" y="1484784"/>
          <a:ext cx="8568954" cy="50006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6267"/>
                <a:gridCol w="2304256"/>
                <a:gridCol w="3888431"/>
              </a:tblGrid>
              <a:tr h="32741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Bookman Old Style" panose="02050604050505020204" pitchFamily="18" charset="0"/>
                        </a:rPr>
                        <a:t>Показатель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15556" marT="72223" marB="722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Что нужно показать?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15556" marR="115556" marT="72223" marB="722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Как это упаковать в 20 минут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15556" marR="115556" marT="72223" marB="72223" anchor="ctr"/>
                </a:tc>
              </a:tr>
              <a:tr h="876303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6.1. Корректировка на основе обратной связи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15556" marT="72223" marB="722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Гибкость, умение "считывать" аудиторию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15556" marR="115556" marT="72223" marB="722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В процессе: меняйте темп, форму работы, приводите другие примеры, реагируйте на сигналы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15556" marR="0" marT="72223" marB="72223" anchor="ctr"/>
                </a:tc>
              </a:tr>
              <a:tr h="876303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6.2. Обратная связь участникам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15556" marT="72223" marB="722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Конструктивные комментарии, поддержка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15556" marR="115556" marT="72223" marB="722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После каждого задания: "Отлично, вы... теперь обратите внимание на...", используйте приемы </a:t>
                      </a:r>
                      <a:r>
                        <a:rPr lang="ru-RU" sz="1400" dirty="0" err="1">
                          <a:effectLst/>
                          <a:latin typeface="Bookman Old Style" panose="02050604050505020204" pitchFamily="18" charset="0"/>
                        </a:rPr>
                        <a:t>взаимооценки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15556" marR="0" marT="72223" marB="72223" anchor="ctr"/>
                </a:tc>
              </a:tr>
              <a:tr h="876303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6.3. Осмысление неординарных задач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15556" marT="72223" marB="722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Глубокий анализ сложных ситуаций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15556" marR="115556" marT="72223" marB="722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Создайте проблемную ситуацию, комментируйте ход ее решения, анализируйте нестандартные подходы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15556" marR="0" marT="72223" marB="72223" anchor="ctr"/>
                </a:tc>
              </a:tr>
              <a:tr h="876303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6.4. Оценка достижения цели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15556" marT="72223" marB="722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Честная рефлексия результатов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15556" marR="115556" marT="72223" marB="722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В конце: сопоставление цели и результата, проверка продуктов деятельности, рефлексивные методики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15556" marR="0" marT="72223" marB="72223" anchor="ctr"/>
                </a:tc>
              </a:tr>
              <a:tr h="693339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6.5. Анализ эффективности взаимодействия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15556" marT="72223" marB="722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Оценка качества коммуникации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15556" marR="115556" marT="72223" marB="722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В финале: обсуждение того, как строилось общение, что помогало, что мешало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15556" marR="0" marT="72223" marB="72223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74426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8837556"/>
              </p:ext>
            </p:extLst>
          </p:nvPr>
        </p:nvGraphicFramePr>
        <p:xfrm>
          <a:off x="35497" y="23813"/>
          <a:ext cx="9073007" cy="63659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4175"/>
                <a:gridCol w="1512168"/>
                <a:gridCol w="1440160"/>
                <a:gridCol w="1512168"/>
                <a:gridCol w="1584176"/>
                <a:gridCol w="1440160"/>
              </a:tblGrid>
              <a:tr h="1557076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Bookman Old Style" panose="02050604050505020204" pitchFamily="18" charset="0"/>
                        </a:rPr>
                        <a:t>Блок 1 (Инструментальный</a:t>
                      </a:r>
                      <a:r>
                        <a:rPr lang="ru-RU" sz="900" dirty="0" smtClean="0">
                          <a:effectLst/>
                          <a:latin typeface="Bookman Old Style" panose="02050604050505020204" pitchFamily="18" charset="0"/>
                        </a:rPr>
                        <a:t>)</a:t>
                      </a:r>
                    </a:p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Показывает ваши инструменты</a:t>
                      </a:r>
                      <a:endParaRPr lang="ru-RU" sz="9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87318" marT="54574" marB="5457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Bookman Old Style" panose="02050604050505020204" pitchFamily="18" charset="0"/>
                        </a:rPr>
                        <a:t>Блок 2 (</a:t>
                      </a:r>
                      <a:r>
                        <a:rPr lang="ru-RU" sz="900" dirty="0" smtClean="0">
                          <a:effectLst/>
                          <a:latin typeface="Bookman Old Style" panose="02050604050505020204" pitchFamily="18" charset="0"/>
                        </a:rPr>
                        <a:t>Стратегический) </a:t>
                      </a: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Показывает значимость вашего опыта</a:t>
                      </a:r>
                      <a:endParaRPr lang="ru-RU" sz="9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87318" marT="54574" marB="5457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Bookman Old Style" panose="02050604050505020204" pitchFamily="18" charset="0"/>
                        </a:rPr>
                        <a:t>Блок 3 (Содержательный</a:t>
                      </a:r>
                      <a:r>
                        <a:rPr lang="ru-RU" sz="900" dirty="0" smtClean="0">
                          <a:effectLst/>
                          <a:latin typeface="Bookman Old Style" panose="02050604050505020204" pitchFamily="18" charset="0"/>
                        </a:rPr>
                        <a:t>) </a:t>
                      </a: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Показывает глубину содержания</a:t>
                      </a:r>
                      <a:endParaRPr lang="ru-RU" sz="9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87318" marT="54574" marB="5457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Bookman Old Style" panose="02050604050505020204" pitchFamily="18" charset="0"/>
                        </a:rPr>
                        <a:t>Блок 4 (Коммуникативный</a:t>
                      </a:r>
                      <a:r>
                        <a:rPr lang="ru-RU" sz="900" dirty="0" smtClean="0">
                          <a:effectLst/>
                          <a:latin typeface="Bookman Old Style" panose="02050604050505020204" pitchFamily="18" charset="0"/>
                        </a:rPr>
                        <a:t>) </a:t>
                      </a: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Показывает ваше мастерство взаимодействия</a:t>
                      </a:r>
                      <a:endParaRPr lang="ru-RU" sz="9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87318" marT="54574" marB="5457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Bookman Old Style" panose="02050604050505020204" pitchFamily="18" charset="0"/>
                        </a:rPr>
                        <a:t>Блок 5 (Информационная культура</a:t>
                      </a:r>
                      <a:r>
                        <a:rPr lang="ru-RU" sz="900" dirty="0" smtClean="0">
                          <a:effectLst/>
                          <a:latin typeface="Bookman Old Style" panose="02050604050505020204" pitchFamily="18" charset="0"/>
                        </a:rPr>
                        <a:t>) </a:t>
                      </a: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Показывает вашу личность и культуру</a:t>
                      </a:r>
                      <a:endParaRPr lang="ru-RU" sz="9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87318" marT="54574" marB="5457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Bookman Old Style" panose="02050604050505020204" pitchFamily="18" charset="0"/>
                        </a:rPr>
                        <a:t>Блок 6 (Рефлексивно-аналитический</a:t>
                      </a:r>
                      <a:r>
                        <a:rPr lang="ru-RU" sz="900" dirty="0" smtClean="0">
                          <a:effectLst/>
                          <a:latin typeface="Bookman Old Style" panose="02050604050505020204" pitchFamily="18" charset="0"/>
                        </a:rPr>
                        <a:t>) </a:t>
                      </a: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Показывает вашу способность к рефлексии и анализу</a:t>
                      </a:r>
                      <a:endParaRPr lang="ru-RU" sz="9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87318" marT="54574" marB="54574" anchor="ctr"/>
                </a:tc>
              </a:tr>
              <a:tr h="91200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1.1. Оригинальность + актуальность</a:t>
                      </a:r>
                    </a:p>
                  </a:txBody>
                  <a:tcPr marL="0" marR="87318" marT="54574" marB="54574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Bookman Old Style" panose="02050604050505020204" pitchFamily="18" charset="0"/>
                        </a:rPr>
                        <a:t>2.1. Верифицированное решение</a:t>
                      </a:r>
                      <a:endParaRPr lang="ru-RU" sz="9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87318" marT="54574" marB="54574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Bookman Old Style" panose="02050604050505020204" pitchFamily="18" charset="0"/>
                        </a:rPr>
                        <a:t>3.1. Соответствие ФГОС и науке</a:t>
                      </a:r>
                      <a:endParaRPr lang="ru-RU" sz="9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87318" marT="54574" marB="5457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Bookman Old Style" panose="02050604050505020204" pitchFamily="18" charset="0"/>
                        </a:rPr>
                        <a:t>4.1. Разные формы взаимодействия</a:t>
                      </a:r>
                      <a:endParaRPr lang="ru-RU" sz="9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87318" marT="54574" marB="5457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Bookman Old Style" panose="02050604050505020204" pitchFamily="18" charset="0"/>
                        </a:rPr>
                        <a:t>5.1. Информационное обеспечение</a:t>
                      </a:r>
                      <a:endParaRPr lang="ru-RU" sz="9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87318" marT="54574" marB="5457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Bookman Old Style" panose="02050604050505020204" pitchFamily="18" charset="0"/>
                        </a:rPr>
                        <a:t>6.1. Корректировка на основе обратной связи</a:t>
                      </a:r>
                      <a:endParaRPr lang="ru-RU" sz="9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0" marT="54574" marB="54574" anchor="ctr"/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1.2</a:t>
                      </a:r>
                      <a:r>
                        <a:rPr lang="ru-RU" sz="900" b="0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. Значимость для </a:t>
                      </a:r>
                      <a:r>
                        <a:rPr lang="ru-RU" sz="900" b="0" kern="1200" dirty="0" err="1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педкультуры</a:t>
                      </a:r>
                      <a:endParaRPr lang="ru-RU" sz="900" b="0" kern="1200" dirty="0">
                        <a:solidFill>
                          <a:schemeClr val="dk1"/>
                        </a:solidFill>
                        <a:effectLst/>
                        <a:latin typeface="Bookman Old Style" panose="02050604050505020204" pitchFamily="18" charset="0"/>
                        <a:ea typeface="+mn-ea"/>
                        <a:cs typeface="+mn-cs"/>
                      </a:endParaRPr>
                    </a:p>
                  </a:txBody>
                  <a:tcPr marL="0" marR="87318" marT="54574" marB="54574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Bookman Old Style" panose="02050604050505020204" pitchFamily="18" charset="0"/>
                        </a:rPr>
                        <a:t>2.2. Варианты использования</a:t>
                      </a:r>
                      <a:endParaRPr lang="ru-RU" sz="9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87318" marT="54574" marB="5457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Bookman Old Style" panose="02050604050505020204" pitchFamily="18" charset="0"/>
                        </a:rPr>
                        <a:t>3.2. Методическая проработанность</a:t>
                      </a:r>
                      <a:endParaRPr lang="ru-RU" sz="9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87318" marT="54574" marB="5457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Bookman Old Style" panose="02050604050505020204" pitchFamily="18" charset="0"/>
                        </a:rPr>
                        <a:t>4.2. Сотрудничество и диалог</a:t>
                      </a:r>
                      <a:endParaRPr lang="ru-RU" sz="9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87318" marT="54574" marB="5457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Bookman Old Style" panose="02050604050505020204" pitchFamily="18" charset="0"/>
                        </a:rPr>
                        <a:t>5.2. Широкий репертуар коммуникации</a:t>
                      </a:r>
                      <a:endParaRPr lang="ru-RU" sz="9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87318" marT="54574" marB="5457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Bookman Old Style" panose="02050604050505020204" pitchFamily="18" charset="0"/>
                        </a:rPr>
                        <a:t>6.2. Обратная связь участникам</a:t>
                      </a:r>
                      <a:endParaRPr lang="ru-RU" sz="9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0" marT="54574" marB="54574" anchor="ctr"/>
                </a:tc>
              </a:tr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1.3. Методическая проработанность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87318" marT="54574" marB="54574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Bookman Old Style" panose="02050604050505020204" pitchFamily="18" charset="0"/>
                        </a:rPr>
                        <a:t>2.3. Новизна решения</a:t>
                      </a:r>
                      <a:endParaRPr lang="ru-RU" sz="9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87318" marT="54574" marB="5457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Bookman Old Style" panose="02050604050505020204" pitchFamily="18" charset="0"/>
                        </a:rPr>
                        <a:t>3.3. Целостная картина мира</a:t>
                      </a:r>
                      <a:endParaRPr lang="ru-RU" sz="9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87318" marT="54574" marB="5457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Bookman Old Style" panose="02050604050505020204" pitchFamily="18" charset="0"/>
                        </a:rPr>
                        <a:t>4.3. Творческая деятельность</a:t>
                      </a:r>
                      <a:endParaRPr lang="ru-RU" sz="9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87318" marT="54574" marB="5457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Bookman Old Style" panose="02050604050505020204" pitchFamily="18" charset="0"/>
                        </a:rPr>
                        <a:t>5.3. Вербальные и невербальные средства</a:t>
                      </a:r>
                      <a:endParaRPr lang="ru-RU" sz="9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87318" marT="54574" marB="5457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Bookman Old Style" panose="02050604050505020204" pitchFamily="18" charset="0"/>
                        </a:rPr>
                        <a:t>6.3. Осмысление неординарных задач</a:t>
                      </a:r>
                      <a:endParaRPr lang="ru-RU" sz="9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0" marT="54574" marB="54574" anchor="ctr"/>
                </a:tc>
              </a:tr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1.4. Авторские средства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87318" marT="54574" marB="54574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Bookman Old Style" panose="02050604050505020204" pitchFamily="18" charset="0"/>
                        </a:rPr>
                        <a:t>2.4. Соответствие </a:t>
                      </a:r>
                      <a:r>
                        <a:rPr lang="ru-RU" sz="900" dirty="0" err="1">
                          <a:effectLst/>
                          <a:latin typeface="Bookman Old Style" panose="02050604050505020204" pitchFamily="18" charset="0"/>
                        </a:rPr>
                        <a:t>госполитике</a:t>
                      </a:r>
                      <a:endParaRPr lang="ru-RU" sz="9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87318" marT="54574" marB="5457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Bookman Old Style" panose="02050604050505020204" pitchFamily="18" charset="0"/>
                        </a:rPr>
                        <a:t>3.4. Обогащение социального опыта</a:t>
                      </a:r>
                      <a:endParaRPr lang="ru-RU" sz="9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87318" marT="54574" marB="5457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Bookman Old Style" panose="02050604050505020204" pitchFamily="18" charset="0"/>
                        </a:rPr>
                        <a:t>4.4. Использование среды</a:t>
                      </a:r>
                      <a:endParaRPr lang="ru-RU" sz="9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87318" marT="54574" marB="5457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Bookman Old Style" panose="02050604050505020204" pitchFamily="18" charset="0"/>
                        </a:rPr>
                        <a:t>5.4. Качества речи</a:t>
                      </a:r>
                      <a:endParaRPr lang="ru-RU" sz="9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87318" marT="54574" marB="5457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Bookman Old Style" panose="02050604050505020204" pitchFamily="18" charset="0"/>
                        </a:rPr>
                        <a:t>6.4. Оценка достижения цели</a:t>
                      </a:r>
                      <a:endParaRPr lang="ru-RU" sz="9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0" marT="54574" marB="54574" anchor="ctr"/>
                </a:tc>
              </a:tr>
              <a:tr h="1063380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1.5. Активные методы обучения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87318" marT="54574" marB="54574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Bookman Old Style" panose="02050604050505020204" pitchFamily="18" charset="0"/>
                        </a:rPr>
                        <a:t>2.5. Эффекты для системы</a:t>
                      </a:r>
                      <a:endParaRPr lang="ru-RU" sz="9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87318" marT="54574" marB="5457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Bookman Old Style" panose="02050604050505020204" pitchFamily="18" charset="0"/>
                        </a:rPr>
                        <a:t>3.5. Эмоционально-ценностное отношение</a:t>
                      </a:r>
                      <a:endParaRPr lang="ru-RU" sz="9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87318" marT="54574" marB="5457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Bookman Old Style" panose="02050604050505020204" pitchFamily="18" charset="0"/>
                        </a:rPr>
                        <a:t>4.5. Гибкость и адаптация</a:t>
                      </a:r>
                      <a:endParaRPr lang="ru-RU" sz="9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87318" marT="54574" marB="5457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Bookman Old Style" panose="02050604050505020204" pitchFamily="18" charset="0"/>
                        </a:rPr>
                        <a:t>5.5. Личностно-профессиональные качества</a:t>
                      </a:r>
                      <a:endParaRPr lang="ru-RU" sz="9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87318" marT="54574" marB="5457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Bookman Old Style" panose="02050604050505020204" pitchFamily="18" charset="0"/>
                        </a:rPr>
                        <a:t>6.5. Анализ эффективности взаимодействия</a:t>
                      </a:r>
                      <a:endParaRPr lang="ru-RU" sz="9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87318" marR="0" marT="54574" marB="54574" anchor="ctr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214563" y="-16085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8819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Идея (Блок 1) + </a:t>
            </a:r>
            <a:endParaRPr lang="ru-RU" b="1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Значимость </a:t>
            </a:r>
            <a:r>
              <a:rPr lang="ru-RU" b="1" dirty="0">
                <a:latin typeface="Bookman Old Style" panose="02050604050505020204" pitchFamily="18" charset="0"/>
              </a:rPr>
              <a:t>(Блок 2) + </a:t>
            </a:r>
            <a:endParaRPr lang="ru-RU" b="1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Глубина </a:t>
            </a:r>
            <a:r>
              <a:rPr lang="ru-RU" b="1" dirty="0">
                <a:latin typeface="Bookman Old Style" panose="02050604050505020204" pitchFamily="18" charset="0"/>
              </a:rPr>
              <a:t>(Блок 3) + </a:t>
            </a:r>
            <a:endParaRPr lang="ru-RU" b="1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Взаимодействие </a:t>
            </a:r>
            <a:r>
              <a:rPr lang="ru-RU" b="1" dirty="0">
                <a:latin typeface="Bookman Old Style" panose="02050604050505020204" pitchFamily="18" charset="0"/>
              </a:rPr>
              <a:t>(Блок 4) + </a:t>
            </a:r>
            <a:endParaRPr lang="ru-RU" b="1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Личность </a:t>
            </a:r>
            <a:r>
              <a:rPr lang="ru-RU" b="1" dirty="0">
                <a:latin typeface="Bookman Old Style" panose="02050604050505020204" pitchFamily="18" charset="0"/>
              </a:rPr>
              <a:t>(Блок 5) + </a:t>
            </a:r>
            <a:endParaRPr lang="ru-RU" b="1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Рефлексия </a:t>
            </a:r>
            <a:r>
              <a:rPr lang="ru-RU" b="1" dirty="0">
                <a:latin typeface="Bookman Old Style" panose="02050604050505020204" pitchFamily="18" charset="0"/>
              </a:rPr>
              <a:t>(Блок 6) </a:t>
            </a:r>
            <a:endParaRPr lang="ru-RU" b="1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= </a:t>
            </a:r>
            <a:r>
              <a:rPr lang="ru-RU" b="1" dirty="0">
                <a:latin typeface="Bookman Old Style" panose="02050604050505020204" pitchFamily="18" charset="0"/>
              </a:rPr>
              <a:t>ПОБЕДА</a:t>
            </a:r>
            <a:endParaRPr lang="ru-RU" dirty="0"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9647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9001000" cy="1080120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latin typeface="Bookman Old Style" panose="02050604050505020204" pitchFamily="18" charset="0"/>
              </a:rPr>
              <a:t>Суть </a:t>
            </a:r>
            <a:r>
              <a:rPr lang="ru-RU" sz="2700" b="1" dirty="0" smtClean="0">
                <a:latin typeface="Bookman Old Style" panose="02050604050505020204" pitchFamily="18" charset="0"/>
              </a:rPr>
              <a:t>критерия 1.3.:</a:t>
            </a:r>
            <a:r>
              <a:rPr lang="ru-RU" sz="2700" dirty="0">
                <a:latin typeface="Bookman Old Style" panose="02050604050505020204" pitchFamily="18" charset="0"/>
              </a:rPr>
              <a:t> Ваш опыт должен быть </a:t>
            </a:r>
            <a:r>
              <a:rPr lang="ru-RU" sz="2700" b="1" dirty="0">
                <a:latin typeface="Bookman Old Style" panose="02050604050505020204" pitchFamily="18" charset="0"/>
              </a:rPr>
              <a:t>тиражируем</a:t>
            </a:r>
            <a:r>
              <a:rPr lang="ru-RU" sz="2700" dirty="0">
                <a:latin typeface="Bookman Old Style" panose="02050604050505020204" pitchFamily="18" charset="0"/>
              </a:rPr>
              <a:t>. Коллеги должны уйти с вашего мастер-класса с четким пониманием: "Это можно повторить у себя в понедельник".</a:t>
            </a:r>
            <a:r>
              <a:rPr lang="ru-RU" sz="4000" dirty="0">
                <a:latin typeface="Bookman Old Style" panose="02050604050505020204" pitchFamily="18" charset="0"/>
              </a:rPr>
              <a:t/>
            </a:r>
            <a:br>
              <a:rPr lang="ru-RU" sz="4000" dirty="0">
                <a:latin typeface="Bookman Old Style" panose="02050604050505020204" pitchFamily="18" charset="0"/>
              </a:rPr>
            </a:b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Как </a:t>
            </a:r>
            <a:r>
              <a:rPr lang="ru-RU" b="1" dirty="0">
                <a:latin typeface="Bookman Old Style" panose="02050604050505020204" pitchFamily="18" charset="0"/>
              </a:rPr>
              <a:t>готовиться: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Разработайте алгоритм (технологическую карту).</a:t>
            </a:r>
            <a:r>
              <a:rPr lang="ru-RU" dirty="0">
                <a:latin typeface="Bookman Old Style" panose="02050604050505020204" pitchFamily="18" charset="0"/>
              </a:rPr>
              <a:t> Опыт должен быть описан как последовательность шагов. По данным исследований, алгоритм обобщения опыта включает ответы на вопросы: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Что я делаю? (предмет деятельности)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Для чего я это делаю? (цель)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Как я это делаю? (методы, приемы)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Какой результат получаю?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За счет чего этот результат достигнут? 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Подготовьте раздаточный материал.</a:t>
            </a:r>
            <a:r>
              <a:rPr lang="ru-RU" dirty="0">
                <a:latin typeface="Bookman Old Style" panose="02050604050505020204" pitchFamily="18" charset="0"/>
              </a:rPr>
              <a:t> Это может быть: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технологическая карта занятия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чек-лист для коллег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ссылки на цифровые ресурсы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шаблоны, которые можно сразу использовать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Покажите "вход" и "выход".</a:t>
            </a:r>
            <a:r>
              <a:rPr lang="ru-RU" dirty="0">
                <a:latin typeface="Bookman Old Style" panose="02050604050505020204" pitchFamily="18" charset="0"/>
              </a:rPr>
              <a:t> Продемонстрируйте, какими были участники до вашего мастер-класса и какими они стали после (даже за 20 минут</a:t>
            </a:r>
            <a:r>
              <a:rPr lang="ru-RU" dirty="0" smtClean="0">
                <a:latin typeface="Bookman Old Style" panose="02050604050505020204" pitchFamily="18" charset="0"/>
              </a:rPr>
              <a:t>!).</a:t>
            </a:r>
            <a:endParaRPr lang="ru-RU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362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712968" cy="114300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Bookman Old Style" panose="02050604050505020204" pitchFamily="18" charset="0"/>
              </a:rPr>
              <a:t>Суть </a:t>
            </a:r>
            <a:r>
              <a:rPr lang="ru-RU" sz="2400" b="1" dirty="0" smtClean="0">
                <a:latin typeface="Bookman Old Style" panose="02050604050505020204" pitchFamily="18" charset="0"/>
              </a:rPr>
              <a:t>критерия 1.4.:</a:t>
            </a:r>
            <a:r>
              <a:rPr lang="ru-RU" sz="2400" dirty="0">
                <a:latin typeface="Bookman Old Style" panose="02050604050505020204" pitchFamily="18" charset="0"/>
              </a:rPr>
              <a:t> У вас должны быть </a:t>
            </a:r>
            <a:r>
              <a:rPr lang="ru-RU" sz="2400" b="1" dirty="0">
                <a:latin typeface="Bookman Old Style" panose="02050604050505020204" pitchFamily="18" charset="0"/>
              </a:rPr>
              <a:t>свои "фишки"</a:t>
            </a:r>
            <a:r>
              <a:rPr lang="ru-RU" sz="2400" dirty="0">
                <a:latin typeface="Bookman Old Style" panose="02050604050505020204" pitchFamily="18" charset="0"/>
              </a:rPr>
              <a:t> — то, что создано вами или адаптировано под вашу методику.</a:t>
            </a:r>
            <a:br>
              <a:rPr lang="ru-RU" sz="2400" dirty="0">
                <a:latin typeface="Bookman Old Style" panose="02050604050505020204" pitchFamily="18" charset="0"/>
              </a:rPr>
            </a:br>
            <a:endParaRPr lang="ru-RU" sz="2400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Как </a:t>
            </a:r>
            <a:r>
              <a:rPr lang="ru-RU" b="1" dirty="0">
                <a:latin typeface="Bookman Old Style" panose="02050604050505020204" pitchFamily="18" charset="0"/>
              </a:rPr>
              <a:t>готовиться: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Создайте "Портфолио авторских средств":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i="1" dirty="0">
                <a:latin typeface="Bookman Old Style" panose="02050604050505020204" pitchFamily="18" charset="0"/>
              </a:rPr>
              <a:t>Дидактические материалы:</a:t>
            </a:r>
            <a:r>
              <a:rPr lang="ru-RU" dirty="0">
                <a:latin typeface="Bookman Old Style" panose="02050604050505020204" pitchFamily="18" charset="0"/>
              </a:rPr>
              <a:t> ваши рабочие листы, карточки, схемы.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i="1" dirty="0">
                <a:latin typeface="Bookman Old Style" panose="02050604050505020204" pitchFamily="18" charset="0"/>
              </a:rPr>
              <a:t>Цифровые ресурсы:</a:t>
            </a:r>
            <a:r>
              <a:rPr lang="ru-RU" dirty="0">
                <a:latin typeface="Bookman Old Style" panose="02050604050505020204" pitchFamily="18" charset="0"/>
              </a:rPr>
              <a:t> авторские презентации, интерактивные задания, QR-коды на ваш сайт или канал, тесты в </a:t>
            </a:r>
            <a:r>
              <a:rPr lang="ru-RU" dirty="0" smtClean="0">
                <a:latin typeface="Bookman Old Style" panose="02050604050505020204" pitchFamily="18" charset="0"/>
              </a:rPr>
              <a:t>Яндекс Формах.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i="1" dirty="0">
                <a:latin typeface="Bookman Old Style" panose="02050604050505020204" pitchFamily="18" charset="0"/>
              </a:rPr>
              <a:t>Оборудование:</a:t>
            </a:r>
            <a:r>
              <a:rPr lang="ru-RU" dirty="0">
                <a:latin typeface="Bookman Old Style" panose="02050604050505020204" pitchFamily="18" charset="0"/>
              </a:rPr>
              <a:t> если вы используете тренажеры, манекены, макеты — продумайте, как эффектно их презентовать.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Правило "Трех касаний":</a:t>
            </a:r>
            <a:r>
              <a:rPr lang="ru-RU" dirty="0">
                <a:latin typeface="Bookman Old Style" panose="02050604050505020204" pitchFamily="18" charset="0"/>
              </a:rPr>
              <a:t> Каждый участник должен </a:t>
            </a:r>
            <a:r>
              <a:rPr lang="ru-RU" b="1" dirty="0">
                <a:latin typeface="Bookman Old Style" panose="02050604050505020204" pitchFamily="18" charset="0"/>
              </a:rPr>
              <a:t>увидеть</a:t>
            </a:r>
            <a:r>
              <a:rPr lang="ru-RU" dirty="0">
                <a:latin typeface="Bookman Old Style" panose="02050604050505020204" pitchFamily="18" charset="0"/>
              </a:rPr>
              <a:t>, </a:t>
            </a:r>
            <a:r>
              <a:rPr lang="ru-RU" b="1" dirty="0">
                <a:latin typeface="Bookman Old Style" panose="02050604050505020204" pitchFamily="18" charset="0"/>
              </a:rPr>
              <a:t>подержать в руках</a:t>
            </a:r>
            <a:r>
              <a:rPr lang="ru-RU" dirty="0">
                <a:latin typeface="Bookman Old Style" panose="02050604050505020204" pitchFamily="18" charset="0"/>
              </a:rPr>
              <a:t> и </a:t>
            </a:r>
            <a:r>
              <a:rPr lang="ru-RU" b="1" dirty="0">
                <a:latin typeface="Bookman Old Style" panose="02050604050505020204" pitchFamily="18" charset="0"/>
              </a:rPr>
              <a:t>применить</a:t>
            </a:r>
            <a:r>
              <a:rPr lang="ru-RU" dirty="0">
                <a:latin typeface="Bookman Old Style" panose="02050604050505020204" pitchFamily="18" charset="0"/>
              </a:rPr>
              <a:t> ваше авторское средство.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Технический план "Б":</a:t>
            </a:r>
            <a:r>
              <a:rPr lang="ru-RU" dirty="0">
                <a:latin typeface="Bookman Old Style" panose="02050604050505020204" pitchFamily="18" charset="0"/>
              </a:rPr>
              <a:t> Подготовьте резервный вариант на случай сбоя техники (распечатанные материалы, офлайн-версии).</a:t>
            </a:r>
            <a:endParaRPr lang="ru-RU" sz="2800" dirty="0"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707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1143000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Bookman Old Style" panose="02050604050505020204" pitchFamily="18" charset="0"/>
              </a:rPr>
              <a:t>Суть </a:t>
            </a:r>
            <a:r>
              <a:rPr lang="ru-RU" sz="2800" b="1" dirty="0" smtClean="0">
                <a:latin typeface="Bookman Old Style" panose="02050604050505020204" pitchFamily="18" charset="0"/>
              </a:rPr>
              <a:t>критерия 1.5.:</a:t>
            </a:r>
            <a:r>
              <a:rPr lang="ru-RU" sz="2800" dirty="0">
                <a:latin typeface="Bookman Old Style" panose="02050604050505020204" pitchFamily="18" charset="0"/>
              </a:rPr>
              <a:t> Вы не просто рассказываете — вы </a:t>
            </a:r>
            <a:r>
              <a:rPr lang="ru-RU" sz="2800" b="1" dirty="0">
                <a:latin typeface="Bookman Old Style" panose="02050604050505020204" pitchFamily="18" charset="0"/>
              </a:rPr>
              <a:t>вовлекаете</a:t>
            </a:r>
            <a:r>
              <a:rPr lang="ru-RU" sz="2800" dirty="0">
                <a:latin typeface="Bookman Old Style" panose="02050604050505020204" pitchFamily="18" charset="0"/>
              </a:rPr>
              <a:t> аудиторию в действие.</a:t>
            </a:r>
            <a:br>
              <a:rPr lang="ru-RU" sz="2800" dirty="0">
                <a:latin typeface="Bookman Old Style" panose="02050604050505020204" pitchFamily="18" charset="0"/>
              </a:rPr>
            </a:br>
            <a:endParaRPr lang="ru-RU" sz="2800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Bookman Old Style" panose="02050604050505020204" pitchFamily="18" charset="0"/>
              </a:rPr>
              <a:t>Как </a:t>
            </a:r>
            <a:r>
              <a:rPr lang="ru-RU" b="1" dirty="0">
                <a:latin typeface="Bookman Old Style" panose="02050604050505020204" pitchFamily="18" charset="0"/>
              </a:rPr>
              <a:t>готовиться: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Выберите 2–3 активных метода.</a:t>
            </a:r>
            <a:r>
              <a:rPr lang="ru-RU" dirty="0">
                <a:latin typeface="Bookman Old Style" panose="02050604050505020204" pitchFamily="18" charset="0"/>
              </a:rPr>
              <a:t> По определению, методы активного обучения включают упражнения, игры и разбор реальных ситуаций 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457200" lvl="1" indent="0">
              <a:buNone/>
            </a:pPr>
            <a:r>
              <a:rPr lang="ru-RU" i="1" dirty="0">
                <a:latin typeface="Bookman Old Style" panose="02050604050505020204" pitchFamily="18" charset="0"/>
              </a:rPr>
              <a:t>Для ОБЗР особенно эффективны: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914400" lvl="2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Кейс-метод (анализ ситуаций):</a:t>
            </a:r>
            <a:r>
              <a:rPr lang="ru-RU" dirty="0">
                <a:latin typeface="Bookman Old Style" panose="02050604050505020204" pitchFamily="18" charset="0"/>
              </a:rPr>
              <a:t> "Вы оказались в завале, что делаете?"</a:t>
            </a:r>
            <a:endParaRPr lang="ru-RU" sz="2000" dirty="0">
              <a:latin typeface="Bookman Old Style" panose="02050604050505020204" pitchFamily="18" charset="0"/>
            </a:endParaRPr>
          </a:p>
          <a:p>
            <a:pPr marL="914400" lvl="2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Имитационная игра:</a:t>
            </a:r>
            <a:r>
              <a:rPr lang="ru-RU" dirty="0">
                <a:latin typeface="Bookman Old Style" panose="02050604050505020204" pitchFamily="18" charset="0"/>
              </a:rPr>
              <a:t> "Окажите первую помощь за 2 минуты".</a:t>
            </a:r>
            <a:endParaRPr lang="ru-RU" sz="2000" dirty="0">
              <a:latin typeface="Bookman Old Style" panose="02050604050505020204" pitchFamily="18" charset="0"/>
            </a:endParaRPr>
          </a:p>
          <a:p>
            <a:pPr marL="914400" lvl="2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Мозговой штурм:</a:t>
            </a:r>
            <a:r>
              <a:rPr lang="ru-RU" dirty="0">
                <a:latin typeface="Bookman Old Style" panose="02050604050505020204" pitchFamily="18" charset="0"/>
              </a:rPr>
              <a:t> "Какие подручные средства можно использовать для иммобилизации?"</a:t>
            </a:r>
            <a:endParaRPr lang="ru-RU" sz="2000" dirty="0">
              <a:latin typeface="Bookman Old Style" panose="02050604050505020204" pitchFamily="18" charset="0"/>
            </a:endParaRPr>
          </a:p>
          <a:p>
            <a:pPr marL="914400" lvl="2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Работа в малых группах с ротацией ролей.</a:t>
            </a:r>
            <a:endParaRPr lang="ru-RU" sz="20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Создайте "эффект погружения".</a:t>
            </a:r>
            <a:r>
              <a:rPr lang="ru-RU" dirty="0">
                <a:latin typeface="Bookman Old Style" panose="02050604050505020204" pitchFamily="18" charset="0"/>
              </a:rPr>
              <a:t> Используйте шумовые эффекты, ограничение времени, неожиданные вводные.</a:t>
            </a:r>
            <a:endParaRPr lang="ru-RU" sz="28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Вовлекайте всю аудиторию.</a:t>
            </a:r>
            <a:r>
              <a:rPr lang="ru-RU" dirty="0">
                <a:latin typeface="Bookman Old Style" panose="02050604050505020204" pitchFamily="18" charset="0"/>
              </a:rPr>
              <a:t> Даже те, кто сидит в зале (если фокус-группа мала), должны выполнять задания — наблюдать, фиксировать, оценивать.</a:t>
            </a:r>
            <a:endParaRPr lang="ru-RU" sz="2800" dirty="0"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6770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9001000" cy="922114"/>
          </a:xfrm>
        </p:spPr>
        <p:txBody>
          <a:bodyPr>
            <a:normAutofit fontScale="90000"/>
          </a:bodyPr>
          <a:lstStyle/>
          <a:p>
            <a:pPr lvl="0"/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 charset="0"/>
                <a:ea typeface="Times New Roman" pitchFamily="18" charset="0"/>
                <a:cs typeface="Times New Roman" pitchFamily="18" charset="0"/>
              </a:rPr>
              <a:t>Сводная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latin typeface="quote-cjk-patch" charset="0"/>
                <a:ea typeface="Times New Roman" pitchFamily="18" charset="0"/>
                <a:cs typeface="Times New Roman" pitchFamily="18" charset="0"/>
              </a:rPr>
              <a:t> таблица-конструктор мастер-класса</a:t>
            </a:r>
            <a:r>
              <a:rPr kumimoji="0" lang="ru-RU" alt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914134"/>
              </p:ext>
            </p:extLst>
          </p:nvPr>
        </p:nvGraphicFramePr>
        <p:xfrm>
          <a:off x="179512" y="1119242"/>
          <a:ext cx="8856985" cy="49697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2208"/>
                <a:gridCol w="1800200"/>
                <a:gridCol w="5184577"/>
              </a:tblGrid>
              <a:tr h="341203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Bookman Old Style" panose="02050604050505020204" pitchFamily="18" charset="0"/>
                        </a:rPr>
                        <a:t>Показатель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20425" marT="75265" marB="7526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Что нужно показать?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20425" marR="120425" marT="75265" marB="7526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Как это упаковать в 20 минут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20425" marR="120425" marT="75265" marB="75265" anchor="ctr"/>
                </a:tc>
              </a:tr>
              <a:tr h="913221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1.1. Оригинальность + Актуальность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20425" marT="75265" marB="7526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Авторскую идею, созвучную госзадачам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20425" marR="120425" marT="75265" marB="7526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Вступление: "В 2026 году перед нами стоит задача... Я предлагаю нестандартное решение..."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20425" marR="0" marT="75265" marB="75265" anchor="ctr"/>
                </a:tc>
              </a:tr>
              <a:tr h="722548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1.2. Значимость для педкультуры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20425" marT="75265" marB="7526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Ценность вашего опыта для коллег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20425" marR="120425" marT="75265" marB="7526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Мини-интервью: спросите зал: "У кого была такая проблема?" — и покажите решение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20425" marR="0" marT="75265" marB="75265" anchor="ctr"/>
                </a:tc>
              </a:tr>
              <a:tr h="722548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1.3. Методическая проработанность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20425" marT="75265" marB="7526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Четкий алгоритм, тиражируемость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20425" marR="120425" marT="75265" marB="7526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Раздайте технологические карты, покажите слайд с этапами. "Шаг 1. Шаг 2. Шаг 3."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20425" marR="0" marT="75265" marB="75265" anchor="ctr"/>
                </a:tc>
              </a:tr>
              <a:tr h="913221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1.4. Авторские средства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20425" marT="75265" marB="7526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Ваши уникальные материалы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20425" marR="120425" marT="75265" marB="7526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Демонстрация: "Я разработал этот тренажер...", "Мой авторский рабочий лист выглядит так..."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20425" marR="0" marT="75265" marB="75265" anchor="ctr"/>
                </a:tc>
              </a:tr>
              <a:tr h="913221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1.5. Активные методы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0" marR="120425" marT="75265" marB="7526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</a:rPr>
                        <a:t>Вовлеченность участников</a:t>
                      </a:r>
                      <a:endParaRPr lang="ru-RU" sz="140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20425" marR="120425" marT="75265" marB="7526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</a:rPr>
                        <a:t>Основная часть: участники что-то делают руками, двигаются, решают задачи, а не просто слушают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120425" marR="0" marT="75265" marB="7526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7070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7224816"/>
              </p:ext>
            </p:extLst>
          </p:nvPr>
        </p:nvGraphicFramePr>
        <p:xfrm>
          <a:off x="323528" y="188640"/>
          <a:ext cx="8712968" cy="61880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0455"/>
                <a:gridCol w="6179340"/>
                <a:gridCol w="703173"/>
              </a:tblGrid>
              <a:tr h="494919">
                <a:tc>
                  <a:txBody>
                    <a:bodyPr/>
                    <a:lstStyle/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Критерии </a:t>
                      </a:r>
                    </a:p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Показатели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Оценка эксперта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806432">
                <a:tc rowSpan="5">
                  <a:txBody>
                    <a:bodyPr/>
                    <a:lstStyle/>
                    <a:p>
                      <a:pPr marL="52705" algn="l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2. Практическая значимость и применимость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2.1.</a:t>
                      </a:r>
                      <a:r>
                        <a:rPr lang="ru-RU" sz="2200" spc="-20" dirty="0">
                          <a:effectLst/>
                        </a:rPr>
                        <a:t> </a:t>
                      </a:r>
                      <a:r>
                        <a:rPr lang="ru-RU" sz="2200" dirty="0">
                          <a:effectLst/>
                        </a:rPr>
                        <a:t>Демонстрирует верифицированное на практике решение нестандартной профессиональной </a:t>
                      </a:r>
                      <a:r>
                        <a:rPr lang="ru-RU" sz="2200" dirty="0" smtClean="0">
                          <a:effectLst/>
                        </a:rPr>
                        <a:t>задачи</a:t>
                      </a: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0-</a:t>
                      </a:r>
                      <a:r>
                        <a:rPr lang="ru-RU" sz="2200" spc="-5">
                          <a:effectLst/>
                        </a:rPr>
                        <a:t>2</a:t>
                      </a:r>
                      <a:endParaRPr lang="ru-RU" sz="2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8064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2.2.</a:t>
                      </a:r>
                      <a:r>
                        <a:rPr lang="ru-RU" sz="2200" spc="-20" dirty="0">
                          <a:effectLst/>
                        </a:rPr>
                        <a:t> </a:t>
                      </a:r>
                      <a:r>
                        <a:rPr lang="ru-RU" sz="2200" dirty="0">
                          <a:effectLst/>
                        </a:rPr>
                        <a:t>Предлагает варианты использования представленного опыта в профессиональной </a:t>
                      </a:r>
                      <a:r>
                        <a:rPr lang="ru-RU" sz="2200" dirty="0" smtClean="0">
                          <a:effectLst/>
                        </a:rPr>
                        <a:t>деятельности</a:t>
                      </a: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0-</a:t>
                      </a:r>
                      <a:r>
                        <a:rPr lang="ru-RU" sz="2200" spc="-5">
                          <a:effectLst/>
                        </a:rPr>
                        <a:t>2</a:t>
                      </a:r>
                      <a:endParaRPr lang="ru-RU" sz="2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735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2.3.</a:t>
                      </a:r>
                      <a:r>
                        <a:rPr lang="ru-RU" sz="2200" spc="275" dirty="0">
                          <a:effectLst/>
                        </a:rPr>
                        <a:t> </a:t>
                      </a:r>
                      <a:r>
                        <a:rPr lang="ru-RU" sz="2200" dirty="0">
                          <a:effectLst/>
                        </a:rPr>
                        <a:t>Обосновывает новизну методического решения профессиональной </a:t>
                      </a:r>
                      <a:r>
                        <a:rPr lang="ru-RU" sz="2200" dirty="0" smtClean="0">
                          <a:effectLst/>
                        </a:rPr>
                        <a:t>задачи</a:t>
                      </a: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0-</a:t>
                      </a:r>
                      <a:r>
                        <a:rPr lang="ru-RU" sz="2200" spc="-5">
                          <a:effectLst/>
                        </a:rPr>
                        <a:t>2</a:t>
                      </a:r>
                      <a:endParaRPr lang="ru-RU" sz="2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9381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2.4. Обосновывает соответствие представленного решения приоритетным направлениям государственной политики в сфере </a:t>
                      </a:r>
                      <a:r>
                        <a:rPr lang="ru-RU" sz="2200" dirty="0" smtClean="0">
                          <a:effectLst/>
                        </a:rPr>
                        <a:t>образования</a:t>
                      </a: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0-</a:t>
                      </a:r>
                      <a:r>
                        <a:rPr lang="ru-RU" sz="2200" spc="-5" dirty="0">
                          <a:effectLst/>
                        </a:rPr>
                        <a:t>2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8064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2.5. Выделяет и обосновывает эффекты применения своего педагогического опыта для системы </a:t>
                      </a:r>
                      <a:r>
                        <a:rPr lang="ru-RU" sz="2200" dirty="0" smtClean="0">
                          <a:effectLst/>
                        </a:rPr>
                        <a:t>образования</a:t>
                      </a: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0-</a:t>
                      </a:r>
                      <a:r>
                        <a:rPr lang="ru-RU" sz="2200" spc="-5" dirty="0">
                          <a:effectLst/>
                        </a:rPr>
                        <a:t>2</a:t>
                      </a:r>
                      <a:endParaRPr lang="ru-RU" sz="2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45519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1525</TotalTime>
  <Words>2542</Words>
  <Application>Microsoft Office PowerPoint</Application>
  <PresentationFormat>Экран (4:3)</PresentationFormat>
  <Paragraphs>840</Paragraphs>
  <Slides>49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Тема Office</vt:lpstr>
      <vt:lpstr>Критерии и показатели оценки конкурсного испытания  «Мастер – класс» </vt:lpstr>
      <vt:lpstr>Презентация PowerPoint</vt:lpstr>
      <vt:lpstr>Суть критерия 1.1.: Ваш мастер-класс должен быть современным и уникальным. Жюри ищет не пересказ методичек, а авторскую "изюминку". </vt:lpstr>
      <vt:lpstr>Суть критерия 1.2.: Вы должны убедить жюри, что ваш опыт нужен другим учителям, что он обогащает педагогическую культуру в целом.</vt:lpstr>
      <vt:lpstr>Суть критерия 1.3.: Ваш опыт должен быть тиражируем. Коллеги должны уйти с вашего мастер-класса с четким пониманием: "Это можно повторить у себя в понедельник". </vt:lpstr>
      <vt:lpstr>Суть критерия 1.4.: У вас должны быть свои "фишки" — то, что создано вами или адаптировано под вашу методику. </vt:lpstr>
      <vt:lpstr>Суть критерия 1.5.: Вы не просто рассказываете — вы вовлекаете аудиторию в действие. </vt:lpstr>
      <vt:lpstr>Сводная таблица-конструктор мастер-класса </vt:lpstr>
      <vt:lpstr>Презентация PowerPoint</vt:lpstr>
      <vt:lpstr>Суть показателя 2.1.: Вы должны показать, что ваш метод реально работает в сложных ситуациях, а не только в идеальных конкурсных условиях. "Верифицированное" означает подтвержденное практикой, проверенное временем. </vt:lpstr>
      <vt:lpstr>Суть показателя 2.1.: Ваш опыт должен быть тиражируем. Коллеги должны уйти с четким пониманием: "Как я могу применить это в понедельник в своей школе?". </vt:lpstr>
      <vt:lpstr>Суть показателя 2.3.: Нужно доказать, что ваше решение — не пересказ учебника, а авторская находка. Новизна может быть разной: от принципиально нового метода до оригинальной комбинации известных приемов. </vt:lpstr>
      <vt:lpstr>Суть показателя 2.4.: Вы должны показать, что ваш опыт работает на большие государственные задачи, а не существует сам по себе. </vt:lpstr>
      <vt:lpstr>Суть показателя 2.5.: Это самый "стратегический" пункт. Вы должны показать, что ваш опыт меняет систему к лучшему, а не только помогает вам лично. </vt:lpstr>
      <vt:lpstr>Рекомендации</vt:lpstr>
      <vt:lpstr>Сводная таблица-конструктор мастер-класса</vt:lpstr>
      <vt:lpstr>Презентация PowerPoint</vt:lpstr>
      <vt:lpstr>Суть показателя 3.1.: Ваш мастер-класс должен быть построен на нормативной базе и современных научных данных. Жюри проверяет, не противоречит ли ваш опыт действующим стандартам и опирается ли он на актуальные исследования. </vt:lpstr>
      <vt:lpstr>Суть показателя 3.2.: Ваш мастер-класс должен быть методически грамотным — с четкой структурой, логикой, понятным алгоритмом для коллег.</vt:lpstr>
      <vt:lpstr>Суть показателя 3.3.: Ваш опыт должен помогать ученикам видеть мир как единое целое, а не набор разрозненных фактов. Согласно ФГОС, изучение предметных областей должно обеспечить сформированность основ целостной научной картины мира </vt:lpstr>
      <vt:lpstr>Суть показателя 3.4.: Ваш опыт должен помогать ученикам успешно жить в обществе, осваивать социальные роли, взаимодействовать с людьми. Одна из задач современной школы — создание условий для приобретения обучающимися позитивного социального опыта .</vt:lpstr>
      <vt:lpstr>Суть показателя 3.5.: Ваш опыт должен не только давать знания, но и формировать чувства, ценности, личностное отношение. Это высший уровень педагогического результата. </vt:lpstr>
      <vt:lpstr>Рекомендации</vt:lpstr>
      <vt:lpstr>Сводная таблица-конструктор мастер-класса</vt:lpstr>
      <vt:lpstr>Презентация PowerPoint</vt:lpstr>
      <vt:lpstr>Суть показателя 4.1.: Вы должны показать, что владеете разными форматами работы и умеете выбирать тот, который лучше всего работает для достижения конкретной цели на каждом этапе.</vt:lpstr>
      <vt:lpstr>Суть показтеля 4.2.: Вы не просто "вещаете", а создаете условия для того, чтобы участники общались друг с другом, обменивались мнениями, вместе искали решения. Мастер-класс — это диалоговая площадка. </vt:lpstr>
      <vt:lpstr>Суть показателя 4.3.: Участники не должны быть пассивными "приемниками" информации. Они должны создавать что-то новое прямо в процессе — идеи, продукты, решения.</vt:lpstr>
      <vt:lpstr>Суть показателя 4.4.: Вы должны показать, что умеете организовать пространство под свои педагогические задачи. Не только то, ЧТО вы говорите, но и ГДЕ, и КАК организовано место действия. </vt:lpstr>
      <vt:lpstr>Суть показателя 4.5.: Это критерий эмоционального интеллекта и импровизации. Вас проверяют на способность реагировать на неожиданные ситуации, "считывать" настроение аудитории и менять поведение в зависимости от обратной связи.</vt:lpstr>
      <vt:lpstr>Рекомендации</vt:lpstr>
      <vt:lpstr>Сводная таблица-конструктор мастер-класса</vt:lpstr>
      <vt:lpstr>Презентация PowerPoint</vt:lpstr>
      <vt:lpstr>Суть показателя 5.1.: Вы должны показать, что умеете грамотно использовать информационные ресурсы и технологии для достижения целей мастер-класса. Это не просто "была презентация", а продуманная информационная поддержка каждого этапа.</vt:lpstr>
      <vt:lpstr>Суть показателя 5.2.: Вы должны показать, что владеете разными каналами и способами организации общения между участниками, а не только диалогом "ведущий — аудитория". </vt:lpstr>
      <vt:lpstr>Суть показателя 5.3.: Это критерий живого общения. Вы должны уметь "считывать" аудиторию и гибко менять свое поведение, используя все доступные средства выразительности. </vt:lpstr>
      <vt:lpstr>Суть показателя 5.5.: Ваша речь должна быть эталонной — такой, с которой можно брать пример коллегам и ученикам. </vt:lpstr>
      <vt:lpstr>Суть показателя 5.5. : Вы должны показать себя настоящего, но в наилучшем свете, с учетом того, что это конкурс, а не обычный урок. Это искусство самопрезентации.</vt:lpstr>
      <vt:lpstr>Сводная таблица-конструктор мастер-класса</vt:lpstr>
      <vt:lpstr>Презентация PowerPoint</vt:lpstr>
      <vt:lpstr>Суть показателя 6.1.: Вы должны показать, что умеете "считывать" аудиторию и меняться в процессе в зависимости от ее реакции. Это не жесткий сценарий, а живое взаимодействие. </vt:lpstr>
      <vt:lpstr>Суть показателя 6.2.: Вы должны не просто получать обратную связь, но и давать ее участникам — своевременно, конструктивно, поддерживающе . </vt:lpstr>
      <vt:lpstr>Суть показателя 6.3.: Вы должны показать способность к глубокому анализу нестандартных ситуаций, которые возникли в ходе мастер-класса, и рефлексии процесса их решения . </vt:lpstr>
      <vt:lpstr>Суть показателя 6.4.: В конце мастер-класса вы должны честно и аргументированно оценить, удалось ли достичь того, что задумали. Это демонстрация профессиональной честности и аналитических способностей . </vt:lpstr>
      <vt:lpstr>Суть показателя 6.5.: Вы должны показать, что способны оценить качество коммуникации, понять, что способствовало или мешало продуктивному взаимодействию . </vt:lpstr>
      <vt:lpstr>Презентация PowerPoint</vt:lpstr>
      <vt:lpstr>Сводная таблица-конструктор мастер-класса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Критерии и показатели оценки конкурсного испытания  «Мастер – класс»</dc:title>
  <dc:creator>Татьяна Г. Родионова</dc:creator>
  <cp:lastModifiedBy>Татьяна Г. Родионова</cp:lastModifiedBy>
  <cp:revision>25</cp:revision>
  <dcterms:created xsi:type="dcterms:W3CDTF">2026-02-24T07:39:53Z</dcterms:created>
  <dcterms:modified xsi:type="dcterms:W3CDTF">2026-02-26T07:53:14Z</dcterms:modified>
</cp:coreProperties>
</file>