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70" r:id="rId9"/>
    <p:sldId id="352" r:id="rId10"/>
    <p:sldId id="327" r:id="rId11"/>
    <p:sldId id="353" r:id="rId12"/>
    <p:sldId id="323" r:id="rId13"/>
    <p:sldId id="264" r:id="rId14"/>
    <p:sldId id="351" r:id="rId15"/>
    <p:sldId id="262" r:id="rId16"/>
    <p:sldId id="354" r:id="rId17"/>
    <p:sldId id="355" r:id="rId18"/>
    <p:sldId id="356" r:id="rId19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5390" autoAdjust="0"/>
  </p:normalViewPr>
  <p:slideViewPr>
    <p:cSldViewPr snapToGrid="0">
      <p:cViewPr varScale="1">
        <p:scale>
          <a:sx n="90" d="100"/>
          <a:sy n="90" d="100"/>
        </p:scale>
        <p:origin x="18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E2DB8-97E7-46F3-A63F-DB52ABCB699B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ED82C-A6A3-4D80-9F99-EA5BA22F1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1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6500E-669A-AE43-24FF-CFACFA7C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4680465-C837-9749-CFAF-E481D604C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19D03C4-7CA4-33FD-F92F-9BD97A3F0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AB26FD-3300-8EA5-1C15-469BC0FB20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626ED-B28B-44E8-8F8E-5E46885B83F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570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E1247-E2C3-7A7B-15A4-5D04BC30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6E9FC46-3D09-A34B-BCA9-20B9C54B3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CFE043-6BB4-72C8-BBA8-FFEDD7A78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DD4D09-CA4D-32D2-9C63-E26D8E818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E626ED-B28B-44E8-8F8E-5E46885B83F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5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3E12D7-C86F-33B2-F41F-95DCF2992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7F390D-1D3E-BC6F-3F83-C770BD56B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49CFD0-97F7-81D7-92C8-D0DC4B721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E84B7-FC81-E336-C9B7-EC74479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5F7FFA-4570-ECFA-D001-82E4229B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60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31556-6517-37D4-4F32-C5F4FFA8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756A6-61B7-CE14-27ED-50A8EEE9D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50DCB9-42DA-5B58-81B1-19BAC293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1F4067-85C8-3B12-DEC5-C4E3DA19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57060-825D-78A4-187A-67531FDF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AD2DE4-43A8-A5F2-47FF-98C57D7B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5C6D61-1CB5-1615-682A-1AD1491BE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E07BAB-0469-C005-48DB-F0A2538FA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83A5E-9801-6B06-8379-3B54780D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DE68D-0389-C78D-C837-E5CDC9E0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07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7499C-3D82-418A-C574-3B82FC92A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F8FA8-229B-3B39-C4A5-838566C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8C184-142D-1788-55F4-4BC6A889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8FB75-9F95-2BF4-A8F5-052BA096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40012E-C650-AE9E-F22B-0F52A412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4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C9CBF-01B9-C0D5-9817-2E360672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50FD42-5556-299E-BEA5-3D4DA354C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20931-208E-ACE5-DBCF-C238127E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E03C7-79C0-E996-A8FE-B43D52E3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35921-91FD-DEFD-685F-4FC8DFE4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0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72C70-1626-F3D6-52EE-DFE9E9DF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1BE2A1-906E-BA0C-38D8-92DADCF725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45DAF8-0CFB-31A3-7552-18A9E8A41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C06DB-6CDF-9733-1168-5985E67B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B053CB-C260-1BE0-01F7-4EAEA06C1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C4297-4B63-280A-F748-C2BC8D2C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6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03734-9DFD-44A8-496A-9BD8D3F2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660A25-681E-43C7-C6F6-6444B501C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73176F-CB43-0026-560F-393C16926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6C8FFE-2B50-B0E1-5BF5-E553075410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763CDB-53F8-9972-6E1D-C352B75E1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3DD256-ADC1-C99B-0508-1933BA4D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53273B-6F66-2EF9-6F1C-88FE04FA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2C08E5-35F2-82D9-05B1-BAB339CB1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2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9AF21-F936-C534-8F6E-60580AAE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C9FF2B3-D937-C6D2-096E-F424C82C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0C5467-6403-EB48-3CD0-319610050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4F9C04-3612-0185-D221-36750763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9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B10032-0933-3CC1-679B-494823CA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69D12D-6F81-3B9A-6BA4-B6C35EA6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E5E914-5531-622F-84E9-FCAC771BC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82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6F8D3-6C6F-F884-9957-420C064B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D931B-E0B9-B10F-CC9E-59DFB8B4F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4279E2-E887-DA4C-8B7B-E98AE54F7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141F0-5E41-87E3-674F-86C99DF4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45FFF2-9FCC-FCFC-F064-A842E26F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B9999F-6326-1B61-002E-9F5C20A4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6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D08D9-4771-B5A5-454E-99711282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5EA402-6E46-6163-28C1-F2A22D5D7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A57ECE-6AD5-1C20-B55A-C53C754DF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C4A192-E6EA-F627-2065-4DBDC79A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C9548D-2504-2076-8EAB-7E10721F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1C92F-502C-5B19-93BC-ABC572E8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8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1C794-6D00-DD65-F825-70DDFA2FF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55F603-6143-6F02-FE45-A379EEDEA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7AE454-DD22-BBBA-B992-E91EC22D6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9A5E-E263-4FF0-B4D9-444DC75B376F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049EA-F1CD-C476-73FA-B9376498B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67153-1247-5AF6-90ED-E0C2D7BB4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B831-10E1-43D5-B5BF-F232BD3E4A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0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69C30-6677-1AC8-F5EB-D0F9E2030C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75D109-E652-45D0-129B-645FCCE325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23376D-B854-544C-0243-F1F236492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" y="0"/>
            <a:ext cx="1213161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71C72-3CD8-41EB-5E59-0761101C0AEA}"/>
              </a:ext>
            </a:extLst>
          </p:cNvPr>
          <p:cNvSpPr txBox="1"/>
          <p:nvPr/>
        </p:nvSpPr>
        <p:spPr>
          <a:xfrm>
            <a:off x="3503760" y="4551363"/>
            <a:ext cx="53986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Е.А.Патюкова</a:t>
            </a:r>
            <a:r>
              <a:rPr lang="ru-RU" dirty="0"/>
              <a:t>, педагог дополнительного образования Центра цифрового образования детей «</a:t>
            </a:r>
            <a:r>
              <a:rPr lang="en-US" dirty="0"/>
              <a:t>IT</a:t>
            </a:r>
            <a:r>
              <a:rPr lang="ru-RU" dirty="0"/>
              <a:t>-  куб. Находка»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C5CFF5B-67DF-89FD-B331-8F697685489A}"/>
              </a:ext>
            </a:extLst>
          </p:cNvPr>
          <p:cNvSpPr/>
          <p:nvPr/>
        </p:nvSpPr>
        <p:spPr>
          <a:xfrm>
            <a:off x="4520242" y="5641675"/>
            <a:ext cx="3398807" cy="113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98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098FF-2B4F-8F0F-0B17-0BC5F5EB1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1969C-6CE4-47A3-6597-8021034F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DBDEBE0-1F3D-9AB3-305E-5AA053CC754B}"/>
              </a:ext>
            </a:extLst>
          </p:cNvPr>
          <p:cNvGrpSpPr/>
          <p:nvPr/>
        </p:nvGrpSpPr>
        <p:grpSpPr>
          <a:xfrm>
            <a:off x="0" y="0"/>
            <a:ext cx="12319170" cy="5580498"/>
            <a:chOff x="0" y="-1"/>
            <a:chExt cx="12319170" cy="558049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8DE9AE-EBC9-1C89-E3E2-BECE07030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6153066" cy="556869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1ECDB2E-EB0B-2868-B736-CD10217B1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066" y="0"/>
              <a:ext cx="6166104" cy="5580497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05A9130-8E53-2488-8F9E-971BC9F4595B}"/>
              </a:ext>
            </a:extLst>
          </p:cNvPr>
          <p:cNvSpPr/>
          <p:nvPr/>
        </p:nvSpPr>
        <p:spPr>
          <a:xfrm>
            <a:off x="0" y="1693546"/>
            <a:ext cx="12365736" cy="5167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bg1"/>
                </a:solidFill>
                <a:latin typeface="Circe Extra Bold" panose="020B0802020203020203" pitchFamily="34" charset="-52"/>
              </a:rPr>
              <a:t>Проектный трек</a:t>
            </a:r>
            <a:endParaRPr lang="ru-RU" dirty="0">
              <a:solidFill>
                <a:schemeClr val="bg1"/>
              </a:solidFill>
              <a:latin typeface="Circe Extra Bold" panose="020B0802020203020203" pitchFamily="34" charset="-5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D6C5A-3F9B-C9A7-32A3-45D98F55FE14}"/>
              </a:ext>
            </a:extLst>
          </p:cNvPr>
          <p:cNvSpPr txBox="1"/>
          <p:nvPr/>
        </p:nvSpPr>
        <p:spPr>
          <a:xfrm>
            <a:off x="575224" y="1958337"/>
            <a:ext cx="609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Инженерно-технологический </a:t>
            </a:r>
            <a:r>
              <a:rPr lang="ru-RU" dirty="0" err="1"/>
              <a:t>интенсив</a:t>
            </a:r>
            <a:r>
              <a:rPr lang="ru-RU" dirty="0"/>
              <a:t> «Школьники. Территория Hi-Tech», декабрь,  ДВФУ, 2024 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4 учащихся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112C2C-E64A-DE31-B9C5-203DFDBCEA43}"/>
              </a:ext>
            </a:extLst>
          </p:cNvPr>
          <p:cNvSpPr txBox="1"/>
          <p:nvPr/>
        </p:nvSpPr>
        <p:spPr>
          <a:xfrm>
            <a:off x="656767" y="3285404"/>
            <a:ext cx="609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 Весенняя проектная школа ДВФУ, март,  ДВФУ</a:t>
            </a:r>
          </a:p>
          <a:p>
            <a:pPr marL="285750" indent="-285750">
              <a:buFontTx/>
              <a:buChar char="-"/>
            </a:pPr>
            <a:r>
              <a:rPr lang="ru-RU" dirty="0"/>
              <a:t>3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FCF8CB-D371-FD79-993C-8EF7A1D97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54" y="219123"/>
            <a:ext cx="3120404" cy="207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7ADAF-9504-94AC-B9B5-08364F31B26E}"/>
              </a:ext>
            </a:extLst>
          </p:cNvPr>
          <p:cNvSpPr txBox="1"/>
          <p:nvPr/>
        </p:nvSpPr>
        <p:spPr>
          <a:xfrm>
            <a:off x="1016445" y="660678"/>
            <a:ext cx="6342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irce Extra Bold" panose="020B0802020203020203" pitchFamily="34" charset="-52"/>
              </a:rPr>
              <a:t>Проектный трек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05EDF34-0B85-91FF-3715-AC932BC4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573" y="1514257"/>
            <a:ext cx="3120404" cy="20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23F14-46D0-DF6C-1F8F-CAEB49A7B6AC}"/>
              </a:ext>
            </a:extLst>
          </p:cNvPr>
          <p:cNvSpPr txBox="1"/>
          <p:nvPr/>
        </p:nvSpPr>
        <p:spPr>
          <a:xfrm>
            <a:off x="656767" y="4237373"/>
            <a:ext cx="6635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Первая программа «Искусственный интеллект. – проектное управление компанией», сентябрь,  Сириус Приморье</a:t>
            </a:r>
          </a:p>
          <a:p>
            <a:pPr marL="285750" indent="-285750">
              <a:buFontTx/>
              <a:buChar char="-"/>
            </a:pPr>
            <a:r>
              <a:rPr lang="ru-RU" dirty="0"/>
              <a:t>4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735DF3-DA4E-B744-042F-2B2858EF39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604"/>
          <a:stretch>
            <a:fillRect/>
          </a:stretch>
        </p:blipFill>
        <p:spPr>
          <a:xfrm>
            <a:off x="6871998" y="3170043"/>
            <a:ext cx="3120404" cy="1906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617DC6-E984-D477-925C-A6A6EAB88E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521" b="-1"/>
          <a:stretch>
            <a:fillRect/>
          </a:stretch>
        </p:blipFill>
        <p:spPr>
          <a:xfrm>
            <a:off x="8657462" y="4410537"/>
            <a:ext cx="3661708" cy="2163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FAB895-DE02-D4D5-5655-51D51A0641B9}"/>
              </a:ext>
            </a:extLst>
          </p:cNvPr>
          <p:cNvSpPr txBox="1"/>
          <p:nvPr/>
        </p:nvSpPr>
        <p:spPr>
          <a:xfrm>
            <a:off x="772547" y="5557043"/>
            <a:ext cx="609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Инженерно-технологический </a:t>
            </a:r>
            <a:r>
              <a:rPr lang="ru-RU" dirty="0" err="1"/>
              <a:t>интенсив</a:t>
            </a:r>
            <a:r>
              <a:rPr lang="ru-RU" dirty="0"/>
              <a:t> «Школьники. Территория Hi-Tech», декабрь,  ДВФУ, 2025 г.</a:t>
            </a:r>
          </a:p>
          <a:p>
            <a:pPr marL="285750" indent="-285750">
              <a:buFontTx/>
              <a:buChar char="-"/>
            </a:pPr>
            <a:r>
              <a:rPr lang="ru-RU" dirty="0"/>
              <a:t>13 учащихся</a:t>
            </a:r>
          </a:p>
        </p:txBody>
      </p:sp>
    </p:spTree>
    <p:extLst>
      <p:ext uri="{BB962C8B-B14F-4D97-AF65-F5344CB8AC3E}">
        <p14:creationId xmlns:p14="http://schemas.microsoft.com/office/powerpoint/2010/main" val="1440743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8">
            <a:extLst>
              <a:ext uri="{FF2B5EF4-FFF2-40B4-BE49-F238E27FC236}">
                <a16:creationId xmlns:a16="http://schemas.microsoft.com/office/drawing/2014/main" id="{45628238-F44C-CC89-FD5F-57DA7C68C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57" y="523754"/>
            <a:ext cx="9235556" cy="58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96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5F8FD-0C10-6B86-1AB6-DB8FB3FEB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9E66104-3B90-A7DF-9515-0A1ECE3DF4F3}"/>
              </a:ext>
            </a:extLst>
          </p:cNvPr>
          <p:cNvSpPr/>
          <p:nvPr/>
        </p:nvSpPr>
        <p:spPr>
          <a:xfrm>
            <a:off x="1293284" y="267264"/>
            <a:ext cx="3796876" cy="111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9BF61D4-184B-B53A-EB99-B451D2138837}"/>
              </a:ext>
            </a:extLst>
          </p:cNvPr>
          <p:cNvSpPr/>
          <p:nvPr/>
        </p:nvSpPr>
        <p:spPr>
          <a:xfrm>
            <a:off x="386905" y="1657548"/>
            <a:ext cx="6945442" cy="33743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05C515-1A18-4986-2C98-37019839BDF5}"/>
              </a:ext>
            </a:extLst>
          </p:cNvPr>
          <p:cNvSpPr txBox="1"/>
          <p:nvPr/>
        </p:nvSpPr>
        <p:spPr>
          <a:xfrm>
            <a:off x="386905" y="1777818"/>
            <a:ext cx="6945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Региональный этап Чемпионата профессионального мастерства «Профессионалы» -2025 г.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🥇 1 место – </a:t>
            </a:r>
            <a:r>
              <a:rPr lang="ru-RU" dirty="0" err="1"/>
              <a:t>Титко</a:t>
            </a:r>
            <a:r>
              <a:rPr lang="ru-RU" dirty="0"/>
              <a:t> Константин, компетенция «Нейронные сети и большие данные»</a:t>
            </a:r>
          </a:p>
          <a:p>
            <a:pPr marL="285750" indent="-285750">
              <a:buFontTx/>
              <a:buChar char="-"/>
            </a:pPr>
            <a:r>
              <a:rPr lang="ru-RU" dirty="0"/>
              <a:t>🥇 1 место – Ким Эвелина, компетенция «Разработка виртуальных миров»</a:t>
            </a:r>
          </a:p>
          <a:p>
            <a:pPr marL="285750" indent="-285750">
              <a:buFontTx/>
              <a:buChar char="-"/>
            </a:pPr>
            <a:r>
              <a:rPr lang="ru-RU" dirty="0"/>
              <a:t>🥇 1 место – Ибраев Вячеслав, компетенция «Программные решения для бизнеса»</a:t>
            </a:r>
          </a:p>
          <a:p>
            <a:pPr marL="285750" indent="-285750">
              <a:buFontTx/>
              <a:buChar char="-"/>
            </a:pPr>
            <a:r>
              <a:rPr lang="ru-RU" dirty="0"/>
              <a:t>🥈 2 место – Крючков Степан, компетенция «Информационная безопасность»</a:t>
            </a:r>
            <a:endParaRPr lang="ru-RU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2BF713-729E-71CC-BB02-053F18310EA2}"/>
              </a:ext>
            </a:extLst>
          </p:cNvPr>
          <p:cNvSpPr txBox="1"/>
          <p:nvPr/>
        </p:nvSpPr>
        <p:spPr>
          <a:xfrm>
            <a:off x="1236687" y="219322"/>
            <a:ext cx="10506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irce Extra Bold" panose="020B0802020203020203" pitchFamily="34" charset="-52"/>
              </a:rPr>
              <a:t>Чемпионат профессионального мастерства «Профессионалы» -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irce Extra Bold" panose="020B0802020203020203" pitchFamily="34" charset="-52"/>
              </a:rPr>
              <a:t>2025 год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Circe Extra Bold" panose="020B0802020203020203" pitchFamily="34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F9E45-7F5A-AB41-ED23-7F2AED649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3" y="2929285"/>
            <a:ext cx="5071665" cy="380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2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54A1027-F4C7-1CAD-0BB8-1E95FA4A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53" y="893580"/>
            <a:ext cx="2268396" cy="50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685CF8C-B31C-F826-F4D6-35AB831A2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38" y="795759"/>
            <a:ext cx="4893660" cy="51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03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AFF29-A0CE-92A0-F318-DFCCAC68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EC7316-CA17-75B0-F8A3-F2C84D1FD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322" y="322620"/>
            <a:ext cx="4625495" cy="275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2B285E-8886-FBC0-E117-6E511B4B5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611" y="2228106"/>
            <a:ext cx="4632266" cy="226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7AFAAB-D576-5365-28C0-8D3DBEC9A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5" y="1314657"/>
            <a:ext cx="5300009" cy="269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9FA40D-8C27-C26E-DD7D-B16F690AA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650" y="2217745"/>
            <a:ext cx="5734205" cy="228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F04F13-93BD-CFED-8C05-4737E8614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258" y="4914367"/>
            <a:ext cx="5362195" cy="138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FA499-D56B-8786-D0B5-9257ED2B4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11" y="4703120"/>
            <a:ext cx="4632266" cy="1784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2549E2-98C8-4852-B742-3A7DBC8707CC}"/>
              </a:ext>
            </a:extLst>
          </p:cNvPr>
          <p:cNvSpPr txBox="1"/>
          <p:nvPr/>
        </p:nvSpPr>
        <p:spPr>
          <a:xfrm>
            <a:off x="433102" y="78003"/>
            <a:ext cx="74662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Образовательная инфраструктура возможностей</a:t>
            </a:r>
          </a:p>
        </p:txBody>
      </p:sp>
    </p:spTree>
    <p:extLst>
      <p:ext uri="{BB962C8B-B14F-4D97-AF65-F5344CB8AC3E}">
        <p14:creationId xmlns:p14="http://schemas.microsoft.com/office/powerpoint/2010/main" val="117576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ED954-5B0D-5BD9-C9C0-D5577347E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920"/>
            <a:ext cx="10515600" cy="1325563"/>
          </a:xfrm>
        </p:spPr>
        <p:txBody>
          <a:bodyPr/>
          <a:lstStyle/>
          <a:p>
            <a:r>
              <a:rPr lang="ru-RU" dirty="0"/>
              <a:t>Управленческий инструмент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D37AB2-0D3A-074F-B4BE-C35B3676D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20" y="1343419"/>
            <a:ext cx="9186610" cy="529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20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0DF3-74E7-6D2B-D656-4C8AA2F45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6D2011-3C18-F6BC-B139-23742905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5" y="0"/>
            <a:ext cx="10911350" cy="66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FD40A-71F0-5C67-25DA-0B576AC9F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41320F-F451-7E66-D7D9-D115133CC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3" y="1004069"/>
            <a:ext cx="11675533" cy="509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961796-EBC5-A72D-A818-8118AD9A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14" y="1111039"/>
            <a:ext cx="11532371" cy="49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82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еловечки для презентации">
            <a:extLst>
              <a:ext uri="{FF2B5EF4-FFF2-40B4-BE49-F238E27FC236}">
                <a16:creationId xmlns:a16="http://schemas.microsoft.com/office/drawing/2014/main" id="{F175041C-F417-F1AA-356D-4E79EEAD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3552"/>
            <a:ext cx="5242584" cy="511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CE5B8D2-15E0-A734-C4A8-0145FD108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6815" y="3770795"/>
            <a:ext cx="3671093" cy="2508306"/>
          </a:xfrm>
        </p:spPr>
        <p:txBody>
          <a:bodyPr/>
          <a:lstStyle/>
          <a:p>
            <a:pPr algn="l"/>
            <a:r>
              <a:rPr lang="en-US" dirty="0" err="1"/>
              <a:t>формализм</a:t>
            </a:r>
            <a:r>
              <a:rPr lang="en-US" dirty="0"/>
              <a:t>, </a:t>
            </a:r>
            <a:endParaRPr lang="ru-RU" dirty="0"/>
          </a:p>
          <a:p>
            <a:pPr algn="l"/>
            <a:endParaRPr lang="ru-RU" sz="800" dirty="0"/>
          </a:p>
          <a:p>
            <a:pPr algn="l"/>
            <a:r>
              <a:rPr lang="en-US" dirty="0" err="1"/>
              <a:t>отчёты</a:t>
            </a:r>
            <a:r>
              <a:rPr lang="en-US" dirty="0"/>
              <a:t>,</a:t>
            </a:r>
            <a:endParaRPr lang="ru-RU" dirty="0"/>
          </a:p>
          <a:p>
            <a:pPr algn="l"/>
            <a:endParaRPr lang="ru-RU" sz="800" dirty="0"/>
          </a:p>
          <a:p>
            <a:pPr algn="l"/>
            <a:r>
              <a:rPr lang="en-US" dirty="0"/>
              <a:t> </a:t>
            </a:r>
            <a:r>
              <a:rPr lang="en-US" dirty="0" err="1"/>
              <a:t>не</a:t>
            </a:r>
            <a:r>
              <a:rPr lang="en-US" dirty="0"/>
              <a:t> </a:t>
            </a:r>
            <a:r>
              <a:rPr lang="en-US" dirty="0" err="1"/>
              <a:t>про</a:t>
            </a:r>
            <a:r>
              <a:rPr lang="en-US" dirty="0"/>
              <a:t> </a:t>
            </a:r>
            <a:r>
              <a:rPr lang="en-US" dirty="0" err="1"/>
              <a:t>реальную</a:t>
            </a:r>
            <a:r>
              <a:rPr lang="en-US" dirty="0"/>
              <a:t> </a:t>
            </a:r>
            <a:r>
              <a:rPr lang="en-US" dirty="0" err="1"/>
              <a:t>работу</a:t>
            </a:r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B8ABC0D-2B66-4FA6-E9E6-DBEF96F994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227" y="324574"/>
            <a:ext cx="9144000" cy="2387600"/>
          </a:xfrm>
        </p:spPr>
        <p:txBody>
          <a:bodyPr/>
          <a:lstStyle/>
          <a:p>
            <a:r>
              <a:rPr lang="ru-RU" dirty="0"/>
              <a:t>Я не верила в наставничество!</a:t>
            </a:r>
          </a:p>
        </p:txBody>
      </p:sp>
    </p:spTree>
    <p:extLst>
      <p:ext uri="{BB962C8B-B14F-4D97-AF65-F5344CB8AC3E}">
        <p14:creationId xmlns:p14="http://schemas.microsoft.com/office/powerpoint/2010/main" val="4153886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AD83F-E49F-99E8-230C-4CD5B4A69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2860" y="149627"/>
            <a:ext cx="5355566" cy="1325563"/>
          </a:xfrm>
        </p:spPr>
        <p:txBody>
          <a:bodyPr/>
          <a:lstStyle/>
          <a:p>
            <a:r>
              <a:rPr lang="ru-RU" dirty="0"/>
              <a:t>Учитель - Учитель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BEDA0-236A-07FD-3D27-632C288B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2400" r="12500" b="5600"/>
          <a:stretch/>
        </p:blipFill>
        <p:spPr>
          <a:xfrm>
            <a:off x="6259606" y="1690690"/>
            <a:ext cx="5716800" cy="459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1ECACF-2343-33F9-5264-37ED2DFA7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67" y="1713375"/>
            <a:ext cx="5452588" cy="457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31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D6BEDE-13D7-ABDB-28C9-4A6249EF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02" y="2275392"/>
            <a:ext cx="2752255" cy="393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AF36C-695B-9E78-987F-A580EB3C3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32163" y="2200333"/>
            <a:ext cx="3050687" cy="4080293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FC40EA7B-A538-AF02-84F2-C7A94BEE0052}"/>
              </a:ext>
            </a:extLst>
          </p:cNvPr>
          <p:cNvSpPr txBox="1">
            <a:spLocks/>
          </p:cNvSpPr>
          <p:nvPr/>
        </p:nvSpPr>
        <p:spPr>
          <a:xfrm>
            <a:off x="4343399" y="2200332"/>
            <a:ext cx="3050687" cy="4080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Эвелина — очень способная, но хаотичная.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br>
              <a:rPr lang="ru-RU" dirty="0"/>
            </a:br>
            <a:r>
              <a:rPr lang="ru-RU" dirty="0"/>
              <a:t>Костя — знающий, но без результата.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86D988A-5C88-9C2D-511E-07C4AA7C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576" y="177241"/>
            <a:ext cx="5355566" cy="1325563"/>
          </a:xfrm>
        </p:spPr>
        <p:txBody>
          <a:bodyPr/>
          <a:lstStyle/>
          <a:p>
            <a:r>
              <a:rPr lang="ru-RU" dirty="0"/>
              <a:t>Учитель - Ученик</a:t>
            </a:r>
          </a:p>
        </p:txBody>
      </p:sp>
    </p:spTree>
    <p:extLst>
      <p:ext uri="{BB962C8B-B14F-4D97-AF65-F5344CB8AC3E}">
        <p14:creationId xmlns:p14="http://schemas.microsoft.com/office/powerpoint/2010/main" val="188447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6156A-CEE2-F70D-8830-5F2F354F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037" y="123587"/>
            <a:ext cx="9206653" cy="1325563"/>
          </a:xfrm>
        </p:spPr>
        <p:txBody>
          <a:bodyPr/>
          <a:lstStyle/>
          <a:p>
            <a:r>
              <a:rPr lang="ru-RU" dirty="0"/>
              <a:t>Как выглядело сопровождение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1DC094-0B01-8EBB-C98E-1DF59C74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256" y="1281980"/>
            <a:ext cx="5168660" cy="3407884"/>
          </a:xfrm>
        </p:spPr>
        <p:txBody>
          <a:bodyPr/>
          <a:lstStyle/>
          <a:p>
            <a:r>
              <a:rPr lang="ru-RU" dirty="0"/>
              <a:t>В</a:t>
            </a:r>
            <a:r>
              <a:rPr lang="ru-RU" b="1" dirty="0"/>
              <a:t>ела за руку</a:t>
            </a:r>
            <a:r>
              <a:rPr lang="ru-RU" dirty="0"/>
              <a:t>, но не тащила.</a:t>
            </a:r>
            <a:br>
              <a:rPr lang="ru-RU" dirty="0"/>
            </a:br>
            <a:r>
              <a:rPr lang="ru-RU" dirty="0"/>
              <a:t>Была рядом, но не вместо.</a:t>
            </a:r>
          </a:p>
          <a:p>
            <a:r>
              <a:rPr lang="ru-RU" dirty="0"/>
              <a:t>Без точных указаний.</a:t>
            </a:r>
            <a:br>
              <a:rPr lang="ru-RU" dirty="0"/>
            </a:br>
            <a:r>
              <a:rPr lang="ru-RU" dirty="0"/>
              <a:t>Без готовых решений.</a:t>
            </a:r>
            <a:br>
              <a:rPr lang="ru-RU" dirty="0"/>
            </a:br>
            <a:r>
              <a:rPr lang="ru-RU" dirty="0"/>
              <a:t>Но с ответственностью за сроки.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CDD0C0-A465-C3F0-D308-6550F31B7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8047" y="4202261"/>
            <a:ext cx="2874244" cy="132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15E7AF-CE1B-70CF-01FC-84D2452D0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8822" y="4203864"/>
            <a:ext cx="2867305" cy="132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D4F505-A309-7DF1-AC8F-0101DB9A3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34666" y="1281980"/>
            <a:ext cx="2869719" cy="1939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491C41-51C7-7751-25B4-77661EE61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85582" y="4224866"/>
            <a:ext cx="2918803" cy="218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B74ECC-7493-0B78-9C26-36C024B083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2" r="12849"/>
          <a:stretch/>
        </p:blipFill>
        <p:spPr>
          <a:xfrm>
            <a:off x="221825" y="1281980"/>
            <a:ext cx="3317242" cy="185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AD4F0E0-198F-5A0D-A93D-61B33063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5" y="4368800"/>
            <a:ext cx="2827867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5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5A1CF7-B239-34F3-441C-3DC83DED4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r="11921"/>
          <a:stretch>
            <a:fillRect/>
          </a:stretch>
        </p:blipFill>
        <p:spPr>
          <a:xfrm>
            <a:off x="2497015" y="73607"/>
            <a:ext cx="8847053" cy="6710785"/>
          </a:xfrm>
        </p:spPr>
      </p:pic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067687E3-A711-4B89-7856-C36D8A33CF72}"/>
              </a:ext>
            </a:extLst>
          </p:cNvPr>
          <p:cNvSpPr txBox="1">
            <a:spLocks/>
          </p:cNvSpPr>
          <p:nvPr/>
        </p:nvSpPr>
        <p:spPr>
          <a:xfrm>
            <a:off x="168215" y="2657987"/>
            <a:ext cx="3671093" cy="250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2023-2023 </a:t>
            </a:r>
            <a:r>
              <a:rPr lang="ru-RU" dirty="0" err="1"/>
              <a:t>уч.г</a:t>
            </a:r>
            <a:r>
              <a:rPr lang="ru-RU" dirty="0"/>
              <a:t>.</a:t>
            </a:r>
          </a:p>
          <a:p>
            <a:endParaRPr lang="ru-RU" sz="800" dirty="0"/>
          </a:p>
          <a:p>
            <a:endParaRPr lang="ru-RU" sz="800" dirty="0"/>
          </a:p>
          <a:p>
            <a:pPr marL="0" indent="0">
              <a:buNone/>
            </a:pPr>
            <a:r>
              <a:rPr lang="ru-RU" dirty="0"/>
              <a:t>2024-2025 </a:t>
            </a:r>
            <a:r>
              <a:rPr lang="ru-RU" dirty="0" err="1"/>
              <a:t>уч.г</a:t>
            </a:r>
            <a:r>
              <a:rPr lang="ru-RU" dirty="0"/>
              <a:t>.</a:t>
            </a:r>
          </a:p>
          <a:p>
            <a:endParaRPr lang="ru-RU" sz="800" dirty="0"/>
          </a:p>
          <a:p>
            <a:endParaRPr lang="ru-RU" sz="800" dirty="0"/>
          </a:p>
          <a:p>
            <a:pPr marL="0" indent="0">
              <a:buNone/>
            </a:pPr>
            <a:r>
              <a:rPr lang="ru-RU" dirty="0"/>
              <a:t>2025-2026 </a:t>
            </a:r>
            <a:r>
              <a:rPr lang="ru-RU" dirty="0" err="1"/>
              <a:t>уч.г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38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3BF482-54AE-7289-5636-EB1EB1434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/>
          <a:stretch>
            <a:fillRect/>
          </a:stretch>
        </p:blipFill>
        <p:spPr>
          <a:xfrm>
            <a:off x="1012244" y="0"/>
            <a:ext cx="10167512" cy="644563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86864-A188-D53B-21F2-3D10FC0C1F2E}"/>
              </a:ext>
            </a:extLst>
          </p:cNvPr>
          <p:cNvSpPr txBox="1"/>
          <p:nvPr/>
        </p:nvSpPr>
        <p:spPr>
          <a:xfrm>
            <a:off x="258710" y="1148745"/>
            <a:ext cx="441489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Открытая олимпиада школьников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«Когнитивные технологии»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ВСОШ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«Газпром»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«Росатом»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СПГУ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</a:t>
            </a:r>
            <a:r>
              <a:rPr lang="ru-RU" dirty="0" err="1"/>
              <a:t>ТехноКубок</a:t>
            </a:r>
            <a:r>
              <a:rPr lang="ru-RU" dirty="0"/>
              <a:t>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«Бельчонок»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«Шаг в будущее»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err="1"/>
              <a:t>Всесибирская</a:t>
            </a:r>
            <a:r>
              <a:rPr lang="ru-RU" dirty="0"/>
              <a:t> открытая </a:t>
            </a:r>
            <a:br>
              <a:rPr lang="ru-RU" dirty="0"/>
            </a:br>
            <a:r>
              <a:rPr lang="ru-RU" dirty="0"/>
              <a:t>олимпиада школьников</a:t>
            </a:r>
          </a:p>
          <a:p>
            <a:r>
              <a:rPr lang="ru-RU" dirty="0" err="1"/>
              <a:t>Вузовско</a:t>
            </a:r>
            <a:r>
              <a:rPr lang="ru-RU" dirty="0"/>
              <a:t>-академическая </a:t>
            </a:r>
            <a:br>
              <a:rPr lang="ru-RU" dirty="0"/>
            </a:br>
            <a:r>
              <a:rPr lang="ru-RU" dirty="0"/>
              <a:t>олимпиада по информатике</a:t>
            </a:r>
          </a:p>
          <a:p>
            <a:r>
              <a:rPr lang="ru-RU" dirty="0"/>
              <a:t>«Высшая проба»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990E9-7091-C3E5-91C8-A4E65CB3D377}"/>
              </a:ext>
            </a:extLst>
          </p:cNvPr>
          <p:cNvSpPr txBox="1"/>
          <p:nvPr/>
        </p:nvSpPr>
        <p:spPr>
          <a:xfrm>
            <a:off x="7721600" y="1221800"/>
            <a:ext cx="41439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b="1" dirty="0"/>
              <a:t>Чемпионат профессионального мастерства «Профессионалы»: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- Системное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администрирование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-Информационная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 безопасность</a:t>
            </a:r>
          </a:p>
          <a:p>
            <a:pPr marL="285750" indent="-285750" algn="r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/>
              <a:t>Разработка 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виртуальных миров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endParaRPr lang="ru-RU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-Нейронные сети и большие данные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-Программные решения для бизнеса</a:t>
            </a:r>
            <a:br>
              <a:rPr lang="ru-RU" dirty="0"/>
            </a:br>
            <a:endParaRPr lang="ru-RU" dirty="0"/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ru-RU" b="1" dirty="0"/>
              <a:t>«Аттестат + Профессия»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B820-98E3-A0EC-7A57-C0DA7BA830BC}"/>
              </a:ext>
            </a:extLst>
          </p:cNvPr>
          <p:cNvSpPr txBox="1"/>
          <p:nvPr/>
        </p:nvSpPr>
        <p:spPr>
          <a:xfrm>
            <a:off x="4673600" y="4843384"/>
            <a:ext cx="270086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Образовательные смены ДВФУ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Высший пилотаж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Большие вызовы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Шаги в науку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7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12319170" cy="5580498"/>
            <a:chOff x="0" y="-1"/>
            <a:chExt cx="12319170" cy="55804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6153066" cy="556869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066" y="0"/>
              <a:ext cx="6166104" cy="5580497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1659056"/>
            <a:ext cx="12365736" cy="5167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07748" y="461039"/>
            <a:ext cx="7785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irce Extra Bold" panose="020B0802020203020203" pitchFamily="34" charset="-52"/>
              </a:rPr>
              <a:t>Олимпиадный трек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108" y="3584691"/>
            <a:ext cx="609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Летняя олимпиадная школа по математике, июль, «</a:t>
            </a:r>
            <a:r>
              <a:rPr lang="ru-RU" dirty="0" err="1"/>
              <a:t>Сириус.Приморье</a:t>
            </a:r>
            <a:r>
              <a:rPr lang="ru-RU" dirty="0"/>
              <a:t>»</a:t>
            </a:r>
          </a:p>
          <a:p>
            <a:r>
              <a:rPr lang="ru-RU" dirty="0"/>
              <a:t>	2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1109" y="2663003"/>
            <a:ext cx="609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Образовательная смена «Олимпиадная информатика», сентябрь, «</a:t>
            </a:r>
            <a:r>
              <a:rPr lang="ru-RU" dirty="0" err="1"/>
              <a:t>Сириус.Приморье</a:t>
            </a:r>
            <a:r>
              <a:rPr lang="ru-RU" dirty="0"/>
              <a:t>»</a:t>
            </a:r>
          </a:p>
          <a:p>
            <a:r>
              <a:rPr lang="ru-RU" dirty="0"/>
              <a:t>	6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0868" y="1739673"/>
            <a:ext cx="6099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Образовательная смена «Информационная безопасность», август, «</a:t>
            </a:r>
            <a:r>
              <a:rPr lang="ru-RU" dirty="0" err="1"/>
              <a:t>Сириус.Приморье</a:t>
            </a:r>
            <a:r>
              <a:rPr lang="ru-RU" dirty="0"/>
              <a:t>»</a:t>
            </a:r>
          </a:p>
          <a:p>
            <a:r>
              <a:rPr lang="ru-RU" dirty="0"/>
              <a:t>	2 учащихся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45" y="402543"/>
            <a:ext cx="3659368" cy="274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7BD100B-7DA2-C3BF-2092-C0214BC57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5"/>
          <a:stretch>
            <a:fillRect/>
          </a:stretch>
        </p:blipFill>
        <p:spPr bwMode="auto">
          <a:xfrm>
            <a:off x="6205826" y="2260171"/>
            <a:ext cx="3495955" cy="19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D23FCD1-1CD6-5480-8912-BBAA2159C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932" y="3549611"/>
            <a:ext cx="3495955" cy="196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573459-FA7C-FACB-5089-DE9A9898F4C1}"/>
              </a:ext>
            </a:extLst>
          </p:cNvPr>
          <p:cNvSpPr txBox="1"/>
          <p:nvPr/>
        </p:nvSpPr>
        <p:spPr>
          <a:xfrm>
            <a:off x="474541" y="4496393"/>
            <a:ext cx="609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Летняя олимпиадная школа по информатике, август, «</a:t>
            </a:r>
            <a:r>
              <a:rPr lang="ru-RU" dirty="0" err="1"/>
              <a:t>Сириус.Приморье</a:t>
            </a:r>
            <a:r>
              <a:rPr lang="ru-RU" dirty="0"/>
              <a:t>»</a:t>
            </a:r>
          </a:p>
          <a:p>
            <a:r>
              <a:rPr lang="ru-RU" dirty="0"/>
              <a:t>	4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2510D-60D8-736E-4409-22CB03B5E89F}"/>
              </a:ext>
            </a:extLst>
          </p:cNvPr>
          <p:cNvSpPr txBox="1"/>
          <p:nvPr/>
        </p:nvSpPr>
        <p:spPr>
          <a:xfrm>
            <a:off x="474541" y="5408095"/>
            <a:ext cx="609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Осенняя олимпиадная школа по информационной безопасности, сентябрь, «</a:t>
            </a:r>
            <a:r>
              <a:rPr lang="ru-RU" dirty="0" err="1"/>
              <a:t>Сириус.Приморье</a:t>
            </a:r>
            <a:r>
              <a:rPr lang="ru-RU" dirty="0"/>
              <a:t>»</a:t>
            </a:r>
          </a:p>
          <a:p>
            <a:r>
              <a:rPr lang="ru-RU" dirty="0"/>
              <a:t>	6 учащихся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BC1057-09E6-D3F9-CA4A-4CE7380E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499" y="4597829"/>
            <a:ext cx="3539057" cy="19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19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257E0A-70E6-CD99-45D5-B65D3B68E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732612"/>
            <a:ext cx="4580252" cy="4758544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240923A-7A52-137D-BDD9-BD244AA734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87" y="483690"/>
            <a:ext cx="2775229" cy="37003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403FB-C6CD-71EE-CE09-076C0C99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72215" y="2609289"/>
            <a:ext cx="2427335" cy="343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62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252</TotalTime>
  <Words>424</Words>
  <Application>Microsoft Office PowerPoint</Application>
  <PresentationFormat>Широкоэкранный</PresentationFormat>
  <Paragraphs>81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Circe Extra Bold</vt:lpstr>
      <vt:lpstr>Тема Office</vt:lpstr>
      <vt:lpstr>Презентация PowerPoint</vt:lpstr>
      <vt:lpstr>Я не верила в наставничество!</vt:lpstr>
      <vt:lpstr>Учитель - Учитель</vt:lpstr>
      <vt:lpstr>Учитель - Ученик</vt:lpstr>
      <vt:lpstr>Как выглядело сопровождение 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Управленческий инструмент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Патюкова</dc:creator>
  <cp:lastModifiedBy>Елена Патюкова</cp:lastModifiedBy>
  <cp:revision>5</cp:revision>
  <cp:lastPrinted>2026-01-27T05:18:04Z</cp:lastPrinted>
  <dcterms:created xsi:type="dcterms:W3CDTF">2026-01-26T10:48:53Z</dcterms:created>
  <dcterms:modified xsi:type="dcterms:W3CDTF">2026-01-27T06:20:02Z</dcterms:modified>
</cp:coreProperties>
</file>