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6" r:id="rId4"/>
    <p:sldId id="275" r:id="rId5"/>
    <p:sldId id="277" r:id="rId6"/>
    <p:sldId id="259" r:id="rId7"/>
    <p:sldId id="273" r:id="rId8"/>
    <p:sldId id="260" r:id="rId9"/>
    <p:sldId id="271" r:id="rId10"/>
    <p:sldId id="262" r:id="rId11"/>
    <p:sldId id="274" r:id="rId12"/>
    <p:sldId id="266" r:id="rId13"/>
    <p:sldId id="268" r:id="rId14"/>
    <p:sldId id="267" r:id="rId15"/>
    <p:sldId id="263" r:id="rId16"/>
    <p:sldId id="276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57" autoAdjust="0"/>
  </p:normalViewPr>
  <p:slideViewPr>
    <p:cSldViewPr>
      <p:cViewPr varScale="1">
        <p:scale>
          <a:sx n="68" d="100"/>
          <a:sy n="68" d="100"/>
        </p:scale>
        <p:origin x="130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D8722-21C3-4E38-A61C-BCDA9D78E47E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E38D-7B62-4847-B780-3F096E04E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3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1E38D-7B62-4847-B780-3F096E04E53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7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педагогический коворкинг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школ наставничества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фокусе: Находкинский городской округ!»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«УЧИГРАД: СТАРТ. Город будущих профессионалов»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Панова Татьяна Валериевна, директор, учитель географии,</a:t>
            </a:r>
          </a:p>
          <a:p>
            <a:pPr marL="0" indent="0" algn="r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Пашинская Татьяна Михайловна, </a:t>
            </a:r>
          </a:p>
          <a:p>
            <a:pPr marL="0" indent="0" algn="r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УВР, учитель начальных классов,</a:t>
            </a:r>
          </a:p>
          <a:p>
            <a:pPr marL="0" indent="0" algn="r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Павлюк Елена Михайловна, заместитель директора по УВР, </a:t>
            </a:r>
          </a:p>
          <a:p>
            <a:pPr marL="0" indent="0" algn="r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</a:p>
          <a:p>
            <a:pPr marL="0" indent="0" algn="r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5 имени Героя Российской Федерации А.И. Кононова»  НГО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3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УЧИГРАД – совокупность интерактивных площадок для посещения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852936"/>
            <a:ext cx="8715436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Практика 90-95%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Интерактивность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системно-деятельностный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подход,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игрофикация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Безоценочность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Обратная связь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0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бочий\Desktop\Форум педнаставников\IMG-20251028-WA00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548" y="267445"/>
            <a:ext cx="8229600" cy="1143000"/>
          </a:xfrm>
        </p:spPr>
        <p:txBody>
          <a:bodyPr/>
          <a:lstStyle/>
          <a:p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</a:t>
            </a:r>
            <a:r>
              <a:rPr lang="ru-RU" dirty="0"/>
              <a:t> </a:t>
            </a:r>
          </a:p>
        </p:txBody>
      </p:sp>
      <p:pic>
        <p:nvPicPr>
          <p:cNvPr id="12291" name="Picture 3" descr="C:\Users\Рабочий\Desktop\Форум педнаставников\Screenshot_2025-10-26-16-16-19-00_e44fa99f58f790bd03ced9103cac0fbe.jpg"/>
          <p:cNvPicPr>
            <a:picLocks noChangeAspect="1" noChangeArrowheads="1"/>
          </p:cNvPicPr>
          <p:nvPr/>
        </p:nvPicPr>
        <p:blipFill>
          <a:blip r:embed="rId2"/>
          <a:srcRect t="40625" r="3471" b="35417"/>
          <a:stretch>
            <a:fillRect/>
          </a:stretch>
        </p:blipFill>
        <p:spPr bwMode="auto">
          <a:xfrm>
            <a:off x="5286348" y="1142984"/>
            <a:ext cx="3857652" cy="2138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715140" y="3286124"/>
            <a:ext cx="21499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Открытие</a:t>
            </a:r>
          </a:p>
        </p:txBody>
      </p:sp>
      <p:pic>
        <p:nvPicPr>
          <p:cNvPr id="10" name="Picture 4" descr="F:\УЧИГРАД\паспорт учиград\IMG_800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3000396" cy="2339171"/>
          </a:xfrm>
          <a:prstGeom prst="rect">
            <a:avLst/>
          </a:prstGeom>
          <a:noFill/>
        </p:spPr>
      </p:pic>
      <p:pic>
        <p:nvPicPr>
          <p:cNvPr id="12293" name="Picture 5" descr="C:\Users\Рабочий\Desktop\Форум педнаставников\Screenshot_2025-10-26-16-12-46-90_e44fa99f58f790bd03ced9103cac0fbe.jpg"/>
          <p:cNvPicPr>
            <a:picLocks noChangeAspect="1" noChangeArrowheads="1"/>
          </p:cNvPicPr>
          <p:nvPr/>
        </p:nvPicPr>
        <p:blipFill>
          <a:blip r:embed="rId4"/>
          <a:srcRect t="36458" r="3471" b="30208"/>
          <a:stretch>
            <a:fillRect/>
          </a:stretch>
        </p:blipFill>
        <p:spPr bwMode="auto">
          <a:xfrm>
            <a:off x="357158" y="3643314"/>
            <a:ext cx="2964133" cy="22860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14348" y="6000768"/>
            <a:ext cx="2006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Академия детства</a:t>
            </a:r>
          </a:p>
          <a:p>
            <a:pPr algn="ctr"/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Бульвар дружбы</a:t>
            </a:r>
          </a:p>
        </p:txBody>
      </p:sp>
      <p:pic>
        <p:nvPicPr>
          <p:cNvPr id="12294" name="Picture 6" descr="C:\Users\Рабочий\Desktop\Форум педнаставников\Screenshot_2025-10-26-16-11-02-10_e44fa99f58f790bd03ced9103cac0fbe.jpg"/>
          <p:cNvPicPr>
            <a:picLocks noChangeAspect="1" noChangeArrowheads="1"/>
          </p:cNvPicPr>
          <p:nvPr/>
        </p:nvPicPr>
        <p:blipFill>
          <a:blip r:embed="rId5"/>
          <a:srcRect t="36458" r="3471" b="31250"/>
          <a:stretch>
            <a:fillRect/>
          </a:stretch>
        </p:blipFill>
        <p:spPr bwMode="auto">
          <a:xfrm>
            <a:off x="3571868" y="3714752"/>
            <a:ext cx="2964133" cy="221457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857620" y="6000768"/>
            <a:ext cx="27414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Стадион</a:t>
            </a:r>
          </a:p>
          <a:p>
            <a:pPr algn="ctr"/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«Олимпийская  деревня»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2928934"/>
            <a:ext cx="39461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поток  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262036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города </a:t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(активности в локациях «городского пространства»)</a:t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мин.)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5" name="Picture 1" descr="C:\Users\Рабочий\Desktop\Форум педнаставников\Screenshot_2025-10-26-16-19-30-13_e44fa99f58f790bd03ced9103cac0fbe.jpg"/>
          <p:cNvPicPr>
            <a:picLocks noChangeAspect="1" noChangeArrowheads="1"/>
          </p:cNvPicPr>
          <p:nvPr/>
        </p:nvPicPr>
        <p:blipFill>
          <a:blip r:embed="rId2"/>
          <a:srcRect t="38542" r="3471" b="32291"/>
          <a:stretch>
            <a:fillRect/>
          </a:stretch>
        </p:blipFill>
        <p:spPr bwMode="auto">
          <a:xfrm>
            <a:off x="2428860" y="1643050"/>
            <a:ext cx="3429024" cy="2313982"/>
          </a:xfrm>
          <a:prstGeom prst="rect">
            <a:avLst/>
          </a:prstGeom>
          <a:noFill/>
        </p:spPr>
      </p:pic>
      <p:pic>
        <p:nvPicPr>
          <p:cNvPr id="11266" name="Picture 2" descr="C:\Users\Рабочий\Desktop\Форум педнаставников\Screenshot_2025-10-26-16-10-34-11_e44fa99f58f790bd03ced9103cac0fbe.jpg"/>
          <p:cNvPicPr>
            <a:picLocks noChangeAspect="1" noChangeArrowheads="1"/>
          </p:cNvPicPr>
          <p:nvPr/>
        </p:nvPicPr>
        <p:blipFill>
          <a:blip r:embed="rId3"/>
          <a:srcRect t="22850" r="941" b="19354"/>
          <a:stretch>
            <a:fillRect/>
          </a:stretch>
        </p:blipFill>
        <p:spPr bwMode="auto">
          <a:xfrm>
            <a:off x="0" y="2571744"/>
            <a:ext cx="2357436" cy="3071834"/>
          </a:xfrm>
          <a:prstGeom prst="rect">
            <a:avLst/>
          </a:prstGeom>
          <a:noFill/>
        </p:spPr>
      </p:pic>
      <p:pic>
        <p:nvPicPr>
          <p:cNvPr id="11267" name="Picture 3" descr="C:\Users\Рабочий\Desktop\Форум педнаставников\Screenshot_2025-10-26-16-09-27-62_e44fa99f58f790bd03ced9103cac0fbe.jpg"/>
          <p:cNvPicPr>
            <a:picLocks noChangeAspect="1" noChangeArrowheads="1"/>
          </p:cNvPicPr>
          <p:nvPr/>
        </p:nvPicPr>
        <p:blipFill>
          <a:blip r:embed="rId4"/>
          <a:srcRect t="36458" r="3471" b="30208"/>
          <a:stretch>
            <a:fillRect/>
          </a:stretch>
        </p:blipFill>
        <p:spPr bwMode="auto">
          <a:xfrm>
            <a:off x="5929322" y="4286256"/>
            <a:ext cx="2964133" cy="2286016"/>
          </a:xfrm>
          <a:prstGeom prst="rect">
            <a:avLst/>
          </a:prstGeom>
          <a:noFill/>
        </p:spPr>
      </p:pic>
      <p:pic>
        <p:nvPicPr>
          <p:cNvPr id="11268" name="Picture 4" descr="C:\Users\Рабочий\Desktop\Форум педнаставников\Screenshot_2025-10-26-16-11-23-64_e44fa99f58f790bd03ced9103cac0fbe.jpg"/>
          <p:cNvPicPr>
            <a:picLocks noChangeAspect="1" noChangeArrowheads="1"/>
          </p:cNvPicPr>
          <p:nvPr/>
        </p:nvPicPr>
        <p:blipFill>
          <a:blip r:embed="rId5"/>
          <a:srcRect t="36458" r="1145" b="30208"/>
          <a:stretch>
            <a:fillRect/>
          </a:stretch>
        </p:blipFill>
        <p:spPr bwMode="auto">
          <a:xfrm>
            <a:off x="2500298" y="4286256"/>
            <a:ext cx="3035571" cy="2286016"/>
          </a:xfrm>
          <a:prstGeom prst="rect">
            <a:avLst/>
          </a:prstGeom>
          <a:noFill/>
        </p:spPr>
      </p:pic>
      <p:pic>
        <p:nvPicPr>
          <p:cNvPr id="11269" name="Picture 5" descr="C:\Users\Рабочий\Desktop\Форум педнаставников\Screenshot_2025-10-26-16-08-41-06_e44fa99f58f790bd03ced9103cac0fbe.jpg"/>
          <p:cNvPicPr>
            <a:picLocks noChangeAspect="1" noChangeArrowheads="1"/>
          </p:cNvPicPr>
          <p:nvPr/>
        </p:nvPicPr>
        <p:blipFill>
          <a:blip r:embed="rId6"/>
          <a:srcRect t="36458" r="1145" b="30208"/>
          <a:stretch>
            <a:fillRect/>
          </a:stretch>
        </p:blipFill>
        <p:spPr bwMode="auto">
          <a:xfrm>
            <a:off x="5857884" y="1500174"/>
            <a:ext cx="3035571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238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2-ой поток площадок </a:t>
            </a:r>
          </a:p>
        </p:txBody>
      </p:sp>
      <p:pic>
        <p:nvPicPr>
          <p:cNvPr id="4" name="Picture 2" descr="C:\Users\Рабочий\Desktop\Форум педнаставников\Screenshot_2025-10-26-16-13-17-60_e44fa99f58f790bd03ced9103cac0fbe.jpg"/>
          <p:cNvPicPr>
            <a:picLocks noChangeAspect="1" noChangeArrowheads="1"/>
          </p:cNvPicPr>
          <p:nvPr/>
        </p:nvPicPr>
        <p:blipFill>
          <a:blip r:embed="rId2"/>
          <a:srcRect t="36458" r="1145" b="31250"/>
          <a:stretch>
            <a:fillRect/>
          </a:stretch>
        </p:blipFill>
        <p:spPr bwMode="auto">
          <a:xfrm>
            <a:off x="500034" y="1214422"/>
            <a:ext cx="3429024" cy="2501619"/>
          </a:xfrm>
          <a:prstGeom prst="rect">
            <a:avLst/>
          </a:prstGeom>
          <a:noFill/>
        </p:spPr>
      </p:pic>
      <p:pic>
        <p:nvPicPr>
          <p:cNvPr id="5" name="Picture 1" descr="C:\Users\Рабочий\Desktop\Форум педнаставников\Screenshot_2025-10-26-16-20-15-81_e44fa99f58f790bd03ced9103cac0fbe.jpg"/>
          <p:cNvPicPr>
            <a:picLocks noChangeAspect="1" noChangeArrowheads="1"/>
          </p:cNvPicPr>
          <p:nvPr/>
        </p:nvPicPr>
        <p:blipFill>
          <a:blip r:embed="rId3"/>
          <a:srcRect t="42309" r="7771" b="30406"/>
          <a:stretch>
            <a:fillRect/>
          </a:stretch>
        </p:blipFill>
        <p:spPr bwMode="auto">
          <a:xfrm>
            <a:off x="3143240" y="4500570"/>
            <a:ext cx="3071834" cy="2143140"/>
          </a:xfrm>
          <a:prstGeom prst="rect">
            <a:avLst/>
          </a:prstGeom>
          <a:noFill/>
        </p:spPr>
      </p:pic>
      <p:pic>
        <p:nvPicPr>
          <p:cNvPr id="10241" name="Picture 1" descr="C:\Users\Рабочий\Desktop\Форум педнаставников\Screenshot_2025-10-26-16-10-15-73_e44fa99f58f790bd03ced9103cac0fbe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37250" r="2947" b="31461"/>
          <a:stretch>
            <a:fillRect/>
          </a:stretch>
        </p:blipFill>
        <p:spPr bwMode="auto">
          <a:xfrm>
            <a:off x="5214942" y="1142984"/>
            <a:ext cx="3571900" cy="25717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29256" y="3786190"/>
            <a:ext cx="32340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Первые  шаги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Переулок Больших успехов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6001" y="3786190"/>
            <a:ext cx="24976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 развития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Аллея признания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60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УЧИГРАД 2025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  участника, обучающиеся ПППК.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 интерактивных площадок.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мастер –класса для педагогов – наставников.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6000768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 погрузиться в профессии педагогической направленности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 descr="C:\Users\Рабочий\Desktop\Форум педнаставников\Bg0h30jU6FvUMhcTaQJBMJiCdlJJ1cF9nSMWjSUaIOceJxx9qzm_pqrk9PtyVxLq0oe-l6H2PsIIwgOT1oMXvAh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928934"/>
            <a:ext cx="2674424" cy="2005818"/>
          </a:xfrm>
          <a:prstGeom prst="rect">
            <a:avLst/>
          </a:prstGeom>
          <a:noFill/>
        </p:spPr>
      </p:pic>
      <p:pic>
        <p:nvPicPr>
          <p:cNvPr id="7" name="Picture 3" descr="C:\Users\Рабочий\Desktop\Форум педнаставников\sHm3AssIr-Gd-whiLGW3loGbcfsrxNFo8b8WZrn4lru06u4EHdY8JgmhA_fmmknfsXJDr4EjXLplO1JxrbYpMxr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00372"/>
            <a:ext cx="2517243" cy="18879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5072074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№5 имени Героя Российской Федерации А.И Кононова» НГО  официально стало  площадкой для проведения УЧИГРАД: СТАРТ  в Приморском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75114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к  педагогической  профессии  в результате активного деятельностного  погружения;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педагогической  деятельности как социально значимой;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организаторов площадки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предпрофессиональное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самоопределение,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участников – мотивация к профессиональной деятельности «педагог»;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наставничества в школе по модели: «педагог-мастер- молодой педагог- ученик педагогического класса- обучающиеся (воспитанники детского сада)»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0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УЧИГРАД?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800"/>
            <a:ext cx="2095170" cy="207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892207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Модестова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Татьяна Владимировна, кандидат  педагогических наук, директор, методист ИМЦ Петроградского района Санкт- Петербурга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6" y="3933056"/>
            <a:ext cx="2520280" cy="248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340768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ТИЧБУРГ – город профессионального роста педагогов (с 2016 года)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ТИЧБУРГ: СТАРТ. Город будущих профессионалов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УЧИГРАД: СТАРТ  (с 2025 года)</a:t>
            </a:r>
          </a:p>
          <a:p>
            <a:endParaRPr lang="ru-RU" dirty="0"/>
          </a:p>
        </p:txBody>
      </p:sp>
      <p:pic>
        <p:nvPicPr>
          <p:cNvPr id="8" name="Picture 2" descr="F:\УЧИГРАД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1462" y="4029150"/>
            <a:ext cx="2500330" cy="2514475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3143240" y="5286388"/>
            <a:ext cx="22860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0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1470025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  УЧИГРАД: СТАРТ</a:t>
            </a:r>
            <a:br>
              <a:rPr lang="ru-RU" dirty="0"/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МАОУ «СОШ № 5</a:t>
            </a:r>
            <a:br>
              <a:rPr lang="ru-RU" sz="31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имени Героя Российской Федерации </a:t>
            </a:r>
            <a:br>
              <a:rPr lang="ru-RU" sz="31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А.И. Кононова»  НГО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2276872"/>
            <a:ext cx="2448272" cy="3528392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 по организации  площадки,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 учеников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класса психолого-педагогической направленности,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педагогов-наставников,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молодых педагогов 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214554"/>
            <a:ext cx="5619757" cy="421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33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устроен УЧИГРАД ?</a:t>
            </a:r>
          </a:p>
        </p:txBody>
      </p:sp>
      <p:pic>
        <p:nvPicPr>
          <p:cNvPr id="4" name="Picture 2" descr="F:\УЧИГРАД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142984"/>
            <a:ext cx="2502131" cy="2514600"/>
          </a:xfrm>
          <a:prstGeom prst="rect">
            <a:avLst/>
          </a:prstGeom>
          <a:noFill/>
        </p:spPr>
      </p:pic>
      <p:pic>
        <p:nvPicPr>
          <p:cNvPr id="4101" name="Picture 5" descr="C:\Users\Рабочий\Desktop\Новая папка (2)\584385e29efe940d2e7d26c761056dd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22375">
            <a:off x="2307206" y="582621"/>
            <a:ext cx="5714286" cy="76426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2066" y="2214554"/>
            <a:ext cx="2344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погружение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4572008"/>
            <a:ext cx="24379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проживание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929198"/>
            <a:ext cx="24009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взаимодействие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Пошаговое описание 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pPr>
              <a:buAutoNum type="arabicPeriod"/>
              <a:defRPr/>
            </a:pP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Информирование педагогического коллектива о проекте.</a:t>
            </a:r>
            <a:endParaRPr lang="ru-RU" dirty="0"/>
          </a:p>
          <a:p>
            <a:pPr>
              <a:buAutoNum type="arabicPeriod"/>
              <a:defRPr/>
            </a:pP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Обучение на корпоративных  курсах ( 1 месяц)</a:t>
            </a:r>
            <a:endParaRPr lang="ru-RU" dirty="0">
              <a:solidFill>
                <a:schemeClr val="dk1"/>
              </a:solidFill>
              <a:latin typeface="Times New Roman"/>
              <a:ea typeface="Arial"/>
              <a:cs typeface="Times New Roman"/>
            </a:endParaRPr>
          </a:p>
          <a:p>
            <a:pPr marL="0" indent="0">
              <a:buNone/>
              <a:defRPr/>
            </a:pPr>
            <a:endParaRPr lang="ru-RU" dirty="0"/>
          </a:p>
          <a:p>
            <a:pPr marL="0" indent="0">
              <a:buNone/>
              <a:defRPr/>
            </a:pP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3.  Опрос, тестирование обучающихся психолого-педагогического класса на определение склонностей, способностей и личностных качеств участников; знакомство с учителями-наставниками.</a:t>
            </a:r>
            <a:endParaRPr lang="ru-RU" dirty="0"/>
          </a:p>
          <a:p>
            <a:pPr marL="0" indent="0">
              <a:buNone/>
              <a:defRPr/>
            </a:pP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4. Консультирование, обсуждение проектов площадок, локаций </a:t>
            </a:r>
            <a:r>
              <a:rPr lang="ru-RU" dirty="0" err="1">
                <a:solidFill>
                  <a:schemeClr val="dk1"/>
                </a:solidFill>
                <a:latin typeface="Times New Roman"/>
                <a:cs typeface="Times New Roman"/>
              </a:rPr>
              <a:t>Учиграда</a:t>
            </a: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.</a:t>
            </a:r>
            <a:endParaRPr lang="ru-RU" dirty="0"/>
          </a:p>
          <a:p>
            <a:pPr marL="0" indent="0">
              <a:buNone/>
              <a:defRPr/>
            </a:pP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5. Репетиция площадок. Составление программы мероприятия.</a:t>
            </a:r>
            <a:endParaRPr lang="ru-RU" dirty="0"/>
          </a:p>
          <a:p>
            <a:pPr marL="0" indent="0">
              <a:buNone/>
              <a:defRPr/>
            </a:pP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6. Подготовка атрибутики, оформление мероприятия, площадок.</a:t>
            </a:r>
            <a:endParaRPr lang="ru-RU" dirty="0">
              <a:solidFill>
                <a:schemeClr val="dk1"/>
              </a:solidFill>
              <a:latin typeface="Times New Roman"/>
              <a:ea typeface="Arial"/>
              <a:cs typeface="Times New Roman"/>
            </a:endParaRPr>
          </a:p>
          <a:p>
            <a:pPr marL="0" indent="0">
              <a:buNone/>
              <a:defRPr/>
            </a:pPr>
            <a:endParaRPr lang="ru-RU" dirty="0"/>
          </a:p>
          <a:p>
            <a:pPr marL="0" indent="0">
              <a:buNone/>
              <a:defRPr/>
            </a:pPr>
            <a:r>
              <a:rPr lang="ru-RU" dirty="0">
                <a:solidFill>
                  <a:schemeClr val="dk1"/>
                </a:solidFill>
                <a:latin typeface="Times New Roman"/>
                <a:ea typeface="Arial"/>
                <a:cs typeface="Times New Roman"/>
              </a:rPr>
              <a:t>7. Информирование о предстоящем мероприятии.</a:t>
            </a:r>
          </a:p>
          <a:p>
            <a:pPr marL="0" indent="0">
              <a:buNone/>
              <a:defRPr/>
            </a:pP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8. Проведение мероприятия.</a:t>
            </a:r>
            <a:endParaRPr lang="ru-RU" dirty="0">
              <a:solidFill>
                <a:schemeClr val="dk1"/>
              </a:solidFill>
              <a:latin typeface="Times New Roman"/>
              <a:ea typeface="Arial"/>
              <a:cs typeface="Times New Roman"/>
            </a:endParaRPr>
          </a:p>
          <a:p>
            <a:pPr marL="0" indent="0">
              <a:buNone/>
              <a:defRPr/>
            </a:pP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9. Дискуссия с организаторами площадок </a:t>
            </a:r>
            <a:r>
              <a:rPr lang="ru-RU" dirty="0" err="1">
                <a:solidFill>
                  <a:schemeClr val="dk1"/>
                </a:solidFill>
                <a:latin typeface="Times New Roman"/>
                <a:cs typeface="Times New Roman"/>
              </a:rPr>
              <a:t>Учиграда</a:t>
            </a: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. Анализ работы площадок.</a:t>
            </a:r>
            <a:endParaRPr lang="ru-RU" dirty="0"/>
          </a:p>
          <a:p>
            <a:pPr marL="0" indent="0">
              <a:buNone/>
              <a:defRPr/>
            </a:pPr>
            <a:r>
              <a:rPr lang="ru-RU" dirty="0">
                <a:solidFill>
                  <a:schemeClr val="dk1"/>
                </a:solidFill>
                <a:latin typeface="Times New Roman"/>
                <a:cs typeface="Times New Roman"/>
              </a:rPr>
              <a:t>10. Создание банка методических материалов профессиональных проб.</a:t>
            </a:r>
            <a:endParaRPr lang="ru-RU" dirty="0">
              <a:solidFill>
                <a:schemeClr val="dk1"/>
              </a:solidFill>
              <a:latin typeface="Times New Roman"/>
              <a:ea typeface="Arial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57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УЧИГРАДА: СТАРТ 2025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6237312"/>
            <a:ext cx="8229600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2050" name="Picture 2" descr="F:\УЧИГРАД\паспорт учиград\ПЛОЩАДКИ ПАСПОР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839" r="-6"/>
          <a:stretch>
            <a:fillRect/>
          </a:stretch>
        </p:blipFill>
        <p:spPr bwMode="auto">
          <a:xfrm>
            <a:off x="357158" y="1416926"/>
            <a:ext cx="8429683" cy="4709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346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профессии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08"/>
            <a:ext cx="22790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ВОЖАТЫЙ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18083" y="5650491"/>
            <a:ext cx="4259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 - ЛОГОПЕД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429000"/>
            <a:ext cx="30308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285992"/>
            <a:ext cx="4305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ПЕДАГОГ-ПСИХОЛОГ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55605" y="1420581"/>
            <a:ext cx="1857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ТЬЮТОР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429132"/>
            <a:ext cx="55377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 - БИБЛИОТЕКАРЬ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2285992"/>
            <a:ext cx="16450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ТРЕНЕР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357826"/>
            <a:ext cx="32215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  ДОП.</a:t>
            </a:r>
          </a:p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ОБРАЗОВАНИЯ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3214686"/>
            <a:ext cx="48818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СОВЕТНИК ДИРЕКТОРА </a:t>
            </a:r>
          </a:p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ВОСПИТАНИЮ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857232"/>
            <a:ext cx="57723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КЛАССНЫЙ РУКОВОДИТЕЛЬ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подготовке  площадок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Ученики- организаторы:</a:t>
            </a:r>
          </a:p>
          <a:p>
            <a:pPr marL="0" indent="0" algn="just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• изучают трудовые функции (по профессиональному стандарту)  представителей выбранных профессий;</a:t>
            </a:r>
          </a:p>
          <a:p>
            <a:pPr marL="0" indent="0" algn="just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• разрабатывают логотип (иллюстрацию) и аннотацию к площадке (совместно с наставником);</a:t>
            </a:r>
          </a:p>
          <a:p>
            <a:pPr marL="0" indent="0" algn="just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•  составляют конспект площадки 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УЧИГРАДа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: СТАРТ;</a:t>
            </a:r>
          </a:p>
          <a:p>
            <a:pPr marL="0" indent="0" algn="just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• разрабатывают презентацию для проведения площадки (ПО ШАБЛОНУ);</a:t>
            </a:r>
          </a:p>
          <a:p>
            <a:pPr marL="0" indent="0" algn="just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• готовят необходимое оборудование для проведения площадки (если нужна помощь, то привлекается инициативная группа);</a:t>
            </a:r>
          </a:p>
          <a:p>
            <a:pPr marL="0" indent="0" algn="just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•проводят репетицию площадки  под руководством  наставника;</a:t>
            </a:r>
          </a:p>
          <a:p>
            <a:pPr marL="0" indent="0" algn="just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•проводят репетицию площадки для организаторов 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УЧИГРАДа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•проводят площадку в дату проведения УЧИГРАД: СТАРТ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sz="51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51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7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педагогов- наставников  -  консультировать, направлять, координировать, но не вмешиваться в  работу площадки.</a:t>
            </a:r>
          </a:p>
        </p:txBody>
      </p:sp>
    </p:spTree>
    <p:extLst>
      <p:ext uri="{BB962C8B-B14F-4D97-AF65-F5344CB8AC3E}">
        <p14:creationId xmlns:p14="http://schemas.microsoft.com/office/powerpoint/2010/main" val="6425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площадки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357298"/>
          <a:ext cx="8786874" cy="5283999"/>
        </p:xfrm>
        <a:graphic>
          <a:graphicData uri="http://schemas.openxmlformats.org/drawingml/2006/table">
            <a:tbl>
              <a:tblPr/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99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3471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 площадки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__________________________________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Название этапа площадки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Время этапа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Что говорит ведущий/организатор площадки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Что делают участники площадки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Что на экране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Оборудование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7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участниками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мин.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Погружение в тему (рассказ о профессии)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мин.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Погружение в деятельность педагога данной профессии</a:t>
                      </a:r>
                      <a:endParaRPr lang="ru-RU" sz="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мин.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Обратная связь</a:t>
                      </a:r>
                      <a:endParaRPr lang="ru-RU" sz="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мин.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938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661</Words>
  <Application>Microsoft Office PowerPoint</Application>
  <PresentationFormat>Экран (4:3)</PresentationFormat>
  <Paragraphs>120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  Краевой педагогический коворкинг  муниципальных школ наставничества «В фокусе: Находкинский городской округ!»  </vt:lpstr>
      <vt:lpstr>Что такое УЧИГРАД?</vt:lpstr>
      <vt:lpstr>История   УЧИГРАД: СТАРТ в  МАОУ «СОШ № 5  имени Героя Российской Федерации  А.И. Кононова»  НГО   </vt:lpstr>
      <vt:lpstr>Как устроен УЧИГРАД ?</vt:lpstr>
      <vt:lpstr>Пошаговое описание  практики</vt:lpstr>
      <vt:lpstr>Площадки УЧИГРАДА: СТАРТ 2025</vt:lpstr>
      <vt:lpstr>Педагогические профессии </vt:lpstr>
      <vt:lpstr>Работа по подготовке  площадок</vt:lpstr>
      <vt:lpstr>Конспект площадки </vt:lpstr>
      <vt:lpstr>УЧИГРАД – совокупность интерактивных площадок для посещения </vt:lpstr>
      <vt:lpstr>Презентация PowerPoint</vt:lpstr>
      <vt:lpstr>СОБЫТИЕ </vt:lpstr>
      <vt:lpstr>День города  (активности в локациях «городского пространства») (30 мин.)</vt:lpstr>
      <vt:lpstr>2-ой поток площадок </vt:lpstr>
      <vt:lpstr>Результаты УЧИГРАД 2025</vt:lpstr>
      <vt:lpstr>Результаты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t.m.pashinskaya77@mail.ru</cp:lastModifiedBy>
  <cp:revision>37</cp:revision>
  <dcterms:created xsi:type="dcterms:W3CDTF">2025-03-13T10:03:17Z</dcterms:created>
  <dcterms:modified xsi:type="dcterms:W3CDTF">2026-01-27T13:40:49Z</dcterms:modified>
</cp:coreProperties>
</file>