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40" r:id="rId2"/>
    <p:sldId id="279" r:id="rId3"/>
    <p:sldId id="347" r:id="rId4"/>
    <p:sldId id="302" r:id="rId5"/>
    <p:sldId id="299" r:id="rId6"/>
    <p:sldId id="348" r:id="rId7"/>
    <p:sldId id="296" r:id="rId8"/>
    <p:sldId id="305" r:id="rId9"/>
    <p:sldId id="308" r:id="rId10"/>
    <p:sldId id="338" r:id="rId11"/>
    <p:sldId id="294" r:id="rId12"/>
  </p:sldIdLst>
  <p:sldSz cx="9144000" cy="6858000" type="screen4x3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Sans Unicode"/>
        <a:ea typeface="Lucida Sans Unicode"/>
        <a:cs typeface="Lucida Sans Unicode"/>
        <a:sym typeface="Lucida Sans Unicode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Sans Unicode"/>
        <a:ea typeface="Lucida Sans Unicode"/>
        <a:cs typeface="Lucida Sans Unicode"/>
        <a:sym typeface="Lucida Sans Unicode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Sans Unicode"/>
        <a:ea typeface="Lucida Sans Unicode"/>
        <a:cs typeface="Lucida Sans Unicode"/>
        <a:sym typeface="Lucida Sans Unicode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Sans Unicode"/>
        <a:ea typeface="Lucida Sans Unicode"/>
        <a:cs typeface="Lucida Sans Unicode"/>
        <a:sym typeface="Lucida Sans Unicode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Sans Unicode"/>
        <a:ea typeface="Lucida Sans Unicode"/>
        <a:cs typeface="Lucida Sans Unicode"/>
        <a:sym typeface="Lucida Sans Unicod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Sans Unicode"/>
        <a:ea typeface="Lucida Sans Unicode"/>
        <a:cs typeface="Lucida Sans Unicode"/>
        <a:sym typeface="Lucida Sans Unicod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Sans Unicode"/>
        <a:ea typeface="Lucida Sans Unicode"/>
        <a:cs typeface="Lucida Sans Unicode"/>
        <a:sym typeface="Lucida Sans Unicod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Sans Unicode"/>
        <a:ea typeface="Lucida Sans Unicode"/>
        <a:cs typeface="Lucida Sans Unicode"/>
        <a:sym typeface="Lucida Sans Unicod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Sans Unicode"/>
        <a:ea typeface="Lucida Sans Unicode"/>
        <a:cs typeface="Lucida Sans Unicode"/>
        <a:sym typeface="Lucida Sans Unicod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FE8"/>
          </a:solidFill>
        </a:fill>
      </a:tcStyle>
    </a:wholeTbl>
    <a:band2H>
      <a:tcTxStyle/>
      <a:tcStyle>
        <a:tcBdr/>
        <a:fill>
          <a:solidFill>
            <a:srgbClr val="E7F0F4"/>
          </a:solidFill>
        </a:fill>
      </a:tcStyle>
    </a:band2H>
    <a:firstCol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09" autoAdjust="0"/>
  </p:normalViewPr>
  <p:slideViewPr>
    <p:cSldViewPr snapToGrid="0">
      <p:cViewPr varScale="1">
        <p:scale>
          <a:sx n="76" d="100"/>
          <a:sy n="76" d="100"/>
        </p:scale>
        <p:origin x="16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7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реугольник"/>
          <p:cNvSpPr/>
          <p:nvPr/>
        </p:nvSpPr>
        <p:spPr>
          <a:xfrm>
            <a:off x="0" y="4657725"/>
            <a:ext cx="915035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007897"/>
              </a:gs>
              <a:gs pos="45000">
                <a:srgbClr val="4ABBE0"/>
              </a:gs>
              <a:gs pos="100000">
                <a:srgbClr val="007897"/>
              </a:gs>
            </a:gsLst>
            <a:lin ang="13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7" name="Группа"/>
          <p:cNvGrpSpPr/>
          <p:nvPr/>
        </p:nvGrpSpPr>
        <p:grpSpPr>
          <a:xfrm>
            <a:off x="-12193" y="4952999"/>
            <a:ext cx="9162290" cy="1917193"/>
            <a:chOff x="0" y="0"/>
            <a:chExt cx="9162288" cy="1917191"/>
          </a:xfrm>
        </p:grpSpPr>
        <p:sp>
          <p:nvSpPr>
            <p:cNvPr id="23" name="Треугольник"/>
            <p:cNvSpPr/>
            <p:nvPr/>
          </p:nvSpPr>
          <p:spPr>
            <a:xfrm>
              <a:off x="1699705" y="0"/>
              <a:ext cx="7456488" cy="487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283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FCBDC">
                <a:alpha val="3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" name="Линия"/>
            <p:cNvSpPr/>
            <p:nvPr/>
          </p:nvSpPr>
          <p:spPr>
            <a:xfrm>
              <a:off x="48705" y="284163"/>
              <a:ext cx="9107488" cy="788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0" y="0"/>
                  </a:lnTo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25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096" y="39623"/>
              <a:ext cx="9156193" cy="18775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33528"/>
              <a:ext cx="9162289" cy="816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Шеврон"/>
          <p:cNvSpPr/>
          <p:nvPr/>
        </p:nvSpPr>
        <p:spPr>
          <a:xfrm>
            <a:off x="3636962" y="3005137"/>
            <a:ext cx="182563" cy="228601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7FC4DD"/>
              </a:gs>
              <a:gs pos="27999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</a:ln>
          <a:effectLst>
            <a:outerShdw blurRad="63500" dist="25400" dir="5400000" rotWithShape="0">
              <a:srgbClr val="000000">
                <a:alpha val="45999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Шеврон"/>
          <p:cNvSpPr/>
          <p:nvPr/>
        </p:nvSpPr>
        <p:spPr>
          <a:xfrm>
            <a:off x="3449637" y="3005137"/>
            <a:ext cx="184151" cy="228601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7FC4DD"/>
              </a:gs>
              <a:gs pos="27999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</a:ln>
          <a:effectLst>
            <a:outerShdw blurRad="63500" dist="25400" dir="5400000" rotWithShape="0">
              <a:srgbClr val="000000">
                <a:alpha val="45999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DEF5FA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DEF5FA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DEF5FA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6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7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Шеврон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7FC4DD"/>
              </a:gs>
              <a:gs pos="27999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</a:ln>
          <a:effectLst>
            <a:outerShdw blurRad="63500" dist="25400" dir="5400000" rotWithShape="0">
              <a:srgbClr val="000000">
                <a:alpha val="45999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" name="Шеврон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7FC4DD"/>
              </a:gs>
              <a:gs pos="27999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</a:ln>
          <a:effectLst>
            <a:outerShdw blurRad="63500" dist="25400" dir="5400000" rotWithShape="0">
              <a:srgbClr val="000000">
                <a:alpha val="45999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DEF5FA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8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иния"/>
          <p:cNvSpPr/>
          <p:nvPr/>
        </p:nvSpPr>
        <p:spPr>
          <a:xfrm>
            <a:off x="500062" y="5945187"/>
            <a:ext cx="4940301" cy="92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9FCBDC">
              <a:alpha val="39999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" name="Линия"/>
          <p:cNvSpPr/>
          <p:nvPr/>
        </p:nvSpPr>
        <p:spPr>
          <a:xfrm>
            <a:off x="485775" y="5938837"/>
            <a:ext cx="3690938" cy="933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4" name="image.png" descr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-12700" y="5784850"/>
            <a:ext cx="3414713" cy="109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-19050" y="5772150"/>
            <a:ext cx="3421063" cy="110966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61725" y="6522531"/>
            <a:ext cx="252100" cy="2513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Текст заголовка</a:t>
            </a:r>
          </a:p>
        </p:txBody>
      </p:sp>
      <p:sp>
        <p:nvSpPr>
          <p:cNvPr id="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solidFill>
            <a:srgbClr val="464646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solidFill>
            <a:srgbClr val="464646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solidFill>
            <a:srgbClr val="464646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solidFill>
            <a:srgbClr val="464646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solidFill>
            <a:srgbClr val="464646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solidFill>
            <a:srgbClr val="464646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solidFill>
            <a:srgbClr val="464646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solidFill>
            <a:srgbClr val="464646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solidFill>
            <a:srgbClr val="464646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9pPr>
    </p:titleStyle>
    <p:bodyStyle>
      <a:lvl1pPr marL="365125" marR="0" indent="-25558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68000"/>
        <a:buFontTx/>
        <a:buChar char="●"/>
        <a:tabLst/>
        <a:defRPr sz="2700" b="0" i="0" u="none" strike="noStrike" cap="none" spc="0" baseline="0"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1pPr>
      <a:lvl2pPr marL="660468" marR="0" indent="-26835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◦"/>
        <a:tabLst/>
        <a:defRPr sz="2700" b="0" i="0" u="none" strike="noStrike" cap="none" spc="0" baseline="0"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2pPr>
      <a:lvl3pPr marL="924151" marR="0" indent="-293914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sz="2700" b="0" i="0" u="none" strike="noStrike" cap="none" spc="0" baseline="0"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3pPr>
      <a:lvl4pPr marL="1239252" marR="0" indent="-324852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sz="2700" b="0" i="0" u="none" strike="noStrike" cap="none" spc="0" baseline="0"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4pPr>
      <a:lvl5pPr marL="1485900" marR="0" indent="-3429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sz="2700" b="0" i="0" u="none" strike="noStrike" cap="none" spc="0" baseline="0"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5pPr>
      <a:lvl6pPr marL="1943100" marR="0" indent="-3429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3"/>
        <a:buChar char=""/>
        <a:tabLst/>
        <a:defRPr sz="2700" b="0" i="0" u="none" strike="noStrike" cap="none" spc="0" baseline="0"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6pPr>
      <a:lvl7pPr marL="2400300" marR="0" indent="-3429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3"/>
        <a:buChar char=""/>
        <a:tabLst/>
        <a:defRPr sz="2700" b="0" i="0" u="none" strike="noStrike" cap="none" spc="0" baseline="0"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7pPr>
      <a:lvl8pPr marL="2857500" marR="0" indent="-3429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3"/>
        <a:buChar char=""/>
        <a:tabLst/>
        <a:defRPr sz="2700" b="0" i="0" u="none" strike="noStrike" cap="none" spc="0" baseline="0"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8pPr>
      <a:lvl9pPr marL="3314700" marR="0" indent="-3429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3"/>
        <a:buChar char=""/>
        <a:tabLst/>
        <a:defRPr sz="2700" b="0" i="0" u="none" strike="noStrike" cap="none" spc="0" baseline="0"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Мотивационно-целевой этап: целеполагание.…"/>
          <p:cNvSpPr txBox="1"/>
          <p:nvPr/>
        </p:nvSpPr>
        <p:spPr>
          <a:xfrm>
            <a:off x="166256" y="345780"/>
            <a:ext cx="7583054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ctr">
              <a:defRPr sz="3600" i="1"/>
            </a:pPr>
            <a:r>
              <a:rPr lang="ru-RU" sz="2800" b="1" i="1" dirty="0"/>
              <a:t>"</a:t>
            </a:r>
            <a:r>
              <a:rPr lang="ru-RU" sz="2800" b="1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Реализация</a:t>
            </a:r>
            <a:r>
              <a:rPr lang="ru-RU" sz="2800" b="1" i="1" dirty="0"/>
              <a:t> целевой модели наставничества в Находкинском городском округе: опыт, практики и перспективы"</a:t>
            </a:r>
            <a:r>
              <a:rPr lang="ru-RU" sz="2800" i="1" dirty="0"/>
              <a:t/>
            </a:r>
            <a:br>
              <a:rPr lang="ru-RU" sz="2800" i="1" dirty="0"/>
            </a:br>
            <a:endParaRPr sz="2800" dirty="0"/>
          </a:p>
        </p:txBody>
      </p:sp>
      <p:sp>
        <p:nvSpPr>
          <p:cNvPr id="96" name="Гулай Олеся Николаевна…"/>
          <p:cNvSpPr txBox="1"/>
          <p:nvPr/>
        </p:nvSpPr>
        <p:spPr>
          <a:xfrm>
            <a:off x="-1055039" y="5645359"/>
            <a:ext cx="7391401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2500" b="1" i="1"/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0" y="2974108"/>
            <a:ext cx="5349240" cy="388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786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4440" y="228120"/>
            <a:ext cx="7147560" cy="95410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2800" b="1" dirty="0"/>
              <a:t>Структурные формы наставничества в НГО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8160" y="1706880"/>
            <a:ext cx="3794760" cy="83099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2400" b="1" dirty="0"/>
              <a:t>«Школа молодого учителя»</a:t>
            </a:r>
            <a:r>
              <a:rPr lang="ru-RU" sz="2400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7760" y="1813560"/>
            <a:ext cx="3444240" cy="95410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2800" b="1" dirty="0"/>
              <a:t>«Школа молодого воспитателя»</a:t>
            </a:r>
            <a:r>
              <a:rPr lang="ru-RU" sz="2800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9560" y="2767666"/>
            <a:ext cx="4518660" cy="95410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ru-RU" sz="2800" b="1" dirty="0"/>
              <a:t>Система сопровождения наставников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Lucida Sans Unicode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164080" y="1182225"/>
            <a:ext cx="251460" cy="44797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Прямая со стрелкой 9"/>
          <p:cNvCxnSpPr/>
          <p:nvPr/>
        </p:nvCxnSpPr>
        <p:spPr>
          <a:xfrm>
            <a:off x="6035040" y="1099148"/>
            <a:ext cx="883920" cy="71441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472940" y="850192"/>
            <a:ext cx="281940" cy="192673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40" y="3721771"/>
            <a:ext cx="4671060" cy="313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5436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417635"/>
              </p:ext>
            </p:extLst>
          </p:nvPr>
        </p:nvGraphicFramePr>
        <p:xfrm>
          <a:off x="92366" y="702103"/>
          <a:ext cx="8594435" cy="42162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00421">
                  <a:extLst>
                    <a:ext uri="{9D8B030D-6E8A-4147-A177-3AD203B41FA5}">
                      <a16:colId xmlns:a16="http://schemas.microsoft.com/office/drawing/2014/main" val="3705692615"/>
                    </a:ext>
                  </a:extLst>
                </a:gridCol>
                <a:gridCol w="5002184">
                  <a:extLst>
                    <a:ext uri="{9D8B030D-6E8A-4147-A177-3AD203B41FA5}">
                      <a16:colId xmlns:a16="http://schemas.microsoft.com/office/drawing/2014/main" val="3187045669"/>
                    </a:ext>
                  </a:extLst>
                </a:gridCol>
                <a:gridCol w="565305">
                  <a:extLst>
                    <a:ext uri="{9D8B030D-6E8A-4147-A177-3AD203B41FA5}">
                      <a16:colId xmlns:a16="http://schemas.microsoft.com/office/drawing/2014/main" val="3065437481"/>
                    </a:ext>
                  </a:extLst>
                </a:gridCol>
                <a:gridCol w="565305">
                  <a:extLst>
                    <a:ext uri="{9D8B030D-6E8A-4147-A177-3AD203B41FA5}">
                      <a16:colId xmlns:a16="http://schemas.microsoft.com/office/drawing/2014/main" val="1638236969"/>
                    </a:ext>
                  </a:extLst>
                </a:gridCol>
                <a:gridCol w="565305">
                  <a:extLst>
                    <a:ext uri="{9D8B030D-6E8A-4147-A177-3AD203B41FA5}">
                      <a16:colId xmlns:a16="http://schemas.microsoft.com/office/drawing/2014/main" val="854713414"/>
                    </a:ext>
                  </a:extLst>
                </a:gridCol>
                <a:gridCol w="565305">
                  <a:extLst>
                    <a:ext uri="{9D8B030D-6E8A-4147-A177-3AD203B41FA5}">
                      <a16:colId xmlns:a16="http://schemas.microsoft.com/office/drawing/2014/main" val="3860556157"/>
                    </a:ext>
                  </a:extLst>
                </a:gridCol>
                <a:gridCol w="565305">
                  <a:extLst>
                    <a:ext uri="{9D8B030D-6E8A-4147-A177-3AD203B41FA5}">
                      <a16:colId xmlns:a16="http://schemas.microsoft.com/office/drawing/2014/main" val="4098014320"/>
                    </a:ext>
                  </a:extLst>
                </a:gridCol>
                <a:gridCol w="565305">
                  <a:extLst>
                    <a:ext uri="{9D8B030D-6E8A-4147-A177-3AD203B41FA5}">
                      <a16:colId xmlns:a16="http://schemas.microsoft.com/office/drawing/2014/main" val="1498540120"/>
                    </a:ext>
                  </a:extLst>
                </a:gridCol>
              </a:tblGrid>
              <a:tr h="485461">
                <a:tc>
                  <a:txBody>
                    <a:bodyPr/>
                    <a:lstStyle/>
                    <a:p>
                      <a:pPr marL="64770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" algn="ctr">
                        <a:spcAft>
                          <a:spcPts val="0"/>
                        </a:spcAft>
                      </a:pPr>
                      <a:r>
                        <a:rPr lang="en-US" sz="1400" spc="-5" dirty="0" err="1">
                          <a:effectLst/>
                        </a:rPr>
                        <a:t>Наименование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spc="-5" dirty="0" err="1">
                          <a:effectLst/>
                        </a:rPr>
                        <a:t>показателя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493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2022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025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2023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2024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4228789"/>
                  </a:ext>
                </a:extLst>
              </a:tr>
              <a:tr h="665045">
                <a:tc>
                  <a:txBody>
                    <a:bodyPr/>
                    <a:lstStyle/>
                    <a:p>
                      <a:pPr marL="342900" lvl="0" indent="-342900" algn="r">
                        <a:lnSpc>
                          <a:spcPts val="1345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14033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Доля</a:t>
                      </a:r>
                      <a:r>
                        <a:rPr lang="ru-RU" sz="1400" spc="45" dirty="0">
                          <a:effectLst/>
                        </a:rPr>
                        <a:t> </a:t>
                      </a:r>
                      <a:r>
                        <a:rPr lang="ru-RU" sz="1400" spc="-5" dirty="0">
                          <a:effectLst/>
                        </a:rPr>
                        <a:t>педагогов</a:t>
                      </a:r>
                      <a:r>
                        <a:rPr lang="ru-RU" sz="1400" spc="3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от</a:t>
                      </a:r>
                      <a:r>
                        <a:rPr lang="ru-RU" sz="1400" spc="35" dirty="0">
                          <a:effectLst/>
                        </a:rPr>
                        <a:t> </a:t>
                      </a:r>
                      <a:r>
                        <a:rPr lang="ru-RU" sz="1400" spc="-5" dirty="0">
                          <a:effectLst/>
                        </a:rPr>
                        <a:t>общего</a:t>
                      </a:r>
                      <a:r>
                        <a:rPr lang="ru-RU" sz="1400" spc="30" dirty="0">
                          <a:effectLst/>
                        </a:rPr>
                        <a:t> </a:t>
                      </a:r>
                      <a:r>
                        <a:rPr lang="ru-RU" sz="1400" spc="-5" dirty="0">
                          <a:effectLst/>
                        </a:rPr>
                        <a:t>количества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spc="-5" dirty="0">
                          <a:effectLst/>
                        </a:rPr>
                        <a:t>педагогических</a:t>
                      </a:r>
                      <a:r>
                        <a:rPr lang="ru-RU" sz="1400" spc="215" dirty="0">
                          <a:effectLst/>
                        </a:rPr>
                        <a:t> </a:t>
                      </a:r>
                      <a:r>
                        <a:rPr lang="ru-RU" sz="1400" spc="-5" dirty="0">
                          <a:effectLst/>
                        </a:rPr>
                        <a:t>работников,</a:t>
                      </a:r>
                      <a:r>
                        <a:rPr lang="ru-RU" sz="1400" spc="175" dirty="0">
                          <a:effectLst/>
                        </a:rPr>
                        <a:t> </a:t>
                      </a:r>
                      <a:r>
                        <a:rPr lang="ru-RU" sz="1400" spc="-5" dirty="0">
                          <a:effectLst/>
                        </a:rPr>
                        <a:t>вошедших</a:t>
                      </a:r>
                      <a:r>
                        <a:rPr lang="ru-RU" sz="1400" spc="18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в</a:t>
                      </a:r>
                      <a:r>
                        <a:rPr lang="ru-RU" sz="1400" spc="160" dirty="0">
                          <a:effectLst/>
                        </a:rPr>
                        <a:t> </a:t>
                      </a:r>
                      <a:r>
                        <a:rPr lang="ru-RU" sz="1400" spc="-5" dirty="0">
                          <a:effectLst/>
                        </a:rPr>
                        <a:t>программы</a:t>
                      </a:r>
                      <a:r>
                        <a:rPr lang="ru-RU" sz="1400" spc="175" dirty="0">
                          <a:effectLst/>
                        </a:rPr>
                        <a:t> </a:t>
                      </a:r>
                      <a:r>
                        <a:rPr lang="ru-RU" sz="1400" spc="-5" dirty="0">
                          <a:effectLst/>
                        </a:rPr>
                        <a:t>наставничества</a:t>
                      </a:r>
                      <a:r>
                        <a:rPr lang="ru-RU" sz="1400" spc="17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в</a:t>
                      </a:r>
                      <a:r>
                        <a:rPr lang="ru-RU" sz="1400" spc="17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роли</a:t>
                      </a:r>
                      <a:r>
                        <a:rPr lang="ru-RU" sz="1400" spc="315" dirty="0">
                          <a:effectLst/>
                        </a:rPr>
                        <a:t> </a:t>
                      </a:r>
                      <a:r>
                        <a:rPr lang="ru-RU" sz="1400" spc="-5" dirty="0">
                          <a:effectLst/>
                        </a:rPr>
                        <a:t>наставника,</a:t>
                      </a:r>
                      <a:r>
                        <a:rPr lang="ru-RU" sz="1400" dirty="0">
                          <a:effectLst/>
                        </a:rPr>
                        <a:t> 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57181319"/>
                  </a:ext>
                </a:extLst>
              </a:tr>
              <a:tr h="622736">
                <a:tc>
                  <a:txBody>
                    <a:bodyPr/>
                    <a:lstStyle/>
                    <a:p>
                      <a:pPr marL="0" lvl="0" indent="0" algn="r"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2.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1390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Доля</a:t>
                      </a:r>
                      <a:r>
                        <a:rPr lang="ru-RU" sz="1400" spc="80" dirty="0">
                          <a:effectLst/>
                        </a:rPr>
                        <a:t> </a:t>
                      </a:r>
                      <a:r>
                        <a:rPr lang="ru-RU" sz="1400" spc="-5" dirty="0">
                          <a:effectLst/>
                        </a:rPr>
                        <a:t>педагогов</a:t>
                      </a:r>
                      <a:r>
                        <a:rPr lang="ru-RU" sz="1400" spc="6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–</a:t>
                      </a:r>
                      <a:r>
                        <a:rPr lang="ru-RU" sz="1400" spc="7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молодых</a:t>
                      </a:r>
                      <a:r>
                        <a:rPr lang="ru-RU" sz="1400" spc="65" dirty="0">
                          <a:effectLst/>
                        </a:rPr>
                        <a:t> </a:t>
                      </a:r>
                      <a:r>
                        <a:rPr lang="ru-RU" sz="1400" spc="-5" dirty="0">
                          <a:effectLst/>
                        </a:rPr>
                        <a:t>специалистов,</a:t>
                      </a:r>
                      <a:r>
                        <a:rPr lang="ru-RU" sz="1400" spc="45" dirty="0">
                          <a:effectLst/>
                        </a:rPr>
                        <a:t> </a:t>
                      </a:r>
                      <a:r>
                        <a:rPr lang="ru-RU" sz="1400" spc="-5" dirty="0">
                          <a:effectLst/>
                        </a:rPr>
                        <a:t>проживающих</a:t>
                      </a:r>
                      <a:r>
                        <a:rPr lang="ru-RU" sz="1400" spc="6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в</a:t>
                      </a:r>
                      <a:r>
                        <a:rPr lang="ru-RU" sz="1400" spc="195" dirty="0">
                          <a:effectLst/>
                        </a:rPr>
                        <a:t> </a:t>
                      </a:r>
                      <a:r>
                        <a:rPr lang="ru-RU" sz="1400" spc="-5" dirty="0">
                          <a:effectLst/>
                        </a:rPr>
                        <a:t>муниципалитете,</a:t>
                      </a:r>
                      <a:r>
                        <a:rPr lang="ru-RU" sz="1400" spc="40" dirty="0">
                          <a:effectLst/>
                        </a:rPr>
                        <a:t> </a:t>
                      </a:r>
                      <a:r>
                        <a:rPr lang="ru-RU" sz="1400" spc="-5" dirty="0">
                          <a:effectLst/>
                        </a:rPr>
                        <a:t>вошедших</a:t>
                      </a:r>
                      <a:r>
                        <a:rPr lang="ru-RU" sz="1400" spc="5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в</a:t>
                      </a:r>
                      <a:r>
                        <a:rPr lang="ru-RU" sz="1400" spc="40" dirty="0">
                          <a:effectLst/>
                        </a:rPr>
                        <a:t> </a:t>
                      </a:r>
                      <a:r>
                        <a:rPr lang="ru-RU" sz="1400" spc="-5" dirty="0">
                          <a:effectLst/>
                        </a:rPr>
                        <a:t>программы</a:t>
                      </a:r>
                      <a:r>
                        <a:rPr lang="ru-RU" sz="1400" spc="40" dirty="0">
                          <a:effectLst/>
                        </a:rPr>
                        <a:t> </a:t>
                      </a:r>
                      <a:r>
                        <a:rPr lang="ru-RU" sz="1400" spc="-5" dirty="0">
                          <a:effectLst/>
                        </a:rPr>
                        <a:t>наставничества</a:t>
                      </a:r>
                      <a:r>
                        <a:rPr lang="ru-RU" sz="1400" spc="4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в</a:t>
                      </a:r>
                      <a:r>
                        <a:rPr lang="ru-RU" sz="1400" spc="5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роли</a:t>
                      </a:r>
                      <a:r>
                        <a:rPr lang="ru-RU" sz="1400" spc="345" dirty="0">
                          <a:effectLst/>
                        </a:rPr>
                        <a:t> </a:t>
                      </a:r>
                      <a:r>
                        <a:rPr lang="ru-RU" sz="1400" spc="-5" dirty="0">
                          <a:effectLst/>
                        </a:rPr>
                        <a:t>наставляемого,</a:t>
                      </a:r>
                      <a:r>
                        <a:rPr lang="ru-RU" sz="1400" spc="1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2840678"/>
                  </a:ext>
                </a:extLst>
              </a:tr>
              <a:tr h="666147">
                <a:tc>
                  <a:txBody>
                    <a:bodyPr/>
                    <a:lstStyle/>
                    <a:p>
                      <a:pPr marL="0" lvl="0" indent="0" algn="r"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1390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Доля</a:t>
                      </a:r>
                      <a:r>
                        <a:rPr lang="ru-RU" sz="1400" spc="80" dirty="0" smtClean="0">
                          <a:effectLst/>
                        </a:rPr>
                        <a:t> </a:t>
                      </a:r>
                      <a:r>
                        <a:rPr lang="ru-RU" sz="1400" spc="80" dirty="0">
                          <a:effectLst/>
                        </a:rPr>
                        <a:t>малоопытных </a:t>
                      </a:r>
                      <a:r>
                        <a:rPr lang="ru-RU" sz="1400" spc="-5" dirty="0">
                          <a:effectLst/>
                        </a:rPr>
                        <a:t>учителей</a:t>
                      </a:r>
                      <a:r>
                        <a:rPr lang="ru-RU" sz="1400" spc="65" dirty="0">
                          <a:effectLst/>
                        </a:rPr>
                        <a:t> / демонстрирующих низкие результаты</a:t>
                      </a:r>
                      <a:r>
                        <a:rPr lang="ru-RU" sz="1400" spc="-5" dirty="0">
                          <a:effectLst/>
                        </a:rPr>
                        <a:t>,</a:t>
                      </a:r>
                      <a:r>
                        <a:rPr lang="ru-RU" sz="1400" spc="45" dirty="0">
                          <a:effectLst/>
                        </a:rPr>
                        <a:t> </a:t>
                      </a:r>
                      <a:r>
                        <a:rPr lang="ru-RU" sz="1400" spc="-5" dirty="0">
                          <a:effectLst/>
                        </a:rPr>
                        <a:t>проживающих</a:t>
                      </a:r>
                      <a:r>
                        <a:rPr lang="ru-RU" sz="1400" spc="6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в</a:t>
                      </a:r>
                      <a:r>
                        <a:rPr lang="ru-RU" sz="1400" spc="195" dirty="0">
                          <a:effectLst/>
                        </a:rPr>
                        <a:t> </a:t>
                      </a:r>
                      <a:r>
                        <a:rPr lang="ru-RU" sz="1400" spc="-5" dirty="0">
                          <a:effectLst/>
                        </a:rPr>
                        <a:t>муниципалитете,</a:t>
                      </a:r>
                      <a:r>
                        <a:rPr lang="ru-RU" sz="1400" spc="40" dirty="0">
                          <a:effectLst/>
                        </a:rPr>
                        <a:t> </a:t>
                      </a:r>
                      <a:r>
                        <a:rPr lang="ru-RU" sz="1400" spc="-5" dirty="0">
                          <a:effectLst/>
                        </a:rPr>
                        <a:t>вошедших</a:t>
                      </a:r>
                      <a:r>
                        <a:rPr lang="ru-RU" sz="1400" spc="5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в</a:t>
                      </a:r>
                      <a:r>
                        <a:rPr lang="ru-RU" sz="1400" spc="40" dirty="0">
                          <a:effectLst/>
                        </a:rPr>
                        <a:t> </a:t>
                      </a:r>
                      <a:r>
                        <a:rPr lang="ru-RU" sz="1400" spc="-5" dirty="0">
                          <a:effectLst/>
                        </a:rPr>
                        <a:t>программы</a:t>
                      </a:r>
                      <a:r>
                        <a:rPr lang="ru-RU" sz="1400" spc="40" dirty="0">
                          <a:effectLst/>
                        </a:rPr>
                        <a:t> </a:t>
                      </a:r>
                      <a:r>
                        <a:rPr lang="ru-RU" sz="1400" spc="-5" dirty="0">
                          <a:effectLst/>
                        </a:rPr>
                        <a:t>наставничества</a:t>
                      </a:r>
                      <a:r>
                        <a:rPr lang="ru-RU" sz="1400" spc="4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в</a:t>
                      </a:r>
                      <a:r>
                        <a:rPr lang="ru-RU" sz="1400" spc="5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роли</a:t>
                      </a:r>
                      <a:r>
                        <a:rPr lang="ru-RU" sz="1400" spc="345" dirty="0">
                          <a:effectLst/>
                        </a:rPr>
                        <a:t> </a:t>
                      </a:r>
                      <a:r>
                        <a:rPr lang="ru-RU" sz="1400" spc="-5" dirty="0">
                          <a:effectLst/>
                        </a:rPr>
                        <a:t>наставляемого,</a:t>
                      </a:r>
                      <a:r>
                        <a:rPr lang="ru-RU" sz="1400" spc="1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r>
                        <a:rPr lang="ru-RU" sz="14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r>
                        <a:rPr lang="ru-RU" sz="14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</a:t>
                      </a: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r>
                        <a:rPr lang="ru-RU" sz="14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r>
                        <a:rPr lang="ru-RU" sz="14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15410367"/>
                  </a:ext>
                </a:extLst>
              </a:tr>
              <a:tr h="646546">
                <a:tc>
                  <a:txBody>
                    <a:bodyPr/>
                    <a:lstStyle/>
                    <a:p>
                      <a:pPr marL="0" lvl="0" indent="0" algn="r"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</a:rPr>
                        <a:t>4.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1390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Доля малоопытных воспитателей / демонстрирующих низкие результаты, проживающих в муниципалитете, вошедших в программы наставничества в роли наставляемого, 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4211318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ts val="1345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</a:rPr>
                        <a:t>5.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13843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8480" algn="l"/>
                          <a:tab pos="940435" algn="l"/>
                          <a:tab pos="1985010" algn="l"/>
                          <a:tab pos="2712085" algn="l"/>
                          <a:tab pos="3322955" algn="l"/>
                        </a:tabLst>
                      </a:pPr>
                      <a:r>
                        <a:rPr lang="ru-RU" sz="1400" spc="-5" dirty="0">
                          <a:effectLst/>
                        </a:rPr>
                        <a:t>Доля ОУ, реализующих Целевую модель наставничества педагогических работников, 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r>
                        <a:rPr lang="ru-RU" sz="14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r>
                        <a:rPr lang="ru-RU" sz="14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19613381"/>
                  </a:ext>
                </a:extLst>
              </a:tr>
              <a:tr h="68621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345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</a:rPr>
                        <a:t>6.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 marR="13843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8480" algn="l"/>
                          <a:tab pos="940435" algn="l"/>
                          <a:tab pos="1985010" algn="l"/>
                          <a:tab pos="2712085" algn="l"/>
                          <a:tab pos="3322955" algn="l"/>
                        </a:tabLst>
                      </a:pPr>
                      <a:r>
                        <a:rPr lang="ru-RU" sz="1400" spc="-5" dirty="0">
                          <a:effectLst/>
                        </a:rPr>
                        <a:t>Доля ОУ, реализующих Целевую модель наставничества обучающихся, 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r>
                        <a:rPr lang="ru-RU" sz="14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r>
                        <a:rPr lang="ru-RU" sz="14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4359511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69459" y="55771"/>
            <a:ext cx="86637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tabLst>
                <a:tab pos="538163" algn="l"/>
                <a:tab pos="939800" algn="l"/>
                <a:tab pos="1984375" algn="l"/>
                <a:tab pos="2711450" algn="l"/>
                <a:tab pos="3322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tabLst>
                <a:tab pos="538163" algn="l"/>
                <a:tab pos="939800" algn="l"/>
                <a:tab pos="1984375" algn="l"/>
                <a:tab pos="2711450" algn="l"/>
                <a:tab pos="3322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tabLst>
                <a:tab pos="538163" algn="l"/>
                <a:tab pos="939800" algn="l"/>
                <a:tab pos="1984375" algn="l"/>
                <a:tab pos="2711450" algn="l"/>
                <a:tab pos="3322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tabLst>
                <a:tab pos="538163" algn="l"/>
                <a:tab pos="939800" algn="l"/>
                <a:tab pos="1984375" algn="l"/>
                <a:tab pos="2711450" algn="l"/>
                <a:tab pos="3322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tabLst>
                <a:tab pos="538163" algn="l"/>
                <a:tab pos="939800" algn="l"/>
                <a:tab pos="1984375" algn="l"/>
                <a:tab pos="2711450" algn="l"/>
                <a:tab pos="3322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tabLst>
                <a:tab pos="538163" algn="l"/>
                <a:tab pos="939800" algn="l"/>
                <a:tab pos="1984375" algn="l"/>
                <a:tab pos="2711450" algn="l"/>
                <a:tab pos="3322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tabLst>
                <a:tab pos="538163" algn="l"/>
                <a:tab pos="939800" algn="l"/>
                <a:tab pos="1984375" algn="l"/>
                <a:tab pos="2711450" algn="l"/>
                <a:tab pos="3322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tabLst>
                <a:tab pos="538163" algn="l"/>
                <a:tab pos="939800" algn="l"/>
                <a:tab pos="1984375" algn="l"/>
                <a:tab pos="2711450" algn="l"/>
                <a:tab pos="3322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tabLst>
                <a:tab pos="538163" algn="l"/>
                <a:tab pos="939800" algn="l"/>
                <a:tab pos="1984375" algn="l"/>
                <a:tab pos="2711450" algn="l"/>
                <a:tab pos="3322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l"/>
                <a:tab pos="939800" algn="l"/>
                <a:tab pos="1984375" algn="l"/>
                <a:tab pos="2711450" algn="l"/>
                <a:tab pos="3322638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Показатели реализации Целевой модели наставничества: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l"/>
                <a:tab pos="939800" algn="l"/>
                <a:tab pos="1984375" algn="l"/>
                <a:tab pos="2711450" algn="l"/>
                <a:tab pos="3322638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3546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35705" y="6522531"/>
            <a:ext cx="178120" cy="2513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1607128" y="217262"/>
            <a:ext cx="5430982" cy="52321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  <a:sym typeface="Lucida Sans Unicode"/>
              </a:rPr>
              <a:t>Нормативная</a:t>
            </a:r>
            <a:r>
              <a:rPr kumimoji="0" lang="ru-RU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ucida Sans Unicode" panose="020B0602030504020204" pitchFamily="34" charset="0"/>
                <a:cs typeface="Lucida Sans Unicode" panose="020B0602030504020204" pitchFamily="34" charset="0"/>
                <a:sym typeface="Lucida Sans Unicode"/>
              </a:rPr>
              <a:t> база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ucida Sans Unicode" panose="020B0602030504020204" pitchFamily="34" charset="0"/>
              <a:cs typeface="Lucida Sans Unicode" panose="020B0602030504020204" pitchFamily="34" charset="0"/>
              <a:sym typeface="Lucida Sans Unicod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908" y="1093213"/>
            <a:ext cx="4017820" cy="1200327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ru-RU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Распоряжение </a:t>
            </a:r>
            <a:r>
              <a:rPr lang="ru-RU" sz="2400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Минпросвещения</a:t>
            </a:r>
            <a:r>
              <a:rPr lang="ru-RU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ru-RU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России (декабрь 2019)</a:t>
            </a:r>
            <a:endParaRPr lang="ru-RU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29283" y="970941"/>
            <a:ext cx="4236947" cy="1200327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/>
            <a:r>
              <a:rPr lang="ru-RU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Приказ </a:t>
            </a:r>
            <a:r>
              <a:rPr lang="ru-RU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Министерства образования Приморского края </a:t>
            </a:r>
            <a:r>
              <a:rPr lang="ru-RU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(июль 2020)</a:t>
            </a:r>
            <a:endParaRPr lang="ru-RU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30907" y="2469620"/>
            <a:ext cx="8535319" cy="83099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ru-RU" sz="2400" dirty="0" smtClean="0"/>
              <a:t>Приказ </a:t>
            </a:r>
            <a:r>
              <a:rPr lang="ru-RU" sz="2400" dirty="0"/>
              <a:t>у</a:t>
            </a:r>
            <a:r>
              <a:rPr lang="ru-RU" sz="2400" dirty="0" smtClean="0"/>
              <a:t>правления образования  администрации НГО (май 2022)</a:t>
            </a:r>
            <a:endParaRPr lang="ru-RU" sz="2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353369" y="769580"/>
            <a:ext cx="805467" cy="24392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Прямая со стрелкой 15"/>
          <p:cNvCxnSpPr/>
          <p:nvPr/>
        </p:nvCxnSpPr>
        <p:spPr>
          <a:xfrm>
            <a:off x="5384226" y="663675"/>
            <a:ext cx="1127786" cy="30726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Прямая со стрелкой 23"/>
          <p:cNvCxnSpPr>
            <a:stCxn id="2" idx="2"/>
          </p:cNvCxnSpPr>
          <p:nvPr/>
        </p:nvCxnSpPr>
        <p:spPr>
          <a:xfrm>
            <a:off x="4322619" y="740480"/>
            <a:ext cx="15169" cy="172913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28" y="3300617"/>
            <a:ext cx="4676037" cy="35573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88" y="3300616"/>
            <a:ext cx="4676037" cy="355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291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268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0"/>
            <a:ext cx="7650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84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" y="0"/>
            <a:ext cx="9136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822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401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476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0120" y="1071880"/>
            <a:ext cx="6858000" cy="471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43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6128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7000" y="1224280"/>
            <a:ext cx="6858000" cy="440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106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ткрытая">
  <a:themeElements>
    <a:clrScheme name="Открыта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DA2BF"/>
      </a:accent1>
      <a:accent2>
        <a:srgbClr val="DA1F28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Открыта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Unicode"/>
            <a:ea typeface="Lucida Sans Unicode"/>
            <a:cs typeface="Lucida Sans Unicode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Unicode"/>
            <a:ea typeface="Lucida Sans Unicode"/>
            <a:cs typeface="Lucida Sans Unicode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DA2BF"/>
      </a:accent1>
      <a:accent2>
        <a:srgbClr val="DA1F28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Открыта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Unicode"/>
            <a:ea typeface="Lucida Sans Unicode"/>
            <a:cs typeface="Lucida Sans Unicode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Unicode"/>
            <a:ea typeface="Lucida Sans Unicode"/>
            <a:cs typeface="Lucida Sans Unicode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221</Words>
  <Application>Microsoft Office PowerPoint</Application>
  <PresentationFormat>Экран (4:3)</PresentationFormat>
  <Paragraphs>67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Lucida Sans Unicode</vt:lpstr>
      <vt:lpstr>Times New Roman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97</cp:revision>
  <cp:lastPrinted>2023-08-29T23:19:10Z</cp:lastPrinted>
  <dcterms:modified xsi:type="dcterms:W3CDTF">2026-01-27T07:05:23Z</dcterms:modified>
</cp:coreProperties>
</file>