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32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5ED07-599C-4C7F-B4FE-4C4BA16ECA5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130D0-404C-4AF2-9CF9-B01FB0C9D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17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130D0-404C-4AF2-9CF9-B01FB0C9D41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2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41044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работ: принципы и содержание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949280"/>
            <a:ext cx="7448872" cy="481608"/>
          </a:xfrm>
        </p:spPr>
        <p:txBody>
          <a:bodyPr>
            <a:normAutofit/>
          </a:bodyPr>
          <a:lstStyle/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Сеничева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Ю.А., гл. эксперт ЦНППМ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14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6858000" cy="43442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836712"/>
            <a:ext cx="6281936" cy="36724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 (6б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6-5б.) – 100-85%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4б.) – 84-70%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(3б.) – 69-50%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б.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ниже 50%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(4б.) - решено 2 задания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(2б.) – решено 1 задание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85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313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784976" cy="60003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(1б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  1. Вставь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пропущенные числа:</a:t>
            </a:r>
          </a:p>
          <a:p>
            <a:pPr marL="0" indent="0" algn="just">
              <a:buNone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48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49, …, …, 52, 53.</a:t>
            </a:r>
          </a:p>
          <a:p>
            <a:pPr marL="0" indent="0" algn="just">
              <a:buNone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90, …, 88, 87, …, …, 84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(1б.)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</a:t>
            </a:r>
          </a:p>
          <a:p>
            <a:pPr marL="0" indent="0">
              <a:buNone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69+1=         5+30=          13-7+6=</a:t>
            </a:r>
          </a:p>
          <a:p>
            <a:pPr marL="0" indent="0">
              <a:buNone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40-1=           89-9=           80+0+3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0" indent="0">
              <a:buNone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(2б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 3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Сравни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числа и величины:</a:t>
            </a:r>
          </a:p>
          <a:p>
            <a:pPr marL="0" indent="0">
              <a:buNone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47*74          5см*5дм</a:t>
            </a:r>
          </a:p>
          <a:p>
            <a:pPr marL="0" indent="0">
              <a:buNone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60*59         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6мм*5см</a:t>
            </a:r>
          </a:p>
          <a:p>
            <a:pPr marL="0" indent="0">
              <a:buNone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(2б.)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Реши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задачу:</a:t>
            </a:r>
          </a:p>
          <a:p>
            <a:pPr marL="0" indent="0">
              <a:buNone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вазе лежало 15 конфет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Мама положила еще 4.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конфет стало в вазе? 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(2б.)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.*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пропуски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цифрами так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записи были верными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</a:p>
          <a:p>
            <a:pPr marL="0" indent="0">
              <a:buNone/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7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 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6.* (3б.) Найди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закономерность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запиши ещё три числа:</a:t>
            </a:r>
          </a:p>
          <a:p>
            <a:pPr marL="0" indent="0">
              <a:buNone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32, 34, 37, …, …., … . </a:t>
            </a:r>
          </a:p>
          <a:p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5" y="5229200"/>
            <a:ext cx="196813" cy="4058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5241445"/>
            <a:ext cx="171638" cy="393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5241445"/>
            <a:ext cx="171638" cy="393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5241445"/>
            <a:ext cx="171638" cy="393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52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88640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5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551362"/>
              </p:ext>
            </p:extLst>
          </p:nvPr>
        </p:nvGraphicFramePr>
        <p:xfrm>
          <a:off x="251520" y="620688"/>
          <a:ext cx="8712968" cy="541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540060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Результаты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5*. Начерти ломаную длиной 12 см, состоящую из звеньев одинаковой длины.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П.Р.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1.18.</a:t>
                      </a:r>
                      <a:r>
                        <a:rPr lang="ru-RU" sz="16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Составлять план учебного задания и следовать ему, выполнять действия по алгоритму.</a:t>
                      </a:r>
                    </a:p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3.1.1. Планировать действие по решению учебной задачи для получения результата,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выстраивать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последовательность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выбранных действий.</a:t>
                      </a:r>
                    </a:p>
                    <a:p>
                      <a:pPr algn="just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Проверяемый элемент содержания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 Конструирование геометрических фигур (разбиение фигуры на части, составление фигуры из частей)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04156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6*. Построй столбчатую диаграмму, используя данные задачи.</a:t>
                      </a:r>
                    </a:p>
                    <a:p>
                      <a:pPr marL="0" indent="0" algn="just">
                        <a:buNone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Катя от школы до дома тратит 5 мин.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Маша тратит время на путь в 2 раза больше,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чем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Катя, а Петя на 4 мин.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меньше, чем Маша.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Учитывай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что 1 клетка равна 1 минуте.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П.Р.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1.17.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Извлекать и использовать информацию представленную на простейших диаграммах, в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таблицах на предметах повседневной жизни.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1.3.4. Анализировать и создавать текстовую,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графическую информацию в соответствии с учебной задачей. </a:t>
                      </a:r>
                    </a:p>
                    <a:p>
                      <a:pPr algn="just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Проверяемый элемент содержания:</a:t>
                      </a:r>
                      <a:endParaRPr lang="ru-RU" sz="16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5.3. Извлечение и использование для выполнения заданий информации представленной в задании.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18864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Раздел: «Числа от 1 до 100. Умножение и деление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3 класс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53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592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670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352928" cy="578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863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848872" cy="592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999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856984" cy="37532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качественных заданий для конструирования проверочной (контрольной) работы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19" y="1268413"/>
            <a:ext cx="6098162" cy="52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511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 сложности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39248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54402"/>
            <a:ext cx="4427984" cy="524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333732"/>
              </p:ext>
            </p:extLst>
          </p:nvPr>
        </p:nvGraphicFramePr>
        <p:xfrm>
          <a:off x="179512" y="4581128"/>
          <a:ext cx="4464496" cy="838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9686"/>
                <a:gridCol w="3934810"/>
              </a:tblGrid>
              <a:tr h="57594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3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Сравнивать объекты, устанавливать основания для сравнения, устанавливать аналогии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425779"/>
              </p:ext>
            </p:extLst>
          </p:nvPr>
        </p:nvGraphicFramePr>
        <p:xfrm>
          <a:off x="179513" y="5508136"/>
          <a:ext cx="4608512" cy="1089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112"/>
                <a:gridCol w="4018400"/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1.2.4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3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Формулировать выводы и подкреплять их доказательствами на основе результатов проведённого наблюдения (опыта, измерения, классификации, сравнения, исследования)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118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 базового уровня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24744"/>
            <a:ext cx="5184575" cy="535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476672"/>
            <a:ext cx="403244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99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313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7606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составить график оценочных процедур?</a:t>
            </a:r>
            <a:b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Каково оптимальное количество контрольных работ по предмету?</a:t>
            </a:r>
          </a:p>
          <a:p>
            <a:pPr marL="0" indent="0" algn="just">
              <a:buNone/>
            </a:pP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должна быть контрольная работа по ИЗО, музыке, труду (технологии)?</a:t>
            </a:r>
          </a:p>
          <a:p>
            <a:pPr marL="0" indent="0" algn="just">
              <a:buNone/>
            </a:pP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качественный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валидный- 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достоверный или соответствующий нормам и </a:t>
            </a:r>
            <a: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требованиям) </a:t>
            </a:r>
            <a:r>
              <a:rPr lang="ru-RU" sz="5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контрольно-измерительный материал? </a:t>
            </a:r>
          </a:p>
          <a:p>
            <a:pPr marL="0" indent="0" algn="just">
              <a:buNone/>
            </a:pPr>
            <a:endParaRPr lang="ru-RU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5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6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79296" cy="591344"/>
          </a:xfrm>
        </p:spPr>
        <p:txBody>
          <a:bodyPr>
            <a:noAutofit/>
          </a:bodyPr>
          <a:lstStyle/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2  ФЗ «Об образовании в Российской Федерации»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-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основных характеристик образования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(объем, содержание, планируемые результаты) и организационно-педагогических условий,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оценочных и методических материалов,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 в предусмотренных настоящим Федеральным законом случаях в виде рабочей программы воспитания, календарного плана воспитательной работы,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аттестации</a:t>
            </a:r>
            <a:r>
              <a:rPr lang="ru-RU" dirty="0">
                <a:solidFill>
                  <a:srgbClr val="FF0000"/>
                </a:solidFill>
              </a:rPr>
              <a:t>;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8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28. Компетенция, права, обязанности и ответственность образовательной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47260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3. 10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осуществление текущего контроля успеваемости и промежуточной аттестации обучающихся, установление их форм, периодичности и порядка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проведения.</a:t>
            </a: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</a:t>
            </a:r>
            <a:r>
              <a:rPr lang="ru-RU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НОО ООО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Внутренняя оценка включает: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диагностику;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текущую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тематическую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оценки;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итоговую оценку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промежуточную аттестацию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предметных  результатов фиксируются в нормативном локальном акте.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должно включить: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итоговых планируемых результатов с указанием этапов их формирования,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процедур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способов оценки;</a:t>
            </a:r>
          </a:p>
          <a:p>
            <a:pPr algn="just"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 к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оценке;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график контрольных мероприятий.</a:t>
            </a:r>
          </a:p>
          <a:p>
            <a:pPr marL="0" indent="0" algn="just"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59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01000" cy="56207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Системно-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- методологическая основа ФГОС ОО. Уровневый и комплексный подходы как принципы реализации системы  оценки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19.9. В соответствии с ФГОС НОО система оценки образовательной организации реализует системно-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уровневый и комплексный подходы к оценке образовательных достижений.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19.10.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СДП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проявляется в оценке способности к решению </a:t>
            </a:r>
            <a:r>
              <a:rPr lang="ru-RU" sz="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учебно-познавательных и учебно-практических задач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 оценке уровня функциональной грамотности. СДП обеспечивается содержанием и критериями оценки, в качестве которых выступают </a:t>
            </a:r>
            <a:r>
              <a:rPr lang="ru-RU" sz="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обучения, выраженные в </a:t>
            </a:r>
            <a:r>
              <a:rPr lang="ru-RU" sz="1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форме</a:t>
            </a:r>
            <a:r>
              <a:rPr lang="ru-RU" sz="1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19.11.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Уровневый подход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оценке образовательных достижений обучающихся реализуется за счёт фиксации различных уровней достижения обучающимися планируемых результатов. Достижение </a:t>
            </a:r>
            <a:r>
              <a:rPr lang="ru-RU" sz="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 уровня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свидетельствует о способности обучающихся решать </a:t>
            </a:r>
            <a:r>
              <a:rPr lang="ru-RU" sz="1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учебные задачи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целенаправленно отрабатываемые со всеми обучающимися в ходе учебного процесса, выступает достаточным для продолжения обучения и усвоения последующего учебного материала.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19.13.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подход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оценке образовательных достижений реализуется через: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предметных и </a:t>
            </a:r>
            <a:r>
              <a:rPr lang="ru-RU" sz="1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оценочных процедур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основы для оценки динамики индивидуальных образовательных достижений обучающихся и для итоговой оценки;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контекстной информации (об особенностях обучающихся, условиях и процессе обучения и другие);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разнообразных методов и форм оценки, взаимно дополняющих друг друга, в том числе оценок творческих работ, наблюдения;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форм работы, обеспечивающих возможность включения в самостоятельную оценочную деятельность (самоанализ, самооценка,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взаимооценка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мониторинга динамических показателей освоения умений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знаний, в том числе формируемых с использованием информационно-коммуникационных (цифровых) технологий. </a:t>
            </a:r>
          </a:p>
          <a:p>
            <a:pPr marL="0" indent="0">
              <a:buNone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83879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79296" cy="44732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принципов конструирования КИМ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2802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оценочных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 (периодичность и форма  -  письменная контрольная работа).</a:t>
            </a:r>
          </a:p>
          <a:p>
            <a:pPr algn="just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контроля – планируемые результаты (кодификатор требований и элементов содержания)</a:t>
            </a:r>
          </a:p>
          <a:p>
            <a:pPr algn="just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контроля – учебно-познавательные и учебно-практические задачи.</a:t>
            </a:r>
          </a:p>
          <a:p>
            <a:pPr algn="just"/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Уровневость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заданий -  базовый уровень сложности и выше базового уровня</a:t>
            </a:r>
          </a:p>
          <a:p>
            <a:pPr algn="just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ценка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 и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(комплексный подход)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3156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473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оценочных процедур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84887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069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504056"/>
          </a:xfrm>
        </p:spPr>
        <p:txBody>
          <a:bodyPr>
            <a:normAutofit/>
          </a:bodyPr>
          <a:lstStyle/>
          <a:p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заданий базового и повышенного уровней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07528"/>
              </p:ext>
            </p:extLst>
          </p:nvPr>
        </p:nvGraphicFramePr>
        <p:xfrm>
          <a:off x="107504" y="764705"/>
          <a:ext cx="8928992" cy="5761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503"/>
                <a:gridCol w="7803489"/>
              </a:tblGrid>
              <a:tr h="504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сложности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62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Базовый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1.Составлено на материале, соответствующем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кодификаторам элементов содержания и требований к результатам.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Воспроизведение, применение знания (правила, алгоритма и т.п.) в стандартной ситуации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 Способ выполнения задания очевиден для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ученика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7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Выше базового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Составлено на материале, соответствующем кодификаторам элементов содержания и требований к результатам.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Применение знания в нестандартной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ситуации (ФГ).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 Необходимо проявить несколько предметных результатов (из разных тем, разделов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курса, других курсов) – предметная/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межпредметная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интеграция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 Работа в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ситуации выбора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способа из нескольких или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компиляции способа из известных.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 Наряду с предметным результатом обучения проверяет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сформированность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конкретного универсального учебного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действия.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2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134530"/>
              </p:ext>
            </p:extLst>
          </p:nvPr>
        </p:nvGraphicFramePr>
        <p:xfrm>
          <a:off x="179512" y="162232"/>
          <a:ext cx="8784976" cy="6533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504056"/>
                <a:gridCol w="5472608"/>
                <a:gridCol w="576064"/>
                <a:gridCol w="1728192"/>
              </a:tblGrid>
              <a:tr h="3864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КР№ З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работа № 3.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Числа от 1 до 100. Нумерация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предметным результатам …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Метопредметные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7286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1.1 - читать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записывать,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сравнивать, упорядочивать числа в пределах 100; находить число, большее или меньшее данного числа на заданное число в пределах 100, большее данного числа в заданное число раз (в пределах 20)</a:t>
                      </a:r>
                    </a:p>
                  </a:txBody>
                  <a:tcPr marL="29528" marR="29528" marT="64770" marB="64770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8" marR="23813" marT="39370" marB="0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информацией </a:t>
                      </a:r>
                    </a:p>
                  </a:txBody>
                  <a:tcPr marL="29528" marR="23813" marT="39370" marB="0"/>
                </a:tc>
              </a:tr>
              <a:tr h="7286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1.3 - выполнять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арифметические действия: сложение и вычитание, в пределах 100 - устно и письменно, умножение и деление в пределах 50 с использованием таблицы умножения</a:t>
                      </a:r>
                    </a:p>
                  </a:txBody>
                  <a:tcPr marL="29528" marR="29528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8" marR="29528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8" marR="29528" marT="64770" marB="64770"/>
                </a:tc>
              </a:tr>
              <a:tr h="127098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1.7, 1.1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1.1 -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читать, записывать,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сравнивать,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упорядочивать числа в пределах 100;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находить число, большее или меньшее данного числа на заданное число в пределах 100, большее данного числа в заданное число раз (в пределах 20)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1.7 -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сравнивать величины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длины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массы, времени, стоимости, устанавливая между ними соотношение "больше или меньше на"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1.3.2 </a:t>
                      </a:r>
                    </a:p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8" marR="19526" marT="39370" marB="0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Согласно заданному алгоритму находить в предложенном источнике информацию, представленную в явном виде </a:t>
                      </a:r>
                    </a:p>
                  </a:txBody>
                  <a:tcPr marL="29528" marR="19526" marT="39370" marB="0"/>
                </a:tc>
              </a:tr>
              <a:tr h="113866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1.8-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решать текстовые задачи в одно-два действия: представлять задачу (краткая запись, рисунок, таблица или другая модель), планировать ход решения текстовой задачи в два действия, оформлять его в виде арифметического действия или действий, записывать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ответ. </a:t>
                      </a:r>
                      <a:r>
                        <a:rPr lang="ru-RU" sz="13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1.19 составлять (дополнять) текстовую задачу - ВБ  </a:t>
                      </a:r>
                      <a:endParaRPr lang="ru-RU" sz="13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1.3.2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8" marR="19526" marT="39370" marB="0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Согласно заданному алгоритму находить в предложенном источнике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явном виде </a:t>
                      </a:r>
                    </a:p>
                  </a:txBody>
                  <a:tcPr marL="29528" marR="19526" marT="39370" marB="0"/>
                </a:tc>
              </a:tr>
              <a:tr h="9368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1.12 -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распознавать верные (истинные) и неверные (ложные) утверждения со словами "все", "каждый";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проводить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однодвухшаговые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логические рассуждения и делать выводы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1.18 -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подбирать примеры, подтверждающие суждение, ответ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8" marR="29528" marT="64770" marB="64770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8" marR="23813" marT="39370" marB="0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информацией </a:t>
                      </a:r>
                    </a:p>
                  </a:txBody>
                  <a:tcPr marL="29528" marR="23813" marT="39370" marB="0"/>
                </a:tc>
              </a:tr>
              <a:tr h="31622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1.14- находить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закономерность в ряду объектов (чисел, геометрических фигур)</a:t>
                      </a:r>
                    </a:p>
                  </a:txBody>
                  <a:tcPr marL="29528" marR="29528" marT="64770" marB="64770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8" marR="23813" marT="39370" marB="0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528" marR="23813" marT="3937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511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527</TotalTime>
  <Words>1385</Words>
  <Application>Microsoft Office PowerPoint</Application>
  <PresentationFormat>Экран (4:3)</PresentationFormat>
  <Paragraphs>148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Ясность</vt:lpstr>
      <vt:lpstr>Конструирование контрольных работ: принципы и содержание</vt:lpstr>
      <vt:lpstr>Презентация PowerPoint</vt:lpstr>
      <vt:lpstr>Ст. 2  ФЗ «Об образовании в Российской Федерации»</vt:lpstr>
      <vt:lpstr>Статья 28. Компетенция, права, обязанности и ответственность образовательной организации</vt:lpstr>
      <vt:lpstr>2. Системно-деятельностный подход - методологическая основа ФГОС ОО. Уровневый и комплексный подходы как принципы реализации системы  оценки </vt:lpstr>
      <vt:lpstr>Учет принципов конструирования КИМ</vt:lpstr>
      <vt:lpstr>График оценочных процедур</vt:lpstr>
      <vt:lpstr>Особенности заданий базового и повышенного уровней</vt:lpstr>
      <vt:lpstr>Презентация PowerPoint</vt:lpstr>
      <vt:lpstr>Система оценивания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качественных заданий для конструирования проверочной (контрольной) работы</vt:lpstr>
      <vt:lpstr>Базовый уровень сложности</vt:lpstr>
      <vt:lpstr>Выше базового уровня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А. Сеничева</dc:creator>
  <cp:lastModifiedBy>Юлия А. Сеничева</cp:lastModifiedBy>
  <cp:revision>22</cp:revision>
  <dcterms:created xsi:type="dcterms:W3CDTF">2025-11-18T05:17:27Z</dcterms:created>
  <dcterms:modified xsi:type="dcterms:W3CDTF">2025-11-19T06:42:32Z</dcterms:modified>
</cp:coreProperties>
</file>