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74" r:id="rId5"/>
    <p:sldId id="271" r:id="rId6"/>
    <p:sldId id="259" r:id="rId7"/>
    <p:sldId id="269" r:id="rId8"/>
    <p:sldId id="276" r:id="rId9"/>
    <p:sldId id="260" r:id="rId10"/>
    <p:sldId id="263" r:id="rId11"/>
    <p:sldId id="284" r:id="rId12"/>
    <p:sldId id="286" r:id="rId13"/>
    <p:sldId id="281" r:id="rId14"/>
    <p:sldId id="288" r:id="rId15"/>
    <p:sldId id="285" r:id="rId16"/>
    <p:sldId id="287" r:id="rId17"/>
    <p:sldId id="266" r:id="rId18"/>
    <p:sldId id="267" r:id="rId19"/>
    <p:sldId id="278" r:id="rId20"/>
    <p:sldId id="280" r:id="rId21"/>
    <p:sldId id="282" r:id="rId22"/>
    <p:sldId id="283" r:id="rId23"/>
    <p:sldId id="289" r:id="rId24"/>
    <p:sldId id="268" r:id="rId25"/>
    <p:sldId id="262" r:id="rId26"/>
    <p:sldId id="261" r:id="rId27"/>
    <p:sldId id="279" r:id="rId28"/>
    <p:sldId id="270" r:id="rId29"/>
    <p:sldId id="264" r:id="rId3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32" y="-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560D33-10C5-4055-95D4-C4E0DC4740D8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0F0F7C-F367-4DB0-BAD3-854B0E7AD38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4995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0F0F7C-F367-4DB0-BAD3-854B0E7AD38B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21160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13.11.2025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3960439"/>
          </a:xfrm>
        </p:spPr>
        <p:txBody>
          <a:bodyPr>
            <a:noAutofit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Описание 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 освоения образовательных программ общего образования (в ходе аттестации педагогических кадров)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267744" y="5517232"/>
            <a:ext cx="6400800" cy="1032520"/>
          </a:xfrm>
        </p:spPr>
        <p:txBody>
          <a:bodyPr>
            <a:normAutofit/>
          </a:bodyPr>
          <a:lstStyle/>
          <a:p>
            <a:pPr algn="r"/>
            <a:r>
              <a:rPr lang="ru-RU" sz="28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Сеничева</a:t>
            </a:r>
            <a:r>
              <a:rPr lang="ru-RU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Ю.А., </a:t>
            </a:r>
          </a:p>
          <a:p>
            <a:pPr algn="r"/>
            <a:r>
              <a:rPr lang="ru-RU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гл. эксперт ГАУ ДПО ПК ИРО</a:t>
            </a:r>
            <a:endParaRPr lang="ru-RU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571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Заголовок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ru-RU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Показатели профессиональной деятельности</a:t>
            </a:r>
          </a:p>
        </p:txBody>
      </p:sp>
      <p:sp>
        <p:nvSpPr>
          <p:cNvPr id="4" name="Объект 3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433467"/>
          </a:xfrm>
        </p:spPr>
        <p:txBody>
          <a:bodyPr rtlCol="0">
            <a:noAutofit/>
          </a:bodyPr>
          <a:lstStyle/>
          <a:p>
            <a:pPr marL="114300" indent="0" algn="just" fontAlgn="t">
              <a:buNone/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ПЕРВАЯ квалификационная </a:t>
            </a:r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категория устанавливается на основе: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algn="just" fontAlgn="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стабильных положительных результатов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освоения обучающимися образовательных программ по итогам мониторингов, проводимых организацией</a:t>
            </a:r>
          </a:p>
          <a:p>
            <a:pPr algn="just" fontAlgn="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стабильных положительных результатов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освоения обучающимися образовательных программ по итогам мониторинга системы образования, проводимого в порядке, установленном постановлением Правительства Российской Федерации от 05.08.2013 г. № 662</a:t>
            </a:r>
          </a:p>
          <a:p>
            <a:pPr marL="114300" indent="0" algn="just">
              <a:buNone/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ВЫСШАЯ квалификационная категория </a:t>
            </a:r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устанавливается на основе: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algn="just" fontAlgn="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достижения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обучающимися 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положительной динамики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результатов освоения образовательных программ по итогам мониторингов, проводимых организацией </a:t>
            </a:r>
          </a:p>
          <a:p>
            <a:pPr algn="just" fontAlgn="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достижения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обучающимися 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положительных результатов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освоения образовательных программ по итогам мониторинга системы образования, проводимого в порядке, установленном постановлением Правительства РФ</a:t>
            </a:r>
          </a:p>
        </p:txBody>
      </p:sp>
    </p:spTree>
    <p:extLst>
      <p:ext uri="{BB962C8B-B14F-4D97-AF65-F5344CB8AC3E}">
        <p14:creationId xmlns:p14="http://schemas.microsoft.com/office/powerpoint/2010/main" val="412018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01000" cy="562074"/>
          </a:xfrm>
        </p:spPr>
        <p:txBody>
          <a:bodyPr>
            <a:noAutofit/>
          </a:bodyPr>
          <a:lstStyle/>
          <a:p>
            <a:pPr algn="just"/>
            <a:r>
              <a:rPr lang="ru-RU" sz="20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Системно-</a:t>
            </a:r>
            <a:r>
              <a:rPr lang="ru-RU" sz="2000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деятельностный</a:t>
            </a:r>
            <a:r>
              <a:rPr lang="ru-RU" sz="20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подход - методологическая основа ФГОС ОО. Уровневый и комплексный подходы как принципы реализации системы  оценки</a:t>
            </a:r>
            <a:r>
              <a:rPr lang="ru-RU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400" dirty="0">
              <a:solidFill>
                <a:srgbClr val="0070C0"/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561662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19.9. В соответствии с ФГОС НОО система оценки образовательной организации реализует системно-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деятельностный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уровневый и комплексный подходы к оценке образовательных достижений.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19.10. </a:t>
            </a:r>
            <a:r>
              <a:rPr lang="ru-RU" sz="15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СДП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проявляется в оценке способности к решению учебно-познавательных и учебно-практических задач, а также в оценке уровня функциональной грамотности. СДП обеспечивается содержанием и критериями оценки, в качестве которых выступают </a:t>
            </a:r>
            <a:r>
              <a:rPr lang="ru-RU" sz="15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планируемые результаты обучения, выраженные в </a:t>
            </a:r>
            <a:r>
              <a:rPr lang="ru-RU" sz="15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деятельностной</a:t>
            </a:r>
            <a:r>
              <a:rPr lang="ru-RU" sz="15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форме.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19.11. </a:t>
            </a:r>
            <a:r>
              <a:rPr lang="ru-RU" sz="15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Уровневый подход 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 оценке образовательных достижений обучающихся реализуется за счёт фиксации различных уровней достижения обучающимися планируемых результатов. Достижение </a:t>
            </a:r>
            <a:r>
              <a:rPr lang="ru-RU" sz="15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базового уровня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свидетельствует о способности обучающихся решать типовые учебные задачи, целенаправленно отрабатываемые со всеми обучающимися в ходе учебного процесса, выступает достаточным для продолжения обучения и усвоения последующего учебного материала.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19.13. </a:t>
            </a:r>
            <a:r>
              <a:rPr lang="ru-RU" sz="15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Комплексный подход 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 оценке образовательных достижений реализуется через: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1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оценку предметных и </a:t>
            </a:r>
            <a:r>
              <a:rPr lang="ru-RU" sz="15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1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>
              <a:buFontTx/>
              <a:buChar char="-"/>
            </a:pPr>
            <a:r>
              <a:rPr lang="ru-RU" sz="15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использование </a:t>
            </a:r>
            <a:r>
              <a:rPr lang="ru-RU" sz="15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комплекса оценочных процедур 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как основы для оценки динамики индивидуальных образовательных достижений обучающихся и для итоговой оценки; </a:t>
            </a:r>
            <a:endParaRPr lang="ru-RU" sz="15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Tx/>
              <a:buChar char="-"/>
            </a:pPr>
            <a:r>
              <a:rPr lang="ru-RU" sz="15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использование контекстной информации (об особенностях обучающихся, условиях и процессе обучения и другие);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использование разнообразных методов и форм оценки, взаимно дополняющих друг друга, в том числе оценок творческих работ, наблюдения;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использование форм работы, обеспечивающих возможность включения в самостоятельную оценочную деятельность (самоанализ, самооценка,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взаимооценка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</a:p>
          <a:p>
            <a:pPr marL="0" indent="0" algn="just">
              <a:buNone/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использование мониторинга динамических показателей освоения умений </a:t>
            </a:r>
            <a:r>
              <a:rPr lang="ru-RU" sz="15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и 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знаний, в том числе формируемых с использованием информационно-коммуникационных (цифровых) технологий. </a:t>
            </a:r>
          </a:p>
          <a:p>
            <a:pPr marL="0" indent="0">
              <a:buNone/>
            </a:pPr>
            <a:endParaRPr lang="ru-RU" sz="1500" dirty="0"/>
          </a:p>
        </p:txBody>
      </p:sp>
    </p:spTree>
    <p:extLst>
      <p:ext uri="{BB962C8B-B14F-4D97-AF65-F5344CB8AC3E}">
        <p14:creationId xmlns:p14="http://schemas.microsoft.com/office/powerpoint/2010/main" val="1480951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706090"/>
          </a:xfrm>
        </p:spPr>
        <p:txBody>
          <a:bodyPr>
            <a:noAutofit/>
          </a:bodyPr>
          <a:lstStyle/>
          <a:p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Кодификатор  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 Приказ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704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8" t="10305" r="30302" b="4572"/>
          <a:stretch/>
        </p:blipFill>
        <p:spPr bwMode="auto">
          <a:xfrm>
            <a:off x="323528" y="1052736"/>
            <a:ext cx="8208912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4081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Метапредметные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результаты ФОП  Приказ 704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7344816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7526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ФОП НОО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19.7. Внутренняя оценка включает:</a:t>
            </a:r>
          </a:p>
          <a:p>
            <a:pPr algn="just"/>
            <a:r>
              <a:rPr lang="ru-RU" sz="36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стартовую диагностику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текущую</a:t>
            </a:r>
            <a:r>
              <a:rPr lang="ru-RU" sz="36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и тематическую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оценки;</a:t>
            </a:r>
          </a:p>
          <a:p>
            <a:pPr algn="just"/>
            <a:r>
              <a:rPr lang="ru-RU" sz="36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итоговую оценку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/>
            <a:r>
              <a:rPr lang="ru-RU" sz="36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промежуточную аттестацию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психолого-педагогическое наблюдение;</a:t>
            </a:r>
          </a:p>
          <a:p>
            <a:pPr algn="just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внутренний мониторинг образовательных достижений обучающихся.</a:t>
            </a:r>
          </a:p>
          <a:p>
            <a:pPr algn="just"/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411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333375"/>
          </a:xfrm>
        </p:spPr>
        <p:txBody>
          <a:bodyPr>
            <a:normAutofit fontScale="90000"/>
          </a:bodyPr>
          <a:lstStyle/>
          <a:p>
            <a:pPr>
              <a:defRPr/>
            </a:pPr>
            <a:endParaRPr lang="ru-RU" dirty="0"/>
          </a:p>
        </p:txBody>
      </p:sp>
      <p:sp>
        <p:nvSpPr>
          <p:cNvPr id="2" name="Объект 1"/>
          <p:cNvSpPr>
            <a:spLocks noGrp="1"/>
          </p:cNvSpPr>
          <p:nvPr>
            <p:ph idx="1"/>
          </p:nvPr>
        </p:nvSpPr>
        <p:spPr>
          <a:xfrm>
            <a:off x="107950" y="476250"/>
            <a:ext cx="8856663" cy="6192838"/>
          </a:xfrm>
        </p:spPr>
        <p:txBody>
          <a:bodyPr>
            <a:noAutofit/>
          </a:bodyPr>
          <a:lstStyle/>
          <a:p>
            <a:pPr marL="109728" indent="0" algn="just">
              <a:buFontTx/>
              <a:buNone/>
              <a:defRPr/>
            </a:pP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Особенности оценки </a:t>
            </a:r>
            <a:r>
              <a:rPr lang="ru-RU" sz="27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метапредметных</a:t>
            </a: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и предметных  результатов фиксируются в нормативном локальном акте.</a:t>
            </a:r>
          </a:p>
          <a:p>
            <a:pPr marL="109728" indent="0" algn="just">
              <a:buFontTx/>
              <a:buNone/>
              <a:defRPr/>
            </a:pP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Описание </a:t>
            </a: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должно включить:</a:t>
            </a:r>
          </a:p>
          <a:p>
            <a:pPr algn="just">
              <a:defRPr/>
            </a:pPr>
            <a:r>
              <a:rPr lang="ru-RU" sz="27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Определение регламента организации и проведения процедур </a:t>
            </a:r>
            <a:r>
              <a:rPr lang="ru-RU" sz="2700" i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7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педагогическое наблюдение</a:t>
            </a:r>
            <a:r>
              <a:rPr lang="ru-RU" sz="27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7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в течение года/ в процессе выполнения; </a:t>
            </a:r>
            <a:r>
              <a:rPr lang="ru-RU" sz="27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стандартизированные работы </a:t>
            </a:r>
            <a:r>
              <a:rPr lang="ru-RU" sz="27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 в рефлексивной фазе года)</a:t>
            </a:r>
          </a:p>
          <a:p>
            <a:pPr algn="just">
              <a:defRPr/>
            </a:pP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список </a:t>
            </a: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итоговых планируемых результатов с указанием этапов их </a:t>
            </a: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формирования, </a:t>
            </a:r>
            <a:r>
              <a:rPr lang="ru-RU" sz="27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процедур</a:t>
            </a: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 способов </a:t>
            </a: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оценки;</a:t>
            </a:r>
            <a:endParaRPr lang="ru-RU" sz="2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defRPr/>
            </a:pP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требования к </a:t>
            </a:r>
            <a:r>
              <a:rPr lang="ru-RU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оценке</a:t>
            </a:r>
            <a:endParaRPr lang="ru-RU" sz="2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defRPr/>
            </a:pPr>
            <a:r>
              <a:rPr lang="ru-RU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график контрольных мероприятий.</a:t>
            </a:r>
          </a:p>
          <a:p>
            <a:pPr algn="just">
              <a:defRPr/>
            </a:pPr>
            <a:endParaRPr lang="ru-RU" sz="2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330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589640" cy="562074"/>
          </a:xfrm>
        </p:spPr>
        <p:txBody>
          <a:bodyPr>
            <a:noAutofit/>
          </a:bodyPr>
          <a:lstStyle/>
          <a:p>
            <a:r>
              <a:rPr lang="ru-RU" sz="3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ФОП ООО (оценка </a:t>
            </a:r>
            <a:r>
              <a:rPr lang="ru-RU" sz="30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3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результатов) </a:t>
            </a:r>
            <a:endParaRPr lang="ru-RU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764704"/>
            <a:ext cx="8712968" cy="5361459"/>
          </a:xfrm>
        </p:spPr>
        <p:txBody>
          <a:bodyPr>
            <a:noAutofit/>
          </a:bodyPr>
          <a:lstStyle/>
          <a:p>
            <a:pPr marL="45720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18.18. Оценка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достижения   </a:t>
            </a:r>
            <a:r>
              <a:rPr lang="ru-RU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результатов   осуществляется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администрацией образовательной организации в ходе внутреннего мониторинга. Содержание и периодичность внутреннего мониторинга устанавливается решением </a:t>
            </a: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педагогического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совета образовательной организации. Инструментарий строится на </a:t>
            </a:r>
            <a:r>
              <a:rPr lang="ru-RU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межпредметной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основе и </a:t>
            </a:r>
            <a:r>
              <a:rPr lang="ru-RU" sz="1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может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включать диагностические материалы по оценке читательской и цифровой грамотности, </a:t>
            </a:r>
            <a:r>
              <a:rPr lang="ru-RU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сформированности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регулятивных, </a:t>
            </a: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коммуникативных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 познавательных универсальных учебных </a:t>
            </a: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действий.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18.19. Формы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оценки: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для    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проверки     читательской      грамотности      -     письменная      работа на </a:t>
            </a:r>
            <a:r>
              <a:rPr lang="ru-RU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межпредметной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основе;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для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проверки цифровой грамотности - практическая работа в </a:t>
            </a: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сочетании с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письменной (компьютеризованной) частью;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для      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проверки      </a:t>
            </a:r>
            <a:r>
              <a:rPr lang="ru-RU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сформированности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регулятивных,      коммуникативных и познавательных универсальных учебных действий - экспертная оценка процесса и результатов выполнения групповых и (или) индивидуальных учебных исследований и проектов.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Каждый из перечисленных видов диагностики проводится с </a:t>
            </a:r>
            <a:r>
              <a:rPr lang="ru-RU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периодичностью </a:t>
            </a:r>
            <a:r>
              <a:rPr lang="ru-RU" sz="1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1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менее </a:t>
            </a:r>
            <a:r>
              <a:rPr lang="ru-RU" sz="1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одного раза </a:t>
            </a:r>
            <a:r>
              <a:rPr lang="ru-RU" sz="1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два года.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endParaRPr lang="ru-RU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824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354162"/>
          </a:xfrm>
        </p:spPr>
        <p:txBody>
          <a:bodyPr>
            <a:noAutofit/>
          </a:bodyPr>
          <a:lstStyle/>
          <a:p>
            <a:pPr algn="just"/>
            <a:r>
              <a:rPr lang="ru-RU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Оценка </a:t>
            </a:r>
            <a:r>
              <a:rPr lang="ru-RU" sz="28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 (в рамках школьных процедур – зона ответственности администрации ОО)</a:t>
            </a:r>
            <a:endParaRPr lang="ru-RU" sz="2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1700808"/>
            <a:ext cx="8507288" cy="496855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Комплексные процедуры:</a:t>
            </a:r>
          </a:p>
          <a:p>
            <a:pPr marL="0" indent="0" algn="just">
              <a:buNone/>
            </a:pP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1-4 классы – комплексная работа, проектная задача.</a:t>
            </a:r>
          </a:p>
          <a:p>
            <a:pPr marL="0" indent="0" algn="just">
              <a:buNone/>
            </a:pP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5-6 классы – комплексная работа, проектная задача.</a:t>
            </a:r>
          </a:p>
          <a:p>
            <a:pPr marL="0" indent="0" algn="just">
              <a:buNone/>
            </a:pP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7-9 классы – итоговый (индивидуальный, групповой) проект.</a:t>
            </a:r>
          </a:p>
          <a:p>
            <a:pPr marL="0" indent="0" algn="just">
              <a:buNone/>
            </a:pP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10-11 классы – итоговый проект.</a:t>
            </a: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690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Оценка </a:t>
            </a:r>
            <a:r>
              <a:rPr lang="ru-RU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 (комплексная работа)</a:t>
            </a:r>
            <a:endParaRPr lang="ru-RU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545137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ru-RU" sz="28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x-none" sz="280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комплексных </a:t>
            </a:r>
            <a:r>
              <a:rPr lang="x-none" sz="28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работах </a:t>
            </a:r>
            <a:r>
              <a:rPr lang="x-none" sz="2800">
                <a:latin typeface="Times New Roman" panose="02020603050405020304" pitchFamily="18" charset="0"/>
                <a:cs typeface="Times New Roman" panose="02020603050405020304" pitchFamily="18" charset="0"/>
              </a:rPr>
              <a:t>на межпредметной основе 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осуществл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яется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оценк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28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прям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ая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2800">
                <a:latin typeface="Times New Roman" panose="02020603050405020304" pitchFamily="18" charset="0"/>
                <a:cs typeface="Times New Roman" panose="02020603050405020304" pitchFamily="18" charset="0"/>
              </a:rPr>
              <a:t>или 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опосредованн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ая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x-none" sz="2800"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сформированности большинства познавательных учебных действий и навыков работы с информацией, а также 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опосредованн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ая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оценк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x-none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сформированно</a:t>
            </a:r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сти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ряда регулятивных и коммуникативно-речевых действий.</a:t>
            </a:r>
            <a:endParaRPr lang="ru-RU" sz="2800" dirty="0"/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Font typeface="Arial" charset="0"/>
              <a:buNone/>
            </a:pPr>
            <a:r>
              <a:rPr lang="ru-RU" sz="3000" dirty="0" smtClean="0">
                <a:latin typeface="Times New Roman" pitchFamily="18" charset="0"/>
                <a:cs typeface="Times New Roman" pitchFamily="18" charset="0"/>
              </a:rPr>
              <a:t>Анализ результатов выявил положительную динамику   </a:t>
            </a:r>
            <a:r>
              <a:rPr lang="ru-RU" sz="3000" dirty="0" err="1" smtClean="0">
                <a:latin typeface="Times New Roman" pitchFamily="18" charset="0"/>
                <a:cs typeface="Times New Roman" pitchFamily="18" charset="0"/>
              </a:rPr>
              <a:t>сформированности</a:t>
            </a:r>
            <a:r>
              <a:rPr lang="ru-RU" sz="3000" dirty="0" smtClean="0">
                <a:latin typeface="Times New Roman" pitchFamily="18" charset="0"/>
                <a:cs typeface="Times New Roman" pitchFamily="18" charset="0"/>
              </a:rPr>
              <a:t> базовых умений работы с </a:t>
            </a:r>
            <a:r>
              <a:rPr lang="ru-RU" sz="3000" dirty="0" smtClean="0">
                <a:latin typeface="Times New Roman" pitchFamily="18" charset="0"/>
                <a:cs typeface="Times New Roman" pitchFamily="18" charset="0"/>
              </a:rPr>
              <a:t>информацией, ряда познавательных УУД.</a:t>
            </a:r>
            <a:endParaRPr lang="ru-RU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Font typeface="Arial" charset="0"/>
              <a:buNone/>
            </a:pPr>
            <a:r>
              <a:rPr lang="ru-RU" sz="3000" dirty="0" smtClean="0">
                <a:latin typeface="Times New Roman" pitchFamily="18" charset="0"/>
                <a:cs typeface="Times New Roman" pitchFamily="18" charset="0"/>
              </a:rPr>
              <a:t>Название таблицы </a:t>
            </a:r>
          </a:p>
          <a:p>
            <a:pPr marL="0" indent="0" algn="just">
              <a:buNone/>
              <a:defRPr/>
            </a:pP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Таблица (в соответствии с кодификатором - Приказ 704)</a:t>
            </a:r>
          </a:p>
          <a:p>
            <a:pPr marL="0" indent="0"/>
            <a:endParaRPr lang="ru-RU" sz="3000" dirty="0" smtClean="0"/>
          </a:p>
        </p:txBody>
      </p:sp>
    </p:spTree>
    <p:extLst>
      <p:ext uri="{BB962C8B-B14F-4D97-AF65-F5344CB8AC3E}">
        <p14:creationId xmlns:p14="http://schemas.microsoft.com/office/powerpoint/2010/main" val="86452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706090"/>
          </a:xfrm>
        </p:spPr>
        <p:txBody>
          <a:bodyPr>
            <a:noAutofit/>
          </a:bodyPr>
          <a:lstStyle/>
          <a:p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Комплексная работа НШ (на основе смешанного текста)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4970850"/>
              </p:ext>
            </p:extLst>
          </p:nvPr>
        </p:nvGraphicFramePr>
        <p:xfrm>
          <a:off x="755576" y="980729"/>
          <a:ext cx="7848872" cy="4641372"/>
        </p:xfrm>
        <a:graphic>
          <a:graphicData uri="http://schemas.openxmlformats.org/drawingml/2006/table">
            <a:tbl>
              <a:tblPr/>
              <a:tblGrid>
                <a:gridCol w="936104"/>
                <a:gridCol w="6912768"/>
              </a:tblGrid>
              <a:tr h="360039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Times New Roman"/>
                        </a:rPr>
                        <a:t>1.3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Работа с </a:t>
                      </a:r>
                      <a:r>
                        <a:rPr lang="ru-RU" sz="18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информацией (познавательные УУД)</a:t>
                      </a:r>
                      <a:endParaRPr lang="ru-RU" sz="18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368152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1.3.1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Выбирать источник получения информации;</a:t>
                      </a:r>
                    </a:p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соблюдать с помощью взрослых (педагогических работников, родителей (законных представителей) несовершеннолетних обучающихся) правила информационной безопасности при поиске информации в сети Интернет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9350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1.3.2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55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Согласно заданному алгоритму находить в предложенном источнике информацию, представленную в явном виде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2897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1.3.3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Распознавать достоверную и недостоверную информацию самостоятельно или на основании предложенного педагогическим работником способа её проверки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9350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1.3.4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55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Анализировать и создавать текстовую, видео-, графическую, звуковую информацию в соответствии с учебной задачей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0457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1.3.5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Самостоятельно создавать схемы, таблицы для представления информации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5750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490066"/>
          </a:xfrm>
        </p:spPr>
        <p:txBody>
          <a:bodyPr>
            <a:noAutofit/>
          </a:bodyPr>
          <a:lstStyle/>
          <a:p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Комплексная работа НШ (на основе смешанного текста)</a:t>
            </a:r>
            <a:endParaRPr lang="ru-RU" sz="2800" dirty="0"/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1965767"/>
              </p:ext>
            </p:extLst>
          </p:nvPr>
        </p:nvGraphicFramePr>
        <p:xfrm>
          <a:off x="539552" y="980729"/>
          <a:ext cx="8136904" cy="5312410"/>
        </p:xfrm>
        <a:graphic>
          <a:graphicData uri="http://schemas.openxmlformats.org/drawingml/2006/table">
            <a:tbl>
              <a:tblPr/>
              <a:tblGrid>
                <a:gridCol w="720080"/>
                <a:gridCol w="7416824"/>
              </a:tblGrid>
              <a:tr h="360039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endParaRPr lang="ru-RU" sz="2400" b="1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Познавательные </a:t>
                      </a:r>
                      <a:r>
                        <a:rPr lang="ru-RU" sz="24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УУД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273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1.1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Базовые логические действия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594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1.1.1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Сравнивать объекты, устанавливать основания для сравнения, устанавливать аналогии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6550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1.1.2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Объединять части объекта (объекты) по определённому признаку; определять существенный признак для классификации, классифицировать предложенные объекты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3573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1.1.3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Находить закономерности и противоречия в рассматриваемых фактах, данных и наблюдениях на основе предложенного педагогическим работником алгоритма;</a:t>
                      </a:r>
                    </a:p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выявлять недостаток информации для решения учебной (практической) задачи на основе предложенного </a:t>
                      </a: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алгоритма.</a:t>
                      </a:r>
                      <a:endParaRPr lang="ru-RU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62330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1.1.4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1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Устанавливать причинно-следственные связи в ситуациях, поддающихся непосредственному наблюдению или знакомых по опыту, делать </a:t>
                      </a: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выводы.</a:t>
                      </a:r>
                      <a:endParaRPr lang="ru-RU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4633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Комплексная работа НШ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374783"/>
              </p:ext>
            </p:extLst>
          </p:nvPr>
        </p:nvGraphicFramePr>
        <p:xfrm>
          <a:off x="971600" y="836712"/>
          <a:ext cx="7632848" cy="5437227"/>
        </p:xfrm>
        <a:graphic>
          <a:graphicData uri="http://schemas.openxmlformats.org/drawingml/2006/table">
            <a:tbl>
              <a:tblPr/>
              <a:tblGrid>
                <a:gridCol w="648072"/>
                <a:gridCol w="6984776"/>
              </a:tblGrid>
              <a:tr h="49883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Times New Roman"/>
                        </a:rPr>
                        <a:t>2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endParaRPr lang="ru-RU" sz="2400" b="1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Коммуникативные </a:t>
                      </a:r>
                      <a:r>
                        <a:rPr lang="ru-RU" sz="24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УУД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1178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2.1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endParaRPr lang="ru-RU" sz="2400" b="1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Общение</a:t>
                      </a:r>
                      <a:endParaRPr lang="ru-RU" sz="24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58163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2.1.1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endParaRPr lang="ru-RU" sz="24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Воспринимать </a:t>
                      </a: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и формулировать суждения, выражать эмоции в соответствии с целями и условиями общения в знакомой среде; проявлять уважительное отношение к собеседнику, соблюдать правила ведения диалога и дискуссии; признавать возможность существования разных точек зрения; корректно и аргументированно высказывать своё мнение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915791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effectLst/>
                          <a:latin typeface="Times New Roman"/>
                          <a:ea typeface="Times New Roman"/>
                        </a:rPr>
                        <a:t>2.1.2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endParaRPr lang="ru-RU" sz="24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Строить </a:t>
                      </a: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речевое высказывание в соответствии с поставленной задачей;</a:t>
                      </a:r>
                    </a:p>
                    <a:p>
                      <a:pPr algn="just">
                        <a:lnSpc>
                          <a:spcPts val="223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создавать устные и письменные тексты (описание, рассуждение, повествование</a:t>
                      </a: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);</a:t>
                      </a:r>
                      <a:endParaRPr lang="ru-RU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0852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Проектная задача (авторская технология А.Б. Воронцова)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61662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34000"/>
              </a:lnSpc>
              <a:spcBef>
                <a:spcPts val="0"/>
              </a:spcBef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Задача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«…в которой через систему или набор заданий целенаправленно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стимулируется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система детских действий, направленных на получение еще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никогда не существовавшего (зона ближайшего развития)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практике ребенка результата («продукта»), и в ходе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решения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которой происходит качественное изменение группы детей.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Проектная задача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принципиально носит групповой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характер».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34000"/>
              </a:lnSpc>
              <a:spcBef>
                <a:spcPts val="0"/>
              </a:spcBef>
              <a:buNone/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роектная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задача —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особый вид задач, который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направлен на применение обучающимися освоенных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универсальных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учебных действий не в стандартной (учебной) ситуации, а в ситуациях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 по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форме и содержанию приближенных к «реальным».</a:t>
            </a:r>
          </a:p>
          <a:p>
            <a:pPr marL="0" indent="0" algn="just">
              <a:lnSpc>
                <a:spcPct val="134000"/>
              </a:lnSpc>
              <a:spcBef>
                <a:spcPts val="0"/>
              </a:spcBef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ней не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содержится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указаний, к какой теме, к какому учебному предмету она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относится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как выполнять то или иное задание. Итогом решения такой задачи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всегда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является реальный продукт (текст, схема или макет прибора,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 анализа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ситуации, представленный в виде таблиц, диаграмм, графиков),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созданный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детьми.</a:t>
            </a:r>
          </a:p>
        </p:txBody>
      </p:sp>
    </p:spTree>
    <p:extLst>
      <p:ext uri="{BB962C8B-B14F-4D97-AF65-F5344CB8AC3E}">
        <p14:creationId xmlns:p14="http://schemas.microsoft.com/office/powerpoint/2010/main" val="1640758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Проектная задача (задание) НШ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6539230"/>
              </p:ext>
            </p:extLst>
          </p:nvPr>
        </p:nvGraphicFramePr>
        <p:xfrm>
          <a:off x="251520" y="836712"/>
          <a:ext cx="8568952" cy="5781288"/>
        </p:xfrm>
        <a:graphic>
          <a:graphicData uri="http://schemas.openxmlformats.org/drawingml/2006/table">
            <a:tbl>
              <a:tblPr/>
              <a:tblGrid>
                <a:gridCol w="720080"/>
                <a:gridCol w="7848872"/>
              </a:tblGrid>
              <a:tr h="432048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Times New Roman"/>
                        </a:rPr>
                        <a:t>2.2</a:t>
                      </a: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Совместная </a:t>
                      </a:r>
                      <a:r>
                        <a:rPr lang="ru-RU" sz="24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деятельность (Коммуникативные</a:t>
                      </a:r>
                      <a:r>
                        <a:rPr lang="ru-RU" sz="2400" b="1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 УУД)</a:t>
                      </a:r>
                      <a:endParaRPr lang="ru-RU" sz="24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38059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Times New Roman"/>
                        </a:rPr>
                        <a:t>2.2.1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Формулировать краткосрочные и долгосрочные цели (индивидуальные с учётом участия в коллективных задачах) в стандартной (типовой) ситуации на основе предложенного формата планирования, распределения промежуточных шагов и сроков</a:t>
                      </a: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;</a:t>
                      </a: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принимать </a:t>
                      </a: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цель совместной деятельности, коллективно строить действия по её достижению: распределять роли, договариваться, обсуждать процесс и результат совместной работы; проявлять готовность руководить, выполнять поручения, подчиняться;</a:t>
                      </a: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ответственно выполнять свою часть работы; оценивать свой вклад в общий результат;</a:t>
                      </a:r>
                    </a:p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2400" dirty="0">
                          <a:effectLst/>
                          <a:latin typeface="Times New Roman"/>
                          <a:ea typeface="Times New Roman"/>
                        </a:rPr>
                        <a:t>выполнять совместные проектные задания с использованием предложенных </a:t>
                      </a:r>
                      <a:r>
                        <a:rPr lang="ru-RU" sz="2400" dirty="0" smtClean="0">
                          <a:effectLst/>
                          <a:latin typeface="Times New Roman"/>
                          <a:ea typeface="Times New Roman"/>
                        </a:rPr>
                        <a:t>образцов.</a:t>
                      </a:r>
                      <a:endParaRPr lang="ru-RU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5265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Проектная задача (задание) 5-6 классы</a:t>
            </a: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Объект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507504"/>
              </p:ext>
            </p:extLst>
          </p:nvPr>
        </p:nvGraphicFramePr>
        <p:xfrm>
          <a:off x="323528" y="908720"/>
          <a:ext cx="8712968" cy="1956673"/>
        </p:xfrm>
        <a:graphic>
          <a:graphicData uri="http://schemas.openxmlformats.org/drawingml/2006/table">
            <a:tbl>
              <a:tblPr/>
              <a:tblGrid>
                <a:gridCol w="863447"/>
                <a:gridCol w="7849521"/>
              </a:tblGrid>
              <a:tr h="288032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200" b="1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Microsoft Sans Serif"/>
                          <a:cs typeface="Times New Roman" panose="02020603050405020304" pitchFamily="18" charset="0"/>
                        </a:rPr>
                        <a:t>1.</a:t>
                      </a:r>
                      <a:endParaRPr lang="ru-RU" sz="1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Microsoft Sans Serif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40"/>
                        </a:lnSpc>
                        <a:spcAft>
                          <a:spcPts val="0"/>
                        </a:spcAft>
                      </a:pPr>
                      <a:r>
                        <a:rPr lang="ru-RU" sz="1800" b="1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Microsoft Sans Serif"/>
                          <a:cs typeface="Times New Roman" panose="02020603050405020304" pitchFamily="18" charset="0"/>
                        </a:rPr>
                        <a:t>Познавательные УУД (базовые логические УУД)</a:t>
                      </a:r>
                      <a:endParaRPr lang="ru-RU" sz="18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Microsoft Sans Serif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1.1.4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4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Выявлять причинно-следственные связи при изучении явлений и процессов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1.1.5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Делать выводы с использованием дедуктивных и индуктивных умозаключений, умозаключений по аналогии, формулировать гипотезы о взаимосвязях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454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1.1.6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Самостоятельно выбирать способ решения учебной задачи (сравнивать несколько вариантов решения, выбирать наиболее подходящий с учётом самостоятельно выделенных критериев)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101110"/>
              </p:ext>
            </p:extLst>
          </p:nvPr>
        </p:nvGraphicFramePr>
        <p:xfrm>
          <a:off x="323528" y="2679700"/>
          <a:ext cx="8640960" cy="3911600"/>
        </p:xfrm>
        <a:graphic>
          <a:graphicData uri="http://schemas.openxmlformats.org/drawingml/2006/table">
            <a:tbl>
              <a:tblPr/>
              <a:tblGrid>
                <a:gridCol w="450215"/>
                <a:gridCol w="8190745"/>
              </a:tblGrid>
              <a:tr h="14501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0" u="none" strike="noStrike" spc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2.2</a:t>
                      </a:r>
                      <a:endParaRPr lang="ru-RU" sz="1200" b="1">
                        <a:solidFill>
                          <a:srgbClr val="FF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0" u="none" strike="noStrike" spc="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Совместная </a:t>
                      </a:r>
                      <a:r>
                        <a:rPr lang="ru-RU" sz="1400" b="1" i="0" u="none" strike="noStrike" spc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деятельность (Коммуникативные</a:t>
                      </a:r>
                      <a:r>
                        <a:rPr lang="ru-RU" sz="1400" b="1" i="0" u="none" strike="noStrike" spc="0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 УУД)</a:t>
                      </a:r>
                      <a:endParaRPr lang="ru-RU" sz="1200" b="1" dirty="0">
                        <a:solidFill>
                          <a:srgbClr val="FF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2557"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2.2.1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Понимать и использовать преимущества командной и индивидуальной работы при решении конкретной проблемы, обосновывать необходимость применения групповых форм взаимодействия при решении поставленной задачи; 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принимать цель совместной деятельности, коллективно строить действия по её достижению: распределять роли, договариваться, обсуждать процесс и результат совместной работы; уметь обобщать мнения нескольких человек, проявлять готовность руководить, выполнять поручения, подчиняться; 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планировать организацию совместной работы, определять свою роль (с учётом предпочтений и возможностей всех участников взаимодействия), распределять задачи между членами команды, участвовать в групповых формах работы (обсуждения, обмен мнений, «мозговые штурмы» и иные);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выполнять свою часть работы, достигать качественного результата по своему направлению и координировать свои действия с другими членами команды;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effectLst/>
                          <a:latin typeface="Microsoft Sans Serif"/>
                          <a:ea typeface="Microsoft Sans Serif"/>
                        </a:rPr>
                        <a:t> </a:t>
                      </a: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0096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Оценка </a:t>
            </a:r>
            <a:r>
              <a:rPr lang="ru-RU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результатов (проектная деятельность)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1196752"/>
            <a:ext cx="8712968" cy="5400600"/>
          </a:xfrm>
        </p:spPr>
        <p:txBody>
          <a:bodyPr/>
          <a:lstStyle/>
          <a:p>
            <a:pPr marL="0" lvl="0" indent="0" algn="just">
              <a:buNone/>
            </a:pP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 итоговом оценивании </a:t>
            </a:r>
            <a:r>
              <a:rPr lang="ru-RU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(итоговая оценка) результатов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освоения обучающимися </a:t>
            </a:r>
            <a:r>
              <a:rPr lang="ru-RU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образовательной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программы основного общего образования должны учитываться </a:t>
            </a:r>
            <a:r>
              <a:rPr lang="ru-RU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сформированность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умений выполнения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проектной </a:t>
            </a: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деятельности (групповой и индивидуальный проекты) </a:t>
            </a:r>
            <a:r>
              <a:rPr lang="ru-RU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способность к решению учебно-практических и учебно-познавательных задач.</a:t>
            </a:r>
          </a:p>
          <a:p>
            <a:pPr marL="0" indent="0" algn="just">
              <a:buNone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18364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648072"/>
          </a:xfrm>
        </p:spPr>
        <p:txBody>
          <a:bodyPr>
            <a:normAutofit/>
          </a:bodyPr>
          <a:lstStyle/>
          <a:p>
            <a:r>
              <a:rPr lang="ru-RU" sz="36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Проект /учебное исследование</a:t>
            </a:r>
            <a:endParaRPr lang="ru-RU" sz="3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97666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ФГОС СОО. 11</a:t>
            </a: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. Индивидуальный проект представляет собой особую форму организации деятельности обучающихся (учебное исследование или учебный проект).</a:t>
            </a:r>
          </a:p>
          <a:p>
            <a:pPr marL="0" indent="0" algn="just">
              <a:buNone/>
            </a:pP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Индивидуальный проект выполняется обучающимся самостоятельно под руководством учителя (</a:t>
            </a:r>
            <a:r>
              <a:rPr lang="ru-RU" sz="1600" dirty="0" err="1">
                <a:latin typeface="Times New Roman" pitchFamily="18" charset="0"/>
                <a:cs typeface="Times New Roman" pitchFamily="18" charset="0"/>
              </a:rPr>
              <a:t>тьютора</a:t>
            </a: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) по выбранной теме в рамках одного или нескольких изучаемых учебных предметов, курсов в любой избранной области деятельности (познавательной, практической, учебно-исследовательской, социальной, художественно-творческой, иной).</a:t>
            </a:r>
          </a:p>
          <a:p>
            <a:pPr marL="0" indent="0" algn="just">
              <a:buNone/>
            </a:pP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Результаты выполнения индивидуального проекта должны отражать:</a:t>
            </a:r>
          </a:p>
          <a:p>
            <a:pPr algn="just"/>
            <a:r>
              <a:rPr lang="ru-RU" sz="1600" dirty="0" err="1">
                <a:latin typeface="Times New Roman" pitchFamily="18" charset="0"/>
                <a:cs typeface="Times New Roman" pitchFamily="18" charset="0"/>
              </a:rPr>
              <a:t>сформированность</a:t>
            </a: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 навыков коммуникативной, учебно-исследовательской деятельности, критического мышления;</a:t>
            </a:r>
          </a:p>
          <a:p>
            <a:pPr algn="just"/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способность к инновационной, аналитической, творческой, интеллектуальной деятельности;</a:t>
            </a:r>
          </a:p>
          <a:p>
            <a:pPr algn="just"/>
            <a:r>
              <a:rPr lang="ru-RU" sz="1600" dirty="0" err="1">
                <a:latin typeface="Times New Roman" pitchFamily="18" charset="0"/>
                <a:cs typeface="Times New Roman" pitchFamily="18" charset="0"/>
              </a:rPr>
              <a:t>сформированность</a:t>
            </a: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 навыков проектной деятельности, а также самостоятельного применения приобретенных знаний и способов действий при решении различных задач, используя знания одного или нескольких учебных предметов или предметных областей;</a:t>
            </a:r>
          </a:p>
          <a:p>
            <a:pPr algn="just"/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способность постановки цели и формулирования гипотезы исследования, планирования работы, отбора и интерпретации необходимой информации, структурирования аргументации результатов исследования на основе собранных данных, презентации результатов.</a:t>
            </a:r>
          </a:p>
          <a:p>
            <a:pPr marL="0" indent="0" algn="just">
              <a:buNone/>
            </a:pPr>
            <a:r>
              <a:rPr lang="ru-RU" sz="1600" dirty="0">
                <a:latin typeface="Times New Roman" pitchFamily="18" charset="0"/>
                <a:cs typeface="Times New Roman" pitchFamily="18" charset="0"/>
              </a:rPr>
              <a:t>Индивидуальный проект выполняется обучающимся в течение одного или двух лет в рамках учебного времени, специально отведенного учебным планом, и должен быть представлен в виде завершенного учебного исследования или разработанного проекта: информационного, творческого, социального, прикладного, инновационного, конструкторского, инженерного</a:t>
            </a:r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just">
              <a:buNone/>
            </a:pPr>
            <a:r>
              <a:rPr lang="ru-RU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Таблица</a:t>
            </a:r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ru-RU" sz="1600" dirty="0">
              <a:latin typeface="Times New Roman" pitchFamily="18" charset="0"/>
              <a:cs typeface="Times New Roman" pitchFamily="18" charset="0"/>
            </a:endParaRPr>
          </a:p>
          <a:p>
            <a:endParaRPr lang="ru-RU" sz="1600" dirty="0"/>
          </a:p>
        </p:txBody>
      </p:sp>
    </p:spTree>
    <p:extLst>
      <p:ext uri="{BB962C8B-B14F-4D97-AF65-F5344CB8AC3E}">
        <p14:creationId xmlns:p14="http://schemas.microsoft.com/office/powerpoint/2010/main" val="14732250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ru-RU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Метапредметные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результаты (проектная/исследовательская деятельность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1343025" y="3850481"/>
          <a:ext cx="6457950" cy="25400"/>
        </p:xfrm>
        <a:graphic>
          <a:graphicData uri="http://schemas.openxmlformats.org/drawingml/2006/table">
            <a:tbl>
              <a:tblPr/>
              <a:tblGrid>
                <a:gridCol w="6457950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ru-RU" sz="100">
                          <a:solidFill>
                            <a:srgbClr val="000000"/>
                          </a:solidFill>
                          <a:effectLst/>
                          <a:latin typeface="Microsoft Sans Serif"/>
                          <a:ea typeface="Microsoft Sans Serif"/>
                        </a:rPr>
                        <a:t> 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466828"/>
              </p:ext>
            </p:extLst>
          </p:nvPr>
        </p:nvGraphicFramePr>
        <p:xfrm>
          <a:off x="179513" y="3284984"/>
          <a:ext cx="8784975" cy="3127376"/>
        </p:xfrm>
        <a:graphic>
          <a:graphicData uri="http://schemas.openxmlformats.org/drawingml/2006/table">
            <a:tbl>
              <a:tblPr/>
              <a:tblGrid>
                <a:gridCol w="864095"/>
                <a:gridCol w="7920880"/>
              </a:tblGrid>
              <a:tr h="5760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по результатам проведённого наблюдения, опыта, исследования, владеть инструментами оценки достоверности полученных выводов и обобщений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3545">
                <a:tc>
                  <a:txBody>
                    <a:bodyPr/>
                    <a:lstStyle/>
                    <a:p>
                      <a:pPr marR="419100" algn="l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1.2.4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Прогнозировать возможное дальнейшее развитие процессов, событий и их последствия в аналогичных или сходных ситуациях, выдвигать предположения об их развитии в новых условиях и контекстах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323663">
                <a:tc>
                  <a:txBody>
                    <a:bodyPr/>
                    <a:lstStyle/>
                    <a:p>
                      <a:pPr marL="838200" algn="l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Использовать вопросы как исследовательский инструмент познания;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ct val="11400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формулировать вопросы, фиксирующие разрыв между реальным и желательным состоянием ситуации, объекта, самостоятельно устанавливать искомое и данное;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ct val="114000"/>
                        </a:lnSpc>
                        <a:spcAft>
                          <a:spcPts val="0"/>
                        </a:spcAft>
                      </a:pPr>
                      <a:r>
                        <a:rPr lang="ru-RU" sz="1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формировать гипотезу об истинности собственных суждений и суждений других, аргументировать свою позицию, </a:t>
                      </a:r>
                      <a:r>
                        <a:rPr lang="ru-RU" sz="1800" b="0" i="0" u="none" strike="noStrike" spc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мнение.</a:t>
                      </a:r>
                      <a:endParaRPr lang="ru-RU" sz="1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050925" y="19907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ru-RU" altLang="ru-RU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ru-RU" alt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Объект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890990"/>
              </p:ext>
            </p:extLst>
          </p:nvPr>
        </p:nvGraphicFramePr>
        <p:xfrm>
          <a:off x="179512" y="1268760"/>
          <a:ext cx="8784976" cy="1977598"/>
        </p:xfrm>
        <a:graphic>
          <a:graphicData uri="http://schemas.openxmlformats.org/drawingml/2006/table">
            <a:tbl>
              <a:tblPr/>
              <a:tblGrid>
                <a:gridCol w="864096"/>
                <a:gridCol w="7920880"/>
              </a:tblGrid>
              <a:tr h="27114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1.2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1" i="0" u="none" strike="noStrike" spc="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Базовые исследовательские </a:t>
                      </a:r>
                      <a:r>
                        <a:rPr lang="ru-RU" sz="1600" b="1" i="0" u="none" strike="noStrike" spc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действия (Познавательные УУД)</a:t>
                      </a:r>
                      <a:endParaRPr lang="ru-RU" sz="1600" b="1" dirty="0">
                        <a:solidFill>
                          <a:srgbClr val="FF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897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1.2.1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Проводить по самостоятельно составленному плану опыт, несложный эксперимент, небольшое исследование по установлению особенностей объекта изучения, причинно- следственных связей и зависимостей объектов между собой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3657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1.2.2</a:t>
                      </a:r>
                      <a:endParaRPr lang="ru-RU" sz="16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Оценивать на применимость и достоверность информацию, полученную в ходе исследования (эксперимента)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903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1.2.3</a:t>
                      </a:r>
                      <a:endParaRPr lang="ru-RU" sz="16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Самостоятельно формулировать обобщения и выводы</a:t>
                      </a:r>
                      <a:endParaRPr lang="ru-RU" sz="1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75368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3334718"/>
              </p:ext>
            </p:extLst>
          </p:nvPr>
        </p:nvGraphicFramePr>
        <p:xfrm>
          <a:off x="395536" y="476672"/>
          <a:ext cx="8424936" cy="6120680"/>
        </p:xfrm>
        <a:graphic>
          <a:graphicData uri="http://schemas.openxmlformats.org/drawingml/2006/table">
            <a:tbl>
              <a:tblPr/>
              <a:tblGrid>
                <a:gridCol w="936104"/>
                <a:gridCol w="7488832"/>
              </a:tblGrid>
              <a:tr h="433958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Познавательные УУД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198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Базовые логические действия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2911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1.1.1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Выявлять и характеризовать существенные признаки объектов (явлений)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9907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1.1.2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Устанавливать существенный признак классификации, основания для обобщения и сравнения, критерии проводимого анализа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556678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1.1.3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 учётом предложенной задачи выявлять закономерности и противоречия в рассматриваемых фактах, данных и наблюдениях; предлагать критерии для выявления закономерностей и противоречий; выявлять дефицит информации, данных, необходимых для решения поставленной задачи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229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1.1.4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4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Выявлять причинно-следственные связи при изучении явлений и процессов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6436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1.1.5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Делать выводы с использованием дедуктивных и индуктивных умозаключений, умозаключений по аналогии, формулировать гипотезы о взаимосвязях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6436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1.1.6</a:t>
                      </a:r>
                      <a:endParaRPr lang="ru-RU" sz="20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Самостоятельно выбирать способ решения учебной задачи (сравнивать несколько вариантов решения, выбирать наиболее подходящий с учётом самостоятельно выделенных критериев)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5561" marR="55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74321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740468"/>
              </p:ext>
            </p:extLst>
          </p:nvPr>
        </p:nvGraphicFramePr>
        <p:xfrm>
          <a:off x="251520" y="620688"/>
          <a:ext cx="8712968" cy="4959373"/>
        </p:xfrm>
        <a:graphic>
          <a:graphicData uri="http://schemas.openxmlformats.org/drawingml/2006/table">
            <a:tbl>
              <a:tblPr/>
              <a:tblGrid>
                <a:gridCol w="936104"/>
                <a:gridCol w="7776864"/>
              </a:tblGrid>
              <a:tr h="457113">
                <a:tc>
                  <a:txBody>
                    <a:bodyPr/>
                    <a:lstStyle/>
                    <a:p>
                      <a:pPr marR="419100" algn="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1.3</a:t>
                      </a:r>
                      <a:endParaRPr lang="ru-RU" sz="12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Работа с информацией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83047">
                <a:tc>
                  <a:txBody>
                    <a:bodyPr/>
                    <a:lstStyle/>
                    <a:p>
                      <a:pPr marL="838200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endParaRPr lang="ru-RU" sz="12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Применять различные методы, инструменты и запросы при поиске и отборе информации или данных из источников с учётом предложенной учебной задачи и заданных критериев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pPr marR="419100" algn="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1.3.2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2065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Выбирать, анализировать, систематизировать и интерпретировать информацию различных видов и форм представления; находить сходные аргументы (подтверждающие или опровергающие одну и ту же идею, версию) в различных информационных источниках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R="419100" algn="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1.3.3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209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Самостоятельно выбирать оптимальную форму представления информации и иллюстрировать решаемые задачи несложными схемами, диаграммами, иной графикой и их комбинациями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6207">
                <a:tc>
                  <a:txBody>
                    <a:bodyPr/>
                    <a:lstStyle/>
                    <a:p>
                      <a:pPr marR="419100" algn="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1.3.4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204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Оценивать надёжность информации по критериям, предложенным педагогическим работником или сформулированным самостоятельно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0758">
                <a:tc>
                  <a:txBody>
                    <a:bodyPr/>
                    <a:lstStyle/>
                    <a:p>
                      <a:pPr marR="419100" algn="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1.3.5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20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Эффективно запоминать и систематизировать информацию</a:t>
                      </a:r>
                      <a:endParaRPr lang="ru-RU" sz="20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61529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Работа с информацией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31789"/>
              </p:ext>
            </p:extLst>
          </p:nvPr>
        </p:nvGraphicFramePr>
        <p:xfrm>
          <a:off x="285949" y="764704"/>
          <a:ext cx="8280920" cy="1876425"/>
        </p:xfrm>
        <a:graphic>
          <a:graphicData uri="http://schemas.openxmlformats.org/drawingml/2006/table">
            <a:tbl>
              <a:tblPr/>
              <a:tblGrid>
                <a:gridCol w="8280920"/>
              </a:tblGrid>
              <a:tr h="13681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3600" b="0" i="0" u="none" strike="noStrike" spc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2.1.3.Публично </a:t>
                      </a:r>
                      <a:r>
                        <a:rPr lang="ru-RU" sz="36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представлять результаты выполненного опыта (эксперимента, исследования, проекта</a:t>
                      </a:r>
                      <a:r>
                        <a:rPr lang="ru-RU" sz="3600" b="0" i="0" u="none" strike="noStrike" spc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);</a:t>
                      </a:r>
                      <a:endParaRPr lang="ru-RU" sz="36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51520" y="2719373"/>
            <a:ext cx="8640960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3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Sans Serif" pitchFamily="34" charset="0"/>
                <a:cs typeface="Times New Roman" pitchFamily="18" charset="0"/>
              </a:rPr>
              <a:t>самостоятельно выбирать формат выступления с учётом задач презентации и особенностей аудитории и в соответствии с ним составлять устные и письменные тексты с использованием иллюстративных материалов.</a:t>
            </a:r>
            <a:r>
              <a:rPr kumimoji="0" lang="ru-RU" altLang="ru-RU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alt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2.1.1. Выражать </a:t>
            </a:r>
            <a:r>
              <a:rPr lang="ru-RU" alt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себя (свою точку зрения) в устных и письменных </a:t>
            </a:r>
            <a:r>
              <a:rPr lang="ru-RU" alt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текстах.</a:t>
            </a:r>
            <a:endParaRPr kumimoji="0" lang="ru-RU" altLang="ru-RU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00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418058"/>
          </a:xfrm>
        </p:spPr>
        <p:txBody>
          <a:bodyPr>
            <a:noAutofit/>
          </a:bodyPr>
          <a:lstStyle/>
          <a:p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егулятивные УУД</a:t>
            </a:r>
            <a:endParaRPr lang="ru-RU" sz="3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256685"/>
              </p:ext>
            </p:extLst>
          </p:nvPr>
        </p:nvGraphicFramePr>
        <p:xfrm>
          <a:off x="323528" y="836712"/>
          <a:ext cx="8640960" cy="3142104"/>
        </p:xfrm>
        <a:graphic>
          <a:graphicData uri="http://schemas.openxmlformats.org/drawingml/2006/table">
            <a:tbl>
              <a:tblPr/>
              <a:tblGrid>
                <a:gridCol w="757979"/>
                <a:gridCol w="7882981"/>
              </a:tblGrid>
              <a:tr h="3142104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3.1.1</a:t>
                      </a:r>
                      <a:endParaRPr lang="ru-RU" sz="12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240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(самоорганизация)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2400" b="0" i="0" u="none" strike="noStrike" spc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Выявлять </a:t>
                      </a:r>
                      <a:r>
                        <a:rPr lang="ru-RU" sz="24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проблемы для решения в жизненных и учебных ситуациях;</a:t>
                      </a:r>
                      <a:endParaRPr lang="ru-RU" sz="24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24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самостоятельно составлять алгоритм решения задачи (или его часть), выбирать способ решения учебной задачи с учётом имеющихся ресурсов и собственных возможностей, аргументировать предлагаемые варианты решений</a:t>
                      </a:r>
                      <a:endParaRPr lang="ru-RU" sz="24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Таблица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2105488"/>
              </p:ext>
            </p:extLst>
          </p:nvPr>
        </p:nvGraphicFramePr>
        <p:xfrm>
          <a:off x="323528" y="3645024"/>
          <a:ext cx="8640960" cy="2637656"/>
        </p:xfrm>
        <a:graphic>
          <a:graphicData uri="http://schemas.openxmlformats.org/drawingml/2006/table">
            <a:tbl>
              <a:tblPr/>
              <a:tblGrid>
                <a:gridCol w="720080"/>
                <a:gridCol w="7920880"/>
              </a:tblGrid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3.2</a:t>
                      </a:r>
                      <a:endParaRPr lang="ru-RU" sz="1200" dirty="0">
                        <a:solidFill>
                          <a:srgbClr val="FF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2800" b="0" i="0" u="none" strike="noStrike" spc="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Самоконтроль</a:t>
                      </a:r>
                      <a:endParaRPr lang="ru-RU" sz="2800" dirty="0">
                        <a:solidFill>
                          <a:srgbClr val="FF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3.2.1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2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Владеть способами самоконтроля, </a:t>
                      </a:r>
                      <a:r>
                        <a:rPr lang="ru-RU" sz="2800" b="0" i="0" u="none" strike="noStrike" spc="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самомотивации</a:t>
                      </a:r>
                      <a:r>
                        <a:rPr lang="ru-RU" sz="2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 и рефлексии</a:t>
                      </a:r>
                      <a:endParaRPr lang="ru-RU" sz="2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4545">
                <a:tc>
                  <a:txBody>
                    <a:bodyPr/>
                    <a:lstStyle/>
                    <a:p>
                      <a:pPr algn="ctr">
                        <a:lnSpc>
                          <a:spcPts val="1400"/>
                        </a:lnSpc>
                        <a:spcAft>
                          <a:spcPts val="0"/>
                        </a:spcAft>
                      </a:pPr>
                      <a:r>
                        <a:rPr lang="ru-RU" sz="1400" b="0" i="0" u="none" strike="noStrike" spc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3.2.2</a:t>
                      </a:r>
                      <a:endParaRPr lang="ru-RU" sz="120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2800" b="0" i="0" u="none" strike="noStrike" spc="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Microsoft Sans Serif"/>
                          <a:cs typeface="Times New Roman"/>
                        </a:rPr>
                        <a:t>Вносить коррективы в деятельность на основе новых обстоятельств, изменившихся ситуаций, установленных ошибок, возникших трудностей</a:t>
                      </a:r>
                      <a:endParaRPr lang="ru-RU" sz="2800" dirty="0">
                        <a:solidFill>
                          <a:srgbClr val="000000"/>
                        </a:solidFill>
                        <a:effectLst/>
                        <a:latin typeface="Microsoft Sans Serif"/>
                        <a:ea typeface="Microsoft Sans Serif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81991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346050"/>
          </a:xfrm>
        </p:spPr>
        <p:txBody>
          <a:bodyPr>
            <a:noAutofit/>
          </a:bodyPr>
          <a:lstStyle/>
          <a:p>
            <a: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Критерии оценки  проекта ( в ходе защиты)</a:t>
            </a:r>
            <a:endParaRPr lang="ru-RU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279076"/>
              </p:ext>
            </p:extLst>
          </p:nvPr>
        </p:nvGraphicFramePr>
        <p:xfrm>
          <a:off x="395536" y="1324666"/>
          <a:ext cx="5616624" cy="1261364"/>
        </p:xfrm>
        <a:graphic>
          <a:graphicData uri="http://schemas.openxmlformats.org/drawingml/2006/table">
            <a:tbl>
              <a:tblPr firstRow="1" firstCol="1" bandRow="1"/>
              <a:tblGrid>
                <a:gridCol w="4536504"/>
                <a:gridCol w="1080120"/>
              </a:tblGrid>
              <a:tr h="2266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Выделяет проблему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 балл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Объясняет выбор проблемы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Назвал противоречие на основе анализа ситуации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Назвал причины существования проблемы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Сформулировал проблему, проанализировал ее причины 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баллов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23994" y="836712"/>
            <a:ext cx="845889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Осмысление проблемы проекта и формулирование цели и задач проекта или исследования</a:t>
            </a:r>
            <a:endParaRPr kumimoji="0" lang="ru-RU" altLang="ru-RU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          </a:t>
            </a:r>
            <a:r>
              <a:rPr kumimoji="0" lang="ru-RU" altLang="ru-RU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1.1. Проблема</a:t>
            </a:r>
            <a:endParaRPr kumimoji="0" lang="ru-RU" alt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Таблица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259121"/>
              </p:ext>
            </p:extLst>
          </p:nvPr>
        </p:nvGraphicFramePr>
        <p:xfrm>
          <a:off x="539553" y="2995771"/>
          <a:ext cx="5328591" cy="1261364"/>
        </p:xfrm>
        <a:graphic>
          <a:graphicData uri="http://schemas.openxmlformats.org/drawingml/2006/table">
            <a:tbl>
              <a:tblPr firstRow="1" firstCol="1" bandRow="1"/>
              <a:tblGrid>
                <a:gridCol w="4248471"/>
                <a:gridCol w="1080120"/>
              </a:tblGrid>
              <a:tr h="2266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Формулирует и понимает цель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 балл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Задачи соответствуют цели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Предложил способ убедиться в достижении цели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Предложил способы решения проблемы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Предложил стратегию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баллов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251519" y="2586030"/>
            <a:ext cx="875153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1.2. Целеполагание </a:t>
            </a:r>
            <a:endParaRPr kumimoji="0" lang="ru-RU" alt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Таблица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921572"/>
              </p:ext>
            </p:extLst>
          </p:nvPr>
        </p:nvGraphicFramePr>
        <p:xfrm>
          <a:off x="539552" y="4869160"/>
          <a:ext cx="4706061" cy="1261364"/>
        </p:xfrm>
        <a:graphic>
          <a:graphicData uri="http://schemas.openxmlformats.org/drawingml/2006/table">
            <a:tbl>
              <a:tblPr firstRow="1" firstCol="1" bandRow="1"/>
              <a:tblGrid>
                <a:gridCol w="3769957"/>
                <a:gridCol w="936104"/>
              </a:tblGrid>
              <a:tr h="2266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Рассказал о работе над проектом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 балл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Определил последовательность действий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Предложил шаги и указал некоторые ресурсы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Обосновал ресурсы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 балла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Спланировал текущий контроль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баллов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273346" y="4367807"/>
            <a:ext cx="415770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1.3. Планирование</a:t>
            </a:r>
            <a:endParaRPr kumimoji="0" lang="ru-RU" alt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8657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282154"/>
          </a:xfrm>
        </p:spPr>
        <p:txBody>
          <a:bodyPr rtlCol="0">
            <a:noAutofit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ru-RU" sz="28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Метапредметные</a:t>
            </a:r>
            <a:r>
              <a:rPr lang="ru-RU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результаты ( в рамках освоения учебного предмета – зона ответственности педагога) </a:t>
            </a:r>
            <a:r>
              <a:rPr lang="ru-RU" sz="2800" dirty="0" smtClean="0">
                <a:solidFill>
                  <a:srgbClr val="FF0000"/>
                </a:solidFill>
              </a:rPr>
              <a:t> </a:t>
            </a:r>
            <a:endParaRPr lang="ru-RU" sz="2800" dirty="0">
              <a:solidFill>
                <a:srgbClr val="FF0000"/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0825" y="1484784"/>
            <a:ext cx="8642350" cy="5112866"/>
          </a:xfrm>
        </p:spPr>
        <p:txBody>
          <a:bodyPr rtlCol="0">
            <a:normAutofit fontScale="92500" lnSpcReduction="20000"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ru-RU" dirty="0"/>
              <a:t>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ценка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результатов, в частности, коммуникативных,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осуществляется в ходе педагогического наблюдения в рамках организации учебного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сотрудничества с использованием форм парной и групповой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работы.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Анализ листов наблюдений, которые ведёт педагог в процессе парной и групповой деятельности,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демонстрирует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сформированность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 большинства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учащихся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следующих коммуникативных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УУД.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Название таблицы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Таблица (в соответствии с кодификатором - Приказ 704)</a:t>
            </a:r>
            <a:endParaRPr lang="ru-RU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49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ru-RU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Ресурс предмета для оценки </a:t>
            </a:r>
            <a:r>
              <a:rPr lang="ru-RU" sz="24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метапредметных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результатов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764704"/>
            <a:ext cx="8712968" cy="5361459"/>
          </a:xfrm>
        </p:spPr>
        <p:txBody>
          <a:bodyPr/>
          <a:lstStyle/>
          <a:p>
            <a:pPr marL="0" indent="0" algn="just">
              <a:buNone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19.11. </a:t>
            </a:r>
            <a:r>
              <a:rPr lang="ru-RU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Уровневый 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подход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 оценке образовательных достижений обучающихся реализуется за счёт фиксации различных уровней достижения обучающимися планируемых результатов. Достижение 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базового уровня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свидетельствует о способности обучающихся решать типовые учебные задачи, целенаправленно отрабатываемые со всеми обучающимися в ходе учебного процесса, выступает достаточным для продолжения обучения и усвоения последующего учебного материала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 algn="just">
              <a:buNone/>
            </a:pPr>
            <a:r>
              <a:rPr lang="ru-RU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(уровень  выше базового) </a:t>
            </a:r>
            <a:r>
              <a:rPr lang="ru-RU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нетипичные, неотработанные задания, включающие УУД.</a:t>
            </a:r>
          </a:p>
          <a:p>
            <a:pPr marL="0" indent="0" algn="just">
              <a:buNone/>
            </a:pPr>
            <a:endParaRPr lang="ru-RU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ru-RU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Структура предметной контрольной работы: 3/4 заданий – Б/У,   ¼ - </a:t>
            </a:r>
            <a:r>
              <a:rPr lang="ru-RU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уровня выше базового.</a:t>
            </a:r>
            <a:endParaRPr lang="ru-RU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sz="2400" i="1" dirty="0"/>
          </a:p>
        </p:txBody>
      </p:sp>
    </p:spTree>
    <p:extLst>
      <p:ext uri="{BB962C8B-B14F-4D97-AF65-F5344CB8AC3E}">
        <p14:creationId xmlns:p14="http://schemas.microsoft.com/office/powerpoint/2010/main" val="2073826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Заголовок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504056"/>
          </a:xfrm>
        </p:spPr>
        <p:txBody>
          <a:bodyPr>
            <a:normAutofit/>
          </a:bodyPr>
          <a:lstStyle/>
          <a:p>
            <a:r>
              <a:rPr lang="ru-RU" altLang="ru-RU" sz="2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Особенности заданий базового и повышенного уровней</a:t>
            </a: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8517416"/>
              </p:ext>
            </p:extLst>
          </p:nvPr>
        </p:nvGraphicFramePr>
        <p:xfrm>
          <a:off x="107504" y="764705"/>
          <a:ext cx="8928992" cy="57618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5503"/>
                <a:gridCol w="7803489"/>
              </a:tblGrid>
              <a:tr h="504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b="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Уровень </a:t>
                      </a:r>
                      <a:r>
                        <a:rPr lang="ru-RU" sz="1400" b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сложности</a:t>
                      </a:r>
                      <a:endParaRPr lang="ru-RU" sz="14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b="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Характеристики</a:t>
                      </a:r>
                      <a:endParaRPr lang="ru-RU" sz="14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</a:tr>
              <a:tr h="1662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Базовый 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1.Составлено на материале, соответствующем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кодификаторам элементов содержания и требований к результатам.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2. Воспроизведение, применение знания (правила, алгоритма и т.п.) в стандартной ситуации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3. Способ выполнения задания очевиден для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ученика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</a:tr>
              <a:tr h="34171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Выше базового</a:t>
                      </a:r>
                      <a:endParaRPr lang="ru-RU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1.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Составлено на материале, соответствующем кодификаторам элементов содержания и требований к результатам.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. Применение знания в нестандартной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ситуации (ФГ).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3. Необходимо проявить несколько предметных результатов (из разных тем, разделов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курса, других курсов) – предметная/ </a:t>
                      </a:r>
                      <a:r>
                        <a:rPr lang="ru-RU" sz="20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межпредметная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 интеграция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4. Работа в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ситуации выбора </a:t>
                      </a: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способа из нескольких или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компиляции способа из известных.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5. Наряду с предметным результатом обучения проверяет </a:t>
                      </a:r>
                      <a:r>
                        <a:rPr lang="ru-RU" sz="20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сформированность</a:t>
                      </a:r>
                      <a:r>
                        <a:rPr lang="ru-RU" sz="20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 конкретного универсального учебного </a:t>
                      </a:r>
                      <a:r>
                        <a:rPr lang="ru-RU" sz="20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действия.</a:t>
                      </a:r>
                      <a:endParaRPr lang="ru-RU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536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зависимости от успешности выполнения 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проверочных</a:t>
            </a:r>
            <a:r>
              <a:rPr lang="ru-RU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тематических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работ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 </a:t>
            </a:r>
            <a:r>
              <a:rPr lang="ru-RU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учебным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предметам и с учётом характера ошибок, допущенных </a:t>
            </a:r>
            <a:r>
              <a:rPr lang="ru-RU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учащимся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можно сделать вывод о </a:t>
            </a:r>
            <a:r>
              <a:rPr lang="x-none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сформированности ряда познавательных и регулятивных действий</a:t>
            </a: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обучающихся. </a:t>
            </a:r>
            <a:r>
              <a:rPr lang="x-none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Проверочные задания, требующие совместной работы обучающихся на общий результат, позволяют оценить сформированность коммуникативных учебных действий.</a:t>
            </a:r>
            <a:endParaRPr lang="ru-RU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ru-RU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</a:t>
            </a:r>
            <a:r>
              <a:rPr lang="x-none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тоговы</a:t>
            </a:r>
            <a:r>
              <a:rPr lang="ru-RU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 (годовые) </a:t>
            </a:r>
            <a:r>
              <a:rPr lang="ru-RU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тематические </a:t>
            </a:r>
            <a:r>
              <a:rPr lang="x-none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проверочны</a:t>
            </a:r>
            <a:r>
              <a:rPr lang="ru-RU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</a:t>
            </a:r>
            <a:r>
              <a:rPr lang="x-none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работ</a:t>
            </a:r>
            <a:r>
              <a:rPr lang="ru-RU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ы</a:t>
            </a:r>
            <a:r>
              <a:rPr lang="x-none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 </a:t>
            </a:r>
            <a:r>
              <a:rPr lang="x-none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предметам</a:t>
            </a:r>
            <a:r>
              <a:rPr lang="ru-RU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7215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-137021"/>
            <a:ext cx="8229600" cy="274042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188641"/>
            <a:ext cx="8229600" cy="3096343"/>
          </a:xfrm>
        </p:spPr>
        <p:txBody>
          <a:bodyPr>
            <a:normAutofit lnSpcReduction="10000"/>
          </a:bodyPr>
          <a:lstStyle/>
          <a:p>
            <a:pPr marL="0" indent="0" algn="just">
              <a:spcBef>
                <a:spcPct val="0"/>
              </a:spcBef>
              <a:buFont typeface="Arial" charset="0"/>
              <a:buNone/>
            </a:pPr>
            <a:r>
              <a:rPr lang="ru-RU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Сравнительная выборка 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результатов выполнения заданий </a:t>
            </a:r>
            <a:r>
              <a:rPr lang="ru-RU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тематических и итоговых 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проверочных работ, в которых предусмотрена оценка </a:t>
            </a:r>
            <a:r>
              <a:rPr lang="ru-RU" sz="2400" dirty="0" err="1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сформированности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отдельных УУД.</a:t>
            </a:r>
            <a:endParaRPr lang="ru-RU" sz="2400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indent="0" algn="just">
              <a:spcBef>
                <a:spcPct val="0"/>
              </a:spcBef>
              <a:buFont typeface="Arial" charset="0"/>
              <a:buNone/>
            </a:pP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В таблице представлены обобщенные результаты выполнения заданий в </a:t>
            </a:r>
            <a:r>
              <a:rPr lang="ru-RU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работах 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по </a:t>
            </a:r>
            <a:r>
              <a:rPr lang="ru-RU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учебному предмету, 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в которых наряду с предметными результатами есть возможность диагностики </a:t>
            </a:r>
            <a:r>
              <a:rPr lang="ru-RU" sz="2400" dirty="0" err="1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сформированности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ru-RU" sz="2400" dirty="0" err="1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метапредметных</a:t>
            </a:r>
            <a:r>
              <a:rPr lang="ru-RU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ru-RU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результатов.</a:t>
            </a:r>
            <a:r>
              <a:rPr lang="ru-RU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r>
              <a:rPr lang="ru-RU" sz="2400" dirty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Таблица </a:t>
            </a:r>
            <a:r>
              <a:rPr lang="ru-RU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 УУД – сформированы, частично сформированы, </a:t>
            </a:r>
            <a:r>
              <a:rPr lang="ru-RU" sz="2400" dirty="0" err="1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несформированы</a:t>
            </a:r>
            <a:r>
              <a:rPr lang="ru-RU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</a:p>
          <a:p>
            <a:pPr marL="0" indent="0" algn="just">
              <a:spcBef>
                <a:spcPct val="0"/>
              </a:spcBef>
              <a:buFont typeface="Arial" charset="0"/>
              <a:buNone/>
            </a:pPr>
            <a:endParaRPr lang="ru-RU" sz="2000" dirty="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  <a:p>
            <a:endParaRPr lang="ru-RU" sz="2000" dirty="0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334668"/>
              </p:ext>
            </p:extLst>
          </p:nvPr>
        </p:nvGraphicFramePr>
        <p:xfrm>
          <a:off x="179512" y="3284984"/>
          <a:ext cx="8568952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  <a:gridCol w="1080120"/>
                <a:gridCol w="936104"/>
                <a:gridCol w="792088"/>
                <a:gridCol w="1368152"/>
                <a:gridCol w="1224136"/>
              </a:tblGrid>
              <a:tr h="504056">
                <a:tc>
                  <a:txBody>
                    <a:bodyPr/>
                    <a:lstStyle/>
                    <a:p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Учебный</a:t>
                      </a:r>
                      <a:r>
                        <a:rPr lang="ru-RU" sz="14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год/ класс/кол-во/% </a:t>
                      </a:r>
                    </a:p>
                    <a:p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Учебный год/ класс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9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УУД </a:t>
                      </a:r>
                      <a:r>
                        <a:rPr lang="ru-RU" sz="14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ru-RU" sz="14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познавательные УУД)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Сф</a:t>
                      </a:r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Ч. </a:t>
                      </a:r>
                      <a:r>
                        <a:rPr lang="ru-RU" sz="160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сф</a:t>
                      </a:r>
                      <a:endParaRPr lang="ru-RU" sz="160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Не </a:t>
                      </a:r>
                      <a:r>
                        <a:rPr lang="ru-RU" sz="160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сф</a:t>
                      </a:r>
                      <a:r>
                        <a:rPr lang="ru-RU" sz="16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69368">
                <a:tc>
                  <a:txBody>
                    <a:bodyPr/>
                    <a:lstStyle/>
                    <a:p>
                      <a:pPr algn="just"/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Выявлять и характеризовать существенные признаки </a:t>
                      </a:r>
                      <a:r>
                        <a:rPr lang="ru-RU" sz="1200" b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географических </a:t>
                      </a:r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объектов, процессов и явлений</a:t>
                      </a:r>
                      <a:endParaRPr lang="ru-RU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 ч./12%</a:t>
                      </a:r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98656">
                <a:tc>
                  <a:txBody>
                    <a:bodyPr/>
                    <a:lstStyle/>
                    <a:p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Проводить небольшое исследование по установлению особенностей </a:t>
                      </a:r>
                      <a:r>
                        <a:rPr lang="ru-RU" sz="1200" b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географического</a:t>
                      </a:r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объекта изучения, причинно- следственных связей и зависимостей объектов между собой</a:t>
                      </a:r>
                      <a:endParaRPr lang="ru-RU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98656">
                <a:tc>
                  <a:txBody>
                    <a:bodyPr/>
                    <a:lstStyle/>
                    <a:p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Самостоятельно выбирать оптимальную форму представления </a:t>
                      </a:r>
                      <a:r>
                        <a:rPr lang="ru-RU" sz="1200" b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географической </a:t>
                      </a:r>
                      <a:r>
                        <a:rPr lang="ru-RU" sz="1200" b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информации и иллюстрировать решаемые задачи несложными схемами, диаграммами, иной графикой и их комбинациями</a:t>
                      </a:r>
                      <a:endParaRPr lang="ru-RU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831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2733</Words>
  <Application>Microsoft Office PowerPoint</Application>
  <PresentationFormat>Экран (4:3)</PresentationFormat>
  <Paragraphs>271</Paragraphs>
  <Slides>29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29</vt:i4>
      </vt:variant>
    </vt:vector>
  </HeadingPairs>
  <TitlesOfParts>
    <vt:vector size="30" baseType="lpstr">
      <vt:lpstr>Тема Office</vt:lpstr>
      <vt:lpstr>Описание  метапредметных результатов освоения образовательных программ общего образования (в ходе аттестации педагогических кадров)</vt:lpstr>
      <vt:lpstr>Показатели профессиональной деятельности</vt:lpstr>
      <vt:lpstr>2. Системно-деятельностный подход - методологическая основа ФГОС ОО. Уровневый и комплексный подходы как принципы реализации системы  оценки </vt:lpstr>
      <vt:lpstr>Кодификатор  метапредметных результатов Приказ 704</vt:lpstr>
      <vt:lpstr>Метапредметные результаты ФОП  Приказ 704</vt:lpstr>
      <vt:lpstr>ФОП НОО</vt:lpstr>
      <vt:lpstr>Презентация PowerPoint</vt:lpstr>
      <vt:lpstr>ФОП ООО (оценка метапредметных результатов) </vt:lpstr>
      <vt:lpstr>Оценка метапредметных результатов (в рамках школьных процедур – зона ответственности администрации ОО)</vt:lpstr>
      <vt:lpstr>Оценка метапредметных результатов (комплексная работа)</vt:lpstr>
      <vt:lpstr>Комплексная работа НШ (на основе смешанного текста)</vt:lpstr>
      <vt:lpstr>Комплексная работа НШ (на основе смешанного текста)</vt:lpstr>
      <vt:lpstr>Комплексная работа НШ</vt:lpstr>
      <vt:lpstr>Проектная задача (авторская технология А.Б. Воронцова)</vt:lpstr>
      <vt:lpstr>Проектная задача (задание) НШ</vt:lpstr>
      <vt:lpstr>Проектная задача (задание) 5-6 классы</vt:lpstr>
      <vt:lpstr>Оценка метапредметных результатов (проектная деятельность)</vt:lpstr>
      <vt:lpstr>Проект /учебное исследование</vt:lpstr>
      <vt:lpstr>Метапредметные результаты (проектная/исследовательская деятельность</vt:lpstr>
      <vt:lpstr>Презентация PowerPoint</vt:lpstr>
      <vt:lpstr>Презентация PowerPoint</vt:lpstr>
      <vt:lpstr>Работа с информацией</vt:lpstr>
      <vt:lpstr>Регулятивные УУД</vt:lpstr>
      <vt:lpstr>Критерии оценки  проекта ( в ходе защиты)</vt:lpstr>
      <vt:lpstr>Метапредметные результаты ( в рамках освоения учебного предмета – зона ответственности педагога)  </vt:lpstr>
      <vt:lpstr>Ресурс предмета для оценки метапредметных результатов</vt:lpstr>
      <vt:lpstr>Особенности заданий базового и повышенного уровней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Оценка метапредметных результатов освоения образовательных программ общего образования (в ходе аттестации педагогических кадров)</dc:title>
  <dc:creator>Юлия А. Сеничева</dc:creator>
  <cp:lastModifiedBy>Юлия А. Сеничева</cp:lastModifiedBy>
  <cp:revision>30</cp:revision>
  <dcterms:created xsi:type="dcterms:W3CDTF">2025-11-11T04:32:30Z</dcterms:created>
  <dcterms:modified xsi:type="dcterms:W3CDTF">2025-11-13T06:42:06Z</dcterms:modified>
</cp:coreProperties>
</file>