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19"/>
  </p:normalViewPr>
  <p:slideViewPr>
    <p:cSldViewPr snapToGrid="0">
      <p:cViewPr>
        <p:scale>
          <a:sx n="163" d="100"/>
          <a:sy n="163" d="100"/>
        </p:scale>
        <p:origin x="-31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CEAE-206B-424B-8737-572B40318EF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BDAE6-8E74-334A-B73E-7CEBF8AE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BDAE6-8E74-334A-B73E-7CEBF8AEFD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BDAE6-8E74-334A-B73E-7CEBF8AEFD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0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2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9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1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4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8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9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328B0-FA01-47E0-94F4-9E1A5931614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3084A-716F-4E5F-A7A7-54091291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92C0DB-68A8-FFC0-4843-4044DCC96EE4}"/>
              </a:ext>
            </a:extLst>
          </p:cNvPr>
          <p:cNvSpPr txBox="1"/>
          <p:nvPr/>
        </p:nvSpPr>
        <p:spPr>
          <a:xfrm>
            <a:off x="1586570" y="1166842"/>
            <a:ext cx="90188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spc="-300" dirty="0">
                <a:latin typeface=""/>
              </a:rPr>
              <a:t>Математика без зубрежки – </a:t>
            </a:r>
            <a:r>
              <a:rPr lang="en-US" sz="7200" b="1" spc="-300" dirty="0">
                <a:latin typeface=""/>
              </a:rPr>
              <a:t/>
            </a:r>
            <a:br>
              <a:rPr lang="en-US" sz="7200" b="1" spc="-300" dirty="0">
                <a:latin typeface=""/>
              </a:rPr>
            </a:br>
            <a:r>
              <a:rPr lang="ru-RU" sz="7200" b="1" spc="-300" dirty="0">
                <a:latin typeface=""/>
              </a:rPr>
              <a:t>учимся через открытия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76028A-D012-6EB5-CB39-2DB5FE4A4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1620">
            <a:off x="9404285" y="-1"/>
            <a:ext cx="441655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B39724-DB75-9B17-0050-992309316B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25426">
            <a:off x="-856238" y="-2476487"/>
            <a:ext cx="4416552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CA8EA3E-8649-B9B0-E102-398F065668B3}"/>
              </a:ext>
            </a:extLst>
          </p:cNvPr>
          <p:cNvCxnSpPr>
            <a:cxnSpLocks/>
          </p:cNvCxnSpPr>
          <p:nvPr/>
        </p:nvCxnSpPr>
        <p:spPr>
          <a:xfrm>
            <a:off x="1195754" y="6288258"/>
            <a:ext cx="922840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A83A1D-470E-3272-EBF5-485CAA748D02}"/>
              </a:ext>
            </a:extLst>
          </p:cNvPr>
          <p:cNvSpPr txBox="1"/>
          <p:nvPr/>
        </p:nvSpPr>
        <p:spPr>
          <a:xfrm>
            <a:off x="779051" y="5896557"/>
            <a:ext cx="140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300" dirty="0">
                <a:latin typeface=""/>
              </a:rPr>
              <a:t>2025</a:t>
            </a:r>
            <a:endParaRPr lang="ru-RU" sz="2000" b="1" spc="-300" dirty="0">
              <a:latin typeface="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A586A1-C9B7-7FB2-0EB5-BB5960CB24CA}"/>
              </a:ext>
            </a:extLst>
          </p:cNvPr>
          <p:cNvSpPr txBox="1"/>
          <p:nvPr/>
        </p:nvSpPr>
        <p:spPr>
          <a:xfrm>
            <a:off x="7914046" y="5896557"/>
            <a:ext cx="140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300" dirty="0">
                <a:latin typeface=""/>
              </a:rPr>
              <a:t>7-</a:t>
            </a:r>
            <a:r>
              <a:rPr lang="ru-RU" sz="2000" b="1" spc="-300" dirty="0">
                <a:latin typeface=""/>
              </a:rPr>
              <a:t> </a:t>
            </a:r>
            <a:r>
              <a:rPr lang="en-US" sz="2000" b="1" spc="-300" dirty="0">
                <a:latin typeface=""/>
              </a:rPr>
              <a:t>8 </a:t>
            </a:r>
            <a:r>
              <a:rPr lang="ru-RU" sz="2000" b="1" spc="-300" dirty="0">
                <a:latin typeface=""/>
              </a:rPr>
              <a:t>классы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3540" y="114300"/>
            <a:ext cx="401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Волкова Н.В.</a:t>
            </a:r>
          </a:p>
          <a:p>
            <a:r>
              <a:rPr lang="ru-RU" b="1" dirty="0" smtClean="0"/>
              <a:t>МОБУ « Покровская СОШ»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6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28C9CED-EACC-B425-0215-54A34FB4188E}"/>
              </a:ext>
            </a:extLst>
          </p:cNvPr>
          <p:cNvCxnSpPr>
            <a:cxnSpLocks/>
          </p:cNvCxnSpPr>
          <p:nvPr/>
        </p:nvCxnSpPr>
        <p:spPr>
          <a:xfrm>
            <a:off x="1073043" y="903840"/>
            <a:ext cx="922840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50625" y="1960475"/>
            <a:ext cx="87156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-150" dirty="0">
                <a:latin typeface=""/>
              </a:rPr>
              <a:t>Это новая концепция обучения, в рамках которой основной целью является воспитание у ребенка </a:t>
            </a:r>
            <a:r>
              <a:rPr lang="ru-RU" sz="3600" b="1" spc="-150" dirty="0">
                <a:latin typeface=""/>
              </a:rPr>
              <a:t>интереса </a:t>
            </a:r>
          </a:p>
          <a:p>
            <a:r>
              <a:rPr lang="ru-RU" sz="3600" b="1" spc="-150" dirty="0">
                <a:latin typeface=""/>
              </a:rPr>
              <a:t>к математике</a:t>
            </a:r>
            <a:r>
              <a:rPr lang="ru-RU" sz="3600" spc="-150" dirty="0">
                <a:latin typeface=""/>
              </a:rPr>
              <a:t>, развитие </a:t>
            </a:r>
            <a:r>
              <a:rPr lang="ru-RU" sz="3600" b="1" spc="-150" dirty="0">
                <a:latin typeface=""/>
              </a:rPr>
              <a:t>творческого мышления</a:t>
            </a:r>
            <a:r>
              <a:rPr lang="ru-RU" sz="3600" spc="-150" dirty="0">
                <a:latin typeface=""/>
              </a:rPr>
              <a:t> и навыков </a:t>
            </a:r>
            <a:r>
              <a:rPr lang="ru-RU" sz="3600" b="1" spc="-150" dirty="0">
                <a:latin typeface=""/>
              </a:rPr>
              <a:t>самостоятельного приобретения знаний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09D62F-5A46-B752-B22A-891960062A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12513">
            <a:off x="9037672" y="-692397"/>
            <a:ext cx="5492567" cy="5305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79F290-D3EF-AD99-85C8-B3C3A679D7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458" y="2152357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5BA853-F333-77C2-A09D-FE74E9103DF4}"/>
              </a:ext>
            </a:extLst>
          </p:cNvPr>
          <p:cNvSpPr txBox="1"/>
          <p:nvPr/>
        </p:nvSpPr>
        <p:spPr>
          <a:xfrm>
            <a:off x="889067" y="503730"/>
            <a:ext cx="283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50" dirty="0">
                <a:latin typeface=""/>
              </a:rPr>
              <a:t>учимся через открытия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CB013D-818B-90C8-4BAB-904C84791C22}"/>
              </a:ext>
            </a:extLst>
          </p:cNvPr>
          <p:cNvSpPr txBox="1"/>
          <p:nvPr/>
        </p:nvSpPr>
        <p:spPr>
          <a:xfrm>
            <a:off x="7849816" y="503730"/>
            <a:ext cx="140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300" dirty="0">
                <a:latin typeface=""/>
              </a:rPr>
              <a:t>7-</a:t>
            </a:r>
            <a:r>
              <a:rPr lang="ru-RU" sz="2000" b="1" spc="-300" dirty="0">
                <a:latin typeface=""/>
              </a:rPr>
              <a:t> </a:t>
            </a:r>
            <a:r>
              <a:rPr lang="en-US" sz="2000" b="1" spc="-300" dirty="0">
                <a:latin typeface=""/>
              </a:rPr>
              <a:t>8 </a:t>
            </a:r>
            <a:r>
              <a:rPr lang="ru-RU" sz="2000" b="1" spc="-300" dirty="0">
                <a:latin typeface=""/>
              </a:rPr>
              <a:t>классы</a:t>
            </a:r>
          </a:p>
        </p:txBody>
      </p:sp>
    </p:spTree>
    <p:extLst>
      <p:ext uri="{BB962C8B-B14F-4D97-AF65-F5344CB8AC3E}">
        <p14:creationId xmlns:p14="http://schemas.microsoft.com/office/powerpoint/2010/main" val="19262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27130" y="4644184"/>
            <a:ext cx="262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"/>
              </a:rPr>
              <a:t>. </a:t>
            </a:r>
            <a:r>
              <a:rPr lang="ru-RU" b="1" dirty="0">
                <a:latin typeface=""/>
              </a:rPr>
              <a:t>Самостоятельное открытие знаний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3839" y="1622955"/>
            <a:ext cx="318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"/>
              </a:rPr>
              <a:t>Использование наглядных пособий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2125" y="184202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"/>
              </a:rPr>
              <a:t>Интерактивность </a:t>
            </a:r>
          </a:p>
          <a:p>
            <a:pPr algn="ctr"/>
            <a:r>
              <a:rPr lang="ru-RU" b="1" dirty="0">
                <a:latin typeface=""/>
              </a:rPr>
              <a:t>и игровая форма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11829" y="4505685"/>
            <a:ext cx="355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"/>
              </a:rPr>
              <a:t>. Постепенность </a:t>
            </a:r>
          </a:p>
          <a:p>
            <a:pPr algn="ctr"/>
            <a:r>
              <a:rPr lang="ru-RU" b="1" dirty="0">
                <a:latin typeface=""/>
              </a:rPr>
              <a:t>и пошаговая </a:t>
            </a:r>
          </a:p>
          <a:p>
            <a:pPr algn="ctr"/>
            <a:r>
              <a:rPr lang="ru-RU" b="1" dirty="0">
                <a:latin typeface=""/>
              </a:rPr>
              <a:t>сложность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5404" y="3248511"/>
            <a:ext cx="264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"/>
              </a:rPr>
              <a:t>Связь с реальной жизнью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89C5E0-8682-CA64-60D9-FBB71F25D29F}"/>
              </a:ext>
            </a:extLst>
          </p:cNvPr>
          <p:cNvSpPr txBox="1"/>
          <p:nvPr/>
        </p:nvSpPr>
        <p:spPr>
          <a:xfrm>
            <a:off x="889067" y="503730"/>
            <a:ext cx="283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50" dirty="0">
                <a:latin typeface=""/>
              </a:rPr>
              <a:t>основные концепции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9E4B7A-765C-BD0F-4025-65CAD52CA04A}"/>
              </a:ext>
            </a:extLst>
          </p:cNvPr>
          <p:cNvSpPr txBox="1"/>
          <p:nvPr/>
        </p:nvSpPr>
        <p:spPr>
          <a:xfrm>
            <a:off x="9583883" y="503730"/>
            <a:ext cx="140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300" dirty="0">
                <a:latin typeface=""/>
              </a:rPr>
              <a:t>7-</a:t>
            </a:r>
            <a:r>
              <a:rPr lang="ru-RU" sz="2000" b="1" spc="-300" dirty="0">
                <a:latin typeface=""/>
              </a:rPr>
              <a:t> </a:t>
            </a:r>
            <a:r>
              <a:rPr lang="en-US" sz="2000" b="1" spc="-300" dirty="0">
                <a:latin typeface=""/>
              </a:rPr>
              <a:t>8 </a:t>
            </a:r>
            <a:r>
              <a:rPr lang="ru-RU" sz="2000" b="1" spc="-300" dirty="0">
                <a:latin typeface=""/>
              </a:rPr>
              <a:t>классы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4B7642-7349-042F-C9A5-098CDFBF0902}"/>
              </a:ext>
            </a:extLst>
          </p:cNvPr>
          <p:cNvCxnSpPr>
            <a:cxnSpLocks/>
          </p:cNvCxnSpPr>
          <p:nvPr/>
        </p:nvCxnSpPr>
        <p:spPr>
          <a:xfrm>
            <a:off x="1073043" y="903840"/>
            <a:ext cx="99122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3F16F4-025D-A10A-8867-96695035F25E}"/>
              </a:ext>
            </a:extLst>
          </p:cNvPr>
          <p:cNvSpPr txBox="1"/>
          <p:nvPr/>
        </p:nvSpPr>
        <p:spPr>
          <a:xfrm>
            <a:off x="3051313" y="324433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8D10C57-93FF-751B-BAEE-88E2F0F48D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993" y="1068467"/>
            <a:ext cx="1395705" cy="1755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24BD20C-A4E3-C15C-AA0F-BEF8F11DF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924" y="2995206"/>
            <a:ext cx="916742" cy="11529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245F9DD-B309-F1CF-A1C8-D8A0B6DDEA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914" y="1187394"/>
            <a:ext cx="1635545" cy="20569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C2E967E-5929-FE6E-3215-1466C2CE70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349" y="3752165"/>
            <a:ext cx="1759110" cy="22123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2741A9B-BA62-D911-6EC4-1F7C9C0A22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4453" y="3960918"/>
            <a:ext cx="1768873" cy="18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67" y="1275957"/>
            <a:ext cx="93558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"/>
              </a:rPr>
              <a:t>Сумма углов треугольника</a:t>
            </a:r>
          </a:p>
          <a:p>
            <a:endParaRPr lang="ru-RU" sz="3600" dirty="0">
              <a:latin typeface=""/>
            </a:endParaRPr>
          </a:p>
          <a:p>
            <a:r>
              <a:rPr lang="ru-RU" sz="3600" b="1" dirty="0">
                <a:latin typeface=""/>
              </a:rPr>
              <a:t>Цель: </a:t>
            </a:r>
            <a:r>
              <a:rPr lang="ru-RU" sz="3600" dirty="0">
                <a:latin typeface=""/>
              </a:rPr>
              <a:t>Экспериментальным </a:t>
            </a:r>
          </a:p>
          <a:p>
            <a:r>
              <a:rPr lang="ru-RU" sz="3600" dirty="0">
                <a:latin typeface=""/>
              </a:rPr>
              <a:t>и аналитическим путем вывести теорему </a:t>
            </a:r>
          </a:p>
          <a:p>
            <a:r>
              <a:rPr lang="ru-RU" sz="3600" dirty="0">
                <a:latin typeface=""/>
              </a:rPr>
              <a:t>о сумме углов треугольника</a:t>
            </a:r>
          </a:p>
          <a:p>
            <a:endParaRPr lang="ru-RU" sz="3600" dirty="0">
              <a:latin typeface=""/>
            </a:endParaRPr>
          </a:p>
          <a:p>
            <a:r>
              <a:rPr lang="ru-RU" sz="3600" b="1" dirty="0">
                <a:latin typeface=""/>
              </a:rPr>
              <a:t>Материалы: </a:t>
            </a:r>
            <a:r>
              <a:rPr lang="ru-RU" sz="3600" dirty="0">
                <a:latin typeface=""/>
              </a:rPr>
              <a:t>различные виды треугольников , транспортир, тетрадь</a:t>
            </a:r>
          </a:p>
          <a:p>
            <a:pPr algn="ctr"/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93771-EA26-27AE-1978-96338E009A80}"/>
              </a:ext>
            </a:extLst>
          </p:cNvPr>
          <p:cNvSpPr txBox="1"/>
          <p:nvPr/>
        </p:nvSpPr>
        <p:spPr>
          <a:xfrm>
            <a:off x="889067" y="503730"/>
            <a:ext cx="283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50" dirty="0">
                <a:latin typeface=""/>
              </a:rPr>
              <a:t>геометрия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3BE22F-BA20-242E-6E59-F240D333CF68}"/>
              </a:ext>
            </a:extLst>
          </p:cNvPr>
          <p:cNvSpPr txBox="1"/>
          <p:nvPr/>
        </p:nvSpPr>
        <p:spPr>
          <a:xfrm>
            <a:off x="9583883" y="503730"/>
            <a:ext cx="140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300" dirty="0">
                <a:latin typeface=""/>
              </a:rPr>
              <a:t>7 класс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35440FD-2974-004C-753B-14BA04320F7C}"/>
              </a:ext>
            </a:extLst>
          </p:cNvPr>
          <p:cNvCxnSpPr>
            <a:cxnSpLocks/>
          </p:cNvCxnSpPr>
          <p:nvPr/>
        </p:nvCxnSpPr>
        <p:spPr>
          <a:xfrm>
            <a:off x="1073043" y="903840"/>
            <a:ext cx="99122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862142-D5B4-6DCC-242E-7816DC0310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916" y="-903840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ED1898-930B-B5D4-DA06-2098754253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32498">
            <a:off x="6942570" y="227940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043" y="948690"/>
            <a:ext cx="87314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"/>
              </a:rPr>
              <a:t>Неравенство треугольника</a:t>
            </a:r>
            <a:r>
              <a:rPr lang="ru-RU" sz="3600" dirty="0">
                <a:latin typeface=""/>
              </a:rPr>
              <a:t/>
            </a:r>
            <a:br>
              <a:rPr lang="ru-RU" sz="3600" dirty="0">
                <a:latin typeface=""/>
              </a:rPr>
            </a:br>
            <a:endParaRPr lang="ru-RU" sz="3600" dirty="0">
              <a:latin typeface=""/>
            </a:endParaRPr>
          </a:p>
          <a:p>
            <a:r>
              <a:rPr lang="ru-RU" sz="3600" b="1" dirty="0">
                <a:latin typeface=""/>
              </a:rPr>
              <a:t>Цель: </a:t>
            </a:r>
            <a:r>
              <a:rPr lang="ru-RU" sz="3600" dirty="0">
                <a:latin typeface=""/>
              </a:rPr>
              <a:t>Сформулировать экспериментальным путем, доказать аналитически, доказать неравенство </a:t>
            </a:r>
          </a:p>
          <a:p>
            <a:r>
              <a:rPr lang="ru-RU" sz="3600" dirty="0">
                <a:latin typeface=""/>
              </a:rPr>
              <a:t>треугольника</a:t>
            </a:r>
          </a:p>
          <a:p>
            <a:endParaRPr lang="ru-RU" sz="3600" dirty="0">
              <a:latin typeface=""/>
            </a:endParaRPr>
          </a:p>
          <a:p>
            <a:r>
              <a:rPr lang="ru-RU" sz="3600" b="1" dirty="0">
                <a:latin typeface=""/>
              </a:rPr>
              <a:t>Материалы: </a:t>
            </a:r>
            <a:r>
              <a:rPr lang="ru-RU" sz="3600" dirty="0">
                <a:latin typeface=""/>
              </a:rPr>
              <a:t>Линейка, соломинки для коктейля, тетрадь.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0B8A3A-1FFA-1F84-87BD-76D139F5A64E}"/>
              </a:ext>
            </a:extLst>
          </p:cNvPr>
          <p:cNvSpPr txBox="1"/>
          <p:nvPr/>
        </p:nvSpPr>
        <p:spPr>
          <a:xfrm>
            <a:off x="889067" y="503730"/>
            <a:ext cx="283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50" dirty="0">
                <a:latin typeface=""/>
              </a:rPr>
              <a:t>геометрия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AD9BE5-2914-923C-9B94-B0B92DDE7E79}"/>
              </a:ext>
            </a:extLst>
          </p:cNvPr>
          <p:cNvSpPr txBox="1"/>
          <p:nvPr/>
        </p:nvSpPr>
        <p:spPr>
          <a:xfrm>
            <a:off x="9583883" y="503730"/>
            <a:ext cx="140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300" dirty="0">
                <a:latin typeface=""/>
              </a:rPr>
              <a:t>7 класс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9E43223-90A4-0B36-3DE8-4710D84E1893}"/>
              </a:ext>
            </a:extLst>
          </p:cNvPr>
          <p:cNvCxnSpPr>
            <a:cxnSpLocks/>
          </p:cNvCxnSpPr>
          <p:nvPr/>
        </p:nvCxnSpPr>
        <p:spPr>
          <a:xfrm>
            <a:off x="1073043" y="903840"/>
            <a:ext cx="99122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EA4E75-0543-3288-28D6-11374F29C7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557" y="703785"/>
            <a:ext cx="6844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6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67" y="1245179"/>
            <a:ext cx="80263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"/>
              </a:rPr>
              <a:t>Теорема Пифагора</a:t>
            </a:r>
            <a:br>
              <a:rPr lang="ru-RU" sz="2800" b="1" dirty="0">
                <a:latin typeface=""/>
              </a:rPr>
            </a:br>
            <a:endParaRPr lang="ru-RU" sz="2800" b="1" dirty="0">
              <a:latin typeface=""/>
            </a:endParaRPr>
          </a:p>
          <a:p>
            <a:r>
              <a:rPr lang="ru-RU" sz="2800" b="1" dirty="0">
                <a:latin typeface=""/>
              </a:rPr>
              <a:t>Цель: </a:t>
            </a:r>
            <a:r>
              <a:rPr lang="ru-RU" sz="2800" dirty="0">
                <a:latin typeface=""/>
              </a:rPr>
              <a:t>Практическим путем вывести соотношения между сторонами прямоугольного  треугольника</a:t>
            </a:r>
            <a:br>
              <a:rPr lang="ru-RU" sz="2800" dirty="0">
                <a:latin typeface=""/>
              </a:rPr>
            </a:br>
            <a:endParaRPr lang="ru-RU" sz="2800" dirty="0">
              <a:latin typeface=""/>
            </a:endParaRPr>
          </a:p>
          <a:p>
            <a:r>
              <a:rPr lang="ru-RU" sz="2800" b="1" dirty="0">
                <a:latin typeface=""/>
              </a:rPr>
              <a:t>Материалы: </a:t>
            </a:r>
            <a:r>
              <a:rPr lang="ru-RU" sz="2800" dirty="0">
                <a:latin typeface=""/>
              </a:rPr>
              <a:t>Прямоугольные треугольники</a:t>
            </a:r>
            <a:br>
              <a:rPr lang="ru-RU" sz="2800" dirty="0">
                <a:latin typeface=""/>
              </a:rPr>
            </a:br>
            <a:r>
              <a:rPr lang="ru-RU" sz="2800" dirty="0">
                <a:latin typeface=""/>
              </a:rPr>
              <a:t>(вырезанные из бумаги) с катетами различной длины (3 и 4, 6 и 8)</a:t>
            </a:r>
          </a:p>
          <a:p>
            <a:r>
              <a:rPr lang="ru-RU" sz="2800" dirty="0">
                <a:latin typeface=""/>
              </a:rPr>
              <a:t>Разноцветные квадраты, стороны которых равны катетам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316195-9493-25AB-128C-1ADF13F8E2B5}"/>
              </a:ext>
            </a:extLst>
          </p:cNvPr>
          <p:cNvSpPr txBox="1"/>
          <p:nvPr/>
        </p:nvSpPr>
        <p:spPr>
          <a:xfrm>
            <a:off x="889067" y="503730"/>
            <a:ext cx="283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50" dirty="0">
                <a:latin typeface=""/>
              </a:rPr>
              <a:t>геометрия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4F629F-975F-DB13-2BE4-F62DC2EE1860}"/>
              </a:ext>
            </a:extLst>
          </p:cNvPr>
          <p:cNvSpPr txBox="1"/>
          <p:nvPr/>
        </p:nvSpPr>
        <p:spPr>
          <a:xfrm>
            <a:off x="9583883" y="503730"/>
            <a:ext cx="140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300" dirty="0">
                <a:latin typeface=""/>
              </a:rPr>
              <a:t>8 класс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4BD3BEF-35C1-C4C5-2BC7-88FE0DF16143}"/>
              </a:ext>
            </a:extLst>
          </p:cNvPr>
          <p:cNvCxnSpPr>
            <a:cxnSpLocks/>
          </p:cNvCxnSpPr>
          <p:nvPr/>
        </p:nvCxnSpPr>
        <p:spPr>
          <a:xfrm>
            <a:off x="1073043" y="903840"/>
            <a:ext cx="99122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807FB6-6E81-D039-0E69-429D380DA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000" y="50373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112</Words>
  <Application>Microsoft Office PowerPoint</Application>
  <PresentationFormat>Произвольный</PresentationFormat>
  <Paragraphs>44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 Е. Фатьянов</cp:lastModifiedBy>
  <cp:revision>8</cp:revision>
  <dcterms:created xsi:type="dcterms:W3CDTF">2025-10-03T00:28:29Z</dcterms:created>
  <dcterms:modified xsi:type="dcterms:W3CDTF">2025-10-29T05:00:24Z</dcterms:modified>
</cp:coreProperties>
</file>