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8" r:id="rId22"/>
    <p:sldId id="295" r:id="rId23"/>
    <p:sldId id="297" r:id="rId24"/>
    <p:sldId id="298" r:id="rId25"/>
    <p:sldId id="296" r:id="rId26"/>
    <p:sldId id="289" r:id="rId27"/>
    <p:sldId id="290" r:id="rId28"/>
    <p:sldId id="291" r:id="rId29"/>
    <p:sldId id="276" r:id="rId30"/>
    <p:sldId id="258" r:id="rId31"/>
    <p:sldId id="292" r:id="rId32"/>
    <p:sldId id="293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67" d="100"/>
          <a:sy n="167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C4002-3522-674F-E935-FF64B8007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Теоретические и прикладные аспекты учебного исследования в системе командного наставничества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9DC85D-5605-AB2E-8AC4-BF88FFCD25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Мбоу «гимназия №29 г. Уссурийска» уссурийского городского округа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00933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B02B2-8D07-B4FA-56CC-3C2D8DB0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этапы организации учебного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1AFF66-694F-AFB1-C0B0-B303C1D0B2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FB4130-2AFD-7661-EDE8-B173C65CB56F}"/>
              </a:ext>
            </a:extLst>
          </p:cNvPr>
          <p:cNvSpPr txBox="1"/>
          <p:nvPr/>
        </p:nvSpPr>
        <p:spPr>
          <a:xfrm>
            <a:off x="2987842" y="3089793"/>
            <a:ext cx="61361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Этап 1.Формирование команды и постановка проблемы</a:t>
            </a:r>
          </a:p>
          <a:p>
            <a:r>
              <a:rPr lang="ru-RU" dirty="0">
                <a:solidFill>
                  <a:srgbClr val="002060"/>
                </a:solidFill>
              </a:rPr>
              <a:t>2 этап. Планирование и проектирование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3 этап. Реализация исследование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4 этап. Анализ, интерпретация и оформление результатов</a:t>
            </a:r>
          </a:p>
          <a:p>
            <a:r>
              <a:rPr lang="ru-RU" dirty="0">
                <a:solidFill>
                  <a:srgbClr val="002060"/>
                </a:solidFill>
              </a:rPr>
              <a:t>5 этап. Презентация и рефлексия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62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223" y="-184638"/>
            <a:ext cx="9737460" cy="120454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ТЕХНОЛОГИЧЕСКАЯ КАРТА (ПРИМЕР ЭТАПОВ И ДЕЙСТВИЙ)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0971753"/>
              </p:ext>
            </p:extLst>
          </p:nvPr>
        </p:nvGraphicFramePr>
        <p:xfrm>
          <a:off x="116378" y="382388"/>
          <a:ext cx="11841160" cy="6750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874">
                  <a:extLst>
                    <a:ext uri="{9D8B030D-6E8A-4147-A177-3AD203B41FA5}">
                      <a16:colId xmlns:a16="http://schemas.microsoft.com/office/drawing/2014/main" xmlns="" val="2600943646"/>
                    </a:ext>
                  </a:extLst>
                </a:gridCol>
                <a:gridCol w="5550544">
                  <a:extLst>
                    <a:ext uri="{9D8B030D-6E8A-4147-A177-3AD203B41FA5}">
                      <a16:colId xmlns:a16="http://schemas.microsoft.com/office/drawing/2014/main" xmlns="" val="1542256276"/>
                    </a:ext>
                  </a:extLst>
                </a:gridCol>
                <a:gridCol w="3637742">
                  <a:extLst>
                    <a:ext uri="{9D8B030D-6E8A-4147-A177-3AD203B41FA5}">
                      <a16:colId xmlns:a16="http://schemas.microsoft.com/office/drawing/2014/main" xmlns="" val="1351089247"/>
                    </a:ext>
                  </a:extLst>
                </a:gridCol>
              </a:tblGrid>
              <a:tr h="538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исследования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Действия ученика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Роль команды наставников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extLst>
                  <a:ext uri="{0D108BD9-81ED-4DB2-BD59-A6C34878D82A}">
                    <a16:rowId xmlns:a16="http://schemas.microsoft.com/office/drawing/2014/main" xmlns="" val="3492278770"/>
                  </a:ext>
                </a:extLst>
              </a:tr>
              <a:tr h="109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ПРОБЛЕМАТИЗАЦИЯ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Выбор темы, формулировка вопросы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Фасилитация</a:t>
                      </a:r>
                      <a:r>
                        <a:rPr lang="ru-RU" sz="1800" dirty="0">
                          <a:effectLst/>
                        </a:rPr>
                        <a:t> мозгового штурма, помощь в сужении темы.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extLst>
                  <a:ext uri="{0D108BD9-81ED-4DB2-BD59-A6C34878D82A}">
                    <a16:rowId xmlns:a16="http://schemas.microsoft.com/office/drawing/2014/main" xmlns="" val="262740654"/>
                  </a:ext>
                </a:extLst>
              </a:tr>
              <a:tr h="109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ПЛАНИРОВАНИЕ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Составление плана, выбор методов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Экспертиза по методам исследования, помощь в составлении реалистичного тайм-плана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extLst>
                  <a:ext uri="{0D108BD9-81ED-4DB2-BD59-A6C34878D82A}">
                    <a16:rowId xmlns:a16="http://schemas.microsoft.com/office/drawing/2014/main" xmlns="" val="3176551787"/>
                  </a:ext>
                </a:extLst>
              </a:tr>
              <a:tr h="81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СБОР ДАННЫХ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эксперимента, поиск информации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Консультация по инструментам, обеспечение доступа к ресурсам.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extLst>
                  <a:ext uri="{0D108BD9-81ED-4DB2-BD59-A6C34878D82A}">
                    <a16:rowId xmlns:a16="http://schemas.microsoft.com/office/drawing/2014/main" xmlns="" val="2911833615"/>
                  </a:ext>
                </a:extLst>
              </a:tr>
              <a:tr h="81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И ОБОБЩЕНИЕ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Обработка данных, формулировка выводов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Помощь в анализе, проверка в логики выводов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extLst>
                  <a:ext uri="{0D108BD9-81ED-4DB2-BD59-A6C34878D82A}">
                    <a16:rowId xmlns:a16="http://schemas.microsoft.com/office/drawing/2014/main" xmlns="" val="2124237250"/>
                  </a:ext>
                </a:extLst>
              </a:tr>
              <a:tr h="81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ПРЕЗЕНТАЦИЯ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доклада, выступление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Тренировка выступления, обратная связь по слайдам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extLst>
                  <a:ext uri="{0D108BD9-81ED-4DB2-BD59-A6C34878D82A}">
                    <a16:rowId xmlns:a16="http://schemas.microsoft.com/office/drawing/2014/main" xmlns="" val="2666446051"/>
                  </a:ext>
                </a:extLst>
              </a:tr>
              <a:tr h="109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РЕФЛЕКСИЯ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своих достижений и трудностей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рефлексивной сессии, обсуждение личностного роста.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0" marR="45220" marT="0" marB="0"/>
                </a:tc>
                <a:extLst>
                  <a:ext uri="{0D108BD9-81ED-4DB2-BD59-A6C34878D82A}">
                    <a16:rowId xmlns:a16="http://schemas.microsoft.com/office/drawing/2014/main" xmlns="" val="57148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20E0E3-6A32-E764-2A97-4D509357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69" y="685800"/>
            <a:ext cx="6704114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Этап 1.Формирование команды и постановка проблемы 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E033D0-7A3C-4A6B-42C8-92E60A20AC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8569" y="2063396"/>
            <a:ext cx="6701938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Роль наставников. </a:t>
            </a:r>
            <a:r>
              <a:rPr lang="ru-RU" dirty="0"/>
              <a:t>Диагностика интересов и компетенций учащихся, помощь в формулировке общей , но четкой исследовательской цели, распределение ролей.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15" y="1063726"/>
            <a:ext cx="3998678" cy="19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471E4-222A-7124-C31A-5ED138A1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15" y="685800"/>
            <a:ext cx="7328368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2 этап. Планирование и проектирование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C45A40-A812-1AFD-EB15-BFB58C62EB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1615" y="2063396"/>
            <a:ext cx="6068892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Роль наставников: </a:t>
            </a:r>
            <a:r>
              <a:rPr lang="ru-RU" dirty="0"/>
              <a:t>проведение мозговых штурмов, помощь в составлении реалистичного графика работы. Обучение навыкам проектного обучения.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5" y="940777"/>
            <a:ext cx="456250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7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13887-C1AD-D167-33BA-C989AFDB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15" y="685800"/>
            <a:ext cx="5728168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3 этап. Реализация исследование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240909-5C46-011E-65D4-423165F8B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8285" y="2063396"/>
            <a:ext cx="5462222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Роль наставников.  </a:t>
            </a:r>
            <a:r>
              <a:rPr lang="ru-RU" dirty="0"/>
              <a:t>Проведение регулярных групповых встреч, фасилитация дискуссий, решение конфликтов, предоставление ресурсов, организация доступа к оборудованию или базам данных.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6" y="1126149"/>
            <a:ext cx="4390211" cy="17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1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8AF95-9F36-53E6-3ACF-519B2D8B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237" y="685800"/>
            <a:ext cx="6097445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4 этап. Анализ, интерпретация и оформление результатов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D1DA99-CB6E-A501-CEE9-71B30DF95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2063396"/>
            <a:ext cx="6508507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Роль наставников</a:t>
            </a:r>
            <a:r>
              <a:rPr lang="ru-RU" dirty="0"/>
              <a:t>: Организация рецензирования текстов внутри команды, помощь в статистической обработке, подготовка к презентации.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31" y="1536454"/>
            <a:ext cx="3086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5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65B21-A574-4461-2620-C706485B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415" y="685800"/>
            <a:ext cx="5385268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5 этап. Презентация и рефлексия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2EA1BA-DFBF-B0CA-CF49-C276C6F839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0" y="2063396"/>
            <a:ext cx="4794007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Роль наставников: </a:t>
            </a:r>
            <a:r>
              <a:rPr lang="ru-RU" dirty="0"/>
              <a:t>организация предзащиты, тренировка выступлений, проведение итоговой рефлексии: Что получилось? Чему мы научились как команда?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4" y="1345223"/>
            <a:ext cx="5202252" cy="21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29A09-FCD6-105B-F3A1-6B45CE9D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Конкретные инструменты и методы: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0D22FC-9787-D093-EC29-8150E66451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Agile- </a:t>
            </a:r>
            <a:r>
              <a:rPr lang="ru-RU" dirty="0">
                <a:solidFill>
                  <a:srgbClr val="C00000"/>
                </a:solidFill>
              </a:rPr>
              <a:t>подход </a:t>
            </a:r>
            <a:r>
              <a:rPr lang="ru-RU" dirty="0"/>
              <a:t>в образовании: использование </a:t>
            </a:r>
            <a:r>
              <a:rPr lang="en-US" dirty="0" err="1">
                <a:solidFill>
                  <a:srgbClr val="C00000"/>
                </a:solidFill>
              </a:rPr>
              <a:t>scruv</a:t>
            </a:r>
            <a:r>
              <a:rPr lang="en-US" dirty="0">
                <a:solidFill>
                  <a:srgbClr val="C00000"/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досо</a:t>
            </a:r>
            <a:r>
              <a:rPr lang="ru-RU" dirty="0"/>
              <a:t>к для визуализации задач  и прогресса.</a:t>
            </a:r>
          </a:p>
          <a:p>
            <a:r>
              <a:rPr lang="ru-RU" dirty="0"/>
              <a:t>Парное программирование: внутри команды учащиеся попарно проверяют код, текст или анализ друг друга.</a:t>
            </a:r>
          </a:p>
          <a:p>
            <a:r>
              <a:rPr lang="ru-RU" dirty="0"/>
              <a:t>Регулярные отчетные семинары : по очереди докладывают о своем прогрессе перед другими командами и наставниками, получая обратную связь. </a:t>
            </a:r>
          </a:p>
          <a:p>
            <a:r>
              <a:rPr lang="ru-RU" dirty="0"/>
              <a:t>Совместное использование цифровых платформ , мозговые штурмы и ….</a:t>
            </a:r>
          </a:p>
        </p:txBody>
      </p:sp>
    </p:spTree>
    <p:extLst>
      <p:ext uri="{BB962C8B-B14F-4D97-AF65-F5344CB8AC3E}">
        <p14:creationId xmlns:p14="http://schemas.microsoft.com/office/powerpoint/2010/main" val="381232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6F0956-8E2F-536B-5155-60A1C075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EA4617-2098-DCF2-B864-1585AFFA40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Для учащихся:</a:t>
            </a:r>
          </a:p>
          <a:p>
            <a:pPr marL="0" indent="0">
              <a:buNone/>
            </a:pPr>
            <a:r>
              <a:rPr lang="ru-RU" dirty="0"/>
              <a:t>Развитие не только исследовательских, но и мягких навыков (</a:t>
            </a:r>
            <a:r>
              <a:rPr lang="en-US" dirty="0"/>
              <a:t>soft </a:t>
            </a:r>
            <a:r>
              <a:rPr lang="en-US" dirty="0" err="1"/>
              <a:t>skils</a:t>
            </a:r>
            <a:r>
              <a:rPr lang="ru-RU" dirty="0"/>
              <a:t>) :  коммуникация, командная работа, тайм-менеджмент, решение конфликтов.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Для наставников:</a:t>
            </a:r>
          </a:p>
          <a:p>
            <a:pPr marL="0" indent="0">
              <a:buNone/>
            </a:pPr>
            <a:r>
              <a:rPr lang="ru-RU" dirty="0"/>
              <a:t>Снижение нагрузки (распределение между несколькими людьми). Профессиональное развитие  за счет обмена опытом).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Для образовательной организации: </a:t>
            </a:r>
          </a:p>
          <a:p>
            <a:pPr marL="0" indent="0">
              <a:buNone/>
            </a:pPr>
            <a:r>
              <a:rPr lang="ru-RU" dirty="0"/>
              <a:t>Повышение качества и результативности учебных исследований . Рост активности, подготовка конкурентоспособных выпускников.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71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91B50D-2464-E507-B0F0-58A89906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вызовы: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F6F692-5246-8FED-AF7C-019D65C95B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высокие требования к координации</a:t>
            </a:r>
          </a:p>
          <a:p>
            <a:r>
              <a:rPr lang="ru-RU" dirty="0"/>
              <a:t>Риск конфликтов</a:t>
            </a:r>
          </a:p>
          <a:p>
            <a:r>
              <a:rPr lang="ru-RU" dirty="0"/>
              <a:t>«проблема безбилетника»</a:t>
            </a:r>
          </a:p>
          <a:p>
            <a:r>
              <a:rPr lang="ru-RU" dirty="0"/>
              <a:t>Размывание ответственнсти.</a:t>
            </a:r>
          </a:p>
        </p:txBody>
      </p:sp>
    </p:spTree>
    <p:extLst>
      <p:ext uri="{BB962C8B-B14F-4D97-AF65-F5344CB8AC3E}">
        <p14:creationId xmlns:p14="http://schemas.microsoft.com/office/powerpoint/2010/main" val="94970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F1B8A-CB11-31B2-2F9B-CD76EC51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Вызовы современного образования: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BC0A26-88C0-60C4-8640-524687D66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Необходимость формирования </a:t>
            </a:r>
            <a:r>
              <a:rPr lang="en-US" dirty="0">
                <a:solidFill>
                  <a:srgbClr val="C00000"/>
                </a:solidFill>
              </a:rPr>
              <a:t>soft </a:t>
            </a:r>
            <a:r>
              <a:rPr lang="en-US" dirty="0" err="1">
                <a:solidFill>
                  <a:srgbClr val="C00000"/>
                </a:solidFill>
              </a:rPr>
              <a:t>skils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ru-RU" dirty="0"/>
              <a:t>критическое мышление, креативность, коммуникация, коллаборация);</a:t>
            </a:r>
          </a:p>
          <a:p>
            <a:r>
              <a:rPr lang="ru-RU" dirty="0"/>
              <a:t>Смещение фокуса с передачи знаний на развитие способности их добывать и применять;</a:t>
            </a:r>
          </a:p>
          <a:p>
            <a:r>
              <a:rPr lang="ru-RU" dirty="0"/>
              <a:t>Ограниченность ресурсов (время, кадры), для индивидуального сопровождения.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Решение: </a:t>
            </a:r>
            <a:r>
              <a:rPr lang="ru-RU" dirty="0"/>
              <a:t>командное наставничество как эффективный инструмент для организации учебного исследования, объединяющий компетенции разных педагогов 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836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9D645-CC00-4A1F-0A6A-81BD3DF9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Выводы: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F206B3-BB5C-2397-E435-A40235A86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Командное наставничество трансформирует учебное исследование из индивидуального задания в коллективный, социально-значимый процесс;</a:t>
            </a:r>
          </a:p>
          <a:p>
            <a:r>
              <a:rPr lang="ru-RU" dirty="0"/>
              <a:t>Соответствует требованиям ФГОС и запросам современной экономики.</a:t>
            </a:r>
          </a:p>
          <a:p>
            <a:r>
              <a:rPr lang="ru-RU" dirty="0"/>
              <a:t>Позволяет не только развивать учащихся, но и создавать в школе профессиональные обучающиеся сообщества педагогов 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78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AD31446-4AF4-D7EC-3E8A-25AF306292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11" y="144320"/>
            <a:ext cx="4369259" cy="2911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0E4ECB-D2CA-5E41-04B0-956753D45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931" y="144320"/>
            <a:ext cx="3882268" cy="29117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86DE07-E3B1-77CA-DDBB-9DD8A695C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94" y="1371599"/>
            <a:ext cx="2899611" cy="38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34" y="103308"/>
            <a:ext cx="3625362" cy="271902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632" y="103308"/>
            <a:ext cx="2483643" cy="33115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11" y="103308"/>
            <a:ext cx="2513135" cy="3350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34" y="2945423"/>
            <a:ext cx="3625362" cy="2719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968" y="3723542"/>
            <a:ext cx="3376247" cy="25321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6886" y="101284"/>
            <a:ext cx="1926933" cy="33528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6277" y="3723542"/>
            <a:ext cx="3701563" cy="25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5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24" y="38294"/>
            <a:ext cx="5213837" cy="264843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023" y="2850833"/>
            <a:ext cx="4415366" cy="3311525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4" y="2850833"/>
            <a:ext cx="2483643" cy="3311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28" y="13741"/>
            <a:ext cx="6076563" cy="2738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245" y="3112477"/>
            <a:ext cx="4368846" cy="24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76" y="3153995"/>
            <a:ext cx="4797028" cy="215655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76" y="261183"/>
            <a:ext cx="4823515" cy="2670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252" y="275298"/>
            <a:ext cx="5908431" cy="2656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251" y="3050931"/>
            <a:ext cx="5908431" cy="24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5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21" y="87923"/>
            <a:ext cx="2463743" cy="4193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58" y="87923"/>
            <a:ext cx="5003168" cy="2519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6849" y="87923"/>
            <a:ext cx="2887524" cy="4265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558" y="2638691"/>
            <a:ext cx="5003168" cy="2961525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23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8C5B14B-667F-0304-4703-A7BC6F2718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80" y="523708"/>
            <a:ext cx="3579616" cy="2684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D26644-4039-575C-E6FD-3B0ABBFFA4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368" y="523709"/>
            <a:ext cx="3829537" cy="334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229D39-CFFB-7EDC-6FE8-47016C312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12" y="3370512"/>
            <a:ext cx="3791283" cy="2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7E28F5E-1EAA-5D12-7EFF-A0CE9B54E9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8643" y="452437"/>
            <a:ext cx="4572000" cy="2571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E901F3-C43F-07AC-0A63-F91A86BE3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5" y="452437"/>
            <a:ext cx="4572000" cy="2571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B52E19-49BD-A90C-9515-55C1D9EF8D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89" y="3112168"/>
            <a:ext cx="3828716" cy="2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9F64DF-F4E2-D8FE-7A8D-1318B034B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52" y="234596"/>
            <a:ext cx="4136216" cy="310216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D8F9E52-81B2-A822-BBCE-989F6E588B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789" y="234596"/>
            <a:ext cx="2483643" cy="3311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1305BB-344B-EA61-2AF4-E9FF34AC51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420" y="1995039"/>
            <a:ext cx="4136217" cy="31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76C22A-D28A-2EE5-0A79-4C7FB7A2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A49077-F875-07CF-2F17-44E0BA58E7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002060"/>
                </a:solidFill>
              </a:rPr>
              <a:t>СИЛА </a:t>
            </a:r>
            <a:r>
              <a:rPr lang="ru-RU" sz="4000" dirty="0" err="1">
                <a:solidFill>
                  <a:srgbClr val="002060"/>
                </a:solidFill>
              </a:rPr>
              <a:t>ПОдХОДА</a:t>
            </a:r>
            <a:r>
              <a:rPr lang="ru-RU" sz="4000" dirty="0">
                <a:solidFill>
                  <a:srgbClr val="002060"/>
                </a:solidFill>
              </a:rPr>
              <a:t> В СИНЕРГИИ, ГДЕ ЦЕЛОЕ (РЕЗУЛЬТАТ ИССЛЕДОВАНИЯ И РАЗВИТИЯ) БОЛЬШЕ ЧЕМ СУММА ЕГО ЧАСТЕЙ.</a:t>
            </a:r>
          </a:p>
        </p:txBody>
      </p:sp>
    </p:spTree>
    <p:extLst>
      <p:ext uri="{BB962C8B-B14F-4D97-AF65-F5344CB8AC3E}">
        <p14:creationId xmlns:p14="http://schemas.microsoft.com/office/powerpoint/2010/main" val="268634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5F3B2-DF13-3157-272E-EEB5647B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Миссия: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1CA016-09BE-F25C-A640-B2603C5743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Создать самообучающуюся  и синергетическую среду внутри команды, где коллективный опыт становится основным ресурсом для непрерывного  профессионального и личностного роста каждого участника, что в конечном итоге повышает общую эффективность и инновационность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928" y="61546"/>
            <a:ext cx="3072909" cy="21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5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07006-D215-993B-7FD7-25A41AA6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Командное наставничество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01CBBE-4143-34D6-681F-D2B1840B73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Модель сопровождения , при которой группа (команда) наставников с разными профессиональными компетенциями совместно курирует группу.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26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D25CB-F2D8-307D-91F9-399B2DDC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Интерактив «МОЙ Лучший наставник»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758C256-EB64-A6D1-0F3D-6A3ACCAAB6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6310" y="2063750"/>
            <a:ext cx="3853929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23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CCCCA4-CE80-4382-64B4-AB40FE65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Почему одного гениального наставника недостаточно?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037CD6-7E76-6804-FFE7-74C4244200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512" y="2063750"/>
            <a:ext cx="3311525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9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A6C7CB-C830-6FFA-757C-F686BA44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стейкхолдеров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D926BC-C24D-16AE-9176-309594B5A9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🙋‍♂️ Стейкхолдеры— это все, кто участвует в процессе или что-то от этого процесса получает. Например, заказчики, команда, клиенты, подрядчики, инвесторы и т. Д.</a:t>
            </a:r>
          </a:p>
          <a:p>
            <a:r>
              <a:rPr lang="ru-RU" dirty="0"/>
              <a:t>🗺️ Карта стейкхолдеров — это инструмент, который помогает визуализировать всех заинтересованных в проекте или продукте людей.</a:t>
            </a:r>
          </a:p>
        </p:txBody>
      </p:sp>
    </p:spTree>
    <p:extLst>
      <p:ext uri="{BB962C8B-B14F-4D97-AF65-F5344CB8AC3E}">
        <p14:creationId xmlns:p14="http://schemas.microsoft.com/office/powerpoint/2010/main" val="3720196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ECE96-9C65-0EBB-2D2B-8B4B4516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BD5BCC5-B9E0-E305-B015-840AA428F0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09" y="64168"/>
            <a:ext cx="10186012" cy="62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E2CC0-79E7-B9A6-B557-F85EBD2F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полезна карта?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FEC7D5-4EBF-DFC1-8ED6-35554DD872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Возможность увидеть всех, кто может повлиять на работу, и сосредоточиться на построении отношений с важными партнёрами. Довольные </a:t>
            </a:r>
            <a:r>
              <a:rPr lang="ru-RU" dirty="0" err="1"/>
              <a:t>стекйкхолдеры</a:t>
            </a:r>
            <a:r>
              <a:rPr lang="ru-RU" dirty="0"/>
              <a:t> = рабочий продукт, увидевший мир.</a:t>
            </a:r>
          </a:p>
        </p:txBody>
      </p:sp>
    </p:spTree>
    <p:extLst>
      <p:ext uri="{BB962C8B-B14F-4D97-AF65-F5344CB8AC3E}">
        <p14:creationId xmlns:p14="http://schemas.microsoft.com/office/powerpoint/2010/main" val="1500585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CEED2-FCEE-9976-8B41-D3F9428A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каких кейсах нужна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A7F35E-8B13-8799-BA2A-DA3316F31F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Карта стейкхолдеров пригодится в любых ситуациях, где важно учитывать интересы людей. Особенно — где много сторон, вовлечённых в процесс и заинтересованных в результате. </a:t>
            </a:r>
          </a:p>
        </p:txBody>
      </p:sp>
    </p:spTree>
    <p:extLst>
      <p:ext uri="{BB962C8B-B14F-4D97-AF65-F5344CB8AC3E}">
        <p14:creationId xmlns:p14="http://schemas.microsoft.com/office/powerpoint/2010/main" val="3033984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C0F989-D4A0-8DFB-6FB1-73267CA6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создать карту стейкхолдеров?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241037-2596-F4F6-8E47-532B8875E4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Подумай обо всех потенциально заинтересованных сторонах твоего проекта. Это могут быть люди, группы или организации, которые влияют на продукт и которые обеспокоены его успехом.</a:t>
            </a:r>
          </a:p>
          <a:p>
            <a:endParaRPr lang="ru-RU" dirty="0"/>
          </a:p>
          <a:p>
            <a:r>
              <a:rPr lang="ru-RU" dirty="0"/>
              <a:t>Запиши их имена в удобном для тебя формате. Это могут быть бумажные стикеры, блокнот, </a:t>
            </a:r>
            <a:r>
              <a:rPr lang="ru-RU" dirty="0" err="1"/>
              <a:t>гуглодок</a:t>
            </a:r>
            <a:r>
              <a:rPr lang="ru-RU" dirty="0"/>
              <a:t>, </a:t>
            </a:r>
            <a:r>
              <a:rPr lang="ru-RU" dirty="0" err="1"/>
              <a:t>Фигма</a:t>
            </a:r>
            <a:r>
              <a:rPr lang="ru-RU" dirty="0"/>
              <a:t> или </a:t>
            </a:r>
            <a:r>
              <a:rPr lang="ru-RU" dirty="0" err="1"/>
              <a:t>экселевская</a:t>
            </a:r>
            <a:r>
              <a:rPr lang="ru-RU" dirty="0"/>
              <a:t> таблица. Не важно, где ты будешь это делать, важно выписать абсолютно всех. Не бойся быть детальным — всегда можно кого-то отсеять.</a:t>
            </a:r>
          </a:p>
        </p:txBody>
      </p:sp>
    </p:spTree>
    <p:extLst>
      <p:ext uri="{BB962C8B-B14F-4D97-AF65-F5344CB8AC3E}">
        <p14:creationId xmlns:p14="http://schemas.microsoft.com/office/powerpoint/2010/main" val="3880594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D2F14D-87CF-577D-89AE-6384E85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Главная рекомендация: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7AF31F-CB99-E677-DD38-32721B46CD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не делать карту стейкхолдеров в одиночку. Первую можно накидать самому, просто чтобы не приходить к команде с пустыми руками. Но дальше — обязательно вместе. Я, например, пришёл со своей картой к моей команде разработки. Мы сели, обсудили — и оказалось, им это тоже интересно. Команде важно понимать, что мы делаем, зачем и для кого. Такая работа сплачивает — появляется общая мотивация, понимание клиентов, направления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538819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A809D-F189-332F-C981-7B7D5E52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Добавь подробностей: кто эти люди, какие у них ожидания Здесь задача глубже понять каждого из стейкхолдеров и выписать важную информацию, которая поможет эффективно с ними работать. Для каждого человека укажи: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46A5AB-9282-DFCE-DDF7-3A428B00E5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роль и статус в проекте</a:t>
            </a:r>
          </a:p>
          <a:p>
            <a:r>
              <a:rPr lang="ru-RU" dirty="0"/>
              <a:t>ожидания и опасения</a:t>
            </a:r>
          </a:p>
          <a:p>
            <a:r>
              <a:rPr lang="ru-RU" dirty="0"/>
              <a:t>каналы и формат общения</a:t>
            </a:r>
          </a:p>
          <a:p>
            <a:r>
              <a:rPr lang="ru-RU" dirty="0"/>
              <a:t>Визуализируй </a:t>
            </a:r>
          </a:p>
          <a:p>
            <a:pPr marL="0" indent="0">
              <a:buNone/>
            </a:pPr>
            <a:r>
              <a:rPr lang="ru-RU" dirty="0"/>
              <a:t>Теперь самое увлекательное! У нас уже есть имена и роли, пришло время распределить всех по зонам влияния и заинтересованности. Это можно сделать с помощью матрицы влияния и интереса </a:t>
            </a:r>
          </a:p>
        </p:txBody>
      </p:sp>
    </p:spTree>
    <p:extLst>
      <p:ext uri="{BB962C8B-B14F-4D97-AF65-F5344CB8AC3E}">
        <p14:creationId xmlns:p14="http://schemas.microsoft.com/office/powerpoint/2010/main" val="183371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4" y="252047"/>
            <a:ext cx="3097822" cy="309782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E90810-627E-707E-C379-6157040DBC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7508" y="2063396"/>
            <a:ext cx="6402999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</a:rPr>
              <a:t>Мы растем вместе!</a:t>
            </a:r>
          </a:p>
        </p:txBody>
      </p:sp>
    </p:spTree>
    <p:extLst>
      <p:ext uri="{BB962C8B-B14F-4D97-AF65-F5344CB8AC3E}">
        <p14:creationId xmlns:p14="http://schemas.microsoft.com/office/powerpoint/2010/main" val="3506502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43F6B6-8CCA-E9A6-16B8-78EC4A17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Поддерживай 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D9E548-C7FC-014B-9D61-81A83226F0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Карта — это постоянно меняющийся и развивающийся инструмент. Кто-то уходит из проекта, кто-то приходит, у кого-то меняется зона ответственности. Не обновлять карту, значит использовать устаревшую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901803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95913E-6C1A-1700-7982-B64E6657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517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Всё о карте стейкхолдеров в 4-х пунктах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A19400-FCF6-696C-7B0D-4095D41DC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114926"/>
            <a:ext cx="11353799" cy="425965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🗺️ Карта стейкхолдеров — это визуальный инструмент, который помогает увидеть всех заинтересованных в проекте или продукте людей. Обычно в карте четыре зоны: продукт, пользователи, прямые и косвенные стейкхолдеры.</a:t>
            </a:r>
          </a:p>
          <a:p>
            <a:endParaRPr lang="ru-RU" dirty="0"/>
          </a:p>
          <a:p>
            <a:r>
              <a:rPr lang="ru-RU" dirty="0"/>
              <a:t>🙌 Подробно проработанная карта стейкхолдеров помогает понять, что ожидают разные участники, насколько они влияют на ход и результат проекта, а также какой подход в коммуникации будет самым рабочим. Так можно выстроить прозрачные отношения и заручиться поддержкой на всех этапах реализации проекта.</a:t>
            </a:r>
          </a:p>
          <a:p>
            <a:endParaRPr lang="ru-RU" dirty="0"/>
          </a:p>
          <a:p>
            <a:r>
              <a:rPr lang="ru-RU" dirty="0"/>
              <a:t>👥 Карта пригодится везде, где нужно учесть пожелания людей. В особенности там, где много сторон, которые переживают за итоговый результат.</a:t>
            </a:r>
          </a:p>
          <a:p>
            <a:endParaRPr lang="ru-RU" dirty="0"/>
          </a:p>
          <a:p>
            <a:r>
              <a:rPr lang="ru-RU" dirty="0"/>
              <a:t>✍️ Чтобы создать карту стейкхолдеров, нужно выписать всех возможных заинтересованных лиц, затем добавить к каждому роль, ожидания и опасения, а дальше — визуализировать. Не забывай актуализировать карту.</a:t>
            </a:r>
          </a:p>
        </p:txBody>
      </p:sp>
    </p:spTree>
    <p:extLst>
      <p:ext uri="{BB962C8B-B14F-4D97-AF65-F5344CB8AC3E}">
        <p14:creationId xmlns:p14="http://schemas.microsoft.com/office/powerpoint/2010/main" val="3767724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72AED-7FCE-8F95-888D-3D977D26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Командное наставничество: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95B3C8-69BF-3CDC-F571-D267F0033A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</a:rPr>
              <a:t>ИСКУССТВО ДИРИЖИРОВАТЬ ТАЛАНТАМИ, А НЕ ДИКТОВАТЬ НОТЫ.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669109-E74F-B05B-37CB-CD6547396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473" y="206781"/>
            <a:ext cx="2659982" cy="27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857FB-0D15-DE76-7DA9-EB9AE34F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Теоретические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12296-2D06-A637-CD3E-B854586646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1.Социально-конструкторский подход (Л.С. Выготский)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Зона Ближайшего развития; в команде  у каждого участника своя ЗБР. Более сильные учащиеся «подтягивают» тех, кто слабее. А наставник направляет всю группу в целом. Коллектив становится носителем знаний и навыков, превосходящих индивидуальные возможности каждого.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Опосредованное обучение: наставник и члены команды выступают как «более знающие другие», которые помогают освоить исследовательские инструменты и методы.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98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828272-423C-C3D9-212D-CED680FC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Теоретические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A0F526-0B58-85BC-1B21-187C9EBF3B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2.Теория деятельностного подхода (А.Н. Леонтьев) учебное исследование рассматривается как целостная деятельность, имеющая: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Мотив: решение реальной научной или прикладной проблемы.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Цель: получение нового знания.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Действия: постановка задачи, обзор литературы, сбор данных, анализ, формулировка выводов.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Операции: конкретные техники работы с источниками, программным обеспечением, приборами.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3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DD22F-B9FE-212E-C2F3-FB6469D4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Теоретические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82DA13-C1F0-4DB0-A461-B70234AF1F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3.Теория «СООБЩЕСТВА ПРАКТИКИ» (Э. ВЕНГЕР) исследовательская группа формирует свое собственное «сообщество практики», где: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Совместная деятельность (общая исследовательская цель);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Взаимная вовлеченность: постоянное взаимодействие и коммуникация;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Разделяемый репертуар: формируются общие понятия, </a:t>
            </a:r>
            <a:r>
              <a:rPr lang="ru-RU" dirty="0" err="1"/>
              <a:t>методы,стандарты</a:t>
            </a:r>
            <a:r>
              <a:rPr lang="ru-RU" dirty="0"/>
              <a:t> оформления работы…</a:t>
            </a:r>
          </a:p>
          <a:p>
            <a:pPr marL="0" indent="0">
              <a:buNone/>
            </a:pPr>
            <a:r>
              <a:rPr lang="ru-RU" dirty="0"/>
              <a:t>Наставник в этой модели – куратор и </a:t>
            </a:r>
            <a:r>
              <a:rPr lang="ru-RU" dirty="0" err="1"/>
              <a:t>полноравный</a:t>
            </a:r>
            <a:r>
              <a:rPr lang="ru-RU" dirty="0"/>
              <a:t> участник сообщества, а не внешний контролер.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52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EA610-F175-59F4-9266-08A5C97B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Теоретические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869919-7B1C-B427-048A-705FD743A2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4. принципы распределенного лидерства и синергии: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Распределение лидерства (ответственность и инициатива распределяются между членами команды;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Синергетический эффект; интеллектуальный потенциал и креативность команды превосходят простую сумму потенциалов отдельных </a:t>
            </a:r>
            <a:r>
              <a:rPr lang="en-US" dirty="0"/>
              <a:t>individuals.</a:t>
            </a:r>
            <a:r>
              <a:rPr lang="ru-RU" dirty="0"/>
              <a:t> Возникает «коллективный разум», способный решать более сложные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474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1FF561-456C-B644-2EFD-B117A5B7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Прикладные аспекты </a:t>
            </a:r>
            <a:br>
              <a:rPr lang="ru-RU" dirty="0"/>
            </a:br>
            <a:r>
              <a:rPr lang="ru-RU" sz="3100" dirty="0">
                <a:solidFill>
                  <a:srgbClr val="002060"/>
                </a:solidFill>
              </a:rPr>
              <a:t>(реализация в образовательном процессе)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F03FB2-7547-2B99-06D6-2DEC3319FF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модели организации командного наставничества: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Модель «Капитан + команда»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Модель «Наставнический консорциум»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Пирамидальная или каскадная модель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{55105A12-E387-4EFD-86BB-DC30F4AC6D8D}TFd2a5b225-4fc9-4980-9a6f-07059fb984a2f76a82d6-a02baf71fd6e</Template>
  <TotalTime>673</TotalTime>
  <Words>1463</Words>
  <Application>Microsoft Office PowerPoint</Application>
  <PresentationFormat>Произвольный</PresentationFormat>
  <Paragraphs>142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Главное мероприятие</vt:lpstr>
      <vt:lpstr>Теоретические и прикладные аспекты учебного исследования в системе командного наставничества</vt:lpstr>
      <vt:lpstr>Вызовы современного образования:</vt:lpstr>
      <vt:lpstr>Миссия:</vt:lpstr>
      <vt:lpstr>Презентация PowerPoint</vt:lpstr>
      <vt:lpstr>Теоретические аспекты</vt:lpstr>
      <vt:lpstr>Теоретические аспекты</vt:lpstr>
      <vt:lpstr>Теоретические аспекты</vt:lpstr>
      <vt:lpstr>Теоретические аспекты</vt:lpstr>
      <vt:lpstr>Прикладные аспекты  (реализация в образовательном процессе)</vt:lpstr>
      <vt:lpstr>этапы организации учебного исследования:</vt:lpstr>
      <vt:lpstr>ТЕХНОЛОГИЧЕСКАЯ КАРТА (ПРИМЕР ЭТАПОВ И ДЕЙСТВИЙ) </vt:lpstr>
      <vt:lpstr>Этап 1.Формирование команды и постановка проблемы  </vt:lpstr>
      <vt:lpstr>2 этап. Планирование и проектирование</vt:lpstr>
      <vt:lpstr>3 этап. Реализация исследование </vt:lpstr>
      <vt:lpstr>  4 этап. Анализ, интерпретация и оформление результатов </vt:lpstr>
      <vt:lpstr>5 этап. Презентация и рефлексия   </vt:lpstr>
      <vt:lpstr>Конкретные инструменты и методы:</vt:lpstr>
      <vt:lpstr>Преимущества:</vt:lpstr>
      <vt:lpstr>вызовы:</vt:lpstr>
      <vt:lpstr> Выводы: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Командное наставничество</vt:lpstr>
      <vt:lpstr>Интерактив «МОЙ Лучший наставник»</vt:lpstr>
      <vt:lpstr>Почему одного гениального наставника недостаточно?</vt:lpstr>
      <vt:lpstr>Карта стейкхолдеров </vt:lpstr>
      <vt:lpstr>Презентация PowerPoint</vt:lpstr>
      <vt:lpstr>Чем полезна карта?</vt:lpstr>
      <vt:lpstr>В каких кейсах нужна ?</vt:lpstr>
      <vt:lpstr>Как создать карту стейкхолдеров?</vt:lpstr>
      <vt:lpstr>Главная рекомендация:</vt:lpstr>
      <vt:lpstr>Добавь подробностей: кто эти люди, какие у них ожидания Здесь задача глубже понять каждого из стейкхолдеров и выписать важную информацию, которая поможет эффективно с ними работать. Для каждого человека укажи: </vt:lpstr>
      <vt:lpstr>Поддерживай актуальность</vt:lpstr>
      <vt:lpstr>Всё о карте стейкхолдеров в 4-х пунктах</vt:lpstr>
      <vt:lpstr>Командное наставничество: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и прикладные аспекты учебного исследования в системе командного наставничества</dc:title>
  <dc:creator>Родионова Виктория Сергеевна</dc:creator>
  <cp:lastModifiedBy>Андрей Е. Фатьянов</cp:lastModifiedBy>
  <cp:revision>16</cp:revision>
  <dcterms:created xsi:type="dcterms:W3CDTF">2025-10-19T02:51:52Z</dcterms:created>
  <dcterms:modified xsi:type="dcterms:W3CDTF">2025-10-29T05:05:02Z</dcterms:modified>
</cp:coreProperties>
</file>