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78" r:id="rId6"/>
    <p:sldId id="285" r:id="rId7"/>
    <p:sldId id="257" r:id="rId8"/>
    <p:sldId id="261" r:id="rId9"/>
    <p:sldId id="284" r:id="rId10"/>
    <p:sldId id="283" r:id="rId11"/>
    <p:sldId id="282" r:id="rId12"/>
    <p:sldId id="286" r:id="rId13"/>
    <p:sldId id="303" r:id="rId14"/>
    <p:sldId id="307" r:id="rId15"/>
    <p:sldId id="287" r:id="rId16"/>
    <p:sldId id="301" r:id="rId17"/>
    <p:sldId id="299" r:id="rId18"/>
    <p:sldId id="289" r:id="rId19"/>
    <p:sldId id="300" r:id="rId20"/>
    <p:sldId id="298" r:id="rId21"/>
    <p:sldId id="290" r:id="rId22"/>
    <p:sldId id="294" r:id="rId23"/>
    <p:sldId id="293" r:id="rId24"/>
    <p:sldId id="291" r:id="rId25"/>
    <p:sldId id="292" r:id="rId26"/>
    <p:sldId id="296" r:id="rId27"/>
    <p:sldId id="295" r:id="rId28"/>
    <p:sldId id="304" r:id="rId29"/>
    <p:sldId id="302" r:id="rId30"/>
    <p:sldId id="305" r:id="rId31"/>
    <p:sldId id="297" r:id="rId32"/>
    <p:sldId id="306" r:id="rId33"/>
    <p:sldId id="288" r:id="rId34"/>
    <p:sldId id="258" r:id="rId35"/>
    <p:sldId id="308" r:id="rId36"/>
    <p:sldId id="26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801" userDrawn="1">
          <p15:clr>
            <a:srgbClr val="A4A3A4"/>
          </p15:clr>
        </p15:guide>
        <p15:guide id="3" pos="3817" userDrawn="1">
          <p15:clr>
            <a:srgbClr val="A4A3A4"/>
          </p15:clr>
        </p15:guide>
        <p15:guide id="4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8EE"/>
    <a:srgbClr val="4563D1"/>
    <a:srgbClr val="436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8" autoAdjust="0"/>
    <p:restoredTop sz="94660"/>
  </p:normalViewPr>
  <p:slideViewPr>
    <p:cSldViewPr snapToGrid="0">
      <p:cViewPr>
        <p:scale>
          <a:sx n="50" d="100"/>
          <a:sy n="50" d="100"/>
        </p:scale>
        <p:origin x="-4584" y="-2622"/>
      </p:cViewPr>
      <p:guideLst>
        <p:guide orient="horz" pos="2160"/>
        <p:guide orient="horz" pos="3226"/>
        <p:guide pos="80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730415" y="3047575"/>
            <a:ext cx="8745135" cy="744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вырастить </a:t>
            </a:r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патриота: естественно-научное содержание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8664" y="4406025"/>
            <a:ext cx="511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Лопаткина Екатерина Викторовна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8664" y="4857291"/>
            <a:ext cx="595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Преподаватель филиала НВМУ в г. Владивостоке, наставник проектной деятельности, </a:t>
            </a:r>
          </a:p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посол ФКР 2024, финалист проекта «Классная тема»</a:t>
            </a:r>
          </a:p>
        </p:txBody>
      </p:sp>
      <p:pic>
        <p:nvPicPr>
          <p:cNvPr id="3" name="Рисунок 2" descr="Изображение выглядит как человек, одежда, сте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8176C852-BA5F-3FD9-9997-730FA61003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7104" y="4006502"/>
            <a:ext cx="1843832" cy="1843832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1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934" y="389912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3" y="419729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4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1108"/>
              </p:ext>
            </p:extLst>
          </p:nvPr>
        </p:nvGraphicFramePr>
        <p:xfrm>
          <a:off x="671331" y="1579032"/>
          <a:ext cx="10579261" cy="4892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5639"/>
                <a:gridCol w="7313622"/>
              </a:tblGrid>
              <a:tr h="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Учебная дисциплина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Тема урока, занятия, классного часа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85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Видеоролик «Цветы героев, цветы Победы»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ОДНКНР 5 класс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Историческая память как духовно-нравственная ценность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ОДНКНР 6 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Подвиг: как узнать героя?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17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Технология 7 класс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Ландшафтный дизайн. Проектирование назначения и стиля садового участка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5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Внеурочное занятие «Разговоры о важном»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«Что такое успех?» (ко Дню труда)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5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Внеурочное занятие «Разговоры о важном»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«80-летие Победы в Великой Отечественной войне»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5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Внеурочное занятие «Разговоры о важном»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«Ценности, которые нас объединяют»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</a:tbl>
          </a:graphicData>
        </a:graphic>
      </p:graphicFrame>
      <p:sp>
        <p:nvSpPr>
          <p:cNvPr id="21" name="Заголовок 8">
            <a:extLst>
              <a:ext uri="{FF2B5EF4-FFF2-40B4-BE49-F238E27FC236}">
                <a16:creationId xmlns="" xmlns:a16="http://schemas.microsoft.com/office/drawing/2014/main" id="{D605C918-10CF-491C-8380-6FC6554087D8}"/>
              </a:ext>
            </a:extLst>
          </p:cNvPr>
          <p:cNvSpPr txBox="1">
            <a:spLocks/>
          </p:cNvSpPr>
          <p:nvPr/>
        </p:nvSpPr>
        <p:spPr>
          <a:xfrm>
            <a:off x="1653230" y="1010159"/>
            <a:ext cx="9999453" cy="73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Варианты применения разработки</a:t>
            </a:r>
            <a:endParaRPr lang="ru-RU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23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80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13743"/>
              </p:ext>
            </p:extLst>
          </p:nvPr>
        </p:nvGraphicFramePr>
        <p:xfrm>
          <a:off x="620891" y="2042785"/>
          <a:ext cx="10710724" cy="386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0572"/>
                <a:gridCol w="8160152"/>
              </a:tblGrid>
              <a:tr h="264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Учебная дисциплина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Тема урока, занятия, классного часа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5284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Видео мастер-класс по созданию картины в технике шерстяная акварель «Сирень Победы»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Изобразительное искусство 5 класс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Роль декоративного искусства в жизни современного человека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1056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Изобразительное искусство 6 класс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Цвет в натюрморте. Живописное изображение натюрморта. Цвет как средство выразительности. Цвет в произведениях живописи</a:t>
                      </a:r>
                      <a:endParaRPr lang="ru-RU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64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Классный час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Цветы героев, цветы Победы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64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Классный час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Это было недавно, это было давно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64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Час психолога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Человек и творчество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</a:tbl>
          </a:graphicData>
        </a:graphic>
      </p:graphicFrame>
      <p:sp>
        <p:nvSpPr>
          <p:cNvPr id="21" name="Заголовок 8">
            <a:extLst>
              <a:ext uri="{FF2B5EF4-FFF2-40B4-BE49-F238E27FC236}">
                <a16:creationId xmlns="" xmlns:a16="http://schemas.microsoft.com/office/drawing/2014/main" id="{D605C918-10CF-491C-8380-6FC6554087D8}"/>
              </a:ext>
            </a:extLst>
          </p:cNvPr>
          <p:cNvSpPr txBox="1">
            <a:spLocks/>
          </p:cNvSpPr>
          <p:nvPr/>
        </p:nvSpPr>
        <p:spPr>
          <a:xfrm>
            <a:off x="1653230" y="1010159"/>
            <a:ext cx="9999453" cy="73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Варианты применения разработки</a:t>
            </a:r>
            <a:endParaRPr lang="ru-RU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23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1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Великая Отечественная война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942274" y="2591662"/>
            <a:ext cx="481082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Великая </a:t>
            </a:r>
            <a:r>
              <a:rPr lang="ru-RU" sz="2400" dirty="0"/>
              <a:t>Отечественная война показала единство многонационального советского народа. 11 635 воинов, представлявшие свыше 100 национальностей и народностей, стали Героями Советского Союза. </a:t>
            </a:r>
          </a:p>
          <a:p>
            <a:endParaRPr lang="ru-RU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314" name="Picture 2" descr="Хроника великих сражений Великой Отечественной и Второй мировой войны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533" y="2638661"/>
            <a:ext cx="4873625" cy="32433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Память героев </a:t>
            </a:r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увековечена </a:t>
            </a:r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названиях </a:t>
            </a:r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улиц </a:t>
            </a:r>
            <a:endParaRPr lang="ru-RU" sz="2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959556" y="2559337"/>
            <a:ext cx="61414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30 улиц Владивостока </a:t>
            </a:r>
            <a:r>
              <a:rPr lang="ru-RU" sz="3200" dirty="0" smtClean="0"/>
              <a:t>названы </a:t>
            </a:r>
          </a:p>
          <a:p>
            <a:r>
              <a:rPr lang="ru-RU" sz="3200" dirty="0" smtClean="0"/>
              <a:t>именами </a:t>
            </a:r>
            <a:r>
              <a:rPr lang="ru-RU" sz="3200" dirty="0"/>
              <a:t>героев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dirty="0"/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674" name="Picture 2" descr="Улица Гастелло, 5Б во Владивостоке — 2ГИ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240" y="2638661"/>
            <a:ext cx="3358918" cy="33589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Память героев </a:t>
            </a:r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увековечена </a:t>
            </a:r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названиях </a:t>
            </a:r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улиц </a:t>
            </a:r>
            <a:endParaRPr lang="ru-RU" sz="2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959556" y="2559337"/>
            <a:ext cx="6141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30 улиц Владивостока </a:t>
            </a:r>
            <a:r>
              <a:rPr lang="ru-RU" sz="3200" dirty="0" smtClean="0"/>
              <a:t>названы </a:t>
            </a:r>
          </a:p>
          <a:p>
            <a:r>
              <a:rPr lang="ru-RU" sz="3200" dirty="0" smtClean="0"/>
              <a:t>именами </a:t>
            </a:r>
            <a:r>
              <a:rPr lang="ru-RU" sz="3200" dirty="0"/>
              <a:t>героев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Улица </a:t>
            </a:r>
            <a:r>
              <a:rPr lang="ru-RU" sz="3200" dirty="0"/>
              <a:t>имени </a:t>
            </a:r>
            <a:r>
              <a:rPr lang="ru-RU" sz="3200" dirty="0" smtClean="0"/>
              <a:t>Гастелло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Улица </a:t>
            </a:r>
            <a:r>
              <a:rPr lang="ru-RU" sz="3200" dirty="0"/>
              <a:t>имени </a:t>
            </a:r>
            <a:r>
              <a:rPr lang="ru-RU" sz="3200" dirty="0" err="1" smtClean="0"/>
              <a:t>Гризодубовой</a:t>
            </a:r>
            <a:endParaRPr lang="ru-RU" sz="3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Улица </a:t>
            </a:r>
            <a:r>
              <a:rPr lang="ru-RU" sz="3200" dirty="0"/>
              <a:t>имени Марины </a:t>
            </a:r>
            <a:r>
              <a:rPr lang="ru-RU" sz="3200" dirty="0" smtClean="0"/>
              <a:t>Расковой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674" name="Picture 2" descr="Улица Гастелло, 5Б во Владивостоке — 2ГИ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240" y="2638661"/>
            <a:ext cx="3358918" cy="33589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Сорта Победы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788338" y="2760612"/>
            <a:ext cx="58512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Многие </a:t>
            </a:r>
            <a:r>
              <a:rPr lang="ru-RU" sz="2800" dirty="0"/>
              <a:t>военные в мирное время были селекционерами и вернувшись после Победы к мирной жизни, продолжили свою деятельность и продолжили радовать всех своими новыми открытиями. </a:t>
            </a:r>
            <a:r>
              <a:rPr lang="ru-RU" sz="2800" dirty="0" smtClean="0"/>
              <a:t> 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292" name="Picture 4" descr="Селекционеры во времена блокады | НССи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565" y="2806986"/>
            <a:ext cx="4931593" cy="31747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4833686" cy="392590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8"/>
            <a:ext cx="4495144" cy="332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Леонид Алексеевич Колесников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626" name="Picture 2" descr="Леонид Алексеевич Колесников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145" y="1662983"/>
            <a:ext cx="5382907" cy="38996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Леонид Колесников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534" name="Picture 6" descr="Создатель 300 сортов сирени хранил прах жены у изголовья кровати - Экспресс  газет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56" y="2638661"/>
            <a:ext cx="4987925" cy="37409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6188374" y="2638661"/>
            <a:ext cx="5382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Леонид Алексеевич </a:t>
            </a:r>
            <a:r>
              <a:rPr lang="ru-RU" sz="2800" dirty="0"/>
              <a:t>родился 18 мая 1893 года (по другим данным, 1896-го</a:t>
            </a:r>
            <a:r>
              <a:rPr lang="ru-RU" sz="2800" dirty="0" smtClean="0"/>
              <a:t>).</a:t>
            </a:r>
          </a:p>
          <a:p>
            <a:endParaRPr lang="ru-RU" sz="2800" dirty="0"/>
          </a:p>
          <a:p>
            <a:r>
              <a:rPr lang="ru-RU" sz="2800" dirty="0" smtClean="0"/>
              <a:t>Сегодня </a:t>
            </a:r>
            <a:r>
              <a:rPr lang="ru-RU" sz="2800" dirty="0"/>
              <a:t>эта дата - Международный день </a:t>
            </a:r>
            <a:r>
              <a:rPr lang="ru-RU" sz="2800" dirty="0" smtClean="0"/>
              <a:t>сирени.</a:t>
            </a:r>
          </a:p>
          <a:p>
            <a:endParaRPr lang="ru-RU" sz="2400" dirty="0"/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Виктор Пьер Луи </a:t>
            </a:r>
            <a:r>
              <a:rPr lang="ru-RU" sz="28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Лемуан</a:t>
            </a:r>
            <a:endParaRPr lang="ru-RU" sz="2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6188374" y="2638661"/>
            <a:ext cx="53827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Старейшая </a:t>
            </a:r>
            <a:r>
              <a:rPr lang="ru-RU" sz="2400" dirty="0"/>
              <a:t>французская фирма </a:t>
            </a:r>
            <a:r>
              <a:rPr lang="ru-RU" sz="2400" dirty="0" err="1"/>
              <a:t>Лемуана</a:t>
            </a:r>
            <a:r>
              <a:rPr lang="ru-RU" sz="2400" dirty="0"/>
              <a:t> за </a:t>
            </a:r>
            <a:r>
              <a:rPr lang="ru-RU" sz="2400" dirty="0" smtClean="0"/>
              <a:t>100 лет </a:t>
            </a:r>
            <a:r>
              <a:rPr lang="ru-RU" sz="2400" dirty="0"/>
              <a:t>работы и несколько поколений высокообразованных селекционеров, на нескольких десятках гектар земли и с помощью сотен садовников и сельскохозяйственных рабочих вывела 214 сортов. Чтобы вывести и закрепить новый сорт, нужно не менее 500 сеянцев. </a:t>
            </a:r>
            <a:endParaRPr lang="ru-RU" sz="2400" dirty="0" smtClean="0"/>
          </a:p>
          <a:p>
            <a:endParaRPr lang="ru-RU" sz="2400" dirty="0"/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536" name="Picture 8" descr="undefi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74" y="2638660"/>
            <a:ext cx="2371065" cy="32896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697" y="2690911"/>
            <a:ext cx="2804677" cy="31851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Леонид Колесников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534" name="Picture 6" descr="Создатель 300 сортов сирени хранил прах жены у изголовья кровати - Экспресс  газет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56" y="2638661"/>
            <a:ext cx="4987925" cy="37409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6188374" y="2638661"/>
            <a:ext cx="53827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Л.А.</a:t>
            </a:r>
            <a:r>
              <a:rPr lang="ru-RU" sz="2400" dirty="0"/>
              <a:t> Колесников — в одиночку, без образования и помощников, на 5 сотках — </a:t>
            </a:r>
            <a:r>
              <a:rPr lang="ru-RU" sz="2400" dirty="0" smtClean="0"/>
              <a:t>300 сортов!</a:t>
            </a:r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мае 1973-го Международное общество сирени посмертно наградило Колесникова высшей наградой </a:t>
            </a:r>
            <a:r>
              <a:rPr lang="ru-RU" sz="2400" dirty="0" err="1"/>
              <a:t>Director’s</a:t>
            </a:r>
            <a:r>
              <a:rPr lang="ru-RU" sz="2400" dirty="0"/>
              <a:t> </a:t>
            </a:r>
            <a:r>
              <a:rPr lang="ru-RU" sz="2400" dirty="0" err="1"/>
              <a:t>Award</a:t>
            </a:r>
            <a:r>
              <a:rPr lang="ru-RU" sz="2400" dirty="0"/>
              <a:t> - за выдающиеся селекционные достижения.</a:t>
            </a:r>
          </a:p>
          <a:p>
            <a:endParaRPr lang="ru-RU" sz="2400" dirty="0"/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B57C62E-7426-F717-0DBC-A61CC12B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8">
            <a:extLst>
              <a:ext uri="{FF2B5EF4-FFF2-40B4-BE49-F238E27FC236}">
                <a16:creationId xmlns="" xmlns:a16="http://schemas.microsoft.com/office/drawing/2014/main" id="{7D65AE5F-5FF9-C93F-F025-59F848C851F0}"/>
              </a:ext>
            </a:extLst>
          </p:cNvPr>
          <p:cNvSpPr txBox="1">
            <a:spLocks/>
          </p:cNvSpPr>
          <p:nvPr/>
        </p:nvSpPr>
        <p:spPr>
          <a:xfrm>
            <a:off x="1867116" y="1217107"/>
            <a:ext cx="9999453" cy="73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Роль патриотического воспитания</a:t>
            </a:r>
            <a:endParaRPr lang="ru-RU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4AF821A-45AF-8922-0011-CCBF86C9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25" y="2026777"/>
            <a:ext cx="5093531" cy="33956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1030445-A85F-F349-FD97-D74F0455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293" y="2026776"/>
            <a:ext cx="5093532" cy="33956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04E5EE0D-7225-226F-9ADF-29A01FBEA462}"/>
              </a:ext>
            </a:extLst>
          </p:cNvPr>
          <p:cNvSpPr/>
          <p:nvPr/>
        </p:nvSpPr>
        <p:spPr>
          <a:xfrm>
            <a:off x="770380" y="5566338"/>
            <a:ext cx="10282445" cy="634065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8">
            <a:extLst>
              <a:ext uri="{FF2B5EF4-FFF2-40B4-BE49-F238E27FC236}">
                <a16:creationId xmlns="" xmlns:a16="http://schemas.microsoft.com/office/drawing/2014/main" id="{4AA8C0AF-584A-0577-B88D-A859CA5567D4}"/>
              </a:ext>
            </a:extLst>
          </p:cNvPr>
          <p:cNvSpPr txBox="1">
            <a:spLocks/>
          </p:cNvSpPr>
          <p:nvPr/>
        </p:nvSpPr>
        <p:spPr>
          <a:xfrm>
            <a:off x="958746" y="5636871"/>
            <a:ext cx="9997423" cy="56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Нахимовское военно-морское училище в г. Владивостоке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1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56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7666812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Маршал Жуков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530" name="Picture 2" descr="https://balex.cc/photo/images/2019/10/28/0_68af6_28724cdc_orig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56" y="2930301"/>
            <a:ext cx="4532172" cy="30138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Георгий Константинович Жуков. Маршал Великой Победы —  Научно-исследовательский центр проблем национальной безопасности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01" y="2638661"/>
            <a:ext cx="2805185" cy="33055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8552305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Маршал Василевский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508" name="Picture 4" descr="Сирень обыкновенная 'Маршал Василевский'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56" y="2713037"/>
            <a:ext cx="5412669" cy="36102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ВАСИЛЕВСКИЙ АЛЕКСАНДР МИХАЙЛОВИЧ – Маршал, самый успешный полководец |  Туристический портал Южно-Сахалинска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901" y="2704497"/>
            <a:ext cx="2564678" cy="36187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Капитан Гастелло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414" name="Picture 6" descr="https://botsad.by/wp-content/uploads/2020/09/Syringa_vulgaris_Gastello_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4475" y="2638661"/>
            <a:ext cx="4949825" cy="36954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Подвиг Гастелло. Зачем капитан дальней авиации пошёл на «огненный таран»? |  Аргументы и Факты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74" y="2638661"/>
            <a:ext cx="5564062" cy="36954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Алексей </a:t>
            </a:r>
            <a:r>
              <a:rPr lang="ru-RU" sz="28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Маресьев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436" name="Picture 4" descr="https://botsad.by/wp-content/uploads/2019/08/syringa_vulgaris_Alexi_Maresyeva_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74" y="2789331"/>
            <a:ext cx="2781538" cy="33355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Центральный музей ВВС - Маресьев Алексей Петрович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90" y="2789331"/>
            <a:ext cx="2501646" cy="33355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Алексей Маресьев. Подвиг длиною в жизнь | 18.05.2021 | Волгоград -  БезФормат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728" y="2789331"/>
            <a:ext cx="2423817" cy="33355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Книга &quot;Повесть о настоящем человеке&quot; Полевой Б Н - купить книгу в  интернет-магазине «Москва» ISBN: 978-5-17-108081-5, 92754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638" y="2789331"/>
            <a:ext cx="2132165" cy="33355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9236478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Валентина </a:t>
            </a:r>
            <a:r>
              <a:rPr lang="ru-RU" sz="28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Гризодубова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482" name="Picture 2" descr="https://balex.cc/photo/images/2019/10/28/0_ced78_f2d2f2ff_orig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74" y="2862485"/>
            <a:ext cx="4527252" cy="33954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РАЙОННАЯ ЦЕНТРАЛИЗОВАННАЯ КЛУБНАЯ СИСТЕМА&quot; муниципального района  &quot;Спас-Деменский район&quot; | Валентина Гризодубова – первая женщина,  удостоенная звания Героя Советского Союз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862485"/>
            <a:ext cx="4527252" cy="33954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263642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Полина Осипенко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460" name="Picture 4" descr="Сирень обыкновенная 'Полина Осипенко' (Polina Osipenko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56" y="2638661"/>
            <a:ext cx="5345994" cy="35657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8 октября 2017 · Имя на карте Мурманска: Полина Осипенко – советская  летчица, Герой Советского Союза. К 110-летию со дня рождения · Общество ·  ИСККРА - Информационный сайт «Кольский край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600" y="2638661"/>
            <a:ext cx="4754316" cy="35657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8250186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Зоя Космодемьянская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362" name="Picture 2" descr="Сирень обыкновенная 'Зоя Космодемьянская' | BOTSAD.B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74" y="2638661"/>
            <a:ext cx="5483225" cy="36554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осмодемьянская, Зоя Анатольевна — Википедия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214" y="2638661"/>
            <a:ext cx="2685246" cy="36554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3944051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3803629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Великая Победа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386" name="Picture 2" descr="https://balex.cc/photo/images/2021/05/16/VELIKAY-POBEDA900-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74" y="2666538"/>
            <a:ext cx="3944051" cy="36723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Сирень обыкновенная 'Красавица Москвы' — Википедия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709" y="2666537"/>
            <a:ext cx="4896468" cy="36723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5303709" y="1618631"/>
            <a:ext cx="4896468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5444131" y="1653987"/>
            <a:ext cx="4595219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Красавица Москвы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7153976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6746854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Никитский ботанический сад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698" name="Picture 2" descr="Парад тюльпанов в Никитском ботаническом саду ✓ Санаторий Белоруссия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274" y="2638661"/>
            <a:ext cx="7153976" cy="36118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Директор Ю.В.Плугатарь | Никитский ботанический сад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240" y="2638661"/>
            <a:ext cx="3209995" cy="36118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8199205" y="1618631"/>
            <a:ext cx="3223029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8236672" y="1653987"/>
            <a:ext cx="3024736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Ю.В. Плугатарь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10112" y="1672049"/>
            <a:ext cx="4534019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910112" y="1672049"/>
            <a:ext cx="4534019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Героям Донбасса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5641975" y="1672049"/>
            <a:ext cx="4035425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5641975" y="1672049"/>
            <a:ext cx="4035425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Корса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www.nikita-garden.ru/wp-content/uploads/2024/09/photo_2024-09-24_10-58-3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12" y="2986649"/>
            <a:ext cx="4534019" cy="3032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www.nikita-garden.ru/wp-content/uploads/2025/09/532139675715593709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5" y="2992204"/>
            <a:ext cx="4035425" cy="30265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579BDB1-0D1A-4F7E-8156-ECAB3FF25C13}"/>
              </a:ext>
            </a:extLst>
          </p:cNvPr>
          <p:cNvSpPr/>
          <p:nvPr/>
        </p:nvSpPr>
        <p:spPr>
          <a:xfrm>
            <a:off x="598473" y="2045899"/>
            <a:ext cx="57652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Встречи с ветеранами, </a:t>
            </a: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    участниками СВО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Посещение военных объектов, экскурсий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D605C918-10CF-491C-8380-6FC6554087D8}"/>
              </a:ext>
            </a:extLst>
          </p:cNvPr>
          <p:cNvSpPr txBox="1">
            <a:spLocks/>
          </p:cNvSpPr>
          <p:nvPr/>
        </p:nvSpPr>
        <p:spPr>
          <a:xfrm>
            <a:off x="1357341" y="703449"/>
            <a:ext cx="5793715" cy="691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Нахимовское военно-морское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3" name="Заголовок 8">
            <a:extLst>
              <a:ext uri="{FF2B5EF4-FFF2-40B4-BE49-F238E27FC236}">
                <a16:creationId xmlns="" xmlns:a16="http://schemas.microsoft.com/office/drawing/2014/main" id="{D605C918-10CF-491C-8380-6FC6554087D8}"/>
              </a:ext>
            </a:extLst>
          </p:cNvPr>
          <p:cNvSpPr txBox="1">
            <a:spLocks/>
          </p:cNvSpPr>
          <p:nvPr/>
        </p:nvSpPr>
        <p:spPr>
          <a:xfrm>
            <a:off x="1007538" y="1344862"/>
            <a:ext cx="9999453" cy="73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Формы мероприятий</a:t>
            </a:r>
            <a:endParaRPr lang="ru-RU" sz="32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C6613516-722E-3D32-298E-630ED23B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358" y="4009586"/>
            <a:ext cx="3491814" cy="23278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2C97E591-854A-9243-C5E7-6DEC5012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73" y="3994152"/>
            <a:ext cx="3538116" cy="23587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3113E58E-C1C6-B55F-6F64-2321677E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941" y="3994152"/>
            <a:ext cx="3491814" cy="23278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B91B403-C27F-3C3A-F55C-A3DC65BEF5CF}"/>
              </a:ext>
            </a:extLst>
          </p:cNvPr>
          <p:cNvSpPr/>
          <p:nvPr/>
        </p:nvSpPr>
        <p:spPr>
          <a:xfrm>
            <a:off x="6007265" y="1648512"/>
            <a:ext cx="57937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Морские походы, летняя</a:t>
            </a: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    практика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Военно-морская составляющая </a:t>
            </a:r>
            <a:r>
              <a:rPr lang="ru-RU" sz="2400">
                <a:latin typeface="Verdana" panose="020B0604030504040204" pitchFamily="34" charset="0"/>
                <a:ea typeface="Verdana" panose="020B0604030504040204" pitchFamily="34" charset="0"/>
              </a:rPr>
              <a:t>на уроках,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участие в параде</a:t>
            </a: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4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362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22" name="Picture 2" descr="Кто такая Ольга Качура – Корса. Биография Героя России и ДНР — ТСН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050" y="1522013"/>
            <a:ext cx="9084790" cy="45423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Пламя сердец Владивостока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556" y="2559337"/>
            <a:ext cx="5298369" cy="3778592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506" y="2559337"/>
            <a:ext cx="4883751" cy="37785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Видео мастер-класс по созданию картины в технике шерстяная акварель «Сирень Победы»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942274" y="2667472"/>
            <a:ext cx="46584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Видео мастер-класс по созданию картины в технике шерстяная акварель «Сирень Победы» представляет собой сочетание творчества, биологии, литературы, истории. 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093" y="2638661"/>
            <a:ext cx="5727065" cy="32073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511473" y="1636693"/>
            <a:ext cx="11059685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sz="2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Видео мастер-класс по созданию картины в технике шерстяная акварель «Сирень Победы»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511473" y="2591662"/>
            <a:ext cx="46891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видео представлен пример создания сирени сорта «Леонид Колесников», но по тому же шаблону можно создать работу с другими сортами сирени, например, «Капитан Гастелло», «Валентина </a:t>
            </a:r>
            <a:r>
              <a:rPr lang="ru-RU" sz="2400" dirty="0" err="1"/>
              <a:t>Гризодубова</a:t>
            </a:r>
            <a:r>
              <a:rPr lang="ru-RU" sz="2400" dirty="0"/>
              <a:t>» или дать волю творчеству и придумать вариант окраски лепестков и посвятить работу своему герою.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84" y="2638661"/>
            <a:ext cx="6120130" cy="34486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0730" y="2755192"/>
            <a:ext cx="8361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Никто не забыт, ничто не забыто. </a:t>
            </a:r>
            <a:endParaRPr lang="ru-RU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памяти нашей они бессмертны, и пусть прекрасные цветы, названные в честь героев, украшают наши парки и радуют потомков и через 100, и через 200 лет</a:t>
            </a: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36142" y="1468011"/>
            <a:ext cx="967316" cy="798851"/>
          </a:xfrm>
          <a:prstGeom prst="rect">
            <a:avLst/>
          </a:prstGeom>
        </p:spPr>
      </p:pic>
      <p:pic>
        <p:nvPicPr>
          <p:cNvPr id="8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5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080" y="1834433"/>
            <a:ext cx="3615160" cy="3615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230" y="1834433"/>
            <a:ext cx="3558010" cy="3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6506;p75">
            <a:extLst>
              <a:ext uri="{FF2B5EF4-FFF2-40B4-BE49-F238E27FC236}">
                <a16:creationId xmlns="" xmlns:a16="http://schemas.microsoft.com/office/drawing/2014/main" id="{BAAA0EBD-B7A4-4563-9687-B0D326958693}"/>
              </a:ext>
            </a:extLst>
          </p:cNvPr>
          <p:cNvGrpSpPr/>
          <p:nvPr/>
        </p:nvGrpSpPr>
        <p:grpSpPr>
          <a:xfrm>
            <a:off x="7507785" y="3770233"/>
            <a:ext cx="828347" cy="736561"/>
            <a:chOff x="5585861" y="2905929"/>
            <a:chExt cx="379764" cy="337684"/>
          </a:xfrm>
          <a:solidFill>
            <a:schemeClr val="bg1"/>
          </a:solidFill>
        </p:grpSpPr>
        <p:sp>
          <p:nvSpPr>
            <p:cNvPr id="20" name="Google Shape;16507;p75">
              <a:extLst>
                <a:ext uri="{FF2B5EF4-FFF2-40B4-BE49-F238E27FC236}">
                  <a16:creationId xmlns="" xmlns:a16="http://schemas.microsoft.com/office/drawing/2014/main" id="{9F868A25-2FEC-4823-9D9A-7787B31E0572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508;p75">
              <a:extLst>
                <a:ext uri="{FF2B5EF4-FFF2-40B4-BE49-F238E27FC236}">
                  <a16:creationId xmlns="" xmlns:a16="http://schemas.microsoft.com/office/drawing/2014/main" id="{A6EB0F53-DF88-475E-BFA6-7B71A2DBED02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509;p75">
              <a:extLst>
                <a:ext uri="{FF2B5EF4-FFF2-40B4-BE49-F238E27FC236}">
                  <a16:creationId xmlns="" xmlns:a16="http://schemas.microsoft.com/office/drawing/2014/main" id="{9D4BF3D3-76B7-48B8-A401-9B7F0742D1A1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6510;p75">
              <a:extLst>
                <a:ext uri="{FF2B5EF4-FFF2-40B4-BE49-F238E27FC236}">
                  <a16:creationId xmlns="" xmlns:a16="http://schemas.microsoft.com/office/drawing/2014/main" id="{F3CC02C9-B8F8-4FC3-B1AB-E03E508E6AE8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303AEE6-798E-3957-A8C6-A0766E2FE4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72730" y="2422303"/>
            <a:ext cx="4666831" cy="2932694"/>
          </a:xfrm>
          <a:prstGeom prst="round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EBE2601-6ED8-15D2-A170-8A4941192F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836" y="1555234"/>
            <a:ext cx="4274561" cy="2568235"/>
          </a:xfrm>
          <a:prstGeom prst="round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A34ED25-A7B9-141B-E6E2-07ECA69C4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797" y="4342466"/>
            <a:ext cx="4260638" cy="1879600"/>
          </a:xfrm>
          <a:prstGeom prst="round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4655375-2D08-BFD8-9B4E-2AFC7D163F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59" y="3589100"/>
            <a:ext cx="3521700" cy="2639604"/>
          </a:xfrm>
          <a:prstGeom prst="round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254A51C0-72CB-ADFA-26B5-CE060DF1D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359" y="1555234"/>
            <a:ext cx="3521700" cy="18737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5EBE31C7-60CF-536A-918C-867F64423E73}"/>
              </a:ext>
            </a:extLst>
          </p:cNvPr>
          <p:cNvSpPr/>
          <p:nvPr/>
        </p:nvSpPr>
        <p:spPr>
          <a:xfrm>
            <a:off x="735773" y="572532"/>
            <a:ext cx="10236442" cy="634065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8">
            <a:extLst>
              <a:ext uri="{FF2B5EF4-FFF2-40B4-BE49-F238E27FC236}">
                <a16:creationId xmlns="" xmlns:a16="http://schemas.microsoft.com/office/drawing/2014/main" id="{E5E1EB12-23A0-8F30-B716-6F77D7F0930D}"/>
              </a:ext>
            </a:extLst>
          </p:cNvPr>
          <p:cNvSpPr txBox="1">
            <a:spLocks/>
          </p:cNvSpPr>
          <p:nvPr/>
        </p:nvSpPr>
        <p:spPr>
          <a:xfrm>
            <a:off x="862603" y="540207"/>
            <a:ext cx="10109611" cy="691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Проектная деятельность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8C2BDC-D856-5B5C-CBC0-54E8BF6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7E84FC-28C3-0961-152F-E047AA697244}"/>
              </a:ext>
            </a:extLst>
          </p:cNvPr>
          <p:cNvSpPr/>
          <p:nvPr/>
        </p:nvSpPr>
        <p:spPr>
          <a:xfrm>
            <a:off x="942274" y="1636693"/>
            <a:ext cx="10628884" cy="887288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8">
            <a:extLst>
              <a:ext uri="{FF2B5EF4-FFF2-40B4-BE49-F238E27FC236}">
                <a16:creationId xmlns="" xmlns:a16="http://schemas.microsoft.com/office/drawing/2014/main" id="{C2733CE3-745E-4AC8-22A0-128A82AD11FA}"/>
              </a:ext>
            </a:extLst>
          </p:cNvPr>
          <p:cNvSpPr txBox="1">
            <a:spLocks/>
          </p:cNvSpPr>
          <p:nvPr/>
        </p:nvSpPr>
        <p:spPr>
          <a:xfrm>
            <a:off x="1082696" y="1672049"/>
            <a:ext cx="10488462" cy="83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Возможности естественнонаучных дисциплин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воспитании патриота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8A84E7-6172-BF4D-72EA-DCD6200B058D}"/>
              </a:ext>
            </a:extLst>
          </p:cNvPr>
          <p:cNvSpPr/>
          <p:nvPr/>
        </p:nvSpPr>
        <p:spPr>
          <a:xfrm>
            <a:off x="511473" y="2591662"/>
            <a:ext cx="659538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dirty="0"/>
              <a:t>Формирование уважения к природе и родной земле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/>
              <a:t>Понимание исторического вклада отечественных ученых и изобретателей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/>
              <a:t>Развитие критического мышления и научного подхода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/>
              <a:t>Воспитание трудолюбия и настойчивости через научные </a:t>
            </a:r>
            <a:r>
              <a:rPr lang="ru-RU" sz="2400" dirty="0" smtClean="0"/>
              <a:t>исследования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/>
              <a:t>Поддержка инновационного развития страны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AF4A2CB2-24A4-2B98-733A-23D87AC53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2603" y="2680265"/>
            <a:ext cx="4443515" cy="30913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0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8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0DB40B6-BDB3-03AD-56C2-56FA9E288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6506;p75">
            <a:extLst>
              <a:ext uri="{FF2B5EF4-FFF2-40B4-BE49-F238E27FC236}">
                <a16:creationId xmlns="" xmlns:a16="http://schemas.microsoft.com/office/drawing/2014/main" id="{EF62B670-871B-CC14-24A0-363E936F3992}"/>
              </a:ext>
            </a:extLst>
          </p:cNvPr>
          <p:cNvGrpSpPr/>
          <p:nvPr/>
        </p:nvGrpSpPr>
        <p:grpSpPr>
          <a:xfrm>
            <a:off x="7507785" y="3770233"/>
            <a:ext cx="828347" cy="736561"/>
            <a:chOff x="5585861" y="2905929"/>
            <a:chExt cx="379764" cy="337684"/>
          </a:xfrm>
          <a:solidFill>
            <a:schemeClr val="bg1"/>
          </a:solidFill>
        </p:grpSpPr>
        <p:sp>
          <p:nvSpPr>
            <p:cNvPr id="20" name="Google Shape;16507;p75">
              <a:extLst>
                <a:ext uri="{FF2B5EF4-FFF2-40B4-BE49-F238E27FC236}">
                  <a16:creationId xmlns="" xmlns:a16="http://schemas.microsoft.com/office/drawing/2014/main" id="{FC21FF9B-3A6A-E4FD-A38C-86AF7EDA3B2F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508;p75">
              <a:extLst>
                <a:ext uri="{FF2B5EF4-FFF2-40B4-BE49-F238E27FC236}">
                  <a16:creationId xmlns="" xmlns:a16="http://schemas.microsoft.com/office/drawing/2014/main" id="{35998DB6-18EC-DA54-EFEE-2586B968B5FE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509;p75">
              <a:extLst>
                <a:ext uri="{FF2B5EF4-FFF2-40B4-BE49-F238E27FC236}">
                  <a16:creationId xmlns="" xmlns:a16="http://schemas.microsoft.com/office/drawing/2014/main" id="{A1845DD6-2DBE-D366-6E68-57D43BBDBC5A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6510;p75">
              <a:extLst>
                <a:ext uri="{FF2B5EF4-FFF2-40B4-BE49-F238E27FC236}">
                  <a16:creationId xmlns="" xmlns:a16="http://schemas.microsoft.com/office/drawing/2014/main" id="{59AC4EE8-68F5-EE63-56B8-C1C867BFDD54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5EBE31C7-60CF-536A-918C-867F64423E73}"/>
              </a:ext>
            </a:extLst>
          </p:cNvPr>
          <p:cNvSpPr/>
          <p:nvPr/>
        </p:nvSpPr>
        <p:spPr>
          <a:xfrm>
            <a:off x="735773" y="572532"/>
            <a:ext cx="10236442" cy="634065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8">
            <a:extLst>
              <a:ext uri="{FF2B5EF4-FFF2-40B4-BE49-F238E27FC236}">
                <a16:creationId xmlns="" xmlns:a16="http://schemas.microsoft.com/office/drawing/2014/main" id="{E5E1EB12-23A0-8F30-B716-6F77D7F0930D}"/>
              </a:ext>
            </a:extLst>
          </p:cNvPr>
          <p:cNvSpPr txBox="1">
            <a:spLocks/>
          </p:cNvSpPr>
          <p:nvPr/>
        </p:nvSpPr>
        <p:spPr>
          <a:xfrm>
            <a:off x="862603" y="540207"/>
            <a:ext cx="10109611" cy="691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Проектная деятельность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36AFA40-CA90-4C6A-91FE-4C2FE1DC5F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3293" y="1604029"/>
            <a:ext cx="2569604" cy="1927203"/>
          </a:xfrm>
          <a:prstGeom prst="round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61D1DD-6DAE-6983-6FC5-275BDA7059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7657" y="1587745"/>
            <a:ext cx="2588216" cy="1941162"/>
          </a:xfrm>
          <a:prstGeom prst="round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A66D6E-3A1A-BF6B-38C9-111215E370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01187" y="1604028"/>
            <a:ext cx="2569604" cy="1927203"/>
          </a:xfrm>
          <a:prstGeom prst="round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F9E759-7585-CD7E-DF3D-232257817E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6707" y="4215443"/>
            <a:ext cx="2462473" cy="1908802"/>
          </a:xfrm>
          <a:prstGeom prst="round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796EC0C-389F-B897-D7FB-9332F9DC8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77458" y="1906323"/>
            <a:ext cx="5136865" cy="3852649"/>
          </a:xfrm>
          <a:prstGeom prst="round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B86512-9449-43B1-1A49-EE5AFC7631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93" y="3962751"/>
            <a:ext cx="4095098" cy="24624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284791" y="2472789"/>
            <a:ext cx="9821580" cy="744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Авторские средства обучения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«Цветы </a:t>
            </a:r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героев, цветы Победы</a:t>
            </a:r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664" y="4406025"/>
            <a:ext cx="511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Лопаткина Екатерина Викторовна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8664" y="4857291"/>
            <a:ext cx="595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Преподаватель филиала НВМУ в г. Владивостоке, наставник проектной деятельности, </a:t>
            </a:r>
          </a:p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посол ФКР 2024, финалист проекта «Классная тема»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11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934" y="389912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3" y="419729"/>
            <a:ext cx="896167" cy="11112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45" y="3796495"/>
            <a:ext cx="2228127" cy="22281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317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4374427" y="4471177"/>
            <a:ext cx="3068412" cy="1708644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EBF0F17-FD97-4F27-82D3-EBB4636D5D3F}"/>
              </a:ext>
            </a:extLst>
          </p:cNvPr>
          <p:cNvSpPr/>
          <p:nvPr/>
        </p:nvSpPr>
        <p:spPr>
          <a:xfrm>
            <a:off x="5386696" y="5094665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Урок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9963" y="4486862"/>
            <a:ext cx="3068412" cy="1708644"/>
          </a:xfrm>
          <a:prstGeom prst="roundRect">
            <a:avLst/>
          </a:prstGeom>
          <a:solidFill>
            <a:srgbClr val="22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6AE85C3-01C1-413C-88E5-B14989AC557E}"/>
              </a:ext>
            </a:extLst>
          </p:cNvPr>
          <p:cNvSpPr/>
          <p:nvPr/>
        </p:nvSpPr>
        <p:spPr>
          <a:xfrm>
            <a:off x="959129" y="5094666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Классный час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E67E41AF-9EFB-6148-F107-65AA107F4234}"/>
              </a:ext>
            </a:extLst>
          </p:cNvPr>
          <p:cNvGrpSpPr/>
          <p:nvPr/>
        </p:nvGrpSpPr>
        <p:grpSpPr>
          <a:xfrm>
            <a:off x="7998892" y="4486862"/>
            <a:ext cx="3068412" cy="1708644"/>
            <a:chOff x="7727936" y="2004605"/>
            <a:chExt cx="3068412" cy="1708644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7727936" y="2004605"/>
              <a:ext cx="3068412" cy="1708644"/>
            </a:xfrm>
            <a:prstGeom prst="roundRect">
              <a:avLst/>
            </a:prstGeom>
            <a:solidFill>
              <a:srgbClr val="226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CEBF0F17-FD97-4F27-82D3-EBB4636D5D3F}"/>
                </a:ext>
              </a:extLst>
            </p:cNvPr>
            <p:cNvSpPr/>
            <p:nvPr/>
          </p:nvSpPr>
          <p:spPr>
            <a:xfrm>
              <a:off x="7981991" y="2304164"/>
              <a:ext cx="25843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Проектная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деятельность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oogle Shape;32027;p85">
            <a:extLst>
              <a:ext uri="{FF2B5EF4-FFF2-40B4-BE49-F238E27FC236}">
                <a16:creationId xmlns="" xmlns:a16="http://schemas.microsoft.com/office/drawing/2014/main" id="{0E2C2478-0B91-5556-553D-603CFE908603}"/>
              </a:ext>
            </a:extLst>
          </p:cNvPr>
          <p:cNvGrpSpPr/>
          <p:nvPr/>
        </p:nvGrpSpPr>
        <p:grpSpPr>
          <a:xfrm>
            <a:off x="1670592" y="3164907"/>
            <a:ext cx="1090620" cy="1116253"/>
            <a:chOff x="6994625" y="3052825"/>
            <a:chExt cx="334100" cy="363425"/>
          </a:xfrm>
          <a:solidFill>
            <a:srgbClr val="2268EE"/>
          </a:solidFill>
        </p:grpSpPr>
        <p:sp>
          <p:nvSpPr>
            <p:cNvPr id="8" name="Google Shape;32028;p85">
              <a:extLst>
                <a:ext uri="{FF2B5EF4-FFF2-40B4-BE49-F238E27FC236}">
                  <a16:creationId xmlns="" xmlns:a16="http://schemas.microsoft.com/office/drawing/2014/main" id="{C3ABA9A9-B7C7-8E3F-BA2B-0BF57A21D752}"/>
                </a:ext>
              </a:extLst>
            </p:cNvPr>
            <p:cNvSpPr/>
            <p:nvPr/>
          </p:nvSpPr>
          <p:spPr>
            <a:xfrm>
              <a:off x="6994625" y="3052825"/>
              <a:ext cx="334100" cy="363425"/>
            </a:xfrm>
            <a:custGeom>
              <a:avLst/>
              <a:gdLst/>
              <a:ahLst/>
              <a:cxnLst/>
              <a:rect l="l" t="t" r="r" b="b"/>
              <a:pathLst>
                <a:path w="13364" h="14537" extrusionOk="0">
                  <a:moveTo>
                    <a:pt x="10771" y="958"/>
                  </a:moveTo>
                  <a:lnTo>
                    <a:pt x="12345" y="2562"/>
                  </a:lnTo>
                  <a:lnTo>
                    <a:pt x="10771" y="2562"/>
                  </a:lnTo>
                  <a:lnTo>
                    <a:pt x="10771" y="958"/>
                  </a:lnTo>
                  <a:close/>
                  <a:moveTo>
                    <a:pt x="2068" y="4136"/>
                  </a:moveTo>
                  <a:lnTo>
                    <a:pt x="2037" y="4167"/>
                  </a:lnTo>
                  <a:lnTo>
                    <a:pt x="3210" y="4167"/>
                  </a:lnTo>
                  <a:cubicBezTo>
                    <a:pt x="4506" y="4167"/>
                    <a:pt x="5710" y="4815"/>
                    <a:pt x="6451" y="5865"/>
                  </a:cubicBezTo>
                  <a:cubicBezTo>
                    <a:pt x="7160" y="6945"/>
                    <a:pt x="7562" y="8179"/>
                    <a:pt x="7623" y="9476"/>
                  </a:cubicBezTo>
                  <a:cubicBezTo>
                    <a:pt x="7654" y="9599"/>
                    <a:pt x="7592" y="9692"/>
                    <a:pt x="7469" y="9753"/>
                  </a:cubicBezTo>
                  <a:lnTo>
                    <a:pt x="6543" y="10216"/>
                  </a:lnTo>
                  <a:lnTo>
                    <a:pt x="6543" y="9877"/>
                  </a:lnTo>
                  <a:cubicBezTo>
                    <a:pt x="6512" y="8920"/>
                    <a:pt x="6296" y="7994"/>
                    <a:pt x="5895" y="7130"/>
                  </a:cubicBezTo>
                  <a:cubicBezTo>
                    <a:pt x="5309" y="5926"/>
                    <a:pt x="4383" y="5278"/>
                    <a:pt x="3241" y="5278"/>
                  </a:cubicBezTo>
                  <a:lnTo>
                    <a:pt x="2161" y="5278"/>
                  </a:lnTo>
                  <a:lnTo>
                    <a:pt x="1790" y="4569"/>
                  </a:lnTo>
                  <a:cubicBezTo>
                    <a:pt x="1698" y="4383"/>
                    <a:pt x="1852" y="4136"/>
                    <a:pt x="2068" y="4136"/>
                  </a:cubicBezTo>
                  <a:close/>
                  <a:moveTo>
                    <a:pt x="3241" y="5865"/>
                  </a:moveTo>
                  <a:cubicBezTo>
                    <a:pt x="4167" y="5865"/>
                    <a:pt x="4877" y="6389"/>
                    <a:pt x="5370" y="7408"/>
                  </a:cubicBezTo>
                  <a:cubicBezTo>
                    <a:pt x="5741" y="8179"/>
                    <a:pt x="5957" y="9043"/>
                    <a:pt x="5957" y="9877"/>
                  </a:cubicBezTo>
                  <a:lnTo>
                    <a:pt x="5957" y="12099"/>
                  </a:lnTo>
                  <a:lnTo>
                    <a:pt x="1420" y="12099"/>
                  </a:lnTo>
                  <a:cubicBezTo>
                    <a:pt x="1544" y="11327"/>
                    <a:pt x="2068" y="10679"/>
                    <a:pt x="2840" y="10401"/>
                  </a:cubicBezTo>
                  <a:cubicBezTo>
                    <a:pt x="3488" y="10185"/>
                    <a:pt x="3951" y="9568"/>
                    <a:pt x="3951" y="8858"/>
                  </a:cubicBezTo>
                  <a:lnTo>
                    <a:pt x="3951" y="8118"/>
                  </a:lnTo>
                  <a:cubicBezTo>
                    <a:pt x="3951" y="7963"/>
                    <a:pt x="3827" y="7840"/>
                    <a:pt x="3673" y="7840"/>
                  </a:cubicBezTo>
                  <a:cubicBezTo>
                    <a:pt x="3519" y="7840"/>
                    <a:pt x="3395" y="7963"/>
                    <a:pt x="3395" y="8148"/>
                  </a:cubicBezTo>
                  <a:cubicBezTo>
                    <a:pt x="3395" y="8457"/>
                    <a:pt x="3148" y="8704"/>
                    <a:pt x="2840" y="8704"/>
                  </a:cubicBezTo>
                  <a:lnTo>
                    <a:pt x="1976" y="8704"/>
                  </a:lnTo>
                  <a:cubicBezTo>
                    <a:pt x="1883" y="8704"/>
                    <a:pt x="1821" y="8735"/>
                    <a:pt x="1760" y="8797"/>
                  </a:cubicBezTo>
                  <a:cubicBezTo>
                    <a:pt x="1648" y="8908"/>
                    <a:pt x="1506" y="8960"/>
                    <a:pt x="1365" y="8960"/>
                  </a:cubicBezTo>
                  <a:cubicBezTo>
                    <a:pt x="1155" y="8960"/>
                    <a:pt x="944" y="8845"/>
                    <a:pt x="834" y="8642"/>
                  </a:cubicBezTo>
                  <a:lnTo>
                    <a:pt x="587" y="8148"/>
                  </a:lnTo>
                  <a:lnTo>
                    <a:pt x="2130" y="5865"/>
                  </a:lnTo>
                  <a:close/>
                  <a:moveTo>
                    <a:pt x="3982" y="556"/>
                  </a:moveTo>
                  <a:lnTo>
                    <a:pt x="10216" y="587"/>
                  </a:lnTo>
                  <a:lnTo>
                    <a:pt x="10216" y="2871"/>
                  </a:lnTo>
                  <a:cubicBezTo>
                    <a:pt x="10216" y="3025"/>
                    <a:pt x="10339" y="3149"/>
                    <a:pt x="10493" y="3149"/>
                  </a:cubicBezTo>
                  <a:lnTo>
                    <a:pt x="12746" y="3149"/>
                  </a:lnTo>
                  <a:lnTo>
                    <a:pt x="12746" y="13981"/>
                  </a:lnTo>
                  <a:lnTo>
                    <a:pt x="7346" y="13981"/>
                  </a:lnTo>
                  <a:lnTo>
                    <a:pt x="7346" y="12963"/>
                  </a:lnTo>
                  <a:cubicBezTo>
                    <a:pt x="7376" y="12500"/>
                    <a:pt x="7006" y="12099"/>
                    <a:pt x="6543" y="12099"/>
                  </a:cubicBezTo>
                  <a:lnTo>
                    <a:pt x="6543" y="10864"/>
                  </a:lnTo>
                  <a:lnTo>
                    <a:pt x="7747" y="10247"/>
                  </a:lnTo>
                  <a:cubicBezTo>
                    <a:pt x="8055" y="10093"/>
                    <a:pt x="8241" y="9753"/>
                    <a:pt x="8210" y="9414"/>
                  </a:cubicBezTo>
                  <a:cubicBezTo>
                    <a:pt x="8148" y="8056"/>
                    <a:pt x="7685" y="6729"/>
                    <a:pt x="6913" y="5556"/>
                  </a:cubicBezTo>
                  <a:cubicBezTo>
                    <a:pt x="6235" y="4538"/>
                    <a:pt x="5185" y="3859"/>
                    <a:pt x="3982" y="3643"/>
                  </a:cubicBezTo>
                  <a:lnTo>
                    <a:pt x="3982" y="556"/>
                  </a:lnTo>
                  <a:close/>
                  <a:moveTo>
                    <a:pt x="3673" y="1"/>
                  </a:moveTo>
                  <a:cubicBezTo>
                    <a:pt x="3519" y="1"/>
                    <a:pt x="3395" y="124"/>
                    <a:pt x="3395" y="279"/>
                  </a:cubicBezTo>
                  <a:lnTo>
                    <a:pt x="3395" y="3581"/>
                  </a:lnTo>
                  <a:lnTo>
                    <a:pt x="2037" y="3581"/>
                  </a:lnTo>
                  <a:cubicBezTo>
                    <a:pt x="1389" y="3581"/>
                    <a:pt x="988" y="4229"/>
                    <a:pt x="1266" y="4815"/>
                  </a:cubicBezTo>
                  <a:lnTo>
                    <a:pt x="1667" y="5556"/>
                  </a:lnTo>
                  <a:lnTo>
                    <a:pt x="31" y="7963"/>
                  </a:lnTo>
                  <a:cubicBezTo>
                    <a:pt x="0" y="8056"/>
                    <a:pt x="0" y="8148"/>
                    <a:pt x="31" y="8241"/>
                  </a:cubicBezTo>
                  <a:lnTo>
                    <a:pt x="371" y="8858"/>
                  </a:lnTo>
                  <a:cubicBezTo>
                    <a:pt x="564" y="9283"/>
                    <a:pt x="975" y="9515"/>
                    <a:pt x="1392" y="9515"/>
                  </a:cubicBezTo>
                  <a:cubicBezTo>
                    <a:pt x="1641" y="9515"/>
                    <a:pt x="1891" y="9433"/>
                    <a:pt x="2099" y="9260"/>
                  </a:cubicBezTo>
                  <a:lnTo>
                    <a:pt x="2840" y="9260"/>
                  </a:lnTo>
                  <a:cubicBezTo>
                    <a:pt x="3025" y="9260"/>
                    <a:pt x="3210" y="9229"/>
                    <a:pt x="3364" y="9136"/>
                  </a:cubicBezTo>
                  <a:lnTo>
                    <a:pt x="3364" y="9136"/>
                  </a:lnTo>
                  <a:cubicBezTo>
                    <a:pt x="3272" y="9476"/>
                    <a:pt x="3025" y="9753"/>
                    <a:pt x="2685" y="9877"/>
                  </a:cubicBezTo>
                  <a:lnTo>
                    <a:pt x="2655" y="9877"/>
                  </a:lnTo>
                  <a:cubicBezTo>
                    <a:pt x="1667" y="10185"/>
                    <a:pt x="957" y="11049"/>
                    <a:pt x="865" y="12099"/>
                  </a:cubicBezTo>
                  <a:cubicBezTo>
                    <a:pt x="402" y="12099"/>
                    <a:pt x="0" y="12469"/>
                    <a:pt x="0" y="12932"/>
                  </a:cubicBezTo>
                  <a:lnTo>
                    <a:pt x="0" y="14259"/>
                  </a:lnTo>
                  <a:cubicBezTo>
                    <a:pt x="0" y="14413"/>
                    <a:pt x="124" y="14537"/>
                    <a:pt x="309" y="14537"/>
                  </a:cubicBezTo>
                  <a:lnTo>
                    <a:pt x="2408" y="14537"/>
                  </a:lnTo>
                  <a:cubicBezTo>
                    <a:pt x="2562" y="14537"/>
                    <a:pt x="2716" y="14413"/>
                    <a:pt x="2716" y="14259"/>
                  </a:cubicBezTo>
                  <a:cubicBezTo>
                    <a:pt x="2716" y="14074"/>
                    <a:pt x="2562" y="13950"/>
                    <a:pt x="2408" y="13950"/>
                  </a:cubicBezTo>
                  <a:lnTo>
                    <a:pt x="587" y="13950"/>
                  </a:lnTo>
                  <a:lnTo>
                    <a:pt x="587" y="12932"/>
                  </a:lnTo>
                  <a:cubicBezTo>
                    <a:pt x="587" y="12778"/>
                    <a:pt x="710" y="12654"/>
                    <a:pt x="865" y="12654"/>
                  </a:cubicBezTo>
                  <a:lnTo>
                    <a:pt x="6543" y="12654"/>
                  </a:lnTo>
                  <a:cubicBezTo>
                    <a:pt x="6697" y="12654"/>
                    <a:pt x="6821" y="12778"/>
                    <a:pt x="6821" y="12932"/>
                  </a:cubicBezTo>
                  <a:lnTo>
                    <a:pt x="6821" y="13950"/>
                  </a:lnTo>
                  <a:lnTo>
                    <a:pt x="4969" y="13950"/>
                  </a:lnTo>
                  <a:cubicBezTo>
                    <a:pt x="4815" y="13950"/>
                    <a:pt x="4691" y="14074"/>
                    <a:pt x="4691" y="14259"/>
                  </a:cubicBezTo>
                  <a:cubicBezTo>
                    <a:pt x="4691" y="14413"/>
                    <a:pt x="4815" y="14537"/>
                    <a:pt x="4969" y="14537"/>
                  </a:cubicBezTo>
                  <a:lnTo>
                    <a:pt x="13086" y="14537"/>
                  </a:lnTo>
                  <a:cubicBezTo>
                    <a:pt x="13240" y="14537"/>
                    <a:pt x="13364" y="14413"/>
                    <a:pt x="13364" y="14259"/>
                  </a:cubicBezTo>
                  <a:lnTo>
                    <a:pt x="13364" y="2840"/>
                  </a:lnTo>
                  <a:cubicBezTo>
                    <a:pt x="13364" y="2779"/>
                    <a:pt x="13333" y="2686"/>
                    <a:pt x="13271" y="2655"/>
                  </a:cubicBezTo>
                  <a:lnTo>
                    <a:pt x="10709" y="94"/>
                  </a:lnTo>
                  <a:cubicBezTo>
                    <a:pt x="10679" y="32"/>
                    <a:pt x="10586" y="1"/>
                    <a:pt x="10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029;p85">
              <a:extLst>
                <a:ext uri="{FF2B5EF4-FFF2-40B4-BE49-F238E27FC236}">
                  <a16:creationId xmlns="" xmlns:a16="http://schemas.microsoft.com/office/drawing/2014/main" id="{09B11305-6005-8FDE-3C58-E755FF5052ED}"/>
                </a:ext>
              </a:extLst>
            </p:cNvPr>
            <p:cNvSpPr/>
            <p:nvPr/>
          </p:nvSpPr>
          <p:spPr>
            <a:xfrm>
              <a:off x="7206800" y="3184775"/>
              <a:ext cx="78725" cy="13900"/>
            </a:xfrm>
            <a:custGeom>
              <a:avLst/>
              <a:gdLst/>
              <a:ahLst/>
              <a:cxnLst/>
              <a:rect l="l" t="t" r="r" b="b"/>
              <a:pathLst>
                <a:path w="3149" h="556" extrusionOk="0">
                  <a:moveTo>
                    <a:pt x="309" y="0"/>
                  </a:moveTo>
                  <a:cubicBezTo>
                    <a:pt x="155" y="0"/>
                    <a:pt x="0" y="124"/>
                    <a:pt x="0" y="278"/>
                  </a:cubicBezTo>
                  <a:cubicBezTo>
                    <a:pt x="0" y="432"/>
                    <a:pt x="155" y="556"/>
                    <a:pt x="309" y="556"/>
                  </a:cubicBezTo>
                  <a:lnTo>
                    <a:pt x="2840" y="556"/>
                  </a:lnTo>
                  <a:cubicBezTo>
                    <a:pt x="2994" y="556"/>
                    <a:pt x="3148" y="432"/>
                    <a:pt x="3148" y="278"/>
                  </a:cubicBezTo>
                  <a:cubicBezTo>
                    <a:pt x="3148" y="124"/>
                    <a:pt x="2994" y="0"/>
                    <a:pt x="2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030;p85">
              <a:extLst>
                <a:ext uri="{FF2B5EF4-FFF2-40B4-BE49-F238E27FC236}">
                  <a16:creationId xmlns="" xmlns:a16="http://schemas.microsoft.com/office/drawing/2014/main" id="{97DB1D84-094D-9A6D-9C32-14D95E7A2863}"/>
                </a:ext>
              </a:extLst>
            </p:cNvPr>
            <p:cNvSpPr/>
            <p:nvPr/>
          </p:nvSpPr>
          <p:spPr>
            <a:xfrm>
              <a:off x="7226850" y="3227200"/>
              <a:ext cx="59450" cy="14700"/>
            </a:xfrm>
            <a:custGeom>
              <a:avLst/>
              <a:gdLst/>
              <a:ahLst/>
              <a:cxnLst/>
              <a:rect l="l" t="t" r="r" b="b"/>
              <a:pathLst>
                <a:path w="2378" h="588" extrusionOk="0">
                  <a:moveTo>
                    <a:pt x="340" y="1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031;p85">
              <a:extLst>
                <a:ext uri="{FF2B5EF4-FFF2-40B4-BE49-F238E27FC236}">
                  <a16:creationId xmlns="" xmlns:a16="http://schemas.microsoft.com/office/drawing/2014/main" id="{92514298-0FC7-B4E1-8BE3-6A7C58AB74A1}"/>
                </a:ext>
              </a:extLst>
            </p:cNvPr>
            <p:cNvSpPr/>
            <p:nvPr/>
          </p:nvSpPr>
          <p:spPr>
            <a:xfrm>
              <a:off x="7226850" y="3269650"/>
              <a:ext cx="59450" cy="14675"/>
            </a:xfrm>
            <a:custGeom>
              <a:avLst/>
              <a:gdLst/>
              <a:ahLst/>
              <a:cxnLst/>
              <a:rect l="l" t="t" r="r" b="b"/>
              <a:pathLst>
                <a:path w="2378" h="587" extrusionOk="0">
                  <a:moveTo>
                    <a:pt x="340" y="0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32;p85">
              <a:extLst>
                <a:ext uri="{FF2B5EF4-FFF2-40B4-BE49-F238E27FC236}">
                  <a16:creationId xmlns="" xmlns:a16="http://schemas.microsoft.com/office/drawing/2014/main" id="{F7055422-5DC2-6148-E164-EB3FA885D6C7}"/>
                </a:ext>
              </a:extLst>
            </p:cNvPr>
            <p:cNvSpPr/>
            <p:nvPr/>
          </p:nvSpPr>
          <p:spPr>
            <a:xfrm>
              <a:off x="7226850" y="3312850"/>
              <a:ext cx="59450" cy="13900"/>
            </a:xfrm>
            <a:custGeom>
              <a:avLst/>
              <a:gdLst/>
              <a:ahLst/>
              <a:cxnLst/>
              <a:rect l="l" t="t" r="r" b="b"/>
              <a:pathLst>
                <a:path w="2378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2038" y="556"/>
                  </a:lnTo>
                  <a:cubicBezTo>
                    <a:pt x="2377" y="525"/>
                    <a:pt x="2377" y="31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033;p85">
              <a:extLst>
                <a:ext uri="{FF2B5EF4-FFF2-40B4-BE49-F238E27FC236}">
                  <a16:creationId xmlns="" xmlns:a16="http://schemas.microsoft.com/office/drawing/2014/main" id="{D360E8F4-DAA0-DF7D-D052-20B712EE5F1A}"/>
                </a:ext>
              </a:extLst>
            </p:cNvPr>
            <p:cNvSpPr/>
            <p:nvPr/>
          </p:nvSpPr>
          <p:spPr>
            <a:xfrm>
              <a:off x="7204150" y="3355175"/>
              <a:ext cx="82150" cy="14125"/>
            </a:xfrm>
            <a:custGeom>
              <a:avLst/>
              <a:gdLst/>
              <a:ahLst/>
              <a:cxnLst/>
              <a:rect l="l" t="t" r="r" b="b"/>
              <a:pathLst>
                <a:path w="3286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946" y="560"/>
                  </a:lnTo>
                  <a:cubicBezTo>
                    <a:pt x="3285" y="529"/>
                    <a:pt x="3285" y="36"/>
                    <a:pt x="2946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034;p85">
              <a:extLst>
                <a:ext uri="{FF2B5EF4-FFF2-40B4-BE49-F238E27FC236}">
                  <a16:creationId xmlns="" xmlns:a16="http://schemas.microsoft.com/office/drawing/2014/main" id="{F99CB93A-5ED1-A8D8-CEC9-CD7D71CEBBFF}"/>
                </a:ext>
              </a:extLst>
            </p:cNvPr>
            <p:cNvSpPr/>
            <p:nvPr/>
          </p:nvSpPr>
          <p:spPr>
            <a:xfrm>
              <a:off x="7077350" y="3402300"/>
              <a:ext cx="16050" cy="13875"/>
            </a:xfrm>
            <a:custGeom>
              <a:avLst/>
              <a:gdLst/>
              <a:ahLst/>
              <a:cxnLst/>
              <a:rect l="l" t="t" r="r" b="b"/>
              <a:pathLst>
                <a:path w="642" h="555" extrusionOk="0">
                  <a:moveTo>
                    <a:pt x="330" y="0"/>
                  </a:moveTo>
                  <a:cubicBezTo>
                    <a:pt x="106" y="0"/>
                    <a:pt x="1" y="289"/>
                    <a:pt x="148" y="465"/>
                  </a:cubicBezTo>
                  <a:cubicBezTo>
                    <a:pt x="210" y="527"/>
                    <a:pt x="285" y="554"/>
                    <a:pt x="358" y="554"/>
                  </a:cubicBezTo>
                  <a:cubicBezTo>
                    <a:pt x="505" y="554"/>
                    <a:pt x="642" y="445"/>
                    <a:pt x="642" y="280"/>
                  </a:cubicBezTo>
                  <a:cubicBezTo>
                    <a:pt x="642" y="126"/>
                    <a:pt x="518" y="2"/>
                    <a:pt x="364" y="2"/>
                  </a:cubicBezTo>
                  <a:cubicBezTo>
                    <a:pt x="352" y="1"/>
                    <a:pt x="341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722;p75">
            <a:extLst>
              <a:ext uri="{FF2B5EF4-FFF2-40B4-BE49-F238E27FC236}">
                <a16:creationId xmlns="" xmlns:a16="http://schemas.microsoft.com/office/drawing/2014/main" id="{6B9DADB6-F6B3-1EED-B812-9632A742B39D}"/>
              </a:ext>
            </a:extLst>
          </p:cNvPr>
          <p:cNvSpPr/>
          <p:nvPr/>
        </p:nvSpPr>
        <p:spPr>
          <a:xfrm>
            <a:off x="8776599" y="3058455"/>
            <a:ext cx="1132419" cy="1076968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2268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6506;p75">
            <a:extLst>
              <a:ext uri="{FF2B5EF4-FFF2-40B4-BE49-F238E27FC236}">
                <a16:creationId xmlns="" xmlns:a16="http://schemas.microsoft.com/office/drawing/2014/main" id="{C8F37952-3F23-9116-0106-02E059BCA2B2}"/>
              </a:ext>
            </a:extLst>
          </p:cNvPr>
          <p:cNvGrpSpPr/>
          <p:nvPr/>
        </p:nvGrpSpPr>
        <p:grpSpPr>
          <a:xfrm>
            <a:off x="4991527" y="2970479"/>
            <a:ext cx="1684670" cy="1310681"/>
            <a:chOff x="5585861" y="2905929"/>
            <a:chExt cx="379764" cy="337684"/>
          </a:xfrm>
          <a:solidFill>
            <a:srgbClr val="2268EE"/>
          </a:solidFill>
        </p:grpSpPr>
        <p:sp>
          <p:nvSpPr>
            <p:cNvPr id="18" name="Google Shape;16507;p75">
              <a:extLst>
                <a:ext uri="{FF2B5EF4-FFF2-40B4-BE49-F238E27FC236}">
                  <a16:creationId xmlns="" xmlns:a16="http://schemas.microsoft.com/office/drawing/2014/main" id="{E2735BB9-06FD-1193-1815-DF23F374BF60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508;p75">
              <a:extLst>
                <a:ext uri="{FF2B5EF4-FFF2-40B4-BE49-F238E27FC236}">
                  <a16:creationId xmlns="" xmlns:a16="http://schemas.microsoft.com/office/drawing/2014/main" id="{81257830-191C-26BA-3E3C-69A647B94010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509;p75">
              <a:extLst>
                <a:ext uri="{FF2B5EF4-FFF2-40B4-BE49-F238E27FC236}">
                  <a16:creationId xmlns="" xmlns:a16="http://schemas.microsoft.com/office/drawing/2014/main" id="{A199B78A-3B41-733F-5082-0FCAA497197D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510;p75">
              <a:extLst>
                <a:ext uri="{FF2B5EF4-FFF2-40B4-BE49-F238E27FC236}">
                  <a16:creationId xmlns="" xmlns:a16="http://schemas.microsoft.com/office/drawing/2014/main" id="{A7F7ACB3-FEB3-00A8-480D-3DE05AC4F084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Заголовок 8">
            <a:extLst>
              <a:ext uri="{FF2B5EF4-FFF2-40B4-BE49-F238E27FC236}">
                <a16:creationId xmlns="" xmlns:a16="http://schemas.microsoft.com/office/drawing/2014/main" id="{535A6108-62A9-05C6-5623-4EFB2E335A06}"/>
              </a:ext>
            </a:extLst>
          </p:cNvPr>
          <p:cNvSpPr txBox="1">
            <a:spLocks/>
          </p:cNvSpPr>
          <p:nvPr/>
        </p:nvSpPr>
        <p:spPr>
          <a:xfrm>
            <a:off x="837856" y="1875024"/>
            <a:ext cx="9999453" cy="73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Применение методической разработки «Цветы героев, цветы Победы»</a:t>
            </a:r>
            <a:endParaRPr lang="ru-RU" sz="32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28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8">
            <a:extLst>
              <a:ext uri="{FF2B5EF4-FFF2-40B4-BE49-F238E27FC236}">
                <a16:creationId xmlns="" xmlns:a16="http://schemas.microsoft.com/office/drawing/2014/main" id="{D605C918-10CF-491C-8380-6FC6554087D8}"/>
              </a:ext>
            </a:extLst>
          </p:cNvPr>
          <p:cNvSpPr txBox="1">
            <a:spLocks/>
          </p:cNvSpPr>
          <p:nvPr/>
        </p:nvSpPr>
        <p:spPr>
          <a:xfrm>
            <a:off x="1653230" y="1010159"/>
            <a:ext cx="9999453" cy="73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Варианты применения разработки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61839"/>
              </p:ext>
            </p:extLst>
          </p:nvPr>
        </p:nvGraphicFramePr>
        <p:xfrm>
          <a:off x="468551" y="1780890"/>
          <a:ext cx="11102607" cy="4458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7186"/>
                <a:gridCol w="7675421"/>
              </a:tblGrid>
              <a:tr h="297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Учебная дисциплина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урока, занятия, классного часа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972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Видеоролик «Цветы героев, цветы Победы»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 5 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Влияние человека на живую природу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594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 6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Споровые и семенные растения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594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 7 класс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Растения города. Декоративное цветоводство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594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 7 класс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Культурные представители семейств покрытосеменных, их использование человеком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594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 10 класс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Селекция как наука и процесс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594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 10 класс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и достижения селекции растений и животных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97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 11 класс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Антропогенные экосистемы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297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 11 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Человечество в биосфере Земли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26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01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87280"/>
              </p:ext>
            </p:extLst>
          </p:nvPr>
        </p:nvGraphicFramePr>
        <p:xfrm>
          <a:off x="630820" y="2127693"/>
          <a:ext cx="10897565" cy="3913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893"/>
                <a:gridCol w="7533672"/>
              </a:tblGrid>
              <a:tr h="347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Учебная дисциплина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 урока, занятия, классного часа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85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Видеоролик «Цветы героев, цветы Победы»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География 6 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Человек как часть биосферы. Распространение людей на Земле. Исследования и экологические проблемы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17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География 9 класс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Растениеводство и животноводство: география основных отраслей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17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История 9 класс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Всемирно-историческое значение Победы СССР в Великой Отечественной войне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История 10 класс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Наука и культура в годы войны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  <a:tr h="17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История 11 класс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Идеология, наука, культура и спорт в послевоенные годы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32" marR="25632" marT="0" marB="0"/>
                </a:tc>
              </a:tr>
            </a:tbl>
          </a:graphicData>
        </a:graphic>
      </p:graphicFrame>
      <p:sp>
        <p:nvSpPr>
          <p:cNvPr id="21" name="Заголовок 8">
            <a:extLst>
              <a:ext uri="{FF2B5EF4-FFF2-40B4-BE49-F238E27FC236}">
                <a16:creationId xmlns="" xmlns:a16="http://schemas.microsoft.com/office/drawing/2014/main" id="{D605C918-10CF-491C-8380-6FC6554087D8}"/>
              </a:ext>
            </a:extLst>
          </p:cNvPr>
          <p:cNvSpPr txBox="1">
            <a:spLocks/>
          </p:cNvSpPr>
          <p:nvPr/>
        </p:nvSpPr>
        <p:spPr>
          <a:xfrm>
            <a:off x="1653230" y="1010159"/>
            <a:ext cx="9999453" cy="73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Варианты применения разработки</a:t>
            </a:r>
            <a:endParaRPr lang="ru-RU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240" y="630357"/>
            <a:ext cx="3358918" cy="509749"/>
          </a:xfrm>
          <a:prstGeom prst="roundRect">
            <a:avLst/>
          </a:prstGeom>
        </p:spPr>
      </p:pic>
      <p:pic>
        <p:nvPicPr>
          <p:cNvPr id="23" name="Picture 4" descr="https://phonoteka.org/uploads/posts/2021-04/1619318364_53-phonoteka_org-p-fon-rossiiskii-flag-dlya-prezentatsii-6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0" y1="12323" x2="46100" y2="5657"/>
                        <a14:foregroundMark x1="50700" y1="45657" x2="78000" y2="9697"/>
                        <a14:foregroundMark x1="8000" y1="20000" x2="2500" y2="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11" y="369375"/>
            <a:ext cx="2614439" cy="12936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3" y="410766"/>
            <a:ext cx="896167" cy="11112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97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782</Words>
  <Application>Microsoft Office PowerPoint</Application>
  <PresentationFormat>Произвольный</PresentationFormat>
  <Paragraphs>186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Андрей Е. Фатьянов</cp:lastModifiedBy>
  <cp:revision>60</cp:revision>
  <dcterms:created xsi:type="dcterms:W3CDTF">2023-09-18T13:34:31Z</dcterms:created>
  <dcterms:modified xsi:type="dcterms:W3CDTF">2025-10-29T04:56:16Z</dcterms:modified>
</cp:coreProperties>
</file>