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2" r:id="rId2"/>
    <p:sldId id="261" r:id="rId3"/>
    <p:sldId id="257" r:id="rId4"/>
    <p:sldId id="273" r:id="rId5"/>
    <p:sldId id="298" r:id="rId6"/>
    <p:sldId id="294" r:id="rId7"/>
    <p:sldId id="295" r:id="rId8"/>
    <p:sldId id="296" r:id="rId9"/>
    <p:sldId id="297" r:id="rId10"/>
  </p:sldIdLst>
  <p:sldSz cx="9144000" cy="6858000" type="screen4x3"/>
  <p:notesSz cx="6858000" cy="994568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9" autoAdjust="0"/>
    <p:restoredTop sz="94660"/>
  </p:normalViewPr>
  <p:slideViewPr>
    <p:cSldViewPr>
      <p:cViewPr>
        <p:scale>
          <a:sx n="175" d="100"/>
          <a:sy n="175" d="100"/>
        </p:scale>
        <p:origin x="-1704" y="2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7D5BC4-845D-47AB-BFC6-63445390C368}" type="datetimeFigureOut">
              <a:rPr lang="ru-RU" smtClean="0"/>
              <a:t>29.10.2025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24400"/>
            <a:ext cx="5486400" cy="44751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4201E0-FEE6-4C67-8D25-F147C6CCDE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45020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934A34-E69E-4F18-9124-CBA64CAF173B}" type="datetimeFigureOut">
              <a:rPr lang="ru-RU"/>
              <a:pPr>
                <a:defRPr/>
              </a:pPr>
              <a:t>29.10.2025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098B81-44FA-42BA-8D93-078C2824FF2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29571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35717A-08F7-4A8D-9DF9-2C2E53F36E9A}" type="datetimeFigureOut">
              <a:rPr lang="ru-RU"/>
              <a:pPr>
                <a:defRPr/>
              </a:pPr>
              <a:t>29.10.2025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DF2499-3A92-4191-87F2-53367A4EF52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54012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DA62D6-A6EF-488D-97E2-C9B0BE181B3C}" type="datetimeFigureOut">
              <a:rPr lang="ru-RU"/>
              <a:pPr>
                <a:defRPr/>
              </a:pPr>
              <a:t>29.10.2025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3DB96A-C343-48F7-9E98-57AC77353B3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266407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B5DCE9-A608-4FCB-AD7D-45DAD819D648}" type="datetimeFigureOut">
              <a:rPr lang="ru-RU"/>
              <a:pPr>
                <a:defRPr/>
              </a:pPr>
              <a:t>29.10.2025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BC48FB-0E63-4AA8-B8BA-3BAC4E75EEC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080202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5E0496-5B74-4203-B15A-31C6FE75B700}" type="datetimeFigureOut">
              <a:rPr lang="ru-RU"/>
              <a:pPr>
                <a:defRPr/>
              </a:pPr>
              <a:t>29.10.2025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6B0136-5CCA-44A3-A655-FED79452B72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654822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0B3DE7-8F5C-4052-B33C-0E03C6F08FF0}" type="datetimeFigureOut">
              <a:rPr lang="ru-RU"/>
              <a:pPr>
                <a:defRPr/>
              </a:pPr>
              <a:t>29.10.2025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6718F2-2532-4C17-9AD0-BF132A450B4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39051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A13690-CCD8-4D64-B30D-71536CEDBD1E}" type="datetimeFigureOut">
              <a:rPr lang="ru-RU"/>
              <a:pPr>
                <a:defRPr/>
              </a:pPr>
              <a:t>29.10.2025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6DD853-CAA6-4BAA-810B-76D28E65D96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542291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7AD420-DE69-40BE-B874-ADD8693BF48F}" type="datetimeFigureOut">
              <a:rPr lang="ru-RU"/>
              <a:pPr>
                <a:defRPr/>
              </a:pPr>
              <a:t>29.10.2025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E3E57A-39F6-48DC-A669-EB5B708717E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91360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79C480-BC21-4E61-9609-EFB296CE8E09}" type="datetimeFigureOut">
              <a:rPr lang="ru-RU"/>
              <a:pPr>
                <a:defRPr/>
              </a:pPr>
              <a:t>29.10.2025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96AA31-9366-42BB-917F-56EB357E7C9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05535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47081E-6346-4227-82FC-E5A1A3AEA392}" type="datetimeFigureOut">
              <a:rPr lang="ru-RU"/>
              <a:pPr>
                <a:defRPr/>
              </a:pPr>
              <a:t>29.10.2025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51F199-2DB3-4219-A3DF-73DC8D8F570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41451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AA8939-4747-4686-8BE6-D99CE49EDAB3}" type="datetimeFigureOut">
              <a:rPr lang="ru-RU"/>
              <a:pPr>
                <a:defRPr/>
              </a:pPr>
              <a:t>29.10.2025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310012-A946-4D92-919D-7571FB48E8D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66894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69A3EC1-AEF7-4950-BE1D-32F3C6C1202A}" type="datetimeFigureOut">
              <a:rPr lang="ru-RU"/>
              <a:pPr>
                <a:defRPr/>
              </a:pPr>
              <a:t>29.10.2025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2F4D2D51-9A81-4E8B-9867-BC683A414B5B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179512" y="188640"/>
            <a:ext cx="8784976" cy="648072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0" y="6596063"/>
            <a:ext cx="163830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en-US" sz="1100" dirty="0">
                <a:solidFill>
                  <a:schemeClr val="bg1">
                    <a:lumMod val="65000"/>
                  </a:schemeClr>
                </a:solidFill>
                <a:ea typeface="Calibri" pitchFamily="34" charset="0"/>
                <a:cs typeface="Times New Roman" pitchFamily="18" charset="0"/>
              </a:rPr>
              <a:t>FokinaLida.75@mail.ru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9" name="Рисунок 8" descr="7.jp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179512" y="188640"/>
            <a:ext cx="8784976" cy="6480720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казённое общеобразовательное учреждение</a:t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Средняя общеобразовательная школа имени А. А. Фадеева</a:t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с.Чугуевка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Чугуевского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района Приморского края</a:t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256584"/>
          </a:xfrm>
        </p:spPr>
        <p:txBody>
          <a:bodyPr/>
          <a:lstStyle/>
          <a:p>
            <a:pPr marL="0" indent="0" algn="ctr">
              <a:buNone/>
            </a:pP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«Образование  как инструмент обеспечения технологического суверенитета: практики урочной, внеурочной,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внеучебной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деятельности» </a:t>
            </a:r>
            <a:endParaRPr lang="ru-RU" sz="1800" dirty="0">
              <a:solidFill>
                <a:prstClr val="black"/>
              </a:solidFill>
              <a:latin typeface="Times New Roman"/>
              <a:ea typeface="Calibri"/>
              <a:cs typeface="Times New Roman"/>
            </a:endParaRPr>
          </a:p>
          <a:p>
            <a:pPr marL="0" lvl="0" indent="0" algn="r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.</a:t>
            </a:r>
          </a:p>
          <a:p>
            <a:pPr marL="0" lvl="0" indent="0" algn="r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ru-RU" sz="1600" dirty="0">
              <a:solidFill>
                <a:prstClr val="black"/>
              </a:solidFill>
              <a:latin typeface="Times New Roman"/>
              <a:ea typeface="Calibri"/>
              <a:cs typeface="Times New Roman"/>
            </a:endParaRPr>
          </a:p>
          <a:p>
            <a:pPr marL="0" lvl="0" indent="0" algn="r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Подготовили: </a:t>
            </a:r>
            <a:r>
              <a:rPr lang="ru-RU" sz="1600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Гнездилова Н.В</a:t>
            </a:r>
            <a:r>
              <a:rPr lang="ru-RU" sz="16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.,</a:t>
            </a:r>
          </a:p>
          <a:p>
            <a:pPr marL="0" lvl="0" indent="0" algn="r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учитель начальных классов,</a:t>
            </a:r>
          </a:p>
          <a:p>
            <a:pPr marL="0" lvl="0" indent="0" algn="r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1" dirty="0" err="1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Мавлютова</a:t>
            </a:r>
            <a:r>
              <a:rPr lang="ru-RU" sz="1600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 О.С</a:t>
            </a:r>
            <a:r>
              <a:rPr lang="ru-RU" sz="16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.,</a:t>
            </a:r>
          </a:p>
          <a:p>
            <a:pPr marL="0" lvl="0" indent="0" algn="r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учитель начальных классов</a:t>
            </a:r>
          </a:p>
          <a:p>
            <a:pPr marL="0" indent="0" algn="ctr">
              <a:buNone/>
            </a:pP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с. Чугуевка</a:t>
            </a:r>
          </a:p>
          <a:p>
            <a:pPr marL="0" indent="0" algn="ctr">
              <a:buNone/>
            </a:pP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Чугуевского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района Приморского края </a:t>
            </a:r>
          </a:p>
          <a:p>
            <a:pPr marL="0" indent="0" algn="ctr">
              <a:buNone/>
            </a:pP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 октября    2025 г.</a:t>
            </a:r>
          </a:p>
        </p:txBody>
      </p:sp>
    </p:spTree>
    <p:extLst>
      <p:ext uri="{BB962C8B-B14F-4D97-AF65-F5344CB8AC3E}">
        <p14:creationId xmlns:p14="http://schemas.microsoft.com/office/powerpoint/2010/main" val="4126676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ctrTitle"/>
          </p:nvPr>
        </p:nvSpPr>
        <p:spPr>
          <a:xfrm>
            <a:off x="611560" y="-603448"/>
            <a:ext cx="8352928" cy="7272807"/>
          </a:xfrm>
        </p:spPr>
        <p:txBody>
          <a:bodyPr/>
          <a:lstStyle/>
          <a:p>
            <a:r>
              <a:rPr lang="ru-RU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Мастер-класс на тему «Путь исследователя: </a:t>
            </a:r>
            <a:br>
              <a:rPr lang="ru-RU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идеи до результата»</a:t>
            </a:r>
            <a:br>
              <a:rPr lang="ru-RU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altLang="ru-RU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BFEE2A75-9AE0-93A9-484F-8CBD4C4053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75856" y="4005064"/>
            <a:ext cx="2390665" cy="223687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765182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ctrTitle"/>
          </p:nvPr>
        </p:nvSpPr>
        <p:spPr>
          <a:xfrm>
            <a:off x="179512" y="188641"/>
            <a:ext cx="8784976" cy="6480720"/>
          </a:xfrm>
        </p:spPr>
        <p:txBody>
          <a:bodyPr/>
          <a:lstStyle/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Цель: </a:t>
            </a:r>
            <a:r>
              <a:rPr lang="ru-RU" sz="3600" dirty="0">
                <a:latin typeface="Times New Roman"/>
                <a:ea typeface="Aptos"/>
              </a:rPr>
              <a:t>создание условия для профессионального развития педагогов в формировании индивидуального стиля педагогической работы в области организации исследовательской деятельности в </a:t>
            </a:r>
            <a:r>
              <a:rPr lang="ru-RU" sz="3600" dirty="0" smtClean="0">
                <a:latin typeface="Times New Roman"/>
                <a:ea typeface="Aptos"/>
              </a:rPr>
              <a:t>естественно-научном </a:t>
            </a:r>
            <a:r>
              <a:rPr lang="ru-RU" sz="3600" dirty="0">
                <a:latin typeface="Times New Roman"/>
                <a:ea typeface="Aptos"/>
              </a:rPr>
              <a:t>и математическом направлениях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 </a:t>
            </a:r>
            <a:endParaRPr lang="ru-RU" alt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012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77886"/>
            <a:ext cx="8229600" cy="4692501"/>
          </a:xfrm>
        </p:spPr>
        <p:txBody>
          <a:bodyPr/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57200" y="1077886"/>
            <a:ext cx="829126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познакомить участников с основными этапами исследовательской деятельности;</a:t>
            </a:r>
          </a:p>
          <a:p>
            <a:pPr marL="457200" indent="-457200">
              <a:buFontTx/>
              <a:buChar char="-"/>
            </a:pPr>
            <a:endParaRPr lang="ru-RU" sz="3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- сформировать практические умения применять математический аппарат в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естественно-научных 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исследованиях.</a:t>
            </a:r>
          </a:p>
        </p:txBody>
      </p:sp>
    </p:spTree>
    <p:extLst>
      <p:ext uri="{BB962C8B-B14F-4D97-AF65-F5344CB8AC3E}">
        <p14:creationId xmlns:p14="http://schemas.microsoft.com/office/powerpoint/2010/main" val="517990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192688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>
                <a:latin typeface="Times New Roman"/>
                <a:ea typeface="Aptos"/>
              </a:rPr>
              <a:t>                   </a:t>
            </a:r>
          </a:p>
          <a:p>
            <a:pPr marL="0" lvl="0" indent="0">
              <a:buNone/>
            </a:pPr>
            <a:r>
              <a:rPr lang="ru-RU" dirty="0" smtClean="0">
                <a:latin typeface="Times New Roman"/>
                <a:ea typeface="Aptos"/>
              </a:rPr>
              <a:t>                   </a:t>
            </a:r>
            <a:r>
              <a:rPr lang="ru-RU" sz="3600" dirty="0" smtClean="0">
                <a:latin typeface="Times New Roman"/>
                <a:ea typeface="Aptos"/>
              </a:rPr>
              <a:t> </a:t>
            </a:r>
            <a:r>
              <a:rPr lang="ru-RU" sz="3600" b="1" dirty="0" smtClean="0">
                <a:latin typeface="Times New Roman"/>
                <a:ea typeface="Aptos"/>
              </a:rPr>
              <a:t>-</a:t>
            </a:r>
            <a:r>
              <a:rPr lang="ru-RU" sz="3600" b="1" dirty="0" smtClean="0">
                <a:solidFill>
                  <a:prstClr val="black"/>
                </a:solidFill>
                <a:latin typeface="Times New Roman"/>
                <a:ea typeface="Aptos"/>
              </a:rPr>
              <a:t> звук </a:t>
            </a:r>
            <a:endParaRPr lang="ru-RU" sz="3600" b="1" dirty="0">
              <a:solidFill>
                <a:prstClr val="black"/>
              </a:solidFill>
              <a:latin typeface="Times New Roman"/>
              <a:ea typeface="Aptos"/>
            </a:endParaRPr>
          </a:p>
          <a:p>
            <a:pPr marL="0" indent="0">
              <a:buNone/>
            </a:pPr>
            <a:endParaRPr lang="ru-RU" sz="3600" b="1" dirty="0" smtClean="0">
              <a:latin typeface="Times New Roman"/>
              <a:ea typeface="Aptos"/>
            </a:endParaRPr>
          </a:p>
          <a:p>
            <a:pPr marL="0" indent="0">
              <a:buNone/>
            </a:pPr>
            <a:r>
              <a:rPr lang="ru-RU" sz="3600" b="1" dirty="0">
                <a:latin typeface="Times New Roman"/>
                <a:ea typeface="Aptos"/>
              </a:rPr>
              <a:t> </a:t>
            </a:r>
            <a:r>
              <a:rPr lang="ru-RU" sz="3600" b="1" dirty="0" smtClean="0">
                <a:latin typeface="Times New Roman"/>
                <a:ea typeface="Aptos"/>
              </a:rPr>
              <a:t>                  - вес </a:t>
            </a:r>
          </a:p>
          <a:p>
            <a:pPr marL="0" indent="0">
              <a:buNone/>
            </a:pPr>
            <a:r>
              <a:rPr lang="ru-RU" sz="3600" b="1" dirty="0">
                <a:latin typeface="Times New Roman"/>
                <a:ea typeface="Aptos"/>
              </a:rPr>
              <a:t> </a:t>
            </a:r>
            <a:r>
              <a:rPr lang="ru-RU" sz="3600" b="1" dirty="0" smtClean="0">
                <a:latin typeface="Times New Roman"/>
                <a:ea typeface="Aptos"/>
              </a:rPr>
              <a:t>                  </a:t>
            </a:r>
          </a:p>
          <a:p>
            <a:pPr marL="0" indent="0">
              <a:buNone/>
            </a:pPr>
            <a:r>
              <a:rPr lang="ru-RU" sz="3600" b="1" dirty="0">
                <a:latin typeface="Times New Roman"/>
                <a:ea typeface="Aptos"/>
              </a:rPr>
              <a:t> </a:t>
            </a:r>
            <a:r>
              <a:rPr lang="ru-RU" sz="3600" b="1" dirty="0" smtClean="0">
                <a:latin typeface="Times New Roman"/>
                <a:ea typeface="Aptos"/>
              </a:rPr>
              <a:t>                  - количество </a:t>
            </a:r>
          </a:p>
          <a:p>
            <a:pPr marL="0" indent="0">
              <a:buNone/>
            </a:pPr>
            <a:r>
              <a:rPr lang="ru-RU" sz="3600" b="1" dirty="0" smtClean="0">
                <a:latin typeface="Times New Roman"/>
                <a:ea typeface="Aptos"/>
              </a:rPr>
              <a:t>                 </a:t>
            </a:r>
          </a:p>
          <a:p>
            <a:pPr marL="0" indent="0">
              <a:buNone/>
            </a:pPr>
            <a:r>
              <a:rPr lang="ru-RU" sz="3600" b="1" dirty="0">
                <a:latin typeface="Times New Roman"/>
                <a:ea typeface="Aptos"/>
              </a:rPr>
              <a:t> </a:t>
            </a:r>
            <a:r>
              <a:rPr lang="ru-RU" sz="3600" b="1" dirty="0" smtClean="0">
                <a:latin typeface="Times New Roman"/>
                <a:ea typeface="Aptos"/>
              </a:rPr>
              <a:t>                   - форма </a:t>
            </a:r>
            <a:endParaRPr lang="ru-RU" sz="3600" b="1" dirty="0"/>
          </a:p>
        </p:txBody>
      </p:sp>
      <p:sp>
        <p:nvSpPr>
          <p:cNvPr id="4" name="Овал 3"/>
          <p:cNvSpPr/>
          <p:nvPr/>
        </p:nvSpPr>
        <p:spPr>
          <a:xfrm>
            <a:off x="683568" y="836712"/>
            <a:ext cx="1512168" cy="115212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>   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665118" y="2132856"/>
            <a:ext cx="1512168" cy="125047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   </a:t>
            </a:r>
            <a:endParaRPr lang="ru-RU" dirty="0"/>
          </a:p>
        </p:txBody>
      </p:sp>
      <p:sp>
        <p:nvSpPr>
          <p:cNvPr id="6" name="Овал 5"/>
          <p:cNvSpPr/>
          <p:nvPr/>
        </p:nvSpPr>
        <p:spPr>
          <a:xfrm>
            <a:off x="683568" y="3573016"/>
            <a:ext cx="1512168" cy="122413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   </a:t>
            </a:r>
            <a:endParaRPr lang="ru-RU" dirty="0"/>
          </a:p>
        </p:txBody>
      </p:sp>
      <p:sp>
        <p:nvSpPr>
          <p:cNvPr id="7" name="Овал 6"/>
          <p:cNvSpPr/>
          <p:nvPr/>
        </p:nvSpPr>
        <p:spPr>
          <a:xfrm>
            <a:off x="683568" y="5085184"/>
            <a:ext cx="1512168" cy="1224136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  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72327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этапы исследовательской деятельности.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1.Идея. Выбор темы.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Актуальность.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Определение объекта и предмета.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Формулировка цели и задач.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Гипотеза.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Планирование работы. 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7.Теоретическая и практическая часть.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 Выводы. </a:t>
            </a:r>
          </a:p>
        </p:txBody>
      </p:sp>
    </p:spTree>
    <p:extLst>
      <p:ext uri="{BB962C8B-B14F-4D97-AF65-F5344CB8AC3E}">
        <p14:creationId xmlns:p14="http://schemas.microsoft.com/office/powerpoint/2010/main" val="3945428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548680"/>
            <a:ext cx="8712968" cy="5904656"/>
          </a:xfrm>
        </p:spPr>
        <p:txBody>
          <a:bodyPr/>
          <a:lstStyle/>
          <a:p>
            <a:pPr marL="0" indent="0">
              <a:buNone/>
            </a:pP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любом исследовании формируются умения в математическом и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естественно-</a:t>
            </a:r>
            <a:r>
              <a:rPr lang="ru-RU" sz="3600" dirty="0">
                <a:solidFill>
                  <a:prstClr val="black"/>
                </a:solidFill>
                <a:latin typeface="Times New Roman"/>
                <a:ea typeface="Aptos"/>
                <a:cs typeface="+mj-cs"/>
              </a:rPr>
              <a:t>научном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направлении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Поэтому исследователи используют знания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ОМ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математике, физике,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биологии, астрономии, химии, географии. </a:t>
            </a:r>
          </a:p>
          <a:p>
            <a:pPr marL="0" indent="0">
              <a:buNone/>
            </a:pP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 descr="Изображение выглядит как зарисовка, рисунок, искусство, иллюстрация&#10;&#10;Содержимое, созданное искусственным интеллектом, может быть неверным.">
            <a:extLst>
              <a:ext uri="{FF2B5EF4-FFF2-40B4-BE49-F238E27FC236}">
                <a16:creationId xmlns="" xmlns:a16="http://schemas.microsoft.com/office/drawing/2014/main" id="{B740952A-348A-0C47-88D5-A4768789F6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91680" y="4581128"/>
            <a:ext cx="6097389" cy="153705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3194880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>
                <a:solidFill>
                  <a:prstClr val="black"/>
                </a:solidFill>
                <a:ea typeface="+mn-ea"/>
                <a:cs typeface="+mn-cs"/>
              </a:rPr>
              <a:t>Методы для формирования математических и естественно – научных умений 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Диаграммы (столбчатые, круговые, линейные)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Графики функций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Схемы и чертежи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Расчеты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Классификация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Наблюдение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Тестирование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опытов  и другие </a:t>
            </a:r>
          </a:p>
        </p:txBody>
      </p:sp>
    </p:spTree>
    <p:extLst>
      <p:ext uri="{BB962C8B-B14F-4D97-AF65-F5344CB8AC3E}">
        <p14:creationId xmlns:p14="http://schemas.microsoft.com/office/powerpoint/2010/main" val="273867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796950"/>
          </a:xfrm>
        </p:spPr>
        <p:txBody>
          <a:bodyPr/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значению цветов:  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2400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Желтый-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стимулирует умственную деятельность, улучшает память. Создает ощущение легкости и радости.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b="1" dirty="0"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Красный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наполняет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вас  жизненной энергией, 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активирует  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кровообращение и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повышает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жизненный тонус. </a:t>
            </a:r>
          </a:p>
          <a:p>
            <a:pPr marL="0" indent="0"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b="1" dirty="0">
                <a:highlight>
                  <a:srgbClr val="00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Синий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создает 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атмосферу доверия и безопасности,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способствует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принятию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взвешенных решений.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b="1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Зеленый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помогает установить связь с природой и способствует личностному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росту,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снижает уровень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стресса.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5981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Голубой 6</Template>
  <TotalTime>1559</TotalTime>
  <Words>290</Words>
  <Application>Microsoft Office PowerPoint</Application>
  <PresentationFormat>Экран (4:3)</PresentationFormat>
  <Paragraphs>62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Муниципальное казённое общеобразовательное учреждение Средняя общеобразовательная школа имени А. А. Фадеева с.Чугуевка Чугуевского района Приморского края </vt:lpstr>
      <vt:lpstr> Мастер-класс на тему «Путь исследователя:  от идеи до результата»  </vt:lpstr>
      <vt:lpstr>Цель: создание условия для профессионального развития педагогов в формировании индивидуального стиля педагогической работы в области организации исследовательской деятельности в естественно-научном и математическом направлениях.   </vt:lpstr>
      <vt:lpstr> Задачи: </vt:lpstr>
      <vt:lpstr>Презентация PowerPoint</vt:lpstr>
      <vt:lpstr>Основные этапы исследовательской деятельности.</vt:lpstr>
      <vt:lpstr>Презентация PowerPoint</vt:lpstr>
      <vt:lpstr>Методы для формирования математических и естественно – научных умений </vt:lpstr>
      <vt:lpstr>По значению цветов:   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Объект исследования:  прадедушка        Предмет исследования: биография прадедушки, его общественная и трудовая деятельность, поиск причины гордости своим прадедом</dc:title>
  <dc:creator>Ноутбук</dc:creator>
  <cp:lastModifiedBy>Андрей Е. Фатьянов</cp:lastModifiedBy>
  <cp:revision>105</cp:revision>
  <cp:lastPrinted>2022-03-15T12:46:03Z</cp:lastPrinted>
  <dcterms:created xsi:type="dcterms:W3CDTF">2022-03-13T00:41:01Z</dcterms:created>
  <dcterms:modified xsi:type="dcterms:W3CDTF">2025-10-29T05:00:53Z</dcterms:modified>
</cp:coreProperties>
</file>