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59" r:id="rId5"/>
    <p:sldId id="275" r:id="rId6"/>
    <p:sldId id="260" r:id="rId7"/>
    <p:sldId id="273" r:id="rId8"/>
    <p:sldId id="269" r:id="rId9"/>
    <p:sldId id="270" r:id="rId10"/>
    <p:sldId id="27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63" d="100"/>
          <a:sy n="163" d="100"/>
        </p:scale>
        <p:origin x="-206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19E04E-383F-4116-A702-3DB600F12645}" type="doc">
      <dgm:prSet loTypeId="urn:microsoft.com/office/officeart/2005/8/layout/default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EBF17FF-E2CB-4577-8D6A-3EABF294CDEF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Пробуждение в детях любознательности и пытливости</a:t>
          </a:r>
          <a:endParaRPr lang="ru-RU" b="1" dirty="0"/>
        </a:p>
      </dgm:t>
    </dgm:pt>
    <dgm:pt modelId="{A1150840-2011-41B9-B670-84680040F5A8}" type="parTrans" cxnId="{0CC50C1D-4473-4BA0-86DD-510D0CC36301}">
      <dgm:prSet/>
      <dgm:spPr/>
      <dgm:t>
        <a:bodyPr/>
        <a:lstStyle/>
        <a:p>
          <a:endParaRPr lang="ru-RU"/>
        </a:p>
      </dgm:t>
    </dgm:pt>
    <dgm:pt modelId="{6890A5B7-091D-4DD7-9F00-D03329B3CA9B}" type="sibTrans" cxnId="{0CC50C1D-4473-4BA0-86DD-510D0CC36301}">
      <dgm:prSet/>
      <dgm:spPr/>
      <dgm:t>
        <a:bodyPr/>
        <a:lstStyle/>
        <a:p>
          <a:endParaRPr lang="ru-RU"/>
        </a:p>
      </dgm:t>
    </dgm:pt>
    <dgm:pt modelId="{F8392BD6-BF7F-4F28-BF84-EC4F5089F93F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устойчивого интереса к математике</a:t>
          </a:r>
          <a:endParaRPr lang="ru-RU" b="1" dirty="0"/>
        </a:p>
      </dgm:t>
    </dgm:pt>
    <dgm:pt modelId="{5417B770-90E5-427C-9546-3DF38A25D466}" type="parTrans" cxnId="{CFAC645C-90D6-4055-9A4A-280D452533F1}">
      <dgm:prSet/>
      <dgm:spPr/>
      <dgm:t>
        <a:bodyPr/>
        <a:lstStyle/>
        <a:p>
          <a:endParaRPr lang="ru-RU"/>
        </a:p>
      </dgm:t>
    </dgm:pt>
    <dgm:pt modelId="{36BD5F92-6375-414B-8171-AB9248773C71}" type="sibTrans" cxnId="{CFAC645C-90D6-4055-9A4A-280D452533F1}">
      <dgm:prSet/>
      <dgm:spPr/>
      <dgm:t>
        <a:bodyPr/>
        <a:lstStyle/>
        <a:p>
          <a:endParaRPr lang="ru-RU"/>
        </a:p>
      </dgm:t>
    </dgm:pt>
    <dgm:pt modelId="{EC6DCFE6-8667-4164-AC42-89ED3891DA07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интеллектуальных умений и способов овладения информацией</a:t>
          </a:r>
          <a:endParaRPr lang="ru-RU" b="1" dirty="0"/>
        </a:p>
      </dgm:t>
    </dgm:pt>
    <dgm:pt modelId="{941F7AC4-6B35-41E0-ADDE-08803A1C3ECE}" type="parTrans" cxnId="{53EADFB9-B594-4C26-A73B-3BFEC754E9A4}">
      <dgm:prSet/>
      <dgm:spPr/>
      <dgm:t>
        <a:bodyPr/>
        <a:lstStyle/>
        <a:p>
          <a:endParaRPr lang="ru-RU"/>
        </a:p>
      </dgm:t>
    </dgm:pt>
    <dgm:pt modelId="{01D18F05-614B-4E2D-9E09-781FBA389F5E}" type="sibTrans" cxnId="{53EADFB9-B594-4C26-A73B-3BFEC754E9A4}">
      <dgm:prSet/>
      <dgm:spPr/>
      <dgm:t>
        <a:bodyPr/>
        <a:lstStyle/>
        <a:p>
          <a:endParaRPr lang="ru-RU"/>
        </a:p>
      </dgm:t>
    </dgm:pt>
    <dgm:pt modelId="{98FF453D-0112-479A-A824-63EABFEB040C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Постепенное и целенаправленное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включение их в познавательную 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</a:t>
          </a:r>
          <a:endParaRPr lang="ru-RU" b="1" dirty="0"/>
        </a:p>
      </dgm:t>
    </dgm:pt>
    <dgm:pt modelId="{E168A207-F35E-42DC-B0DA-7D9D436F222D}" type="parTrans" cxnId="{76A0E41B-5906-4E48-AE4D-8FDD8ECEC94F}">
      <dgm:prSet/>
      <dgm:spPr/>
      <dgm:t>
        <a:bodyPr/>
        <a:lstStyle/>
        <a:p>
          <a:endParaRPr lang="ru-RU"/>
        </a:p>
      </dgm:t>
    </dgm:pt>
    <dgm:pt modelId="{6CE3D614-8108-4048-9B53-6D413F88A293}" type="sibTrans" cxnId="{76A0E41B-5906-4E48-AE4D-8FDD8ECEC94F}">
      <dgm:prSet/>
      <dgm:spPr/>
      <dgm:t>
        <a:bodyPr/>
        <a:lstStyle/>
        <a:p>
          <a:endParaRPr lang="ru-RU"/>
        </a:p>
      </dgm:t>
    </dgm:pt>
    <dgm:pt modelId="{13937276-BE36-4684-AC15-4D73ABB67ECD}" type="pres">
      <dgm:prSet presAssocID="{5719E04E-383F-4116-A702-3DB600F126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DEFBF0-27AB-4DE5-90AF-06E55C67CF54}" type="pres">
      <dgm:prSet presAssocID="{5EBF17FF-E2CB-4577-8D6A-3EABF294CDE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578D8-1B76-41FC-B6C1-CF9348068627}" type="pres">
      <dgm:prSet presAssocID="{6890A5B7-091D-4DD7-9F00-D03329B3CA9B}" presName="sibTrans" presStyleCnt="0"/>
      <dgm:spPr/>
    </dgm:pt>
    <dgm:pt modelId="{CF5E12A5-17FB-4A18-8DF3-2E5A12F5EE27}" type="pres">
      <dgm:prSet presAssocID="{F8392BD6-BF7F-4F28-BF84-EC4F5089F93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17A9B-91BC-460F-8D86-75719A7CAAEB}" type="pres">
      <dgm:prSet presAssocID="{36BD5F92-6375-414B-8171-AB9248773C71}" presName="sibTrans" presStyleCnt="0"/>
      <dgm:spPr/>
    </dgm:pt>
    <dgm:pt modelId="{35D062E1-655D-4782-9558-33E7F77A9127}" type="pres">
      <dgm:prSet presAssocID="{EC6DCFE6-8667-4164-AC42-89ED3891DA0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58613-21EC-4349-B265-605F3F13F439}" type="pres">
      <dgm:prSet presAssocID="{01D18F05-614B-4E2D-9E09-781FBA389F5E}" presName="sibTrans" presStyleCnt="0"/>
      <dgm:spPr/>
    </dgm:pt>
    <dgm:pt modelId="{C673DD17-4960-48EB-BFC7-C1B2E34A2976}" type="pres">
      <dgm:prSet presAssocID="{98FF453D-0112-479A-A824-63EABFEB04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50C1D-4473-4BA0-86DD-510D0CC36301}" srcId="{5719E04E-383F-4116-A702-3DB600F12645}" destId="{5EBF17FF-E2CB-4577-8D6A-3EABF294CDEF}" srcOrd="0" destOrd="0" parTransId="{A1150840-2011-41B9-B670-84680040F5A8}" sibTransId="{6890A5B7-091D-4DD7-9F00-D03329B3CA9B}"/>
    <dgm:cxn modelId="{33B80289-30C1-4A33-8EF9-C38BADCB444E}" type="presOf" srcId="{5719E04E-383F-4116-A702-3DB600F12645}" destId="{13937276-BE36-4684-AC15-4D73ABB67ECD}" srcOrd="0" destOrd="0" presId="urn:microsoft.com/office/officeart/2005/8/layout/default"/>
    <dgm:cxn modelId="{007FAB5D-25E6-42A0-8B08-36ADEB0F332D}" type="presOf" srcId="{F8392BD6-BF7F-4F28-BF84-EC4F5089F93F}" destId="{CF5E12A5-17FB-4A18-8DF3-2E5A12F5EE27}" srcOrd="0" destOrd="0" presId="urn:microsoft.com/office/officeart/2005/8/layout/default"/>
    <dgm:cxn modelId="{7E2E2EA5-5E9C-4D37-A9A3-F447853EE076}" type="presOf" srcId="{EC6DCFE6-8667-4164-AC42-89ED3891DA07}" destId="{35D062E1-655D-4782-9558-33E7F77A9127}" srcOrd="0" destOrd="0" presId="urn:microsoft.com/office/officeart/2005/8/layout/default"/>
    <dgm:cxn modelId="{77C2A537-DDC6-41A1-8E22-D5574146E486}" type="presOf" srcId="{5EBF17FF-E2CB-4577-8D6A-3EABF294CDEF}" destId="{43DEFBF0-27AB-4DE5-90AF-06E55C67CF54}" srcOrd="0" destOrd="0" presId="urn:microsoft.com/office/officeart/2005/8/layout/default"/>
    <dgm:cxn modelId="{D4DED2F4-FDA9-4511-AEA6-E97A8A3AB16E}" type="presOf" srcId="{98FF453D-0112-479A-A824-63EABFEB040C}" destId="{C673DD17-4960-48EB-BFC7-C1B2E34A2976}" srcOrd="0" destOrd="0" presId="urn:microsoft.com/office/officeart/2005/8/layout/default"/>
    <dgm:cxn modelId="{53EADFB9-B594-4C26-A73B-3BFEC754E9A4}" srcId="{5719E04E-383F-4116-A702-3DB600F12645}" destId="{EC6DCFE6-8667-4164-AC42-89ED3891DA07}" srcOrd="2" destOrd="0" parTransId="{941F7AC4-6B35-41E0-ADDE-08803A1C3ECE}" sibTransId="{01D18F05-614B-4E2D-9E09-781FBA389F5E}"/>
    <dgm:cxn modelId="{76A0E41B-5906-4E48-AE4D-8FDD8ECEC94F}" srcId="{5719E04E-383F-4116-A702-3DB600F12645}" destId="{98FF453D-0112-479A-A824-63EABFEB040C}" srcOrd="3" destOrd="0" parTransId="{E168A207-F35E-42DC-B0DA-7D9D436F222D}" sibTransId="{6CE3D614-8108-4048-9B53-6D413F88A293}"/>
    <dgm:cxn modelId="{CFAC645C-90D6-4055-9A4A-280D452533F1}" srcId="{5719E04E-383F-4116-A702-3DB600F12645}" destId="{F8392BD6-BF7F-4F28-BF84-EC4F5089F93F}" srcOrd="1" destOrd="0" parTransId="{5417B770-90E5-427C-9546-3DF38A25D466}" sibTransId="{36BD5F92-6375-414B-8171-AB9248773C71}"/>
    <dgm:cxn modelId="{F9A82D06-A4EF-44FD-BD0D-5E3A03450F8D}" type="presParOf" srcId="{13937276-BE36-4684-AC15-4D73ABB67ECD}" destId="{43DEFBF0-27AB-4DE5-90AF-06E55C67CF54}" srcOrd="0" destOrd="0" presId="urn:microsoft.com/office/officeart/2005/8/layout/default"/>
    <dgm:cxn modelId="{D554CEC7-D216-4E4F-AF80-A1CF4759DE4C}" type="presParOf" srcId="{13937276-BE36-4684-AC15-4D73ABB67ECD}" destId="{21B578D8-1B76-41FC-B6C1-CF9348068627}" srcOrd="1" destOrd="0" presId="urn:microsoft.com/office/officeart/2005/8/layout/default"/>
    <dgm:cxn modelId="{2C2547A7-0928-40D8-BA12-8610027F6DC0}" type="presParOf" srcId="{13937276-BE36-4684-AC15-4D73ABB67ECD}" destId="{CF5E12A5-17FB-4A18-8DF3-2E5A12F5EE27}" srcOrd="2" destOrd="0" presId="urn:microsoft.com/office/officeart/2005/8/layout/default"/>
    <dgm:cxn modelId="{D883A6D9-3166-40A2-8A50-DF1C1ABA2EB5}" type="presParOf" srcId="{13937276-BE36-4684-AC15-4D73ABB67ECD}" destId="{FFA17A9B-91BC-460F-8D86-75719A7CAAEB}" srcOrd="3" destOrd="0" presId="urn:microsoft.com/office/officeart/2005/8/layout/default"/>
    <dgm:cxn modelId="{FC650368-6277-4F9C-9C51-CF28F10900BE}" type="presParOf" srcId="{13937276-BE36-4684-AC15-4D73ABB67ECD}" destId="{35D062E1-655D-4782-9558-33E7F77A9127}" srcOrd="4" destOrd="0" presId="urn:microsoft.com/office/officeart/2005/8/layout/default"/>
    <dgm:cxn modelId="{490813F8-E9C2-4101-9285-288709DD5FCB}" type="presParOf" srcId="{13937276-BE36-4684-AC15-4D73ABB67ECD}" destId="{B0658613-21EC-4349-B265-605F3F13F439}" srcOrd="5" destOrd="0" presId="urn:microsoft.com/office/officeart/2005/8/layout/default"/>
    <dgm:cxn modelId="{E3D5B016-C83E-4BC9-8E92-78A7D77AD353}" type="presParOf" srcId="{13937276-BE36-4684-AC15-4D73ABB67ECD}" destId="{C673DD17-4960-48EB-BFC7-C1B2E34A297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7A4342-7773-47E1-8B6B-8C310D791689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2E588E8-1F2A-4D8B-B939-69EAE979E43F}">
      <dgm:prSet phldrT="[Текст]" custT="1"/>
      <dgm:spPr/>
      <dgm:t>
        <a:bodyPr/>
        <a:lstStyle/>
        <a:p>
          <a:r>
            <a:rPr lang="ru-RU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</a:t>
          </a:r>
          <a:endParaRPr lang="ru-RU" sz="3200" dirty="0"/>
        </a:p>
      </dgm:t>
    </dgm:pt>
    <dgm:pt modelId="{D9D6C009-B450-4DB1-BAD9-E917A2CBB4BE}" type="parTrans" cxnId="{1D5590C2-C8A5-48E5-843A-E515D10CB01D}">
      <dgm:prSet/>
      <dgm:spPr/>
      <dgm:t>
        <a:bodyPr/>
        <a:lstStyle/>
        <a:p>
          <a:endParaRPr lang="ru-RU"/>
        </a:p>
      </dgm:t>
    </dgm:pt>
    <dgm:pt modelId="{D8337D2F-3AF0-4805-8FCD-D2BFBC2C3CB1}" type="sibTrans" cxnId="{1D5590C2-C8A5-48E5-843A-E515D10CB01D}">
      <dgm:prSet/>
      <dgm:spPr/>
      <dgm:t>
        <a:bodyPr/>
        <a:lstStyle/>
        <a:p>
          <a:endParaRPr lang="ru-RU"/>
        </a:p>
      </dgm:t>
    </dgm:pt>
    <dgm:pt modelId="{A644E44F-4341-4FCE-B400-9F17AE577BA0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Организационная деятельность поможет возбудить у школьников интерес к занятиям математикой, привлечь их к участию в массовых мероприятиях , отдельных состязаниях или занятиях в кружках</a:t>
          </a:r>
          <a:endParaRPr lang="ru-RU" sz="2400" dirty="0"/>
        </a:p>
      </dgm:t>
    </dgm:pt>
    <dgm:pt modelId="{634B299A-C673-4FC3-994B-3A9A513FDFBF}" type="parTrans" cxnId="{ADD86B26-040F-4C40-BA80-22013524236F}">
      <dgm:prSet/>
      <dgm:spPr/>
      <dgm:t>
        <a:bodyPr/>
        <a:lstStyle/>
        <a:p>
          <a:endParaRPr lang="ru-RU"/>
        </a:p>
      </dgm:t>
    </dgm:pt>
    <dgm:pt modelId="{E3C5A87D-402E-42B2-B04A-46DCCD84CC33}" type="sibTrans" cxnId="{ADD86B26-040F-4C40-BA80-22013524236F}">
      <dgm:prSet/>
      <dgm:spPr/>
      <dgm:t>
        <a:bodyPr/>
        <a:lstStyle/>
        <a:p>
          <a:endParaRPr lang="ru-RU"/>
        </a:p>
      </dgm:t>
    </dgm:pt>
    <dgm:pt modelId="{0AF66439-D043-4147-9151-D03E1A5CEEE2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дидактический</a:t>
          </a:r>
          <a:endParaRPr lang="ru-RU" dirty="0"/>
        </a:p>
      </dgm:t>
    </dgm:pt>
    <dgm:pt modelId="{09FA2F9D-40CB-4488-B4A0-52AFA73D0C0D}" type="parTrans" cxnId="{6593FA85-C053-4E2F-B1BA-297E224E6826}">
      <dgm:prSet/>
      <dgm:spPr/>
      <dgm:t>
        <a:bodyPr/>
        <a:lstStyle/>
        <a:p>
          <a:endParaRPr lang="ru-RU"/>
        </a:p>
      </dgm:t>
    </dgm:pt>
    <dgm:pt modelId="{89101CB5-F054-4F42-9B16-54A4CB657729}" type="sibTrans" cxnId="{6593FA85-C053-4E2F-B1BA-297E224E6826}">
      <dgm:prSet/>
      <dgm:spPr/>
      <dgm:t>
        <a:bodyPr/>
        <a:lstStyle/>
        <a:p>
          <a:endParaRPr lang="ru-RU"/>
        </a:p>
      </dgm:t>
    </dgm:pt>
    <dgm:pt modelId="{9CE8C958-CBA1-45A9-8DD7-1D72B8EB0901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Роль дидактического аспекта состоит в том, чтобы помочь ребенку в преодолении трудностей, возникающих при дополнительных занятиях математикой, поддержать возникший интерес; желание заниматься математическим самообразованием, тем самым создать базу каждому для дальнейших личных успехов.</a:t>
          </a:r>
          <a:endParaRPr lang="ru-RU" dirty="0"/>
        </a:p>
      </dgm:t>
    </dgm:pt>
    <dgm:pt modelId="{33F049AD-6974-4A5A-BB32-E6C0FA06DADB}" type="parTrans" cxnId="{B5053DBB-036A-4D8E-A697-B23393D8CE63}">
      <dgm:prSet/>
      <dgm:spPr/>
      <dgm:t>
        <a:bodyPr/>
        <a:lstStyle/>
        <a:p>
          <a:endParaRPr lang="ru-RU"/>
        </a:p>
      </dgm:t>
    </dgm:pt>
    <dgm:pt modelId="{C87F1245-9777-4F95-8486-42BC2B3465B8}" type="sibTrans" cxnId="{B5053DBB-036A-4D8E-A697-B23393D8CE63}">
      <dgm:prSet/>
      <dgm:spPr/>
      <dgm:t>
        <a:bodyPr/>
        <a:lstStyle/>
        <a:p>
          <a:endParaRPr lang="ru-RU"/>
        </a:p>
      </dgm:t>
    </dgm:pt>
    <dgm:pt modelId="{F633A41E-F1B7-48D5-ADBF-95E0AFAB72A7}" type="pres">
      <dgm:prSet presAssocID="{507A4342-7773-47E1-8B6B-8C310D7916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D66732-813C-4061-B8C7-D5C1279F3F1C}" type="pres">
      <dgm:prSet presAssocID="{42E588E8-1F2A-4D8B-B939-69EAE979E43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9CDEF-C080-48FC-8547-A1AF245DD763}" type="pres">
      <dgm:prSet presAssocID="{42E588E8-1F2A-4D8B-B939-69EAE979E43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5571C-3AB7-4FD2-9438-8AE845D8106A}" type="pres">
      <dgm:prSet presAssocID="{0AF66439-D043-4147-9151-D03E1A5CEEE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0C271-5FD8-47F1-874B-759E907CE1DB}" type="pres">
      <dgm:prSet presAssocID="{0AF66439-D043-4147-9151-D03E1A5CEEE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53DBB-036A-4D8E-A697-B23393D8CE63}" srcId="{0AF66439-D043-4147-9151-D03E1A5CEEE2}" destId="{9CE8C958-CBA1-45A9-8DD7-1D72B8EB0901}" srcOrd="0" destOrd="0" parTransId="{33F049AD-6974-4A5A-BB32-E6C0FA06DADB}" sibTransId="{C87F1245-9777-4F95-8486-42BC2B3465B8}"/>
    <dgm:cxn modelId="{1D5590C2-C8A5-48E5-843A-E515D10CB01D}" srcId="{507A4342-7773-47E1-8B6B-8C310D791689}" destId="{42E588E8-1F2A-4D8B-B939-69EAE979E43F}" srcOrd="0" destOrd="0" parTransId="{D9D6C009-B450-4DB1-BAD9-E917A2CBB4BE}" sibTransId="{D8337D2F-3AF0-4805-8FCD-D2BFBC2C3CB1}"/>
    <dgm:cxn modelId="{E8814E49-8304-48D2-8FA5-C36BD36903E3}" type="presOf" srcId="{507A4342-7773-47E1-8B6B-8C310D791689}" destId="{F633A41E-F1B7-48D5-ADBF-95E0AFAB72A7}" srcOrd="0" destOrd="0" presId="urn:microsoft.com/office/officeart/2005/8/layout/vList2"/>
    <dgm:cxn modelId="{31E34D5A-9862-4C6A-8704-07D6E458B157}" type="presOf" srcId="{0AF66439-D043-4147-9151-D03E1A5CEEE2}" destId="{7B45571C-3AB7-4FD2-9438-8AE845D8106A}" srcOrd="0" destOrd="0" presId="urn:microsoft.com/office/officeart/2005/8/layout/vList2"/>
    <dgm:cxn modelId="{ADD86B26-040F-4C40-BA80-22013524236F}" srcId="{42E588E8-1F2A-4D8B-B939-69EAE979E43F}" destId="{A644E44F-4341-4FCE-B400-9F17AE577BA0}" srcOrd="0" destOrd="0" parTransId="{634B299A-C673-4FC3-994B-3A9A513FDFBF}" sibTransId="{E3C5A87D-402E-42B2-B04A-46DCCD84CC33}"/>
    <dgm:cxn modelId="{144DCC28-D588-4C24-9F6B-1513819EE5DF}" type="presOf" srcId="{9CE8C958-CBA1-45A9-8DD7-1D72B8EB0901}" destId="{A920C271-5FD8-47F1-874B-759E907CE1DB}" srcOrd="0" destOrd="0" presId="urn:microsoft.com/office/officeart/2005/8/layout/vList2"/>
    <dgm:cxn modelId="{9433B40B-C270-4F1D-916B-76132842B034}" type="presOf" srcId="{42E588E8-1F2A-4D8B-B939-69EAE979E43F}" destId="{CBD66732-813C-4061-B8C7-D5C1279F3F1C}" srcOrd="0" destOrd="0" presId="urn:microsoft.com/office/officeart/2005/8/layout/vList2"/>
    <dgm:cxn modelId="{438D2A58-ECA2-4812-9232-837C5F09CC35}" type="presOf" srcId="{A644E44F-4341-4FCE-B400-9F17AE577BA0}" destId="{4C09CDEF-C080-48FC-8547-A1AF245DD763}" srcOrd="0" destOrd="0" presId="urn:microsoft.com/office/officeart/2005/8/layout/vList2"/>
    <dgm:cxn modelId="{6593FA85-C053-4E2F-B1BA-297E224E6826}" srcId="{507A4342-7773-47E1-8B6B-8C310D791689}" destId="{0AF66439-D043-4147-9151-D03E1A5CEEE2}" srcOrd="1" destOrd="0" parTransId="{09FA2F9D-40CB-4488-B4A0-52AFA73D0C0D}" sibTransId="{89101CB5-F054-4F42-9B16-54A4CB657729}"/>
    <dgm:cxn modelId="{7FBBDD12-A219-460B-B267-2F00D6A918AF}" type="presParOf" srcId="{F633A41E-F1B7-48D5-ADBF-95E0AFAB72A7}" destId="{CBD66732-813C-4061-B8C7-D5C1279F3F1C}" srcOrd="0" destOrd="0" presId="urn:microsoft.com/office/officeart/2005/8/layout/vList2"/>
    <dgm:cxn modelId="{BABD88D9-A17C-4433-98E2-1CAED1677C3C}" type="presParOf" srcId="{F633A41E-F1B7-48D5-ADBF-95E0AFAB72A7}" destId="{4C09CDEF-C080-48FC-8547-A1AF245DD763}" srcOrd="1" destOrd="0" presId="urn:microsoft.com/office/officeart/2005/8/layout/vList2"/>
    <dgm:cxn modelId="{11483136-6D0F-4266-BE02-95DB3CC2BB5F}" type="presParOf" srcId="{F633A41E-F1B7-48D5-ADBF-95E0AFAB72A7}" destId="{7B45571C-3AB7-4FD2-9438-8AE845D8106A}" srcOrd="2" destOrd="0" presId="urn:microsoft.com/office/officeart/2005/8/layout/vList2"/>
    <dgm:cxn modelId="{A2A5F89F-F30E-4E2E-A4A4-41262C4BD6F3}" type="presParOf" srcId="{F633A41E-F1B7-48D5-ADBF-95E0AFAB72A7}" destId="{A920C271-5FD8-47F1-874B-759E907CE1D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7A4342-7773-47E1-8B6B-8C310D79168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2E588E8-1F2A-4D8B-B939-69EAE979E43F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постоянно действующие формы</a:t>
          </a:r>
          <a:endParaRPr lang="ru-RU" sz="2400" dirty="0"/>
        </a:p>
      </dgm:t>
    </dgm:pt>
    <dgm:pt modelId="{D9D6C009-B450-4DB1-BAD9-E917A2CBB4BE}" type="parTrans" cxnId="{1D5590C2-C8A5-48E5-843A-E515D10CB01D}">
      <dgm:prSet/>
      <dgm:spPr/>
      <dgm:t>
        <a:bodyPr/>
        <a:lstStyle/>
        <a:p>
          <a:endParaRPr lang="ru-RU"/>
        </a:p>
      </dgm:t>
    </dgm:pt>
    <dgm:pt modelId="{D8337D2F-3AF0-4805-8FCD-D2BFBC2C3CB1}" type="sibTrans" cxnId="{1D5590C2-C8A5-48E5-843A-E515D10CB01D}">
      <dgm:prSet/>
      <dgm:spPr/>
      <dgm:t>
        <a:bodyPr/>
        <a:lstStyle/>
        <a:p>
          <a:endParaRPr lang="ru-RU"/>
        </a:p>
      </dgm:t>
    </dgm:pt>
    <dgm:pt modelId="{A644E44F-4341-4FCE-B400-9F17AE577BA0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кружки, факультативы</a:t>
          </a:r>
          <a:endParaRPr lang="ru-RU" sz="2400" dirty="0"/>
        </a:p>
      </dgm:t>
    </dgm:pt>
    <dgm:pt modelId="{634B299A-C673-4FC3-994B-3A9A513FDFBF}" type="parTrans" cxnId="{ADD86B26-040F-4C40-BA80-22013524236F}">
      <dgm:prSet/>
      <dgm:spPr/>
      <dgm:t>
        <a:bodyPr/>
        <a:lstStyle/>
        <a:p>
          <a:endParaRPr lang="ru-RU"/>
        </a:p>
      </dgm:t>
    </dgm:pt>
    <dgm:pt modelId="{E3C5A87D-402E-42B2-B04A-46DCCD84CC33}" type="sibTrans" cxnId="{ADD86B26-040F-4C40-BA80-22013524236F}">
      <dgm:prSet/>
      <dgm:spPr/>
      <dgm:t>
        <a:bodyPr/>
        <a:lstStyle/>
        <a:p>
          <a:endParaRPr lang="ru-RU"/>
        </a:p>
      </dgm:t>
    </dgm:pt>
    <dgm:pt modelId="{0AF66439-D043-4147-9151-D03E1A5CEEE2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эпизодические формы</a:t>
          </a:r>
          <a:endParaRPr lang="ru-RU" sz="2400" dirty="0"/>
        </a:p>
      </dgm:t>
    </dgm:pt>
    <dgm:pt modelId="{09FA2F9D-40CB-4488-B4A0-52AFA73D0C0D}" type="parTrans" cxnId="{6593FA85-C053-4E2F-B1BA-297E224E6826}">
      <dgm:prSet/>
      <dgm:spPr/>
      <dgm:t>
        <a:bodyPr/>
        <a:lstStyle/>
        <a:p>
          <a:endParaRPr lang="ru-RU"/>
        </a:p>
      </dgm:t>
    </dgm:pt>
    <dgm:pt modelId="{89101CB5-F054-4F42-9B16-54A4CB657729}" type="sibTrans" cxnId="{6593FA85-C053-4E2F-B1BA-297E224E6826}">
      <dgm:prSet/>
      <dgm:spPr/>
      <dgm:t>
        <a:bodyPr/>
        <a:lstStyle/>
        <a:p>
          <a:endParaRPr lang="ru-RU"/>
        </a:p>
      </dgm:t>
    </dgm:pt>
    <dgm:pt modelId="{9CE8C958-CBA1-45A9-8DD7-1D72B8EB0901}">
      <dgm:prSet phldrT="[Текст]"/>
      <dgm:spPr/>
      <dgm:t>
        <a:bodyPr/>
        <a:lstStyle/>
        <a:p>
          <a:pPr>
            <a:buNone/>
          </a:pPr>
          <a:endParaRPr lang="ru-RU" dirty="0"/>
        </a:p>
      </dgm:t>
    </dgm:pt>
    <dgm:pt modelId="{33F049AD-6974-4A5A-BB32-E6C0FA06DADB}" type="parTrans" cxnId="{B5053DBB-036A-4D8E-A697-B23393D8CE63}">
      <dgm:prSet/>
      <dgm:spPr/>
      <dgm:t>
        <a:bodyPr/>
        <a:lstStyle/>
        <a:p>
          <a:endParaRPr lang="ru-RU"/>
        </a:p>
      </dgm:t>
    </dgm:pt>
    <dgm:pt modelId="{C87F1245-9777-4F95-8486-42BC2B3465B8}" type="sibTrans" cxnId="{B5053DBB-036A-4D8E-A697-B23393D8CE63}">
      <dgm:prSet/>
      <dgm:spPr/>
      <dgm:t>
        <a:bodyPr/>
        <a:lstStyle/>
        <a:p>
          <a:endParaRPr lang="ru-RU"/>
        </a:p>
      </dgm:t>
    </dgm:pt>
    <dgm:pt modelId="{D2955820-2C25-44C8-8864-488A354641EA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заочные викторины, олимпиады</a:t>
          </a:r>
          <a:endParaRPr lang="ru-RU" sz="2400" dirty="0"/>
        </a:p>
      </dgm:t>
    </dgm:pt>
    <dgm:pt modelId="{386441A6-53C9-4310-AD93-F88BC66DCAA2}" type="parTrans" cxnId="{64A6ECF3-3BBE-48D1-B1EE-3D59A669D4E6}">
      <dgm:prSet/>
      <dgm:spPr/>
      <dgm:t>
        <a:bodyPr/>
        <a:lstStyle/>
        <a:p>
          <a:endParaRPr lang="ru-RU"/>
        </a:p>
      </dgm:t>
    </dgm:pt>
    <dgm:pt modelId="{FAF2F6E5-A68D-4E10-B766-C9BEE68C642D}" type="sibTrans" cxnId="{64A6ECF3-3BBE-48D1-B1EE-3D59A669D4E6}">
      <dgm:prSet/>
      <dgm:spPr/>
      <dgm:t>
        <a:bodyPr/>
        <a:lstStyle/>
        <a:p>
          <a:endParaRPr lang="ru-RU"/>
        </a:p>
      </dgm:t>
    </dgm:pt>
    <dgm:pt modelId="{2C8AED6A-406B-4832-85DC-E0B808E831E6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клубы, стенную печать, </a:t>
          </a:r>
          <a:endParaRPr lang="ru-RU" sz="2400" dirty="0"/>
        </a:p>
      </dgm:t>
    </dgm:pt>
    <dgm:pt modelId="{99BA88B9-EE0A-4A81-A508-1C770378A210}" type="parTrans" cxnId="{4FA37E70-38FB-4992-BDEF-C7137B59F493}">
      <dgm:prSet/>
      <dgm:spPr/>
      <dgm:t>
        <a:bodyPr/>
        <a:lstStyle/>
        <a:p>
          <a:endParaRPr lang="ru-RU"/>
        </a:p>
      </dgm:t>
    </dgm:pt>
    <dgm:pt modelId="{2F87DEAB-BBA9-487A-A136-E8EE826F58B9}" type="sibTrans" cxnId="{4FA37E70-38FB-4992-BDEF-C7137B59F493}">
      <dgm:prSet/>
      <dgm:spPr/>
      <dgm:t>
        <a:bodyPr/>
        <a:lstStyle/>
        <a:p>
          <a:endParaRPr lang="ru-RU"/>
        </a:p>
      </dgm:t>
    </dgm:pt>
    <dgm:pt modelId="{F633A41E-F1B7-48D5-ADBF-95E0AFAB72A7}" type="pres">
      <dgm:prSet presAssocID="{507A4342-7773-47E1-8B6B-8C310D7916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D66732-813C-4061-B8C7-D5C1279F3F1C}" type="pres">
      <dgm:prSet presAssocID="{42E588E8-1F2A-4D8B-B939-69EAE979E43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9CDEF-C080-48FC-8547-A1AF245DD763}" type="pres">
      <dgm:prSet presAssocID="{42E588E8-1F2A-4D8B-B939-69EAE979E43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5571C-3AB7-4FD2-9438-8AE845D8106A}" type="pres">
      <dgm:prSet presAssocID="{0AF66439-D043-4147-9151-D03E1A5CEEE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0C271-5FD8-47F1-874B-759E907CE1DB}" type="pres">
      <dgm:prSet presAssocID="{0AF66439-D043-4147-9151-D03E1A5CEEE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53DBB-036A-4D8E-A697-B23393D8CE63}" srcId="{0AF66439-D043-4147-9151-D03E1A5CEEE2}" destId="{9CE8C958-CBA1-45A9-8DD7-1D72B8EB0901}" srcOrd="0" destOrd="0" parTransId="{33F049AD-6974-4A5A-BB32-E6C0FA06DADB}" sibTransId="{C87F1245-9777-4F95-8486-42BC2B3465B8}"/>
    <dgm:cxn modelId="{1D5590C2-C8A5-48E5-843A-E515D10CB01D}" srcId="{507A4342-7773-47E1-8B6B-8C310D791689}" destId="{42E588E8-1F2A-4D8B-B939-69EAE979E43F}" srcOrd="0" destOrd="0" parTransId="{D9D6C009-B450-4DB1-BAD9-E917A2CBB4BE}" sibTransId="{D8337D2F-3AF0-4805-8FCD-D2BFBC2C3CB1}"/>
    <dgm:cxn modelId="{4FA37E70-38FB-4992-BDEF-C7137B59F493}" srcId="{42E588E8-1F2A-4D8B-B939-69EAE979E43F}" destId="{2C8AED6A-406B-4832-85DC-E0B808E831E6}" srcOrd="1" destOrd="0" parTransId="{99BA88B9-EE0A-4A81-A508-1C770378A210}" sibTransId="{2F87DEAB-BBA9-487A-A136-E8EE826F58B9}"/>
    <dgm:cxn modelId="{E10CBB38-8F52-43A3-BA37-BD7644AECEA7}" type="presOf" srcId="{D2955820-2C25-44C8-8864-488A354641EA}" destId="{4C09CDEF-C080-48FC-8547-A1AF245DD763}" srcOrd="0" destOrd="2" presId="urn:microsoft.com/office/officeart/2005/8/layout/vList2"/>
    <dgm:cxn modelId="{91C7B603-5F85-4296-955B-F2C46DA02801}" type="presOf" srcId="{2C8AED6A-406B-4832-85DC-E0B808E831E6}" destId="{4C09CDEF-C080-48FC-8547-A1AF245DD763}" srcOrd="0" destOrd="1" presId="urn:microsoft.com/office/officeart/2005/8/layout/vList2"/>
    <dgm:cxn modelId="{E8814E49-8304-48D2-8FA5-C36BD36903E3}" type="presOf" srcId="{507A4342-7773-47E1-8B6B-8C310D791689}" destId="{F633A41E-F1B7-48D5-ADBF-95E0AFAB72A7}" srcOrd="0" destOrd="0" presId="urn:microsoft.com/office/officeart/2005/8/layout/vList2"/>
    <dgm:cxn modelId="{31E34D5A-9862-4C6A-8704-07D6E458B157}" type="presOf" srcId="{0AF66439-D043-4147-9151-D03E1A5CEEE2}" destId="{7B45571C-3AB7-4FD2-9438-8AE845D8106A}" srcOrd="0" destOrd="0" presId="urn:microsoft.com/office/officeart/2005/8/layout/vList2"/>
    <dgm:cxn modelId="{ADD86B26-040F-4C40-BA80-22013524236F}" srcId="{42E588E8-1F2A-4D8B-B939-69EAE979E43F}" destId="{A644E44F-4341-4FCE-B400-9F17AE577BA0}" srcOrd="0" destOrd="0" parTransId="{634B299A-C673-4FC3-994B-3A9A513FDFBF}" sibTransId="{E3C5A87D-402E-42B2-B04A-46DCCD84CC33}"/>
    <dgm:cxn modelId="{144DCC28-D588-4C24-9F6B-1513819EE5DF}" type="presOf" srcId="{9CE8C958-CBA1-45A9-8DD7-1D72B8EB0901}" destId="{A920C271-5FD8-47F1-874B-759E907CE1DB}" srcOrd="0" destOrd="0" presId="urn:microsoft.com/office/officeart/2005/8/layout/vList2"/>
    <dgm:cxn modelId="{9433B40B-C270-4F1D-916B-76132842B034}" type="presOf" srcId="{42E588E8-1F2A-4D8B-B939-69EAE979E43F}" destId="{CBD66732-813C-4061-B8C7-D5C1279F3F1C}" srcOrd="0" destOrd="0" presId="urn:microsoft.com/office/officeart/2005/8/layout/vList2"/>
    <dgm:cxn modelId="{438D2A58-ECA2-4812-9232-837C5F09CC35}" type="presOf" srcId="{A644E44F-4341-4FCE-B400-9F17AE577BA0}" destId="{4C09CDEF-C080-48FC-8547-A1AF245DD763}" srcOrd="0" destOrd="0" presId="urn:microsoft.com/office/officeart/2005/8/layout/vList2"/>
    <dgm:cxn modelId="{64A6ECF3-3BBE-48D1-B1EE-3D59A669D4E6}" srcId="{42E588E8-1F2A-4D8B-B939-69EAE979E43F}" destId="{D2955820-2C25-44C8-8864-488A354641EA}" srcOrd="2" destOrd="0" parTransId="{386441A6-53C9-4310-AD93-F88BC66DCAA2}" sibTransId="{FAF2F6E5-A68D-4E10-B766-C9BEE68C642D}"/>
    <dgm:cxn modelId="{6593FA85-C053-4E2F-B1BA-297E224E6826}" srcId="{507A4342-7773-47E1-8B6B-8C310D791689}" destId="{0AF66439-D043-4147-9151-D03E1A5CEEE2}" srcOrd="1" destOrd="0" parTransId="{09FA2F9D-40CB-4488-B4A0-52AFA73D0C0D}" sibTransId="{89101CB5-F054-4F42-9B16-54A4CB657729}"/>
    <dgm:cxn modelId="{7FBBDD12-A219-460B-B267-2F00D6A918AF}" type="presParOf" srcId="{F633A41E-F1B7-48D5-ADBF-95E0AFAB72A7}" destId="{CBD66732-813C-4061-B8C7-D5C1279F3F1C}" srcOrd="0" destOrd="0" presId="urn:microsoft.com/office/officeart/2005/8/layout/vList2"/>
    <dgm:cxn modelId="{BABD88D9-A17C-4433-98E2-1CAED1677C3C}" type="presParOf" srcId="{F633A41E-F1B7-48D5-ADBF-95E0AFAB72A7}" destId="{4C09CDEF-C080-48FC-8547-A1AF245DD763}" srcOrd="1" destOrd="0" presId="urn:microsoft.com/office/officeart/2005/8/layout/vList2"/>
    <dgm:cxn modelId="{11483136-6D0F-4266-BE02-95DB3CC2BB5F}" type="presParOf" srcId="{F633A41E-F1B7-48D5-ADBF-95E0AFAB72A7}" destId="{7B45571C-3AB7-4FD2-9438-8AE845D8106A}" srcOrd="2" destOrd="0" presId="urn:microsoft.com/office/officeart/2005/8/layout/vList2"/>
    <dgm:cxn modelId="{A2A5F89F-F30E-4E2E-A4A4-41262C4BD6F3}" type="presParOf" srcId="{F633A41E-F1B7-48D5-ADBF-95E0AFAB72A7}" destId="{A920C271-5FD8-47F1-874B-759E907CE1D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EFBF0-27AB-4DE5-90AF-06E55C67CF54}">
      <dsp:nvSpPr>
        <dsp:cNvPr id="0" name=""/>
        <dsp:cNvSpPr/>
      </dsp:nvSpPr>
      <dsp:spPr>
        <a:xfrm>
          <a:off x="659211" y="1495"/>
          <a:ext cx="3291036" cy="19746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Пробуждение в детях любознательности и пытливости</a:t>
          </a:r>
          <a:endParaRPr lang="ru-RU" sz="2300" b="1" kern="1200" dirty="0"/>
        </a:p>
      </dsp:txBody>
      <dsp:txXfrm>
        <a:off x="659211" y="1495"/>
        <a:ext cx="3291036" cy="1974621"/>
      </dsp:txXfrm>
    </dsp:sp>
    <dsp:sp modelId="{CF5E12A5-17FB-4A18-8DF3-2E5A12F5EE27}">
      <dsp:nvSpPr>
        <dsp:cNvPr id="0" name=""/>
        <dsp:cNvSpPr/>
      </dsp:nvSpPr>
      <dsp:spPr>
        <a:xfrm>
          <a:off x="4279351" y="1495"/>
          <a:ext cx="3291036" cy="19746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устойчивого интереса к математике</a:t>
          </a:r>
          <a:endParaRPr lang="ru-RU" sz="2300" b="1" kern="1200" dirty="0"/>
        </a:p>
      </dsp:txBody>
      <dsp:txXfrm>
        <a:off x="4279351" y="1495"/>
        <a:ext cx="3291036" cy="1974621"/>
      </dsp:txXfrm>
    </dsp:sp>
    <dsp:sp modelId="{35D062E1-655D-4782-9558-33E7F77A9127}">
      <dsp:nvSpPr>
        <dsp:cNvPr id="0" name=""/>
        <dsp:cNvSpPr/>
      </dsp:nvSpPr>
      <dsp:spPr>
        <a:xfrm>
          <a:off x="659211" y="2305221"/>
          <a:ext cx="3291036" cy="19746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интеллектуальных умений и способов овладения информацией</a:t>
          </a:r>
          <a:endParaRPr lang="ru-RU" sz="2300" b="1" kern="1200" dirty="0"/>
        </a:p>
      </dsp:txBody>
      <dsp:txXfrm>
        <a:off x="659211" y="2305221"/>
        <a:ext cx="3291036" cy="1974621"/>
      </dsp:txXfrm>
    </dsp:sp>
    <dsp:sp modelId="{C673DD17-4960-48EB-BFC7-C1B2E34A2976}">
      <dsp:nvSpPr>
        <dsp:cNvPr id="0" name=""/>
        <dsp:cNvSpPr/>
      </dsp:nvSpPr>
      <dsp:spPr>
        <a:xfrm>
          <a:off x="4279351" y="2305221"/>
          <a:ext cx="3291036" cy="19746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Постепенное и целенаправленное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включение их в познавательную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</a:t>
          </a:r>
          <a:endParaRPr lang="ru-RU" sz="2300" b="1" kern="1200" dirty="0"/>
        </a:p>
      </dsp:txBody>
      <dsp:txXfrm>
        <a:off x="4279351" y="2305221"/>
        <a:ext cx="3291036" cy="1974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66732-813C-4061-B8C7-D5C1279F3F1C}">
      <dsp:nvSpPr>
        <dsp:cNvPr id="0" name=""/>
        <dsp:cNvSpPr/>
      </dsp:nvSpPr>
      <dsp:spPr>
        <a:xfrm>
          <a:off x="0" y="30519"/>
          <a:ext cx="9073008" cy="76752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</a:t>
          </a:r>
          <a:endParaRPr lang="ru-RU" sz="3200" kern="1200" dirty="0"/>
        </a:p>
      </dsp:txBody>
      <dsp:txXfrm>
        <a:off x="37467" y="67986"/>
        <a:ext cx="8998074" cy="692586"/>
      </dsp:txXfrm>
    </dsp:sp>
    <dsp:sp modelId="{4C09CDEF-C080-48FC-8547-A1AF245DD763}">
      <dsp:nvSpPr>
        <dsp:cNvPr id="0" name=""/>
        <dsp:cNvSpPr/>
      </dsp:nvSpPr>
      <dsp:spPr>
        <a:xfrm>
          <a:off x="0" y="798039"/>
          <a:ext cx="9073008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6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Организационная деятельность поможет возбудить у школьников интерес к занятиям математикой, привлечь их к участию в массовых мероприятиях , отдельных состязаниях или занятиях в кружках</a:t>
          </a:r>
          <a:endParaRPr lang="ru-RU" sz="2400" kern="1200" dirty="0"/>
        </a:p>
      </dsp:txBody>
      <dsp:txXfrm>
        <a:off x="0" y="798039"/>
        <a:ext cx="9073008" cy="1357920"/>
      </dsp:txXfrm>
    </dsp:sp>
    <dsp:sp modelId="{7B45571C-3AB7-4FD2-9438-8AE845D8106A}">
      <dsp:nvSpPr>
        <dsp:cNvPr id="0" name=""/>
        <dsp:cNvSpPr/>
      </dsp:nvSpPr>
      <dsp:spPr>
        <a:xfrm>
          <a:off x="0" y="2155959"/>
          <a:ext cx="9073008" cy="76752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дидактический</a:t>
          </a:r>
          <a:endParaRPr lang="ru-RU" sz="3200" kern="1200" dirty="0"/>
        </a:p>
      </dsp:txBody>
      <dsp:txXfrm>
        <a:off x="37467" y="2193426"/>
        <a:ext cx="8998074" cy="692586"/>
      </dsp:txXfrm>
    </dsp:sp>
    <dsp:sp modelId="{A920C271-5FD8-47F1-874B-759E907CE1DB}">
      <dsp:nvSpPr>
        <dsp:cNvPr id="0" name=""/>
        <dsp:cNvSpPr/>
      </dsp:nvSpPr>
      <dsp:spPr>
        <a:xfrm>
          <a:off x="0" y="2923480"/>
          <a:ext cx="9073008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68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•"/>
          </a:pPr>
          <a:r>
            <a:rPr lang="ru-R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Роль дидактического аспекта состоит в том, чтобы помочь ребенку в преодолении трудностей, возникающих при дополнительных занятиях математикой, поддержать возникший интерес; желание заниматься математическим самообразованием, тем самым создать базу каждому для дальнейших личных успехов.</a:t>
          </a:r>
          <a:endParaRPr lang="ru-RU" sz="2500" kern="1200" dirty="0"/>
        </a:p>
      </dsp:txBody>
      <dsp:txXfrm>
        <a:off x="0" y="2923480"/>
        <a:ext cx="9073008" cy="2086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66732-813C-4061-B8C7-D5C1279F3F1C}">
      <dsp:nvSpPr>
        <dsp:cNvPr id="0" name=""/>
        <dsp:cNvSpPr/>
      </dsp:nvSpPr>
      <dsp:spPr>
        <a:xfrm>
          <a:off x="0" y="4093"/>
          <a:ext cx="9073008" cy="5850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постоянно действующие формы</a:t>
          </a:r>
          <a:endParaRPr lang="ru-RU" sz="2400" kern="1200" dirty="0"/>
        </a:p>
      </dsp:txBody>
      <dsp:txXfrm>
        <a:off x="28557" y="32650"/>
        <a:ext cx="9015894" cy="527886"/>
      </dsp:txXfrm>
    </dsp:sp>
    <dsp:sp modelId="{4C09CDEF-C080-48FC-8547-A1AF245DD763}">
      <dsp:nvSpPr>
        <dsp:cNvPr id="0" name=""/>
        <dsp:cNvSpPr/>
      </dsp:nvSpPr>
      <dsp:spPr>
        <a:xfrm>
          <a:off x="0" y="589093"/>
          <a:ext cx="9073008" cy="1216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6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кружки, факультативы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клубы, стенную печать, 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заочные викторины, олимпиады</a:t>
          </a:r>
          <a:endParaRPr lang="ru-RU" sz="2400" kern="1200" dirty="0"/>
        </a:p>
      </dsp:txBody>
      <dsp:txXfrm>
        <a:off x="0" y="589093"/>
        <a:ext cx="9073008" cy="1216125"/>
      </dsp:txXfrm>
    </dsp:sp>
    <dsp:sp modelId="{7B45571C-3AB7-4FD2-9438-8AE845D8106A}">
      <dsp:nvSpPr>
        <dsp:cNvPr id="0" name=""/>
        <dsp:cNvSpPr/>
      </dsp:nvSpPr>
      <dsp:spPr>
        <a:xfrm>
          <a:off x="0" y="1805218"/>
          <a:ext cx="9073008" cy="5850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эпизодические формы</a:t>
          </a:r>
          <a:endParaRPr lang="ru-RU" sz="2400" kern="1200" dirty="0"/>
        </a:p>
      </dsp:txBody>
      <dsp:txXfrm>
        <a:off x="28557" y="1833775"/>
        <a:ext cx="9015894" cy="527886"/>
      </dsp:txXfrm>
    </dsp:sp>
    <dsp:sp modelId="{A920C271-5FD8-47F1-874B-759E907CE1DB}">
      <dsp:nvSpPr>
        <dsp:cNvPr id="0" name=""/>
        <dsp:cNvSpPr/>
      </dsp:nvSpPr>
      <dsp:spPr>
        <a:xfrm>
          <a:off x="0" y="2390218"/>
          <a:ext cx="9073008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6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</dsp:txBody>
      <dsp:txXfrm>
        <a:off x="0" y="2390218"/>
        <a:ext cx="9073008" cy="41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03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05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6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13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52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4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40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03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90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52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80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8802-1A97-47A5-8AE7-CF32B5AEDC0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7FBF-D545-46F4-BCDC-27BD6D4EB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1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8720" y="-99392"/>
            <a:ext cx="1240150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496944" cy="499874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: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познавательную активность во внеурочной деятельности по математике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4293096"/>
            <a:ext cx="6328792" cy="1656184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СОШ №13 г. Владивостока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высшей квалификационной категории,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РФ,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В.Б.</a:t>
            </a:r>
          </a:p>
        </p:txBody>
      </p:sp>
    </p:spTree>
    <p:extLst>
      <p:ext uri="{BB962C8B-B14F-4D97-AF65-F5344CB8AC3E}">
        <p14:creationId xmlns:p14="http://schemas.microsoft.com/office/powerpoint/2010/main" val="162983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A5DEB583-D015-D297-B1C2-5AB3CF02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49792"/>
            <a:ext cx="7810940" cy="455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8856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6075" y="-158750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вместе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85192" y="1071988"/>
                <a:ext cx="8651304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Задача  мастер-класса заключается в том, чтобы каждый из вас сам пришел к открытию, повторив путь ребенка</a:t>
                </a:r>
              </a:p>
              <a:p>
                <a:pPr marL="0" indent="0" algn="ctr">
                  <a:buNone/>
                </a:pPr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Открываем число </a:t>
                </a:r>
                <a14:m>
                  <m:oMath xmlns:m="http://schemas.openxmlformats.org/officeDocument/2006/math">
                    <m:r>
                      <a:rPr lang="ru-RU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Задача 1.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раздаточном материале у вас есть различные круги, нить и линейка. Алгоритм действий:</a:t>
                </a:r>
              </a:p>
              <a:p>
                <a:pPr marL="0" indent="0">
                  <a:buNone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1.Измерьте длину окружности кругов и диаметр с помощью нитки и линейки.</a:t>
                </a:r>
              </a:p>
              <a:p>
                <a:pPr marL="0" indent="0">
                  <a:buNone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Разделите длину окружности на длину диаметра. Скажите результат.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192" y="1071988"/>
                <a:ext cx="8651304" cy="4525963"/>
              </a:xfrm>
              <a:blipFill>
                <a:blip r:embed="rId3"/>
                <a:stretch>
                  <a:fillRect l="-1762" t="-10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Блок-схема: узел 3"/>
          <p:cNvSpPr/>
          <p:nvPr/>
        </p:nvSpPr>
        <p:spPr>
          <a:xfrm>
            <a:off x="4384767" y="5056607"/>
            <a:ext cx="1863067" cy="1801393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5722574"/>
                <a:ext cx="36724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 </a:t>
                </a:r>
                <a14:m>
                  <m:oMath xmlns:m="http://schemas.openxmlformats.org/officeDocument/2006/math">
                    <m:r>
                      <a:rPr lang="ru-RU" sz="32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3,14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722574"/>
                <a:ext cx="3672408" cy="584775"/>
              </a:xfrm>
              <a:prstGeom prst="rect">
                <a:avLst/>
              </a:prstGeom>
              <a:blipFill>
                <a:blip r:embed="rId4"/>
                <a:stretch>
                  <a:fillRect l="-4319" t="-14583" b="-322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001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0728" y="2005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вас 6 карандашей. Постройте 4 равносторонних треугольника.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083111" y="2996953"/>
            <a:ext cx="4248472" cy="358640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  <a:stCxn id="5" idx="0"/>
          </p:cNvCxnSpPr>
          <p:nvPr/>
        </p:nvCxnSpPr>
        <p:spPr>
          <a:xfrm flipH="1">
            <a:off x="4180044" y="2996953"/>
            <a:ext cx="27303" cy="1801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  <a:stCxn id="5" idx="2"/>
          </p:cNvCxnSpPr>
          <p:nvPr/>
        </p:nvCxnSpPr>
        <p:spPr>
          <a:xfrm flipV="1">
            <a:off x="2083111" y="4798170"/>
            <a:ext cx="2096933" cy="1785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  <a:stCxn id="5" idx="4"/>
          </p:cNvCxnSpPr>
          <p:nvPr/>
        </p:nvCxnSpPr>
        <p:spPr>
          <a:xfrm flipH="1" flipV="1">
            <a:off x="4180044" y="4798170"/>
            <a:ext cx="2151539" cy="1785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440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6075" y="-158750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5"/>
                <a:ext cx="6491064" cy="33123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Учимся умножать двузначные числа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Выполните умножение: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а) 12 × 23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 </a:t>
                </a:r>
                <a14:m>
                  <m:oMath xmlns:m="http://schemas.openxmlformats.org/officeDocument/2006/math">
                    <m:r>
                      <a:rPr lang="ru-RU" sz="28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 32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в) 59 × 98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г) 78 × 35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5"/>
                <a:ext cx="6491064" cy="3312367"/>
              </a:xfrm>
              <a:blipFill>
                <a:blip r:embed="rId3"/>
                <a:stretch>
                  <a:fillRect l="-1878" t="-20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2720425"/>
                <a:ext cx="5256584" cy="3724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</a:t>
                </a:r>
              </a:p>
              <a:p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а) 12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23=1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2  1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ru-RU" sz="20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3+2</m:t>
                    </m:r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2  2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3=276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2	           7 	           6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 24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ru-RU" sz="20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32=2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ru-RU" sz="20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3  2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2+12  4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ru-RU" sz="20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2=768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6         16 	8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в) 59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98=45  5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8+9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 72 = 5782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45        121       72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г) 78</a:t>
                </a:r>
                <a:r>
                  <a:rPr lang="ru-RU" sz="200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35=21  35+24  40 = 2730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21     59      40</a:t>
                </a: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720425"/>
                <a:ext cx="5256584" cy="3724096"/>
              </a:xfrm>
              <a:prstGeom prst="rect">
                <a:avLst/>
              </a:prstGeom>
              <a:blipFill>
                <a:blip r:embed="rId4"/>
                <a:stretch>
                  <a:fillRect l="-1276" t="-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9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6075" y="-158750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Коля ходят в одну школу. Маша живет в 3 километрах от нее, а Коля – в 5.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расстоянии друг от друга живут Маша и Коля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6531" y="5200650"/>
            <a:ext cx="62309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46" y="3645024"/>
            <a:ext cx="6201941" cy="171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02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6075" y="-158750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10 кружочков. Вам необходимо переставить 3 кружочка, чтобы картинка перевернулась.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906"/>
          <a:stretch/>
        </p:blipFill>
        <p:spPr bwMode="auto">
          <a:xfrm>
            <a:off x="683568" y="3303278"/>
            <a:ext cx="3252640" cy="32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744" y="3331973"/>
            <a:ext cx="3588120" cy="33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3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1430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8883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19346"/>
            <a:ext cx="8016470" cy="4438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1.Разбейтесь на группы.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2.Каждая группа должна придумать математическую задачу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3.Каждая группа создает цветок( из предоставленных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материалов)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 один из элементов вашего цветка поместите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вашу задачу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Завершающий этап- поместите ваш цветок в вазу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B44625-5ACF-76B0-ACB2-DC6A8309ED2C}"/>
              </a:ext>
            </a:extLst>
          </p:cNvPr>
          <p:cNvSpPr txBox="1"/>
          <p:nvPr/>
        </p:nvSpPr>
        <p:spPr>
          <a:xfrm>
            <a:off x="4786404" y="1209827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«Вдохновение приходит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во время работы»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Габриель Гарсия Маркес</a:t>
            </a:r>
          </a:p>
        </p:txBody>
      </p:sp>
    </p:spTree>
    <p:extLst>
      <p:ext uri="{BB962C8B-B14F-4D97-AF65-F5344CB8AC3E}">
        <p14:creationId xmlns:p14="http://schemas.microsoft.com/office/powerpoint/2010/main" val="2213736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9066">
            <a:off x="205872" y="431024"/>
            <a:ext cx="5626596" cy="56265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5C0FE5-CE11-902F-C2D0-5FC9FEF0F39D}"/>
              </a:ext>
            </a:extLst>
          </p:cNvPr>
          <p:cNvSpPr txBox="1"/>
          <p:nvPr/>
        </p:nvSpPr>
        <p:spPr>
          <a:xfrm>
            <a:off x="4139952" y="2996952"/>
            <a:ext cx="48671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жизни мы решаем множество задач, и если каждую отдельно решенную задачу рассматривать как распустившийся цветок, то получим огромный красивый букет.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все задачи , которые встают перед вами, будут решены, а букет будет только из распустившихся цветов.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2190655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208823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образовательном процессе внеурочная деятельность приобретает все большее значение.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320" y="2205058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«Сделать учебную работу насколько возможно интересной для ребенка и не превратить ее в забаву – это одна из труднейших задач в дидактике»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«…ученье, лишенное всякого интереса, убивает в ученике охоту к ученью…»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079" y="1836893"/>
            <a:ext cx="3600400" cy="45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185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65FE64-B647-51E8-0076-794B8985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задачи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математики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0E767E16-290E-213E-093C-C5E6EDCDE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350120"/>
              </p:ext>
            </p:extLst>
          </p:nvPr>
        </p:nvGraphicFramePr>
        <p:xfrm>
          <a:off x="457200" y="1844824"/>
          <a:ext cx="8229600" cy="428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9585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4739" y="1"/>
            <a:ext cx="12371739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6885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задачи разрешимы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лишь в том случае, если: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включен в процесс организации образовательного пространства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постоянно испытывает ведущие к открытию напряжение ума и радость победы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принимает активное участие в организации содержательной и разнообразной внеклассной и внеурочной работы по предмету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93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7DA59A-09B0-8DF5-70B4-2BEB07C15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AD488C3-A667-E0EE-0C38-032ADA9F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3870" y="0"/>
            <a:ext cx="12371739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8B6EF7-4EC3-08F7-3313-42FB2ED65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35" y="2060848"/>
            <a:ext cx="8435280" cy="536740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коррекцию пробелов в знаниях учащихся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пробуждение и развитие устойчивого интереса к математике и ее приложениям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расширение и углубление представлений учащихся о культурно-исторической ценности математики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навыков самостоятельности, познавательно-поисковой деятельности и творческой активности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разностороннее развитие личности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9B87A9-1470-107B-1C16-323B6CE34C8D}"/>
              </a:ext>
            </a:extLst>
          </p:cNvPr>
          <p:cNvSpPr txBox="1"/>
          <p:nvPr/>
        </p:nvSpPr>
        <p:spPr>
          <a:xfrm>
            <a:off x="395536" y="548680"/>
            <a:ext cx="89187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внеурочной работой я понимаю  необязательные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систематические занятия учащихся с учителем,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связанные с учебным процессом и направленные на: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563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44624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7434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внеклассной работы и их роль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4B11AC21-38E8-4E4A-08A3-EB8C78926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208848"/>
              </p:ext>
            </p:extLst>
          </p:nvPr>
        </p:nvGraphicFramePr>
        <p:xfrm>
          <a:off x="395536" y="1328118"/>
          <a:ext cx="90730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6999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ECD17C-2FE7-EF4B-567F-024A6F6D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58BB348-1782-CA95-D84B-6A61E8BB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74414"/>
            <a:ext cx="1237615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5C1B3E-8418-26EC-3CD4-737771F3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ПОМНИТЬ!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те, и другие формы мероприятий осуществляются не разобщено, 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включаются в единую, чётко планируемую систему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работы по математике.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AE652F8D-9AB4-EC86-5A3B-591D43FC9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686051"/>
              </p:ext>
            </p:extLst>
          </p:nvPr>
        </p:nvGraphicFramePr>
        <p:xfrm>
          <a:off x="395536" y="1124744"/>
          <a:ext cx="907300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82C3A9-9D93-6537-4BC2-3B254CB30C5B}"/>
              </a:ext>
            </a:extLst>
          </p:cNvPr>
          <p:cNvSpPr txBox="1"/>
          <p:nvPr/>
        </p:nvSpPr>
        <p:spPr>
          <a:xfrm>
            <a:off x="683568" y="3662164"/>
            <a:ext cx="67266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ученические конференции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вечера и недели математики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748F2B-4752-3767-24DE-D911418CFDCF}"/>
              </a:ext>
            </a:extLst>
          </p:cNvPr>
          <p:cNvSpPr txBox="1"/>
          <p:nvPr/>
        </p:nvSpPr>
        <p:spPr>
          <a:xfrm>
            <a:off x="409219" y="376268"/>
            <a:ext cx="82455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внеклассной деятельности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480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1ADA1D-AE1D-095E-2A74-2531053B5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моих учеников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94B98922-8912-87EB-A7C4-84054CE83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8401672" cy="460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2874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FB520EDB-D002-A57C-EDDD-F8F487EA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89494"/>
            <a:ext cx="460851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30EFEA32-6036-9E2D-50C4-D9E238DB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5480328" cy="364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5991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3495</TotalTime>
  <Words>626</Words>
  <Application>Microsoft Office PowerPoint</Application>
  <PresentationFormat>Экран (4:3)</PresentationFormat>
  <Paragraphs>112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Мастер-класс :  развиваем познавательную активность во внеурочной деятельности по математике</vt:lpstr>
      <vt:lpstr>Презентация PowerPoint</vt:lpstr>
      <vt:lpstr> Важнейшие задачи  учителя математики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работы моих учеников</vt:lpstr>
      <vt:lpstr>Презентация PowerPoint</vt:lpstr>
      <vt:lpstr>Презентация PowerPoint</vt:lpstr>
      <vt:lpstr>Работаем вместе</vt:lpstr>
      <vt:lpstr>Задача 2</vt:lpstr>
      <vt:lpstr>Задача 3</vt:lpstr>
      <vt:lpstr>Задача 4</vt:lpstr>
      <vt:lpstr>Задача 5</vt:lpstr>
      <vt:lpstr>Задача 6</vt:lpstr>
      <vt:lpstr>Благодарю за работу!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Андрей Е. Фатьянов</cp:lastModifiedBy>
  <cp:revision>42</cp:revision>
  <dcterms:created xsi:type="dcterms:W3CDTF">2025-10-13T11:02:32Z</dcterms:created>
  <dcterms:modified xsi:type="dcterms:W3CDTF">2025-10-29T05:03:11Z</dcterms:modified>
</cp:coreProperties>
</file>