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Ex1.xml" ContentType="application/vnd.ms-office.chartex+xml"/>
  <Override PartName="/ppt/charts/style9.xml" ContentType="application/vnd.ms-office.chartstyle+xml"/>
  <Override PartName="/ppt/charts/colors9.xml" ContentType="application/vnd.ms-office.chartcolorstyl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Ex2.xml" ContentType="application/vnd.ms-office.chartex+xml"/>
  <Override PartName="/ppt/charts/style16.xml" ContentType="application/vnd.ms-office.chartstyle+xml"/>
  <Override PartName="/ppt/charts/colors16.xml" ContentType="application/vnd.ms-office.chartcolorstyle+xml"/>
  <Override PartName="/ppt/charts/chart15.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6.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7.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18.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19.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Ex3.xml" ContentType="application/vnd.ms-office.chartex+xml"/>
  <Override PartName="/ppt/charts/style22.xml" ContentType="application/vnd.ms-office.chartstyle+xml"/>
  <Override PartName="/ppt/charts/colors22.xml" ContentType="application/vnd.ms-office.chartcolorstyle+xml"/>
  <Override PartName="/ppt/charts/chart20.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1.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Ex4.xml" ContentType="application/vnd.ms-office.chartex+xml"/>
  <Override PartName="/ppt/charts/style29.xml" ContentType="application/vnd.ms-office.chartstyle+xml"/>
  <Override PartName="/ppt/charts/colors29.xml" ContentType="application/vnd.ms-office.chartcolorstyle+xml"/>
  <Override PartName="/ppt/charts/chart2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2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2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2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Ex5.xml" ContentType="application/vnd.ms-office.chartex+xml"/>
  <Override PartName="/ppt/charts/style35.xml" ContentType="application/vnd.ms-office.chartstyle+xml"/>
  <Override PartName="/ppt/charts/colors35.xml" ContentType="application/vnd.ms-office.chartcolorstyle+xml"/>
  <Override PartName="/ppt/charts/chart31.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2.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3.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4.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35.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36.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Ex6.xml" ContentType="application/vnd.ms-office.chartex+xml"/>
  <Override PartName="/ppt/charts/style42.xml" ContentType="application/vnd.ms-office.chartstyle+xml"/>
  <Override PartName="/ppt/charts/colors42.xml" ContentType="application/vnd.ms-office.chartcolorstyle+xml"/>
  <Override PartName="/ppt/charts/chart3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38.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3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0.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2.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Ex7.xml" ContentType="application/vnd.ms-office.chartex+xml"/>
  <Override PartName="/ppt/charts/style49.xml" ContentType="application/vnd.ms-office.chartstyle+xml"/>
  <Override PartName="/ppt/charts/colors49.xml" ContentType="application/vnd.ms-office.chartcolorstyle+xml"/>
  <Override PartName="/ppt/charts/chart43.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44.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45.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46.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47.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Ex8.xml" ContentType="application/vnd.ms-office.chartex+xml"/>
  <Override PartName="/ppt/charts/style55.xml" ContentType="application/vnd.ms-office.chartstyle+xml"/>
  <Override PartName="/ppt/charts/colors55.xml" ContentType="application/vnd.ms-office.chartcolorstyle+xml"/>
  <Override PartName="/ppt/charts/chart48.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49.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0.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1.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52.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53.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Ex9.xml" ContentType="application/vnd.ms-office.chartex+xml"/>
  <Override PartName="/ppt/charts/style62.xml" ContentType="application/vnd.ms-office.chartstyle+xml"/>
  <Override PartName="/ppt/charts/colors62.xml" ContentType="application/vnd.ms-office.chartcolorstyle+xml"/>
  <Override PartName="/ppt/charts/chart54.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5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5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57.xml" ContentType="application/vnd.openxmlformats-officedocument.drawingml.chart+xml"/>
  <Override PartName="/ppt/charts/style66.xml" ContentType="application/vnd.ms-office.chartstyle+xml"/>
  <Override PartName="/ppt/charts/colors66.xml" ContentType="application/vnd.ms-office.chartcolorstyle+xml"/>
  <Override PartName="/ppt/charts/chart58.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59.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Ex10.xml" ContentType="application/vnd.ms-office.chartex+xml"/>
  <Override PartName="/ppt/charts/style69.xml" ContentType="application/vnd.ms-office.chartstyle+xml"/>
  <Override PartName="/ppt/charts/colors69.xml" ContentType="application/vnd.ms-office.chartcolorstyle+xml"/>
  <Override PartName="/ppt/charts/chart60.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61.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62.xml" ContentType="application/vnd.openxmlformats-officedocument.drawingml.chart+xml"/>
  <Override PartName="/ppt/charts/style72.xml" ContentType="application/vnd.ms-office.chartstyle+xml"/>
  <Override PartName="/ppt/charts/colors72.xml" ContentType="application/vnd.ms-office.chartcolorstyle+xml"/>
  <Override PartName="/ppt/charts/chart63.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64.xml" ContentType="application/vnd.openxmlformats-officedocument.drawingml.chart+xml"/>
  <Override PartName="/ppt/charts/style74.xml" ContentType="application/vnd.ms-office.chartstyle+xml"/>
  <Override PartName="/ppt/charts/colors74.xml" ContentType="application/vnd.ms-office.chartcolorstyle+xml"/>
  <Override PartName="/ppt/charts/chart65.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Ex11.xml" ContentType="application/vnd.ms-office.chartex+xml"/>
  <Override PartName="/ppt/charts/style76.xml" ContentType="application/vnd.ms-office.chartstyle+xml"/>
  <Override PartName="/ppt/charts/colors76.xml" ContentType="application/vnd.ms-office.chartcolorstyle+xml"/>
  <Override PartName="/ppt/charts/chart66.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67.xml" ContentType="application/vnd.openxmlformats-officedocument.drawingml.chart+xml"/>
  <Override PartName="/ppt/charts/style78.xml" ContentType="application/vnd.ms-office.chartstyle+xml"/>
  <Override PartName="/ppt/charts/colors78.xml" ContentType="application/vnd.ms-office.chartcolorstyle+xml"/>
  <Override PartName="/ppt/charts/chart68.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69.xml" ContentType="application/vnd.openxmlformats-officedocument.drawingml.chart+xml"/>
  <Override PartName="/ppt/charts/style80.xml" ContentType="application/vnd.ms-office.chartstyle+xml"/>
  <Override PartName="/ppt/charts/colors80.xml" ContentType="application/vnd.ms-office.chartcolorstyle+xml"/>
  <Override PartName="/ppt/charts/chart70.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71.xml" ContentType="application/vnd.openxmlformats-officedocument.drawingml.chart+xml"/>
  <Override PartName="/ppt/charts/style82.xml" ContentType="application/vnd.ms-office.chartstyle+xml"/>
  <Override PartName="/ppt/charts/colors82.xml" ContentType="application/vnd.ms-office.chartcolorstyle+xml"/>
  <Override PartName="/ppt/charts/chartEx12.xml" ContentType="application/vnd.ms-office.chartex+xml"/>
  <Override PartName="/ppt/charts/style83.xml" ContentType="application/vnd.ms-office.chartstyle+xml"/>
  <Override PartName="/ppt/charts/colors83.xml" ContentType="application/vnd.ms-office.chartcolorstyle+xml"/>
  <Override PartName="/ppt/charts/chart72.xml" ContentType="application/vnd.openxmlformats-officedocument.drawingml.chart+xml"/>
  <Override PartName="/ppt/charts/style84.xml" ContentType="application/vnd.ms-office.chartstyle+xml"/>
  <Override PartName="/ppt/charts/colors84.xml" ContentType="application/vnd.ms-office.chartcolorstyle+xml"/>
  <Override PartName="/ppt/charts/chart73.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74.xml" ContentType="application/vnd.openxmlformats-officedocument.drawingml.chart+xml"/>
  <Override PartName="/ppt/charts/style86.xml" ContentType="application/vnd.ms-office.chartstyle+xml"/>
  <Override PartName="/ppt/charts/colors86.xml" ContentType="application/vnd.ms-office.chartcolorstyle+xml"/>
  <Override PartName="/ppt/charts/chart75.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76.xml" ContentType="application/vnd.openxmlformats-officedocument.drawingml.chart+xml"/>
  <Override PartName="/ppt/charts/style88.xml" ContentType="application/vnd.ms-office.chartstyle+xml"/>
  <Override PartName="/ppt/charts/colors88.xml" ContentType="application/vnd.ms-office.chartcolorstyle+xml"/>
  <Override PartName="/ppt/charts/chart77.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Ex13.xml" ContentType="application/vnd.ms-office.chartex+xml"/>
  <Override PartName="/ppt/charts/style90.xml" ContentType="application/vnd.ms-office.chartstyle+xml"/>
  <Override PartName="/ppt/charts/colors9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42"/>
  </p:handoutMasterIdLst>
  <p:sldIdLst>
    <p:sldId id="257" r:id="rId2"/>
    <p:sldId id="275" r:id="rId3"/>
    <p:sldId id="260" r:id="rId4"/>
    <p:sldId id="286" r:id="rId5"/>
    <p:sldId id="268" r:id="rId6"/>
    <p:sldId id="287" r:id="rId7"/>
    <p:sldId id="280" r:id="rId8"/>
    <p:sldId id="319" r:id="rId9"/>
    <p:sldId id="289" r:id="rId10"/>
    <p:sldId id="288" r:id="rId11"/>
    <p:sldId id="291" r:id="rId12"/>
    <p:sldId id="292" r:id="rId13"/>
    <p:sldId id="297" r:id="rId14"/>
    <p:sldId id="273" r:id="rId15"/>
    <p:sldId id="298" r:id="rId16"/>
    <p:sldId id="299" r:id="rId17"/>
    <p:sldId id="300" r:id="rId18"/>
    <p:sldId id="321" r:id="rId19"/>
    <p:sldId id="322" r:id="rId20"/>
    <p:sldId id="302" r:id="rId21"/>
    <p:sldId id="303" r:id="rId22"/>
    <p:sldId id="305" r:id="rId23"/>
    <p:sldId id="306" r:id="rId24"/>
    <p:sldId id="307" r:id="rId25"/>
    <p:sldId id="325" r:id="rId26"/>
    <p:sldId id="326" r:id="rId27"/>
    <p:sldId id="327" r:id="rId28"/>
    <p:sldId id="416" r:id="rId29"/>
    <p:sldId id="329" r:id="rId30"/>
    <p:sldId id="330" r:id="rId31"/>
    <p:sldId id="331" r:id="rId32"/>
    <p:sldId id="332" r:id="rId33"/>
    <p:sldId id="333" r:id="rId34"/>
    <p:sldId id="334" r:id="rId35"/>
    <p:sldId id="308" r:id="rId36"/>
    <p:sldId id="309" r:id="rId37"/>
    <p:sldId id="310" r:id="rId38"/>
    <p:sldId id="401" r:id="rId39"/>
    <p:sldId id="318" r:id="rId40"/>
    <p:sldId id="323" r:id="rId41"/>
    <p:sldId id="312" r:id="rId42"/>
    <p:sldId id="313" r:id="rId43"/>
    <p:sldId id="315" r:id="rId44"/>
    <p:sldId id="316" r:id="rId45"/>
    <p:sldId id="317" r:id="rId46"/>
    <p:sldId id="417" r:id="rId47"/>
    <p:sldId id="418" r:id="rId48"/>
    <p:sldId id="419" r:id="rId49"/>
    <p:sldId id="421" r:id="rId50"/>
    <p:sldId id="422" r:id="rId51"/>
    <p:sldId id="423" r:id="rId52"/>
    <p:sldId id="424" r:id="rId53"/>
    <p:sldId id="425" r:id="rId54"/>
    <p:sldId id="426" r:id="rId55"/>
    <p:sldId id="427" r:id="rId56"/>
    <p:sldId id="402" r:id="rId57"/>
    <p:sldId id="403" r:id="rId58"/>
    <p:sldId id="404" r:id="rId59"/>
    <p:sldId id="413" r:id="rId60"/>
    <p:sldId id="406" r:id="rId61"/>
    <p:sldId id="407" r:id="rId62"/>
    <p:sldId id="408" r:id="rId63"/>
    <p:sldId id="409" r:id="rId64"/>
    <p:sldId id="410" r:id="rId65"/>
    <p:sldId id="411" r:id="rId66"/>
    <p:sldId id="412" r:id="rId67"/>
    <p:sldId id="335" r:id="rId68"/>
    <p:sldId id="440" r:id="rId69"/>
    <p:sldId id="336" r:id="rId70"/>
    <p:sldId id="337" r:id="rId71"/>
    <p:sldId id="428" r:id="rId72"/>
    <p:sldId id="355" r:id="rId73"/>
    <p:sldId id="339" r:id="rId74"/>
    <p:sldId id="340" r:id="rId75"/>
    <p:sldId id="341" r:id="rId76"/>
    <p:sldId id="342" r:id="rId77"/>
    <p:sldId id="343" r:id="rId78"/>
    <p:sldId id="344" r:id="rId79"/>
    <p:sldId id="345" r:id="rId80"/>
    <p:sldId id="346" r:id="rId81"/>
    <p:sldId id="347" r:id="rId82"/>
    <p:sldId id="348" r:id="rId83"/>
    <p:sldId id="349" r:id="rId84"/>
    <p:sldId id="350" r:id="rId85"/>
    <p:sldId id="351" r:id="rId86"/>
    <p:sldId id="352" r:id="rId87"/>
    <p:sldId id="353" r:id="rId88"/>
    <p:sldId id="354" r:id="rId89"/>
    <p:sldId id="356" r:id="rId90"/>
    <p:sldId id="357" r:id="rId91"/>
    <p:sldId id="358" r:id="rId92"/>
    <p:sldId id="359" r:id="rId93"/>
    <p:sldId id="360" r:id="rId94"/>
    <p:sldId id="361" r:id="rId95"/>
    <p:sldId id="362" r:id="rId96"/>
    <p:sldId id="363" r:id="rId97"/>
    <p:sldId id="364" r:id="rId98"/>
    <p:sldId id="365" r:id="rId99"/>
    <p:sldId id="366" r:id="rId100"/>
    <p:sldId id="367" r:id="rId101"/>
    <p:sldId id="368" r:id="rId102"/>
    <p:sldId id="369" r:id="rId103"/>
    <p:sldId id="370" r:id="rId104"/>
    <p:sldId id="371" r:id="rId105"/>
    <p:sldId id="372" r:id="rId106"/>
    <p:sldId id="373" r:id="rId107"/>
    <p:sldId id="374" r:id="rId108"/>
    <p:sldId id="375" r:id="rId109"/>
    <p:sldId id="387" r:id="rId110"/>
    <p:sldId id="388" r:id="rId111"/>
    <p:sldId id="389" r:id="rId112"/>
    <p:sldId id="415" r:id="rId113"/>
    <p:sldId id="429" r:id="rId114"/>
    <p:sldId id="390" r:id="rId115"/>
    <p:sldId id="391" r:id="rId116"/>
    <p:sldId id="392" r:id="rId117"/>
    <p:sldId id="393" r:id="rId118"/>
    <p:sldId id="394" r:id="rId119"/>
    <p:sldId id="395" r:id="rId120"/>
    <p:sldId id="396" r:id="rId121"/>
    <p:sldId id="430" r:id="rId122"/>
    <p:sldId id="431" r:id="rId123"/>
    <p:sldId id="432" r:id="rId124"/>
    <p:sldId id="433" r:id="rId125"/>
    <p:sldId id="434" r:id="rId126"/>
    <p:sldId id="435" r:id="rId127"/>
    <p:sldId id="436" r:id="rId128"/>
    <p:sldId id="437" r:id="rId129"/>
    <p:sldId id="438" r:id="rId130"/>
    <p:sldId id="439" r:id="rId131"/>
    <p:sldId id="441" r:id="rId132"/>
    <p:sldId id="442" r:id="rId133"/>
    <p:sldId id="443" r:id="rId134"/>
    <p:sldId id="444" r:id="rId135"/>
    <p:sldId id="445" r:id="rId136"/>
    <p:sldId id="446" r:id="rId137"/>
    <p:sldId id="447" r:id="rId138"/>
    <p:sldId id="448" r:id="rId139"/>
    <p:sldId id="449" r:id="rId140"/>
    <p:sldId id="450" r:id="rId141"/>
  </p:sldIdLst>
  <p:sldSz cx="12192000" cy="6858000"/>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Елена Ю. Новожеева" initials="ЕЮН" lastIdx="0" clrIdx="0">
    <p:extLst>
      <p:ext uri="{19B8F6BF-5375-455C-9EA6-DF929625EA0E}">
        <p15:presenceInfo xmlns:p15="http://schemas.microsoft.com/office/powerpoint/2012/main" userId="S-1-5-21-3421436519-2093076791-1874923885-11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a:srgbClr val="00FF00"/>
    <a:srgbClr val="43682B"/>
    <a:srgbClr val="5B9BD5"/>
    <a:srgbClr val="255E91"/>
    <a:srgbClr val="FFFFFF"/>
    <a:srgbClr val="138189"/>
    <a:srgbClr val="14444F"/>
    <a:srgbClr val="009999"/>
    <a:srgbClr val="429A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93" autoAdjust="0"/>
    <p:restoredTop sz="96532" autoAdjust="0"/>
  </p:normalViewPr>
  <p:slideViewPr>
    <p:cSldViewPr snapToGrid="0" showGuides="1">
      <p:cViewPr varScale="1">
        <p:scale>
          <a:sx n="114" d="100"/>
          <a:sy n="114" d="100"/>
        </p:scale>
        <p:origin x="84" y="96"/>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2165" y="67"/>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handoutMaster" Target="handoutMasters/handout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3.xml"/><Relationship Id="rId1" Type="http://schemas.microsoft.com/office/2011/relationships/chartStyle" Target="style63.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4.xml"/><Relationship Id="rId1" Type="http://schemas.microsoft.com/office/2011/relationships/chartStyle" Target="style64.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5.xml"/><Relationship Id="rId1" Type="http://schemas.microsoft.com/office/2011/relationships/chartStyle" Target="style65.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6.xml"/><Relationship Id="rId1" Type="http://schemas.microsoft.com/office/2011/relationships/chartStyle" Target="style66.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7.xml"/><Relationship Id="rId1" Type="http://schemas.microsoft.com/office/2011/relationships/chartStyle" Target="style67.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68.xml"/><Relationship Id="rId1" Type="http://schemas.microsoft.com/office/2011/relationships/chartStyle" Target="style68.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70.xml"/><Relationship Id="rId1" Type="http://schemas.microsoft.com/office/2011/relationships/chartStyle" Target="style70.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71.xml"/><Relationship Id="rId1" Type="http://schemas.microsoft.com/office/2011/relationships/chartStyle" Target="style71.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72.xml"/><Relationship Id="rId1" Type="http://schemas.microsoft.com/office/2011/relationships/chartStyle" Target="style72.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73.xml"/><Relationship Id="rId1" Type="http://schemas.microsoft.com/office/2011/relationships/chartStyle" Target="style73.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74.xml"/><Relationship Id="rId1" Type="http://schemas.microsoft.com/office/2011/relationships/chartStyle" Target="style74.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75.xml"/><Relationship Id="rId1" Type="http://schemas.microsoft.com/office/2011/relationships/chartStyle" Target="style75.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77.xml"/><Relationship Id="rId1" Type="http://schemas.microsoft.com/office/2011/relationships/chartStyle" Target="style77.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78.xml"/><Relationship Id="rId1" Type="http://schemas.microsoft.com/office/2011/relationships/chartStyle" Target="style78.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79.xml"/><Relationship Id="rId1" Type="http://schemas.microsoft.com/office/2011/relationships/chartStyle" Target="style7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79.xlsx"/><Relationship Id="rId2" Type="http://schemas.microsoft.com/office/2011/relationships/chartColorStyle" Target="colors80.xml"/><Relationship Id="rId1" Type="http://schemas.microsoft.com/office/2011/relationships/chartStyle" Target="style80.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80.xlsx"/><Relationship Id="rId2" Type="http://schemas.microsoft.com/office/2011/relationships/chartColorStyle" Target="colors81.xml"/><Relationship Id="rId1" Type="http://schemas.microsoft.com/office/2011/relationships/chartStyle" Target="style81.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81.xlsx"/><Relationship Id="rId2" Type="http://schemas.microsoft.com/office/2011/relationships/chartColorStyle" Target="colors82.xml"/><Relationship Id="rId1" Type="http://schemas.microsoft.com/office/2011/relationships/chartStyle" Target="style82.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84.xml"/><Relationship Id="rId1" Type="http://schemas.microsoft.com/office/2011/relationships/chartStyle" Target="style84.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85.xml"/><Relationship Id="rId1" Type="http://schemas.microsoft.com/office/2011/relationships/chartStyle" Target="style85.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86.xml"/><Relationship Id="rId1" Type="http://schemas.microsoft.com/office/2011/relationships/chartStyle" Target="style86.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87.xml"/><Relationship Id="rId1" Type="http://schemas.microsoft.com/office/2011/relationships/chartStyle" Target="style87.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88.xml"/><Relationship Id="rId1" Type="http://schemas.microsoft.com/office/2011/relationships/chartStyle" Target="style88.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89.xml"/><Relationship Id="rId1" Type="http://schemas.microsoft.com/office/2011/relationships/chartStyle" Target="style89.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Ex1.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package" Target="../embeddings/Microsoft_Excel_Worksheet8.xlsx"/></Relationships>
</file>

<file path=ppt/charts/_rels/chartEx10.xml.rels><?xml version="1.0" encoding="UTF-8" standalone="yes"?>
<Relationships xmlns="http://schemas.openxmlformats.org/package/2006/relationships"><Relationship Id="rId3" Type="http://schemas.microsoft.com/office/2011/relationships/chartColorStyle" Target="colors69.xml"/><Relationship Id="rId2" Type="http://schemas.microsoft.com/office/2011/relationships/chartStyle" Target="style69.xml"/><Relationship Id="rId1" Type="http://schemas.openxmlformats.org/officeDocument/2006/relationships/package" Target="../embeddings/Microsoft_Excel_Worksheet68.xlsx"/></Relationships>
</file>

<file path=ppt/charts/_rels/chartEx11.xml.rels><?xml version="1.0" encoding="UTF-8" standalone="yes"?>
<Relationships xmlns="http://schemas.openxmlformats.org/package/2006/relationships"><Relationship Id="rId3" Type="http://schemas.microsoft.com/office/2011/relationships/chartColorStyle" Target="colors76.xml"/><Relationship Id="rId2" Type="http://schemas.microsoft.com/office/2011/relationships/chartStyle" Target="style76.xml"/><Relationship Id="rId1" Type="http://schemas.openxmlformats.org/officeDocument/2006/relationships/package" Target="../embeddings/Microsoft_Excel_Worksheet75.xlsx"/></Relationships>
</file>

<file path=ppt/charts/_rels/chartEx12.xml.rels><?xml version="1.0" encoding="UTF-8" standalone="yes"?>
<Relationships xmlns="http://schemas.openxmlformats.org/package/2006/relationships"><Relationship Id="rId3" Type="http://schemas.microsoft.com/office/2011/relationships/chartColorStyle" Target="colors83.xml"/><Relationship Id="rId2" Type="http://schemas.microsoft.com/office/2011/relationships/chartStyle" Target="style83.xml"/><Relationship Id="rId1" Type="http://schemas.openxmlformats.org/officeDocument/2006/relationships/package" Target="../embeddings/Microsoft_Excel_Worksheet82.xlsx"/></Relationships>
</file>

<file path=ppt/charts/_rels/chartEx13.xml.rels><?xml version="1.0" encoding="UTF-8" standalone="yes"?>
<Relationships xmlns="http://schemas.openxmlformats.org/package/2006/relationships"><Relationship Id="rId3" Type="http://schemas.microsoft.com/office/2011/relationships/chartColorStyle" Target="colors90.xml"/><Relationship Id="rId2" Type="http://schemas.microsoft.com/office/2011/relationships/chartStyle" Target="style90.xml"/><Relationship Id="rId1" Type="http://schemas.openxmlformats.org/officeDocument/2006/relationships/package" Target="../embeddings/Microsoft_Excel_Worksheet89.xlsx"/></Relationships>
</file>

<file path=ppt/charts/_rels/chartEx2.xml.rels><?xml version="1.0" encoding="UTF-8" standalone="yes"?>
<Relationships xmlns="http://schemas.openxmlformats.org/package/2006/relationships"><Relationship Id="rId3" Type="http://schemas.microsoft.com/office/2011/relationships/chartColorStyle" Target="colors16.xml"/><Relationship Id="rId2" Type="http://schemas.microsoft.com/office/2011/relationships/chartStyle" Target="style16.xml"/><Relationship Id="rId1" Type="http://schemas.openxmlformats.org/officeDocument/2006/relationships/package" Target="../embeddings/Microsoft_Excel_Worksheet15.xlsx"/></Relationships>
</file>

<file path=ppt/charts/_rels/chartEx3.xml.rels><?xml version="1.0" encoding="UTF-8" standalone="yes"?>
<Relationships xmlns="http://schemas.openxmlformats.org/package/2006/relationships"><Relationship Id="rId3" Type="http://schemas.microsoft.com/office/2011/relationships/chartColorStyle" Target="colors22.xml"/><Relationship Id="rId2" Type="http://schemas.microsoft.com/office/2011/relationships/chartStyle" Target="style22.xml"/><Relationship Id="rId1" Type="http://schemas.openxmlformats.org/officeDocument/2006/relationships/package" Target="../embeddings/Microsoft_Excel_Worksheet21.xlsx"/></Relationships>
</file>

<file path=ppt/charts/_rels/chartEx4.xml.rels><?xml version="1.0" encoding="UTF-8" standalone="yes"?>
<Relationships xmlns="http://schemas.openxmlformats.org/package/2006/relationships"><Relationship Id="rId3" Type="http://schemas.microsoft.com/office/2011/relationships/chartColorStyle" Target="colors29.xml"/><Relationship Id="rId2" Type="http://schemas.microsoft.com/office/2011/relationships/chartStyle" Target="style29.xml"/><Relationship Id="rId1" Type="http://schemas.openxmlformats.org/officeDocument/2006/relationships/package" Target="../embeddings/Microsoft_Excel_Worksheet28.xlsx"/></Relationships>
</file>

<file path=ppt/charts/_rels/chartEx5.xml.rels><?xml version="1.0" encoding="UTF-8" standalone="yes"?>
<Relationships xmlns="http://schemas.openxmlformats.org/package/2006/relationships"><Relationship Id="rId3" Type="http://schemas.microsoft.com/office/2011/relationships/chartColorStyle" Target="colors35.xml"/><Relationship Id="rId2" Type="http://schemas.microsoft.com/office/2011/relationships/chartStyle" Target="style35.xml"/><Relationship Id="rId1" Type="http://schemas.openxmlformats.org/officeDocument/2006/relationships/package" Target="../embeddings/Microsoft_Excel_Worksheet34.xlsx"/></Relationships>
</file>

<file path=ppt/charts/_rels/chartEx6.xml.rels><?xml version="1.0" encoding="UTF-8" standalone="yes"?>
<Relationships xmlns="http://schemas.openxmlformats.org/package/2006/relationships"><Relationship Id="rId3" Type="http://schemas.microsoft.com/office/2011/relationships/chartColorStyle" Target="colors42.xml"/><Relationship Id="rId2" Type="http://schemas.microsoft.com/office/2011/relationships/chartStyle" Target="style42.xml"/><Relationship Id="rId1" Type="http://schemas.openxmlformats.org/officeDocument/2006/relationships/package" Target="../embeddings/Microsoft_Excel_Worksheet41.xlsx"/></Relationships>
</file>

<file path=ppt/charts/_rels/chartEx7.xml.rels><?xml version="1.0" encoding="UTF-8" standalone="yes"?>
<Relationships xmlns="http://schemas.openxmlformats.org/package/2006/relationships"><Relationship Id="rId3" Type="http://schemas.microsoft.com/office/2011/relationships/chartColorStyle" Target="colors49.xml"/><Relationship Id="rId2" Type="http://schemas.microsoft.com/office/2011/relationships/chartStyle" Target="style49.xml"/><Relationship Id="rId1" Type="http://schemas.openxmlformats.org/officeDocument/2006/relationships/package" Target="../embeddings/Microsoft_Excel_Worksheet48.xlsx"/></Relationships>
</file>

<file path=ppt/charts/_rels/chartEx8.xml.rels><?xml version="1.0" encoding="UTF-8" standalone="yes"?>
<Relationships xmlns="http://schemas.openxmlformats.org/package/2006/relationships"><Relationship Id="rId3" Type="http://schemas.microsoft.com/office/2011/relationships/chartColorStyle" Target="colors55.xml"/><Relationship Id="rId2" Type="http://schemas.microsoft.com/office/2011/relationships/chartStyle" Target="style55.xml"/><Relationship Id="rId1" Type="http://schemas.openxmlformats.org/officeDocument/2006/relationships/package" Target="../embeddings/Microsoft_Excel_Worksheet54.xlsx"/></Relationships>
</file>

<file path=ppt/charts/_rels/chartEx9.xml.rels><?xml version="1.0" encoding="UTF-8" standalone="yes"?>
<Relationships xmlns="http://schemas.openxmlformats.org/package/2006/relationships"><Relationship Id="rId3" Type="http://schemas.microsoft.com/office/2011/relationships/chartColorStyle" Target="colors62.xml"/><Relationship Id="rId2" Type="http://schemas.microsoft.com/office/2011/relationships/chartStyle" Target="style62.xml"/><Relationship Id="rId1" Type="http://schemas.openxmlformats.org/officeDocument/2006/relationships/package" Target="../embeddings/Microsoft_Excel_Worksheet6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38415991477406"/>
          <c:y val="0.11626243824763172"/>
          <c:w val="0.58034717664519309"/>
          <c:h val="0.69188219454026056"/>
        </c:manualLayout>
      </c:layout>
      <c:radarChart>
        <c:radarStyle val="marker"/>
        <c:varyColors val="0"/>
        <c:ser>
          <c:idx val="0"/>
          <c:order val="0"/>
          <c:tx>
            <c:strRef>
              <c:f>Лист1!$B$1</c:f>
              <c:strCache>
                <c:ptCount val="1"/>
                <c:pt idx="0">
                  <c:v>количество участников по Приморскому краю</c:v>
                </c:pt>
              </c:strCache>
            </c:strRef>
          </c:tx>
          <c:spPr>
            <a:ln w="38100" cap="rnd">
              <a:solidFill>
                <a:schemeClr val="accent6"/>
              </a:solidFill>
              <a:round/>
            </a:ln>
            <a:effectLst/>
          </c:spPr>
          <c:marker>
            <c:symbol val="none"/>
          </c:marker>
          <c:dLbls>
            <c:dLbl>
              <c:idx val="0"/>
              <c:layout>
                <c:manualLayout>
                  <c:x val="-6.2034603818807389E-3"/>
                  <c:y val="3.16702910567050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3F8-4AFA-913C-52641C5510B1}"/>
                </c:ext>
              </c:extLst>
            </c:dLbl>
            <c:dLbl>
              <c:idx val="1"/>
              <c:layout>
                <c:manualLayout>
                  <c:x val="3.4839049682344074E-2"/>
                  <c:y val="3.38123361777502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3F8-4AFA-913C-52641C5510B1}"/>
                </c:ext>
              </c:extLst>
            </c:dLbl>
            <c:dLbl>
              <c:idx val="2"/>
              <c:layout>
                <c:manualLayout>
                  <c:x val="0.1042773945014029"/>
                  <c:y val="-3.7478497626411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3F8-4AFA-913C-52641C5510B1}"/>
                </c:ext>
              </c:extLst>
            </c:dLbl>
            <c:dLbl>
              <c:idx val="3"/>
              <c:layout>
                <c:manualLayout>
                  <c:x val="9.5751029229321077E-2"/>
                  <c:y val="4.34458676732136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3FE-4536-AAB5-C450E1FC7500}"/>
                </c:ext>
              </c:extLst>
            </c:dLbl>
            <c:dLbl>
              <c:idx val="5"/>
              <c:layout>
                <c:manualLayout>
                  <c:x val="0.10787484360351082"/>
                  <c:y val="0.1292859357462083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3FE-4536-AAB5-C450E1FC7500}"/>
                </c:ext>
              </c:extLst>
            </c:dLbl>
            <c:dLbl>
              <c:idx val="6"/>
              <c:layout>
                <c:manualLayout>
                  <c:x val="4.8009339872047098E-3"/>
                  <c:y val="0.1203229074053868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3FE-4536-AAB5-C450E1FC7500}"/>
                </c:ext>
              </c:extLst>
            </c:dLbl>
            <c:dLbl>
              <c:idx val="7"/>
              <c:layout>
                <c:manualLayout>
                  <c:x val="-5.0610073536036505E-2"/>
                  <c:y val="8.79064925375016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A30-421B-AF1A-C284CABC226A}"/>
                </c:ext>
              </c:extLst>
            </c:dLbl>
            <c:dLbl>
              <c:idx val="9"/>
              <c:layout>
                <c:manualLayout>
                  <c:x val="-9.5609476034535207E-2"/>
                  <c:y val="3.84322181447083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A30-421B-AF1A-C284CABC226A}"/>
                </c:ext>
              </c:extLst>
            </c:dLbl>
            <c:dLbl>
              <c:idx val="11"/>
              <c:layout>
                <c:manualLayout>
                  <c:x val="-0.19961695818582711"/>
                  <c:y val="-5.98190001580831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351-46C8-92FC-CFA5E4CB1B73}"/>
                </c:ext>
              </c:extLst>
            </c:dLbl>
            <c:dLbl>
              <c:idx val="12"/>
              <c:layout>
                <c:manualLayout>
                  <c:x val="-6.5764747260634679E-2"/>
                  <c:y val="-0.1067864497866237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351-46C8-92FC-CFA5E4CB1B7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Лист1!$A$2:$A$14</c:f>
              <c:strCache>
                <c:ptCount val="13"/>
                <c:pt idx="0">
                  <c:v>русский язык</c:v>
                </c:pt>
                <c:pt idx="1">
                  <c:v>математика</c:v>
                </c:pt>
                <c:pt idx="2">
                  <c:v>физика</c:v>
                </c:pt>
                <c:pt idx="3">
                  <c:v>химия</c:v>
                </c:pt>
                <c:pt idx="4">
                  <c:v>информатика</c:v>
                </c:pt>
                <c:pt idx="5">
                  <c:v>биология</c:v>
                </c:pt>
                <c:pt idx="6">
                  <c:v>история</c:v>
                </c:pt>
                <c:pt idx="7">
                  <c:v>география</c:v>
                </c:pt>
                <c:pt idx="8">
                  <c:v>английский язык</c:v>
                </c:pt>
                <c:pt idx="9">
                  <c:v>обществознание</c:v>
                </c:pt>
                <c:pt idx="10">
                  <c:v>литература</c:v>
                </c:pt>
                <c:pt idx="11">
                  <c:v>математика углубленная</c:v>
                </c:pt>
                <c:pt idx="12">
                  <c:v>физика углубленная</c:v>
                </c:pt>
              </c:strCache>
            </c:strRef>
          </c:cat>
          <c:val>
            <c:numRef>
              <c:f>Лист1!$B$2:$B$14</c:f>
              <c:numCache>
                <c:formatCode>General</c:formatCode>
                <c:ptCount val="13"/>
                <c:pt idx="0">
                  <c:v>17401</c:v>
                </c:pt>
                <c:pt idx="1">
                  <c:v>17649</c:v>
                </c:pt>
                <c:pt idx="2">
                  <c:v>4459</c:v>
                </c:pt>
                <c:pt idx="3">
                  <c:v>4185</c:v>
                </c:pt>
                <c:pt idx="4">
                  <c:v>1422</c:v>
                </c:pt>
                <c:pt idx="5">
                  <c:v>2662</c:v>
                </c:pt>
                <c:pt idx="6">
                  <c:v>6177</c:v>
                </c:pt>
                <c:pt idx="7">
                  <c:v>4619</c:v>
                </c:pt>
                <c:pt idx="8">
                  <c:v>2751</c:v>
                </c:pt>
                <c:pt idx="9">
                  <c:v>6270</c:v>
                </c:pt>
                <c:pt idx="10">
                  <c:v>2229</c:v>
                </c:pt>
                <c:pt idx="11">
                  <c:v>204</c:v>
                </c:pt>
                <c:pt idx="12">
                  <c:v>18</c:v>
                </c:pt>
              </c:numCache>
            </c:numRef>
          </c:val>
          <c:extLst>
            <c:ext xmlns:c16="http://schemas.microsoft.com/office/drawing/2014/chart" uri="{C3380CC4-5D6E-409C-BE32-E72D297353CC}">
              <c16:uniqueId val="{00000000-03F8-4AFA-913C-52641C5510B1}"/>
            </c:ext>
          </c:extLst>
        </c:ser>
        <c:dLbls>
          <c:showLegendKey val="0"/>
          <c:showVal val="0"/>
          <c:showCatName val="0"/>
          <c:showSerName val="0"/>
          <c:showPercent val="0"/>
          <c:showBubbleSize val="0"/>
        </c:dLbls>
        <c:axId val="1358334175"/>
        <c:axId val="1446891967"/>
      </c:radarChart>
      <c:catAx>
        <c:axId val="13583341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ru-RU"/>
          </a:p>
        </c:txPr>
        <c:crossAx val="1446891967"/>
        <c:crosses val="autoZero"/>
        <c:auto val="1"/>
        <c:lblAlgn val="ctr"/>
        <c:lblOffset val="100"/>
        <c:noMultiLvlLbl val="0"/>
      </c:catAx>
      <c:valAx>
        <c:axId val="1446891967"/>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3583341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432974188169017E-2"/>
          <c:y val="3.8469146612932152E-2"/>
          <c:w val="0.93756702581183093"/>
          <c:h val="0.46224759196936288"/>
        </c:manualLayout>
      </c:layout>
      <c:barChart>
        <c:barDir val="col"/>
        <c:grouping val="clustered"/>
        <c:varyColors val="0"/>
        <c:ser>
          <c:idx val="0"/>
          <c:order val="0"/>
          <c:tx>
            <c:strRef>
              <c:f>Лист1!$B$1</c:f>
              <c:strCache>
                <c:ptCount val="1"/>
                <c:pt idx="0">
                  <c:v>2021</c:v>
                </c:pt>
              </c:strCache>
            </c:strRef>
          </c:tx>
          <c:spPr>
            <a:solidFill>
              <a:srgbClr val="255E91"/>
            </a:solidFill>
            <a:ln>
              <a:noFill/>
            </a:ln>
            <a:effectLst/>
          </c:spPr>
          <c:invertIfNegative val="0"/>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Лист1!$B$2:$B$19</c:f>
              <c:numCache>
                <c:formatCode>General</c:formatCode>
                <c:ptCount val="18"/>
                <c:pt idx="0">
                  <c:v>21.92</c:v>
                </c:pt>
                <c:pt idx="1">
                  <c:v>20.2</c:v>
                </c:pt>
                <c:pt idx="2">
                  <c:v>29.37</c:v>
                </c:pt>
                <c:pt idx="3">
                  <c:v>24.72</c:v>
                </c:pt>
                <c:pt idx="4">
                  <c:v>24.65</c:v>
                </c:pt>
                <c:pt idx="5">
                  <c:v>34.379999999999995</c:v>
                </c:pt>
                <c:pt idx="6">
                  <c:v>35.089999999999996</c:v>
                </c:pt>
                <c:pt idx="7">
                  <c:v>28.64</c:v>
                </c:pt>
                <c:pt idx="8">
                  <c:v>16.36</c:v>
                </c:pt>
                <c:pt idx="9">
                  <c:v>35.69</c:v>
                </c:pt>
                <c:pt idx="10">
                  <c:v>12.14</c:v>
                </c:pt>
                <c:pt idx="11">
                  <c:v>26.26</c:v>
                </c:pt>
                <c:pt idx="12">
                  <c:v>16</c:v>
                </c:pt>
                <c:pt idx="13">
                  <c:v>33.33</c:v>
                </c:pt>
                <c:pt idx="14">
                  <c:v>20.040000000000003</c:v>
                </c:pt>
                <c:pt idx="15">
                  <c:v>24.169999999999998</c:v>
                </c:pt>
                <c:pt idx="16">
                  <c:v>23.650000000000002</c:v>
                </c:pt>
                <c:pt idx="17">
                  <c:v>23.869999999999997</c:v>
                </c:pt>
              </c:numCache>
            </c:numRef>
          </c:val>
          <c:extLst>
            <c:ext xmlns:c16="http://schemas.microsoft.com/office/drawing/2014/chart" uri="{C3380CC4-5D6E-409C-BE32-E72D297353CC}">
              <c16:uniqueId val="{00000000-B054-4CAA-870E-E2B002DFDF07}"/>
            </c:ext>
          </c:extLst>
        </c:ser>
        <c:ser>
          <c:idx val="1"/>
          <c:order val="1"/>
          <c:tx>
            <c:strRef>
              <c:f>Лист1!$C$1</c:f>
              <c:strCache>
                <c:ptCount val="1"/>
                <c:pt idx="0">
                  <c:v>2022</c:v>
                </c:pt>
              </c:strCache>
            </c:strRef>
          </c:tx>
          <c:spPr>
            <a:solidFill>
              <a:srgbClr val="70AD47"/>
            </a:solidFill>
            <a:ln>
              <a:noFill/>
            </a:ln>
            <a:effectLst/>
          </c:spPr>
          <c:invertIfNegative val="0"/>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Лист1!$C$2:$C$19</c:f>
              <c:numCache>
                <c:formatCode>General</c:formatCode>
                <c:ptCount val="18"/>
                <c:pt idx="0">
                  <c:v>15.58</c:v>
                </c:pt>
                <c:pt idx="1">
                  <c:v>18.75</c:v>
                </c:pt>
                <c:pt idx="2">
                  <c:v>28.35</c:v>
                </c:pt>
                <c:pt idx="3">
                  <c:v>24.88</c:v>
                </c:pt>
                <c:pt idx="4">
                  <c:v>47.64</c:v>
                </c:pt>
                <c:pt idx="5">
                  <c:v>25.759999999999998</c:v>
                </c:pt>
                <c:pt idx="6">
                  <c:v>38.839999999999996</c:v>
                </c:pt>
                <c:pt idx="7">
                  <c:v>28.34</c:v>
                </c:pt>
                <c:pt idx="8">
                  <c:v>18.27</c:v>
                </c:pt>
                <c:pt idx="9">
                  <c:v>35.699999999999996</c:v>
                </c:pt>
                <c:pt idx="10">
                  <c:v>11.36</c:v>
                </c:pt>
                <c:pt idx="11">
                  <c:v>28.02</c:v>
                </c:pt>
                <c:pt idx="12">
                  <c:v>23.509999999999998</c:v>
                </c:pt>
                <c:pt idx="13">
                  <c:v>25.86</c:v>
                </c:pt>
                <c:pt idx="14">
                  <c:v>20.25</c:v>
                </c:pt>
                <c:pt idx="15">
                  <c:v>25.46</c:v>
                </c:pt>
                <c:pt idx="16">
                  <c:v>28.01</c:v>
                </c:pt>
                <c:pt idx="17">
                  <c:v>51.44</c:v>
                </c:pt>
              </c:numCache>
            </c:numRef>
          </c:val>
          <c:extLst>
            <c:ext xmlns:c16="http://schemas.microsoft.com/office/drawing/2014/chart" uri="{C3380CC4-5D6E-409C-BE32-E72D297353CC}">
              <c16:uniqueId val="{00000001-B054-4CAA-870E-E2B002DFDF07}"/>
            </c:ext>
          </c:extLst>
        </c:ser>
        <c:ser>
          <c:idx val="2"/>
          <c:order val="2"/>
          <c:tx>
            <c:strRef>
              <c:f>Лист1!$D$1</c:f>
              <c:strCache>
                <c:ptCount val="1"/>
                <c:pt idx="0">
                  <c:v>2023</c:v>
                </c:pt>
              </c:strCache>
            </c:strRef>
          </c:tx>
          <c:spPr>
            <a:solidFill>
              <a:srgbClr val="5B9BD5"/>
            </a:solidFill>
            <a:ln>
              <a:noFill/>
            </a:ln>
            <a:effectLst/>
          </c:spPr>
          <c:invertIfNegative val="0"/>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Лист1!$D$2:$D$19</c:f>
              <c:numCache>
                <c:formatCode>General</c:formatCode>
                <c:ptCount val="18"/>
                <c:pt idx="0">
                  <c:v>33.14</c:v>
                </c:pt>
                <c:pt idx="1">
                  <c:v>21.56</c:v>
                </c:pt>
                <c:pt idx="2">
                  <c:v>31.16</c:v>
                </c:pt>
                <c:pt idx="3">
                  <c:v>20.83</c:v>
                </c:pt>
                <c:pt idx="4">
                  <c:v>22.849999999999998</c:v>
                </c:pt>
                <c:pt idx="5">
                  <c:v>30.47</c:v>
                </c:pt>
                <c:pt idx="6">
                  <c:v>39.200000000000003</c:v>
                </c:pt>
                <c:pt idx="7">
                  <c:v>30.84</c:v>
                </c:pt>
                <c:pt idx="8">
                  <c:v>12.03</c:v>
                </c:pt>
                <c:pt idx="9">
                  <c:v>34.99</c:v>
                </c:pt>
                <c:pt idx="10">
                  <c:v>16.88</c:v>
                </c:pt>
                <c:pt idx="11">
                  <c:v>37.049999999999997</c:v>
                </c:pt>
                <c:pt idx="12">
                  <c:v>24.51</c:v>
                </c:pt>
                <c:pt idx="13">
                  <c:v>31.35</c:v>
                </c:pt>
                <c:pt idx="14">
                  <c:v>27.2</c:v>
                </c:pt>
                <c:pt idx="15">
                  <c:v>26.33</c:v>
                </c:pt>
                <c:pt idx="16">
                  <c:v>17.96</c:v>
                </c:pt>
                <c:pt idx="17">
                  <c:v>31.669999999999998</c:v>
                </c:pt>
              </c:numCache>
            </c:numRef>
          </c:val>
          <c:extLst>
            <c:ext xmlns:c16="http://schemas.microsoft.com/office/drawing/2014/chart" uri="{C3380CC4-5D6E-409C-BE32-E72D297353CC}">
              <c16:uniqueId val="{00000002-B054-4CAA-870E-E2B002DFDF07}"/>
            </c:ext>
          </c:extLst>
        </c:ser>
        <c:ser>
          <c:idx val="3"/>
          <c:order val="3"/>
          <c:tx>
            <c:strRef>
              <c:f>Лист1!$E$1</c:f>
              <c:strCache>
                <c:ptCount val="1"/>
                <c:pt idx="0">
                  <c:v>2024</c:v>
                </c:pt>
              </c:strCache>
            </c:strRef>
          </c:tx>
          <c:spPr>
            <a:solidFill>
              <a:srgbClr val="FFC000"/>
            </a:solidFill>
            <a:ln>
              <a:noFill/>
            </a:ln>
            <a:effectLst/>
          </c:spPr>
          <c:invertIfNegative val="0"/>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Лист1!$E$2:$E$19</c:f>
              <c:numCache>
                <c:formatCode>General</c:formatCode>
                <c:ptCount val="18"/>
                <c:pt idx="0">
                  <c:v>22.4</c:v>
                </c:pt>
                <c:pt idx="1">
                  <c:v>21.51</c:v>
                </c:pt>
                <c:pt idx="2">
                  <c:v>31.35</c:v>
                </c:pt>
                <c:pt idx="3">
                  <c:v>28.35</c:v>
                </c:pt>
                <c:pt idx="4">
                  <c:v>25.939999999999998</c:v>
                </c:pt>
                <c:pt idx="5">
                  <c:v>28.860000000000003</c:v>
                </c:pt>
                <c:pt idx="6">
                  <c:v>34.46</c:v>
                </c:pt>
                <c:pt idx="7">
                  <c:v>28.229999999999997</c:v>
                </c:pt>
                <c:pt idx="8">
                  <c:v>26.67</c:v>
                </c:pt>
                <c:pt idx="9">
                  <c:v>37.03</c:v>
                </c:pt>
                <c:pt idx="10">
                  <c:v>20.38</c:v>
                </c:pt>
                <c:pt idx="11">
                  <c:v>33.729999999999997</c:v>
                </c:pt>
                <c:pt idx="12">
                  <c:v>19.93</c:v>
                </c:pt>
                <c:pt idx="13">
                  <c:v>38.07</c:v>
                </c:pt>
                <c:pt idx="14">
                  <c:v>24.29</c:v>
                </c:pt>
                <c:pt idx="15">
                  <c:v>24.81</c:v>
                </c:pt>
                <c:pt idx="16">
                  <c:v>26.540000000000003</c:v>
                </c:pt>
                <c:pt idx="17">
                  <c:v>35.71</c:v>
                </c:pt>
              </c:numCache>
            </c:numRef>
          </c:val>
          <c:extLst>
            <c:ext xmlns:c16="http://schemas.microsoft.com/office/drawing/2014/chart" uri="{C3380CC4-5D6E-409C-BE32-E72D297353CC}">
              <c16:uniqueId val="{00000000-10E8-45F7-B680-F5DC5B0CE538}"/>
            </c:ext>
          </c:extLst>
        </c:ser>
        <c:ser>
          <c:idx val="4"/>
          <c:order val="4"/>
          <c:tx>
            <c:strRef>
              <c:f>Лист1!$F$1</c:f>
              <c:strCache>
                <c:ptCount val="1"/>
                <c:pt idx="0">
                  <c:v>2025</c:v>
                </c:pt>
              </c:strCache>
            </c:strRef>
          </c:tx>
          <c:spPr>
            <a:solidFill>
              <a:srgbClr val="43682B"/>
            </a:solidFill>
            <a:ln>
              <a:noFill/>
            </a:ln>
            <a:effectLst/>
          </c:spPr>
          <c:invertIfNegative val="0"/>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Лист1!$F$2:$F$19</c:f>
              <c:numCache>
                <c:formatCode>General</c:formatCode>
                <c:ptCount val="18"/>
                <c:pt idx="0">
                  <c:v>41.449999999999996</c:v>
                </c:pt>
                <c:pt idx="1">
                  <c:v>39.21</c:v>
                </c:pt>
                <c:pt idx="2">
                  <c:v>48.78</c:v>
                </c:pt>
                <c:pt idx="3">
                  <c:v>36.04</c:v>
                </c:pt>
                <c:pt idx="4">
                  <c:v>48.949999999999996</c:v>
                </c:pt>
                <c:pt idx="5">
                  <c:v>35.29</c:v>
                </c:pt>
                <c:pt idx="6">
                  <c:v>42.33</c:v>
                </c:pt>
                <c:pt idx="7">
                  <c:v>34.4</c:v>
                </c:pt>
                <c:pt idx="8">
                  <c:v>27.909999999999997</c:v>
                </c:pt>
                <c:pt idx="9">
                  <c:v>47.82</c:v>
                </c:pt>
                <c:pt idx="10">
                  <c:v>38.729999999999997</c:v>
                </c:pt>
                <c:pt idx="11">
                  <c:v>41.41</c:v>
                </c:pt>
                <c:pt idx="12">
                  <c:v>29.53</c:v>
                </c:pt>
                <c:pt idx="13">
                  <c:v>27.43</c:v>
                </c:pt>
                <c:pt idx="14">
                  <c:v>29.7</c:v>
                </c:pt>
                <c:pt idx="15">
                  <c:v>42.01</c:v>
                </c:pt>
                <c:pt idx="16">
                  <c:v>35.549999999999997</c:v>
                </c:pt>
                <c:pt idx="17">
                  <c:v>63.129999999999995</c:v>
                </c:pt>
              </c:numCache>
            </c:numRef>
          </c:val>
          <c:extLst>
            <c:ext xmlns:c16="http://schemas.microsoft.com/office/drawing/2014/chart" uri="{C3380CC4-5D6E-409C-BE32-E72D297353CC}">
              <c16:uniqueId val="{00000000-DF30-444A-BC23-8C82D502591D}"/>
            </c:ext>
          </c:extLst>
        </c:ser>
        <c:dLbls>
          <c:showLegendKey val="0"/>
          <c:showVal val="0"/>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805855680445616E-3"/>
          <c:y val="1.1808657473742327E-2"/>
          <c:w val="0.94769655888571347"/>
          <c:h val="0.84980356587313066"/>
        </c:manualLayout>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Лист1!$A$2:$A$19</c:f>
              <c:numCache>
                <c:formatCode>General</c:formatCode>
                <c:ptCount val="1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numCache>
            </c:numRef>
          </c:cat>
          <c:val>
            <c:numRef>
              <c:f>Лист1!$B$2:$B$19</c:f>
              <c:numCache>
                <c:formatCode>General</c:formatCode>
                <c:ptCount val="18"/>
                <c:pt idx="0">
                  <c:v>82.26</c:v>
                </c:pt>
                <c:pt idx="1">
                  <c:v>72.41</c:v>
                </c:pt>
                <c:pt idx="2">
                  <c:v>81.03</c:v>
                </c:pt>
                <c:pt idx="3">
                  <c:v>73.930000000000007</c:v>
                </c:pt>
                <c:pt idx="4">
                  <c:v>57.21</c:v>
                </c:pt>
                <c:pt idx="5">
                  <c:v>80.16</c:v>
                </c:pt>
                <c:pt idx="6">
                  <c:v>55.88</c:v>
                </c:pt>
                <c:pt idx="7">
                  <c:v>67.09</c:v>
                </c:pt>
                <c:pt idx="8">
                  <c:v>57.34</c:v>
                </c:pt>
                <c:pt idx="9">
                  <c:v>46.87</c:v>
                </c:pt>
                <c:pt idx="10">
                  <c:v>54.68</c:v>
                </c:pt>
                <c:pt idx="11">
                  <c:v>66.69</c:v>
                </c:pt>
                <c:pt idx="12">
                  <c:v>45.22</c:v>
                </c:pt>
                <c:pt idx="13">
                  <c:v>80.040000000000006</c:v>
                </c:pt>
                <c:pt idx="14">
                  <c:v>21.08</c:v>
                </c:pt>
                <c:pt idx="15">
                  <c:v>28.27</c:v>
                </c:pt>
                <c:pt idx="16">
                  <c:v>13.7</c:v>
                </c:pt>
                <c:pt idx="17">
                  <c:v>8.61</c:v>
                </c:pt>
              </c:numCache>
            </c:numRef>
          </c:val>
          <c:extLst>
            <c:ext xmlns:c16="http://schemas.microsoft.com/office/drawing/2014/chart" uri="{C3380CC4-5D6E-409C-BE32-E72D297353CC}">
              <c16:uniqueId val="{00000000-9B29-4EC5-BF96-440F80944528}"/>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dLbl>
              <c:idx val="0"/>
              <c:layout>
                <c:manualLayout>
                  <c:x val="1.0058675607711646E-2"/>
                  <c:y val="-2.2259321090706738E-3"/>
                </c:manualLayout>
              </c:layout>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9E9-493D-988A-F62074ADB1AA}"/>
                </c:ext>
              </c:extLst>
            </c:dLbl>
            <c:dLbl>
              <c:idx val="1"/>
              <c:layout>
                <c:manualLayout>
                  <c:x val="5.5881531153953619E-3"/>
                  <c:y val="-1.112966054535337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78-4056-A42A-19F41D082FC3}"/>
                </c:ext>
              </c:extLst>
            </c:dLbl>
            <c:dLbl>
              <c:idx val="2"/>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2-399D-4CBC-88C4-D8383DB376B7}"/>
                </c:ext>
              </c:extLst>
            </c:dLbl>
            <c:dLbl>
              <c:idx val="3"/>
              <c:layout>
                <c:manualLayout>
                  <c:x val="5.5881531153953619E-3"/>
                  <c:y val="-1.55815247634947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78-4056-A42A-19F41D082FC3}"/>
                </c:ext>
              </c:extLst>
            </c:dLbl>
            <c:dLbl>
              <c:idx val="4"/>
              <c:layout>
                <c:manualLayout>
                  <c:x val="8.941044984632579E-3"/>
                  <c:y val="-8.903728436282693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9E9-493D-988A-F62074ADB1AA}"/>
                </c:ext>
              </c:extLst>
            </c:dLbl>
            <c:dLbl>
              <c:idx val="6"/>
              <c:layout>
                <c:manualLayout>
                  <c:x val="8.941044984632579E-3"/>
                  <c:y val="-4.0808283912184285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9E9-493D-988A-F62074ADB1AA}"/>
                </c:ext>
              </c:extLst>
            </c:dLbl>
            <c:dLbl>
              <c:idx val="7"/>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3-399D-4CBC-88C4-D8383DB376B7}"/>
                </c:ext>
              </c:extLst>
            </c:dLbl>
            <c:dLbl>
              <c:idx val="8"/>
              <c:layout>
                <c:manualLayout>
                  <c:x val="7.8234143615534251E-3"/>
                  <c:y val="-4.451864218141346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9E9-493D-988A-F62074ADB1AA}"/>
                </c:ext>
              </c:extLst>
            </c:dLbl>
            <c:dLbl>
              <c:idx val="9"/>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1-399D-4CBC-88C4-D8383DB376B7}"/>
                </c:ext>
              </c:extLst>
            </c:dLbl>
            <c:dLbl>
              <c:idx val="10"/>
              <c:layout>
                <c:manualLayout>
                  <c:x val="6.7057837384744343E-3"/>
                  <c:y val="-1.1129660545353387E-2"/>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78-4056-A42A-19F41D082FC3}"/>
                </c:ext>
              </c:extLst>
            </c:dLbl>
            <c:dLbl>
              <c:idx val="11"/>
              <c:layout>
                <c:manualLayout>
                  <c:x val="3.3528918692371352E-3"/>
                  <c:y val="-3.3388981636060119E-2"/>
                </c:manualLayout>
              </c:layout>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78-4056-A42A-19F41D082FC3}"/>
                </c:ext>
              </c:extLst>
            </c:dLbl>
            <c:dLbl>
              <c:idx val="12"/>
              <c:layout>
                <c:manualLayout>
                  <c:x val="8.9410449846324975E-3"/>
                  <c:y val="0"/>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9E9-493D-988A-F62074ADB1AA}"/>
                </c:ext>
              </c:extLst>
            </c:dLbl>
            <c:dLbl>
              <c:idx val="14"/>
              <c:layout>
                <c:manualLayout>
                  <c:x val="7.8234143615534251E-3"/>
                  <c:y val="-4.4518642181413468E-3"/>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9E9-493D-988A-F62074ADB1AA}"/>
                </c:ext>
              </c:extLst>
            </c:dLbl>
            <c:dLbl>
              <c:idx val="15"/>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0-399D-4CBC-88C4-D8383DB376B7}"/>
                </c:ext>
              </c:extLst>
            </c:dLbl>
            <c:dLbl>
              <c:idx val="16"/>
              <c:layout>
                <c:manualLayout>
                  <c:x val="5.5881531153953619E-3"/>
                  <c:y val="-1.335559265442404E-2"/>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9E9-493D-988A-F62074ADB1AA}"/>
                </c:ext>
              </c:extLst>
            </c:dLbl>
            <c:dLbl>
              <c:idx val="17"/>
              <c:layout>
                <c:manualLayout>
                  <c:x val="4.4705224923162895E-3"/>
                  <c:y val="-1.5581524763494713E-2"/>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9E9-493D-988A-F62074ADB1AA}"/>
                </c:ext>
              </c:extLst>
            </c:dLbl>
            <c:spPr>
              <a:no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Лист1!$A$2:$A$19</c:f>
              <c:numCache>
                <c:formatCode>General</c:formatCode>
                <c:ptCount val="1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numCache>
            </c:numRef>
          </c:cat>
          <c:val>
            <c:numRef>
              <c:f>Лист1!$C$2:$C$19</c:f>
              <c:numCache>
                <c:formatCode>General</c:formatCode>
                <c:ptCount val="18"/>
                <c:pt idx="0">
                  <c:v>80.64</c:v>
                </c:pt>
                <c:pt idx="1">
                  <c:v>71.989999999999995</c:v>
                </c:pt>
                <c:pt idx="2">
                  <c:v>80.66</c:v>
                </c:pt>
                <c:pt idx="3">
                  <c:v>71.86</c:v>
                </c:pt>
                <c:pt idx="4">
                  <c:v>54</c:v>
                </c:pt>
                <c:pt idx="5">
                  <c:v>78.66</c:v>
                </c:pt>
                <c:pt idx="6">
                  <c:v>55.22</c:v>
                </c:pt>
                <c:pt idx="7">
                  <c:v>67.209999999999994</c:v>
                </c:pt>
                <c:pt idx="8">
                  <c:v>58.89</c:v>
                </c:pt>
                <c:pt idx="9">
                  <c:v>42.25</c:v>
                </c:pt>
                <c:pt idx="10">
                  <c:v>48.53</c:v>
                </c:pt>
                <c:pt idx="11">
                  <c:v>66.7</c:v>
                </c:pt>
                <c:pt idx="12">
                  <c:v>46.48</c:v>
                </c:pt>
                <c:pt idx="13">
                  <c:v>77.75</c:v>
                </c:pt>
                <c:pt idx="14">
                  <c:v>22.84</c:v>
                </c:pt>
                <c:pt idx="15">
                  <c:v>28.23</c:v>
                </c:pt>
                <c:pt idx="16">
                  <c:v>14.17</c:v>
                </c:pt>
                <c:pt idx="17">
                  <c:v>8.5399999999999991</c:v>
                </c:pt>
              </c:numCache>
            </c:numRef>
          </c:val>
          <c:extLst>
            <c:ext xmlns:c16="http://schemas.microsoft.com/office/drawing/2014/chart" uri="{C3380CC4-5D6E-409C-BE32-E72D297353CC}">
              <c16:uniqueId val="{00000001-9B29-4EC5-BF96-440F80944528}"/>
            </c:ext>
          </c:extLst>
        </c:ser>
        <c:dLbls>
          <c:dLblPos val="outEnd"/>
          <c:showLegendKey val="0"/>
          <c:showVal val="1"/>
          <c:showCatName val="0"/>
          <c:showSerName val="0"/>
          <c:showPercent val="0"/>
          <c:showBubbleSize val="0"/>
        </c:dLbls>
        <c:gapWidth val="444"/>
        <c:overlap val="-90"/>
        <c:axId val="1571823871"/>
        <c:axId val="1564729711"/>
      </c:barChart>
      <c:catAx>
        <c:axId val="157182387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scaling>
        <c:delete val="1"/>
        <c:axPos val="l"/>
        <c:numFmt formatCode="General" sourceLinked="1"/>
        <c:majorTickMark val="none"/>
        <c:minorTickMark val="none"/>
        <c:tickLblPos val="nextTo"/>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Лист1!$B$2:$B$5</c:f>
              <c:numCache>
                <c:formatCode>General</c:formatCode>
                <c:ptCount val="4"/>
                <c:pt idx="0">
                  <c:v>6.99</c:v>
                </c:pt>
                <c:pt idx="1">
                  <c:v>49.48</c:v>
                </c:pt>
                <c:pt idx="2">
                  <c:v>35.5</c:v>
                </c:pt>
                <c:pt idx="3">
                  <c:v>8.0299999999999994</c:v>
                </c:pt>
              </c:numCache>
            </c:numRef>
          </c:val>
          <c:extLst>
            <c:ext xmlns:c16="http://schemas.microsoft.com/office/drawing/2014/chart" uri="{C3380CC4-5D6E-409C-BE32-E72D297353CC}">
              <c16:uniqueId val="{00000000-8CE1-466E-8EEF-FEE9CE156BCC}"/>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Лист1!$C$2:$C$5</c:f>
              <c:numCache>
                <c:formatCode>General</c:formatCode>
                <c:ptCount val="4"/>
                <c:pt idx="0">
                  <c:v>6.65</c:v>
                </c:pt>
                <c:pt idx="1">
                  <c:v>51.91</c:v>
                </c:pt>
                <c:pt idx="2">
                  <c:v>34.380000000000003</c:v>
                </c:pt>
                <c:pt idx="3">
                  <c:v>7.06</c:v>
                </c:pt>
              </c:numCache>
            </c:numRef>
          </c:val>
          <c:extLst>
            <c:ext xmlns:c16="http://schemas.microsoft.com/office/drawing/2014/chart" uri="{C3380CC4-5D6E-409C-BE32-E72D297353CC}">
              <c16:uniqueId val="{00000001-8CE1-466E-8EEF-FEE9CE156BCC}"/>
            </c:ext>
          </c:extLst>
        </c:ser>
        <c:dLbls>
          <c:showLegendKey val="0"/>
          <c:showVal val="0"/>
          <c:showCatName val="0"/>
          <c:showSerName val="0"/>
          <c:showPercent val="0"/>
          <c:showBubbleSize val="0"/>
        </c:dLbls>
        <c:gapWidth val="219"/>
        <c:overlap val="-27"/>
        <c:axId val="1571823871"/>
        <c:axId val="1564729711"/>
      </c:barChart>
      <c:catAx>
        <c:axId val="1571823871"/>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Оценка</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Лист1!$A$2</c:f>
              <c:strCache>
                <c:ptCount val="1"/>
                <c:pt idx="0">
                  <c:v>Категория 1</c:v>
                </c:pt>
              </c:strCache>
            </c:strRef>
          </c:tx>
          <c:spPr>
            <a:solidFill>
              <a:schemeClr val="accent6"/>
            </a:solidFill>
            <a:ln>
              <a:noFill/>
            </a:ln>
            <a:effectLst/>
          </c:spPr>
          <c:invertIfNegative val="0"/>
          <c:dPt>
            <c:idx val="6"/>
            <c:invertIfNegative val="0"/>
            <c:bubble3D val="0"/>
            <c:spPr>
              <a:solidFill>
                <a:schemeClr val="accent6"/>
              </a:solidFill>
              <a:ln>
                <a:noFill/>
              </a:ln>
              <a:effectLst/>
            </c:spPr>
            <c:extLst>
              <c:ext xmlns:c16="http://schemas.microsoft.com/office/drawing/2014/chart" uri="{C3380CC4-5D6E-409C-BE32-E72D297353CC}">
                <c16:uniqueId val="{00000001-DE53-4856-BFFC-5006E3CE95D0}"/>
              </c:ext>
            </c:extLst>
          </c:dPt>
          <c:dPt>
            <c:idx val="7"/>
            <c:invertIfNegative val="0"/>
            <c:bubble3D val="0"/>
            <c:spPr>
              <a:solidFill>
                <a:srgbClr val="C00000"/>
              </a:solidFill>
              <a:ln>
                <a:noFill/>
              </a:ln>
              <a:effectLst/>
            </c:spPr>
            <c:extLst>
              <c:ext xmlns:c16="http://schemas.microsoft.com/office/drawing/2014/chart" uri="{C3380CC4-5D6E-409C-BE32-E72D297353CC}">
                <c16:uniqueId val="{00000006-67BD-40EE-9CF4-D642E47B1883}"/>
              </c:ext>
            </c:extLst>
          </c:dPt>
          <c:dPt>
            <c:idx val="8"/>
            <c:invertIfNegative val="0"/>
            <c:bubble3D val="0"/>
            <c:spPr>
              <a:solidFill>
                <a:srgbClr val="70AD47"/>
              </a:solidFill>
              <a:ln>
                <a:noFill/>
              </a:ln>
              <a:effectLst/>
            </c:spPr>
            <c:extLst>
              <c:ext xmlns:c16="http://schemas.microsoft.com/office/drawing/2014/chart" uri="{C3380CC4-5D6E-409C-BE32-E72D297353CC}">
                <c16:uniqueId val="{0000000A-EB5F-438D-BC02-9B934FBC842E}"/>
              </c:ext>
            </c:extLst>
          </c:dPt>
          <c:dPt>
            <c:idx val="9"/>
            <c:invertIfNegative val="0"/>
            <c:bubble3D val="0"/>
            <c:spPr>
              <a:solidFill>
                <a:schemeClr val="accent6"/>
              </a:solidFill>
              <a:ln>
                <a:noFill/>
              </a:ln>
              <a:effectLst/>
            </c:spPr>
            <c:extLst>
              <c:ext xmlns:c16="http://schemas.microsoft.com/office/drawing/2014/chart" uri="{C3380CC4-5D6E-409C-BE32-E72D297353CC}">
                <c16:uniqueId val="{00000003-DE53-4856-BFFC-5006E3CE95D0}"/>
              </c:ext>
            </c:extLst>
          </c:dPt>
          <c:dPt>
            <c:idx val="12"/>
            <c:invertIfNegative val="0"/>
            <c:bubble3D val="0"/>
            <c:spPr>
              <a:solidFill>
                <a:schemeClr val="accent6"/>
              </a:solidFill>
              <a:ln>
                <a:noFill/>
              </a:ln>
              <a:effectLst/>
            </c:spPr>
            <c:extLst>
              <c:ext xmlns:c16="http://schemas.microsoft.com/office/drawing/2014/chart" uri="{C3380CC4-5D6E-409C-BE32-E72D297353CC}">
                <c16:uniqueId val="{00000007-67BD-40EE-9CF4-D642E47B1883}"/>
              </c:ext>
            </c:extLst>
          </c:dPt>
          <c:dPt>
            <c:idx val="13"/>
            <c:invertIfNegative val="0"/>
            <c:bubble3D val="0"/>
            <c:spPr>
              <a:solidFill>
                <a:srgbClr val="C00000"/>
              </a:solidFill>
              <a:ln>
                <a:noFill/>
              </a:ln>
              <a:effectLst/>
            </c:spPr>
            <c:extLst>
              <c:ext xmlns:c16="http://schemas.microsoft.com/office/drawing/2014/chart" uri="{C3380CC4-5D6E-409C-BE32-E72D297353CC}">
                <c16:uniqueId val="{0000000E-7CDA-43A6-99F9-15497EC58D6B}"/>
              </c:ext>
            </c:extLst>
          </c:dPt>
          <c:dPt>
            <c:idx val="14"/>
            <c:invertIfNegative val="0"/>
            <c:bubble3D val="0"/>
            <c:spPr>
              <a:solidFill>
                <a:schemeClr val="accent6"/>
              </a:solidFill>
              <a:ln>
                <a:noFill/>
              </a:ln>
              <a:effectLst/>
            </c:spPr>
            <c:extLst>
              <c:ext xmlns:c16="http://schemas.microsoft.com/office/drawing/2014/chart" uri="{C3380CC4-5D6E-409C-BE32-E72D297353CC}">
                <c16:uniqueId val="{00000005-DE53-4856-BFFC-5006E3CE95D0}"/>
              </c:ext>
            </c:extLst>
          </c:dPt>
          <c:dPt>
            <c:idx val="15"/>
            <c:invertIfNegative val="0"/>
            <c:bubble3D val="0"/>
            <c:spPr>
              <a:solidFill>
                <a:srgbClr val="70AD47"/>
              </a:solidFill>
              <a:ln>
                <a:noFill/>
              </a:ln>
              <a:effectLst/>
            </c:spPr>
            <c:extLst>
              <c:ext xmlns:c16="http://schemas.microsoft.com/office/drawing/2014/chart" uri="{C3380CC4-5D6E-409C-BE32-E72D297353CC}">
                <c16:uniqueId val="{0000000B-EB5F-438D-BC02-9B934FBC842E}"/>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Лист1!$B$1:$Z$1</c:f>
              <c:strCache>
                <c:ptCount val="2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strCache>
            </c:strRef>
          </c:cat>
          <c:val>
            <c:numRef>
              <c:f>Лист1!$B$2:$Z$2</c:f>
              <c:numCache>
                <c:formatCode>General</c:formatCode>
                <c:ptCount val="25"/>
                <c:pt idx="0">
                  <c:v>0.2</c:v>
                </c:pt>
                <c:pt idx="1">
                  <c:v>0.4</c:v>
                </c:pt>
                <c:pt idx="2">
                  <c:v>0.7</c:v>
                </c:pt>
                <c:pt idx="3">
                  <c:v>1.2</c:v>
                </c:pt>
                <c:pt idx="4">
                  <c:v>1.3</c:v>
                </c:pt>
                <c:pt idx="5">
                  <c:v>1.4</c:v>
                </c:pt>
                <c:pt idx="6">
                  <c:v>1.5</c:v>
                </c:pt>
                <c:pt idx="7">
                  <c:v>8.1999999999999993</c:v>
                </c:pt>
                <c:pt idx="8">
                  <c:v>9.1</c:v>
                </c:pt>
                <c:pt idx="9">
                  <c:v>8.6999999999999993</c:v>
                </c:pt>
                <c:pt idx="10">
                  <c:v>8.8000000000000007</c:v>
                </c:pt>
                <c:pt idx="11">
                  <c:v>8.6999999999999993</c:v>
                </c:pt>
                <c:pt idx="12">
                  <c:v>8.5</c:v>
                </c:pt>
                <c:pt idx="13">
                  <c:v>8.8000000000000007</c:v>
                </c:pt>
                <c:pt idx="14">
                  <c:v>7.7</c:v>
                </c:pt>
                <c:pt idx="15">
                  <c:v>6.1</c:v>
                </c:pt>
                <c:pt idx="16">
                  <c:v>4.5999999999999996</c:v>
                </c:pt>
                <c:pt idx="17">
                  <c:v>3.9</c:v>
                </c:pt>
                <c:pt idx="18">
                  <c:v>3.1</c:v>
                </c:pt>
                <c:pt idx="19">
                  <c:v>2.5</c:v>
                </c:pt>
                <c:pt idx="20">
                  <c:v>1.9</c:v>
                </c:pt>
                <c:pt idx="21">
                  <c:v>1.2</c:v>
                </c:pt>
                <c:pt idx="22">
                  <c:v>0.8</c:v>
                </c:pt>
                <c:pt idx="23">
                  <c:v>0.3</c:v>
                </c:pt>
                <c:pt idx="24">
                  <c:v>0.2</c:v>
                </c:pt>
              </c:numCache>
            </c:numRef>
          </c:val>
          <c:extLst>
            <c:ext xmlns:c16="http://schemas.microsoft.com/office/drawing/2014/chart" uri="{C3380CC4-5D6E-409C-BE32-E72D297353CC}">
              <c16:uniqueId val="{00000006-DE53-4856-BFFC-5006E3CE95D0}"/>
            </c:ext>
          </c:extLst>
        </c:ser>
        <c:dLbls>
          <c:showLegendKey val="0"/>
          <c:showVal val="0"/>
          <c:showCatName val="0"/>
          <c:showSerName val="0"/>
          <c:showPercent val="0"/>
          <c:showBubbleSize val="0"/>
        </c:dLbls>
        <c:gapWidth val="219"/>
        <c:overlap val="-27"/>
        <c:axId val="1717307808"/>
        <c:axId val="1862703616"/>
      </c:barChart>
      <c:catAx>
        <c:axId val="17173078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dirty="0"/>
                  <a:t>первичный</a:t>
                </a:r>
                <a:r>
                  <a:rPr lang="ru-RU" baseline="0" dirty="0"/>
                  <a:t> балл</a:t>
                </a:r>
                <a:endParaRPr lang="ru-RU" dirty="0"/>
              </a:p>
            </c:rich>
          </c:tx>
          <c:layout>
            <c:manualLayout>
              <c:xMode val="edge"/>
              <c:yMode val="edge"/>
              <c:x val="0.47662861671490386"/>
              <c:y val="0.9302544902749119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862703616"/>
        <c:crosses val="autoZero"/>
        <c:auto val="1"/>
        <c:lblAlgn val="ctr"/>
        <c:lblOffset val="100"/>
        <c:noMultiLvlLbl val="0"/>
      </c:catAx>
      <c:valAx>
        <c:axId val="1862703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dirty="0"/>
                  <a:t>процент участников, набравших первичный</a:t>
                </a:r>
                <a:r>
                  <a:rPr lang="ru-RU" baseline="0" dirty="0"/>
                  <a:t> балл</a:t>
                </a:r>
                <a:endParaRPr lang="ru-RU"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717307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ru-RU"/>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Лист1!$A$2</c:f>
              <c:strCache>
                <c:ptCount val="1"/>
                <c:pt idx="0">
                  <c:v>"2"</c:v>
                </c:pt>
              </c:strCache>
            </c:strRef>
          </c:tx>
          <c:spPr>
            <a:ln w="34925" cap="rnd">
              <a:solidFill>
                <a:schemeClr val="accent6"/>
              </a:solidFill>
              <a:round/>
            </a:ln>
            <a:effectLst/>
          </c:spPr>
          <c:marker>
            <c:symbol val="circle"/>
            <c:size val="5"/>
            <c:spPr>
              <a:solidFill>
                <a:schemeClr val="accent6"/>
              </a:solidFill>
              <a:ln w="9525">
                <a:solidFill>
                  <a:schemeClr val="accent6"/>
                </a:solidFill>
              </a:ln>
              <a:effectLst/>
            </c:spPr>
          </c:marker>
          <c:cat>
            <c:strRef>
              <c:f>Лист1!$B$1:$S$1</c:f>
              <c:strCache>
                <c:ptCount val="1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strCache>
            </c:strRef>
          </c:cat>
          <c:val>
            <c:numRef>
              <c:f>Лист1!$B$2:$S$2</c:f>
              <c:numCache>
                <c:formatCode>General</c:formatCode>
                <c:ptCount val="18"/>
                <c:pt idx="0">
                  <c:v>36.15</c:v>
                </c:pt>
                <c:pt idx="1">
                  <c:v>22.56</c:v>
                </c:pt>
                <c:pt idx="2">
                  <c:v>30.51</c:v>
                </c:pt>
                <c:pt idx="3">
                  <c:v>33.5</c:v>
                </c:pt>
                <c:pt idx="4">
                  <c:v>19.23</c:v>
                </c:pt>
                <c:pt idx="5">
                  <c:v>34.19</c:v>
                </c:pt>
                <c:pt idx="6">
                  <c:v>9.74</c:v>
                </c:pt>
                <c:pt idx="7">
                  <c:v>16.239999999999998</c:v>
                </c:pt>
                <c:pt idx="8">
                  <c:v>10.68</c:v>
                </c:pt>
                <c:pt idx="9">
                  <c:v>7.69</c:v>
                </c:pt>
                <c:pt idx="10">
                  <c:v>20.77</c:v>
                </c:pt>
                <c:pt idx="11">
                  <c:v>28.03</c:v>
                </c:pt>
                <c:pt idx="12">
                  <c:v>5.26</c:v>
                </c:pt>
                <c:pt idx="13">
                  <c:v>54.87</c:v>
                </c:pt>
                <c:pt idx="14">
                  <c:v>1.2</c:v>
                </c:pt>
                <c:pt idx="15">
                  <c:v>1.32</c:v>
                </c:pt>
                <c:pt idx="16">
                  <c:v>0.85</c:v>
                </c:pt>
                <c:pt idx="17">
                  <c:v>0.17</c:v>
                </c:pt>
              </c:numCache>
            </c:numRef>
          </c:val>
          <c:smooth val="0"/>
          <c:extLst>
            <c:ext xmlns:c16="http://schemas.microsoft.com/office/drawing/2014/chart" uri="{C3380CC4-5D6E-409C-BE32-E72D297353CC}">
              <c16:uniqueId val="{00000000-1D38-4358-8D0A-A7A1A7DB6C83}"/>
            </c:ext>
          </c:extLst>
        </c:ser>
        <c:ser>
          <c:idx val="1"/>
          <c:order val="1"/>
          <c:tx>
            <c:strRef>
              <c:f>Лист1!$A$3</c:f>
              <c:strCache>
                <c:ptCount val="1"/>
                <c:pt idx="0">
                  <c:v>"3"</c:v>
                </c:pt>
              </c:strCache>
            </c:strRef>
          </c:tx>
          <c:spPr>
            <a:ln w="34925" cap="rnd">
              <a:solidFill>
                <a:schemeClr val="accent5"/>
              </a:solidFill>
              <a:round/>
            </a:ln>
            <a:effectLst/>
          </c:spPr>
          <c:marker>
            <c:symbol val="circle"/>
            <c:size val="5"/>
            <c:spPr>
              <a:solidFill>
                <a:schemeClr val="accent5"/>
              </a:solidFill>
              <a:ln w="9525">
                <a:solidFill>
                  <a:schemeClr val="accent5"/>
                </a:solidFill>
              </a:ln>
              <a:effectLst/>
            </c:spPr>
          </c:marker>
          <c:cat>
            <c:strRef>
              <c:f>Лист1!$B$1:$S$1</c:f>
              <c:strCache>
                <c:ptCount val="1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strCache>
            </c:strRef>
          </c:cat>
          <c:val>
            <c:numRef>
              <c:f>Лист1!$B$3:$S$3</c:f>
              <c:numCache>
                <c:formatCode>General</c:formatCode>
                <c:ptCount val="18"/>
                <c:pt idx="0">
                  <c:v>77.510000000000005</c:v>
                </c:pt>
                <c:pt idx="1">
                  <c:v>65.400000000000006</c:v>
                </c:pt>
                <c:pt idx="2">
                  <c:v>76.510000000000005</c:v>
                </c:pt>
                <c:pt idx="3">
                  <c:v>66.66</c:v>
                </c:pt>
                <c:pt idx="4">
                  <c:v>45.1</c:v>
                </c:pt>
                <c:pt idx="5">
                  <c:v>74.12</c:v>
                </c:pt>
                <c:pt idx="6">
                  <c:v>45.14</c:v>
                </c:pt>
                <c:pt idx="7">
                  <c:v>60.05</c:v>
                </c:pt>
                <c:pt idx="8">
                  <c:v>50.26</c:v>
                </c:pt>
                <c:pt idx="9">
                  <c:v>32.06</c:v>
                </c:pt>
                <c:pt idx="10">
                  <c:v>42.05</c:v>
                </c:pt>
                <c:pt idx="11">
                  <c:v>60.56</c:v>
                </c:pt>
                <c:pt idx="12">
                  <c:v>28.74</c:v>
                </c:pt>
                <c:pt idx="13">
                  <c:v>70.81</c:v>
                </c:pt>
                <c:pt idx="14">
                  <c:v>9</c:v>
                </c:pt>
                <c:pt idx="15">
                  <c:v>12.33</c:v>
                </c:pt>
                <c:pt idx="16">
                  <c:v>4.01</c:v>
                </c:pt>
                <c:pt idx="17">
                  <c:v>1.97</c:v>
                </c:pt>
              </c:numCache>
            </c:numRef>
          </c:val>
          <c:smooth val="0"/>
          <c:extLst>
            <c:ext xmlns:c16="http://schemas.microsoft.com/office/drawing/2014/chart" uri="{C3380CC4-5D6E-409C-BE32-E72D297353CC}">
              <c16:uniqueId val="{00000001-1D38-4358-8D0A-A7A1A7DB6C83}"/>
            </c:ext>
          </c:extLst>
        </c:ser>
        <c:ser>
          <c:idx val="2"/>
          <c:order val="2"/>
          <c:tx>
            <c:strRef>
              <c:f>Лист1!$A$4</c:f>
              <c:strCache>
                <c:ptCount val="1"/>
                <c:pt idx="0">
                  <c:v>"4"</c:v>
                </c:pt>
              </c:strCache>
            </c:strRef>
          </c:tx>
          <c:spPr>
            <a:ln w="34925" cap="rnd">
              <a:solidFill>
                <a:schemeClr val="accent4"/>
              </a:solidFill>
              <a:round/>
            </a:ln>
            <a:effectLst/>
          </c:spPr>
          <c:marker>
            <c:symbol val="circle"/>
            <c:size val="5"/>
            <c:spPr>
              <a:solidFill>
                <a:schemeClr val="accent4"/>
              </a:solidFill>
              <a:ln w="9525">
                <a:solidFill>
                  <a:schemeClr val="accent4"/>
                </a:solidFill>
              </a:ln>
              <a:effectLst/>
            </c:spPr>
          </c:marker>
          <c:cat>
            <c:strRef>
              <c:f>Лист1!$B$1:$S$1</c:f>
              <c:strCache>
                <c:ptCount val="1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strCache>
            </c:strRef>
          </c:cat>
          <c:val>
            <c:numRef>
              <c:f>Лист1!$B$4:$S$4</c:f>
              <c:numCache>
                <c:formatCode>General</c:formatCode>
                <c:ptCount val="18"/>
                <c:pt idx="0">
                  <c:v>90.54</c:v>
                </c:pt>
                <c:pt idx="1">
                  <c:v>86.74</c:v>
                </c:pt>
                <c:pt idx="2">
                  <c:v>93.35</c:v>
                </c:pt>
                <c:pt idx="3">
                  <c:v>82.64</c:v>
                </c:pt>
                <c:pt idx="4">
                  <c:v>67.87</c:v>
                </c:pt>
                <c:pt idx="5">
                  <c:v>90.21</c:v>
                </c:pt>
                <c:pt idx="6">
                  <c:v>72.319999999999993</c:v>
                </c:pt>
                <c:pt idx="7">
                  <c:v>83.13</c:v>
                </c:pt>
                <c:pt idx="8">
                  <c:v>75.31</c:v>
                </c:pt>
                <c:pt idx="9">
                  <c:v>56.23</c:v>
                </c:pt>
                <c:pt idx="10">
                  <c:v>58.28</c:v>
                </c:pt>
                <c:pt idx="11">
                  <c:v>78.31</c:v>
                </c:pt>
                <c:pt idx="12">
                  <c:v>71.5</c:v>
                </c:pt>
                <c:pt idx="13">
                  <c:v>88.76</c:v>
                </c:pt>
                <c:pt idx="14">
                  <c:v>36.75</c:v>
                </c:pt>
                <c:pt idx="15">
                  <c:v>46.21</c:v>
                </c:pt>
                <c:pt idx="16">
                  <c:v>21.45</c:v>
                </c:pt>
                <c:pt idx="17">
                  <c:v>11.52</c:v>
                </c:pt>
              </c:numCache>
            </c:numRef>
          </c:val>
          <c:smooth val="0"/>
          <c:extLst>
            <c:ext xmlns:c16="http://schemas.microsoft.com/office/drawing/2014/chart" uri="{C3380CC4-5D6E-409C-BE32-E72D297353CC}">
              <c16:uniqueId val="{00000002-1D38-4358-8D0A-A7A1A7DB6C83}"/>
            </c:ext>
          </c:extLst>
        </c:ser>
        <c:ser>
          <c:idx val="3"/>
          <c:order val="3"/>
          <c:tx>
            <c:strRef>
              <c:f>Лист1!$A$5</c:f>
              <c:strCache>
                <c:ptCount val="1"/>
                <c:pt idx="0">
                  <c:v>"5"</c:v>
                </c:pt>
              </c:strCache>
            </c:strRef>
          </c:tx>
          <c:spPr>
            <a:ln w="3810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Лист1!$B$1:$S$1</c:f>
              <c:strCache>
                <c:ptCount val="1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strCache>
            </c:strRef>
          </c:cat>
          <c:val>
            <c:numRef>
              <c:f>Лист1!$B$5:$S$5</c:f>
              <c:numCache>
                <c:formatCode>General</c:formatCode>
                <c:ptCount val="18"/>
                <c:pt idx="0">
                  <c:v>97.02</c:v>
                </c:pt>
                <c:pt idx="1">
                  <c:v>95</c:v>
                </c:pt>
                <c:pt idx="2">
                  <c:v>97.42</c:v>
                </c:pt>
                <c:pt idx="3">
                  <c:v>93.31</c:v>
                </c:pt>
                <c:pt idx="4">
                  <c:v>87.19</c:v>
                </c:pt>
                <c:pt idx="5">
                  <c:v>97.18</c:v>
                </c:pt>
                <c:pt idx="6">
                  <c:v>88.24</c:v>
                </c:pt>
                <c:pt idx="7">
                  <c:v>91.38</c:v>
                </c:pt>
                <c:pt idx="8">
                  <c:v>89.69</c:v>
                </c:pt>
                <c:pt idx="9">
                  <c:v>80.58</c:v>
                </c:pt>
                <c:pt idx="10">
                  <c:v>77.12</c:v>
                </c:pt>
                <c:pt idx="11">
                  <c:v>92.02</c:v>
                </c:pt>
                <c:pt idx="12">
                  <c:v>94.76</c:v>
                </c:pt>
                <c:pt idx="13">
                  <c:v>96.09</c:v>
                </c:pt>
                <c:pt idx="14">
                  <c:v>78.44</c:v>
                </c:pt>
                <c:pt idx="15">
                  <c:v>83.72</c:v>
                </c:pt>
                <c:pt idx="16">
                  <c:v>66.56</c:v>
                </c:pt>
                <c:pt idx="17">
                  <c:v>50.4</c:v>
                </c:pt>
              </c:numCache>
            </c:numRef>
          </c:val>
          <c:smooth val="0"/>
          <c:extLst>
            <c:ext xmlns:c16="http://schemas.microsoft.com/office/drawing/2014/chart" uri="{C3380CC4-5D6E-409C-BE32-E72D297353CC}">
              <c16:uniqueId val="{00000003-1D38-4358-8D0A-A7A1A7DB6C83}"/>
            </c:ext>
          </c:extLst>
        </c:ser>
        <c:dLbls>
          <c:showLegendKey val="0"/>
          <c:showVal val="0"/>
          <c:showCatName val="0"/>
          <c:showSerName val="0"/>
          <c:showPercent val="0"/>
          <c:showBubbleSize val="0"/>
        </c:dLbls>
        <c:marker val="1"/>
        <c:smooth val="0"/>
        <c:axId val="1642419279"/>
        <c:axId val="930774991"/>
      </c:lineChart>
      <c:catAx>
        <c:axId val="1642419279"/>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Номер задания</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930774991"/>
        <c:crosses val="autoZero"/>
        <c:auto val="1"/>
        <c:lblAlgn val="ctr"/>
        <c:lblOffset val="100"/>
        <c:noMultiLvlLbl val="0"/>
      </c:catAx>
      <c:valAx>
        <c:axId val="93077499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 выполнения</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642419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670766208795658E-2"/>
          <c:y val="3.4282127295937215E-2"/>
          <c:w val="0.95297184544638291"/>
          <c:h val="0.48763840241805312"/>
        </c:manualLayout>
      </c:layout>
      <c:barChart>
        <c:barDir val="col"/>
        <c:grouping val="clustered"/>
        <c:varyColors val="0"/>
        <c:ser>
          <c:idx val="2"/>
          <c:order val="0"/>
          <c:tx>
            <c:strRef>
              <c:f>Лист1!$C$1</c:f>
              <c:strCache>
                <c:ptCount val="1"/>
                <c:pt idx="0">
                  <c:v>2023</c:v>
                </c:pt>
              </c:strCache>
            </c:strRef>
          </c:tx>
          <c:spPr>
            <a:solidFill>
              <a:schemeClr val="accent4"/>
            </a:solidFill>
            <a:ln>
              <a:noFill/>
            </a:ln>
            <a:effectLst/>
          </c:spPr>
          <c:invertIfNegative val="0"/>
          <c:cat>
            <c:strRef>
              <c:f>Лист1!$A$2:$A$11</c:f>
              <c:strCache>
                <c:ptCount val="10"/>
                <c:pt idx="0">
                  <c:v>Пожарский мО</c:v>
                </c:pt>
                <c:pt idx="1">
                  <c:v>Владивостокский ГО</c:v>
                </c:pt>
                <c:pt idx="2">
                  <c:v>Находкинский ГО</c:v>
                </c:pt>
                <c:pt idx="3">
                  <c:v>Большой Камень ГО</c:v>
                </c:pt>
                <c:pt idx="4">
                  <c:v>Пожарский МО</c:v>
                </c:pt>
                <c:pt idx="5">
                  <c:v>Спасск-Дальний</c:v>
                </c:pt>
                <c:pt idx="6">
                  <c:v>Уссурийский ГО</c:v>
                </c:pt>
                <c:pt idx="7">
                  <c:v>Красноармейский МО</c:v>
                </c:pt>
                <c:pt idx="8">
                  <c:v>Находкинский ГО</c:v>
                </c:pt>
                <c:pt idx="9">
                  <c:v>Приморский край (региональное подчинение)</c:v>
                </c:pt>
              </c:strCache>
            </c:strRef>
          </c:cat>
          <c:val>
            <c:numRef>
              <c:f>Лист1!$C$2:$C$11</c:f>
              <c:numCache>
                <c:formatCode>General</c:formatCode>
                <c:ptCount val="10"/>
                <c:pt idx="0">
                  <c:v>11.540000000000001</c:v>
                </c:pt>
                <c:pt idx="2">
                  <c:v>44.830000000000005</c:v>
                </c:pt>
                <c:pt idx="9">
                  <c:v>57.14</c:v>
                </c:pt>
              </c:numCache>
            </c:numRef>
          </c:val>
          <c:extLst>
            <c:ext xmlns:c16="http://schemas.microsoft.com/office/drawing/2014/chart" uri="{C3380CC4-5D6E-409C-BE32-E72D297353CC}">
              <c16:uniqueId val="{00000002-6120-4448-93D3-948E35661C93}"/>
            </c:ext>
          </c:extLst>
        </c:ser>
        <c:ser>
          <c:idx val="3"/>
          <c:order val="1"/>
          <c:tx>
            <c:strRef>
              <c:f>Лист1!$D$1</c:f>
              <c:strCache>
                <c:ptCount val="1"/>
                <c:pt idx="0">
                  <c:v>2024</c:v>
                </c:pt>
              </c:strCache>
            </c:strRef>
          </c:tx>
          <c:spPr>
            <a:solidFill>
              <a:schemeClr val="accent6">
                <a:lumMod val="60000"/>
              </a:schemeClr>
            </a:solidFill>
            <a:ln>
              <a:noFill/>
            </a:ln>
            <a:effectLst/>
          </c:spPr>
          <c:invertIfNegative val="0"/>
          <c:cat>
            <c:strRef>
              <c:f>Лист1!$A$2:$A$11</c:f>
              <c:strCache>
                <c:ptCount val="10"/>
                <c:pt idx="0">
                  <c:v>Пожарский мО</c:v>
                </c:pt>
                <c:pt idx="1">
                  <c:v>Владивостокский ГО</c:v>
                </c:pt>
                <c:pt idx="2">
                  <c:v>Находкинский ГО</c:v>
                </c:pt>
                <c:pt idx="3">
                  <c:v>Большой Камень ГО</c:v>
                </c:pt>
                <c:pt idx="4">
                  <c:v>Пожарский МО</c:v>
                </c:pt>
                <c:pt idx="5">
                  <c:v>Спасск-Дальний</c:v>
                </c:pt>
                <c:pt idx="6">
                  <c:v>Уссурийский ГО</c:v>
                </c:pt>
                <c:pt idx="7">
                  <c:v>Красноармейский МО</c:v>
                </c:pt>
                <c:pt idx="8">
                  <c:v>Находкинский ГО</c:v>
                </c:pt>
                <c:pt idx="9">
                  <c:v>Приморский край (региональное подчинение)</c:v>
                </c:pt>
              </c:strCache>
            </c:strRef>
          </c:cat>
          <c:val>
            <c:numRef>
              <c:f>Лист1!$D$2:$D$11</c:f>
              <c:numCache>
                <c:formatCode>General</c:formatCode>
                <c:ptCount val="10"/>
                <c:pt idx="2">
                  <c:v>37.730000000000004</c:v>
                </c:pt>
                <c:pt idx="9">
                  <c:v>16.670000000000002</c:v>
                </c:pt>
              </c:numCache>
            </c:numRef>
          </c:val>
          <c:extLst>
            <c:ext xmlns:c16="http://schemas.microsoft.com/office/drawing/2014/chart" uri="{C3380CC4-5D6E-409C-BE32-E72D297353CC}">
              <c16:uniqueId val="{00000000-FED3-485D-AFAD-7F058B7BBC06}"/>
            </c:ext>
          </c:extLst>
        </c:ser>
        <c:ser>
          <c:idx val="4"/>
          <c:order val="2"/>
          <c:tx>
            <c:strRef>
              <c:f>Лист1!$E$1</c:f>
              <c:strCache>
                <c:ptCount val="1"/>
                <c:pt idx="0">
                  <c:v>2025</c:v>
                </c:pt>
              </c:strCache>
            </c:strRef>
          </c:tx>
          <c:spPr>
            <a:solidFill>
              <a:schemeClr val="accent5">
                <a:lumMod val="60000"/>
              </a:schemeClr>
            </a:solidFill>
            <a:ln>
              <a:noFill/>
            </a:ln>
            <a:effectLst/>
          </c:spPr>
          <c:invertIfNegative val="0"/>
          <c:cat>
            <c:strRef>
              <c:f>Лист1!$A$2:$A$11</c:f>
              <c:strCache>
                <c:ptCount val="10"/>
                <c:pt idx="0">
                  <c:v>Пожарский мО</c:v>
                </c:pt>
                <c:pt idx="1">
                  <c:v>Владивостокский ГО</c:v>
                </c:pt>
                <c:pt idx="2">
                  <c:v>Находкинский ГО</c:v>
                </c:pt>
                <c:pt idx="3">
                  <c:v>Большой Камень ГО</c:v>
                </c:pt>
                <c:pt idx="4">
                  <c:v>Пожарский МО</c:v>
                </c:pt>
                <c:pt idx="5">
                  <c:v>Спасск-Дальний</c:v>
                </c:pt>
                <c:pt idx="6">
                  <c:v>Уссурийский ГО</c:v>
                </c:pt>
                <c:pt idx="7">
                  <c:v>Красноармейский МО</c:v>
                </c:pt>
                <c:pt idx="8">
                  <c:v>Находкинский ГО</c:v>
                </c:pt>
                <c:pt idx="9">
                  <c:v>Приморский край (региональное подчинение)</c:v>
                </c:pt>
              </c:strCache>
            </c:strRef>
          </c:cat>
          <c:val>
            <c:numRef>
              <c:f>Лист1!$E$2:$E$11</c:f>
              <c:numCache>
                <c:formatCode>General</c:formatCode>
                <c:ptCount val="10"/>
                <c:pt idx="1">
                  <c:v>73.08</c:v>
                </c:pt>
                <c:pt idx="3">
                  <c:v>95.24</c:v>
                </c:pt>
                <c:pt idx="4">
                  <c:v>16.670000000000002</c:v>
                </c:pt>
                <c:pt idx="5">
                  <c:v>70.58</c:v>
                </c:pt>
                <c:pt idx="6">
                  <c:v>65.510000000000005</c:v>
                </c:pt>
                <c:pt idx="7">
                  <c:v>75</c:v>
                </c:pt>
                <c:pt idx="8">
                  <c:v>33.33</c:v>
                </c:pt>
              </c:numCache>
            </c:numRef>
          </c:val>
          <c:extLst>
            <c:ext xmlns:c16="http://schemas.microsoft.com/office/drawing/2014/chart" uri="{C3380CC4-5D6E-409C-BE32-E72D297353CC}">
              <c16:uniqueId val="{00000000-DEAC-4B26-A4A6-E286C6A02A42}"/>
            </c:ext>
          </c:extLst>
        </c:ser>
        <c:dLbls>
          <c:showLegendKey val="0"/>
          <c:showVal val="0"/>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layout>
        <c:manualLayout>
          <c:xMode val="edge"/>
          <c:yMode val="edge"/>
          <c:x val="0.40487002644907155"/>
          <c:y val="0"/>
          <c:w val="0.19025986367156364"/>
          <c:h val="6.361113334346639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774243014258593E-2"/>
          <c:y val="1.4034589582812998E-2"/>
          <c:w val="0.94769655888571347"/>
          <c:h val="0.84980356587313066"/>
        </c:manualLayout>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Лист1!$A$2:$A$17</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Лист1!$B$2:$B$17</c:f>
              <c:numCache>
                <c:formatCode>General</c:formatCode>
                <c:ptCount val="16"/>
                <c:pt idx="0">
                  <c:v>83.08</c:v>
                </c:pt>
                <c:pt idx="1">
                  <c:v>87.63</c:v>
                </c:pt>
                <c:pt idx="2">
                  <c:v>74.650000000000006</c:v>
                </c:pt>
                <c:pt idx="3">
                  <c:v>84.89</c:v>
                </c:pt>
                <c:pt idx="4">
                  <c:v>81.150000000000006</c:v>
                </c:pt>
                <c:pt idx="5">
                  <c:v>68.430000000000007</c:v>
                </c:pt>
                <c:pt idx="6">
                  <c:v>74.87</c:v>
                </c:pt>
                <c:pt idx="7">
                  <c:v>68.02</c:v>
                </c:pt>
                <c:pt idx="8">
                  <c:v>70.010000000000005</c:v>
                </c:pt>
                <c:pt idx="9">
                  <c:v>72.47</c:v>
                </c:pt>
                <c:pt idx="10">
                  <c:v>60.36</c:v>
                </c:pt>
                <c:pt idx="11">
                  <c:v>67.760000000000005</c:v>
                </c:pt>
                <c:pt idx="12">
                  <c:v>44.11</c:v>
                </c:pt>
                <c:pt idx="13">
                  <c:v>22.23</c:v>
                </c:pt>
                <c:pt idx="14">
                  <c:v>34.479999999999997</c:v>
                </c:pt>
                <c:pt idx="15">
                  <c:v>4.5599999999999996</c:v>
                </c:pt>
              </c:numCache>
            </c:numRef>
          </c:val>
          <c:extLst>
            <c:ext xmlns:c16="http://schemas.microsoft.com/office/drawing/2014/chart" uri="{C3380CC4-5D6E-409C-BE32-E72D297353CC}">
              <c16:uniqueId val="{00000000-9B29-4EC5-BF96-440F80944528}"/>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dLbl>
              <c:idx val="1"/>
              <c:layout>
                <c:manualLayout>
                  <c:x val="5.5881531153953619E-3"/>
                  <c:y val="-1.1129660545353377E-2"/>
                </c:manualLayout>
              </c:layout>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78-4056-A42A-19F41D082FC3}"/>
                </c:ext>
              </c:extLst>
            </c:dLbl>
            <c:dLbl>
              <c:idx val="3"/>
              <c:layout>
                <c:manualLayout>
                  <c:x val="5.5881531153953619E-3"/>
                  <c:y val="-1.55815247634947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78-4056-A42A-19F41D082FC3}"/>
                </c:ext>
              </c:extLst>
            </c:dLbl>
            <c:dLbl>
              <c:idx val="7"/>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2-5C48-4C38-925A-6D7468421B0D}"/>
                </c:ext>
              </c:extLst>
            </c:dLbl>
            <c:dLbl>
              <c:idx val="9"/>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5-40A1-4C34-B279-AE0D1699E52E}"/>
                </c:ext>
              </c:extLst>
            </c:dLbl>
            <c:dLbl>
              <c:idx val="10"/>
              <c:layout>
                <c:manualLayout>
                  <c:x val="6.7057837384744343E-3"/>
                  <c:y val="-1.11296605453533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78-4056-A42A-19F41D082FC3}"/>
                </c:ext>
              </c:extLst>
            </c:dLbl>
            <c:dLbl>
              <c:idx val="11"/>
              <c:layout>
                <c:manualLayout>
                  <c:x val="3.3528918692371352E-3"/>
                  <c:y val="-3.33889816360601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78-4056-A42A-19F41D082FC3}"/>
                </c:ext>
              </c:extLst>
            </c:dLbl>
            <c:dLbl>
              <c:idx val="12"/>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5-5C48-4C38-925A-6D7468421B0D}"/>
                </c:ext>
              </c:extLst>
            </c:dLbl>
            <c:dLbl>
              <c:idx val="13"/>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0-DA70-4101-B625-5A62BBAC43CA}"/>
                </c:ext>
              </c:extLst>
            </c:dLbl>
            <c:dLbl>
              <c:idx val="14"/>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0-40A1-4C34-B279-AE0D1699E52E}"/>
                </c:ext>
              </c:extLst>
            </c:dLbl>
            <c:dLbl>
              <c:idx val="15"/>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4-5C48-4C38-925A-6D7468421B0D}"/>
                </c:ext>
              </c:extLst>
            </c:dLbl>
            <c:dLbl>
              <c:idx val="18"/>
              <c:layout>
                <c:manualLayout>
                  <c:x val="4.4705224923161256E-3"/>
                  <c:y val="-2.225932109070673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C78-4056-A42A-19F41D082FC3}"/>
                </c:ext>
              </c:extLst>
            </c:dLbl>
            <c:dLbl>
              <c:idx val="19"/>
              <c:layout>
                <c:manualLayout>
                  <c:x val="4.4705224923162895E-3"/>
                  <c:y val="-2.225932109070754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C78-4056-A42A-19F41D082FC3}"/>
                </c:ext>
              </c:extLst>
            </c:dLbl>
            <c:spPr>
              <a:no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Лист1!$A$2:$A$17</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Лист1!$C$2:$C$17</c:f>
              <c:numCache>
                <c:formatCode>General</c:formatCode>
                <c:ptCount val="16"/>
                <c:pt idx="0">
                  <c:v>79.900000000000006</c:v>
                </c:pt>
                <c:pt idx="1">
                  <c:v>83.82</c:v>
                </c:pt>
                <c:pt idx="2">
                  <c:v>73.53</c:v>
                </c:pt>
                <c:pt idx="3">
                  <c:v>69.61</c:v>
                </c:pt>
                <c:pt idx="4">
                  <c:v>75.98</c:v>
                </c:pt>
                <c:pt idx="5">
                  <c:v>63.73</c:v>
                </c:pt>
                <c:pt idx="6">
                  <c:v>67.16</c:v>
                </c:pt>
                <c:pt idx="7">
                  <c:v>49.51</c:v>
                </c:pt>
                <c:pt idx="8">
                  <c:v>67.650000000000006</c:v>
                </c:pt>
                <c:pt idx="9">
                  <c:v>84.8</c:v>
                </c:pt>
                <c:pt idx="10">
                  <c:v>59.31</c:v>
                </c:pt>
                <c:pt idx="11">
                  <c:v>60.78</c:v>
                </c:pt>
                <c:pt idx="12">
                  <c:v>28.43</c:v>
                </c:pt>
                <c:pt idx="13">
                  <c:v>19.61</c:v>
                </c:pt>
                <c:pt idx="14">
                  <c:v>32.840000000000003</c:v>
                </c:pt>
                <c:pt idx="15">
                  <c:v>7.35</c:v>
                </c:pt>
              </c:numCache>
            </c:numRef>
          </c:val>
          <c:extLst>
            <c:ext xmlns:c16="http://schemas.microsoft.com/office/drawing/2014/chart" uri="{C3380CC4-5D6E-409C-BE32-E72D297353CC}">
              <c16:uniqueId val="{00000001-9B29-4EC5-BF96-440F80944528}"/>
            </c:ext>
          </c:extLst>
        </c:ser>
        <c:dLbls>
          <c:dLblPos val="outEnd"/>
          <c:showLegendKey val="0"/>
          <c:showVal val="1"/>
          <c:showCatName val="0"/>
          <c:showSerName val="0"/>
          <c:showPercent val="0"/>
          <c:showBubbleSize val="0"/>
        </c:dLbls>
        <c:gapWidth val="444"/>
        <c:overlap val="-90"/>
        <c:axId val="1571823871"/>
        <c:axId val="1564729711"/>
      </c:barChart>
      <c:catAx>
        <c:axId val="157182387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scaling>
        <c:delete val="1"/>
        <c:axPos val="l"/>
        <c:numFmt formatCode="General" sourceLinked="1"/>
        <c:majorTickMark val="none"/>
        <c:minorTickMark val="none"/>
        <c:tickLblPos val="nextTo"/>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Лист1!$B$2:$B$5</c:f>
              <c:numCache>
                <c:formatCode>General</c:formatCode>
                <c:ptCount val="4"/>
                <c:pt idx="0">
                  <c:v>5.18</c:v>
                </c:pt>
                <c:pt idx="1">
                  <c:v>34.950000000000003</c:v>
                </c:pt>
                <c:pt idx="2">
                  <c:v>46.42</c:v>
                </c:pt>
                <c:pt idx="3">
                  <c:v>13.45</c:v>
                </c:pt>
              </c:numCache>
            </c:numRef>
          </c:val>
          <c:extLst>
            <c:ext xmlns:c16="http://schemas.microsoft.com/office/drawing/2014/chart" uri="{C3380CC4-5D6E-409C-BE32-E72D297353CC}">
              <c16:uniqueId val="{00000000-8CE1-466E-8EEF-FEE9CE156BCC}"/>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Лист1!$C$2:$C$5</c:f>
              <c:numCache>
                <c:formatCode>General</c:formatCode>
                <c:ptCount val="4"/>
                <c:pt idx="0">
                  <c:v>4.9000000000000004</c:v>
                </c:pt>
                <c:pt idx="1">
                  <c:v>39.22</c:v>
                </c:pt>
                <c:pt idx="2">
                  <c:v>47.06</c:v>
                </c:pt>
                <c:pt idx="3">
                  <c:v>8.82</c:v>
                </c:pt>
              </c:numCache>
            </c:numRef>
          </c:val>
          <c:extLst>
            <c:ext xmlns:c16="http://schemas.microsoft.com/office/drawing/2014/chart" uri="{C3380CC4-5D6E-409C-BE32-E72D297353CC}">
              <c16:uniqueId val="{00000001-8CE1-466E-8EEF-FEE9CE156BCC}"/>
            </c:ext>
          </c:extLst>
        </c:ser>
        <c:dLbls>
          <c:showLegendKey val="0"/>
          <c:showVal val="0"/>
          <c:showCatName val="0"/>
          <c:showSerName val="0"/>
          <c:showPercent val="0"/>
          <c:showBubbleSize val="0"/>
        </c:dLbls>
        <c:gapWidth val="219"/>
        <c:overlap val="-27"/>
        <c:axId val="1571823871"/>
        <c:axId val="1564729711"/>
      </c:barChart>
      <c:catAx>
        <c:axId val="1571823871"/>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Оценка</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Лист1!$A$2</c:f>
              <c:strCache>
                <c:ptCount val="1"/>
                <c:pt idx="0">
                  <c:v>Категория 1</c:v>
                </c:pt>
              </c:strCache>
            </c:strRef>
          </c:tx>
          <c:spPr>
            <a:solidFill>
              <a:schemeClr val="accent6"/>
            </a:solidFill>
            <a:ln>
              <a:noFill/>
            </a:ln>
            <a:effectLst/>
          </c:spPr>
          <c:invertIfNegative val="0"/>
          <c:dPt>
            <c:idx val="5"/>
            <c:invertIfNegative val="0"/>
            <c:bubble3D val="0"/>
            <c:spPr>
              <a:solidFill>
                <a:schemeClr val="accent6"/>
              </a:solidFill>
              <a:ln>
                <a:noFill/>
              </a:ln>
              <a:effectLst/>
            </c:spPr>
            <c:extLst>
              <c:ext xmlns:c16="http://schemas.microsoft.com/office/drawing/2014/chart" uri="{C3380CC4-5D6E-409C-BE32-E72D297353CC}">
                <c16:uniqueId val="{00000000-C6C8-41B2-A30B-09D454795F28}"/>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1-DE53-4856-BFFC-5006E3CE95D0}"/>
              </c:ext>
            </c:extLst>
          </c:dPt>
          <c:dPt>
            <c:idx val="7"/>
            <c:invertIfNegative val="0"/>
            <c:bubble3D val="0"/>
            <c:spPr>
              <a:solidFill>
                <a:srgbClr val="C00000"/>
              </a:solidFill>
              <a:ln>
                <a:noFill/>
              </a:ln>
              <a:effectLst/>
            </c:spPr>
            <c:extLst>
              <c:ext xmlns:c16="http://schemas.microsoft.com/office/drawing/2014/chart" uri="{C3380CC4-5D6E-409C-BE32-E72D297353CC}">
                <c16:uniqueId val="{0000000E-D50F-49B2-A33C-9D7700156811}"/>
              </c:ext>
            </c:extLst>
          </c:dPt>
          <c:dPt>
            <c:idx val="9"/>
            <c:invertIfNegative val="0"/>
            <c:bubble3D val="0"/>
            <c:spPr>
              <a:solidFill>
                <a:schemeClr val="accent6"/>
              </a:solidFill>
              <a:ln>
                <a:noFill/>
              </a:ln>
              <a:effectLst/>
            </c:spPr>
            <c:extLst>
              <c:ext xmlns:c16="http://schemas.microsoft.com/office/drawing/2014/chart" uri="{C3380CC4-5D6E-409C-BE32-E72D297353CC}">
                <c16:uniqueId val="{00000003-DE53-4856-BFFC-5006E3CE95D0}"/>
              </c:ext>
            </c:extLst>
          </c:dPt>
          <c:dPt>
            <c:idx val="10"/>
            <c:invertIfNegative val="0"/>
            <c:bubble3D val="0"/>
            <c:spPr>
              <a:solidFill>
                <a:srgbClr val="70AD47"/>
              </a:solidFill>
              <a:ln>
                <a:noFill/>
              </a:ln>
              <a:effectLst/>
            </c:spPr>
            <c:extLst>
              <c:ext xmlns:c16="http://schemas.microsoft.com/office/drawing/2014/chart" uri="{C3380CC4-5D6E-409C-BE32-E72D297353CC}">
                <c16:uniqueId val="{0000000A-4283-44AC-B99B-E8D938DB6C19}"/>
              </c:ext>
            </c:extLst>
          </c:dPt>
          <c:dPt>
            <c:idx val="11"/>
            <c:invertIfNegative val="0"/>
            <c:bubble3D val="0"/>
            <c:spPr>
              <a:solidFill>
                <a:srgbClr val="70AD47"/>
              </a:solidFill>
              <a:ln>
                <a:noFill/>
              </a:ln>
              <a:effectLst/>
            </c:spPr>
            <c:extLst>
              <c:ext xmlns:c16="http://schemas.microsoft.com/office/drawing/2014/chart" uri="{C3380CC4-5D6E-409C-BE32-E72D297353CC}">
                <c16:uniqueId val="{00000001-C6C8-41B2-A30B-09D454795F28}"/>
              </c:ext>
            </c:extLst>
          </c:dPt>
          <c:dPt>
            <c:idx val="12"/>
            <c:invertIfNegative val="0"/>
            <c:bubble3D val="0"/>
            <c:spPr>
              <a:solidFill>
                <a:srgbClr val="C00000"/>
              </a:solidFill>
              <a:ln>
                <a:noFill/>
              </a:ln>
              <a:effectLst/>
            </c:spPr>
            <c:extLst>
              <c:ext xmlns:c16="http://schemas.microsoft.com/office/drawing/2014/chart" uri="{C3380CC4-5D6E-409C-BE32-E72D297353CC}">
                <c16:uniqueId val="{0000000F-D50F-49B2-A33C-9D7700156811}"/>
              </c:ext>
            </c:extLst>
          </c:dPt>
          <c:dPt>
            <c:idx val="14"/>
            <c:invertIfNegative val="0"/>
            <c:bubble3D val="0"/>
            <c:spPr>
              <a:solidFill>
                <a:schemeClr val="accent6"/>
              </a:solidFill>
              <a:ln>
                <a:noFill/>
              </a:ln>
              <a:effectLst/>
            </c:spPr>
            <c:extLst>
              <c:ext xmlns:c16="http://schemas.microsoft.com/office/drawing/2014/chart" uri="{C3380CC4-5D6E-409C-BE32-E72D297353CC}">
                <c16:uniqueId val="{00000005-DE53-4856-BFFC-5006E3CE95D0}"/>
              </c:ext>
            </c:extLst>
          </c:dPt>
          <c:dPt>
            <c:idx val="16"/>
            <c:invertIfNegative val="0"/>
            <c:bubble3D val="0"/>
            <c:spPr>
              <a:solidFill>
                <a:srgbClr val="70AD47"/>
              </a:solidFill>
              <a:ln>
                <a:noFill/>
              </a:ln>
              <a:effectLst/>
            </c:spPr>
            <c:extLst>
              <c:ext xmlns:c16="http://schemas.microsoft.com/office/drawing/2014/chart" uri="{C3380CC4-5D6E-409C-BE32-E72D297353CC}">
                <c16:uniqueId val="{0000000B-4283-44AC-B99B-E8D938DB6C19}"/>
              </c:ext>
            </c:extLst>
          </c:dPt>
          <c:dPt>
            <c:idx val="18"/>
            <c:invertIfNegative val="0"/>
            <c:bubble3D val="0"/>
            <c:spPr>
              <a:solidFill>
                <a:srgbClr val="C00000"/>
              </a:solidFill>
              <a:ln>
                <a:noFill/>
              </a:ln>
              <a:effectLst/>
            </c:spPr>
            <c:extLst>
              <c:ext xmlns:c16="http://schemas.microsoft.com/office/drawing/2014/chart" uri="{C3380CC4-5D6E-409C-BE32-E72D297353CC}">
                <c16:uniqueId val="{00000010-D50F-49B2-A33C-9D7700156811}"/>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Лист1!$B$1:$X$1</c:f>
              <c:strCache>
                <c:ptCount val="2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strCache>
            </c:strRef>
          </c:cat>
          <c:val>
            <c:numRef>
              <c:f>Лист1!$B$2:$X$2</c:f>
              <c:numCache>
                <c:formatCode>General</c:formatCode>
                <c:ptCount val="23"/>
                <c:pt idx="0">
                  <c:v>0.5</c:v>
                </c:pt>
                <c:pt idx="1">
                  <c:v>0.5</c:v>
                </c:pt>
                <c:pt idx="2">
                  <c:v>1.5</c:v>
                </c:pt>
                <c:pt idx="3">
                  <c:v>0</c:v>
                </c:pt>
                <c:pt idx="4">
                  <c:v>1</c:v>
                </c:pt>
                <c:pt idx="5">
                  <c:v>1.5</c:v>
                </c:pt>
                <c:pt idx="6">
                  <c:v>0</c:v>
                </c:pt>
                <c:pt idx="7">
                  <c:v>15.7</c:v>
                </c:pt>
                <c:pt idx="8">
                  <c:v>11.3</c:v>
                </c:pt>
                <c:pt idx="9">
                  <c:v>5.4</c:v>
                </c:pt>
                <c:pt idx="10">
                  <c:v>2.9</c:v>
                </c:pt>
                <c:pt idx="11">
                  <c:v>3.9</c:v>
                </c:pt>
                <c:pt idx="12">
                  <c:v>19.600000000000001</c:v>
                </c:pt>
                <c:pt idx="13">
                  <c:v>7.8</c:v>
                </c:pt>
                <c:pt idx="14">
                  <c:v>7.8</c:v>
                </c:pt>
                <c:pt idx="15">
                  <c:v>8.8000000000000007</c:v>
                </c:pt>
                <c:pt idx="16">
                  <c:v>1</c:v>
                </c:pt>
                <c:pt idx="17">
                  <c:v>2</c:v>
                </c:pt>
                <c:pt idx="18">
                  <c:v>3.9</c:v>
                </c:pt>
                <c:pt idx="19">
                  <c:v>2.5</c:v>
                </c:pt>
                <c:pt idx="20">
                  <c:v>1</c:v>
                </c:pt>
                <c:pt idx="21">
                  <c:v>1</c:v>
                </c:pt>
                <c:pt idx="22">
                  <c:v>0.5</c:v>
                </c:pt>
              </c:numCache>
            </c:numRef>
          </c:val>
          <c:extLst>
            <c:ext xmlns:c16="http://schemas.microsoft.com/office/drawing/2014/chart" uri="{C3380CC4-5D6E-409C-BE32-E72D297353CC}">
              <c16:uniqueId val="{00000006-DE53-4856-BFFC-5006E3CE95D0}"/>
            </c:ext>
          </c:extLst>
        </c:ser>
        <c:dLbls>
          <c:showLegendKey val="0"/>
          <c:showVal val="0"/>
          <c:showCatName val="0"/>
          <c:showSerName val="0"/>
          <c:showPercent val="0"/>
          <c:showBubbleSize val="0"/>
        </c:dLbls>
        <c:gapWidth val="219"/>
        <c:overlap val="-27"/>
        <c:axId val="1717307808"/>
        <c:axId val="1862703616"/>
      </c:barChart>
      <c:catAx>
        <c:axId val="17173078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a:t>первичный</a:t>
                </a:r>
                <a:r>
                  <a:rPr lang="ru-RU" baseline="0"/>
                  <a:t> балл</a:t>
                </a:r>
                <a:endParaRPr lang="ru-RU"/>
              </a:p>
            </c:rich>
          </c:tx>
          <c:layout>
            <c:manualLayout>
              <c:xMode val="edge"/>
              <c:yMode val="edge"/>
              <c:x val="0.47662861671490386"/>
              <c:y val="0.9302544902749119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862703616"/>
        <c:crosses val="autoZero"/>
        <c:auto val="1"/>
        <c:lblAlgn val="ctr"/>
        <c:lblOffset val="100"/>
        <c:noMultiLvlLbl val="0"/>
      </c:catAx>
      <c:valAx>
        <c:axId val="1862703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dirty="0"/>
                  <a:t>процент участников, набравших первичный</a:t>
                </a:r>
                <a:r>
                  <a:rPr lang="ru-RU" baseline="0" dirty="0"/>
                  <a:t> балл</a:t>
                </a:r>
                <a:endParaRPr lang="ru-RU"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717307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ru-RU"/>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Лист1!$A$2</c:f>
              <c:strCache>
                <c:ptCount val="1"/>
                <c:pt idx="0">
                  <c:v>"2"</c:v>
                </c:pt>
              </c:strCache>
            </c:strRef>
          </c:tx>
          <c:spPr>
            <a:ln w="34925" cap="rnd">
              <a:solidFill>
                <a:schemeClr val="accent6"/>
              </a:solidFill>
              <a:round/>
            </a:ln>
            <a:effectLst/>
          </c:spPr>
          <c:marker>
            <c:symbol val="circle"/>
            <c:size val="5"/>
            <c:spPr>
              <a:solidFill>
                <a:schemeClr val="accent6"/>
              </a:solidFill>
              <a:ln w="9525">
                <a:solidFill>
                  <a:schemeClr val="accent6"/>
                </a:solidFill>
              </a:ln>
              <a:effectLst/>
            </c:spPr>
          </c:marker>
          <c:cat>
            <c:strRef>
              <c:f>Лист1!$B$1:$Q$1</c:f>
              <c:strCach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strCache>
            </c:strRef>
          </c:cat>
          <c:val>
            <c:numRef>
              <c:f>Лист1!$B$2:$Q$2</c:f>
              <c:numCache>
                <c:formatCode>General</c:formatCode>
                <c:ptCount val="16"/>
                <c:pt idx="0">
                  <c:v>20</c:v>
                </c:pt>
                <c:pt idx="1">
                  <c:v>20</c:v>
                </c:pt>
                <c:pt idx="2">
                  <c:v>40</c:v>
                </c:pt>
                <c:pt idx="3">
                  <c:v>20</c:v>
                </c:pt>
                <c:pt idx="4">
                  <c:v>40</c:v>
                </c:pt>
                <c:pt idx="5">
                  <c:v>10</c:v>
                </c:pt>
                <c:pt idx="6">
                  <c:v>30</c:v>
                </c:pt>
                <c:pt idx="7">
                  <c:v>20</c:v>
                </c:pt>
                <c:pt idx="8">
                  <c:v>10</c:v>
                </c:pt>
                <c:pt idx="9">
                  <c:v>20</c:v>
                </c:pt>
                <c:pt idx="10">
                  <c:v>0</c:v>
                </c:pt>
                <c:pt idx="11">
                  <c:v>30</c:v>
                </c:pt>
                <c:pt idx="12">
                  <c:v>0</c:v>
                </c:pt>
                <c:pt idx="13">
                  <c:v>0</c:v>
                </c:pt>
                <c:pt idx="14">
                  <c:v>5</c:v>
                </c:pt>
                <c:pt idx="15">
                  <c:v>0</c:v>
                </c:pt>
              </c:numCache>
            </c:numRef>
          </c:val>
          <c:smooth val="0"/>
          <c:extLst>
            <c:ext xmlns:c16="http://schemas.microsoft.com/office/drawing/2014/chart" uri="{C3380CC4-5D6E-409C-BE32-E72D297353CC}">
              <c16:uniqueId val="{00000000-1D38-4358-8D0A-A7A1A7DB6C83}"/>
            </c:ext>
          </c:extLst>
        </c:ser>
        <c:ser>
          <c:idx val="1"/>
          <c:order val="1"/>
          <c:tx>
            <c:strRef>
              <c:f>Лист1!$A$3</c:f>
              <c:strCache>
                <c:ptCount val="1"/>
                <c:pt idx="0">
                  <c:v>"3"</c:v>
                </c:pt>
              </c:strCache>
            </c:strRef>
          </c:tx>
          <c:spPr>
            <a:ln w="34925" cap="rnd">
              <a:solidFill>
                <a:schemeClr val="accent5"/>
              </a:solidFill>
              <a:round/>
            </a:ln>
            <a:effectLst/>
          </c:spPr>
          <c:marker>
            <c:symbol val="circle"/>
            <c:size val="5"/>
            <c:spPr>
              <a:solidFill>
                <a:schemeClr val="accent5"/>
              </a:solidFill>
              <a:ln w="9525">
                <a:solidFill>
                  <a:schemeClr val="accent5"/>
                </a:solidFill>
              </a:ln>
              <a:effectLst/>
            </c:spPr>
          </c:marker>
          <c:cat>
            <c:strRef>
              <c:f>Лист1!$B$1:$Q$1</c:f>
              <c:strCach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strCache>
            </c:strRef>
          </c:cat>
          <c:val>
            <c:numRef>
              <c:f>Лист1!$B$3:$Q$3</c:f>
              <c:numCache>
                <c:formatCode>General</c:formatCode>
                <c:ptCount val="16"/>
                <c:pt idx="0">
                  <c:v>70</c:v>
                </c:pt>
                <c:pt idx="1">
                  <c:v>81.25</c:v>
                </c:pt>
                <c:pt idx="2">
                  <c:v>75</c:v>
                </c:pt>
                <c:pt idx="3">
                  <c:v>56.25</c:v>
                </c:pt>
                <c:pt idx="4">
                  <c:v>71.25</c:v>
                </c:pt>
                <c:pt idx="5">
                  <c:v>46.25</c:v>
                </c:pt>
                <c:pt idx="6">
                  <c:v>58.75</c:v>
                </c:pt>
                <c:pt idx="7">
                  <c:v>41.25</c:v>
                </c:pt>
                <c:pt idx="8">
                  <c:v>61.25</c:v>
                </c:pt>
                <c:pt idx="9">
                  <c:v>83.75</c:v>
                </c:pt>
                <c:pt idx="10">
                  <c:v>31.88</c:v>
                </c:pt>
                <c:pt idx="11">
                  <c:v>28.13</c:v>
                </c:pt>
                <c:pt idx="12">
                  <c:v>8.75</c:v>
                </c:pt>
                <c:pt idx="13">
                  <c:v>3.13</c:v>
                </c:pt>
                <c:pt idx="14">
                  <c:v>14.38</c:v>
                </c:pt>
                <c:pt idx="15">
                  <c:v>0.63</c:v>
                </c:pt>
              </c:numCache>
            </c:numRef>
          </c:val>
          <c:smooth val="0"/>
          <c:extLst>
            <c:ext xmlns:c16="http://schemas.microsoft.com/office/drawing/2014/chart" uri="{C3380CC4-5D6E-409C-BE32-E72D297353CC}">
              <c16:uniqueId val="{00000001-1D38-4358-8D0A-A7A1A7DB6C83}"/>
            </c:ext>
          </c:extLst>
        </c:ser>
        <c:ser>
          <c:idx val="2"/>
          <c:order val="2"/>
          <c:tx>
            <c:strRef>
              <c:f>Лист1!$A$4</c:f>
              <c:strCache>
                <c:ptCount val="1"/>
                <c:pt idx="0">
                  <c:v>"4"</c:v>
                </c:pt>
              </c:strCache>
            </c:strRef>
          </c:tx>
          <c:spPr>
            <a:ln w="34925" cap="rnd">
              <a:solidFill>
                <a:schemeClr val="accent4"/>
              </a:solidFill>
              <a:round/>
            </a:ln>
            <a:effectLst/>
          </c:spPr>
          <c:marker>
            <c:symbol val="circle"/>
            <c:size val="5"/>
            <c:spPr>
              <a:solidFill>
                <a:schemeClr val="accent4"/>
              </a:solidFill>
              <a:ln w="9525">
                <a:solidFill>
                  <a:schemeClr val="accent4"/>
                </a:solidFill>
              </a:ln>
              <a:effectLst/>
            </c:spPr>
          </c:marker>
          <c:cat>
            <c:strRef>
              <c:f>Лист1!$B$1:$Q$1</c:f>
              <c:strCach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strCache>
            </c:strRef>
          </c:cat>
          <c:val>
            <c:numRef>
              <c:f>Лист1!$B$4:$Q$4</c:f>
              <c:numCache>
                <c:formatCode>General</c:formatCode>
                <c:ptCount val="16"/>
                <c:pt idx="0">
                  <c:v>90.63</c:v>
                </c:pt>
                <c:pt idx="1">
                  <c:v>89.58</c:v>
                </c:pt>
                <c:pt idx="2">
                  <c:v>72.92</c:v>
                </c:pt>
                <c:pt idx="3">
                  <c:v>81.25</c:v>
                </c:pt>
                <c:pt idx="4">
                  <c:v>83.33</c:v>
                </c:pt>
                <c:pt idx="5">
                  <c:v>78.13</c:v>
                </c:pt>
                <c:pt idx="6">
                  <c:v>72.92</c:v>
                </c:pt>
                <c:pt idx="7">
                  <c:v>51.04</c:v>
                </c:pt>
                <c:pt idx="8">
                  <c:v>73.959999999999994</c:v>
                </c:pt>
                <c:pt idx="9">
                  <c:v>89.58</c:v>
                </c:pt>
                <c:pt idx="10">
                  <c:v>80.73</c:v>
                </c:pt>
                <c:pt idx="11">
                  <c:v>84.9</c:v>
                </c:pt>
                <c:pt idx="12">
                  <c:v>37.5</c:v>
                </c:pt>
                <c:pt idx="13">
                  <c:v>25.52</c:v>
                </c:pt>
                <c:pt idx="14">
                  <c:v>39.58</c:v>
                </c:pt>
                <c:pt idx="15">
                  <c:v>7.81</c:v>
                </c:pt>
              </c:numCache>
            </c:numRef>
          </c:val>
          <c:smooth val="0"/>
          <c:extLst>
            <c:ext xmlns:c16="http://schemas.microsoft.com/office/drawing/2014/chart" uri="{C3380CC4-5D6E-409C-BE32-E72D297353CC}">
              <c16:uniqueId val="{00000002-1D38-4358-8D0A-A7A1A7DB6C83}"/>
            </c:ext>
          </c:extLst>
        </c:ser>
        <c:ser>
          <c:idx val="3"/>
          <c:order val="3"/>
          <c:tx>
            <c:strRef>
              <c:f>Лист1!$A$5</c:f>
              <c:strCache>
                <c:ptCount val="1"/>
                <c:pt idx="0">
                  <c:v>"5"</c:v>
                </c:pt>
              </c:strCache>
            </c:strRef>
          </c:tx>
          <c:spPr>
            <a:ln w="3810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Лист1!$B$1:$Q$1</c:f>
              <c:strCach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strCache>
            </c:strRef>
          </c:cat>
          <c:val>
            <c:numRef>
              <c:f>Лист1!$B$5:$Q$5</c:f>
              <c:numCache>
                <c:formatCode>General</c:formatCode>
                <c:ptCount val="16"/>
                <c:pt idx="0">
                  <c:v>100</c:v>
                </c:pt>
                <c:pt idx="1">
                  <c:v>100</c:v>
                </c:pt>
                <c:pt idx="2">
                  <c:v>88.89</c:v>
                </c:pt>
                <c:pt idx="3">
                  <c:v>94.44</c:v>
                </c:pt>
                <c:pt idx="4">
                  <c:v>77.78</c:v>
                </c:pt>
                <c:pt idx="5">
                  <c:v>94.44</c:v>
                </c:pt>
                <c:pt idx="6">
                  <c:v>94.44</c:v>
                </c:pt>
                <c:pt idx="7">
                  <c:v>94.44</c:v>
                </c:pt>
                <c:pt idx="8">
                  <c:v>94.44</c:v>
                </c:pt>
                <c:pt idx="9">
                  <c:v>100</c:v>
                </c:pt>
                <c:pt idx="10">
                  <c:v>100</c:v>
                </c:pt>
                <c:pt idx="11">
                  <c:v>94.44</c:v>
                </c:pt>
                <c:pt idx="12">
                  <c:v>83.33</c:v>
                </c:pt>
                <c:pt idx="13">
                  <c:v>72.22</c:v>
                </c:pt>
                <c:pt idx="14">
                  <c:v>94.44</c:v>
                </c:pt>
                <c:pt idx="15">
                  <c:v>38.89</c:v>
                </c:pt>
              </c:numCache>
            </c:numRef>
          </c:val>
          <c:smooth val="0"/>
          <c:extLst>
            <c:ext xmlns:c16="http://schemas.microsoft.com/office/drawing/2014/chart" uri="{C3380CC4-5D6E-409C-BE32-E72D297353CC}">
              <c16:uniqueId val="{00000003-1D38-4358-8D0A-A7A1A7DB6C83}"/>
            </c:ext>
          </c:extLst>
        </c:ser>
        <c:dLbls>
          <c:showLegendKey val="0"/>
          <c:showVal val="0"/>
          <c:showCatName val="0"/>
          <c:showSerName val="0"/>
          <c:showPercent val="0"/>
          <c:showBubbleSize val="0"/>
        </c:dLbls>
        <c:marker val="1"/>
        <c:smooth val="0"/>
        <c:axId val="1642419279"/>
        <c:axId val="930774991"/>
      </c:lineChart>
      <c:catAx>
        <c:axId val="1642419279"/>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Номер задания</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930774991"/>
        <c:crosses val="autoZero"/>
        <c:auto val="1"/>
        <c:lblAlgn val="ctr"/>
        <c:lblOffset val="100"/>
        <c:noMultiLvlLbl val="0"/>
      </c:catAx>
      <c:valAx>
        <c:axId val="93077499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 выполнения</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642419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r">
              <a:defRPr sz="1400" b="0" i="0" u="none" strike="noStrike" kern="1200" spc="0" baseline="0">
                <a:solidFill>
                  <a:schemeClr val="tx1">
                    <a:lumMod val="65000"/>
                    <a:lumOff val="35000"/>
                  </a:schemeClr>
                </a:solidFill>
                <a:latin typeface="+mn-lt"/>
                <a:ea typeface="+mn-ea"/>
                <a:cs typeface="+mn-cs"/>
              </a:defRPr>
            </a:pPr>
            <a:r>
              <a:rPr lang="ru-RU" sz="1400" dirty="0"/>
              <a:t>Результаты</a:t>
            </a:r>
            <a:r>
              <a:rPr lang="ru-RU" sz="1400" baseline="0" dirty="0"/>
              <a:t> проведения ВПР по количеству участников (отметки), чел*.</a:t>
            </a:r>
            <a:endParaRPr lang="ru-RU" sz="1400" dirty="0"/>
          </a:p>
        </c:rich>
      </c:tx>
      <c:layout>
        <c:manualLayout>
          <c:xMode val="edge"/>
          <c:yMode val="edge"/>
          <c:x val="0.15293817554053035"/>
          <c:y val="1.3861756125037254E-2"/>
        </c:manualLayout>
      </c:layout>
      <c:overlay val="0"/>
      <c:spPr>
        <a:noFill/>
        <a:ln>
          <a:noFill/>
        </a:ln>
        <a:effectLst/>
      </c:spPr>
      <c:txPr>
        <a:bodyPr rot="0" spcFirstLastPara="1" vertOverflow="ellipsis" vert="horz" wrap="square" anchor="ctr" anchorCtr="1"/>
        <a:lstStyle/>
        <a:p>
          <a:pPr algn="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0.27743721290003565"/>
          <c:y val="5.509029080996046E-2"/>
          <c:w val="0.67803799807341314"/>
          <c:h val="0.78641349572584918"/>
        </c:manualLayout>
      </c:layout>
      <c:barChart>
        <c:barDir val="bar"/>
        <c:grouping val="stacked"/>
        <c:varyColors val="0"/>
        <c:ser>
          <c:idx val="0"/>
          <c:order val="0"/>
          <c:tx>
            <c:strRef>
              <c:f>Лист1!$B$1</c:f>
              <c:strCache>
                <c:ptCount val="1"/>
                <c:pt idx="0">
                  <c:v>"2"</c:v>
                </c:pt>
              </c:strCache>
            </c:strRef>
          </c:tx>
          <c:spPr>
            <a:solidFill>
              <a:schemeClr val="accent6"/>
            </a:solidFill>
            <a:ln>
              <a:noFill/>
            </a:ln>
            <a:effectLst/>
          </c:spPr>
          <c:invertIfNegative val="0"/>
          <c:dLbls>
            <c:dLbl>
              <c:idx val="0"/>
              <c:layout>
                <c:manualLayout>
                  <c:x val="-7.7057670356317342E-3"/>
                  <c:y val="-8.9411280039591455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405-469A-AD8D-0B41522754EE}"/>
                </c:ext>
              </c:extLst>
            </c:dLbl>
            <c:dLbl>
              <c:idx val="1"/>
              <c:layout>
                <c:manualLayout>
                  <c:x val="-3.2656793453145379E-3"/>
                  <c:y val="-1.23535218109744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405-469A-AD8D-0B41522754EE}"/>
                </c:ext>
              </c:extLst>
            </c:dLbl>
            <c:dLbl>
              <c:idx val="2"/>
              <c:delete val="1"/>
              <c:extLst>
                <c:ext xmlns:c15="http://schemas.microsoft.com/office/drawing/2012/chart" uri="{CE6537A1-D6FC-4f65-9D91-7224C49458BB}"/>
                <c:ext xmlns:c16="http://schemas.microsoft.com/office/drawing/2014/chart" uri="{C3380CC4-5D6E-409C-BE32-E72D297353CC}">
                  <c16:uniqueId val="{00000004-B405-469A-AD8D-0B41522754EE}"/>
                </c:ext>
              </c:extLst>
            </c:dLbl>
            <c:dLbl>
              <c:idx val="3"/>
              <c:layout>
                <c:manualLayout>
                  <c:x val="1.2899048909159756E-2"/>
                  <c:y val="3.70405139735886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387-4066-B55B-C9220BEC3C4C}"/>
                </c:ext>
              </c:extLst>
            </c:dLbl>
            <c:dLbl>
              <c:idx val="4"/>
              <c:delete val="1"/>
              <c:extLst>
                <c:ext xmlns:c15="http://schemas.microsoft.com/office/drawing/2012/chart" uri="{CE6537A1-D6FC-4f65-9D91-7224C49458BB}"/>
                <c:ext xmlns:c16="http://schemas.microsoft.com/office/drawing/2014/chart" uri="{C3380CC4-5D6E-409C-BE32-E72D297353CC}">
                  <c16:uniqueId val="{00000007-0387-4066-B55B-C9220BEC3C4C}"/>
                </c:ext>
              </c:extLst>
            </c:dLbl>
            <c:dLbl>
              <c:idx val="5"/>
              <c:layout>
                <c:manualLayout>
                  <c:x val="-2.0269934000108274E-2"/>
                  <c:y val="3.47263932802092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387-4066-B55B-C9220BEC3C4C}"/>
                </c:ext>
              </c:extLst>
            </c:dLbl>
            <c:dLbl>
              <c:idx val="6"/>
              <c:layout>
                <c:manualLayout>
                  <c:x val="-1.8427212727371162E-2"/>
                  <c:y val="3.47256641362332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387-4066-B55B-C9220BEC3C4C}"/>
                </c:ext>
              </c:extLst>
            </c:dLbl>
            <c:dLbl>
              <c:idx val="7"/>
              <c:layout>
                <c:manualLayout>
                  <c:x val="1.1056327636422643E-2"/>
                  <c:y val="2.7780385480191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387-4066-B55B-C9220BEC3C4C}"/>
                </c:ext>
              </c:extLst>
            </c:dLbl>
            <c:dLbl>
              <c:idx val="8"/>
              <c:layout>
                <c:manualLayout>
                  <c:x val="1.1056327636422678E-2"/>
                  <c:y val="3.00954176035407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387-4066-B55B-C9220BEC3C4C}"/>
                </c:ext>
              </c:extLst>
            </c:dLbl>
            <c:dLbl>
              <c:idx val="9"/>
              <c:layout>
                <c:manualLayout>
                  <c:x val="-3.3782833071343295E-17"/>
                  <c:y val="4.630246532692537E-3"/>
                </c:manualLayout>
              </c:layout>
              <c:showLegendKey val="0"/>
              <c:showVal val="1"/>
              <c:showCatName val="0"/>
              <c:showSerName val="0"/>
              <c:showPercent val="0"/>
              <c:showBubbleSize val="0"/>
              <c:extLst>
                <c:ext xmlns:c15="http://schemas.microsoft.com/office/drawing/2012/chart" uri="{CE6537A1-D6FC-4f65-9D91-7224C49458BB}">
                  <c15:layout>
                    <c:manualLayout>
                      <c:w val="4.1875768374869289E-2"/>
                      <c:h val="3.8035977786628775E-2"/>
                    </c:manualLayout>
                  </c15:layout>
                </c:ext>
                <c:ext xmlns:c16="http://schemas.microsoft.com/office/drawing/2014/chart" uri="{C3380CC4-5D6E-409C-BE32-E72D297353CC}">
                  <c16:uniqueId val="{00000013-0387-4066-B55B-C9220BEC3C4C}"/>
                </c:ext>
              </c:extLst>
            </c:dLbl>
            <c:dLbl>
              <c:idx val="10"/>
              <c:delete val="1"/>
              <c:extLst>
                <c:ext xmlns:c15="http://schemas.microsoft.com/office/drawing/2012/chart" uri="{CE6537A1-D6FC-4f65-9D91-7224C49458BB}"/>
                <c:ext xmlns:c16="http://schemas.microsoft.com/office/drawing/2014/chart" uri="{C3380CC4-5D6E-409C-BE32-E72D297353CC}">
                  <c16:uniqueId val="{00000005-B04B-4A82-B0A2-8C4C62378E14}"/>
                </c:ext>
              </c:extLst>
            </c:dLbl>
            <c:dLbl>
              <c:idx val="11"/>
              <c:delete val="1"/>
              <c:extLst>
                <c:ext xmlns:c15="http://schemas.microsoft.com/office/drawing/2012/chart" uri="{CE6537A1-D6FC-4f65-9D91-7224C49458BB}"/>
                <c:ext xmlns:c16="http://schemas.microsoft.com/office/drawing/2014/chart" uri="{C3380CC4-5D6E-409C-BE32-E72D297353CC}">
                  <c16:uniqueId val="{00000009-B04B-4A82-B0A2-8C4C62378E14}"/>
                </c:ext>
              </c:extLst>
            </c:dLbl>
            <c:dLbl>
              <c:idx val="12"/>
              <c:delete val="1"/>
              <c:extLst>
                <c:ext xmlns:c15="http://schemas.microsoft.com/office/drawing/2012/chart" uri="{CE6537A1-D6FC-4f65-9D91-7224C49458BB}"/>
                <c:ext xmlns:c16="http://schemas.microsoft.com/office/drawing/2014/chart" uri="{C3380CC4-5D6E-409C-BE32-E72D297353CC}">
                  <c16:uniqueId val="{0000000D-B04B-4A82-B0A2-8C4C62378E14}"/>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Лист1!$A$2:$A$14</c:f>
              <c:strCache>
                <c:ptCount val="13"/>
                <c:pt idx="0">
                  <c:v>русский язык</c:v>
                </c:pt>
                <c:pt idx="1">
                  <c:v>математика</c:v>
                </c:pt>
                <c:pt idx="2">
                  <c:v>физика</c:v>
                </c:pt>
                <c:pt idx="3">
                  <c:v>химия</c:v>
                </c:pt>
                <c:pt idx="4">
                  <c:v>информатика</c:v>
                </c:pt>
                <c:pt idx="5">
                  <c:v>биология</c:v>
                </c:pt>
                <c:pt idx="6">
                  <c:v>история</c:v>
                </c:pt>
                <c:pt idx="7">
                  <c:v>география</c:v>
                </c:pt>
                <c:pt idx="8">
                  <c:v>английский язык</c:v>
                </c:pt>
                <c:pt idx="9">
                  <c:v>обществознание</c:v>
                </c:pt>
                <c:pt idx="10">
                  <c:v>литература</c:v>
                </c:pt>
                <c:pt idx="11">
                  <c:v>математика углубленная</c:v>
                </c:pt>
                <c:pt idx="12">
                  <c:v>физика углубленная</c:v>
                </c:pt>
              </c:strCache>
            </c:strRef>
          </c:cat>
          <c:val>
            <c:numRef>
              <c:f>Лист1!$B$2:$B$14</c:f>
              <c:numCache>
                <c:formatCode>General</c:formatCode>
                <c:ptCount val="13"/>
                <c:pt idx="0">
                  <c:v>2389</c:v>
                </c:pt>
                <c:pt idx="1">
                  <c:v>1170</c:v>
                </c:pt>
                <c:pt idx="2">
                  <c:v>210</c:v>
                </c:pt>
                <c:pt idx="3">
                  <c:v>245</c:v>
                </c:pt>
                <c:pt idx="4">
                  <c:v>64</c:v>
                </c:pt>
                <c:pt idx="5">
                  <c:v>48</c:v>
                </c:pt>
                <c:pt idx="6">
                  <c:v>204</c:v>
                </c:pt>
                <c:pt idx="7">
                  <c:v>148</c:v>
                </c:pt>
                <c:pt idx="8">
                  <c:v>301</c:v>
                </c:pt>
                <c:pt idx="9">
                  <c:v>672</c:v>
                </c:pt>
                <c:pt idx="10">
                  <c:v>220</c:v>
                </c:pt>
                <c:pt idx="11">
                  <c:v>10</c:v>
                </c:pt>
                <c:pt idx="12">
                  <c:v>0</c:v>
                </c:pt>
              </c:numCache>
            </c:numRef>
          </c:val>
          <c:extLst>
            <c:ext xmlns:c16="http://schemas.microsoft.com/office/drawing/2014/chart" uri="{C3380CC4-5D6E-409C-BE32-E72D297353CC}">
              <c16:uniqueId val="{00000000-B405-469A-AD8D-0B41522754EE}"/>
            </c:ext>
          </c:extLst>
        </c:ser>
        <c:ser>
          <c:idx val="1"/>
          <c:order val="1"/>
          <c:tx>
            <c:strRef>
              <c:f>Лист1!$C$1</c:f>
              <c:strCache>
                <c:ptCount val="1"/>
                <c:pt idx="0">
                  <c:v>"3"</c:v>
                </c:pt>
              </c:strCache>
            </c:strRef>
          </c:tx>
          <c:spPr>
            <a:solidFill>
              <a:schemeClr val="accent5"/>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4-0387-4066-B55B-C9220BEC3C4C}"/>
                </c:ext>
              </c:extLst>
            </c:dLbl>
            <c:dLbl>
              <c:idx val="4"/>
              <c:delete val="1"/>
              <c:extLst>
                <c:ext xmlns:c15="http://schemas.microsoft.com/office/drawing/2012/chart" uri="{CE6537A1-D6FC-4f65-9D91-7224C49458BB}"/>
                <c:ext xmlns:c16="http://schemas.microsoft.com/office/drawing/2014/chart" uri="{C3380CC4-5D6E-409C-BE32-E72D297353CC}">
                  <c16:uniqueId val="{00000000-B04B-4A82-B0A2-8C4C62378E14}"/>
                </c:ext>
              </c:extLst>
            </c:dLbl>
            <c:dLbl>
              <c:idx val="5"/>
              <c:layout>
                <c:manualLayout>
                  <c:x val="-3.3782833071343295E-17"/>
                  <c:y val="7.2914397585804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387-4066-B55B-C9220BEC3C4C}"/>
                </c:ext>
              </c:extLst>
            </c:dLbl>
            <c:dLbl>
              <c:idx val="10"/>
              <c:delete val="1"/>
              <c:extLst>
                <c:ext xmlns:c15="http://schemas.microsoft.com/office/drawing/2012/chart" uri="{CE6537A1-D6FC-4f65-9D91-7224C49458BB}"/>
                <c:ext xmlns:c16="http://schemas.microsoft.com/office/drawing/2014/chart" uri="{C3380CC4-5D6E-409C-BE32-E72D297353CC}">
                  <c16:uniqueId val="{00000004-B04B-4A82-B0A2-8C4C62378E14}"/>
                </c:ext>
              </c:extLst>
            </c:dLbl>
            <c:dLbl>
              <c:idx val="11"/>
              <c:delete val="1"/>
              <c:extLst>
                <c:ext xmlns:c15="http://schemas.microsoft.com/office/drawing/2012/chart" uri="{CE6537A1-D6FC-4f65-9D91-7224C49458BB}"/>
                <c:ext xmlns:c16="http://schemas.microsoft.com/office/drawing/2014/chart" uri="{C3380CC4-5D6E-409C-BE32-E72D297353CC}">
                  <c16:uniqueId val="{00000008-B04B-4A82-B0A2-8C4C62378E14}"/>
                </c:ext>
              </c:extLst>
            </c:dLbl>
            <c:dLbl>
              <c:idx val="12"/>
              <c:delete val="1"/>
              <c:extLst>
                <c:ext xmlns:c15="http://schemas.microsoft.com/office/drawing/2012/chart" uri="{CE6537A1-D6FC-4f65-9D91-7224C49458BB}"/>
                <c:ext xmlns:c16="http://schemas.microsoft.com/office/drawing/2014/chart" uri="{C3380CC4-5D6E-409C-BE32-E72D297353CC}">
                  <c16:uniqueId val="{0000000C-B04B-4A82-B0A2-8C4C62378E14}"/>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Лист1!$A$2:$A$14</c:f>
              <c:strCache>
                <c:ptCount val="13"/>
                <c:pt idx="0">
                  <c:v>русский язык</c:v>
                </c:pt>
                <c:pt idx="1">
                  <c:v>математика</c:v>
                </c:pt>
                <c:pt idx="2">
                  <c:v>физика</c:v>
                </c:pt>
                <c:pt idx="3">
                  <c:v>химия</c:v>
                </c:pt>
                <c:pt idx="4">
                  <c:v>информатика</c:v>
                </c:pt>
                <c:pt idx="5">
                  <c:v>биология</c:v>
                </c:pt>
                <c:pt idx="6">
                  <c:v>история</c:v>
                </c:pt>
                <c:pt idx="7">
                  <c:v>география</c:v>
                </c:pt>
                <c:pt idx="8">
                  <c:v>английский язык</c:v>
                </c:pt>
                <c:pt idx="9">
                  <c:v>обществознание</c:v>
                </c:pt>
                <c:pt idx="10">
                  <c:v>литература</c:v>
                </c:pt>
                <c:pt idx="11">
                  <c:v>математика углубленная</c:v>
                </c:pt>
                <c:pt idx="12">
                  <c:v>физика углубленная</c:v>
                </c:pt>
              </c:strCache>
            </c:strRef>
          </c:cat>
          <c:val>
            <c:numRef>
              <c:f>Лист1!$C$2:$C$14</c:f>
              <c:numCache>
                <c:formatCode>General</c:formatCode>
                <c:ptCount val="13"/>
                <c:pt idx="0">
                  <c:v>8187</c:v>
                </c:pt>
                <c:pt idx="1">
                  <c:v>9131</c:v>
                </c:pt>
                <c:pt idx="2">
                  <c:v>2443</c:v>
                </c:pt>
                <c:pt idx="3">
                  <c:v>1741</c:v>
                </c:pt>
                <c:pt idx="4">
                  <c:v>599</c:v>
                </c:pt>
                <c:pt idx="5">
                  <c:v>1061</c:v>
                </c:pt>
                <c:pt idx="6">
                  <c:v>2513</c:v>
                </c:pt>
                <c:pt idx="7">
                  <c:v>2089</c:v>
                </c:pt>
                <c:pt idx="8">
                  <c:v>1169</c:v>
                </c:pt>
                <c:pt idx="9">
                  <c:v>3049</c:v>
                </c:pt>
                <c:pt idx="10">
                  <c:v>884</c:v>
                </c:pt>
                <c:pt idx="11">
                  <c:v>80</c:v>
                </c:pt>
                <c:pt idx="12">
                  <c:v>6</c:v>
                </c:pt>
              </c:numCache>
            </c:numRef>
          </c:val>
          <c:extLst>
            <c:ext xmlns:c16="http://schemas.microsoft.com/office/drawing/2014/chart" uri="{C3380CC4-5D6E-409C-BE32-E72D297353CC}">
              <c16:uniqueId val="{00000001-B405-469A-AD8D-0B41522754EE}"/>
            </c:ext>
          </c:extLst>
        </c:ser>
        <c:ser>
          <c:idx val="2"/>
          <c:order val="2"/>
          <c:tx>
            <c:strRef>
              <c:f>Лист1!$D$1</c:f>
              <c:strCache>
                <c:ptCount val="1"/>
                <c:pt idx="0">
                  <c:v>"4"</c:v>
                </c:pt>
              </c:strCache>
            </c:strRef>
          </c:tx>
          <c:spPr>
            <a:solidFill>
              <a:schemeClr val="accent4"/>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3-0387-4066-B55B-C9220BEC3C4C}"/>
                </c:ext>
              </c:extLst>
            </c:dLbl>
            <c:dLbl>
              <c:idx val="4"/>
              <c:delete val="1"/>
              <c:extLst>
                <c:ext xmlns:c15="http://schemas.microsoft.com/office/drawing/2012/chart" uri="{CE6537A1-D6FC-4f65-9D91-7224C49458BB}"/>
                <c:ext xmlns:c16="http://schemas.microsoft.com/office/drawing/2014/chart" uri="{C3380CC4-5D6E-409C-BE32-E72D297353CC}">
                  <c16:uniqueId val="{00000001-B04B-4A82-B0A2-8C4C62378E14}"/>
                </c:ext>
              </c:extLst>
            </c:dLbl>
            <c:dLbl>
              <c:idx val="5"/>
              <c:layout>
                <c:manualLayout>
                  <c:x val="0"/>
                  <c:y val="3.64571987929021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387-4066-B55B-C9220BEC3C4C}"/>
                </c:ext>
              </c:extLst>
            </c:dLbl>
            <c:dLbl>
              <c:idx val="10"/>
              <c:delete val="1"/>
              <c:extLst>
                <c:ext xmlns:c15="http://schemas.microsoft.com/office/drawing/2012/chart" uri="{CE6537A1-D6FC-4f65-9D91-7224C49458BB}"/>
                <c:ext xmlns:c16="http://schemas.microsoft.com/office/drawing/2014/chart" uri="{C3380CC4-5D6E-409C-BE32-E72D297353CC}">
                  <c16:uniqueId val="{00000002-B04B-4A82-B0A2-8C4C62378E14}"/>
                </c:ext>
              </c:extLst>
            </c:dLbl>
            <c:dLbl>
              <c:idx val="11"/>
              <c:delete val="1"/>
              <c:extLst>
                <c:ext xmlns:c15="http://schemas.microsoft.com/office/drawing/2012/chart" uri="{CE6537A1-D6FC-4f65-9D91-7224C49458BB}"/>
                <c:ext xmlns:c16="http://schemas.microsoft.com/office/drawing/2014/chart" uri="{C3380CC4-5D6E-409C-BE32-E72D297353CC}">
                  <c16:uniqueId val="{00000007-B04B-4A82-B0A2-8C4C62378E14}"/>
                </c:ext>
              </c:extLst>
            </c:dLbl>
            <c:dLbl>
              <c:idx val="12"/>
              <c:delete val="1"/>
              <c:extLst>
                <c:ext xmlns:c15="http://schemas.microsoft.com/office/drawing/2012/chart" uri="{CE6537A1-D6FC-4f65-9D91-7224C49458BB}"/>
                <c:ext xmlns:c16="http://schemas.microsoft.com/office/drawing/2014/chart" uri="{C3380CC4-5D6E-409C-BE32-E72D297353CC}">
                  <c16:uniqueId val="{0000000B-B04B-4A82-B0A2-8C4C62378E14}"/>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Лист1!$A$2:$A$14</c:f>
              <c:strCache>
                <c:ptCount val="13"/>
                <c:pt idx="0">
                  <c:v>русский язык</c:v>
                </c:pt>
                <c:pt idx="1">
                  <c:v>математика</c:v>
                </c:pt>
                <c:pt idx="2">
                  <c:v>физика</c:v>
                </c:pt>
                <c:pt idx="3">
                  <c:v>химия</c:v>
                </c:pt>
                <c:pt idx="4">
                  <c:v>информатика</c:v>
                </c:pt>
                <c:pt idx="5">
                  <c:v>биология</c:v>
                </c:pt>
                <c:pt idx="6">
                  <c:v>история</c:v>
                </c:pt>
                <c:pt idx="7">
                  <c:v>география</c:v>
                </c:pt>
                <c:pt idx="8">
                  <c:v>английский язык</c:v>
                </c:pt>
                <c:pt idx="9">
                  <c:v>обществознание</c:v>
                </c:pt>
                <c:pt idx="10">
                  <c:v>литература</c:v>
                </c:pt>
                <c:pt idx="11">
                  <c:v>математика углубленная</c:v>
                </c:pt>
                <c:pt idx="12">
                  <c:v>физика углубленная</c:v>
                </c:pt>
              </c:strCache>
            </c:strRef>
          </c:cat>
          <c:val>
            <c:numRef>
              <c:f>Лист1!$D$2:$D$14</c:f>
              <c:numCache>
                <c:formatCode>General</c:formatCode>
                <c:ptCount val="13"/>
                <c:pt idx="0">
                  <c:v>4936</c:v>
                </c:pt>
                <c:pt idx="1">
                  <c:v>6048</c:v>
                </c:pt>
                <c:pt idx="2">
                  <c:v>1450</c:v>
                </c:pt>
                <c:pt idx="3">
                  <c:v>1586</c:v>
                </c:pt>
                <c:pt idx="4">
                  <c:v>558</c:v>
                </c:pt>
                <c:pt idx="5">
                  <c:v>1214</c:v>
                </c:pt>
                <c:pt idx="6">
                  <c:v>2657</c:v>
                </c:pt>
                <c:pt idx="7">
                  <c:v>2121</c:v>
                </c:pt>
                <c:pt idx="8">
                  <c:v>972</c:v>
                </c:pt>
                <c:pt idx="9">
                  <c:v>2059</c:v>
                </c:pt>
                <c:pt idx="10">
                  <c:v>693</c:v>
                </c:pt>
                <c:pt idx="11">
                  <c:v>96</c:v>
                </c:pt>
                <c:pt idx="12">
                  <c:v>10</c:v>
                </c:pt>
              </c:numCache>
            </c:numRef>
          </c:val>
          <c:extLst>
            <c:ext xmlns:c16="http://schemas.microsoft.com/office/drawing/2014/chart" uri="{C3380CC4-5D6E-409C-BE32-E72D297353CC}">
              <c16:uniqueId val="{00000002-B405-469A-AD8D-0B41522754EE}"/>
            </c:ext>
          </c:extLst>
        </c:ser>
        <c:ser>
          <c:idx val="3"/>
          <c:order val="3"/>
          <c:tx>
            <c:strRef>
              <c:f>Лист1!$E$1</c:f>
              <c:strCache>
                <c:ptCount val="1"/>
                <c:pt idx="0">
                  <c:v>"5"</c:v>
                </c:pt>
              </c:strCache>
            </c:strRef>
          </c:tx>
          <c:spPr>
            <a:solidFill>
              <a:schemeClr val="accent6">
                <a:lumMod val="60000"/>
              </a:schemeClr>
            </a:solidFill>
            <a:ln>
              <a:noFill/>
            </a:ln>
            <a:effectLst/>
          </c:spPr>
          <c:invertIfNegative val="0"/>
          <c:dLbls>
            <c:dLbl>
              <c:idx val="0"/>
              <c:layout>
                <c:manualLayout>
                  <c:x val="7.3708850909484517E-3"/>
                  <c:y val="1.8228599396451075E-7"/>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87-4066-B55B-C9220BEC3C4C}"/>
                </c:ext>
              </c:extLst>
            </c:dLbl>
            <c:dLbl>
              <c:idx val="1"/>
              <c:layout>
                <c:manualLayout>
                  <c:x val="-1.8427212727371129E-3"/>
                  <c:y val="1.8228599396451075E-7"/>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87-4066-B55B-C9220BEC3C4C}"/>
                </c:ext>
              </c:extLst>
            </c:dLbl>
            <c:dLbl>
              <c:idx val="2"/>
              <c:delete val="1"/>
              <c:extLst>
                <c:ext xmlns:c15="http://schemas.microsoft.com/office/drawing/2012/chart" uri="{CE6537A1-D6FC-4f65-9D91-7224C49458BB}"/>
                <c:ext xmlns:c16="http://schemas.microsoft.com/office/drawing/2014/chart" uri="{C3380CC4-5D6E-409C-BE32-E72D297353CC}">
                  <c16:uniqueId val="{00000002-0387-4066-B55B-C9220BEC3C4C}"/>
                </c:ext>
              </c:extLst>
            </c:dLbl>
            <c:dLbl>
              <c:idx val="3"/>
              <c:layout>
                <c:manualLayout>
                  <c:x val="3.869714672747937E-2"/>
                  <c:y val="2.315032123349286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87-4066-B55B-C9220BEC3C4C}"/>
                </c:ext>
              </c:extLst>
            </c:dLbl>
            <c:dLbl>
              <c:idx val="4"/>
              <c:delete val="1"/>
              <c:extLst>
                <c:ext xmlns:c15="http://schemas.microsoft.com/office/drawing/2012/chart" uri="{CE6537A1-D6FC-4f65-9D91-7224C49458BB}"/>
                <c:ext xmlns:c16="http://schemas.microsoft.com/office/drawing/2014/chart" uri="{C3380CC4-5D6E-409C-BE32-E72D297353CC}">
                  <c16:uniqueId val="{00000008-0387-4066-B55B-C9220BEC3C4C}"/>
                </c:ext>
              </c:extLst>
            </c:dLbl>
            <c:dLbl>
              <c:idx val="5"/>
              <c:layout>
                <c:manualLayout>
                  <c:x val="2.5798097818319581E-2"/>
                  <c:y val="4.63061110468050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387-4066-B55B-C9220BEC3C4C}"/>
                </c:ext>
              </c:extLst>
            </c:dLbl>
            <c:dLbl>
              <c:idx val="6"/>
              <c:layout>
                <c:manualLayout>
                  <c:x val="1.8427212727370453E-3"/>
                  <c:y val="1.15778949066559E-3"/>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bg1"/>
                      </a:solidFill>
                      <a:latin typeface="+mn-lt"/>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15:layout>
                    <c:manualLayout>
                      <c:w val="4.1875768374869289E-2"/>
                      <c:h val="4.0351009909978058E-2"/>
                    </c:manualLayout>
                  </c15:layout>
                </c:ext>
                <c:ext xmlns:c16="http://schemas.microsoft.com/office/drawing/2014/chart" uri="{C3380CC4-5D6E-409C-BE32-E72D297353CC}">
                  <c16:uniqueId val="{0000000E-0387-4066-B55B-C9220BEC3C4C}"/>
                </c:ext>
              </c:extLst>
            </c:dLbl>
            <c:dLbl>
              <c:idx val="7"/>
              <c:layout>
                <c:manualLayout>
                  <c:x val="2.3955376545582399E-2"/>
                  <c:y val="1.822859939645107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387-4066-B55B-C9220BEC3C4C}"/>
                </c:ext>
              </c:extLst>
            </c:dLbl>
            <c:dLbl>
              <c:idx val="8"/>
              <c:layout>
                <c:manualLayout>
                  <c:x val="3.869714672747930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387-4066-B55B-C9220BEC3C4C}"/>
                </c:ext>
              </c:extLst>
            </c:dLbl>
            <c:dLbl>
              <c:idx val="9"/>
              <c:layout>
                <c:manualLayout>
                  <c:x val="3.5011704182005145E-2"/>
                  <c:y val="1.6976706121536973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387-4066-B55B-C9220BEC3C4C}"/>
                </c:ext>
              </c:extLst>
            </c:dLbl>
            <c:dLbl>
              <c:idx val="10"/>
              <c:delete val="1"/>
              <c:extLst>
                <c:ext xmlns:c15="http://schemas.microsoft.com/office/drawing/2012/chart" uri="{CE6537A1-D6FC-4f65-9D91-7224C49458BB}"/>
                <c:ext xmlns:c16="http://schemas.microsoft.com/office/drawing/2014/chart" uri="{C3380CC4-5D6E-409C-BE32-E72D297353CC}">
                  <c16:uniqueId val="{00000003-B04B-4A82-B0A2-8C4C62378E14}"/>
                </c:ext>
              </c:extLst>
            </c:dLbl>
            <c:dLbl>
              <c:idx val="11"/>
              <c:delete val="1"/>
              <c:extLst>
                <c:ext xmlns:c15="http://schemas.microsoft.com/office/drawing/2012/chart" uri="{CE6537A1-D6FC-4f65-9D91-7224C49458BB}"/>
                <c:ext xmlns:c16="http://schemas.microsoft.com/office/drawing/2014/chart" uri="{C3380CC4-5D6E-409C-BE32-E72D297353CC}">
                  <c16:uniqueId val="{00000006-B04B-4A82-B0A2-8C4C62378E14}"/>
                </c:ext>
              </c:extLst>
            </c:dLbl>
            <c:dLbl>
              <c:idx val="12"/>
              <c:delete val="1"/>
              <c:extLst>
                <c:ext xmlns:c15="http://schemas.microsoft.com/office/drawing/2012/chart" uri="{CE6537A1-D6FC-4f65-9D91-7224C49458BB}"/>
                <c:ext xmlns:c16="http://schemas.microsoft.com/office/drawing/2014/chart" uri="{C3380CC4-5D6E-409C-BE32-E72D297353CC}">
                  <c16:uniqueId val="{0000000A-B04B-4A82-B0A2-8C4C62378E14}"/>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Лист1!$A$2:$A$14</c:f>
              <c:strCache>
                <c:ptCount val="13"/>
                <c:pt idx="0">
                  <c:v>русский язык</c:v>
                </c:pt>
                <c:pt idx="1">
                  <c:v>математика</c:v>
                </c:pt>
                <c:pt idx="2">
                  <c:v>физика</c:v>
                </c:pt>
                <c:pt idx="3">
                  <c:v>химия</c:v>
                </c:pt>
                <c:pt idx="4">
                  <c:v>информатика</c:v>
                </c:pt>
                <c:pt idx="5">
                  <c:v>биология</c:v>
                </c:pt>
                <c:pt idx="6">
                  <c:v>история</c:v>
                </c:pt>
                <c:pt idx="7">
                  <c:v>география</c:v>
                </c:pt>
                <c:pt idx="8">
                  <c:v>английский язык</c:v>
                </c:pt>
                <c:pt idx="9">
                  <c:v>обществознание</c:v>
                </c:pt>
                <c:pt idx="10">
                  <c:v>литература</c:v>
                </c:pt>
                <c:pt idx="11">
                  <c:v>математика углубленная</c:v>
                </c:pt>
                <c:pt idx="12">
                  <c:v>физика углубленная</c:v>
                </c:pt>
              </c:strCache>
            </c:strRef>
          </c:cat>
          <c:val>
            <c:numRef>
              <c:f>Лист1!$E$2:$E$14</c:f>
              <c:numCache>
                <c:formatCode>General</c:formatCode>
                <c:ptCount val="13"/>
                <c:pt idx="0">
                  <c:v>1844</c:v>
                </c:pt>
                <c:pt idx="1">
                  <c:v>1241</c:v>
                </c:pt>
                <c:pt idx="2">
                  <c:v>310</c:v>
                </c:pt>
                <c:pt idx="3">
                  <c:v>561</c:v>
                </c:pt>
                <c:pt idx="4">
                  <c:v>172</c:v>
                </c:pt>
                <c:pt idx="5">
                  <c:v>339</c:v>
                </c:pt>
                <c:pt idx="6">
                  <c:v>782</c:v>
                </c:pt>
                <c:pt idx="7">
                  <c:v>261</c:v>
                </c:pt>
                <c:pt idx="8">
                  <c:v>295</c:v>
                </c:pt>
                <c:pt idx="9">
                  <c:v>476</c:v>
                </c:pt>
                <c:pt idx="10">
                  <c:v>432</c:v>
                </c:pt>
                <c:pt idx="11">
                  <c:v>18</c:v>
                </c:pt>
                <c:pt idx="12">
                  <c:v>2</c:v>
                </c:pt>
              </c:numCache>
            </c:numRef>
          </c:val>
          <c:extLst>
            <c:ext xmlns:c16="http://schemas.microsoft.com/office/drawing/2014/chart" uri="{C3380CC4-5D6E-409C-BE32-E72D297353CC}">
              <c16:uniqueId val="{00000003-B405-469A-AD8D-0B41522754EE}"/>
            </c:ext>
          </c:extLst>
        </c:ser>
        <c:dLbls>
          <c:showLegendKey val="0"/>
          <c:showVal val="0"/>
          <c:showCatName val="0"/>
          <c:showSerName val="0"/>
          <c:showPercent val="0"/>
          <c:showBubbleSize val="0"/>
        </c:dLbls>
        <c:gapWidth val="150"/>
        <c:overlap val="100"/>
        <c:axId val="1358290175"/>
        <c:axId val="1446896543"/>
      </c:barChart>
      <c:catAx>
        <c:axId val="13582901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crossAx val="1446896543"/>
        <c:crosses val="autoZero"/>
        <c:auto val="1"/>
        <c:lblAlgn val="ctr"/>
        <c:lblOffset val="100"/>
        <c:noMultiLvlLbl val="0"/>
      </c:catAx>
      <c:valAx>
        <c:axId val="1446896543"/>
        <c:scaling>
          <c:orientation val="minMax"/>
          <c:max val="17500"/>
          <c:min val="0"/>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3582901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028154553617064E-2"/>
          <c:y val="0"/>
          <c:w val="0.95297184544638291"/>
          <c:h val="0.5051724524460105"/>
        </c:manualLayout>
      </c:layout>
      <c:barChart>
        <c:barDir val="col"/>
        <c:grouping val="clustered"/>
        <c:varyColors val="0"/>
        <c:ser>
          <c:idx val="4"/>
          <c:order val="0"/>
          <c:tx>
            <c:strRef>
              <c:f>Лист1!$B$1</c:f>
              <c:strCache>
                <c:ptCount val="1"/>
                <c:pt idx="0">
                  <c:v>2021</c:v>
                </c:pt>
              </c:strCache>
            </c:strRef>
          </c:tx>
          <c:spPr>
            <a:solidFill>
              <a:schemeClr val="accent5">
                <a:lumMod val="60000"/>
              </a:schemeClr>
            </a:solidFill>
            <a:ln>
              <a:noFill/>
            </a:ln>
            <a:effectLst/>
          </c:spPr>
          <c:invertIfNegative val="0"/>
          <c:val>
            <c:numRef>
              <c:f>Лист1!$B$2:$B$18</c:f>
              <c:numCache>
                <c:formatCode>General</c:formatCode>
                <c:ptCount val="17"/>
                <c:pt idx="0">
                  <c:v>40.629999999999995</c:v>
                </c:pt>
                <c:pt idx="1">
                  <c:v>33.08</c:v>
                </c:pt>
                <c:pt idx="2">
                  <c:v>40.229999999999997</c:v>
                </c:pt>
                <c:pt idx="3">
                  <c:v>32.15</c:v>
                </c:pt>
                <c:pt idx="4">
                  <c:v>43.400000000000006</c:v>
                </c:pt>
                <c:pt idx="5">
                  <c:v>27.28</c:v>
                </c:pt>
                <c:pt idx="6">
                  <c:v>44.06</c:v>
                </c:pt>
                <c:pt idx="7">
                  <c:v>33.340000000000003</c:v>
                </c:pt>
                <c:pt idx="8">
                  <c:v>47.87</c:v>
                </c:pt>
                <c:pt idx="9">
                  <c:v>21.05</c:v>
                </c:pt>
                <c:pt idx="10">
                  <c:v>24.1</c:v>
                </c:pt>
                <c:pt idx="11">
                  <c:v>35.17</c:v>
                </c:pt>
                <c:pt idx="12">
                  <c:v>40</c:v>
                </c:pt>
                <c:pt idx="13">
                  <c:v>23.529999999999998</c:v>
                </c:pt>
                <c:pt idx="14">
                  <c:v>24.64</c:v>
                </c:pt>
                <c:pt idx="15">
                  <c:v>27.08</c:v>
                </c:pt>
                <c:pt idx="16">
                  <c:v>24.44</c:v>
                </c:pt>
              </c:numCache>
            </c:numRef>
          </c:val>
          <c:extLst>
            <c:ext xmlns:c16="http://schemas.microsoft.com/office/drawing/2014/chart" uri="{C3380CC4-5D6E-409C-BE32-E72D297353CC}">
              <c16:uniqueId val="{00000000-5940-4247-A029-9F9990393CDE}"/>
            </c:ext>
          </c:extLst>
        </c:ser>
        <c:ser>
          <c:idx val="0"/>
          <c:order val="1"/>
          <c:tx>
            <c:strRef>
              <c:f>Лист1!$C$1</c:f>
              <c:strCache>
                <c:ptCount val="1"/>
                <c:pt idx="0">
                  <c:v>2022</c:v>
                </c:pt>
              </c:strCache>
            </c:strRef>
          </c:tx>
          <c:spPr>
            <a:solidFill>
              <a:schemeClr val="accent6"/>
            </a:solidFill>
            <a:ln>
              <a:noFill/>
            </a:ln>
            <a:effectLst/>
          </c:spPr>
          <c:invertIfNegative val="0"/>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Лист1!$C$2:$C$18</c:f>
              <c:numCache>
                <c:formatCode>General</c:formatCode>
                <c:ptCount val="17"/>
                <c:pt idx="0">
                  <c:v>65</c:v>
                </c:pt>
                <c:pt idx="1">
                  <c:v>41.79</c:v>
                </c:pt>
                <c:pt idx="2">
                  <c:v>34.75</c:v>
                </c:pt>
                <c:pt idx="3">
                  <c:v>32.93</c:v>
                </c:pt>
                <c:pt idx="4">
                  <c:v>45.71</c:v>
                </c:pt>
                <c:pt idx="5">
                  <c:v>26.17</c:v>
                </c:pt>
                <c:pt idx="6">
                  <c:v>46.66</c:v>
                </c:pt>
                <c:pt idx="7">
                  <c:v>19.05</c:v>
                </c:pt>
                <c:pt idx="8">
                  <c:v>20</c:v>
                </c:pt>
                <c:pt idx="9">
                  <c:v>51.51</c:v>
                </c:pt>
                <c:pt idx="10">
                  <c:v>28</c:v>
                </c:pt>
                <c:pt idx="11">
                  <c:v>46.74</c:v>
                </c:pt>
                <c:pt idx="12">
                  <c:v>70</c:v>
                </c:pt>
                <c:pt idx="13">
                  <c:v>42.85</c:v>
                </c:pt>
                <c:pt idx="14">
                  <c:v>35</c:v>
                </c:pt>
                <c:pt idx="15">
                  <c:v>30.580000000000002</c:v>
                </c:pt>
                <c:pt idx="16">
                  <c:v>21.43</c:v>
                </c:pt>
              </c:numCache>
            </c:numRef>
          </c:val>
          <c:extLst>
            <c:ext xmlns:c16="http://schemas.microsoft.com/office/drawing/2014/chart" uri="{C3380CC4-5D6E-409C-BE32-E72D297353CC}">
              <c16:uniqueId val="{00000000-6120-4448-93D3-948E35661C93}"/>
            </c:ext>
          </c:extLst>
        </c:ser>
        <c:ser>
          <c:idx val="1"/>
          <c:order val="2"/>
          <c:tx>
            <c:strRef>
              <c:f>Лист1!$D$1</c:f>
              <c:strCache>
                <c:ptCount val="1"/>
                <c:pt idx="0">
                  <c:v>2023</c:v>
                </c:pt>
              </c:strCache>
            </c:strRef>
          </c:tx>
          <c:spPr>
            <a:solidFill>
              <a:schemeClr val="accent5"/>
            </a:solidFill>
            <a:ln>
              <a:noFill/>
            </a:ln>
            <a:effectLst/>
          </c:spPr>
          <c:invertIfNegative val="0"/>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Лист1!$D$2:$D$18</c:f>
              <c:numCache>
                <c:formatCode>General</c:formatCode>
                <c:ptCount val="17"/>
                <c:pt idx="0">
                  <c:v>30.77</c:v>
                </c:pt>
                <c:pt idx="1">
                  <c:v>47.900000000000006</c:v>
                </c:pt>
                <c:pt idx="2">
                  <c:v>39.83</c:v>
                </c:pt>
                <c:pt idx="3">
                  <c:v>32.14</c:v>
                </c:pt>
                <c:pt idx="4">
                  <c:v>40.74</c:v>
                </c:pt>
                <c:pt idx="5">
                  <c:v>20.8</c:v>
                </c:pt>
                <c:pt idx="6">
                  <c:v>66.67</c:v>
                </c:pt>
                <c:pt idx="7">
                  <c:v>57.150000000000006</c:v>
                </c:pt>
                <c:pt idx="8">
                  <c:v>42.85</c:v>
                </c:pt>
                <c:pt idx="9">
                  <c:v>27.910000000000004</c:v>
                </c:pt>
                <c:pt idx="10">
                  <c:v>51.42</c:v>
                </c:pt>
                <c:pt idx="11">
                  <c:v>23.81</c:v>
                </c:pt>
                <c:pt idx="12">
                  <c:v>3.33</c:v>
                </c:pt>
                <c:pt idx="13">
                  <c:v>32.5</c:v>
                </c:pt>
                <c:pt idx="14">
                  <c:v>39.33</c:v>
                </c:pt>
                <c:pt idx="15">
                  <c:v>32.410000000000004</c:v>
                </c:pt>
                <c:pt idx="16">
                  <c:v>26.869999999999997</c:v>
                </c:pt>
              </c:numCache>
            </c:numRef>
          </c:val>
          <c:extLst>
            <c:ext xmlns:c16="http://schemas.microsoft.com/office/drawing/2014/chart" uri="{C3380CC4-5D6E-409C-BE32-E72D297353CC}">
              <c16:uniqueId val="{00000001-6120-4448-93D3-948E35661C93}"/>
            </c:ext>
          </c:extLst>
        </c:ser>
        <c:ser>
          <c:idx val="2"/>
          <c:order val="3"/>
          <c:tx>
            <c:strRef>
              <c:f>Лист1!$E$1</c:f>
              <c:strCache>
                <c:ptCount val="1"/>
                <c:pt idx="0">
                  <c:v>2024</c:v>
                </c:pt>
              </c:strCache>
            </c:strRef>
          </c:tx>
          <c:spPr>
            <a:solidFill>
              <a:schemeClr val="accent4"/>
            </a:solidFill>
            <a:ln>
              <a:noFill/>
            </a:ln>
            <a:effectLst/>
          </c:spPr>
          <c:invertIfNegative val="0"/>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Лист1!$E$2:$E$18</c:f>
              <c:numCache>
                <c:formatCode>General</c:formatCode>
                <c:ptCount val="17"/>
                <c:pt idx="0">
                  <c:v>43.75</c:v>
                </c:pt>
                <c:pt idx="1">
                  <c:v>40.630000000000003</c:v>
                </c:pt>
                <c:pt idx="2">
                  <c:v>48.37</c:v>
                </c:pt>
                <c:pt idx="3">
                  <c:v>33.82</c:v>
                </c:pt>
                <c:pt idx="4">
                  <c:v>52.68</c:v>
                </c:pt>
                <c:pt idx="5">
                  <c:v>26.74</c:v>
                </c:pt>
                <c:pt idx="6">
                  <c:v>28.57</c:v>
                </c:pt>
                <c:pt idx="7">
                  <c:v>56.52</c:v>
                </c:pt>
                <c:pt idx="8">
                  <c:v>31.68</c:v>
                </c:pt>
                <c:pt idx="9">
                  <c:v>31.58</c:v>
                </c:pt>
                <c:pt idx="10">
                  <c:v>23.73</c:v>
                </c:pt>
                <c:pt idx="11">
                  <c:v>48.36</c:v>
                </c:pt>
                <c:pt idx="12">
                  <c:v>42.86</c:v>
                </c:pt>
                <c:pt idx="13">
                  <c:v>28.36</c:v>
                </c:pt>
                <c:pt idx="14">
                  <c:v>53.57</c:v>
                </c:pt>
                <c:pt idx="15">
                  <c:v>31</c:v>
                </c:pt>
                <c:pt idx="16">
                  <c:v>22.35</c:v>
                </c:pt>
              </c:numCache>
            </c:numRef>
          </c:val>
          <c:extLst>
            <c:ext xmlns:c16="http://schemas.microsoft.com/office/drawing/2014/chart" uri="{C3380CC4-5D6E-409C-BE32-E72D297353CC}">
              <c16:uniqueId val="{00000002-6120-4448-93D3-948E35661C93}"/>
            </c:ext>
          </c:extLst>
        </c:ser>
        <c:ser>
          <c:idx val="3"/>
          <c:order val="4"/>
          <c:tx>
            <c:strRef>
              <c:f>Лист1!$F$1</c:f>
              <c:strCache>
                <c:ptCount val="1"/>
                <c:pt idx="0">
                  <c:v>2025</c:v>
                </c:pt>
              </c:strCache>
            </c:strRef>
          </c:tx>
          <c:spPr>
            <a:solidFill>
              <a:schemeClr val="accent6">
                <a:lumMod val="60000"/>
              </a:schemeClr>
            </a:solidFill>
            <a:ln>
              <a:noFill/>
            </a:ln>
            <a:effectLst/>
          </c:spPr>
          <c:invertIfNegative val="0"/>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Лист1!$F$2:$F$18</c:f>
              <c:numCache>
                <c:formatCode>General</c:formatCode>
                <c:ptCount val="17"/>
                <c:pt idx="0">
                  <c:v>66.66</c:v>
                </c:pt>
                <c:pt idx="1">
                  <c:v>41.74</c:v>
                </c:pt>
                <c:pt idx="2">
                  <c:v>35.520000000000003</c:v>
                </c:pt>
                <c:pt idx="3">
                  <c:v>40</c:v>
                </c:pt>
                <c:pt idx="4">
                  <c:v>33.93</c:v>
                </c:pt>
                <c:pt idx="5">
                  <c:v>31.4</c:v>
                </c:pt>
                <c:pt idx="6">
                  <c:v>13.16</c:v>
                </c:pt>
                <c:pt idx="7">
                  <c:v>22.5</c:v>
                </c:pt>
                <c:pt idx="8">
                  <c:v>50</c:v>
                </c:pt>
                <c:pt idx="9">
                  <c:v>41.67</c:v>
                </c:pt>
                <c:pt idx="10">
                  <c:v>30.56</c:v>
                </c:pt>
                <c:pt idx="11">
                  <c:v>51.25</c:v>
                </c:pt>
                <c:pt idx="12">
                  <c:v>81.819999999999993</c:v>
                </c:pt>
                <c:pt idx="13">
                  <c:v>36.299999999999997</c:v>
                </c:pt>
                <c:pt idx="14">
                  <c:v>33.340000000000003</c:v>
                </c:pt>
                <c:pt idx="15">
                  <c:v>45.160000000000004</c:v>
                </c:pt>
                <c:pt idx="16">
                  <c:v>32</c:v>
                </c:pt>
              </c:numCache>
            </c:numRef>
          </c:val>
          <c:extLst>
            <c:ext xmlns:c16="http://schemas.microsoft.com/office/drawing/2014/chart" uri="{C3380CC4-5D6E-409C-BE32-E72D297353CC}">
              <c16:uniqueId val="{00000000-6EB9-4646-8CD1-FCDC64DEB278}"/>
            </c:ext>
          </c:extLst>
        </c:ser>
        <c:dLbls>
          <c:showLegendKey val="0"/>
          <c:showVal val="0"/>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432974188169017E-2"/>
          <c:y val="0"/>
          <c:w val="0.93756702581183093"/>
          <c:h val="0.50071673858229504"/>
        </c:manualLayout>
      </c:layout>
      <c:barChart>
        <c:barDir val="col"/>
        <c:grouping val="clustered"/>
        <c:varyColors val="0"/>
        <c:ser>
          <c:idx val="0"/>
          <c:order val="0"/>
          <c:tx>
            <c:strRef>
              <c:f>Лист1!$B$1</c:f>
              <c:strCache>
                <c:ptCount val="1"/>
                <c:pt idx="0">
                  <c:v>2021</c:v>
                </c:pt>
              </c:strCache>
            </c:strRef>
          </c:tx>
          <c:spPr>
            <a:solidFill>
              <a:srgbClr val="255E91"/>
            </a:solidFill>
            <a:ln>
              <a:noFill/>
            </a:ln>
            <a:effectLst/>
          </c:spPr>
          <c:invertIfNegative val="0"/>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Лист1!$B$2:$B$19</c:f>
              <c:numCache>
                <c:formatCode>General</c:formatCode>
                <c:ptCount val="18"/>
                <c:pt idx="0">
                  <c:v>29.340000000000003</c:v>
                </c:pt>
                <c:pt idx="1">
                  <c:v>18.600000000000001</c:v>
                </c:pt>
                <c:pt idx="2">
                  <c:v>28.11</c:v>
                </c:pt>
                <c:pt idx="3">
                  <c:v>12.99</c:v>
                </c:pt>
                <c:pt idx="4">
                  <c:v>37.18</c:v>
                </c:pt>
                <c:pt idx="5">
                  <c:v>36.729999999999997</c:v>
                </c:pt>
                <c:pt idx="6">
                  <c:v>60.65</c:v>
                </c:pt>
                <c:pt idx="7">
                  <c:v>34.44</c:v>
                </c:pt>
                <c:pt idx="8">
                  <c:v>16.13</c:v>
                </c:pt>
                <c:pt idx="9">
                  <c:v>48.68</c:v>
                </c:pt>
                <c:pt idx="10">
                  <c:v>26.09</c:v>
                </c:pt>
                <c:pt idx="11">
                  <c:v>36.75</c:v>
                </c:pt>
                <c:pt idx="12">
                  <c:v>17.86</c:v>
                </c:pt>
                <c:pt idx="13">
                  <c:v>60</c:v>
                </c:pt>
                <c:pt idx="14">
                  <c:v>21.02</c:v>
                </c:pt>
                <c:pt idx="15">
                  <c:v>20.69</c:v>
                </c:pt>
                <c:pt idx="16">
                  <c:v>32</c:v>
                </c:pt>
                <c:pt idx="17">
                  <c:v>32.46</c:v>
                </c:pt>
              </c:numCache>
            </c:numRef>
          </c:val>
          <c:extLst>
            <c:ext xmlns:c16="http://schemas.microsoft.com/office/drawing/2014/chart" uri="{C3380CC4-5D6E-409C-BE32-E72D297353CC}">
              <c16:uniqueId val="{00000000-B054-4CAA-870E-E2B002DFDF07}"/>
            </c:ext>
          </c:extLst>
        </c:ser>
        <c:ser>
          <c:idx val="1"/>
          <c:order val="1"/>
          <c:tx>
            <c:strRef>
              <c:f>Лист1!$C$1</c:f>
              <c:strCache>
                <c:ptCount val="1"/>
                <c:pt idx="0">
                  <c:v>2022</c:v>
                </c:pt>
              </c:strCache>
            </c:strRef>
          </c:tx>
          <c:spPr>
            <a:solidFill>
              <a:srgbClr val="70AD47"/>
            </a:solidFill>
            <a:ln>
              <a:noFill/>
            </a:ln>
            <a:effectLst/>
          </c:spPr>
          <c:invertIfNegative val="0"/>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Лист1!$C$2:$C$19</c:f>
              <c:numCache>
                <c:formatCode>General</c:formatCode>
                <c:ptCount val="18"/>
                <c:pt idx="0">
                  <c:v>27.74</c:v>
                </c:pt>
                <c:pt idx="1">
                  <c:v>26.98</c:v>
                </c:pt>
                <c:pt idx="2">
                  <c:v>32.619999999999997</c:v>
                </c:pt>
                <c:pt idx="3">
                  <c:v>24.29</c:v>
                </c:pt>
                <c:pt idx="4">
                  <c:v>62.22</c:v>
                </c:pt>
                <c:pt idx="5">
                  <c:v>30.91</c:v>
                </c:pt>
                <c:pt idx="6">
                  <c:v>37.1</c:v>
                </c:pt>
                <c:pt idx="7">
                  <c:v>46.239999999999995</c:v>
                </c:pt>
                <c:pt idx="8">
                  <c:v>16.670000000000002</c:v>
                </c:pt>
                <c:pt idx="9">
                  <c:v>47.56</c:v>
                </c:pt>
                <c:pt idx="10">
                  <c:v>23.73</c:v>
                </c:pt>
                <c:pt idx="11">
                  <c:v>37.32</c:v>
                </c:pt>
                <c:pt idx="12">
                  <c:v>34.43</c:v>
                </c:pt>
                <c:pt idx="13">
                  <c:v>31.42</c:v>
                </c:pt>
                <c:pt idx="14">
                  <c:v>36.260000000000005</c:v>
                </c:pt>
                <c:pt idx="15">
                  <c:v>38.85</c:v>
                </c:pt>
                <c:pt idx="16">
                  <c:v>40.94</c:v>
                </c:pt>
                <c:pt idx="17">
                  <c:v>78</c:v>
                </c:pt>
              </c:numCache>
            </c:numRef>
          </c:val>
          <c:extLst>
            <c:ext xmlns:c16="http://schemas.microsoft.com/office/drawing/2014/chart" uri="{C3380CC4-5D6E-409C-BE32-E72D297353CC}">
              <c16:uniqueId val="{00000001-B054-4CAA-870E-E2B002DFDF07}"/>
            </c:ext>
          </c:extLst>
        </c:ser>
        <c:ser>
          <c:idx val="2"/>
          <c:order val="2"/>
          <c:tx>
            <c:strRef>
              <c:f>Лист1!$D$1</c:f>
              <c:strCache>
                <c:ptCount val="1"/>
                <c:pt idx="0">
                  <c:v>2023</c:v>
                </c:pt>
              </c:strCache>
            </c:strRef>
          </c:tx>
          <c:spPr>
            <a:solidFill>
              <a:srgbClr val="5B9BD5"/>
            </a:solidFill>
            <a:ln>
              <a:noFill/>
            </a:ln>
            <a:effectLst/>
          </c:spPr>
          <c:invertIfNegative val="0"/>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Лист1!$D$2:$D$19</c:f>
              <c:numCache>
                <c:formatCode>General</c:formatCode>
                <c:ptCount val="18"/>
                <c:pt idx="0">
                  <c:v>48.3</c:v>
                </c:pt>
                <c:pt idx="1">
                  <c:v>26.380000000000003</c:v>
                </c:pt>
                <c:pt idx="2">
                  <c:v>49.51</c:v>
                </c:pt>
                <c:pt idx="3">
                  <c:v>44.93</c:v>
                </c:pt>
                <c:pt idx="4">
                  <c:v>43.419999999999995</c:v>
                </c:pt>
                <c:pt idx="5">
                  <c:v>38.239999999999995</c:v>
                </c:pt>
                <c:pt idx="6">
                  <c:v>59.74</c:v>
                </c:pt>
                <c:pt idx="7">
                  <c:v>45.24</c:v>
                </c:pt>
                <c:pt idx="8">
                  <c:v>38.47</c:v>
                </c:pt>
                <c:pt idx="9">
                  <c:v>34.33</c:v>
                </c:pt>
                <c:pt idx="10">
                  <c:v>52.179999999999993</c:v>
                </c:pt>
                <c:pt idx="11">
                  <c:v>46.9</c:v>
                </c:pt>
                <c:pt idx="12">
                  <c:v>33.33</c:v>
                </c:pt>
                <c:pt idx="13">
                  <c:v>16.22</c:v>
                </c:pt>
                <c:pt idx="14">
                  <c:v>35.950000000000003</c:v>
                </c:pt>
                <c:pt idx="15">
                  <c:v>33.049999999999997</c:v>
                </c:pt>
                <c:pt idx="16">
                  <c:v>36.519999999999996</c:v>
                </c:pt>
                <c:pt idx="17">
                  <c:v>61.47</c:v>
                </c:pt>
              </c:numCache>
            </c:numRef>
          </c:val>
          <c:extLst>
            <c:ext xmlns:c16="http://schemas.microsoft.com/office/drawing/2014/chart" uri="{C3380CC4-5D6E-409C-BE32-E72D297353CC}">
              <c16:uniqueId val="{00000002-B054-4CAA-870E-E2B002DFDF07}"/>
            </c:ext>
          </c:extLst>
        </c:ser>
        <c:ser>
          <c:idx val="3"/>
          <c:order val="3"/>
          <c:tx>
            <c:strRef>
              <c:f>Лист1!$E$1</c:f>
              <c:strCache>
                <c:ptCount val="1"/>
                <c:pt idx="0">
                  <c:v>2024</c:v>
                </c:pt>
              </c:strCache>
            </c:strRef>
          </c:tx>
          <c:spPr>
            <a:solidFill>
              <a:srgbClr val="FFC000"/>
            </a:solidFill>
            <a:ln>
              <a:noFill/>
            </a:ln>
            <a:effectLst/>
          </c:spPr>
          <c:invertIfNegative val="0"/>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Лист1!$E$2:$E$19</c:f>
              <c:numCache>
                <c:formatCode>General</c:formatCode>
                <c:ptCount val="18"/>
                <c:pt idx="0">
                  <c:v>31.25</c:v>
                </c:pt>
                <c:pt idx="1">
                  <c:v>38.760000000000005</c:v>
                </c:pt>
                <c:pt idx="2">
                  <c:v>43.89</c:v>
                </c:pt>
                <c:pt idx="3">
                  <c:v>47.82</c:v>
                </c:pt>
                <c:pt idx="4">
                  <c:v>70.099999999999994</c:v>
                </c:pt>
                <c:pt idx="5">
                  <c:v>37.799999999999997</c:v>
                </c:pt>
                <c:pt idx="6">
                  <c:v>56.25</c:v>
                </c:pt>
                <c:pt idx="7">
                  <c:v>35.39</c:v>
                </c:pt>
                <c:pt idx="8">
                  <c:v>31.25</c:v>
                </c:pt>
                <c:pt idx="9">
                  <c:v>34.54</c:v>
                </c:pt>
                <c:pt idx="10">
                  <c:v>69.7</c:v>
                </c:pt>
                <c:pt idx="11">
                  <c:v>41.54</c:v>
                </c:pt>
                <c:pt idx="12">
                  <c:v>28.71</c:v>
                </c:pt>
                <c:pt idx="13">
                  <c:v>38.769999999999996</c:v>
                </c:pt>
                <c:pt idx="14">
                  <c:v>33.770000000000003</c:v>
                </c:pt>
                <c:pt idx="15">
                  <c:v>57.599999999999994</c:v>
                </c:pt>
                <c:pt idx="16">
                  <c:v>46</c:v>
                </c:pt>
                <c:pt idx="17">
                  <c:v>58.99</c:v>
                </c:pt>
              </c:numCache>
            </c:numRef>
          </c:val>
          <c:extLst>
            <c:ext xmlns:c16="http://schemas.microsoft.com/office/drawing/2014/chart" uri="{C3380CC4-5D6E-409C-BE32-E72D297353CC}">
              <c16:uniqueId val="{00000000-20CC-4166-90B2-C3C3DFF0D7C8}"/>
            </c:ext>
          </c:extLst>
        </c:ser>
        <c:ser>
          <c:idx val="4"/>
          <c:order val="4"/>
          <c:tx>
            <c:strRef>
              <c:f>Лист1!$F$1</c:f>
              <c:strCache>
                <c:ptCount val="1"/>
                <c:pt idx="0">
                  <c:v>2025</c:v>
                </c:pt>
              </c:strCache>
            </c:strRef>
          </c:tx>
          <c:spPr>
            <a:solidFill>
              <a:schemeClr val="accent5">
                <a:lumMod val="60000"/>
              </a:schemeClr>
            </a:solidFill>
            <a:ln>
              <a:noFill/>
            </a:ln>
            <a:effectLst/>
          </c:spPr>
          <c:invertIfNegative val="0"/>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Лист1!$F$2:$F$19</c:f>
              <c:numCache>
                <c:formatCode>General</c:formatCode>
                <c:ptCount val="18"/>
                <c:pt idx="0">
                  <c:v>50.42</c:v>
                </c:pt>
                <c:pt idx="1">
                  <c:v>27.89</c:v>
                </c:pt>
                <c:pt idx="2">
                  <c:v>51.13</c:v>
                </c:pt>
                <c:pt idx="3">
                  <c:v>33.33</c:v>
                </c:pt>
                <c:pt idx="4">
                  <c:v>25</c:v>
                </c:pt>
                <c:pt idx="5">
                  <c:v>21.31</c:v>
                </c:pt>
                <c:pt idx="6">
                  <c:v>30.61</c:v>
                </c:pt>
                <c:pt idx="7">
                  <c:v>56.36</c:v>
                </c:pt>
                <c:pt idx="8">
                  <c:v>5.41</c:v>
                </c:pt>
                <c:pt idx="9">
                  <c:v>49.38</c:v>
                </c:pt>
                <c:pt idx="10">
                  <c:v>42</c:v>
                </c:pt>
                <c:pt idx="11">
                  <c:v>53.25</c:v>
                </c:pt>
                <c:pt idx="12">
                  <c:v>26.53</c:v>
                </c:pt>
                <c:pt idx="13">
                  <c:v>16.670000000000002</c:v>
                </c:pt>
                <c:pt idx="14">
                  <c:v>29.51</c:v>
                </c:pt>
                <c:pt idx="15">
                  <c:v>49.5</c:v>
                </c:pt>
                <c:pt idx="16">
                  <c:v>33.33</c:v>
                </c:pt>
                <c:pt idx="17">
                  <c:v>50.52</c:v>
                </c:pt>
              </c:numCache>
            </c:numRef>
          </c:val>
          <c:extLst>
            <c:ext xmlns:c16="http://schemas.microsoft.com/office/drawing/2014/chart" uri="{C3380CC4-5D6E-409C-BE32-E72D297353CC}">
              <c16:uniqueId val="{00000000-DBA5-4AB6-934E-AB761727D12E}"/>
            </c:ext>
          </c:extLst>
        </c:ser>
        <c:dLbls>
          <c:showLegendKey val="0"/>
          <c:showVal val="0"/>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774243014258593E-2"/>
          <c:y val="1.4034589582812998E-2"/>
          <c:w val="0.94769655888571347"/>
          <c:h val="0.84980356587313066"/>
        </c:manualLayout>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Лист1!$A$2:$A$11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Лист1!$B$2:$B$11</c:f>
              <c:numCache>
                <c:formatCode>General</c:formatCode>
                <c:ptCount val="10"/>
                <c:pt idx="0">
                  <c:v>87.32</c:v>
                </c:pt>
                <c:pt idx="1">
                  <c:v>73.349999999999994</c:v>
                </c:pt>
                <c:pt idx="2">
                  <c:v>74.959999999999994</c:v>
                </c:pt>
                <c:pt idx="3">
                  <c:v>56.15</c:v>
                </c:pt>
                <c:pt idx="4">
                  <c:v>28.87</c:v>
                </c:pt>
                <c:pt idx="5">
                  <c:v>80.569999999999993</c:v>
                </c:pt>
                <c:pt idx="6">
                  <c:v>61.44</c:v>
                </c:pt>
                <c:pt idx="7">
                  <c:v>66.67</c:v>
                </c:pt>
                <c:pt idx="8">
                  <c:v>67.239999999999995</c:v>
                </c:pt>
                <c:pt idx="9">
                  <c:v>19.010000000000002</c:v>
                </c:pt>
              </c:numCache>
            </c:numRef>
          </c:val>
          <c:extLst>
            <c:ext xmlns:c16="http://schemas.microsoft.com/office/drawing/2014/chart" uri="{C3380CC4-5D6E-409C-BE32-E72D297353CC}">
              <c16:uniqueId val="{00000000-9B29-4EC5-BF96-440F80944528}"/>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dLbl>
              <c:idx val="0"/>
              <c:layout>
                <c:manualLayout>
                  <c:x val="7.8234143615535066E-3"/>
                  <c:y val="-1.1778563015312134E-2"/>
                </c:manualLayout>
              </c:layout>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29F-4C7D-91EC-59D15CFD1387}"/>
                </c:ext>
              </c:extLst>
            </c:dLbl>
            <c:dLbl>
              <c:idx val="1"/>
              <c:layout>
                <c:manualLayout>
                  <c:x val="5.5881531153953619E-3"/>
                  <c:y val="-1.112966054535337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78-4056-A42A-19F41D082FC3}"/>
                </c:ext>
              </c:extLst>
            </c:dLbl>
            <c:dLbl>
              <c:idx val="2"/>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0-4CE2-4BD4-965C-5B04C453D891}"/>
                </c:ext>
              </c:extLst>
            </c:dLbl>
            <c:dLbl>
              <c:idx val="3"/>
              <c:layout>
                <c:manualLayout>
                  <c:x val="5.5881531153953619E-3"/>
                  <c:y val="-1.55815247634947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78-4056-A42A-19F41D082FC3}"/>
                </c:ext>
              </c:extLst>
            </c:dLbl>
            <c:dLbl>
              <c:idx val="4"/>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0-5630-47BA-99A1-1D60964143DE}"/>
                </c:ext>
              </c:extLst>
            </c:dLbl>
            <c:dLbl>
              <c:idx val="6"/>
              <c:layout>
                <c:manualLayout>
                  <c:x val="5.5881531153953211E-3"/>
                  <c:y val="-1.64899882214369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29F-4C7D-91EC-59D15CFD1387}"/>
                </c:ext>
              </c:extLst>
            </c:dLbl>
            <c:dLbl>
              <c:idx val="8"/>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1-5630-47BA-99A1-1D60964143DE}"/>
                </c:ext>
              </c:extLst>
            </c:dLbl>
            <c:dLbl>
              <c:idx val="9"/>
              <c:layout>
                <c:manualLayout>
                  <c:x val="6.7057837384744343E-3"/>
                  <c:y val="-9.4228504122497916E-3"/>
                </c:manualLayout>
              </c:layout>
              <c:spPr>
                <a:solidFill>
                  <a:srgbClr val="FFC000"/>
                </a:solidFill>
                <a:ln>
                  <a:solidFill>
                    <a:srgbClr val="FFC000"/>
                  </a:solid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29F-4C7D-91EC-59D15CFD1387}"/>
                </c:ext>
              </c:extLst>
            </c:dLbl>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Лист1!$A$2:$A$11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Лист1!$C$2:$C$11</c:f>
              <c:numCache>
                <c:formatCode>General</c:formatCode>
                <c:ptCount val="10"/>
                <c:pt idx="0">
                  <c:v>88.41</c:v>
                </c:pt>
                <c:pt idx="1">
                  <c:v>72.77</c:v>
                </c:pt>
                <c:pt idx="2">
                  <c:v>75.06</c:v>
                </c:pt>
                <c:pt idx="3">
                  <c:v>52.38</c:v>
                </c:pt>
                <c:pt idx="4">
                  <c:v>29.43</c:v>
                </c:pt>
                <c:pt idx="5">
                  <c:v>77.84</c:v>
                </c:pt>
                <c:pt idx="6">
                  <c:v>60.04</c:v>
                </c:pt>
                <c:pt idx="7">
                  <c:v>63.67</c:v>
                </c:pt>
                <c:pt idx="8">
                  <c:v>68.47</c:v>
                </c:pt>
                <c:pt idx="9">
                  <c:v>18.84</c:v>
                </c:pt>
              </c:numCache>
            </c:numRef>
          </c:val>
          <c:extLst>
            <c:ext xmlns:c16="http://schemas.microsoft.com/office/drawing/2014/chart" uri="{C3380CC4-5D6E-409C-BE32-E72D297353CC}">
              <c16:uniqueId val="{00000001-9B29-4EC5-BF96-440F80944528}"/>
            </c:ext>
          </c:extLst>
        </c:ser>
        <c:dLbls>
          <c:dLblPos val="outEnd"/>
          <c:showLegendKey val="0"/>
          <c:showVal val="1"/>
          <c:showCatName val="0"/>
          <c:showSerName val="0"/>
          <c:showPercent val="0"/>
          <c:showBubbleSize val="0"/>
        </c:dLbls>
        <c:gapWidth val="444"/>
        <c:overlap val="-90"/>
        <c:axId val="1571823871"/>
        <c:axId val="1564729711"/>
      </c:barChart>
      <c:catAx>
        <c:axId val="157182387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scaling>
        <c:delete val="1"/>
        <c:axPos val="l"/>
        <c:numFmt formatCode="General" sourceLinked="1"/>
        <c:majorTickMark val="none"/>
        <c:minorTickMark val="none"/>
        <c:tickLblPos val="nextTo"/>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Лист1!$B$2:$B$5</c:f>
              <c:numCache>
                <c:formatCode>General</c:formatCode>
                <c:ptCount val="4"/>
                <c:pt idx="0">
                  <c:v>5.88</c:v>
                </c:pt>
                <c:pt idx="1">
                  <c:v>51.45</c:v>
                </c:pt>
                <c:pt idx="2">
                  <c:v>35.29</c:v>
                </c:pt>
                <c:pt idx="3">
                  <c:v>7.37</c:v>
                </c:pt>
              </c:numCache>
            </c:numRef>
          </c:val>
          <c:extLst>
            <c:ext xmlns:c16="http://schemas.microsoft.com/office/drawing/2014/chart" uri="{C3380CC4-5D6E-409C-BE32-E72D297353CC}">
              <c16:uniqueId val="{00000000-8CE1-466E-8EEF-FEE9CE156BCC}"/>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Лист1!$C$2:$C$5</c:f>
              <c:numCache>
                <c:formatCode>General</c:formatCode>
                <c:ptCount val="4"/>
                <c:pt idx="0">
                  <c:v>4.76</c:v>
                </c:pt>
                <c:pt idx="1">
                  <c:v>55.36</c:v>
                </c:pt>
                <c:pt idx="2">
                  <c:v>32.86</c:v>
                </c:pt>
                <c:pt idx="3">
                  <c:v>7.02</c:v>
                </c:pt>
              </c:numCache>
            </c:numRef>
          </c:val>
          <c:extLst>
            <c:ext xmlns:c16="http://schemas.microsoft.com/office/drawing/2014/chart" uri="{C3380CC4-5D6E-409C-BE32-E72D297353CC}">
              <c16:uniqueId val="{00000001-8CE1-466E-8EEF-FEE9CE156BCC}"/>
            </c:ext>
          </c:extLst>
        </c:ser>
        <c:dLbls>
          <c:showLegendKey val="0"/>
          <c:showVal val="0"/>
          <c:showCatName val="0"/>
          <c:showSerName val="0"/>
          <c:showPercent val="0"/>
          <c:showBubbleSize val="0"/>
        </c:dLbls>
        <c:gapWidth val="219"/>
        <c:overlap val="-27"/>
        <c:axId val="1571823871"/>
        <c:axId val="1564729711"/>
      </c:barChart>
      <c:catAx>
        <c:axId val="1571823871"/>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Оценка</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Лист1!$A$2</c:f>
              <c:strCache>
                <c:ptCount val="1"/>
                <c:pt idx="0">
                  <c:v>Категория 1</c:v>
                </c:pt>
              </c:strCache>
            </c:strRef>
          </c:tx>
          <c:spPr>
            <a:solidFill>
              <a:schemeClr val="accent6"/>
            </a:solidFill>
            <a:ln>
              <a:noFill/>
            </a:ln>
            <a:effectLst/>
          </c:spPr>
          <c:invertIfNegative val="0"/>
          <c:dPt>
            <c:idx val="5"/>
            <c:invertIfNegative val="0"/>
            <c:bubble3D val="0"/>
            <c:spPr>
              <a:solidFill>
                <a:srgbClr val="C00000"/>
              </a:solidFill>
              <a:ln>
                <a:noFill/>
              </a:ln>
              <a:effectLst/>
            </c:spPr>
            <c:extLst>
              <c:ext xmlns:c16="http://schemas.microsoft.com/office/drawing/2014/chart" uri="{C3380CC4-5D6E-409C-BE32-E72D297353CC}">
                <c16:uniqueId val="{00000008-55CA-421F-A28F-44B08F039C22}"/>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1-DE53-4856-BFFC-5006E3CE95D0}"/>
              </c:ext>
            </c:extLst>
          </c:dPt>
          <c:dPt>
            <c:idx val="8"/>
            <c:invertIfNegative val="0"/>
            <c:bubble3D val="0"/>
            <c:spPr>
              <a:solidFill>
                <a:srgbClr val="70AD47"/>
              </a:solidFill>
              <a:ln>
                <a:noFill/>
              </a:ln>
              <a:effectLst/>
            </c:spPr>
            <c:extLst>
              <c:ext xmlns:c16="http://schemas.microsoft.com/office/drawing/2014/chart" uri="{C3380CC4-5D6E-409C-BE32-E72D297353CC}">
                <c16:uniqueId val="{0000000A-3C3E-4FDD-A5F4-FAEF66528E60}"/>
              </c:ext>
            </c:extLst>
          </c:dPt>
          <c:dPt>
            <c:idx val="9"/>
            <c:invertIfNegative val="0"/>
            <c:bubble3D val="0"/>
            <c:spPr>
              <a:solidFill>
                <a:schemeClr val="accent6"/>
              </a:solidFill>
              <a:ln>
                <a:noFill/>
              </a:ln>
              <a:effectLst/>
            </c:spPr>
            <c:extLst>
              <c:ext xmlns:c16="http://schemas.microsoft.com/office/drawing/2014/chart" uri="{C3380CC4-5D6E-409C-BE32-E72D297353CC}">
                <c16:uniqueId val="{00000003-DE53-4856-BFFC-5006E3CE95D0}"/>
              </c:ext>
            </c:extLst>
          </c:dPt>
          <c:dPt>
            <c:idx val="10"/>
            <c:invertIfNegative val="0"/>
            <c:bubble3D val="0"/>
            <c:spPr>
              <a:solidFill>
                <a:srgbClr val="C00000"/>
              </a:solidFill>
              <a:ln>
                <a:noFill/>
              </a:ln>
              <a:effectLst/>
            </c:spPr>
            <c:extLst>
              <c:ext xmlns:c16="http://schemas.microsoft.com/office/drawing/2014/chart" uri="{C3380CC4-5D6E-409C-BE32-E72D297353CC}">
                <c16:uniqueId val="{0000000C-C017-46D1-81AB-93F44E5ACB3F}"/>
              </c:ext>
            </c:extLst>
          </c:dPt>
          <c:dPt>
            <c:idx val="14"/>
            <c:invertIfNegative val="0"/>
            <c:bubble3D val="0"/>
            <c:spPr>
              <a:solidFill>
                <a:schemeClr val="accent6"/>
              </a:solidFill>
              <a:ln>
                <a:noFill/>
              </a:ln>
              <a:effectLst/>
            </c:spPr>
            <c:extLst>
              <c:ext xmlns:c16="http://schemas.microsoft.com/office/drawing/2014/chart" uri="{C3380CC4-5D6E-409C-BE32-E72D297353CC}">
                <c16:uniqueId val="{00000005-DE53-4856-BFFC-5006E3CE95D0}"/>
              </c:ext>
            </c:extLst>
          </c:dPt>
          <c:dPt>
            <c:idx val="15"/>
            <c:invertIfNegative val="0"/>
            <c:bubble3D val="0"/>
            <c:spPr>
              <a:solidFill>
                <a:srgbClr val="C00000"/>
              </a:solidFill>
              <a:ln>
                <a:noFill/>
              </a:ln>
              <a:effectLst/>
            </c:spPr>
            <c:extLst>
              <c:ext xmlns:c16="http://schemas.microsoft.com/office/drawing/2014/chart" uri="{C3380CC4-5D6E-409C-BE32-E72D297353CC}">
                <c16:uniqueId val="{0000000D-C017-46D1-81AB-93F44E5ACB3F}"/>
              </c:ext>
            </c:extLst>
          </c:dPt>
          <c:dPt>
            <c:idx val="17"/>
            <c:invertIfNegative val="0"/>
            <c:bubble3D val="0"/>
            <c:spPr>
              <a:solidFill>
                <a:schemeClr val="accent6"/>
              </a:solidFill>
              <a:ln>
                <a:noFill/>
              </a:ln>
              <a:effectLst/>
            </c:spPr>
            <c:extLst>
              <c:ext xmlns:c16="http://schemas.microsoft.com/office/drawing/2014/chart" uri="{C3380CC4-5D6E-409C-BE32-E72D297353CC}">
                <c16:uniqueId val="{00000006-DED2-48E7-9E8A-D14743DFF069}"/>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Лист1!$B$1:$T$1</c:f>
              <c:strCache>
                <c:ptCount val="1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strCache>
            </c:strRef>
          </c:cat>
          <c:val>
            <c:numRef>
              <c:f>Лист1!$B$2:$T$2</c:f>
              <c:numCache>
                <c:formatCode>General</c:formatCode>
                <c:ptCount val="19"/>
                <c:pt idx="0">
                  <c:v>0.4</c:v>
                </c:pt>
                <c:pt idx="1">
                  <c:v>0.8</c:v>
                </c:pt>
                <c:pt idx="2">
                  <c:v>0.9</c:v>
                </c:pt>
                <c:pt idx="3">
                  <c:v>1.3</c:v>
                </c:pt>
                <c:pt idx="4">
                  <c:v>1.7</c:v>
                </c:pt>
                <c:pt idx="5">
                  <c:v>12.8</c:v>
                </c:pt>
                <c:pt idx="6">
                  <c:v>13.1</c:v>
                </c:pt>
                <c:pt idx="7">
                  <c:v>11.1</c:v>
                </c:pt>
                <c:pt idx="8">
                  <c:v>10.5</c:v>
                </c:pt>
                <c:pt idx="9">
                  <c:v>8.1</c:v>
                </c:pt>
                <c:pt idx="10">
                  <c:v>12</c:v>
                </c:pt>
                <c:pt idx="11">
                  <c:v>8</c:v>
                </c:pt>
                <c:pt idx="12">
                  <c:v>6.5</c:v>
                </c:pt>
                <c:pt idx="13">
                  <c:v>3.8</c:v>
                </c:pt>
                <c:pt idx="14">
                  <c:v>2.8</c:v>
                </c:pt>
                <c:pt idx="15">
                  <c:v>3</c:v>
                </c:pt>
                <c:pt idx="16">
                  <c:v>1.7</c:v>
                </c:pt>
                <c:pt idx="17">
                  <c:v>0.9</c:v>
                </c:pt>
                <c:pt idx="18">
                  <c:v>0.6</c:v>
                </c:pt>
              </c:numCache>
            </c:numRef>
          </c:val>
          <c:extLst>
            <c:ext xmlns:c16="http://schemas.microsoft.com/office/drawing/2014/chart" uri="{C3380CC4-5D6E-409C-BE32-E72D297353CC}">
              <c16:uniqueId val="{00000006-DE53-4856-BFFC-5006E3CE95D0}"/>
            </c:ext>
          </c:extLst>
        </c:ser>
        <c:dLbls>
          <c:showLegendKey val="0"/>
          <c:showVal val="0"/>
          <c:showCatName val="0"/>
          <c:showSerName val="0"/>
          <c:showPercent val="0"/>
          <c:showBubbleSize val="0"/>
        </c:dLbls>
        <c:gapWidth val="219"/>
        <c:overlap val="-27"/>
        <c:axId val="1717307808"/>
        <c:axId val="1862703616"/>
      </c:barChart>
      <c:catAx>
        <c:axId val="17173078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a:t>первичный</a:t>
                </a:r>
                <a:r>
                  <a:rPr lang="ru-RU" baseline="0"/>
                  <a:t> балл</a:t>
                </a:r>
                <a:endParaRPr lang="ru-RU"/>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862703616"/>
        <c:crosses val="autoZero"/>
        <c:auto val="1"/>
        <c:lblAlgn val="ctr"/>
        <c:lblOffset val="100"/>
        <c:noMultiLvlLbl val="0"/>
      </c:catAx>
      <c:valAx>
        <c:axId val="1862703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dirty="0"/>
                  <a:t>процент участников, набравших первичный</a:t>
                </a:r>
                <a:r>
                  <a:rPr lang="ru-RU" baseline="0" dirty="0"/>
                  <a:t> балл</a:t>
                </a:r>
                <a:endParaRPr lang="ru-RU"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717307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ru-RU"/>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Лист1!$A$2</c:f>
              <c:strCache>
                <c:ptCount val="1"/>
                <c:pt idx="0">
                  <c:v>"2"</c:v>
                </c:pt>
              </c:strCache>
            </c:strRef>
          </c:tx>
          <c:spPr>
            <a:ln w="34925" cap="rnd">
              <a:solidFill>
                <a:schemeClr val="accent6"/>
              </a:solidFill>
              <a:round/>
            </a:ln>
            <a:effectLst/>
          </c:spPr>
          <c:marker>
            <c:symbol val="circle"/>
            <c:size val="5"/>
            <c:spPr>
              <a:solidFill>
                <a:schemeClr val="accent6"/>
              </a:solidFill>
              <a:ln w="9525">
                <a:solidFill>
                  <a:schemeClr val="accent6"/>
                </a:solidFill>
              </a:ln>
              <a:effectLst/>
            </c:spPr>
          </c:marker>
          <c:cat>
            <c:strRef>
              <c:f>Лист1!$B$1:$K$1</c:f>
              <c:strCache>
                <c:ptCount val="10"/>
                <c:pt idx="0">
                  <c:v>1</c:v>
                </c:pt>
                <c:pt idx="1">
                  <c:v>2</c:v>
                </c:pt>
                <c:pt idx="2">
                  <c:v>3</c:v>
                </c:pt>
                <c:pt idx="3">
                  <c:v>4</c:v>
                </c:pt>
                <c:pt idx="4">
                  <c:v>5</c:v>
                </c:pt>
                <c:pt idx="5">
                  <c:v>6</c:v>
                </c:pt>
                <c:pt idx="6">
                  <c:v>7</c:v>
                </c:pt>
                <c:pt idx="7">
                  <c:v>8</c:v>
                </c:pt>
                <c:pt idx="8">
                  <c:v>9</c:v>
                </c:pt>
                <c:pt idx="9">
                  <c:v>10</c:v>
                </c:pt>
              </c:strCache>
            </c:strRef>
          </c:cat>
          <c:val>
            <c:numRef>
              <c:f>Лист1!$B$2:$K$2</c:f>
              <c:numCache>
                <c:formatCode>General</c:formatCode>
                <c:ptCount val="10"/>
                <c:pt idx="0">
                  <c:v>49.05</c:v>
                </c:pt>
                <c:pt idx="1">
                  <c:v>28.1</c:v>
                </c:pt>
                <c:pt idx="2">
                  <c:v>29.05</c:v>
                </c:pt>
                <c:pt idx="3">
                  <c:v>12.14</c:v>
                </c:pt>
                <c:pt idx="4">
                  <c:v>0.71</c:v>
                </c:pt>
                <c:pt idx="5">
                  <c:v>42.86</c:v>
                </c:pt>
                <c:pt idx="6">
                  <c:v>17.86</c:v>
                </c:pt>
                <c:pt idx="7">
                  <c:v>24.76</c:v>
                </c:pt>
                <c:pt idx="8">
                  <c:v>19.52</c:v>
                </c:pt>
                <c:pt idx="9">
                  <c:v>0.48</c:v>
                </c:pt>
              </c:numCache>
            </c:numRef>
          </c:val>
          <c:smooth val="0"/>
          <c:extLst>
            <c:ext xmlns:c16="http://schemas.microsoft.com/office/drawing/2014/chart" uri="{C3380CC4-5D6E-409C-BE32-E72D297353CC}">
              <c16:uniqueId val="{00000000-1D38-4358-8D0A-A7A1A7DB6C83}"/>
            </c:ext>
          </c:extLst>
        </c:ser>
        <c:ser>
          <c:idx val="1"/>
          <c:order val="1"/>
          <c:tx>
            <c:strRef>
              <c:f>Лист1!$A$3</c:f>
              <c:strCache>
                <c:ptCount val="1"/>
                <c:pt idx="0">
                  <c:v>"3"</c:v>
                </c:pt>
              </c:strCache>
            </c:strRef>
          </c:tx>
          <c:spPr>
            <a:ln w="34925" cap="rnd">
              <a:solidFill>
                <a:schemeClr val="accent5"/>
              </a:solidFill>
              <a:round/>
            </a:ln>
            <a:effectLst/>
          </c:spPr>
          <c:marker>
            <c:symbol val="circle"/>
            <c:size val="5"/>
            <c:spPr>
              <a:solidFill>
                <a:schemeClr val="accent5"/>
              </a:solidFill>
              <a:ln w="9525">
                <a:solidFill>
                  <a:schemeClr val="accent5"/>
                </a:solidFill>
              </a:ln>
              <a:effectLst/>
            </c:spPr>
          </c:marker>
          <c:cat>
            <c:strRef>
              <c:f>Лист1!$B$1:$K$1</c:f>
              <c:strCache>
                <c:ptCount val="10"/>
                <c:pt idx="0">
                  <c:v>1</c:v>
                </c:pt>
                <c:pt idx="1">
                  <c:v>2</c:v>
                </c:pt>
                <c:pt idx="2">
                  <c:v>3</c:v>
                </c:pt>
                <c:pt idx="3">
                  <c:v>4</c:v>
                </c:pt>
                <c:pt idx="4">
                  <c:v>5</c:v>
                </c:pt>
                <c:pt idx="5">
                  <c:v>6</c:v>
                </c:pt>
                <c:pt idx="6">
                  <c:v>7</c:v>
                </c:pt>
                <c:pt idx="7">
                  <c:v>8</c:v>
                </c:pt>
                <c:pt idx="8">
                  <c:v>9</c:v>
                </c:pt>
                <c:pt idx="9">
                  <c:v>10</c:v>
                </c:pt>
              </c:strCache>
            </c:strRef>
          </c:cat>
          <c:val>
            <c:numRef>
              <c:f>Лист1!$B$3:$K$3</c:f>
              <c:numCache>
                <c:formatCode>General</c:formatCode>
                <c:ptCount val="10"/>
                <c:pt idx="0">
                  <c:v>86.16</c:v>
                </c:pt>
                <c:pt idx="1">
                  <c:v>68.319999999999993</c:v>
                </c:pt>
                <c:pt idx="2">
                  <c:v>69.5</c:v>
                </c:pt>
                <c:pt idx="3">
                  <c:v>41.36</c:v>
                </c:pt>
                <c:pt idx="4">
                  <c:v>12.85</c:v>
                </c:pt>
                <c:pt idx="5">
                  <c:v>74.33</c:v>
                </c:pt>
                <c:pt idx="6">
                  <c:v>49.96</c:v>
                </c:pt>
                <c:pt idx="7">
                  <c:v>59.56</c:v>
                </c:pt>
                <c:pt idx="8">
                  <c:v>60.83</c:v>
                </c:pt>
                <c:pt idx="9">
                  <c:v>5.73</c:v>
                </c:pt>
              </c:numCache>
            </c:numRef>
          </c:val>
          <c:smooth val="0"/>
          <c:extLst>
            <c:ext xmlns:c16="http://schemas.microsoft.com/office/drawing/2014/chart" uri="{C3380CC4-5D6E-409C-BE32-E72D297353CC}">
              <c16:uniqueId val="{00000001-1D38-4358-8D0A-A7A1A7DB6C83}"/>
            </c:ext>
          </c:extLst>
        </c:ser>
        <c:ser>
          <c:idx val="2"/>
          <c:order val="2"/>
          <c:tx>
            <c:strRef>
              <c:f>Лист1!$A$4</c:f>
              <c:strCache>
                <c:ptCount val="1"/>
                <c:pt idx="0">
                  <c:v>"4"</c:v>
                </c:pt>
              </c:strCache>
            </c:strRef>
          </c:tx>
          <c:spPr>
            <a:ln w="34925" cap="rnd">
              <a:solidFill>
                <a:schemeClr val="accent4"/>
              </a:solidFill>
              <a:round/>
            </a:ln>
            <a:effectLst/>
          </c:spPr>
          <c:marker>
            <c:symbol val="circle"/>
            <c:size val="5"/>
            <c:spPr>
              <a:solidFill>
                <a:schemeClr val="accent4"/>
              </a:solidFill>
              <a:ln w="9525">
                <a:solidFill>
                  <a:schemeClr val="accent4"/>
                </a:solidFill>
              </a:ln>
              <a:effectLst/>
            </c:spPr>
          </c:marker>
          <c:cat>
            <c:strRef>
              <c:f>Лист1!$B$1:$K$1</c:f>
              <c:strCache>
                <c:ptCount val="10"/>
                <c:pt idx="0">
                  <c:v>1</c:v>
                </c:pt>
                <c:pt idx="1">
                  <c:v>2</c:v>
                </c:pt>
                <c:pt idx="2">
                  <c:v>3</c:v>
                </c:pt>
                <c:pt idx="3">
                  <c:v>4</c:v>
                </c:pt>
                <c:pt idx="4">
                  <c:v>5</c:v>
                </c:pt>
                <c:pt idx="5">
                  <c:v>6</c:v>
                </c:pt>
                <c:pt idx="6">
                  <c:v>7</c:v>
                </c:pt>
                <c:pt idx="7">
                  <c:v>8</c:v>
                </c:pt>
                <c:pt idx="8">
                  <c:v>9</c:v>
                </c:pt>
                <c:pt idx="9">
                  <c:v>10</c:v>
                </c:pt>
              </c:strCache>
            </c:strRef>
          </c:cat>
          <c:val>
            <c:numRef>
              <c:f>Лист1!$B$4:$K$4</c:f>
              <c:numCache>
                <c:formatCode>General</c:formatCode>
                <c:ptCount val="10"/>
                <c:pt idx="0">
                  <c:v>95.79</c:v>
                </c:pt>
                <c:pt idx="1">
                  <c:v>83.45</c:v>
                </c:pt>
                <c:pt idx="2">
                  <c:v>86.83</c:v>
                </c:pt>
                <c:pt idx="3">
                  <c:v>70.66</c:v>
                </c:pt>
                <c:pt idx="4">
                  <c:v>49.41</c:v>
                </c:pt>
                <c:pt idx="5">
                  <c:v>85.72</c:v>
                </c:pt>
                <c:pt idx="6">
                  <c:v>75.83</c:v>
                </c:pt>
                <c:pt idx="7">
                  <c:v>73.52</c:v>
                </c:pt>
                <c:pt idx="8">
                  <c:v>82.83</c:v>
                </c:pt>
                <c:pt idx="9">
                  <c:v>31.17</c:v>
                </c:pt>
              </c:numCache>
            </c:numRef>
          </c:val>
          <c:smooth val="0"/>
          <c:extLst>
            <c:ext xmlns:c16="http://schemas.microsoft.com/office/drawing/2014/chart" uri="{C3380CC4-5D6E-409C-BE32-E72D297353CC}">
              <c16:uniqueId val="{00000002-1D38-4358-8D0A-A7A1A7DB6C83}"/>
            </c:ext>
          </c:extLst>
        </c:ser>
        <c:ser>
          <c:idx val="3"/>
          <c:order val="3"/>
          <c:tx>
            <c:strRef>
              <c:f>Лист1!$A$5</c:f>
              <c:strCache>
                <c:ptCount val="1"/>
                <c:pt idx="0">
                  <c:v>"5"</c:v>
                </c:pt>
              </c:strCache>
            </c:strRef>
          </c:tx>
          <c:spPr>
            <a:ln w="3810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Лист1!$B$1:$K$1</c:f>
              <c:strCache>
                <c:ptCount val="10"/>
                <c:pt idx="0">
                  <c:v>1</c:v>
                </c:pt>
                <c:pt idx="1">
                  <c:v>2</c:v>
                </c:pt>
                <c:pt idx="2">
                  <c:v>3</c:v>
                </c:pt>
                <c:pt idx="3">
                  <c:v>4</c:v>
                </c:pt>
                <c:pt idx="4">
                  <c:v>5</c:v>
                </c:pt>
                <c:pt idx="5">
                  <c:v>6</c:v>
                </c:pt>
                <c:pt idx="6">
                  <c:v>7</c:v>
                </c:pt>
                <c:pt idx="7">
                  <c:v>8</c:v>
                </c:pt>
                <c:pt idx="8">
                  <c:v>9</c:v>
                </c:pt>
                <c:pt idx="9">
                  <c:v>10</c:v>
                </c:pt>
              </c:strCache>
            </c:strRef>
          </c:cat>
          <c:val>
            <c:numRef>
              <c:f>Лист1!$B$5:$K$5</c:f>
              <c:numCache>
                <c:formatCode>General</c:formatCode>
                <c:ptCount val="10"/>
                <c:pt idx="0">
                  <c:v>98.06</c:v>
                </c:pt>
                <c:pt idx="1">
                  <c:v>90</c:v>
                </c:pt>
                <c:pt idx="2">
                  <c:v>93.23</c:v>
                </c:pt>
                <c:pt idx="3">
                  <c:v>83.71</c:v>
                </c:pt>
                <c:pt idx="4">
                  <c:v>87.58</c:v>
                </c:pt>
                <c:pt idx="5">
                  <c:v>94.19</c:v>
                </c:pt>
                <c:pt idx="6">
                  <c:v>92.9</c:v>
                </c:pt>
                <c:pt idx="7">
                  <c:v>81.290000000000006</c:v>
                </c:pt>
                <c:pt idx="8">
                  <c:v>95.16</c:v>
                </c:pt>
                <c:pt idx="9">
                  <c:v>75.81</c:v>
                </c:pt>
              </c:numCache>
            </c:numRef>
          </c:val>
          <c:smooth val="0"/>
          <c:extLst>
            <c:ext xmlns:c16="http://schemas.microsoft.com/office/drawing/2014/chart" uri="{C3380CC4-5D6E-409C-BE32-E72D297353CC}">
              <c16:uniqueId val="{00000003-1D38-4358-8D0A-A7A1A7DB6C83}"/>
            </c:ext>
          </c:extLst>
        </c:ser>
        <c:dLbls>
          <c:showLegendKey val="0"/>
          <c:showVal val="0"/>
          <c:showCatName val="0"/>
          <c:showSerName val="0"/>
          <c:showPercent val="0"/>
          <c:showBubbleSize val="0"/>
        </c:dLbls>
        <c:marker val="1"/>
        <c:smooth val="0"/>
        <c:axId val="1642419279"/>
        <c:axId val="930774991"/>
      </c:lineChart>
      <c:catAx>
        <c:axId val="1642419279"/>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Номер</a:t>
                </a:r>
                <a:r>
                  <a:rPr lang="ru-RU" baseline="0" dirty="0"/>
                  <a:t> задания</a:t>
                </a:r>
                <a:endParaRPr lang="ru-RU"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930774991"/>
        <c:crosses val="autoZero"/>
        <c:auto val="1"/>
        <c:lblAlgn val="ctr"/>
        <c:lblOffset val="100"/>
        <c:noMultiLvlLbl val="0"/>
      </c:catAx>
      <c:valAx>
        <c:axId val="93077499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 выполнения</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642419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028154553617064E-2"/>
          <c:y val="0"/>
          <c:w val="0.95297184544638291"/>
          <c:h val="0.5051724524460105"/>
        </c:manualLayout>
      </c:layout>
      <c:barChart>
        <c:barDir val="col"/>
        <c:grouping val="clustered"/>
        <c:varyColors val="0"/>
        <c:ser>
          <c:idx val="0"/>
          <c:order val="0"/>
          <c:tx>
            <c:strRef>
              <c:f>Лист1!$B$1</c:f>
              <c:strCache>
                <c:ptCount val="1"/>
                <c:pt idx="0">
                  <c:v>2024</c:v>
                </c:pt>
              </c:strCache>
            </c:strRef>
          </c:tx>
          <c:spPr>
            <a:solidFill>
              <a:schemeClr val="accent6"/>
            </a:solidFill>
            <a:ln>
              <a:noFill/>
            </a:ln>
            <a:effectLst/>
          </c:spPr>
          <c:invertIfNegative val="0"/>
          <c:val>
            <c:numRef>
              <c:f>Лист1!$B$2:$B$4</c:f>
              <c:numCache>
                <c:formatCode>General</c:formatCode>
                <c:ptCount val="3"/>
                <c:pt idx="1">
                  <c:v>62.5</c:v>
                </c:pt>
              </c:numCache>
            </c:numRef>
          </c:val>
          <c:extLst>
            <c:ext xmlns:c16="http://schemas.microsoft.com/office/drawing/2014/chart" uri="{C3380CC4-5D6E-409C-BE32-E72D297353CC}">
              <c16:uniqueId val="{00000000-5591-4CD8-8D34-A3A6936DF789}"/>
            </c:ext>
          </c:extLst>
        </c:ser>
        <c:ser>
          <c:idx val="3"/>
          <c:order val="1"/>
          <c:tx>
            <c:strRef>
              <c:f>Лист1!$C$1</c:f>
              <c:strCache>
                <c:ptCount val="1"/>
                <c:pt idx="0">
                  <c:v>2025</c:v>
                </c:pt>
              </c:strCache>
            </c:strRef>
          </c:tx>
          <c:spPr>
            <a:solidFill>
              <a:schemeClr val="accent6">
                <a:lumMod val="60000"/>
              </a:schemeClr>
            </a:solidFill>
            <a:ln>
              <a:noFill/>
            </a:ln>
            <a:effectLst/>
          </c:spPr>
          <c:invertIfNegative val="0"/>
          <c:cat>
            <c:strRef>
              <c:f>Лист1!$A$2:$A$3</c:f>
              <c:strCache>
                <c:ptCount val="2"/>
                <c:pt idx="0">
                  <c:v>Владивостокский ГО</c:v>
                </c:pt>
                <c:pt idx="1">
                  <c:v>Пожарский МО</c:v>
                </c:pt>
              </c:strCache>
            </c:strRef>
          </c:cat>
          <c:val>
            <c:numRef>
              <c:f>Лист1!$C$2:$C$3</c:f>
              <c:numCache>
                <c:formatCode>General</c:formatCode>
                <c:ptCount val="2"/>
                <c:pt idx="0">
                  <c:v>75</c:v>
                </c:pt>
                <c:pt idx="1">
                  <c:v>50</c:v>
                </c:pt>
              </c:numCache>
            </c:numRef>
          </c:val>
          <c:extLst>
            <c:ext xmlns:c16="http://schemas.microsoft.com/office/drawing/2014/chart" uri="{C3380CC4-5D6E-409C-BE32-E72D297353CC}">
              <c16:uniqueId val="{00000000-6EB9-4646-8CD1-FCDC64DEB278}"/>
            </c:ext>
          </c:extLst>
        </c:ser>
        <c:dLbls>
          <c:showLegendKey val="0"/>
          <c:showVal val="0"/>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774243014258593E-2"/>
          <c:y val="1.4034589582812998E-2"/>
          <c:w val="0.94769655888571347"/>
          <c:h val="0.84980356587313066"/>
        </c:manualLayout>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Лист1!$A$2:$A$8</c:f>
              <c:numCache>
                <c:formatCode>General</c:formatCode>
                <c:ptCount val="7"/>
                <c:pt idx="0">
                  <c:v>1</c:v>
                </c:pt>
                <c:pt idx="1">
                  <c:v>2</c:v>
                </c:pt>
                <c:pt idx="2">
                  <c:v>3</c:v>
                </c:pt>
                <c:pt idx="3">
                  <c:v>4</c:v>
                </c:pt>
                <c:pt idx="4">
                  <c:v>5</c:v>
                </c:pt>
                <c:pt idx="5">
                  <c:v>6</c:v>
                </c:pt>
                <c:pt idx="6">
                  <c:v>7</c:v>
                </c:pt>
              </c:numCache>
            </c:numRef>
          </c:cat>
          <c:val>
            <c:numRef>
              <c:f>Лист1!$B$2:$B$8</c:f>
              <c:numCache>
                <c:formatCode>General</c:formatCode>
                <c:ptCount val="7"/>
                <c:pt idx="0">
                  <c:v>63.32</c:v>
                </c:pt>
                <c:pt idx="1">
                  <c:v>71.84</c:v>
                </c:pt>
                <c:pt idx="2">
                  <c:v>73.02</c:v>
                </c:pt>
                <c:pt idx="3">
                  <c:v>45.53</c:v>
                </c:pt>
                <c:pt idx="4">
                  <c:v>70.34</c:v>
                </c:pt>
                <c:pt idx="5">
                  <c:v>51.64</c:v>
                </c:pt>
                <c:pt idx="6">
                  <c:v>43.32</c:v>
                </c:pt>
              </c:numCache>
            </c:numRef>
          </c:val>
          <c:extLst>
            <c:ext xmlns:c16="http://schemas.microsoft.com/office/drawing/2014/chart" uri="{C3380CC4-5D6E-409C-BE32-E72D297353CC}">
              <c16:uniqueId val="{00000000-9B29-4EC5-BF96-440F80944528}"/>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dLbl>
              <c:idx val="0"/>
              <c:layout>
                <c:manualLayout>
                  <c:x val="7.8234143615535066E-3"/>
                  <c:y val="-1.17785630153121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29F-4C7D-91EC-59D15CFD1387}"/>
                </c:ext>
              </c:extLst>
            </c:dLbl>
            <c:dLbl>
              <c:idx val="1"/>
              <c:layout>
                <c:manualLayout>
                  <c:x val="5.5881531153953619E-3"/>
                  <c:y val="-1.1129660545353377E-2"/>
                </c:manualLayout>
              </c:layout>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78-4056-A42A-19F41D082FC3}"/>
                </c:ext>
              </c:extLst>
            </c:dLbl>
            <c:dLbl>
              <c:idx val="2"/>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0-4CE2-4BD4-965C-5B04C453D891}"/>
                </c:ext>
              </c:extLst>
            </c:dLbl>
            <c:dLbl>
              <c:idx val="3"/>
              <c:layout>
                <c:manualLayout>
                  <c:x val="5.5881531153953619E-3"/>
                  <c:y val="-1.5581524763494713E-2"/>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78-4056-A42A-19F41D082FC3}"/>
                </c:ext>
              </c:extLst>
            </c:dLbl>
            <c:dLbl>
              <c:idx val="4"/>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0-5630-47BA-99A1-1D60964143DE}"/>
                </c:ext>
              </c:extLst>
            </c:dLbl>
            <c:dLbl>
              <c:idx val="5"/>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0-44FE-449B-A1A7-23B2693C1339}"/>
                </c:ext>
              </c:extLst>
            </c:dLbl>
            <c:dLbl>
              <c:idx val="6"/>
              <c:layout>
                <c:manualLayout>
                  <c:x val="5.5881531153953211E-3"/>
                  <c:y val="-1.6489988221436994E-2"/>
                </c:manualLayout>
              </c:layout>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29F-4C7D-91EC-59D15CFD1387}"/>
                </c:ext>
              </c:extLst>
            </c:dLbl>
            <c:dLbl>
              <c:idx val="9"/>
              <c:layout>
                <c:manualLayout>
                  <c:x val="6.7057837384744343E-3"/>
                  <c:y val="-9.4228504122497916E-3"/>
                </c:manualLayout>
              </c:layout>
              <c:spPr>
                <a:noFill/>
                <a:ln>
                  <a:solidFill>
                    <a:srgbClr val="FFC000"/>
                  </a:solid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29F-4C7D-91EC-59D15CFD1387}"/>
                </c:ext>
              </c:extLst>
            </c:dLbl>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Лист1!$A$2:$A$8</c:f>
              <c:numCache>
                <c:formatCode>General</c:formatCode>
                <c:ptCount val="7"/>
                <c:pt idx="0">
                  <c:v>1</c:v>
                </c:pt>
                <c:pt idx="1">
                  <c:v>2</c:v>
                </c:pt>
                <c:pt idx="2">
                  <c:v>3</c:v>
                </c:pt>
                <c:pt idx="3">
                  <c:v>4</c:v>
                </c:pt>
                <c:pt idx="4">
                  <c:v>5</c:v>
                </c:pt>
                <c:pt idx="5">
                  <c:v>6</c:v>
                </c:pt>
                <c:pt idx="6">
                  <c:v>7</c:v>
                </c:pt>
              </c:numCache>
            </c:numRef>
          </c:cat>
          <c:val>
            <c:numRef>
              <c:f>Лист1!$C$2:$C$8</c:f>
              <c:numCache>
                <c:formatCode>General</c:formatCode>
                <c:ptCount val="7"/>
                <c:pt idx="0">
                  <c:v>63.89</c:v>
                </c:pt>
                <c:pt idx="1">
                  <c:v>88.89</c:v>
                </c:pt>
                <c:pt idx="2">
                  <c:v>77.78</c:v>
                </c:pt>
                <c:pt idx="3">
                  <c:v>22.22</c:v>
                </c:pt>
                <c:pt idx="4">
                  <c:v>86.11</c:v>
                </c:pt>
                <c:pt idx="5">
                  <c:v>40.28</c:v>
                </c:pt>
                <c:pt idx="6">
                  <c:v>53.09</c:v>
                </c:pt>
              </c:numCache>
            </c:numRef>
          </c:val>
          <c:extLst>
            <c:ext xmlns:c16="http://schemas.microsoft.com/office/drawing/2014/chart" uri="{C3380CC4-5D6E-409C-BE32-E72D297353CC}">
              <c16:uniqueId val="{00000001-9B29-4EC5-BF96-440F80944528}"/>
            </c:ext>
          </c:extLst>
        </c:ser>
        <c:dLbls>
          <c:dLblPos val="outEnd"/>
          <c:showLegendKey val="0"/>
          <c:showVal val="1"/>
          <c:showCatName val="0"/>
          <c:showSerName val="0"/>
          <c:showPercent val="0"/>
          <c:showBubbleSize val="0"/>
        </c:dLbls>
        <c:gapWidth val="444"/>
        <c:overlap val="-90"/>
        <c:axId val="1571823871"/>
        <c:axId val="1564729711"/>
      </c:barChart>
      <c:catAx>
        <c:axId val="157182387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scaling>
        <c:delete val="1"/>
        <c:axPos val="l"/>
        <c:numFmt formatCode="General" sourceLinked="1"/>
        <c:majorTickMark val="none"/>
        <c:minorTickMark val="none"/>
        <c:tickLblPos val="nextTo"/>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Лист1!$B$2:$B$5</c:f>
              <c:numCache>
                <c:formatCode>General</c:formatCode>
                <c:ptCount val="4"/>
                <c:pt idx="0">
                  <c:v>4.32</c:v>
                </c:pt>
                <c:pt idx="1">
                  <c:v>40.799999999999997</c:v>
                </c:pt>
                <c:pt idx="2">
                  <c:v>41.13</c:v>
                </c:pt>
                <c:pt idx="3">
                  <c:v>13.75</c:v>
                </c:pt>
              </c:numCache>
            </c:numRef>
          </c:val>
          <c:extLst>
            <c:ext xmlns:c16="http://schemas.microsoft.com/office/drawing/2014/chart" uri="{C3380CC4-5D6E-409C-BE32-E72D297353CC}">
              <c16:uniqueId val="{00000000-8CE1-466E-8EEF-FEE9CE156BCC}"/>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Лист1!$C$2:$C$5</c:f>
              <c:numCache>
                <c:formatCode>General</c:formatCode>
                <c:ptCount val="4"/>
                <c:pt idx="0">
                  <c:v>0</c:v>
                </c:pt>
                <c:pt idx="1">
                  <c:v>33.33</c:v>
                </c:pt>
                <c:pt idx="2">
                  <c:v>55.56</c:v>
                </c:pt>
                <c:pt idx="3">
                  <c:v>11.11</c:v>
                </c:pt>
              </c:numCache>
            </c:numRef>
          </c:val>
          <c:extLst>
            <c:ext xmlns:c16="http://schemas.microsoft.com/office/drawing/2014/chart" uri="{C3380CC4-5D6E-409C-BE32-E72D297353CC}">
              <c16:uniqueId val="{00000001-8CE1-466E-8EEF-FEE9CE156BCC}"/>
            </c:ext>
          </c:extLst>
        </c:ser>
        <c:dLbls>
          <c:showLegendKey val="0"/>
          <c:showVal val="0"/>
          <c:showCatName val="0"/>
          <c:showSerName val="0"/>
          <c:showPercent val="0"/>
          <c:showBubbleSize val="0"/>
        </c:dLbls>
        <c:gapWidth val="219"/>
        <c:overlap val="-27"/>
        <c:axId val="1571823871"/>
        <c:axId val="1564729711"/>
      </c:barChart>
      <c:catAx>
        <c:axId val="1571823871"/>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Оценка</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Лист1!$A$2</c:f>
              <c:strCache>
                <c:ptCount val="1"/>
                <c:pt idx="0">
                  <c:v>Категория 1</c:v>
                </c:pt>
              </c:strCache>
            </c:strRef>
          </c:tx>
          <c:spPr>
            <a:solidFill>
              <a:schemeClr val="accent6"/>
            </a:solidFill>
            <a:ln>
              <a:noFill/>
            </a:ln>
            <a:effectLst/>
          </c:spPr>
          <c:invertIfNegative val="0"/>
          <c:dPt>
            <c:idx val="5"/>
            <c:invertIfNegative val="0"/>
            <c:bubble3D val="0"/>
            <c:spPr>
              <a:solidFill>
                <a:srgbClr val="C00000"/>
              </a:solidFill>
              <a:ln>
                <a:noFill/>
              </a:ln>
              <a:effectLst/>
            </c:spPr>
            <c:extLst>
              <c:ext xmlns:c16="http://schemas.microsoft.com/office/drawing/2014/chart" uri="{C3380CC4-5D6E-409C-BE32-E72D297353CC}">
                <c16:uniqueId val="{00000008-55CA-421F-A28F-44B08F039C22}"/>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1-DE53-4856-BFFC-5006E3CE95D0}"/>
              </c:ext>
            </c:extLst>
          </c:dPt>
          <c:dPt>
            <c:idx val="8"/>
            <c:invertIfNegative val="0"/>
            <c:bubble3D val="0"/>
            <c:spPr>
              <a:solidFill>
                <a:srgbClr val="70AD47"/>
              </a:solidFill>
              <a:ln>
                <a:noFill/>
              </a:ln>
              <a:effectLst/>
            </c:spPr>
            <c:extLst>
              <c:ext xmlns:c16="http://schemas.microsoft.com/office/drawing/2014/chart" uri="{C3380CC4-5D6E-409C-BE32-E72D297353CC}">
                <c16:uniqueId val="{0000000A-3C3E-4FDD-A5F4-FAEF66528E60}"/>
              </c:ext>
            </c:extLst>
          </c:dPt>
          <c:dPt>
            <c:idx val="9"/>
            <c:invertIfNegative val="0"/>
            <c:bubble3D val="0"/>
            <c:spPr>
              <a:solidFill>
                <a:schemeClr val="accent6"/>
              </a:solidFill>
              <a:ln>
                <a:noFill/>
              </a:ln>
              <a:effectLst/>
            </c:spPr>
            <c:extLst>
              <c:ext xmlns:c16="http://schemas.microsoft.com/office/drawing/2014/chart" uri="{C3380CC4-5D6E-409C-BE32-E72D297353CC}">
                <c16:uniqueId val="{00000003-DE53-4856-BFFC-5006E3CE95D0}"/>
              </c:ext>
            </c:extLst>
          </c:dPt>
          <c:dPt>
            <c:idx val="10"/>
            <c:invertIfNegative val="0"/>
            <c:bubble3D val="0"/>
            <c:spPr>
              <a:solidFill>
                <a:srgbClr val="C00000"/>
              </a:solidFill>
              <a:ln>
                <a:noFill/>
              </a:ln>
              <a:effectLst/>
            </c:spPr>
            <c:extLst>
              <c:ext xmlns:c16="http://schemas.microsoft.com/office/drawing/2014/chart" uri="{C3380CC4-5D6E-409C-BE32-E72D297353CC}">
                <c16:uniqueId val="{0000000C-C017-46D1-81AB-93F44E5ACB3F}"/>
              </c:ext>
            </c:extLst>
          </c:dPt>
          <c:dPt>
            <c:idx val="11"/>
            <c:invertIfNegative val="0"/>
            <c:bubble3D val="0"/>
            <c:spPr>
              <a:solidFill>
                <a:srgbClr val="C00000"/>
              </a:solidFill>
              <a:ln>
                <a:noFill/>
              </a:ln>
              <a:effectLst/>
            </c:spPr>
            <c:extLst>
              <c:ext xmlns:c16="http://schemas.microsoft.com/office/drawing/2014/chart" uri="{C3380CC4-5D6E-409C-BE32-E72D297353CC}">
                <c16:uniqueId val="{00000000-0F64-4DAA-B5F6-AC7B676132E3}"/>
              </c:ext>
            </c:extLst>
          </c:dPt>
          <c:dPt>
            <c:idx val="14"/>
            <c:invertIfNegative val="0"/>
            <c:bubble3D val="0"/>
            <c:spPr>
              <a:solidFill>
                <a:schemeClr val="accent6"/>
              </a:solidFill>
              <a:ln>
                <a:noFill/>
              </a:ln>
              <a:effectLst/>
            </c:spPr>
            <c:extLst>
              <c:ext xmlns:c16="http://schemas.microsoft.com/office/drawing/2014/chart" uri="{C3380CC4-5D6E-409C-BE32-E72D297353CC}">
                <c16:uniqueId val="{00000005-DE53-4856-BFFC-5006E3CE95D0}"/>
              </c:ext>
            </c:extLst>
          </c:dPt>
          <c:dPt>
            <c:idx val="15"/>
            <c:invertIfNegative val="0"/>
            <c:bubble3D val="0"/>
            <c:spPr>
              <a:solidFill>
                <a:srgbClr val="70AD47"/>
              </a:solidFill>
              <a:ln>
                <a:noFill/>
              </a:ln>
              <a:effectLst/>
            </c:spPr>
            <c:extLst>
              <c:ext xmlns:c16="http://schemas.microsoft.com/office/drawing/2014/chart" uri="{C3380CC4-5D6E-409C-BE32-E72D297353CC}">
                <c16:uniqueId val="{0000000D-C017-46D1-81AB-93F44E5ACB3F}"/>
              </c:ext>
            </c:extLst>
          </c:dPt>
          <c:dPt>
            <c:idx val="16"/>
            <c:invertIfNegative val="0"/>
            <c:bubble3D val="0"/>
            <c:spPr>
              <a:solidFill>
                <a:srgbClr val="C00000"/>
              </a:solidFill>
              <a:ln>
                <a:noFill/>
              </a:ln>
              <a:effectLst/>
            </c:spPr>
            <c:extLst>
              <c:ext xmlns:c16="http://schemas.microsoft.com/office/drawing/2014/chart" uri="{C3380CC4-5D6E-409C-BE32-E72D297353CC}">
                <c16:uniqueId val="{00000001-0F64-4DAA-B5F6-AC7B676132E3}"/>
              </c:ext>
            </c:extLst>
          </c:dPt>
          <c:dPt>
            <c:idx val="17"/>
            <c:invertIfNegative val="0"/>
            <c:bubble3D val="0"/>
            <c:spPr>
              <a:solidFill>
                <a:schemeClr val="accent6"/>
              </a:solidFill>
              <a:ln>
                <a:noFill/>
              </a:ln>
              <a:effectLst/>
            </c:spPr>
            <c:extLst>
              <c:ext xmlns:c16="http://schemas.microsoft.com/office/drawing/2014/chart" uri="{C3380CC4-5D6E-409C-BE32-E72D297353CC}">
                <c16:uniqueId val="{00000006-DED2-48E7-9E8A-D14743DFF069}"/>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Лист1!$B$1:$V$1</c:f>
              <c:strCach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strCache>
            </c:strRef>
          </c:cat>
          <c:val>
            <c:numRef>
              <c:f>Лист1!$B$2:$V$2</c:f>
              <c:numCache>
                <c:formatCode>General</c:formatCode>
                <c:ptCount val="21"/>
                <c:pt idx="0">
                  <c:v>0</c:v>
                </c:pt>
                <c:pt idx="1">
                  <c:v>0</c:v>
                </c:pt>
                <c:pt idx="2">
                  <c:v>0</c:v>
                </c:pt>
                <c:pt idx="3">
                  <c:v>0</c:v>
                </c:pt>
                <c:pt idx="4">
                  <c:v>0</c:v>
                </c:pt>
                <c:pt idx="5">
                  <c:v>0</c:v>
                </c:pt>
                <c:pt idx="6">
                  <c:v>5.6</c:v>
                </c:pt>
                <c:pt idx="7">
                  <c:v>5.6</c:v>
                </c:pt>
                <c:pt idx="8">
                  <c:v>11.1</c:v>
                </c:pt>
                <c:pt idx="9">
                  <c:v>11.1</c:v>
                </c:pt>
                <c:pt idx="10">
                  <c:v>0</c:v>
                </c:pt>
                <c:pt idx="11">
                  <c:v>16.7</c:v>
                </c:pt>
                <c:pt idx="12">
                  <c:v>16.7</c:v>
                </c:pt>
                <c:pt idx="13">
                  <c:v>11.1</c:v>
                </c:pt>
                <c:pt idx="14">
                  <c:v>5.6</c:v>
                </c:pt>
                <c:pt idx="15">
                  <c:v>5.6</c:v>
                </c:pt>
                <c:pt idx="16">
                  <c:v>11.1</c:v>
                </c:pt>
                <c:pt idx="17">
                  <c:v>0</c:v>
                </c:pt>
                <c:pt idx="18">
                  <c:v>0</c:v>
                </c:pt>
                <c:pt idx="19">
                  <c:v>0</c:v>
                </c:pt>
                <c:pt idx="20">
                  <c:v>0</c:v>
                </c:pt>
              </c:numCache>
            </c:numRef>
          </c:val>
          <c:extLst>
            <c:ext xmlns:c16="http://schemas.microsoft.com/office/drawing/2014/chart" uri="{C3380CC4-5D6E-409C-BE32-E72D297353CC}">
              <c16:uniqueId val="{00000006-DE53-4856-BFFC-5006E3CE95D0}"/>
            </c:ext>
          </c:extLst>
        </c:ser>
        <c:dLbls>
          <c:showLegendKey val="0"/>
          <c:showVal val="0"/>
          <c:showCatName val="0"/>
          <c:showSerName val="0"/>
          <c:showPercent val="0"/>
          <c:showBubbleSize val="0"/>
        </c:dLbls>
        <c:gapWidth val="219"/>
        <c:overlap val="-27"/>
        <c:axId val="1717307808"/>
        <c:axId val="1862703616"/>
      </c:barChart>
      <c:catAx>
        <c:axId val="17173078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a:t>первичный</a:t>
                </a:r>
                <a:r>
                  <a:rPr lang="ru-RU" baseline="0"/>
                  <a:t> балл</a:t>
                </a:r>
                <a:endParaRPr lang="ru-RU"/>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862703616"/>
        <c:crosses val="autoZero"/>
        <c:auto val="1"/>
        <c:lblAlgn val="ctr"/>
        <c:lblOffset val="100"/>
        <c:noMultiLvlLbl val="0"/>
      </c:catAx>
      <c:valAx>
        <c:axId val="1862703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dirty="0"/>
                  <a:t>процент участников, набравших первичный</a:t>
                </a:r>
                <a:r>
                  <a:rPr lang="ru-RU" baseline="0" dirty="0"/>
                  <a:t> балл</a:t>
                </a:r>
                <a:endParaRPr lang="ru-RU"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717307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028154553617064E-2"/>
          <c:y val="0"/>
          <c:w val="0.95297184544638291"/>
          <c:h val="0.5051724524460105"/>
        </c:manualLayout>
      </c:layout>
      <c:barChart>
        <c:barDir val="col"/>
        <c:grouping val="clustered"/>
        <c:varyColors val="0"/>
        <c:ser>
          <c:idx val="4"/>
          <c:order val="0"/>
          <c:tx>
            <c:strRef>
              <c:f>Лист1!$B$1</c:f>
              <c:strCache>
                <c:ptCount val="1"/>
                <c:pt idx="0">
                  <c:v>2021</c:v>
                </c:pt>
              </c:strCache>
            </c:strRef>
          </c:tx>
          <c:spPr>
            <a:solidFill>
              <a:schemeClr val="accent5">
                <a:lumMod val="60000"/>
              </a:schemeClr>
            </a:solidFill>
            <a:ln>
              <a:noFill/>
            </a:ln>
            <a:effectLst/>
          </c:spPr>
          <c:invertIfNegative val="0"/>
          <c:val>
            <c:numRef>
              <c:f>Лист1!$B$2:$B$18</c:f>
              <c:numCache>
                <c:formatCode>General</c:formatCode>
                <c:ptCount val="17"/>
                <c:pt idx="0">
                  <c:v>53.93</c:v>
                </c:pt>
                <c:pt idx="1">
                  <c:v>38.409999999999997</c:v>
                </c:pt>
                <c:pt idx="2">
                  <c:v>39.89</c:v>
                </c:pt>
                <c:pt idx="3">
                  <c:v>25</c:v>
                </c:pt>
                <c:pt idx="4">
                  <c:v>42.26</c:v>
                </c:pt>
                <c:pt idx="5">
                  <c:v>39.549999999999997</c:v>
                </c:pt>
                <c:pt idx="6">
                  <c:v>30.3</c:v>
                </c:pt>
                <c:pt idx="7">
                  <c:v>44.68</c:v>
                </c:pt>
                <c:pt idx="8">
                  <c:v>42.04</c:v>
                </c:pt>
                <c:pt idx="9">
                  <c:v>33.339999999999996</c:v>
                </c:pt>
                <c:pt idx="10">
                  <c:v>32.03</c:v>
                </c:pt>
                <c:pt idx="11">
                  <c:v>35.08</c:v>
                </c:pt>
                <c:pt idx="12">
                  <c:v>34.119999999999997</c:v>
                </c:pt>
                <c:pt idx="13">
                  <c:v>31.18</c:v>
                </c:pt>
                <c:pt idx="14">
                  <c:v>28.04</c:v>
                </c:pt>
                <c:pt idx="15">
                  <c:v>42.29</c:v>
                </c:pt>
                <c:pt idx="16">
                  <c:v>37.19</c:v>
                </c:pt>
              </c:numCache>
            </c:numRef>
          </c:val>
          <c:extLst>
            <c:ext xmlns:c16="http://schemas.microsoft.com/office/drawing/2014/chart" uri="{C3380CC4-5D6E-409C-BE32-E72D297353CC}">
              <c16:uniqueId val="{00000000-D507-45A3-AF23-1CFB5E93794A}"/>
            </c:ext>
          </c:extLst>
        </c:ser>
        <c:ser>
          <c:idx val="0"/>
          <c:order val="1"/>
          <c:tx>
            <c:strRef>
              <c:f>Лист1!$C$1</c:f>
              <c:strCache>
                <c:ptCount val="1"/>
                <c:pt idx="0">
                  <c:v>2022</c:v>
                </c:pt>
              </c:strCache>
            </c:strRef>
          </c:tx>
          <c:spPr>
            <a:solidFill>
              <a:schemeClr val="accent6"/>
            </a:solidFill>
            <a:ln>
              <a:noFill/>
            </a:ln>
            <a:effectLst/>
          </c:spPr>
          <c:invertIfNegative val="0"/>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Лист1!$C$2:$C$18</c:f>
              <c:numCache>
                <c:formatCode>General</c:formatCode>
                <c:ptCount val="17"/>
                <c:pt idx="0">
                  <c:v>46.599999999999994</c:v>
                </c:pt>
                <c:pt idx="1">
                  <c:v>41.57</c:v>
                </c:pt>
                <c:pt idx="2">
                  <c:v>47.010000000000005</c:v>
                </c:pt>
                <c:pt idx="3">
                  <c:v>38.019999999999996</c:v>
                </c:pt>
                <c:pt idx="4">
                  <c:v>38.08</c:v>
                </c:pt>
                <c:pt idx="5">
                  <c:v>39.36</c:v>
                </c:pt>
                <c:pt idx="6">
                  <c:v>44.269999999999996</c:v>
                </c:pt>
                <c:pt idx="7">
                  <c:v>45.449999999999996</c:v>
                </c:pt>
                <c:pt idx="8">
                  <c:v>42.69</c:v>
                </c:pt>
                <c:pt idx="9">
                  <c:v>44.92</c:v>
                </c:pt>
                <c:pt idx="10">
                  <c:v>39.43</c:v>
                </c:pt>
                <c:pt idx="11">
                  <c:v>37.909999999999997</c:v>
                </c:pt>
                <c:pt idx="12">
                  <c:v>34.409999999999997</c:v>
                </c:pt>
                <c:pt idx="13">
                  <c:v>40.799999999999997</c:v>
                </c:pt>
                <c:pt idx="14">
                  <c:v>42.64</c:v>
                </c:pt>
                <c:pt idx="15">
                  <c:v>39.61</c:v>
                </c:pt>
                <c:pt idx="16">
                  <c:v>28</c:v>
                </c:pt>
              </c:numCache>
            </c:numRef>
          </c:val>
          <c:extLst>
            <c:ext xmlns:c16="http://schemas.microsoft.com/office/drawing/2014/chart" uri="{C3380CC4-5D6E-409C-BE32-E72D297353CC}">
              <c16:uniqueId val="{00000000-6120-4448-93D3-948E35661C93}"/>
            </c:ext>
          </c:extLst>
        </c:ser>
        <c:ser>
          <c:idx val="1"/>
          <c:order val="2"/>
          <c:tx>
            <c:strRef>
              <c:f>Лист1!$D$1</c:f>
              <c:strCache>
                <c:ptCount val="1"/>
                <c:pt idx="0">
                  <c:v>2023</c:v>
                </c:pt>
              </c:strCache>
            </c:strRef>
          </c:tx>
          <c:spPr>
            <a:solidFill>
              <a:schemeClr val="accent5"/>
            </a:solidFill>
            <a:ln>
              <a:noFill/>
            </a:ln>
            <a:effectLst/>
          </c:spPr>
          <c:invertIfNegative val="0"/>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Лист1!$D$2:$D$18</c:f>
              <c:numCache>
                <c:formatCode>General</c:formatCode>
                <c:ptCount val="17"/>
                <c:pt idx="0">
                  <c:v>53.13</c:v>
                </c:pt>
                <c:pt idx="1">
                  <c:v>43.72</c:v>
                </c:pt>
                <c:pt idx="2">
                  <c:v>42.58</c:v>
                </c:pt>
                <c:pt idx="3">
                  <c:v>43.29</c:v>
                </c:pt>
                <c:pt idx="4">
                  <c:v>44.78</c:v>
                </c:pt>
                <c:pt idx="5">
                  <c:v>43.58</c:v>
                </c:pt>
                <c:pt idx="6">
                  <c:v>51.75</c:v>
                </c:pt>
                <c:pt idx="7">
                  <c:v>52.24</c:v>
                </c:pt>
                <c:pt idx="8">
                  <c:v>44.879999999999995</c:v>
                </c:pt>
                <c:pt idx="9">
                  <c:v>33.79</c:v>
                </c:pt>
                <c:pt idx="10">
                  <c:v>49.09</c:v>
                </c:pt>
                <c:pt idx="11">
                  <c:v>35.15</c:v>
                </c:pt>
                <c:pt idx="12">
                  <c:v>32.64</c:v>
                </c:pt>
                <c:pt idx="13">
                  <c:v>36.07</c:v>
                </c:pt>
                <c:pt idx="14">
                  <c:v>44.86</c:v>
                </c:pt>
                <c:pt idx="15">
                  <c:v>31.9</c:v>
                </c:pt>
                <c:pt idx="16">
                  <c:v>29.11</c:v>
                </c:pt>
              </c:numCache>
            </c:numRef>
          </c:val>
          <c:extLst>
            <c:ext xmlns:c16="http://schemas.microsoft.com/office/drawing/2014/chart" uri="{C3380CC4-5D6E-409C-BE32-E72D297353CC}">
              <c16:uniqueId val="{00000001-6120-4448-93D3-948E35661C93}"/>
            </c:ext>
          </c:extLst>
        </c:ser>
        <c:ser>
          <c:idx val="2"/>
          <c:order val="3"/>
          <c:tx>
            <c:strRef>
              <c:f>Лист1!$E$1</c:f>
              <c:strCache>
                <c:ptCount val="1"/>
                <c:pt idx="0">
                  <c:v>2024</c:v>
                </c:pt>
              </c:strCache>
            </c:strRef>
          </c:tx>
          <c:spPr>
            <a:solidFill>
              <a:schemeClr val="accent4"/>
            </a:solidFill>
            <a:ln>
              <a:noFill/>
            </a:ln>
            <a:effectLst/>
          </c:spPr>
          <c:invertIfNegative val="0"/>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Лист1!$E$2:$E$18</c:f>
              <c:numCache>
                <c:formatCode>General</c:formatCode>
                <c:ptCount val="17"/>
                <c:pt idx="0">
                  <c:v>44.86</c:v>
                </c:pt>
                <c:pt idx="1">
                  <c:v>42.19</c:v>
                </c:pt>
                <c:pt idx="2">
                  <c:v>43.36</c:v>
                </c:pt>
                <c:pt idx="3">
                  <c:v>37.450000000000003</c:v>
                </c:pt>
                <c:pt idx="4">
                  <c:v>42.56</c:v>
                </c:pt>
                <c:pt idx="5">
                  <c:v>37.1</c:v>
                </c:pt>
                <c:pt idx="6">
                  <c:v>42.19</c:v>
                </c:pt>
                <c:pt idx="7">
                  <c:v>37.78</c:v>
                </c:pt>
                <c:pt idx="8">
                  <c:v>45.209999999999994</c:v>
                </c:pt>
                <c:pt idx="9">
                  <c:v>43.88</c:v>
                </c:pt>
                <c:pt idx="10">
                  <c:v>46.03</c:v>
                </c:pt>
                <c:pt idx="11">
                  <c:v>38.81</c:v>
                </c:pt>
                <c:pt idx="12">
                  <c:v>38.36</c:v>
                </c:pt>
                <c:pt idx="13">
                  <c:v>24.740000000000002</c:v>
                </c:pt>
                <c:pt idx="14">
                  <c:v>43.89</c:v>
                </c:pt>
                <c:pt idx="15">
                  <c:v>36.159999999999997</c:v>
                </c:pt>
                <c:pt idx="16">
                  <c:v>34.96</c:v>
                </c:pt>
              </c:numCache>
            </c:numRef>
          </c:val>
          <c:extLst>
            <c:ext xmlns:c16="http://schemas.microsoft.com/office/drawing/2014/chart" uri="{C3380CC4-5D6E-409C-BE32-E72D297353CC}">
              <c16:uniqueId val="{00000002-6120-4448-93D3-948E35661C93}"/>
            </c:ext>
          </c:extLst>
        </c:ser>
        <c:ser>
          <c:idx val="3"/>
          <c:order val="4"/>
          <c:tx>
            <c:strRef>
              <c:f>Лист1!$F$1</c:f>
              <c:strCache>
                <c:ptCount val="1"/>
                <c:pt idx="0">
                  <c:v>2025</c:v>
                </c:pt>
              </c:strCache>
            </c:strRef>
          </c:tx>
          <c:spPr>
            <a:solidFill>
              <a:schemeClr val="accent6">
                <a:lumMod val="60000"/>
              </a:schemeClr>
            </a:solidFill>
            <a:ln>
              <a:noFill/>
            </a:ln>
            <a:effectLst/>
          </c:spPr>
          <c:invertIfNegative val="0"/>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Лист1!$F$2:$F$18</c:f>
              <c:numCache>
                <c:formatCode>General</c:formatCode>
                <c:ptCount val="17"/>
                <c:pt idx="0">
                  <c:v>35.450000000000003</c:v>
                </c:pt>
                <c:pt idx="1">
                  <c:v>36.67</c:v>
                </c:pt>
                <c:pt idx="2">
                  <c:v>40.119999999999997</c:v>
                </c:pt>
                <c:pt idx="3">
                  <c:v>43.95</c:v>
                </c:pt>
                <c:pt idx="4">
                  <c:v>37.94</c:v>
                </c:pt>
                <c:pt idx="5">
                  <c:v>37.229999999999997</c:v>
                </c:pt>
                <c:pt idx="6">
                  <c:v>40</c:v>
                </c:pt>
                <c:pt idx="7">
                  <c:v>46.6</c:v>
                </c:pt>
                <c:pt idx="8">
                  <c:v>37.69</c:v>
                </c:pt>
                <c:pt idx="9">
                  <c:v>39.659999999999997</c:v>
                </c:pt>
                <c:pt idx="10">
                  <c:v>40.11</c:v>
                </c:pt>
                <c:pt idx="11">
                  <c:v>42.55</c:v>
                </c:pt>
                <c:pt idx="12">
                  <c:v>34.89</c:v>
                </c:pt>
                <c:pt idx="13">
                  <c:v>37.18</c:v>
                </c:pt>
                <c:pt idx="14">
                  <c:v>50.6</c:v>
                </c:pt>
                <c:pt idx="15">
                  <c:v>33.67</c:v>
                </c:pt>
                <c:pt idx="16">
                  <c:v>44.91</c:v>
                </c:pt>
              </c:numCache>
            </c:numRef>
          </c:val>
          <c:extLst>
            <c:ext xmlns:c16="http://schemas.microsoft.com/office/drawing/2014/chart" uri="{C3380CC4-5D6E-409C-BE32-E72D297353CC}">
              <c16:uniqueId val="{00000000-8D30-4520-A23B-3BD1A49DBC6E}"/>
            </c:ext>
          </c:extLst>
        </c:ser>
        <c:dLbls>
          <c:showLegendKey val="0"/>
          <c:showVal val="0"/>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Лист1!$A$2</c:f>
              <c:strCache>
                <c:ptCount val="1"/>
                <c:pt idx="0">
                  <c:v>"2"</c:v>
                </c:pt>
              </c:strCache>
            </c:strRef>
          </c:tx>
          <c:spPr>
            <a:ln w="34925" cap="rnd">
              <a:solidFill>
                <a:schemeClr val="accent6"/>
              </a:solidFill>
              <a:round/>
            </a:ln>
            <a:effectLst/>
          </c:spPr>
          <c:marker>
            <c:symbol val="circle"/>
            <c:size val="5"/>
            <c:spPr>
              <a:solidFill>
                <a:schemeClr val="accent6"/>
              </a:solidFill>
              <a:ln w="9525">
                <a:solidFill>
                  <a:schemeClr val="accent6"/>
                </a:solidFill>
              </a:ln>
              <a:effectLst/>
            </c:spPr>
          </c:marker>
          <c:cat>
            <c:strRef>
              <c:f>Лист1!$B$1:$H$1</c:f>
              <c:strCache>
                <c:ptCount val="7"/>
                <c:pt idx="0">
                  <c:v>1</c:v>
                </c:pt>
                <c:pt idx="1">
                  <c:v>2</c:v>
                </c:pt>
                <c:pt idx="2">
                  <c:v>3</c:v>
                </c:pt>
                <c:pt idx="3">
                  <c:v>4</c:v>
                </c:pt>
                <c:pt idx="4">
                  <c:v>5</c:v>
                </c:pt>
                <c:pt idx="5">
                  <c:v>6</c:v>
                </c:pt>
                <c:pt idx="6">
                  <c:v>7</c:v>
                </c:pt>
              </c:strCache>
            </c:strRef>
          </c:cat>
          <c:val>
            <c:numRef>
              <c:f>Лист1!$B$2:$H$2</c:f>
              <c:numCache>
                <c:formatCode>General</c:formatCode>
                <c:ptCount val="7"/>
                <c:pt idx="0">
                  <c:v>0</c:v>
                </c:pt>
                <c:pt idx="1">
                  <c:v>0</c:v>
                </c:pt>
                <c:pt idx="2">
                  <c:v>0</c:v>
                </c:pt>
                <c:pt idx="3">
                  <c:v>0</c:v>
                </c:pt>
                <c:pt idx="4">
                  <c:v>0</c:v>
                </c:pt>
                <c:pt idx="5">
                  <c:v>0</c:v>
                </c:pt>
                <c:pt idx="6">
                  <c:v>0</c:v>
                </c:pt>
              </c:numCache>
            </c:numRef>
          </c:val>
          <c:smooth val="0"/>
          <c:extLst>
            <c:ext xmlns:c16="http://schemas.microsoft.com/office/drawing/2014/chart" uri="{C3380CC4-5D6E-409C-BE32-E72D297353CC}">
              <c16:uniqueId val="{00000000-1D38-4358-8D0A-A7A1A7DB6C83}"/>
            </c:ext>
          </c:extLst>
        </c:ser>
        <c:ser>
          <c:idx val="1"/>
          <c:order val="1"/>
          <c:tx>
            <c:strRef>
              <c:f>Лист1!$A$3</c:f>
              <c:strCache>
                <c:ptCount val="1"/>
                <c:pt idx="0">
                  <c:v>"3"</c:v>
                </c:pt>
              </c:strCache>
            </c:strRef>
          </c:tx>
          <c:spPr>
            <a:ln w="34925" cap="rnd">
              <a:solidFill>
                <a:schemeClr val="accent5"/>
              </a:solidFill>
              <a:round/>
            </a:ln>
            <a:effectLst/>
          </c:spPr>
          <c:marker>
            <c:symbol val="circle"/>
            <c:size val="5"/>
            <c:spPr>
              <a:solidFill>
                <a:schemeClr val="accent5"/>
              </a:solidFill>
              <a:ln w="9525">
                <a:solidFill>
                  <a:schemeClr val="accent5"/>
                </a:solidFill>
              </a:ln>
              <a:effectLst/>
            </c:spPr>
          </c:marker>
          <c:cat>
            <c:strRef>
              <c:f>Лист1!$B$1:$H$1</c:f>
              <c:strCache>
                <c:ptCount val="7"/>
                <c:pt idx="0">
                  <c:v>1</c:v>
                </c:pt>
                <c:pt idx="1">
                  <c:v>2</c:v>
                </c:pt>
                <c:pt idx="2">
                  <c:v>3</c:v>
                </c:pt>
                <c:pt idx="3">
                  <c:v>4</c:v>
                </c:pt>
                <c:pt idx="4">
                  <c:v>5</c:v>
                </c:pt>
                <c:pt idx="5">
                  <c:v>6</c:v>
                </c:pt>
                <c:pt idx="6">
                  <c:v>7</c:v>
                </c:pt>
              </c:strCache>
            </c:strRef>
          </c:cat>
          <c:val>
            <c:numRef>
              <c:f>Лист1!$B$3:$H$3</c:f>
              <c:numCache>
                <c:formatCode>General</c:formatCode>
                <c:ptCount val="7"/>
                <c:pt idx="0">
                  <c:v>66.67</c:v>
                </c:pt>
                <c:pt idx="1">
                  <c:v>100</c:v>
                </c:pt>
                <c:pt idx="2">
                  <c:v>83.33</c:v>
                </c:pt>
                <c:pt idx="3">
                  <c:v>0</c:v>
                </c:pt>
                <c:pt idx="4">
                  <c:v>75</c:v>
                </c:pt>
                <c:pt idx="5">
                  <c:v>25</c:v>
                </c:pt>
                <c:pt idx="6">
                  <c:v>24.07</c:v>
                </c:pt>
              </c:numCache>
            </c:numRef>
          </c:val>
          <c:smooth val="0"/>
          <c:extLst>
            <c:ext xmlns:c16="http://schemas.microsoft.com/office/drawing/2014/chart" uri="{C3380CC4-5D6E-409C-BE32-E72D297353CC}">
              <c16:uniqueId val="{00000001-1D38-4358-8D0A-A7A1A7DB6C83}"/>
            </c:ext>
          </c:extLst>
        </c:ser>
        <c:ser>
          <c:idx val="2"/>
          <c:order val="2"/>
          <c:tx>
            <c:strRef>
              <c:f>Лист1!$A$4</c:f>
              <c:strCache>
                <c:ptCount val="1"/>
                <c:pt idx="0">
                  <c:v>"4"</c:v>
                </c:pt>
              </c:strCache>
            </c:strRef>
          </c:tx>
          <c:spPr>
            <a:ln w="34925" cap="rnd">
              <a:solidFill>
                <a:schemeClr val="accent4"/>
              </a:solidFill>
              <a:round/>
            </a:ln>
            <a:effectLst/>
          </c:spPr>
          <c:marker>
            <c:symbol val="circle"/>
            <c:size val="5"/>
            <c:spPr>
              <a:solidFill>
                <a:schemeClr val="accent4"/>
              </a:solidFill>
              <a:ln w="9525">
                <a:solidFill>
                  <a:schemeClr val="accent4"/>
                </a:solidFill>
              </a:ln>
              <a:effectLst/>
            </c:spPr>
          </c:marker>
          <c:cat>
            <c:strRef>
              <c:f>Лист1!$B$1:$H$1</c:f>
              <c:strCache>
                <c:ptCount val="7"/>
                <c:pt idx="0">
                  <c:v>1</c:v>
                </c:pt>
                <c:pt idx="1">
                  <c:v>2</c:v>
                </c:pt>
                <c:pt idx="2">
                  <c:v>3</c:v>
                </c:pt>
                <c:pt idx="3">
                  <c:v>4</c:v>
                </c:pt>
                <c:pt idx="4">
                  <c:v>5</c:v>
                </c:pt>
                <c:pt idx="5">
                  <c:v>6</c:v>
                </c:pt>
                <c:pt idx="6">
                  <c:v>7</c:v>
                </c:pt>
              </c:strCache>
            </c:strRef>
          </c:cat>
          <c:val>
            <c:numRef>
              <c:f>Лист1!$B$4:$H$4</c:f>
              <c:numCache>
                <c:formatCode>General</c:formatCode>
                <c:ptCount val="7"/>
                <c:pt idx="0">
                  <c:v>60</c:v>
                </c:pt>
                <c:pt idx="1">
                  <c:v>80</c:v>
                </c:pt>
                <c:pt idx="2">
                  <c:v>70</c:v>
                </c:pt>
                <c:pt idx="3">
                  <c:v>30</c:v>
                </c:pt>
                <c:pt idx="4">
                  <c:v>90</c:v>
                </c:pt>
                <c:pt idx="5">
                  <c:v>42.5</c:v>
                </c:pt>
                <c:pt idx="6">
                  <c:v>65.56</c:v>
                </c:pt>
              </c:numCache>
            </c:numRef>
          </c:val>
          <c:smooth val="0"/>
          <c:extLst>
            <c:ext xmlns:c16="http://schemas.microsoft.com/office/drawing/2014/chart" uri="{C3380CC4-5D6E-409C-BE32-E72D297353CC}">
              <c16:uniqueId val="{00000002-1D38-4358-8D0A-A7A1A7DB6C83}"/>
            </c:ext>
          </c:extLst>
        </c:ser>
        <c:ser>
          <c:idx val="3"/>
          <c:order val="3"/>
          <c:tx>
            <c:strRef>
              <c:f>Лист1!$A$5</c:f>
              <c:strCache>
                <c:ptCount val="1"/>
                <c:pt idx="0">
                  <c:v>"5"</c:v>
                </c:pt>
              </c:strCache>
            </c:strRef>
          </c:tx>
          <c:spPr>
            <a:ln w="3810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Лист1!$B$1:$H$1</c:f>
              <c:strCache>
                <c:ptCount val="7"/>
                <c:pt idx="0">
                  <c:v>1</c:v>
                </c:pt>
                <c:pt idx="1">
                  <c:v>2</c:v>
                </c:pt>
                <c:pt idx="2">
                  <c:v>3</c:v>
                </c:pt>
                <c:pt idx="3">
                  <c:v>4</c:v>
                </c:pt>
                <c:pt idx="4">
                  <c:v>5</c:v>
                </c:pt>
                <c:pt idx="5">
                  <c:v>6</c:v>
                </c:pt>
                <c:pt idx="6">
                  <c:v>7</c:v>
                </c:pt>
              </c:strCache>
            </c:strRef>
          </c:cat>
          <c:val>
            <c:numRef>
              <c:f>Лист1!$B$5:$H$5</c:f>
              <c:numCache>
                <c:formatCode>General</c:formatCode>
                <c:ptCount val="7"/>
                <c:pt idx="0">
                  <c:v>75</c:v>
                </c:pt>
                <c:pt idx="1">
                  <c:v>100</c:v>
                </c:pt>
                <c:pt idx="2">
                  <c:v>100</c:v>
                </c:pt>
                <c:pt idx="3">
                  <c:v>50</c:v>
                </c:pt>
                <c:pt idx="4">
                  <c:v>100</c:v>
                </c:pt>
                <c:pt idx="5">
                  <c:v>75</c:v>
                </c:pt>
                <c:pt idx="6">
                  <c:v>77.78</c:v>
                </c:pt>
              </c:numCache>
            </c:numRef>
          </c:val>
          <c:smooth val="0"/>
          <c:extLst>
            <c:ext xmlns:c16="http://schemas.microsoft.com/office/drawing/2014/chart" uri="{C3380CC4-5D6E-409C-BE32-E72D297353CC}">
              <c16:uniqueId val="{00000003-1D38-4358-8D0A-A7A1A7DB6C83}"/>
            </c:ext>
          </c:extLst>
        </c:ser>
        <c:dLbls>
          <c:showLegendKey val="0"/>
          <c:showVal val="0"/>
          <c:showCatName val="0"/>
          <c:showSerName val="0"/>
          <c:showPercent val="0"/>
          <c:showBubbleSize val="0"/>
        </c:dLbls>
        <c:marker val="1"/>
        <c:smooth val="0"/>
        <c:axId val="1642419279"/>
        <c:axId val="930774991"/>
      </c:lineChart>
      <c:catAx>
        <c:axId val="1642419279"/>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Номер</a:t>
                </a:r>
                <a:r>
                  <a:rPr lang="ru-RU" baseline="0" dirty="0"/>
                  <a:t> задания</a:t>
                </a:r>
                <a:endParaRPr lang="ru-RU"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930774991"/>
        <c:crosses val="autoZero"/>
        <c:auto val="1"/>
        <c:lblAlgn val="ctr"/>
        <c:lblOffset val="100"/>
        <c:noMultiLvlLbl val="0"/>
      </c:catAx>
      <c:valAx>
        <c:axId val="93077499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 выполнения</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642419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028154553617064E-2"/>
          <c:y val="0"/>
          <c:w val="0.95297184544638291"/>
          <c:h val="0.5051724524460105"/>
        </c:manualLayout>
      </c:layout>
      <c:barChart>
        <c:barDir val="col"/>
        <c:grouping val="clustered"/>
        <c:varyColors val="0"/>
        <c:ser>
          <c:idx val="4"/>
          <c:order val="0"/>
          <c:tx>
            <c:strRef>
              <c:f>Лист1!$B$1</c:f>
              <c:strCache>
                <c:ptCount val="1"/>
                <c:pt idx="0">
                  <c:v>2021</c:v>
                </c:pt>
              </c:strCache>
            </c:strRef>
          </c:tx>
          <c:spPr>
            <a:solidFill>
              <a:schemeClr val="accent5">
                <a:lumMod val="60000"/>
              </a:schemeClr>
            </a:solidFill>
            <a:ln>
              <a:noFill/>
            </a:ln>
            <a:effectLst/>
          </c:spPr>
          <c:invertIfNegative val="0"/>
          <c:val>
            <c:numRef>
              <c:f>Лист1!$B$2:$B$18</c:f>
              <c:numCache>
                <c:formatCode>General</c:formatCode>
                <c:ptCount val="17"/>
                <c:pt idx="0">
                  <c:v>84.62</c:v>
                </c:pt>
                <c:pt idx="1">
                  <c:v>56.99</c:v>
                </c:pt>
                <c:pt idx="2">
                  <c:v>58.400000000000006</c:v>
                </c:pt>
                <c:pt idx="3">
                  <c:v>44.230000000000004</c:v>
                </c:pt>
                <c:pt idx="4">
                  <c:v>57.5</c:v>
                </c:pt>
                <c:pt idx="5">
                  <c:v>46.67</c:v>
                </c:pt>
                <c:pt idx="6">
                  <c:v>54.839999999999996</c:v>
                </c:pt>
                <c:pt idx="7">
                  <c:v>58.62</c:v>
                </c:pt>
                <c:pt idx="8">
                  <c:v>59.81</c:v>
                </c:pt>
                <c:pt idx="9">
                  <c:v>71.430000000000007</c:v>
                </c:pt>
                <c:pt idx="10">
                  <c:v>50</c:v>
                </c:pt>
                <c:pt idx="11">
                  <c:v>59.19</c:v>
                </c:pt>
                <c:pt idx="12">
                  <c:v>57.78</c:v>
                </c:pt>
                <c:pt idx="13">
                  <c:v>44.44</c:v>
                </c:pt>
                <c:pt idx="14">
                  <c:v>37.299999999999997</c:v>
                </c:pt>
                <c:pt idx="15">
                  <c:v>52.94</c:v>
                </c:pt>
                <c:pt idx="16">
                  <c:v>50</c:v>
                </c:pt>
              </c:numCache>
            </c:numRef>
          </c:val>
          <c:extLst>
            <c:ext xmlns:c16="http://schemas.microsoft.com/office/drawing/2014/chart" uri="{C3380CC4-5D6E-409C-BE32-E72D297353CC}">
              <c16:uniqueId val="{00000000-8AE7-423E-B778-DA084A0702C4}"/>
            </c:ext>
          </c:extLst>
        </c:ser>
        <c:ser>
          <c:idx val="0"/>
          <c:order val="1"/>
          <c:tx>
            <c:strRef>
              <c:f>Лист1!$C$1</c:f>
              <c:strCache>
                <c:ptCount val="1"/>
                <c:pt idx="0">
                  <c:v>2022</c:v>
                </c:pt>
              </c:strCache>
            </c:strRef>
          </c:tx>
          <c:spPr>
            <a:solidFill>
              <a:schemeClr val="accent6"/>
            </a:solidFill>
            <a:ln>
              <a:noFill/>
            </a:ln>
            <a:effectLst/>
          </c:spPr>
          <c:invertIfNegative val="0"/>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Лист1!$C$2:$C$18</c:f>
              <c:numCache>
                <c:formatCode>General</c:formatCode>
                <c:ptCount val="17"/>
                <c:pt idx="0">
                  <c:v>47.620000000000005</c:v>
                </c:pt>
                <c:pt idx="1">
                  <c:v>61.599999999999994</c:v>
                </c:pt>
                <c:pt idx="2">
                  <c:v>57.679999999999993</c:v>
                </c:pt>
                <c:pt idx="3">
                  <c:v>21.43</c:v>
                </c:pt>
                <c:pt idx="4">
                  <c:v>54.84</c:v>
                </c:pt>
                <c:pt idx="5">
                  <c:v>55.89</c:v>
                </c:pt>
                <c:pt idx="6">
                  <c:v>59.46</c:v>
                </c:pt>
                <c:pt idx="7">
                  <c:v>57.14</c:v>
                </c:pt>
                <c:pt idx="8">
                  <c:v>56.31</c:v>
                </c:pt>
                <c:pt idx="9">
                  <c:v>79.419999999999987</c:v>
                </c:pt>
                <c:pt idx="10">
                  <c:v>41.8</c:v>
                </c:pt>
                <c:pt idx="11">
                  <c:v>44.54</c:v>
                </c:pt>
                <c:pt idx="12">
                  <c:v>46.88</c:v>
                </c:pt>
                <c:pt idx="13">
                  <c:v>67.13</c:v>
                </c:pt>
                <c:pt idx="14">
                  <c:v>46</c:v>
                </c:pt>
                <c:pt idx="15">
                  <c:v>50.44</c:v>
                </c:pt>
                <c:pt idx="16">
                  <c:v>40.349999999999994</c:v>
                </c:pt>
              </c:numCache>
            </c:numRef>
          </c:val>
          <c:extLst>
            <c:ext xmlns:c16="http://schemas.microsoft.com/office/drawing/2014/chart" uri="{C3380CC4-5D6E-409C-BE32-E72D297353CC}">
              <c16:uniqueId val="{00000000-6120-4448-93D3-948E35661C93}"/>
            </c:ext>
          </c:extLst>
        </c:ser>
        <c:ser>
          <c:idx val="1"/>
          <c:order val="2"/>
          <c:tx>
            <c:strRef>
              <c:f>Лист1!$D$1</c:f>
              <c:strCache>
                <c:ptCount val="1"/>
                <c:pt idx="0">
                  <c:v>2023</c:v>
                </c:pt>
              </c:strCache>
            </c:strRef>
          </c:tx>
          <c:spPr>
            <a:solidFill>
              <a:schemeClr val="accent5"/>
            </a:solidFill>
            <a:ln>
              <a:noFill/>
            </a:ln>
            <a:effectLst/>
          </c:spPr>
          <c:invertIfNegative val="0"/>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Лист1!$D$2:$D$18</c:f>
              <c:numCache>
                <c:formatCode>General</c:formatCode>
                <c:ptCount val="17"/>
                <c:pt idx="0">
                  <c:v>30.77</c:v>
                </c:pt>
                <c:pt idx="1">
                  <c:v>47.900000000000006</c:v>
                </c:pt>
                <c:pt idx="2">
                  <c:v>39.83</c:v>
                </c:pt>
                <c:pt idx="3">
                  <c:v>32.14</c:v>
                </c:pt>
                <c:pt idx="4">
                  <c:v>40.74</c:v>
                </c:pt>
                <c:pt idx="5">
                  <c:v>20.8</c:v>
                </c:pt>
                <c:pt idx="6">
                  <c:v>66.67</c:v>
                </c:pt>
                <c:pt idx="7">
                  <c:v>57.150000000000006</c:v>
                </c:pt>
                <c:pt idx="8">
                  <c:v>42.85</c:v>
                </c:pt>
                <c:pt idx="9">
                  <c:v>27.910000000000004</c:v>
                </c:pt>
                <c:pt idx="10">
                  <c:v>51.42</c:v>
                </c:pt>
                <c:pt idx="11">
                  <c:v>23.81</c:v>
                </c:pt>
                <c:pt idx="12">
                  <c:v>3.33</c:v>
                </c:pt>
                <c:pt idx="13">
                  <c:v>32.5</c:v>
                </c:pt>
                <c:pt idx="14">
                  <c:v>39.33</c:v>
                </c:pt>
                <c:pt idx="15">
                  <c:v>32.410000000000004</c:v>
                </c:pt>
                <c:pt idx="16">
                  <c:v>26.869999999999997</c:v>
                </c:pt>
              </c:numCache>
            </c:numRef>
          </c:val>
          <c:extLst>
            <c:ext xmlns:c16="http://schemas.microsoft.com/office/drawing/2014/chart" uri="{C3380CC4-5D6E-409C-BE32-E72D297353CC}">
              <c16:uniqueId val="{00000001-6120-4448-93D3-948E35661C93}"/>
            </c:ext>
          </c:extLst>
        </c:ser>
        <c:ser>
          <c:idx val="2"/>
          <c:order val="3"/>
          <c:tx>
            <c:strRef>
              <c:f>Лист1!$E$1</c:f>
              <c:strCache>
                <c:ptCount val="1"/>
                <c:pt idx="0">
                  <c:v>2024</c:v>
                </c:pt>
              </c:strCache>
            </c:strRef>
          </c:tx>
          <c:spPr>
            <a:solidFill>
              <a:schemeClr val="accent4"/>
            </a:solidFill>
            <a:ln>
              <a:noFill/>
            </a:ln>
            <a:effectLst/>
          </c:spPr>
          <c:invertIfNegative val="0"/>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Лист1!$E$2:$E$18</c:f>
              <c:numCache>
                <c:formatCode>General</c:formatCode>
                <c:ptCount val="17"/>
                <c:pt idx="0">
                  <c:v>38.46</c:v>
                </c:pt>
                <c:pt idx="1">
                  <c:v>56.519999999999996</c:v>
                </c:pt>
                <c:pt idx="2">
                  <c:v>47.09</c:v>
                </c:pt>
                <c:pt idx="3">
                  <c:v>55.44</c:v>
                </c:pt>
                <c:pt idx="4">
                  <c:v>56.6</c:v>
                </c:pt>
                <c:pt idx="5">
                  <c:v>50</c:v>
                </c:pt>
                <c:pt idx="6">
                  <c:v>49.019999999999996</c:v>
                </c:pt>
                <c:pt idx="7">
                  <c:v>66.67</c:v>
                </c:pt>
                <c:pt idx="8">
                  <c:v>72.86</c:v>
                </c:pt>
                <c:pt idx="9">
                  <c:v>68.19</c:v>
                </c:pt>
                <c:pt idx="10">
                  <c:v>78.569999999999993</c:v>
                </c:pt>
                <c:pt idx="11">
                  <c:v>54.64</c:v>
                </c:pt>
                <c:pt idx="12">
                  <c:v>58.33</c:v>
                </c:pt>
                <c:pt idx="13">
                  <c:v>38.089999999999996</c:v>
                </c:pt>
                <c:pt idx="14">
                  <c:v>66.67</c:v>
                </c:pt>
                <c:pt idx="15">
                  <c:v>60.19</c:v>
                </c:pt>
                <c:pt idx="16">
                  <c:v>53.33</c:v>
                </c:pt>
              </c:numCache>
            </c:numRef>
          </c:val>
          <c:extLst>
            <c:ext xmlns:c16="http://schemas.microsoft.com/office/drawing/2014/chart" uri="{C3380CC4-5D6E-409C-BE32-E72D297353CC}">
              <c16:uniqueId val="{00000002-6120-4448-93D3-948E35661C93}"/>
            </c:ext>
          </c:extLst>
        </c:ser>
        <c:ser>
          <c:idx val="3"/>
          <c:order val="4"/>
          <c:tx>
            <c:strRef>
              <c:f>Лист1!$F$1</c:f>
              <c:strCache>
                <c:ptCount val="1"/>
                <c:pt idx="0">
                  <c:v>2025</c:v>
                </c:pt>
              </c:strCache>
            </c:strRef>
          </c:tx>
          <c:spPr>
            <a:solidFill>
              <a:schemeClr val="accent6">
                <a:lumMod val="60000"/>
              </a:schemeClr>
            </a:solidFill>
            <a:ln>
              <a:noFill/>
            </a:ln>
            <a:effectLst/>
          </c:spPr>
          <c:invertIfNegative val="0"/>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Лист1!$F$2:$F$18</c:f>
              <c:numCache>
                <c:formatCode>General</c:formatCode>
                <c:ptCount val="17"/>
                <c:pt idx="0">
                  <c:v>40.909999999999997</c:v>
                </c:pt>
                <c:pt idx="1">
                  <c:v>56.58</c:v>
                </c:pt>
                <c:pt idx="2">
                  <c:v>41.7</c:v>
                </c:pt>
                <c:pt idx="3">
                  <c:v>42.309999999999995</c:v>
                </c:pt>
                <c:pt idx="4">
                  <c:v>41.02</c:v>
                </c:pt>
                <c:pt idx="5">
                  <c:v>71.150000000000006</c:v>
                </c:pt>
                <c:pt idx="6">
                  <c:v>61.9</c:v>
                </c:pt>
                <c:pt idx="7">
                  <c:v>58.83</c:v>
                </c:pt>
                <c:pt idx="8">
                  <c:v>54.77</c:v>
                </c:pt>
                <c:pt idx="9">
                  <c:v>64.7</c:v>
                </c:pt>
                <c:pt idx="10">
                  <c:v>61.22</c:v>
                </c:pt>
                <c:pt idx="11">
                  <c:v>30.53</c:v>
                </c:pt>
                <c:pt idx="12">
                  <c:v>38.89</c:v>
                </c:pt>
                <c:pt idx="13">
                  <c:v>31.11</c:v>
                </c:pt>
                <c:pt idx="14">
                  <c:v>60.61</c:v>
                </c:pt>
                <c:pt idx="15">
                  <c:v>36.25</c:v>
                </c:pt>
                <c:pt idx="16">
                  <c:v>41.66</c:v>
                </c:pt>
              </c:numCache>
            </c:numRef>
          </c:val>
          <c:extLst>
            <c:ext xmlns:c16="http://schemas.microsoft.com/office/drawing/2014/chart" uri="{C3380CC4-5D6E-409C-BE32-E72D297353CC}">
              <c16:uniqueId val="{00000000-5ECB-4287-A402-7679080C319C}"/>
            </c:ext>
          </c:extLst>
        </c:ser>
        <c:dLbls>
          <c:showLegendKey val="0"/>
          <c:showVal val="0"/>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432974188169017E-2"/>
          <c:y val="0"/>
          <c:w val="0.93756702581183093"/>
          <c:h val="0.50071673858229504"/>
        </c:manualLayout>
      </c:layout>
      <c:barChart>
        <c:barDir val="col"/>
        <c:grouping val="clustered"/>
        <c:varyColors val="0"/>
        <c:ser>
          <c:idx val="0"/>
          <c:order val="0"/>
          <c:tx>
            <c:strRef>
              <c:f>Лист1!$B$1</c:f>
              <c:strCache>
                <c:ptCount val="1"/>
                <c:pt idx="0">
                  <c:v>2021</c:v>
                </c:pt>
              </c:strCache>
            </c:strRef>
          </c:tx>
          <c:spPr>
            <a:solidFill>
              <a:srgbClr val="255E91"/>
            </a:solidFill>
            <a:ln>
              <a:noFill/>
            </a:ln>
            <a:effectLst/>
          </c:spPr>
          <c:invertIfNegative val="0"/>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Лист1!$B$2:$B$19</c:f>
              <c:numCache>
                <c:formatCode>General</c:formatCode>
                <c:ptCount val="18"/>
                <c:pt idx="0">
                  <c:v>57.67</c:v>
                </c:pt>
                <c:pt idx="1">
                  <c:v>58.53</c:v>
                </c:pt>
                <c:pt idx="2">
                  <c:v>58.18</c:v>
                </c:pt>
                <c:pt idx="3">
                  <c:v>32</c:v>
                </c:pt>
                <c:pt idx="4">
                  <c:v>55.949999999999996</c:v>
                </c:pt>
                <c:pt idx="5">
                  <c:v>64.89</c:v>
                </c:pt>
                <c:pt idx="6">
                  <c:v>46.15</c:v>
                </c:pt>
                <c:pt idx="7">
                  <c:v>44.9</c:v>
                </c:pt>
                <c:pt idx="8">
                  <c:v>42.22</c:v>
                </c:pt>
                <c:pt idx="9">
                  <c:v>54.089999999999996</c:v>
                </c:pt>
                <c:pt idx="10">
                  <c:v>54</c:v>
                </c:pt>
                <c:pt idx="11">
                  <c:v>52.18</c:v>
                </c:pt>
                <c:pt idx="12">
                  <c:v>45.36</c:v>
                </c:pt>
                <c:pt idx="13">
                  <c:v>63.51</c:v>
                </c:pt>
                <c:pt idx="14">
                  <c:v>44.319999999999993</c:v>
                </c:pt>
                <c:pt idx="15">
                  <c:v>53.84</c:v>
                </c:pt>
                <c:pt idx="16">
                  <c:v>64.679999999999993</c:v>
                </c:pt>
                <c:pt idx="17">
                  <c:v>69.569999999999993</c:v>
                </c:pt>
              </c:numCache>
            </c:numRef>
          </c:val>
          <c:extLst>
            <c:ext xmlns:c16="http://schemas.microsoft.com/office/drawing/2014/chart" uri="{C3380CC4-5D6E-409C-BE32-E72D297353CC}">
              <c16:uniqueId val="{00000000-B054-4CAA-870E-E2B002DFDF07}"/>
            </c:ext>
          </c:extLst>
        </c:ser>
        <c:ser>
          <c:idx val="1"/>
          <c:order val="1"/>
          <c:tx>
            <c:strRef>
              <c:f>Лист1!$C$1</c:f>
              <c:strCache>
                <c:ptCount val="1"/>
                <c:pt idx="0">
                  <c:v>2022</c:v>
                </c:pt>
              </c:strCache>
            </c:strRef>
          </c:tx>
          <c:spPr>
            <a:solidFill>
              <a:srgbClr val="70AD47"/>
            </a:solidFill>
            <a:ln>
              <a:noFill/>
            </a:ln>
            <a:effectLst/>
          </c:spPr>
          <c:invertIfNegative val="0"/>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Лист1!$C$2:$C$19</c:f>
              <c:numCache>
                <c:formatCode>General</c:formatCode>
                <c:ptCount val="18"/>
                <c:pt idx="0">
                  <c:v>48.230000000000004</c:v>
                </c:pt>
                <c:pt idx="1">
                  <c:v>36.17</c:v>
                </c:pt>
                <c:pt idx="2">
                  <c:v>57.76</c:v>
                </c:pt>
                <c:pt idx="3">
                  <c:v>50.01</c:v>
                </c:pt>
                <c:pt idx="4">
                  <c:v>35.549999999999997</c:v>
                </c:pt>
                <c:pt idx="5">
                  <c:v>46.67</c:v>
                </c:pt>
                <c:pt idx="6">
                  <c:v>47.37</c:v>
                </c:pt>
                <c:pt idx="7">
                  <c:v>55.56</c:v>
                </c:pt>
                <c:pt idx="8">
                  <c:v>58.33</c:v>
                </c:pt>
                <c:pt idx="9">
                  <c:v>63</c:v>
                </c:pt>
                <c:pt idx="10">
                  <c:v>66.13</c:v>
                </c:pt>
                <c:pt idx="11">
                  <c:v>71.849999999999994</c:v>
                </c:pt>
                <c:pt idx="12">
                  <c:v>52.24</c:v>
                </c:pt>
                <c:pt idx="13">
                  <c:v>26.53</c:v>
                </c:pt>
                <c:pt idx="14">
                  <c:v>47.45</c:v>
                </c:pt>
                <c:pt idx="15">
                  <c:v>50.879999999999995</c:v>
                </c:pt>
                <c:pt idx="16">
                  <c:v>62.29</c:v>
                </c:pt>
                <c:pt idx="17">
                  <c:v>89.8</c:v>
                </c:pt>
              </c:numCache>
            </c:numRef>
          </c:val>
          <c:extLst>
            <c:ext xmlns:c16="http://schemas.microsoft.com/office/drawing/2014/chart" uri="{C3380CC4-5D6E-409C-BE32-E72D297353CC}">
              <c16:uniqueId val="{00000001-B054-4CAA-870E-E2B002DFDF07}"/>
            </c:ext>
          </c:extLst>
        </c:ser>
        <c:ser>
          <c:idx val="2"/>
          <c:order val="2"/>
          <c:tx>
            <c:strRef>
              <c:f>Лист1!$D$1</c:f>
              <c:strCache>
                <c:ptCount val="1"/>
                <c:pt idx="0">
                  <c:v>2023</c:v>
                </c:pt>
              </c:strCache>
            </c:strRef>
          </c:tx>
          <c:spPr>
            <a:solidFill>
              <a:srgbClr val="5B9BD5"/>
            </a:solidFill>
            <a:ln>
              <a:noFill/>
            </a:ln>
            <a:effectLst/>
          </c:spPr>
          <c:invertIfNegative val="0"/>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Лист1!$D$2:$D$19</c:f>
              <c:numCache>
                <c:formatCode>General</c:formatCode>
                <c:ptCount val="18"/>
                <c:pt idx="0">
                  <c:v>48.3</c:v>
                </c:pt>
                <c:pt idx="1">
                  <c:v>26.380000000000003</c:v>
                </c:pt>
                <c:pt idx="2">
                  <c:v>49.51</c:v>
                </c:pt>
                <c:pt idx="3">
                  <c:v>44.93</c:v>
                </c:pt>
                <c:pt idx="4">
                  <c:v>43.419999999999995</c:v>
                </c:pt>
                <c:pt idx="5">
                  <c:v>38.239999999999995</c:v>
                </c:pt>
                <c:pt idx="6">
                  <c:v>59.74</c:v>
                </c:pt>
                <c:pt idx="7">
                  <c:v>45.24</c:v>
                </c:pt>
                <c:pt idx="8">
                  <c:v>38.47</c:v>
                </c:pt>
                <c:pt idx="9">
                  <c:v>34.33</c:v>
                </c:pt>
                <c:pt idx="10">
                  <c:v>52.179999999999993</c:v>
                </c:pt>
                <c:pt idx="11">
                  <c:v>46.9</c:v>
                </c:pt>
                <c:pt idx="12">
                  <c:v>33.33</c:v>
                </c:pt>
                <c:pt idx="13">
                  <c:v>16.22</c:v>
                </c:pt>
                <c:pt idx="14">
                  <c:v>35.950000000000003</c:v>
                </c:pt>
                <c:pt idx="15">
                  <c:v>33.049999999999997</c:v>
                </c:pt>
                <c:pt idx="16">
                  <c:v>36.519999999999996</c:v>
                </c:pt>
                <c:pt idx="17">
                  <c:v>61.47</c:v>
                </c:pt>
              </c:numCache>
            </c:numRef>
          </c:val>
          <c:extLst>
            <c:ext xmlns:c16="http://schemas.microsoft.com/office/drawing/2014/chart" uri="{C3380CC4-5D6E-409C-BE32-E72D297353CC}">
              <c16:uniqueId val="{00000002-B054-4CAA-870E-E2B002DFDF07}"/>
            </c:ext>
          </c:extLst>
        </c:ser>
        <c:ser>
          <c:idx val="3"/>
          <c:order val="3"/>
          <c:tx>
            <c:strRef>
              <c:f>Лист1!$E$1</c:f>
              <c:strCache>
                <c:ptCount val="1"/>
                <c:pt idx="0">
                  <c:v>2024</c:v>
                </c:pt>
              </c:strCache>
            </c:strRef>
          </c:tx>
          <c:spPr>
            <a:solidFill>
              <a:srgbClr val="FFC000"/>
            </a:solidFill>
            <a:ln>
              <a:noFill/>
            </a:ln>
            <a:effectLst/>
          </c:spPr>
          <c:invertIfNegative val="0"/>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Лист1!$E$2:$E$19</c:f>
              <c:numCache>
                <c:formatCode>General</c:formatCode>
                <c:ptCount val="18"/>
                <c:pt idx="0">
                  <c:v>38.1</c:v>
                </c:pt>
                <c:pt idx="1">
                  <c:v>50.7</c:v>
                </c:pt>
                <c:pt idx="2">
                  <c:v>56.809999999999995</c:v>
                </c:pt>
                <c:pt idx="3">
                  <c:v>46.39</c:v>
                </c:pt>
                <c:pt idx="4">
                  <c:v>55.81</c:v>
                </c:pt>
                <c:pt idx="5">
                  <c:v>36.840000000000003</c:v>
                </c:pt>
                <c:pt idx="6">
                  <c:v>39.43</c:v>
                </c:pt>
                <c:pt idx="7">
                  <c:v>51.25</c:v>
                </c:pt>
                <c:pt idx="8">
                  <c:v>72.97</c:v>
                </c:pt>
                <c:pt idx="9">
                  <c:v>78.62</c:v>
                </c:pt>
                <c:pt idx="10">
                  <c:v>50</c:v>
                </c:pt>
                <c:pt idx="11">
                  <c:v>44.2</c:v>
                </c:pt>
                <c:pt idx="12">
                  <c:v>45.09</c:v>
                </c:pt>
                <c:pt idx="13">
                  <c:v>46.989999999999995</c:v>
                </c:pt>
                <c:pt idx="14">
                  <c:v>45.680000000000007</c:v>
                </c:pt>
                <c:pt idx="15">
                  <c:v>50.47</c:v>
                </c:pt>
                <c:pt idx="16">
                  <c:v>55.26</c:v>
                </c:pt>
                <c:pt idx="17">
                  <c:v>78.77000000000001</c:v>
                </c:pt>
              </c:numCache>
            </c:numRef>
          </c:val>
          <c:extLst>
            <c:ext xmlns:c16="http://schemas.microsoft.com/office/drawing/2014/chart" uri="{C3380CC4-5D6E-409C-BE32-E72D297353CC}">
              <c16:uniqueId val="{00000000-B117-4FC3-B78B-6D5FACD84422}"/>
            </c:ext>
          </c:extLst>
        </c:ser>
        <c:ser>
          <c:idx val="4"/>
          <c:order val="4"/>
          <c:tx>
            <c:strRef>
              <c:f>Лист1!$F$1</c:f>
              <c:strCache>
                <c:ptCount val="1"/>
                <c:pt idx="0">
                  <c:v>2025</c:v>
                </c:pt>
              </c:strCache>
            </c:strRef>
          </c:tx>
          <c:spPr>
            <a:solidFill>
              <a:srgbClr val="43682B"/>
            </a:solidFill>
            <a:ln>
              <a:noFill/>
            </a:ln>
            <a:effectLst/>
          </c:spPr>
          <c:invertIfNegative val="0"/>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Лист1!$F$2:$F$19</c:f>
              <c:numCache>
                <c:formatCode>General</c:formatCode>
                <c:ptCount val="18"/>
                <c:pt idx="0">
                  <c:v>56.379999999999995</c:v>
                </c:pt>
                <c:pt idx="1">
                  <c:v>51.94</c:v>
                </c:pt>
                <c:pt idx="2">
                  <c:v>57.820000000000007</c:v>
                </c:pt>
                <c:pt idx="3">
                  <c:v>57.5</c:v>
                </c:pt>
                <c:pt idx="4">
                  <c:v>60.71</c:v>
                </c:pt>
                <c:pt idx="5">
                  <c:v>32.26</c:v>
                </c:pt>
                <c:pt idx="6">
                  <c:v>68.08</c:v>
                </c:pt>
                <c:pt idx="7">
                  <c:v>42.1</c:v>
                </c:pt>
                <c:pt idx="8">
                  <c:v>40</c:v>
                </c:pt>
                <c:pt idx="9">
                  <c:v>63.87</c:v>
                </c:pt>
                <c:pt idx="10">
                  <c:v>57.89</c:v>
                </c:pt>
                <c:pt idx="11">
                  <c:v>51.51</c:v>
                </c:pt>
                <c:pt idx="12">
                  <c:v>55.17</c:v>
                </c:pt>
                <c:pt idx="13">
                  <c:v>50.010000000000005</c:v>
                </c:pt>
                <c:pt idx="14">
                  <c:v>44.72</c:v>
                </c:pt>
                <c:pt idx="15">
                  <c:v>50</c:v>
                </c:pt>
                <c:pt idx="16">
                  <c:v>41.559999999999995</c:v>
                </c:pt>
                <c:pt idx="17">
                  <c:v>62.5</c:v>
                </c:pt>
              </c:numCache>
            </c:numRef>
          </c:val>
          <c:extLst>
            <c:ext xmlns:c16="http://schemas.microsoft.com/office/drawing/2014/chart" uri="{C3380CC4-5D6E-409C-BE32-E72D297353CC}">
              <c16:uniqueId val="{00000000-3F24-4D4B-B6BD-3308AB32C264}"/>
            </c:ext>
          </c:extLst>
        </c:ser>
        <c:dLbls>
          <c:showLegendKey val="0"/>
          <c:showVal val="0"/>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421351145021373E-2"/>
          <c:y val="1.40346679279931E-2"/>
          <c:w val="0.94769655888571347"/>
          <c:h val="0.84980356587313066"/>
        </c:manualLayout>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dLbl>
              <c:idx val="8"/>
              <c:layout>
                <c:manualLayout>
                  <c:x val="-4.4705224923162895E-3"/>
                  <c:y val="-7.067137809187279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642-483E-9360-BD802576D80D}"/>
                </c:ext>
              </c:extLst>
            </c:dLbl>
            <c:dLbl>
              <c:idx val="17"/>
              <c:layout>
                <c:manualLayout>
                  <c:x val="-2.2352612461583087E-3"/>
                  <c:y val="-2.35571260306242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642-483E-9360-BD802576D80D}"/>
                </c:ext>
              </c:extLst>
            </c:dLbl>
            <c:dLbl>
              <c:idx val="20"/>
              <c:layout>
                <c:manualLayout>
                  <c:x val="-7.8234143615535066E-3"/>
                  <c:y val="-4.711425206124852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642-483E-9360-BD802576D80D}"/>
                </c:ext>
              </c:extLst>
            </c:dLbl>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Лист1!$A$2:$A$24</c:f>
              <c:strCache>
                <c:ptCount val="23"/>
                <c:pt idx="0">
                  <c:v>1,1</c:v>
                </c:pt>
                <c:pt idx="1">
                  <c:v>1,2</c:v>
                </c:pt>
                <c:pt idx="2">
                  <c:v>2,1</c:v>
                </c:pt>
                <c:pt idx="3">
                  <c:v>2,2</c:v>
                </c:pt>
                <c:pt idx="4">
                  <c:v>3,1</c:v>
                </c:pt>
                <c:pt idx="5">
                  <c:v>3,2</c:v>
                </c:pt>
                <c:pt idx="6">
                  <c:v>4,1</c:v>
                </c:pt>
                <c:pt idx="7">
                  <c:v>4,2</c:v>
                </c:pt>
                <c:pt idx="8">
                  <c:v>4,3</c:v>
                </c:pt>
                <c:pt idx="9">
                  <c:v>4,4</c:v>
                </c:pt>
                <c:pt idx="10">
                  <c:v>5,1</c:v>
                </c:pt>
                <c:pt idx="11">
                  <c:v>5,2</c:v>
                </c:pt>
                <c:pt idx="12">
                  <c:v>6,1</c:v>
                </c:pt>
                <c:pt idx="13">
                  <c:v>6,2</c:v>
                </c:pt>
                <c:pt idx="14">
                  <c:v>6,3</c:v>
                </c:pt>
                <c:pt idx="15">
                  <c:v>6,4</c:v>
                </c:pt>
                <c:pt idx="16">
                  <c:v>6,5</c:v>
                </c:pt>
                <c:pt idx="17">
                  <c:v>7,1</c:v>
                </c:pt>
                <c:pt idx="18">
                  <c:v>7,2</c:v>
                </c:pt>
                <c:pt idx="19">
                  <c:v>7.3.1</c:v>
                </c:pt>
                <c:pt idx="20">
                  <c:v>7.3.2</c:v>
                </c:pt>
                <c:pt idx="21">
                  <c:v>8</c:v>
                </c:pt>
                <c:pt idx="22">
                  <c:v>9</c:v>
                </c:pt>
              </c:strCache>
            </c:strRef>
          </c:cat>
          <c:val>
            <c:numRef>
              <c:f>Лист1!$B$2:$B$24</c:f>
              <c:numCache>
                <c:formatCode>General</c:formatCode>
                <c:ptCount val="23"/>
                <c:pt idx="0">
                  <c:v>79.739999999999995</c:v>
                </c:pt>
                <c:pt idx="1">
                  <c:v>64</c:v>
                </c:pt>
                <c:pt idx="2">
                  <c:v>68.48</c:v>
                </c:pt>
                <c:pt idx="3">
                  <c:v>62.16</c:v>
                </c:pt>
                <c:pt idx="4">
                  <c:v>75.13</c:v>
                </c:pt>
                <c:pt idx="5">
                  <c:v>61.72</c:v>
                </c:pt>
                <c:pt idx="6">
                  <c:v>75.95</c:v>
                </c:pt>
                <c:pt idx="7">
                  <c:v>73.349999999999994</c:v>
                </c:pt>
                <c:pt idx="8">
                  <c:v>75.11</c:v>
                </c:pt>
                <c:pt idx="9">
                  <c:v>62.29</c:v>
                </c:pt>
                <c:pt idx="10">
                  <c:v>61.69</c:v>
                </c:pt>
                <c:pt idx="11">
                  <c:v>45.54</c:v>
                </c:pt>
                <c:pt idx="12">
                  <c:v>64.78</c:v>
                </c:pt>
                <c:pt idx="13">
                  <c:v>75.64</c:v>
                </c:pt>
                <c:pt idx="14">
                  <c:v>58.13</c:v>
                </c:pt>
                <c:pt idx="15">
                  <c:v>38.83</c:v>
                </c:pt>
                <c:pt idx="16">
                  <c:v>47.95</c:v>
                </c:pt>
                <c:pt idx="17">
                  <c:v>45.66</c:v>
                </c:pt>
                <c:pt idx="18">
                  <c:v>51.85</c:v>
                </c:pt>
                <c:pt idx="19">
                  <c:v>59.26</c:v>
                </c:pt>
                <c:pt idx="20">
                  <c:v>37.78</c:v>
                </c:pt>
                <c:pt idx="21">
                  <c:v>65.42</c:v>
                </c:pt>
                <c:pt idx="22">
                  <c:v>70.959999999999994</c:v>
                </c:pt>
              </c:numCache>
            </c:numRef>
          </c:val>
          <c:extLst>
            <c:ext xmlns:c16="http://schemas.microsoft.com/office/drawing/2014/chart" uri="{C3380CC4-5D6E-409C-BE32-E72D297353CC}">
              <c16:uniqueId val="{00000000-9B29-4EC5-BF96-440F80944528}"/>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dLbl>
              <c:idx val="0"/>
              <c:layout>
                <c:manualLayout>
                  <c:x val="7.8234143615535066E-3"/>
                  <c:y val="-1.17785630153121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29F-4C7D-91EC-59D15CFD1387}"/>
                </c:ext>
              </c:extLst>
            </c:dLbl>
            <c:dLbl>
              <c:idx val="1"/>
              <c:layout>
                <c:manualLayout>
                  <c:x val="5.5881531153953619E-3"/>
                  <c:y val="-1.112966054535337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78-4056-A42A-19F41D082FC3}"/>
                </c:ext>
              </c:extLst>
            </c:dLbl>
            <c:dLbl>
              <c:idx val="2"/>
              <c:layout>
                <c:manualLayout>
                  <c:x val="7.8234143615535066E-3"/>
                  <c:y val="-1.177856301531214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642-483E-9360-BD802576D80D}"/>
                </c:ext>
              </c:extLst>
            </c:dLbl>
            <c:dLbl>
              <c:idx val="3"/>
              <c:layout>
                <c:manualLayout>
                  <c:x val="5.5881531153953619E-3"/>
                  <c:y val="-1.55815247634947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78-4056-A42A-19F41D082FC3}"/>
                </c:ext>
              </c:extLst>
            </c:dLbl>
            <c:dLbl>
              <c:idx val="5"/>
              <c:layout>
                <c:manualLayout>
                  <c:x val="5.5881531153953619E-3"/>
                  <c:y val="-4.3187565483036018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642-483E-9360-BD802576D80D}"/>
                </c:ext>
              </c:extLst>
            </c:dLbl>
            <c:dLbl>
              <c:idx val="6"/>
              <c:layout>
                <c:manualLayout>
                  <c:x val="5.5881531153953211E-3"/>
                  <c:y val="-1.64899882214369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29F-4C7D-91EC-59D15CFD1387}"/>
                </c:ext>
              </c:extLst>
            </c:dLbl>
            <c:dLbl>
              <c:idx val="8"/>
              <c:layout>
                <c:manualLayout>
                  <c:x val="5.5881531153953619E-3"/>
                  <c:y val="-2.355712603062437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630-47BA-99A1-1D60964143DE}"/>
                </c:ext>
              </c:extLst>
            </c:dLbl>
            <c:dLbl>
              <c:idx val="9"/>
              <c:layout>
                <c:manualLayout>
                  <c:x val="6.7057837384744343E-3"/>
                  <c:y val="-9.422850412249791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29F-4C7D-91EC-59D15CFD1387}"/>
                </c:ext>
              </c:extLst>
            </c:dLbl>
            <c:dLbl>
              <c:idx val="10"/>
              <c:layout>
                <c:manualLayout>
                  <c:x val="6.7057837384744343E-3"/>
                  <c:y val="-1.11296605453533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78-4056-A42A-19F41D082FC3}"/>
                </c:ext>
              </c:extLst>
            </c:dLbl>
            <c:dLbl>
              <c:idx val="11"/>
              <c:layout>
                <c:manualLayout>
                  <c:x val="1.0058675607711651E-2"/>
                  <c:y val="-2.8268551236749116E-2"/>
                </c:manualLayout>
              </c:layout>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8CF-4375-97F1-42B0368C7B03}"/>
                </c:ext>
              </c:extLst>
            </c:dLbl>
            <c:dLbl>
              <c:idx val="12"/>
              <c:layout>
                <c:manualLayout>
                  <c:x val="5.5881531153953619E-3"/>
                  <c:y val="-2.1593782741518009E-17"/>
                </c:manualLayout>
              </c:layout>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855-4A95-BECE-606EDB73939E}"/>
                </c:ext>
              </c:extLst>
            </c:dLbl>
            <c:dLbl>
              <c:idx val="14"/>
              <c:layout>
                <c:manualLayout>
                  <c:x val="4.4705224923162071E-3"/>
                  <c:y val="0"/>
                </c:manualLayout>
              </c:layout>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855-4A95-BECE-606EDB73939E}"/>
                </c:ext>
              </c:extLst>
            </c:dLbl>
            <c:dLbl>
              <c:idx val="15"/>
              <c:layout>
                <c:manualLayout>
                  <c:x val="1.0058675607711651E-2"/>
                  <c:y val="-4.7114252061248524E-3"/>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642-483E-9360-BD802576D80D}"/>
                </c:ext>
              </c:extLst>
            </c:dLbl>
            <c:dLbl>
              <c:idx val="16"/>
              <c:layout>
                <c:manualLayout>
                  <c:x val="4.4705224923162071E-3"/>
                  <c:y val="-4.3187565483036018E-17"/>
                </c:manualLayout>
              </c:layout>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855-4A95-BECE-606EDB73939E}"/>
                </c:ext>
              </c:extLst>
            </c:dLbl>
            <c:dLbl>
              <c:idx val="17"/>
              <c:layout>
                <c:manualLayout>
                  <c:x val="6.7057837384742703E-3"/>
                  <c:y val="-4.7114252061248524E-3"/>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642-483E-9360-BD802576D80D}"/>
                </c:ext>
              </c:extLst>
            </c:dLbl>
            <c:dLbl>
              <c:idx val="18"/>
              <c:layout>
                <c:manualLayout>
                  <c:x val="5.5881531153953619E-3"/>
                  <c:y val="4.7114252061248524E-3"/>
                </c:manualLayout>
              </c:layout>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855-4A95-BECE-606EDB73939E}"/>
                </c:ext>
              </c:extLst>
            </c:dLbl>
            <c:dLbl>
              <c:idx val="20"/>
              <c:layout>
                <c:manualLayout>
                  <c:x val="4.4705224923161256E-3"/>
                  <c:y val="-2.3557126030625129E-3"/>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642-483E-9360-BD802576D80D}"/>
                </c:ext>
              </c:extLst>
            </c:dLbl>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Лист1!$A$2:$A$24</c:f>
              <c:strCache>
                <c:ptCount val="23"/>
                <c:pt idx="0">
                  <c:v>1,1</c:v>
                </c:pt>
                <c:pt idx="1">
                  <c:v>1,2</c:v>
                </c:pt>
                <c:pt idx="2">
                  <c:v>2,1</c:v>
                </c:pt>
                <c:pt idx="3">
                  <c:v>2,2</c:v>
                </c:pt>
                <c:pt idx="4">
                  <c:v>3,1</c:v>
                </c:pt>
                <c:pt idx="5">
                  <c:v>3,2</c:v>
                </c:pt>
                <c:pt idx="6">
                  <c:v>4,1</c:v>
                </c:pt>
                <c:pt idx="7">
                  <c:v>4,2</c:v>
                </c:pt>
                <c:pt idx="8">
                  <c:v>4,3</c:v>
                </c:pt>
                <c:pt idx="9">
                  <c:v>4,4</c:v>
                </c:pt>
                <c:pt idx="10">
                  <c:v>5,1</c:v>
                </c:pt>
                <c:pt idx="11">
                  <c:v>5,2</c:v>
                </c:pt>
                <c:pt idx="12">
                  <c:v>6,1</c:v>
                </c:pt>
                <c:pt idx="13">
                  <c:v>6,2</c:v>
                </c:pt>
                <c:pt idx="14">
                  <c:v>6,3</c:v>
                </c:pt>
                <c:pt idx="15">
                  <c:v>6,4</c:v>
                </c:pt>
                <c:pt idx="16">
                  <c:v>6,5</c:v>
                </c:pt>
                <c:pt idx="17">
                  <c:v>7,1</c:v>
                </c:pt>
                <c:pt idx="18">
                  <c:v>7,2</c:v>
                </c:pt>
                <c:pt idx="19">
                  <c:v>7.3.1</c:v>
                </c:pt>
                <c:pt idx="20">
                  <c:v>7.3.2</c:v>
                </c:pt>
                <c:pt idx="21">
                  <c:v>8</c:v>
                </c:pt>
                <c:pt idx="22">
                  <c:v>9</c:v>
                </c:pt>
              </c:strCache>
            </c:strRef>
          </c:cat>
          <c:val>
            <c:numRef>
              <c:f>Лист1!$C$2:$C$24</c:f>
              <c:numCache>
                <c:formatCode>General</c:formatCode>
                <c:ptCount val="23"/>
                <c:pt idx="0">
                  <c:v>76.650000000000006</c:v>
                </c:pt>
                <c:pt idx="1">
                  <c:v>59.77</c:v>
                </c:pt>
                <c:pt idx="2">
                  <c:v>69.319999999999993</c:v>
                </c:pt>
                <c:pt idx="3">
                  <c:v>60.93</c:v>
                </c:pt>
                <c:pt idx="4">
                  <c:v>70.13</c:v>
                </c:pt>
                <c:pt idx="5">
                  <c:v>59.94</c:v>
                </c:pt>
                <c:pt idx="6">
                  <c:v>73.39</c:v>
                </c:pt>
                <c:pt idx="7">
                  <c:v>68.84</c:v>
                </c:pt>
                <c:pt idx="8">
                  <c:v>73.930000000000007</c:v>
                </c:pt>
                <c:pt idx="9">
                  <c:v>60.26</c:v>
                </c:pt>
                <c:pt idx="10">
                  <c:v>62.03</c:v>
                </c:pt>
                <c:pt idx="11">
                  <c:v>47.89</c:v>
                </c:pt>
                <c:pt idx="12">
                  <c:v>64.84</c:v>
                </c:pt>
                <c:pt idx="13">
                  <c:v>75.56</c:v>
                </c:pt>
                <c:pt idx="14">
                  <c:v>60.43</c:v>
                </c:pt>
                <c:pt idx="15">
                  <c:v>42.96</c:v>
                </c:pt>
                <c:pt idx="16">
                  <c:v>52.31</c:v>
                </c:pt>
                <c:pt idx="17">
                  <c:v>47.77</c:v>
                </c:pt>
                <c:pt idx="18">
                  <c:v>54.5</c:v>
                </c:pt>
                <c:pt idx="19">
                  <c:v>58.42</c:v>
                </c:pt>
                <c:pt idx="20">
                  <c:v>39.69</c:v>
                </c:pt>
                <c:pt idx="21">
                  <c:v>64.06</c:v>
                </c:pt>
                <c:pt idx="22">
                  <c:v>66.739999999999995</c:v>
                </c:pt>
              </c:numCache>
            </c:numRef>
          </c:val>
          <c:extLst>
            <c:ext xmlns:c16="http://schemas.microsoft.com/office/drawing/2014/chart" uri="{C3380CC4-5D6E-409C-BE32-E72D297353CC}">
              <c16:uniqueId val="{00000001-9B29-4EC5-BF96-440F80944528}"/>
            </c:ext>
          </c:extLst>
        </c:ser>
        <c:dLbls>
          <c:dLblPos val="outEnd"/>
          <c:showLegendKey val="0"/>
          <c:showVal val="1"/>
          <c:showCatName val="0"/>
          <c:showSerName val="0"/>
          <c:showPercent val="0"/>
          <c:showBubbleSize val="0"/>
        </c:dLbls>
        <c:gapWidth val="444"/>
        <c:overlap val="-90"/>
        <c:axId val="1571823871"/>
        <c:axId val="1564729711"/>
      </c:barChart>
      <c:catAx>
        <c:axId val="157182387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scaling>
        <c:delete val="1"/>
        <c:axPos val="l"/>
        <c:numFmt formatCode="General" sourceLinked="1"/>
        <c:majorTickMark val="none"/>
        <c:minorTickMark val="none"/>
        <c:tickLblPos val="nextTo"/>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Лист1!$B$2:$B$5</c:f>
              <c:numCache>
                <c:formatCode>General</c:formatCode>
                <c:ptCount val="4"/>
                <c:pt idx="0">
                  <c:v>5.35</c:v>
                </c:pt>
                <c:pt idx="1">
                  <c:v>40.619999999999997</c:v>
                </c:pt>
                <c:pt idx="2">
                  <c:v>38.9</c:v>
                </c:pt>
                <c:pt idx="3">
                  <c:v>15.13</c:v>
                </c:pt>
              </c:numCache>
            </c:numRef>
          </c:val>
          <c:extLst>
            <c:ext xmlns:c16="http://schemas.microsoft.com/office/drawing/2014/chart" uri="{C3380CC4-5D6E-409C-BE32-E72D297353CC}">
              <c16:uniqueId val="{00000000-8CE1-466E-8EEF-FEE9CE156BCC}"/>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Лист1!$C$2:$C$5</c:f>
              <c:numCache>
                <c:formatCode>General</c:formatCode>
                <c:ptCount val="4"/>
                <c:pt idx="0">
                  <c:v>5.93</c:v>
                </c:pt>
                <c:pt idx="1">
                  <c:v>42.12</c:v>
                </c:pt>
                <c:pt idx="2">
                  <c:v>38.369999999999997</c:v>
                </c:pt>
                <c:pt idx="3">
                  <c:v>13.57</c:v>
                </c:pt>
              </c:numCache>
            </c:numRef>
          </c:val>
          <c:extLst>
            <c:ext xmlns:c16="http://schemas.microsoft.com/office/drawing/2014/chart" uri="{C3380CC4-5D6E-409C-BE32-E72D297353CC}">
              <c16:uniqueId val="{00000001-8CE1-466E-8EEF-FEE9CE156BCC}"/>
            </c:ext>
          </c:extLst>
        </c:ser>
        <c:dLbls>
          <c:showLegendKey val="0"/>
          <c:showVal val="0"/>
          <c:showCatName val="0"/>
          <c:showSerName val="0"/>
          <c:showPercent val="0"/>
          <c:showBubbleSize val="0"/>
        </c:dLbls>
        <c:gapWidth val="219"/>
        <c:overlap val="-27"/>
        <c:axId val="1571823871"/>
        <c:axId val="1564729711"/>
      </c:barChart>
      <c:catAx>
        <c:axId val="1571823871"/>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Оценка</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Лист1!$A$2</c:f>
              <c:strCache>
                <c:ptCount val="1"/>
                <c:pt idx="0">
                  <c:v>Категория 1</c:v>
                </c:pt>
              </c:strCache>
            </c:strRef>
          </c:tx>
          <c:spPr>
            <a:solidFill>
              <a:schemeClr val="accent6"/>
            </a:solidFill>
            <a:ln>
              <a:noFill/>
            </a:ln>
            <a:effectLst/>
          </c:spPr>
          <c:invertIfNegative val="0"/>
          <c:dPt>
            <c:idx val="5"/>
            <c:invertIfNegative val="0"/>
            <c:bubble3D val="0"/>
            <c:spPr>
              <a:solidFill>
                <a:schemeClr val="accent6"/>
              </a:solidFill>
              <a:ln>
                <a:noFill/>
              </a:ln>
              <a:effectLst/>
            </c:spPr>
            <c:extLst>
              <c:ext xmlns:c16="http://schemas.microsoft.com/office/drawing/2014/chart" uri="{C3380CC4-5D6E-409C-BE32-E72D297353CC}">
                <c16:uniqueId val="{00000008-55CA-421F-A28F-44B08F039C22}"/>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1-DE53-4856-BFFC-5006E3CE95D0}"/>
              </c:ext>
            </c:extLst>
          </c:dPt>
          <c:dPt>
            <c:idx val="9"/>
            <c:invertIfNegative val="0"/>
            <c:bubble3D val="0"/>
            <c:spPr>
              <a:solidFill>
                <a:schemeClr val="accent6"/>
              </a:solidFill>
              <a:ln>
                <a:noFill/>
              </a:ln>
              <a:effectLst/>
            </c:spPr>
            <c:extLst>
              <c:ext xmlns:c16="http://schemas.microsoft.com/office/drawing/2014/chart" uri="{C3380CC4-5D6E-409C-BE32-E72D297353CC}">
                <c16:uniqueId val="{00000003-DE53-4856-BFFC-5006E3CE95D0}"/>
              </c:ext>
            </c:extLst>
          </c:dPt>
          <c:dPt>
            <c:idx val="10"/>
            <c:invertIfNegative val="0"/>
            <c:bubble3D val="0"/>
            <c:spPr>
              <a:solidFill>
                <a:srgbClr val="70AD47"/>
              </a:solidFill>
              <a:ln>
                <a:noFill/>
              </a:ln>
              <a:effectLst/>
            </c:spPr>
            <c:extLst>
              <c:ext xmlns:c16="http://schemas.microsoft.com/office/drawing/2014/chart" uri="{C3380CC4-5D6E-409C-BE32-E72D297353CC}">
                <c16:uniqueId val="{00000000-DF1A-4A7E-A9E3-F3EF4E48EB55}"/>
              </c:ext>
            </c:extLst>
          </c:dPt>
          <c:dPt>
            <c:idx val="14"/>
            <c:invertIfNegative val="0"/>
            <c:bubble3D val="0"/>
            <c:spPr>
              <a:solidFill>
                <a:schemeClr val="accent6"/>
              </a:solidFill>
              <a:ln>
                <a:noFill/>
              </a:ln>
              <a:effectLst/>
            </c:spPr>
            <c:extLst>
              <c:ext xmlns:c16="http://schemas.microsoft.com/office/drawing/2014/chart" uri="{C3380CC4-5D6E-409C-BE32-E72D297353CC}">
                <c16:uniqueId val="{00000005-DE53-4856-BFFC-5006E3CE95D0}"/>
              </c:ext>
            </c:extLst>
          </c:dPt>
          <c:dPt>
            <c:idx val="17"/>
            <c:invertIfNegative val="0"/>
            <c:bubble3D val="0"/>
            <c:spPr>
              <a:solidFill>
                <a:schemeClr val="accent6"/>
              </a:solidFill>
              <a:ln>
                <a:noFill/>
              </a:ln>
              <a:effectLst/>
            </c:spPr>
            <c:extLst>
              <c:ext xmlns:c16="http://schemas.microsoft.com/office/drawing/2014/chart" uri="{C3380CC4-5D6E-409C-BE32-E72D297353CC}">
                <c16:uniqueId val="{00000006-DED2-48E7-9E8A-D14743DFF069}"/>
              </c:ext>
            </c:extLst>
          </c:dPt>
          <c:dPt>
            <c:idx val="18"/>
            <c:invertIfNegative val="0"/>
            <c:bubble3D val="0"/>
            <c:spPr>
              <a:solidFill>
                <a:srgbClr val="C00000"/>
              </a:solidFill>
              <a:ln>
                <a:noFill/>
              </a:ln>
              <a:effectLst/>
            </c:spPr>
            <c:extLst>
              <c:ext xmlns:c16="http://schemas.microsoft.com/office/drawing/2014/chart" uri="{C3380CC4-5D6E-409C-BE32-E72D297353CC}">
                <c16:uniqueId val="{00000001-DF1A-4A7E-A9E3-F3EF4E48EB55}"/>
              </c:ext>
            </c:extLst>
          </c:dPt>
          <c:dPt>
            <c:idx val="22"/>
            <c:invertIfNegative val="0"/>
            <c:bubble3D val="0"/>
            <c:spPr>
              <a:solidFill>
                <a:srgbClr val="C00000"/>
              </a:solidFill>
              <a:ln>
                <a:noFill/>
              </a:ln>
              <a:effectLst/>
            </c:spPr>
            <c:extLst>
              <c:ext xmlns:c16="http://schemas.microsoft.com/office/drawing/2014/chart" uri="{C3380CC4-5D6E-409C-BE32-E72D297353CC}">
                <c16:uniqueId val="{0000000E-06E9-4109-9D43-39AED9F1305C}"/>
              </c:ext>
            </c:extLst>
          </c:dPt>
          <c:dPt>
            <c:idx val="26"/>
            <c:invertIfNegative val="0"/>
            <c:bubble3D val="0"/>
            <c:spPr>
              <a:solidFill>
                <a:srgbClr val="C00000"/>
              </a:solidFill>
              <a:ln>
                <a:noFill/>
              </a:ln>
              <a:effectLst/>
            </c:spPr>
            <c:extLst>
              <c:ext xmlns:c16="http://schemas.microsoft.com/office/drawing/2014/chart" uri="{C3380CC4-5D6E-409C-BE32-E72D297353CC}">
                <c16:uniqueId val="{0000000F-06E9-4109-9D43-39AED9F1305C}"/>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Лист1!$B$1:$AL$1</c:f>
              <c:strCache>
                <c:ptCount val="3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strCache>
            </c:strRef>
          </c:cat>
          <c:val>
            <c:numRef>
              <c:f>Лист1!$B$2:$AL$2</c:f>
              <c:numCache>
                <c:formatCode>General</c:formatCode>
                <c:ptCount val="37"/>
                <c:pt idx="0">
                  <c:v>0.2</c:v>
                </c:pt>
                <c:pt idx="1">
                  <c:v>0.3</c:v>
                </c:pt>
                <c:pt idx="2">
                  <c:v>0.2</c:v>
                </c:pt>
                <c:pt idx="3">
                  <c:v>0.3</c:v>
                </c:pt>
                <c:pt idx="4">
                  <c:v>0.3</c:v>
                </c:pt>
                <c:pt idx="5">
                  <c:v>0.3</c:v>
                </c:pt>
                <c:pt idx="6">
                  <c:v>0.6</c:v>
                </c:pt>
                <c:pt idx="7">
                  <c:v>0.5</c:v>
                </c:pt>
                <c:pt idx="8">
                  <c:v>0.5</c:v>
                </c:pt>
                <c:pt idx="9">
                  <c:v>0.7</c:v>
                </c:pt>
                <c:pt idx="10">
                  <c:v>0.6</c:v>
                </c:pt>
                <c:pt idx="11">
                  <c:v>0.6</c:v>
                </c:pt>
                <c:pt idx="12">
                  <c:v>0.9</c:v>
                </c:pt>
                <c:pt idx="13">
                  <c:v>5</c:v>
                </c:pt>
                <c:pt idx="14">
                  <c:v>4.2</c:v>
                </c:pt>
                <c:pt idx="15">
                  <c:v>3.6</c:v>
                </c:pt>
                <c:pt idx="16">
                  <c:v>3.6</c:v>
                </c:pt>
                <c:pt idx="17">
                  <c:v>3.3</c:v>
                </c:pt>
                <c:pt idx="18">
                  <c:v>3.8</c:v>
                </c:pt>
                <c:pt idx="19">
                  <c:v>3.8</c:v>
                </c:pt>
                <c:pt idx="20">
                  <c:v>4.0999999999999996</c:v>
                </c:pt>
                <c:pt idx="21">
                  <c:v>4.4000000000000004</c:v>
                </c:pt>
                <c:pt idx="22">
                  <c:v>6.6</c:v>
                </c:pt>
                <c:pt idx="23">
                  <c:v>5.5</c:v>
                </c:pt>
                <c:pt idx="24">
                  <c:v>5.4</c:v>
                </c:pt>
                <c:pt idx="25">
                  <c:v>4.5999999999999996</c:v>
                </c:pt>
                <c:pt idx="26">
                  <c:v>5.3</c:v>
                </c:pt>
                <c:pt idx="27">
                  <c:v>4.2</c:v>
                </c:pt>
                <c:pt idx="28">
                  <c:v>4.5</c:v>
                </c:pt>
                <c:pt idx="29">
                  <c:v>4.8</c:v>
                </c:pt>
                <c:pt idx="30">
                  <c:v>4</c:v>
                </c:pt>
                <c:pt idx="31">
                  <c:v>4</c:v>
                </c:pt>
                <c:pt idx="32">
                  <c:v>3.2</c:v>
                </c:pt>
                <c:pt idx="33">
                  <c:v>2.7</c:v>
                </c:pt>
                <c:pt idx="34">
                  <c:v>2.1</c:v>
                </c:pt>
                <c:pt idx="35">
                  <c:v>1.1000000000000001</c:v>
                </c:pt>
                <c:pt idx="36">
                  <c:v>0.5</c:v>
                </c:pt>
              </c:numCache>
            </c:numRef>
          </c:val>
          <c:extLst>
            <c:ext xmlns:c16="http://schemas.microsoft.com/office/drawing/2014/chart" uri="{C3380CC4-5D6E-409C-BE32-E72D297353CC}">
              <c16:uniqueId val="{00000006-DE53-4856-BFFC-5006E3CE95D0}"/>
            </c:ext>
          </c:extLst>
        </c:ser>
        <c:dLbls>
          <c:showLegendKey val="0"/>
          <c:showVal val="0"/>
          <c:showCatName val="0"/>
          <c:showSerName val="0"/>
          <c:showPercent val="0"/>
          <c:showBubbleSize val="0"/>
        </c:dLbls>
        <c:gapWidth val="219"/>
        <c:overlap val="-27"/>
        <c:axId val="1717307808"/>
        <c:axId val="1862703616"/>
      </c:barChart>
      <c:catAx>
        <c:axId val="17173078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a:t>первичный</a:t>
                </a:r>
                <a:r>
                  <a:rPr lang="ru-RU" baseline="0"/>
                  <a:t> балл</a:t>
                </a:r>
                <a:endParaRPr lang="ru-RU"/>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862703616"/>
        <c:crosses val="autoZero"/>
        <c:auto val="1"/>
        <c:lblAlgn val="ctr"/>
        <c:lblOffset val="100"/>
        <c:noMultiLvlLbl val="0"/>
      </c:catAx>
      <c:valAx>
        <c:axId val="1862703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dirty="0"/>
                  <a:t>процент участников, набравших первичный</a:t>
                </a:r>
                <a:r>
                  <a:rPr lang="ru-RU" baseline="0" dirty="0"/>
                  <a:t> балл</a:t>
                </a:r>
                <a:endParaRPr lang="ru-RU"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717307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ru-RU"/>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Лист1!$A$2</c:f>
              <c:strCache>
                <c:ptCount val="1"/>
                <c:pt idx="0">
                  <c:v>"2"</c:v>
                </c:pt>
              </c:strCache>
            </c:strRef>
          </c:tx>
          <c:spPr>
            <a:ln w="34925" cap="rnd">
              <a:solidFill>
                <a:schemeClr val="accent6"/>
              </a:solidFill>
              <a:round/>
            </a:ln>
            <a:effectLst/>
          </c:spPr>
          <c:marker>
            <c:symbol val="circle"/>
            <c:size val="5"/>
            <c:spPr>
              <a:solidFill>
                <a:schemeClr val="accent6"/>
              </a:solidFill>
              <a:ln w="9525">
                <a:solidFill>
                  <a:schemeClr val="accent6"/>
                </a:solidFill>
              </a:ln>
              <a:effectLst/>
            </c:spPr>
          </c:marker>
          <c:cat>
            <c:strRef>
              <c:f>Лист1!$B$1:$X$1</c:f>
              <c:strCache>
                <c:ptCount val="23"/>
                <c:pt idx="0">
                  <c:v>1,1</c:v>
                </c:pt>
                <c:pt idx="1">
                  <c:v>1,2</c:v>
                </c:pt>
                <c:pt idx="2">
                  <c:v>2,1</c:v>
                </c:pt>
                <c:pt idx="3">
                  <c:v>2,2</c:v>
                </c:pt>
                <c:pt idx="4">
                  <c:v>3,1</c:v>
                </c:pt>
                <c:pt idx="5">
                  <c:v>3,2</c:v>
                </c:pt>
                <c:pt idx="6">
                  <c:v>4,1</c:v>
                </c:pt>
                <c:pt idx="7">
                  <c:v>4,2</c:v>
                </c:pt>
                <c:pt idx="8">
                  <c:v>4,3</c:v>
                </c:pt>
                <c:pt idx="9">
                  <c:v>4,4</c:v>
                </c:pt>
                <c:pt idx="10">
                  <c:v>5,1</c:v>
                </c:pt>
                <c:pt idx="11">
                  <c:v>5,2</c:v>
                </c:pt>
                <c:pt idx="12">
                  <c:v>6,1</c:v>
                </c:pt>
                <c:pt idx="13">
                  <c:v>6,2</c:v>
                </c:pt>
                <c:pt idx="14">
                  <c:v>6,3</c:v>
                </c:pt>
                <c:pt idx="15">
                  <c:v>6,4</c:v>
                </c:pt>
                <c:pt idx="16">
                  <c:v>6,5</c:v>
                </c:pt>
                <c:pt idx="17">
                  <c:v>7,1</c:v>
                </c:pt>
                <c:pt idx="18">
                  <c:v>7,2</c:v>
                </c:pt>
                <c:pt idx="19">
                  <c:v>7.3.1</c:v>
                </c:pt>
                <c:pt idx="20">
                  <c:v>7.3.2</c:v>
                </c:pt>
                <c:pt idx="21">
                  <c:v>8</c:v>
                </c:pt>
                <c:pt idx="22">
                  <c:v>9</c:v>
                </c:pt>
              </c:strCache>
            </c:strRef>
          </c:cat>
          <c:val>
            <c:numRef>
              <c:f>Лист1!$B$2:$X$2</c:f>
              <c:numCache>
                <c:formatCode>General</c:formatCode>
                <c:ptCount val="23"/>
                <c:pt idx="0">
                  <c:v>55.1</c:v>
                </c:pt>
                <c:pt idx="1">
                  <c:v>27.76</c:v>
                </c:pt>
                <c:pt idx="2">
                  <c:v>41.63</c:v>
                </c:pt>
                <c:pt idx="3">
                  <c:v>26.12</c:v>
                </c:pt>
                <c:pt idx="4">
                  <c:v>21.09</c:v>
                </c:pt>
                <c:pt idx="5">
                  <c:v>16.12</c:v>
                </c:pt>
                <c:pt idx="6">
                  <c:v>19.39</c:v>
                </c:pt>
                <c:pt idx="7">
                  <c:v>17.14</c:v>
                </c:pt>
                <c:pt idx="8">
                  <c:v>21.63</c:v>
                </c:pt>
                <c:pt idx="9">
                  <c:v>8.16</c:v>
                </c:pt>
                <c:pt idx="10">
                  <c:v>16.329999999999998</c:v>
                </c:pt>
                <c:pt idx="11">
                  <c:v>7.76</c:v>
                </c:pt>
                <c:pt idx="12">
                  <c:v>19.46</c:v>
                </c:pt>
                <c:pt idx="13">
                  <c:v>33.880000000000003</c:v>
                </c:pt>
                <c:pt idx="14">
                  <c:v>14.69</c:v>
                </c:pt>
                <c:pt idx="15">
                  <c:v>8.16</c:v>
                </c:pt>
                <c:pt idx="16">
                  <c:v>9.8000000000000007</c:v>
                </c:pt>
                <c:pt idx="17">
                  <c:v>10</c:v>
                </c:pt>
                <c:pt idx="18">
                  <c:v>15.51</c:v>
                </c:pt>
                <c:pt idx="19">
                  <c:v>31.43</c:v>
                </c:pt>
                <c:pt idx="20">
                  <c:v>13.47</c:v>
                </c:pt>
                <c:pt idx="21">
                  <c:v>24.29</c:v>
                </c:pt>
                <c:pt idx="22">
                  <c:v>34.69</c:v>
                </c:pt>
              </c:numCache>
            </c:numRef>
          </c:val>
          <c:smooth val="0"/>
          <c:extLst>
            <c:ext xmlns:c16="http://schemas.microsoft.com/office/drawing/2014/chart" uri="{C3380CC4-5D6E-409C-BE32-E72D297353CC}">
              <c16:uniqueId val="{00000000-1D38-4358-8D0A-A7A1A7DB6C83}"/>
            </c:ext>
          </c:extLst>
        </c:ser>
        <c:ser>
          <c:idx val="1"/>
          <c:order val="1"/>
          <c:tx>
            <c:strRef>
              <c:f>Лист1!$A$3</c:f>
              <c:strCache>
                <c:ptCount val="1"/>
                <c:pt idx="0">
                  <c:v>"3"</c:v>
                </c:pt>
              </c:strCache>
            </c:strRef>
          </c:tx>
          <c:spPr>
            <a:ln w="34925" cap="rnd">
              <a:solidFill>
                <a:schemeClr val="accent5"/>
              </a:solidFill>
              <a:round/>
            </a:ln>
            <a:effectLst/>
          </c:spPr>
          <c:marker>
            <c:symbol val="circle"/>
            <c:size val="5"/>
            <c:spPr>
              <a:solidFill>
                <a:schemeClr val="accent5"/>
              </a:solidFill>
              <a:ln w="9525">
                <a:solidFill>
                  <a:schemeClr val="accent5"/>
                </a:solidFill>
              </a:ln>
              <a:effectLst/>
            </c:spPr>
          </c:marker>
          <c:cat>
            <c:strRef>
              <c:f>Лист1!$B$1:$X$1</c:f>
              <c:strCache>
                <c:ptCount val="23"/>
                <c:pt idx="0">
                  <c:v>1,1</c:v>
                </c:pt>
                <c:pt idx="1">
                  <c:v>1,2</c:v>
                </c:pt>
                <c:pt idx="2">
                  <c:v>2,1</c:v>
                </c:pt>
                <c:pt idx="3">
                  <c:v>2,2</c:v>
                </c:pt>
                <c:pt idx="4">
                  <c:v>3,1</c:v>
                </c:pt>
                <c:pt idx="5">
                  <c:v>3,2</c:v>
                </c:pt>
                <c:pt idx="6">
                  <c:v>4,1</c:v>
                </c:pt>
                <c:pt idx="7">
                  <c:v>4,2</c:v>
                </c:pt>
                <c:pt idx="8">
                  <c:v>4,3</c:v>
                </c:pt>
                <c:pt idx="9">
                  <c:v>4,4</c:v>
                </c:pt>
                <c:pt idx="10">
                  <c:v>5,1</c:v>
                </c:pt>
                <c:pt idx="11">
                  <c:v>5,2</c:v>
                </c:pt>
                <c:pt idx="12">
                  <c:v>6,1</c:v>
                </c:pt>
                <c:pt idx="13">
                  <c:v>6,2</c:v>
                </c:pt>
                <c:pt idx="14">
                  <c:v>6,3</c:v>
                </c:pt>
                <c:pt idx="15">
                  <c:v>6,4</c:v>
                </c:pt>
                <c:pt idx="16">
                  <c:v>6,5</c:v>
                </c:pt>
                <c:pt idx="17">
                  <c:v>7,1</c:v>
                </c:pt>
                <c:pt idx="18">
                  <c:v>7,2</c:v>
                </c:pt>
                <c:pt idx="19">
                  <c:v>7.3.1</c:v>
                </c:pt>
                <c:pt idx="20">
                  <c:v>7.3.2</c:v>
                </c:pt>
                <c:pt idx="21">
                  <c:v>8</c:v>
                </c:pt>
                <c:pt idx="22">
                  <c:v>9</c:v>
                </c:pt>
              </c:strCache>
            </c:strRef>
          </c:cat>
          <c:val>
            <c:numRef>
              <c:f>Лист1!$B$3:$X$3</c:f>
              <c:numCache>
                <c:formatCode>General</c:formatCode>
                <c:ptCount val="23"/>
                <c:pt idx="0">
                  <c:v>71.91</c:v>
                </c:pt>
                <c:pt idx="1">
                  <c:v>49.44</c:v>
                </c:pt>
                <c:pt idx="2">
                  <c:v>60.77</c:v>
                </c:pt>
                <c:pt idx="3">
                  <c:v>48.25</c:v>
                </c:pt>
                <c:pt idx="4">
                  <c:v>60.43</c:v>
                </c:pt>
                <c:pt idx="5">
                  <c:v>46.35</c:v>
                </c:pt>
                <c:pt idx="6">
                  <c:v>66.03</c:v>
                </c:pt>
                <c:pt idx="7">
                  <c:v>59.51</c:v>
                </c:pt>
                <c:pt idx="8">
                  <c:v>63.64</c:v>
                </c:pt>
                <c:pt idx="9">
                  <c:v>43.97</c:v>
                </c:pt>
                <c:pt idx="10">
                  <c:v>44.57</c:v>
                </c:pt>
                <c:pt idx="11">
                  <c:v>29.93</c:v>
                </c:pt>
                <c:pt idx="12">
                  <c:v>50.51</c:v>
                </c:pt>
                <c:pt idx="13">
                  <c:v>66.69</c:v>
                </c:pt>
                <c:pt idx="14">
                  <c:v>43.88</c:v>
                </c:pt>
                <c:pt idx="15">
                  <c:v>24.41</c:v>
                </c:pt>
                <c:pt idx="16">
                  <c:v>34.979999999999997</c:v>
                </c:pt>
                <c:pt idx="17">
                  <c:v>28.29</c:v>
                </c:pt>
                <c:pt idx="18">
                  <c:v>35.090000000000003</c:v>
                </c:pt>
                <c:pt idx="19">
                  <c:v>43.37</c:v>
                </c:pt>
                <c:pt idx="20">
                  <c:v>23.26</c:v>
                </c:pt>
                <c:pt idx="21">
                  <c:v>50.69</c:v>
                </c:pt>
                <c:pt idx="22">
                  <c:v>56.81</c:v>
                </c:pt>
              </c:numCache>
            </c:numRef>
          </c:val>
          <c:smooth val="0"/>
          <c:extLst>
            <c:ext xmlns:c16="http://schemas.microsoft.com/office/drawing/2014/chart" uri="{C3380CC4-5D6E-409C-BE32-E72D297353CC}">
              <c16:uniqueId val="{00000001-1D38-4358-8D0A-A7A1A7DB6C83}"/>
            </c:ext>
          </c:extLst>
        </c:ser>
        <c:ser>
          <c:idx val="2"/>
          <c:order val="2"/>
          <c:tx>
            <c:strRef>
              <c:f>Лист1!$A$4</c:f>
              <c:strCache>
                <c:ptCount val="1"/>
                <c:pt idx="0">
                  <c:v>"4"</c:v>
                </c:pt>
              </c:strCache>
            </c:strRef>
          </c:tx>
          <c:spPr>
            <a:ln w="34925" cap="rnd">
              <a:solidFill>
                <a:schemeClr val="accent4"/>
              </a:solidFill>
              <a:round/>
            </a:ln>
            <a:effectLst/>
          </c:spPr>
          <c:marker>
            <c:symbol val="circle"/>
            <c:size val="5"/>
            <c:spPr>
              <a:solidFill>
                <a:schemeClr val="accent4"/>
              </a:solidFill>
              <a:ln w="9525">
                <a:solidFill>
                  <a:schemeClr val="accent4"/>
                </a:solidFill>
              </a:ln>
              <a:effectLst/>
            </c:spPr>
          </c:marker>
          <c:cat>
            <c:strRef>
              <c:f>Лист1!$B$1:$X$1</c:f>
              <c:strCache>
                <c:ptCount val="23"/>
                <c:pt idx="0">
                  <c:v>1,1</c:v>
                </c:pt>
                <c:pt idx="1">
                  <c:v>1,2</c:v>
                </c:pt>
                <c:pt idx="2">
                  <c:v>2,1</c:v>
                </c:pt>
                <c:pt idx="3">
                  <c:v>2,2</c:v>
                </c:pt>
                <c:pt idx="4">
                  <c:v>3,1</c:v>
                </c:pt>
                <c:pt idx="5">
                  <c:v>3,2</c:v>
                </c:pt>
                <c:pt idx="6">
                  <c:v>4,1</c:v>
                </c:pt>
                <c:pt idx="7">
                  <c:v>4,2</c:v>
                </c:pt>
                <c:pt idx="8">
                  <c:v>4,3</c:v>
                </c:pt>
                <c:pt idx="9">
                  <c:v>4,4</c:v>
                </c:pt>
                <c:pt idx="10">
                  <c:v>5,1</c:v>
                </c:pt>
                <c:pt idx="11">
                  <c:v>5,2</c:v>
                </c:pt>
                <c:pt idx="12">
                  <c:v>6,1</c:v>
                </c:pt>
                <c:pt idx="13">
                  <c:v>6,2</c:v>
                </c:pt>
                <c:pt idx="14">
                  <c:v>6,3</c:v>
                </c:pt>
                <c:pt idx="15">
                  <c:v>6,4</c:v>
                </c:pt>
                <c:pt idx="16">
                  <c:v>6,5</c:v>
                </c:pt>
                <c:pt idx="17">
                  <c:v>7,1</c:v>
                </c:pt>
                <c:pt idx="18">
                  <c:v>7,2</c:v>
                </c:pt>
                <c:pt idx="19">
                  <c:v>7.3.1</c:v>
                </c:pt>
                <c:pt idx="20">
                  <c:v>7.3.2</c:v>
                </c:pt>
                <c:pt idx="21">
                  <c:v>8</c:v>
                </c:pt>
                <c:pt idx="22">
                  <c:v>9</c:v>
                </c:pt>
              </c:strCache>
            </c:strRef>
          </c:cat>
          <c:val>
            <c:numRef>
              <c:f>Лист1!$B$4:$X$4</c:f>
              <c:numCache>
                <c:formatCode>General</c:formatCode>
                <c:ptCount val="23"/>
                <c:pt idx="0">
                  <c:v>80.2</c:v>
                </c:pt>
                <c:pt idx="1">
                  <c:v>67.09</c:v>
                </c:pt>
                <c:pt idx="2">
                  <c:v>75.599999999999994</c:v>
                </c:pt>
                <c:pt idx="3">
                  <c:v>71.06</c:v>
                </c:pt>
                <c:pt idx="4">
                  <c:v>80.430000000000007</c:v>
                </c:pt>
                <c:pt idx="5">
                  <c:v>70.680000000000007</c:v>
                </c:pt>
                <c:pt idx="6">
                  <c:v>84.93</c:v>
                </c:pt>
                <c:pt idx="7">
                  <c:v>81.209999999999994</c:v>
                </c:pt>
                <c:pt idx="8">
                  <c:v>87.14</c:v>
                </c:pt>
                <c:pt idx="9">
                  <c:v>76.64</c:v>
                </c:pt>
                <c:pt idx="10">
                  <c:v>76.989999999999995</c:v>
                </c:pt>
                <c:pt idx="11">
                  <c:v>59.27</c:v>
                </c:pt>
                <c:pt idx="12">
                  <c:v>76.709999999999994</c:v>
                </c:pt>
                <c:pt idx="13">
                  <c:v>86.19</c:v>
                </c:pt>
                <c:pt idx="14">
                  <c:v>75.349999999999994</c:v>
                </c:pt>
                <c:pt idx="15">
                  <c:v>53.59</c:v>
                </c:pt>
                <c:pt idx="16">
                  <c:v>64.19</c:v>
                </c:pt>
                <c:pt idx="17">
                  <c:v>60.78</c:v>
                </c:pt>
                <c:pt idx="18">
                  <c:v>68.790000000000006</c:v>
                </c:pt>
                <c:pt idx="19">
                  <c:v>67.59</c:v>
                </c:pt>
                <c:pt idx="20">
                  <c:v>46.78</c:v>
                </c:pt>
                <c:pt idx="21">
                  <c:v>74.59</c:v>
                </c:pt>
                <c:pt idx="22">
                  <c:v>75.06</c:v>
                </c:pt>
              </c:numCache>
            </c:numRef>
          </c:val>
          <c:smooth val="0"/>
          <c:extLst>
            <c:ext xmlns:c16="http://schemas.microsoft.com/office/drawing/2014/chart" uri="{C3380CC4-5D6E-409C-BE32-E72D297353CC}">
              <c16:uniqueId val="{00000002-1D38-4358-8D0A-A7A1A7DB6C83}"/>
            </c:ext>
          </c:extLst>
        </c:ser>
        <c:ser>
          <c:idx val="3"/>
          <c:order val="3"/>
          <c:tx>
            <c:strRef>
              <c:f>Лист1!$A$5</c:f>
              <c:strCache>
                <c:ptCount val="1"/>
                <c:pt idx="0">
                  <c:v>"5"</c:v>
                </c:pt>
              </c:strCache>
            </c:strRef>
          </c:tx>
          <c:spPr>
            <a:ln w="3810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Лист1!$B$1:$X$1</c:f>
              <c:strCache>
                <c:ptCount val="23"/>
                <c:pt idx="0">
                  <c:v>1,1</c:v>
                </c:pt>
                <c:pt idx="1">
                  <c:v>1,2</c:v>
                </c:pt>
                <c:pt idx="2">
                  <c:v>2,1</c:v>
                </c:pt>
                <c:pt idx="3">
                  <c:v>2,2</c:v>
                </c:pt>
                <c:pt idx="4">
                  <c:v>3,1</c:v>
                </c:pt>
                <c:pt idx="5">
                  <c:v>3,2</c:v>
                </c:pt>
                <c:pt idx="6">
                  <c:v>4,1</c:v>
                </c:pt>
                <c:pt idx="7">
                  <c:v>4,2</c:v>
                </c:pt>
                <c:pt idx="8">
                  <c:v>4,3</c:v>
                </c:pt>
                <c:pt idx="9">
                  <c:v>4,4</c:v>
                </c:pt>
                <c:pt idx="10">
                  <c:v>5,1</c:v>
                </c:pt>
                <c:pt idx="11">
                  <c:v>5,2</c:v>
                </c:pt>
                <c:pt idx="12">
                  <c:v>6,1</c:v>
                </c:pt>
                <c:pt idx="13">
                  <c:v>6,2</c:v>
                </c:pt>
                <c:pt idx="14">
                  <c:v>6,3</c:v>
                </c:pt>
                <c:pt idx="15">
                  <c:v>6,4</c:v>
                </c:pt>
                <c:pt idx="16">
                  <c:v>6,5</c:v>
                </c:pt>
                <c:pt idx="17">
                  <c:v>7,1</c:v>
                </c:pt>
                <c:pt idx="18">
                  <c:v>7,2</c:v>
                </c:pt>
                <c:pt idx="19">
                  <c:v>7.3.1</c:v>
                </c:pt>
                <c:pt idx="20">
                  <c:v>7.3.2</c:v>
                </c:pt>
                <c:pt idx="21">
                  <c:v>8</c:v>
                </c:pt>
                <c:pt idx="22">
                  <c:v>9</c:v>
                </c:pt>
              </c:strCache>
            </c:strRef>
          </c:cat>
          <c:val>
            <c:numRef>
              <c:f>Лист1!$B$5:$X$5</c:f>
              <c:numCache>
                <c:formatCode>General</c:formatCode>
                <c:ptCount val="23"/>
                <c:pt idx="0">
                  <c:v>90.2</c:v>
                </c:pt>
                <c:pt idx="1">
                  <c:v>84.97</c:v>
                </c:pt>
                <c:pt idx="2">
                  <c:v>90.55</c:v>
                </c:pt>
                <c:pt idx="3">
                  <c:v>86.45</c:v>
                </c:pt>
                <c:pt idx="4">
                  <c:v>93.05</c:v>
                </c:pt>
                <c:pt idx="5">
                  <c:v>89.22</c:v>
                </c:pt>
                <c:pt idx="6">
                  <c:v>93.94</c:v>
                </c:pt>
                <c:pt idx="7">
                  <c:v>91.71</c:v>
                </c:pt>
                <c:pt idx="8">
                  <c:v>98.04</c:v>
                </c:pt>
                <c:pt idx="9">
                  <c:v>92.78</c:v>
                </c:pt>
                <c:pt idx="10">
                  <c:v>95.37</c:v>
                </c:pt>
                <c:pt idx="11">
                  <c:v>89.48</c:v>
                </c:pt>
                <c:pt idx="12">
                  <c:v>94.18</c:v>
                </c:pt>
                <c:pt idx="13">
                  <c:v>92.16</c:v>
                </c:pt>
                <c:pt idx="14">
                  <c:v>91.09</c:v>
                </c:pt>
                <c:pt idx="15">
                  <c:v>86.63</c:v>
                </c:pt>
                <c:pt idx="16">
                  <c:v>90.73</c:v>
                </c:pt>
                <c:pt idx="17">
                  <c:v>87.97</c:v>
                </c:pt>
                <c:pt idx="18">
                  <c:v>92.87</c:v>
                </c:pt>
                <c:pt idx="19">
                  <c:v>88.95</c:v>
                </c:pt>
                <c:pt idx="20">
                  <c:v>80.75</c:v>
                </c:pt>
                <c:pt idx="21">
                  <c:v>92.51</c:v>
                </c:pt>
                <c:pt idx="22">
                  <c:v>86.72</c:v>
                </c:pt>
              </c:numCache>
            </c:numRef>
          </c:val>
          <c:smooth val="0"/>
          <c:extLst>
            <c:ext xmlns:c16="http://schemas.microsoft.com/office/drawing/2014/chart" uri="{C3380CC4-5D6E-409C-BE32-E72D297353CC}">
              <c16:uniqueId val="{00000003-1D38-4358-8D0A-A7A1A7DB6C83}"/>
            </c:ext>
          </c:extLst>
        </c:ser>
        <c:dLbls>
          <c:showLegendKey val="0"/>
          <c:showVal val="0"/>
          <c:showCatName val="0"/>
          <c:showSerName val="0"/>
          <c:showPercent val="0"/>
          <c:showBubbleSize val="0"/>
        </c:dLbls>
        <c:marker val="1"/>
        <c:smooth val="0"/>
        <c:axId val="1642419279"/>
        <c:axId val="930774991"/>
      </c:lineChart>
      <c:catAx>
        <c:axId val="1642419279"/>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Номер</a:t>
                </a:r>
                <a:r>
                  <a:rPr lang="ru-RU" baseline="0" dirty="0"/>
                  <a:t> задания</a:t>
                </a:r>
                <a:endParaRPr lang="ru-RU"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930774991"/>
        <c:crosses val="autoZero"/>
        <c:auto val="1"/>
        <c:lblAlgn val="ctr"/>
        <c:lblOffset val="100"/>
        <c:noMultiLvlLbl val="0"/>
      </c:catAx>
      <c:valAx>
        <c:axId val="93077499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 выполнения</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642419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365021215489268E-2"/>
          <c:y val="0.10127458820480974"/>
          <c:w val="0.96563497878451077"/>
          <c:h val="0.4632953358582928"/>
        </c:manualLayout>
      </c:layout>
      <c:barChart>
        <c:barDir val="col"/>
        <c:grouping val="clustered"/>
        <c:varyColors val="0"/>
        <c:ser>
          <c:idx val="4"/>
          <c:order val="0"/>
          <c:tx>
            <c:strRef>
              <c:f>Лист1!$B$1</c:f>
              <c:strCache>
                <c:ptCount val="1"/>
                <c:pt idx="0">
                  <c:v>2021</c:v>
                </c:pt>
              </c:strCache>
            </c:strRef>
          </c:tx>
          <c:spPr>
            <a:solidFill>
              <a:schemeClr val="accent5">
                <a:lumMod val="60000"/>
              </a:schemeClr>
            </a:solidFill>
            <a:ln>
              <a:noFill/>
            </a:ln>
            <a:effectLst/>
          </c:spPr>
          <c:invertIfNegative val="0"/>
          <c:val>
            <c:numRef>
              <c:f>Лист1!$B$2:$B$18</c:f>
              <c:numCache>
                <c:formatCode>General</c:formatCode>
                <c:ptCount val="17"/>
                <c:pt idx="0">
                  <c:v>60</c:v>
                </c:pt>
                <c:pt idx="1">
                  <c:v>47.879999999999995</c:v>
                </c:pt>
                <c:pt idx="2">
                  <c:v>49.31</c:v>
                </c:pt>
                <c:pt idx="3">
                  <c:v>28.17</c:v>
                </c:pt>
                <c:pt idx="4">
                  <c:v>34.090000000000003</c:v>
                </c:pt>
                <c:pt idx="5">
                  <c:v>42.98</c:v>
                </c:pt>
                <c:pt idx="6">
                  <c:v>35.29</c:v>
                </c:pt>
                <c:pt idx="7">
                  <c:v>60.87</c:v>
                </c:pt>
                <c:pt idx="8">
                  <c:v>66.67</c:v>
                </c:pt>
                <c:pt idx="9">
                  <c:v>46.870000000000005</c:v>
                </c:pt>
                <c:pt idx="10">
                  <c:v>37.089999999999996</c:v>
                </c:pt>
                <c:pt idx="11">
                  <c:v>43.19</c:v>
                </c:pt>
                <c:pt idx="12">
                  <c:v>28.57</c:v>
                </c:pt>
                <c:pt idx="13">
                  <c:v>41.98</c:v>
                </c:pt>
                <c:pt idx="14">
                  <c:v>23.26</c:v>
                </c:pt>
                <c:pt idx="15">
                  <c:v>25.590000000000003</c:v>
                </c:pt>
                <c:pt idx="16">
                  <c:v>39.76</c:v>
                </c:pt>
              </c:numCache>
            </c:numRef>
          </c:val>
          <c:extLst>
            <c:ext xmlns:c16="http://schemas.microsoft.com/office/drawing/2014/chart" uri="{C3380CC4-5D6E-409C-BE32-E72D297353CC}">
              <c16:uniqueId val="{00000000-984C-491F-A070-4AE52C7BE5E0}"/>
            </c:ext>
          </c:extLst>
        </c:ser>
        <c:ser>
          <c:idx val="0"/>
          <c:order val="1"/>
          <c:tx>
            <c:strRef>
              <c:f>Лист1!$C$1</c:f>
              <c:strCache>
                <c:ptCount val="1"/>
                <c:pt idx="0">
                  <c:v>2022</c:v>
                </c:pt>
              </c:strCache>
            </c:strRef>
          </c:tx>
          <c:spPr>
            <a:solidFill>
              <a:schemeClr val="accent6"/>
            </a:solidFill>
            <a:ln>
              <a:noFill/>
            </a:ln>
            <a:effectLst/>
          </c:spPr>
          <c:invertIfNegative val="0"/>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Лист1!$C$2:$C$18</c:f>
              <c:numCache>
                <c:formatCode>General</c:formatCode>
                <c:ptCount val="17"/>
                <c:pt idx="0">
                  <c:v>0</c:v>
                </c:pt>
                <c:pt idx="1">
                  <c:v>40.239999999999995</c:v>
                </c:pt>
                <c:pt idx="2">
                  <c:v>40.409999999999997</c:v>
                </c:pt>
                <c:pt idx="3">
                  <c:v>0</c:v>
                </c:pt>
                <c:pt idx="4">
                  <c:v>21.74</c:v>
                </c:pt>
                <c:pt idx="5">
                  <c:v>26.32</c:v>
                </c:pt>
                <c:pt idx="6">
                  <c:v>41.93</c:v>
                </c:pt>
                <c:pt idx="7">
                  <c:v>66.66</c:v>
                </c:pt>
                <c:pt idx="8">
                  <c:v>85.72</c:v>
                </c:pt>
                <c:pt idx="9">
                  <c:v>36.36</c:v>
                </c:pt>
                <c:pt idx="10">
                  <c:v>46.67</c:v>
                </c:pt>
                <c:pt idx="11">
                  <c:v>27.16</c:v>
                </c:pt>
                <c:pt idx="12">
                  <c:v>0</c:v>
                </c:pt>
                <c:pt idx="13">
                  <c:v>41.300000000000004</c:v>
                </c:pt>
                <c:pt idx="14">
                  <c:v>65.22</c:v>
                </c:pt>
                <c:pt idx="15">
                  <c:v>32.65</c:v>
                </c:pt>
                <c:pt idx="16">
                  <c:v>43.9</c:v>
                </c:pt>
              </c:numCache>
            </c:numRef>
          </c:val>
          <c:extLst>
            <c:ext xmlns:c16="http://schemas.microsoft.com/office/drawing/2014/chart" uri="{C3380CC4-5D6E-409C-BE32-E72D297353CC}">
              <c16:uniqueId val="{00000000-6120-4448-93D3-948E35661C93}"/>
            </c:ext>
          </c:extLst>
        </c:ser>
        <c:ser>
          <c:idx val="1"/>
          <c:order val="2"/>
          <c:tx>
            <c:strRef>
              <c:f>Лист1!$D$1</c:f>
              <c:strCache>
                <c:ptCount val="1"/>
                <c:pt idx="0">
                  <c:v>2023</c:v>
                </c:pt>
              </c:strCache>
            </c:strRef>
          </c:tx>
          <c:spPr>
            <a:solidFill>
              <a:schemeClr val="accent5"/>
            </a:solidFill>
            <a:ln>
              <a:noFill/>
            </a:ln>
            <a:effectLst/>
          </c:spPr>
          <c:invertIfNegative val="0"/>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Лист1!$D$2:$D$18</c:f>
              <c:numCache>
                <c:formatCode>General</c:formatCode>
                <c:ptCount val="17"/>
                <c:pt idx="0">
                  <c:v>100</c:v>
                </c:pt>
                <c:pt idx="1">
                  <c:v>44.800000000000004</c:v>
                </c:pt>
                <c:pt idx="2">
                  <c:v>37.57</c:v>
                </c:pt>
                <c:pt idx="3">
                  <c:v>0</c:v>
                </c:pt>
                <c:pt idx="4">
                  <c:v>66.67</c:v>
                </c:pt>
                <c:pt idx="5">
                  <c:v>41.470000000000006</c:v>
                </c:pt>
                <c:pt idx="6">
                  <c:v>56</c:v>
                </c:pt>
                <c:pt idx="7">
                  <c:v>69.23</c:v>
                </c:pt>
                <c:pt idx="8">
                  <c:v>20</c:v>
                </c:pt>
                <c:pt idx="9">
                  <c:v>0</c:v>
                </c:pt>
                <c:pt idx="10">
                  <c:v>50</c:v>
                </c:pt>
                <c:pt idx="11">
                  <c:v>37.5</c:v>
                </c:pt>
                <c:pt idx="12">
                  <c:v>50</c:v>
                </c:pt>
                <c:pt idx="13">
                  <c:v>37.5</c:v>
                </c:pt>
                <c:pt idx="14">
                  <c:v>0</c:v>
                </c:pt>
                <c:pt idx="15">
                  <c:v>45.71</c:v>
                </c:pt>
                <c:pt idx="16">
                  <c:v>62.5</c:v>
                </c:pt>
              </c:numCache>
            </c:numRef>
          </c:val>
          <c:extLst>
            <c:ext xmlns:c16="http://schemas.microsoft.com/office/drawing/2014/chart" uri="{C3380CC4-5D6E-409C-BE32-E72D297353CC}">
              <c16:uniqueId val="{00000001-6120-4448-93D3-948E35661C93}"/>
            </c:ext>
          </c:extLst>
        </c:ser>
        <c:ser>
          <c:idx val="2"/>
          <c:order val="3"/>
          <c:tx>
            <c:strRef>
              <c:f>Лист1!$E$1</c:f>
              <c:strCache>
                <c:ptCount val="1"/>
                <c:pt idx="0">
                  <c:v>2024</c:v>
                </c:pt>
              </c:strCache>
            </c:strRef>
          </c:tx>
          <c:spPr>
            <a:solidFill>
              <a:schemeClr val="accent4"/>
            </a:solidFill>
            <a:ln>
              <a:noFill/>
            </a:ln>
            <a:effectLst/>
          </c:spPr>
          <c:invertIfNegative val="0"/>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Лист1!$E$2:$E$18</c:f>
              <c:numCache>
                <c:formatCode>General</c:formatCode>
                <c:ptCount val="17"/>
                <c:pt idx="0">
                  <c:v>0</c:v>
                </c:pt>
                <c:pt idx="1">
                  <c:v>46.38</c:v>
                </c:pt>
                <c:pt idx="2">
                  <c:v>33.340000000000003</c:v>
                </c:pt>
                <c:pt idx="3">
                  <c:v>66.67</c:v>
                </c:pt>
                <c:pt idx="4">
                  <c:v>45.46</c:v>
                </c:pt>
                <c:pt idx="5">
                  <c:v>37.5</c:v>
                </c:pt>
                <c:pt idx="6">
                  <c:v>0</c:v>
                </c:pt>
                <c:pt idx="7">
                  <c:v>0</c:v>
                </c:pt>
                <c:pt idx="8">
                  <c:v>58.07</c:v>
                </c:pt>
                <c:pt idx="9">
                  <c:v>0</c:v>
                </c:pt>
                <c:pt idx="10">
                  <c:v>65.850000000000009</c:v>
                </c:pt>
                <c:pt idx="11">
                  <c:v>58.14</c:v>
                </c:pt>
                <c:pt idx="12">
                  <c:v>44.11</c:v>
                </c:pt>
                <c:pt idx="13">
                  <c:v>48</c:v>
                </c:pt>
                <c:pt idx="14">
                  <c:v>0</c:v>
                </c:pt>
                <c:pt idx="15">
                  <c:v>63.64</c:v>
                </c:pt>
                <c:pt idx="16">
                  <c:v>35.489999999999995</c:v>
                </c:pt>
              </c:numCache>
            </c:numRef>
          </c:val>
          <c:extLst>
            <c:ext xmlns:c16="http://schemas.microsoft.com/office/drawing/2014/chart" uri="{C3380CC4-5D6E-409C-BE32-E72D297353CC}">
              <c16:uniqueId val="{00000002-6120-4448-93D3-948E35661C93}"/>
            </c:ext>
          </c:extLst>
        </c:ser>
        <c:ser>
          <c:idx val="3"/>
          <c:order val="4"/>
          <c:tx>
            <c:strRef>
              <c:f>Лист1!$F$1</c:f>
              <c:strCache>
                <c:ptCount val="1"/>
                <c:pt idx="0">
                  <c:v>2025</c:v>
                </c:pt>
              </c:strCache>
            </c:strRef>
          </c:tx>
          <c:spPr>
            <a:solidFill>
              <a:schemeClr val="accent6">
                <a:lumMod val="60000"/>
              </a:schemeClr>
            </a:solidFill>
            <a:ln>
              <a:noFill/>
            </a:ln>
            <a:effectLst/>
          </c:spPr>
          <c:invertIfNegative val="0"/>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Лист1!$F$2:$F$18</c:f>
              <c:numCache>
                <c:formatCode>General</c:formatCode>
                <c:ptCount val="17"/>
                <c:pt idx="0">
                  <c:v>58.82</c:v>
                </c:pt>
                <c:pt idx="1">
                  <c:v>57.4</c:v>
                </c:pt>
                <c:pt idx="2">
                  <c:v>62.89</c:v>
                </c:pt>
                <c:pt idx="3">
                  <c:v>75</c:v>
                </c:pt>
                <c:pt idx="4">
                  <c:v>57.63</c:v>
                </c:pt>
                <c:pt idx="5">
                  <c:v>51.06</c:v>
                </c:pt>
                <c:pt idx="6">
                  <c:v>39.28</c:v>
                </c:pt>
                <c:pt idx="7">
                  <c:v>87.5</c:v>
                </c:pt>
                <c:pt idx="8">
                  <c:v>78.259999999999991</c:v>
                </c:pt>
                <c:pt idx="9">
                  <c:v>40</c:v>
                </c:pt>
                <c:pt idx="10">
                  <c:v>44</c:v>
                </c:pt>
                <c:pt idx="11">
                  <c:v>65.52</c:v>
                </c:pt>
                <c:pt idx="12">
                  <c:v>30</c:v>
                </c:pt>
                <c:pt idx="14">
                  <c:v>60</c:v>
                </c:pt>
                <c:pt idx="15">
                  <c:v>78.179999999999993</c:v>
                </c:pt>
                <c:pt idx="16">
                  <c:v>62.5</c:v>
                </c:pt>
              </c:numCache>
            </c:numRef>
          </c:val>
          <c:extLst>
            <c:ext xmlns:c16="http://schemas.microsoft.com/office/drawing/2014/chart" uri="{C3380CC4-5D6E-409C-BE32-E72D297353CC}">
              <c16:uniqueId val="{00000000-4052-4EF3-BD71-EC202774456E}"/>
            </c:ext>
          </c:extLst>
        </c:ser>
        <c:dLbls>
          <c:showLegendKey val="0"/>
          <c:showVal val="0"/>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575536202323133E-2"/>
          <c:y val="0.1054614556848513"/>
          <c:w val="0.95142446379767687"/>
          <c:h val="0.44654725859031302"/>
        </c:manualLayout>
      </c:layout>
      <c:barChart>
        <c:barDir val="col"/>
        <c:grouping val="clustered"/>
        <c:varyColors val="0"/>
        <c:ser>
          <c:idx val="0"/>
          <c:order val="0"/>
          <c:tx>
            <c:strRef>
              <c:f>Лист1!$B$1</c:f>
              <c:strCache>
                <c:ptCount val="1"/>
                <c:pt idx="0">
                  <c:v>2021</c:v>
                </c:pt>
              </c:strCache>
            </c:strRef>
          </c:tx>
          <c:spPr>
            <a:solidFill>
              <a:srgbClr val="255E91"/>
            </a:solidFill>
            <a:ln>
              <a:noFill/>
            </a:ln>
            <a:effectLst/>
          </c:spPr>
          <c:invertIfNegative val="0"/>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Лист1!$B$2:$B$19</c:f>
              <c:numCache>
                <c:formatCode>General</c:formatCode>
                <c:ptCount val="18"/>
                <c:pt idx="0">
                  <c:v>33.46</c:v>
                </c:pt>
                <c:pt idx="1">
                  <c:v>22.990000000000002</c:v>
                </c:pt>
                <c:pt idx="2">
                  <c:v>48.83</c:v>
                </c:pt>
                <c:pt idx="3">
                  <c:v>44.17</c:v>
                </c:pt>
                <c:pt idx="4">
                  <c:v>41.51</c:v>
                </c:pt>
                <c:pt idx="5">
                  <c:v>51.16</c:v>
                </c:pt>
                <c:pt idx="6">
                  <c:v>52.85</c:v>
                </c:pt>
                <c:pt idx="7">
                  <c:v>41.94</c:v>
                </c:pt>
                <c:pt idx="8">
                  <c:v>50.980000000000004</c:v>
                </c:pt>
                <c:pt idx="9">
                  <c:v>50.56</c:v>
                </c:pt>
                <c:pt idx="10">
                  <c:v>37.93</c:v>
                </c:pt>
                <c:pt idx="11">
                  <c:v>45.33</c:v>
                </c:pt>
                <c:pt idx="12">
                  <c:v>39.6</c:v>
                </c:pt>
                <c:pt idx="13">
                  <c:v>56.25</c:v>
                </c:pt>
                <c:pt idx="14">
                  <c:v>38.839999999999996</c:v>
                </c:pt>
                <c:pt idx="15">
                  <c:v>46.49</c:v>
                </c:pt>
                <c:pt idx="16">
                  <c:v>66.850000000000009</c:v>
                </c:pt>
                <c:pt idx="17">
                  <c:v>50</c:v>
                </c:pt>
              </c:numCache>
            </c:numRef>
          </c:val>
          <c:extLst>
            <c:ext xmlns:c16="http://schemas.microsoft.com/office/drawing/2014/chart" uri="{C3380CC4-5D6E-409C-BE32-E72D297353CC}">
              <c16:uniqueId val="{00000000-B054-4CAA-870E-E2B002DFDF07}"/>
            </c:ext>
          </c:extLst>
        </c:ser>
        <c:ser>
          <c:idx val="1"/>
          <c:order val="1"/>
          <c:tx>
            <c:strRef>
              <c:f>Лист1!$C$1</c:f>
              <c:strCache>
                <c:ptCount val="1"/>
                <c:pt idx="0">
                  <c:v>2022</c:v>
                </c:pt>
              </c:strCache>
            </c:strRef>
          </c:tx>
          <c:spPr>
            <a:solidFill>
              <a:srgbClr val="70AD47"/>
            </a:solidFill>
            <a:ln>
              <a:noFill/>
            </a:ln>
            <a:effectLst/>
          </c:spPr>
          <c:invertIfNegative val="0"/>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Лист1!$C$2:$C$19</c:f>
              <c:numCache>
                <c:formatCode>General</c:formatCode>
                <c:ptCount val="18"/>
                <c:pt idx="0">
                  <c:v>23.14</c:v>
                </c:pt>
                <c:pt idx="1">
                  <c:v>26.67</c:v>
                </c:pt>
                <c:pt idx="2">
                  <c:v>39.57</c:v>
                </c:pt>
                <c:pt idx="3">
                  <c:v>27.5</c:v>
                </c:pt>
                <c:pt idx="4">
                  <c:v>77.78</c:v>
                </c:pt>
                <c:pt idx="5">
                  <c:v>37.840000000000003</c:v>
                </c:pt>
                <c:pt idx="6">
                  <c:v>57.4</c:v>
                </c:pt>
                <c:pt idx="7">
                  <c:v>42.11</c:v>
                </c:pt>
                <c:pt idx="8">
                  <c:v>0</c:v>
                </c:pt>
                <c:pt idx="9">
                  <c:v>66.67</c:v>
                </c:pt>
                <c:pt idx="10">
                  <c:v>0</c:v>
                </c:pt>
                <c:pt idx="11">
                  <c:v>58.82</c:v>
                </c:pt>
                <c:pt idx="12">
                  <c:v>0</c:v>
                </c:pt>
                <c:pt idx="13">
                  <c:v>42.1</c:v>
                </c:pt>
                <c:pt idx="14">
                  <c:v>46.3</c:v>
                </c:pt>
                <c:pt idx="15">
                  <c:v>27.910000000000004</c:v>
                </c:pt>
                <c:pt idx="16">
                  <c:v>53.730000000000004</c:v>
                </c:pt>
                <c:pt idx="17">
                  <c:v>19.05</c:v>
                </c:pt>
              </c:numCache>
            </c:numRef>
          </c:val>
          <c:extLst>
            <c:ext xmlns:c16="http://schemas.microsoft.com/office/drawing/2014/chart" uri="{C3380CC4-5D6E-409C-BE32-E72D297353CC}">
              <c16:uniqueId val="{00000001-B054-4CAA-870E-E2B002DFDF07}"/>
            </c:ext>
          </c:extLst>
        </c:ser>
        <c:ser>
          <c:idx val="2"/>
          <c:order val="2"/>
          <c:tx>
            <c:strRef>
              <c:f>Лист1!$D$1</c:f>
              <c:strCache>
                <c:ptCount val="1"/>
                <c:pt idx="0">
                  <c:v>2023</c:v>
                </c:pt>
              </c:strCache>
            </c:strRef>
          </c:tx>
          <c:spPr>
            <a:solidFill>
              <a:srgbClr val="5B9BD5"/>
            </a:solidFill>
            <a:ln>
              <a:noFill/>
            </a:ln>
            <a:effectLst/>
          </c:spPr>
          <c:invertIfNegative val="0"/>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Лист1!$D$2:$D$19</c:f>
              <c:numCache>
                <c:formatCode>General</c:formatCode>
                <c:ptCount val="18"/>
                <c:pt idx="0">
                  <c:v>40.590000000000003</c:v>
                </c:pt>
                <c:pt idx="1">
                  <c:v>0</c:v>
                </c:pt>
                <c:pt idx="2">
                  <c:v>49.58</c:v>
                </c:pt>
                <c:pt idx="3">
                  <c:v>42.86</c:v>
                </c:pt>
                <c:pt idx="4">
                  <c:v>0</c:v>
                </c:pt>
                <c:pt idx="5">
                  <c:v>28</c:v>
                </c:pt>
                <c:pt idx="6">
                  <c:v>55.55</c:v>
                </c:pt>
                <c:pt idx="7">
                  <c:v>36.85</c:v>
                </c:pt>
                <c:pt idx="8">
                  <c:v>33.340000000000003</c:v>
                </c:pt>
                <c:pt idx="9">
                  <c:v>23.81</c:v>
                </c:pt>
                <c:pt idx="10">
                  <c:v>0</c:v>
                </c:pt>
                <c:pt idx="11">
                  <c:v>37.840000000000003</c:v>
                </c:pt>
                <c:pt idx="12">
                  <c:v>59.38</c:v>
                </c:pt>
                <c:pt idx="13">
                  <c:v>43.91</c:v>
                </c:pt>
                <c:pt idx="14">
                  <c:v>51.730000000000004</c:v>
                </c:pt>
                <c:pt idx="15">
                  <c:v>0</c:v>
                </c:pt>
                <c:pt idx="16">
                  <c:v>30</c:v>
                </c:pt>
                <c:pt idx="17">
                  <c:v>47.22</c:v>
                </c:pt>
              </c:numCache>
            </c:numRef>
          </c:val>
          <c:extLst>
            <c:ext xmlns:c16="http://schemas.microsoft.com/office/drawing/2014/chart" uri="{C3380CC4-5D6E-409C-BE32-E72D297353CC}">
              <c16:uniqueId val="{00000002-B054-4CAA-870E-E2B002DFDF07}"/>
            </c:ext>
          </c:extLst>
        </c:ser>
        <c:ser>
          <c:idx val="3"/>
          <c:order val="3"/>
          <c:tx>
            <c:strRef>
              <c:f>Лист1!$E$1</c:f>
              <c:strCache>
                <c:ptCount val="1"/>
                <c:pt idx="0">
                  <c:v>2024</c:v>
                </c:pt>
              </c:strCache>
            </c:strRef>
          </c:tx>
          <c:spPr>
            <a:solidFill>
              <a:srgbClr val="FFC000"/>
            </a:solidFill>
            <a:ln>
              <a:noFill/>
            </a:ln>
            <a:effectLst/>
          </c:spPr>
          <c:invertIfNegative val="0"/>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Лист1!$E$2:$E$19</c:f>
              <c:numCache>
                <c:formatCode>General</c:formatCode>
                <c:ptCount val="18"/>
                <c:pt idx="0">
                  <c:v>35.629999999999995</c:v>
                </c:pt>
                <c:pt idx="1">
                  <c:v>0</c:v>
                </c:pt>
                <c:pt idx="2">
                  <c:v>41.98</c:v>
                </c:pt>
                <c:pt idx="3">
                  <c:v>27.78</c:v>
                </c:pt>
                <c:pt idx="4">
                  <c:v>38.89</c:v>
                </c:pt>
                <c:pt idx="5">
                  <c:v>50</c:v>
                </c:pt>
                <c:pt idx="6">
                  <c:v>46.15</c:v>
                </c:pt>
                <c:pt idx="7">
                  <c:v>35.29</c:v>
                </c:pt>
                <c:pt idx="8">
                  <c:v>56.66</c:v>
                </c:pt>
                <c:pt idx="9">
                  <c:v>80.489999999999995</c:v>
                </c:pt>
                <c:pt idx="10">
                  <c:v>70</c:v>
                </c:pt>
                <c:pt idx="11">
                  <c:v>46.480000000000004</c:v>
                </c:pt>
                <c:pt idx="12">
                  <c:v>0</c:v>
                </c:pt>
                <c:pt idx="13">
                  <c:v>64.289999999999992</c:v>
                </c:pt>
                <c:pt idx="14">
                  <c:v>37.74</c:v>
                </c:pt>
                <c:pt idx="15">
                  <c:v>45</c:v>
                </c:pt>
                <c:pt idx="16">
                  <c:v>47.54</c:v>
                </c:pt>
                <c:pt idx="17">
                  <c:v>52.63</c:v>
                </c:pt>
              </c:numCache>
            </c:numRef>
          </c:val>
          <c:extLst>
            <c:ext xmlns:c16="http://schemas.microsoft.com/office/drawing/2014/chart" uri="{C3380CC4-5D6E-409C-BE32-E72D297353CC}">
              <c16:uniqueId val="{00000000-F753-47D3-8EE6-092975EA14FE}"/>
            </c:ext>
          </c:extLst>
        </c:ser>
        <c:ser>
          <c:idx val="4"/>
          <c:order val="4"/>
          <c:tx>
            <c:strRef>
              <c:f>Лист1!$F$1</c:f>
              <c:strCache>
                <c:ptCount val="1"/>
                <c:pt idx="0">
                  <c:v>2025</c:v>
                </c:pt>
              </c:strCache>
            </c:strRef>
          </c:tx>
          <c:spPr>
            <a:solidFill>
              <a:srgbClr val="43682B"/>
            </a:solidFill>
            <a:ln>
              <a:noFill/>
            </a:ln>
            <a:effectLst/>
          </c:spPr>
          <c:invertIfNegative val="0"/>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Лист1!$F$2:$F$19</c:f>
              <c:numCache>
                <c:formatCode>General</c:formatCode>
                <c:ptCount val="18"/>
                <c:pt idx="0">
                  <c:v>79.17</c:v>
                </c:pt>
                <c:pt idx="1">
                  <c:v>48.69</c:v>
                </c:pt>
                <c:pt idx="2">
                  <c:v>62.1</c:v>
                </c:pt>
                <c:pt idx="3">
                  <c:v>18.510000000000002</c:v>
                </c:pt>
                <c:pt idx="4">
                  <c:v>72.22</c:v>
                </c:pt>
                <c:pt idx="5">
                  <c:v>51.51</c:v>
                </c:pt>
                <c:pt idx="6">
                  <c:v>65.39</c:v>
                </c:pt>
                <c:pt idx="7">
                  <c:v>35.480000000000004</c:v>
                </c:pt>
                <c:pt idx="8">
                  <c:v>76.92</c:v>
                </c:pt>
                <c:pt idx="9">
                  <c:v>54.41</c:v>
                </c:pt>
                <c:pt idx="10">
                  <c:v>80</c:v>
                </c:pt>
                <c:pt idx="11">
                  <c:v>45.9</c:v>
                </c:pt>
                <c:pt idx="12">
                  <c:v>67.47</c:v>
                </c:pt>
                <c:pt idx="13">
                  <c:v>68.97</c:v>
                </c:pt>
                <c:pt idx="14">
                  <c:v>53.77</c:v>
                </c:pt>
                <c:pt idx="15">
                  <c:v>67.13</c:v>
                </c:pt>
                <c:pt idx="16">
                  <c:v>32.589999999999996</c:v>
                </c:pt>
                <c:pt idx="17">
                  <c:v>68.180000000000007</c:v>
                </c:pt>
              </c:numCache>
            </c:numRef>
          </c:val>
          <c:extLst>
            <c:ext xmlns:c16="http://schemas.microsoft.com/office/drawing/2014/chart" uri="{C3380CC4-5D6E-409C-BE32-E72D297353CC}">
              <c16:uniqueId val="{00000000-6BAF-429A-BD3E-89F43A54997D}"/>
            </c:ext>
          </c:extLst>
        </c:ser>
        <c:dLbls>
          <c:showLegendKey val="0"/>
          <c:showVal val="0"/>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774243014258593E-2"/>
          <c:y val="1.4034589582812998E-2"/>
          <c:w val="0.94769655888571347"/>
          <c:h val="0.84980356587313066"/>
        </c:manualLayout>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Лист1!$A$2:$A$30</c:f>
              <c:numCache>
                <c:formatCode>General</c:formatCode>
                <c:ptCount val="29"/>
                <c:pt idx="0">
                  <c:v>1</c:v>
                </c:pt>
                <c:pt idx="1">
                  <c:v>2</c:v>
                </c:pt>
                <c:pt idx="2">
                  <c:v>3.1</c:v>
                </c:pt>
                <c:pt idx="3">
                  <c:v>3.2</c:v>
                </c:pt>
                <c:pt idx="4">
                  <c:v>4</c:v>
                </c:pt>
                <c:pt idx="5">
                  <c:v>5.0999999999999996</c:v>
                </c:pt>
                <c:pt idx="6">
                  <c:v>5.2</c:v>
                </c:pt>
                <c:pt idx="7">
                  <c:v>6.1</c:v>
                </c:pt>
                <c:pt idx="8">
                  <c:v>6.2</c:v>
                </c:pt>
                <c:pt idx="9">
                  <c:v>7.1</c:v>
                </c:pt>
                <c:pt idx="10">
                  <c:v>7.2</c:v>
                </c:pt>
                <c:pt idx="11">
                  <c:v>8</c:v>
                </c:pt>
                <c:pt idx="12">
                  <c:v>9.1</c:v>
                </c:pt>
                <c:pt idx="13">
                  <c:v>9.1999999999999993</c:v>
                </c:pt>
                <c:pt idx="14">
                  <c:v>10</c:v>
                </c:pt>
                <c:pt idx="15">
                  <c:v>11</c:v>
                </c:pt>
                <c:pt idx="16">
                  <c:v>12.1</c:v>
                </c:pt>
                <c:pt idx="17">
                  <c:v>12.2</c:v>
                </c:pt>
                <c:pt idx="18">
                  <c:v>13.1</c:v>
                </c:pt>
                <c:pt idx="19">
                  <c:v>13.2</c:v>
                </c:pt>
                <c:pt idx="20">
                  <c:v>14.1</c:v>
                </c:pt>
                <c:pt idx="21">
                  <c:v>14.2</c:v>
                </c:pt>
                <c:pt idx="22">
                  <c:v>14.3</c:v>
                </c:pt>
                <c:pt idx="23">
                  <c:v>15.1</c:v>
                </c:pt>
                <c:pt idx="24">
                  <c:v>15.2</c:v>
                </c:pt>
                <c:pt idx="25">
                  <c:v>16.100000000000001</c:v>
                </c:pt>
                <c:pt idx="26">
                  <c:v>16.2</c:v>
                </c:pt>
                <c:pt idx="27">
                  <c:v>16.3</c:v>
                </c:pt>
                <c:pt idx="28">
                  <c:v>17</c:v>
                </c:pt>
              </c:numCache>
            </c:numRef>
          </c:cat>
          <c:val>
            <c:numRef>
              <c:f>Лист1!$B$2:$B$30</c:f>
              <c:numCache>
                <c:formatCode>General</c:formatCode>
                <c:ptCount val="29"/>
                <c:pt idx="0">
                  <c:v>83.85</c:v>
                </c:pt>
                <c:pt idx="1">
                  <c:v>57.21</c:v>
                </c:pt>
                <c:pt idx="2">
                  <c:v>59.79</c:v>
                </c:pt>
                <c:pt idx="3">
                  <c:v>57.95</c:v>
                </c:pt>
                <c:pt idx="4">
                  <c:v>58.63</c:v>
                </c:pt>
                <c:pt idx="5">
                  <c:v>73.45</c:v>
                </c:pt>
                <c:pt idx="6">
                  <c:v>68.11</c:v>
                </c:pt>
                <c:pt idx="7">
                  <c:v>63.84</c:v>
                </c:pt>
                <c:pt idx="8">
                  <c:v>45.24</c:v>
                </c:pt>
                <c:pt idx="9">
                  <c:v>52.15</c:v>
                </c:pt>
                <c:pt idx="10">
                  <c:v>60.55</c:v>
                </c:pt>
                <c:pt idx="11">
                  <c:v>37.08</c:v>
                </c:pt>
                <c:pt idx="12">
                  <c:v>76.709999999999994</c:v>
                </c:pt>
                <c:pt idx="13">
                  <c:v>56.18</c:v>
                </c:pt>
                <c:pt idx="14">
                  <c:v>67.61</c:v>
                </c:pt>
                <c:pt idx="15">
                  <c:v>54.47</c:v>
                </c:pt>
                <c:pt idx="16">
                  <c:v>73.34</c:v>
                </c:pt>
                <c:pt idx="17">
                  <c:v>48.91</c:v>
                </c:pt>
                <c:pt idx="18">
                  <c:v>61.05</c:v>
                </c:pt>
                <c:pt idx="19">
                  <c:v>71.67</c:v>
                </c:pt>
                <c:pt idx="20">
                  <c:v>61.93</c:v>
                </c:pt>
                <c:pt idx="21">
                  <c:v>60.26</c:v>
                </c:pt>
                <c:pt idx="22">
                  <c:v>73.33</c:v>
                </c:pt>
                <c:pt idx="23">
                  <c:v>70.16</c:v>
                </c:pt>
                <c:pt idx="24">
                  <c:v>60.84</c:v>
                </c:pt>
                <c:pt idx="25">
                  <c:v>56.2</c:v>
                </c:pt>
                <c:pt idx="26">
                  <c:v>42.78</c:v>
                </c:pt>
                <c:pt idx="27">
                  <c:v>39.270000000000003</c:v>
                </c:pt>
                <c:pt idx="28">
                  <c:v>48.05</c:v>
                </c:pt>
              </c:numCache>
            </c:numRef>
          </c:val>
          <c:extLst>
            <c:ext xmlns:c16="http://schemas.microsoft.com/office/drawing/2014/chart" uri="{C3380CC4-5D6E-409C-BE32-E72D297353CC}">
              <c16:uniqueId val="{00000000-9B29-4EC5-BF96-440F80944528}"/>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dLbl>
              <c:idx val="0"/>
              <c:layout>
                <c:manualLayout>
                  <c:x val="7.8234143615535066E-3"/>
                  <c:y val="-1.1778563015312134E-2"/>
                </c:manualLayout>
              </c:layout>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29F-4C7D-91EC-59D15CFD1387}"/>
                </c:ext>
              </c:extLst>
            </c:dLbl>
            <c:dLbl>
              <c:idx val="1"/>
              <c:layout>
                <c:manualLayout>
                  <c:x val="5.5881531153953619E-3"/>
                  <c:y val="-1.112966054535337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78-4056-A42A-19F41D082FC3}"/>
                </c:ext>
              </c:extLst>
            </c:dLbl>
            <c:dLbl>
              <c:idx val="2"/>
              <c:layout>
                <c:manualLayout>
                  <c:x val="5.5881531153953619E-3"/>
                  <c:y val="-4.3187565483036018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FFA-4C8C-B7C1-87473C40F8E2}"/>
                </c:ext>
              </c:extLst>
            </c:dLbl>
            <c:dLbl>
              <c:idx val="3"/>
              <c:layout>
                <c:manualLayout>
                  <c:x val="5.5881531153953619E-3"/>
                  <c:y val="-1.55815247634947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78-4056-A42A-19F41D082FC3}"/>
                </c:ext>
              </c:extLst>
            </c:dLbl>
            <c:dLbl>
              <c:idx val="4"/>
              <c:layout>
                <c:manualLayout>
                  <c:x val="6.7057837384744343E-3"/>
                  <c:y val="0"/>
                </c:manualLayout>
              </c:layout>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DBE-48E7-9742-EEF61B078512}"/>
                </c:ext>
              </c:extLst>
            </c:dLbl>
            <c:dLbl>
              <c:idx val="5"/>
              <c:layout>
                <c:manualLayout>
                  <c:x val="6.7057837384744343E-3"/>
                  <c:y val="-7.0671378091872791E-3"/>
                </c:manualLayout>
              </c:layout>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FFA-4C8C-B7C1-87473C40F8E2}"/>
                </c:ext>
              </c:extLst>
            </c:dLbl>
            <c:dLbl>
              <c:idx val="6"/>
              <c:layout>
                <c:manualLayout>
                  <c:x val="5.5881531153953211E-3"/>
                  <c:y val="-1.6489988221436994E-2"/>
                </c:manualLayout>
              </c:layout>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29F-4C7D-91EC-59D15CFD1387}"/>
                </c:ext>
              </c:extLst>
            </c:dLbl>
            <c:dLbl>
              <c:idx val="7"/>
              <c:layout>
                <c:manualLayout>
                  <c:x val="6.7057837384744343E-3"/>
                  <c:y val="0"/>
                </c:manualLayout>
              </c:layout>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FFA-4C8C-B7C1-87473C40F8E2}"/>
                </c:ext>
              </c:extLst>
            </c:dLbl>
            <c:dLbl>
              <c:idx val="8"/>
              <c:layout>
                <c:manualLayout>
                  <c:x val="6.7057837384744343E-3"/>
                  <c:y val="0"/>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DBE-48E7-9742-EEF61B078512}"/>
                </c:ext>
              </c:extLst>
            </c:dLbl>
            <c:dLbl>
              <c:idx val="9"/>
              <c:layout>
                <c:manualLayout>
                  <c:x val="6.7057837384744343E-3"/>
                  <c:y val="-9.422850412249791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29F-4C7D-91EC-59D15CFD1387}"/>
                </c:ext>
              </c:extLst>
            </c:dLbl>
            <c:dLbl>
              <c:idx val="10"/>
              <c:layout>
                <c:manualLayout>
                  <c:x val="6.7057837384744343E-3"/>
                  <c:y val="-1.1129660545353387E-2"/>
                </c:manualLayout>
              </c:layout>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78-4056-A42A-19F41D082FC3}"/>
                </c:ext>
              </c:extLst>
            </c:dLbl>
            <c:dLbl>
              <c:idx val="11"/>
              <c:layout>
                <c:manualLayout>
                  <c:x val="7.8234143615535066E-3"/>
                  <c:y val="-3.3388980087736379E-2"/>
                </c:manualLayout>
              </c:layout>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78-4056-A42A-19F41D082FC3}"/>
                </c:ext>
              </c:extLst>
            </c:dLbl>
            <c:dLbl>
              <c:idx val="12"/>
              <c:layout>
                <c:manualLayout>
                  <c:x val="4.4705224923162071E-3"/>
                  <c:y val="-7.067137809187279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29F-4C7D-91EC-59D15CFD1387}"/>
                </c:ext>
              </c:extLst>
            </c:dLbl>
            <c:dLbl>
              <c:idx val="13"/>
              <c:layout>
                <c:manualLayout>
                  <c:x val="7.8234143615535066E-3"/>
                  <c:y val="4.7114252061248524E-3"/>
                </c:manualLayout>
              </c:layout>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DBE-48E7-9742-EEF61B078512}"/>
                </c:ext>
              </c:extLst>
            </c:dLbl>
            <c:dLbl>
              <c:idx val="14"/>
              <c:layout>
                <c:manualLayout>
                  <c:x val="7.8234143615535066E-3"/>
                  <c:y val="-2.1593782741518009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FFA-4C8C-B7C1-87473C40F8E2}"/>
                </c:ext>
              </c:extLst>
            </c:dLbl>
            <c:dLbl>
              <c:idx val="15"/>
              <c:layout>
                <c:manualLayout>
                  <c:x val="5.5881531153953619E-3"/>
                  <c:y val="2.35571260306242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FFA-4C8C-B7C1-87473C40F8E2}"/>
                </c:ext>
              </c:extLst>
            </c:dLbl>
            <c:dLbl>
              <c:idx val="16"/>
              <c:layout>
                <c:manualLayout>
                  <c:x val="1.2293936853869796E-2"/>
                  <c:y val="2.35571260306242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FFA-4C8C-B7C1-87473C40F8E2}"/>
                </c:ext>
              </c:extLst>
            </c:dLbl>
            <c:dLbl>
              <c:idx val="17"/>
              <c:layout>
                <c:manualLayout>
                  <c:x val="6.7057837384743519E-3"/>
                  <c:y val="-2.355712603062469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FFA-4C8C-B7C1-87473C40F8E2}"/>
                </c:ext>
              </c:extLst>
            </c:dLbl>
            <c:dLbl>
              <c:idx val="18"/>
              <c:layout>
                <c:manualLayout>
                  <c:x val="6.7057837384743519E-3"/>
                  <c:y val="4.711425206124852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FFA-4C8C-B7C1-87473C40F8E2}"/>
                </c:ext>
              </c:extLst>
            </c:dLbl>
            <c:dLbl>
              <c:idx val="19"/>
              <c:layout>
                <c:manualLayout>
                  <c:x val="1.005867560771157E-2"/>
                  <c:y val="-2.1593782741518009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DBE-48E7-9742-EEF61B078512}"/>
                </c:ext>
              </c:extLst>
            </c:dLbl>
            <c:dLbl>
              <c:idx val="20"/>
              <c:layout>
                <c:manualLayout>
                  <c:x val="6.7057837384744343E-3"/>
                  <c:y val="-4.3187565483036018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DBE-48E7-9742-EEF61B078512}"/>
                </c:ext>
              </c:extLst>
            </c:dLbl>
            <c:dLbl>
              <c:idx val="21"/>
              <c:layout>
                <c:manualLayout>
                  <c:x val="4.4705224923162895E-3"/>
                  <c:y val="-2.1593782741518009E-17"/>
                </c:manualLayout>
              </c:layout>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DBE-48E7-9742-EEF61B078512}"/>
                </c:ext>
              </c:extLst>
            </c:dLbl>
            <c:dLbl>
              <c:idx val="22"/>
              <c:layout>
                <c:manualLayout>
                  <c:x val="1.0058675607711487E-2"/>
                  <c:y val="0"/>
                </c:manualLayout>
              </c:layout>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DBE-48E7-9742-EEF61B078512}"/>
                </c:ext>
              </c:extLst>
            </c:dLbl>
            <c:dLbl>
              <c:idx val="23"/>
              <c:layout>
                <c:manualLayout>
                  <c:x val="7.8234143615535066E-3"/>
                  <c:y val="9.422850412249704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DBE-48E7-9742-EEF61B078512}"/>
                </c:ext>
              </c:extLst>
            </c:dLbl>
            <c:dLbl>
              <c:idx val="24"/>
              <c:layout>
                <c:manualLayout>
                  <c:x val="1.2293936853869796E-2"/>
                  <c:y val="2.355712603062405E-3"/>
                </c:manualLayout>
              </c:layout>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DBE-48E7-9742-EEF61B078512}"/>
                </c:ext>
              </c:extLst>
            </c:dLbl>
            <c:dLbl>
              <c:idx val="25"/>
              <c:layout>
                <c:manualLayout>
                  <c:x val="1.117630623079072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DBE-48E7-9742-EEF61B078512}"/>
                </c:ext>
              </c:extLst>
            </c:dLbl>
            <c:dLbl>
              <c:idx val="26"/>
              <c:layout>
                <c:manualLayout>
                  <c:x val="6.7057837384744343E-3"/>
                  <c:y val="-2.3557126030624262E-3"/>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DBE-48E7-9742-EEF61B078512}"/>
                </c:ext>
              </c:extLst>
            </c:dLbl>
            <c:dLbl>
              <c:idx val="27"/>
              <c:layout>
                <c:manualLayout>
                  <c:x val="8.941044984632579E-3"/>
                  <c:y val="-2.3557126030624262E-3"/>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DBE-48E7-9742-EEF61B078512}"/>
                </c:ext>
              </c:extLst>
            </c:dLbl>
            <c:dLbl>
              <c:idx val="28"/>
              <c:layout>
                <c:manualLayout>
                  <c:x val="6.7057837384742703E-3"/>
                  <c:y val="-4.7114252061248958E-3"/>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DBE-48E7-9742-EEF61B078512}"/>
                </c:ext>
              </c:extLst>
            </c:dLbl>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Лист1!$A$2:$A$30</c:f>
              <c:numCache>
                <c:formatCode>General</c:formatCode>
                <c:ptCount val="29"/>
                <c:pt idx="0">
                  <c:v>1</c:v>
                </c:pt>
                <c:pt idx="1">
                  <c:v>2</c:v>
                </c:pt>
                <c:pt idx="2">
                  <c:v>3.1</c:v>
                </c:pt>
                <c:pt idx="3">
                  <c:v>3.2</c:v>
                </c:pt>
                <c:pt idx="4">
                  <c:v>4</c:v>
                </c:pt>
                <c:pt idx="5">
                  <c:v>5.0999999999999996</c:v>
                </c:pt>
                <c:pt idx="6">
                  <c:v>5.2</c:v>
                </c:pt>
                <c:pt idx="7">
                  <c:v>6.1</c:v>
                </c:pt>
                <c:pt idx="8">
                  <c:v>6.2</c:v>
                </c:pt>
                <c:pt idx="9">
                  <c:v>7.1</c:v>
                </c:pt>
                <c:pt idx="10">
                  <c:v>7.2</c:v>
                </c:pt>
                <c:pt idx="11">
                  <c:v>8</c:v>
                </c:pt>
                <c:pt idx="12">
                  <c:v>9.1</c:v>
                </c:pt>
                <c:pt idx="13">
                  <c:v>9.1999999999999993</c:v>
                </c:pt>
                <c:pt idx="14">
                  <c:v>10</c:v>
                </c:pt>
                <c:pt idx="15">
                  <c:v>11</c:v>
                </c:pt>
                <c:pt idx="16">
                  <c:v>12.1</c:v>
                </c:pt>
                <c:pt idx="17">
                  <c:v>12.2</c:v>
                </c:pt>
                <c:pt idx="18">
                  <c:v>13.1</c:v>
                </c:pt>
                <c:pt idx="19">
                  <c:v>13.2</c:v>
                </c:pt>
                <c:pt idx="20">
                  <c:v>14.1</c:v>
                </c:pt>
                <c:pt idx="21">
                  <c:v>14.2</c:v>
                </c:pt>
                <c:pt idx="22">
                  <c:v>14.3</c:v>
                </c:pt>
                <c:pt idx="23">
                  <c:v>15.1</c:v>
                </c:pt>
                <c:pt idx="24">
                  <c:v>15.2</c:v>
                </c:pt>
                <c:pt idx="25">
                  <c:v>16.100000000000001</c:v>
                </c:pt>
                <c:pt idx="26">
                  <c:v>16.2</c:v>
                </c:pt>
                <c:pt idx="27">
                  <c:v>16.3</c:v>
                </c:pt>
                <c:pt idx="28">
                  <c:v>17</c:v>
                </c:pt>
              </c:numCache>
            </c:numRef>
          </c:cat>
          <c:val>
            <c:numRef>
              <c:f>Лист1!$C$2:$C$30</c:f>
              <c:numCache>
                <c:formatCode>General</c:formatCode>
                <c:ptCount val="29"/>
                <c:pt idx="0">
                  <c:v>83.28</c:v>
                </c:pt>
                <c:pt idx="1">
                  <c:v>55.52</c:v>
                </c:pt>
                <c:pt idx="2">
                  <c:v>57.96</c:v>
                </c:pt>
                <c:pt idx="3">
                  <c:v>56.93</c:v>
                </c:pt>
                <c:pt idx="4">
                  <c:v>59.05</c:v>
                </c:pt>
                <c:pt idx="5">
                  <c:v>73.930000000000007</c:v>
                </c:pt>
                <c:pt idx="6">
                  <c:v>69.95</c:v>
                </c:pt>
                <c:pt idx="7">
                  <c:v>63.94</c:v>
                </c:pt>
                <c:pt idx="8">
                  <c:v>44.53</c:v>
                </c:pt>
                <c:pt idx="9">
                  <c:v>51.24</c:v>
                </c:pt>
                <c:pt idx="10">
                  <c:v>65.03</c:v>
                </c:pt>
                <c:pt idx="11">
                  <c:v>37.17</c:v>
                </c:pt>
                <c:pt idx="12">
                  <c:v>74.61</c:v>
                </c:pt>
                <c:pt idx="13">
                  <c:v>56.46</c:v>
                </c:pt>
                <c:pt idx="14">
                  <c:v>65.03</c:v>
                </c:pt>
                <c:pt idx="15">
                  <c:v>52.42</c:v>
                </c:pt>
                <c:pt idx="16">
                  <c:v>70.34</c:v>
                </c:pt>
                <c:pt idx="17">
                  <c:v>48.65</c:v>
                </c:pt>
                <c:pt idx="18">
                  <c:v>58.94</c:v>
                </c:pt>
                <c:pt idx="19">
                  <c:v>71.06</c:v>
                </c:pt>
                <c:pt idx="20">
                  <c:v>57.06</c:v>
                </c:pt>
                <c:pt idx="21">
                  <c:v>65.7</c:v>
                </c:pt>
                <c:pt idx="22">
                  <c:v>74.040000000000006</c:v>
                </c:pt>
                <c:pt idx="23">
                  <c:v>67.540000000000006</c:v>
                </c:pt>
                <c:pt idx="24">
                  <c:v>63.67</c:v>
                </c:pt>
                <c:pt idx="25">
                  <c:v>52.33</c:v>
                </c:pt>
                <c:pt idx="26">
                  <c:v>42.86</c:v>
                </c:pt>
                <c:pt idx="27">
                  <c:v>39.35</c:v>
                </c:pt>
                <c:pt idx="28">
                  <c:v>47.99</c:v>
                </c:pt>
              </c:numCache>
            </c:numRef>
          </c:val>
          <c:extLst>
            <c:ext xmlns:c16="http://schemas.microsoft.com/office/drawing/2014/chart" uri="{C3380CC4-5D6E-409C-BE32-E72D297353CC}">
              <c16:uniqueId val="{00000001-9B29-4EC5-BF96-440F80944528}"/>
            </c:ext>
          </c:extLst>
        </c:ser>
        <c:dLbls>
          <c:dLblPos val="outEnd"/>
          <c:showLegendKey val="0"/>
          <c:showVal val="1"/>
          <c:showCatName val="0"/>
          <c:showSerName val="0"/>
          <c:showPercent val="0"/>
          <c:showBubbleSize val="0"/>
        </c:dLbls>
        <c:gapWidth val="444"/>
        <c:overlap val="-90"/>
        <c:axId val="1571823871"/>
        <c:axId val="1564729711"/>
      </c:barChart>
      <c:catAx>
        <c:axId val="157182387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scaling>
        <c:delete val="1"/>
        <c:axPos val="l"/>
        <c:numFmt formatCode="General" sourceLinked="1"/>
        <c:majorTickMark val="none"/>
        <c:minorTickMark val="none"/>
        <c:tickLblPos val="nextTo"/>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432974188169017E-2"/>
          <c:y val="0"/>
          <c:w val="0.93756702581183093"/>
          <c:h val="0.50071673858229504"/>
        </c:manualLayout>
      </c:layout>
      <c:barChart>
        <c:barDir val="col"/>
        <c:grouping val="clustered"/>
        <c:varyColors val="0"/>
        <c:ser>
          <c:idx val="0"/>
          <c:order val="0"/>
          <c:tx>
            <c:strRef>
              <c:f>Лист1!$B$1</c:f>
              <c:strCache>
                <c:ptCount val="1"/>
                <c:pt idx="0">
                  <c:v>2021</c:v>
                </c:pt>
              </c:strCache>
            </c:strRef>
          </c:tx>
          <c:spPr>
            <a:solidFill>
              <a:srgbClr val="255E91"/>
            </a:solidFill>
            <a:ln>
              <a:noFill/>
            </a:ln>
            <a:effectLst/>
          </c:spPr>
          <c:invertIfNegative val="0"/>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Лист1!$B$2:$B$19</c:f>
              <c:numCache>
                <c:formatCode>General</c:formatCode>
                <c:ptCount val="18"/>
                <c:pt idx="0">
                  <c:v>36.53</c:v>
                </c:pt>
                <c:pt idx="1">
                  <c:v>32.83</c:v>
                </c:pt>
                <c:pt idx="2">
                  <c:v>45.06</c:v>
                </c:pt>
                <c:pt idx="3">
                  <c:v>31.61</c:v>
                </c:pt>
                <c:pt idx="4">
                  <c:v>40</c:v>
                </c:pt>
                <c:pt idx="5">
                  <c:v>42.150000000000006</c:v>
                </c:pt>
                <c:pt idx="6">
                  <c:v>48.36</c:v>
                </c:pt>
                <c:pt idx="7">
                  <c:v>38.429999999999993</c:v>
                </c:pt>
                <c:pt idx="8">
                  <c:v>52.07</c:v>
                </c:pt>
                <c:pt idx="9">
                  <c:v>50</c:v>
                </c:pt>
                <c:pt idx="10">
                  <c:v>42.69</c:v>
                </c:pt>
                <c:pt idx="11">
                  <c:v>41.55</c:v>
                </c:pt>
                <c:pt idx="12">
                  <c:v>33.47</c:v>
                </c:pt>
                <c:pt idx="13">
                  <c:v>41.34</c:v>
                </c:pt>
                <c:pt idx="14">
                  <c:v>32.130000000000003</c:v>
                </c:pt>
                <c:pt idx="15">
                  <c:v>33.58</c:v>
                </c:pt>
                <c:pt idx="16">
                  <c:v>38.180000000000007</c:v>
                </c:pt>
                <c:pt idx="17">
                  <c:v>50.550000000000004</c:v>
                </c:pt>
              </c:numCache>
            </c:numRef>
          </c:val>
          <c:extLst>
            <c:ext xmlns:c16="http://schemas.microsoft.com/office/drawing/2014/chart" uri="{C3380CC4-5D6E-409C-BE32-E72D297353CC}">
              <c16:uniqueId val="{00000000-B054-4CAA-870E-E2B002DFDF07}"/>
            </c:ext>
          </c:extLst>
        </c:ser>
        <c:ser>
          <c:idx val="1"/>
          <c:order val="1"/>
          <c:tx>
            <c:strRef>
              <c:f>Лист1!$C$1</c:f>
              <c:strCache>
                <c:ptCount val="1"/>
                <c:pt idx="0">
                  <c:v>2022</c:v>
                </c:pt>
              </c:strCache>
            </c:strRef>
          </c:tx>
          <c:spPr>
            <a:solidFill>
              <a:srgbClr val="70AD47"/>
            </a:solidFill>
            <a:ln>
              <a:noFill/>
            </a:ln>
            <a:effectLst/>
          </c:spPr>
          <c:invertIfNegative val="0"/>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Лист1!$C$2:$C$19</c:f>
              <c:numCache>
                <c:formatCode>General</c:formatCode>
                <c:ptCount val="18"/>
                <c:pt idx="0">
                  <c:v>31.93</c:v>
                </c:pt>
                <c:pt idx="1">
                  <c:v>34.269999999999996</c:v>
                </c:pt>
                <c:pt idx="2">
                  <c:v>46.099999999999994</c:v>
                </c:pt>
                <c:pt idx="3">
                  <c:v>43.45</c:v>
                </c:pt>
                <c:pt idx="4">
                  <c:v>44.21</c:v>
                </c:pt>
                <c:pt idx="5">
                  <c:v>39.18</c:v>
                </c:pt>
                <c:pt idx="6">
                  <c:v>43.81</c:v>
                </c:pt>
                <c:pt idx="7">
                  <c:v>43.650000000000006</c:v>
                </c:pt>
                <c:pt idx="8">
                  <c:v>38.89</c:v>
                </c:pt>
                <c:pt idx="9">
                  <c:v>45.809999999999995</c:v>
                </c:pt>
                <c:pt idx="10">
                  <c:v>34.119999999999997</c:v>
                </c:pt>
                <c:pt idx="11">
                  <c:v>49.43</c:v>
                </c:pt>
                <c:pt idx="12">
                  <c:v>37.299999999999997</c:v>
                </c:pt>
                <c:pt idx="13">
                  <c:v>43.13</c:v>
                </c:pt>
                <c:pt idx="14">
                  <c:v>41.49</c:v>
                </c:pt>
                <c:pt idx="15">
                  <c:v>46.9</c:v>
                </c:pt>
                <c:pt idx="16">
                  <c:v>36.46</c:v>
                </c:pt>
                <c:pt idx="17">
                  <c:v>62.3</c:v>
                </c:pt>
              </c:numCache>
            </c:numRef>
          </c:val>
          <c:extLst>
            <c:ext xmlns:c16="http://schemas.microsoft.com/office/drawing/2014/chart" uri="{C3380CC4-5D6E-409C-BE32-E72D297353CC}">
              <c16:uniqueId val="{00000001-B054-4CAA-870E-E2B002DFDF07}"/>
            </c:ext>
          </c:extLst>
        </c:ser>
        <c:ser>
          <c:idx val="2"/>
          <c:order val="2"/>
          <c:tx>
            <c:strRef>
              <c:f>Лист1!$D$1</c:f>
              <c:strCache>
                <c:ptCount val="1"/>
                <c:pt idx="0">
                  <c:v>2023</c:v>
                </c:pt>
              </c:strCache>
            </c:strRef>
          </c:tx>
          <c:spPr>
            <a:solidFill>
              <a:srgbClr val="5B9BD5"/>
            </a:solidFill>
            <a:ln>
              <a:noFill/>
            </a:ln>
            <a:effectLst/>
          </c:spPr>
          <c:invertIfNegative val="0"/>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Лист1!$D$2:$D$19</c:f>
              <c:numCache>
                <c:formatCode>General</c:formatCode>
                <c:ptCount val="18"/>
                <c:pt idx="0">
                  <c:v>46.89</c:v>
                </c:pt>
                <c:pt idx="1">
                  <c:v>37.53</c:v>
                </c:pt>
                <c:pt idx="2">
                  <c:v>46.21</c:v>
                </c:pt>
                <c:pt idx="3">
                  <c:v>46.769999999999996</c:v>
                </c:pt>
                <c:pt idx="4">
                  <c:v>41.92</c:v>
                </c:pt>
                <c:pt idx="5">
                  <c:v>40.230000000000004</c:v>
                </c:pt>
                <c:pt idx="6">
                  <c:v>52.120000000000005</c:v>
                </c:pt>
                <c:pt idx="7">
                  <c:v>45.45</c:v>
                </c:pt>
                <c:pt idx="8">
                  <c:v>41.73</c:v>
                </c:pt>
                <c:pt idx="9">
                  <c:v>53.46</c:v>
                </c:pt>
                <c:pt idx="10">
                  <c:v>38.92</c:v>
                </c:pt>
                <c:pt idx="11">
                  <c:v>50.540000000000006</c:v>
                </c:pt>
                <c:pt idx="12">
                  <c:v>35.379999999999995</c:v>
                </c:pt>
                <c:pt idx="13">
                  <c:v>36</c:v>
                </c:pt>
                <c:pt idx="14">
                  <c:v>39.549999999999997</c:v>
                </c:pt>
                <c:pt idx="15">
                  <c:v>35.700000000000003</c:v>
                </c:pt>
                <c:pt idx="16">
                  <c:v>38.4</c:v>
                </c:pt>
                <c:pt idx="17">
                  <c:v>59.4</c:v>
                </c:pt>
              </c:numCache>
            </c:numRef>
          </c:val>
          <c:extLst>
            <c:ext xmlns:c16="http://schemas.microsoft.com/office/drawing/2014/chart" uri="{C3380CC4-5D6E-409C-BE32-E72D297353CC}">
              <c16:uniqueId val="{00000002-B054-4CAA-870E-E2B002DFDF07}"/>
            </c:ext>
          </c:extLst>
        </c:ser>
        <c:ser>
          <c:idx val="3"/>
          <c:order val="3"/>
          <c:tx>
            <c:strRef>
              <c:f>Лист1!$E$1</c:f>
              <c:strCache>
                <c:ptCount val="1"/>
                <c:pt idx="0">
                  <c:v>2024</c:v>
                </c:pt>
              </c:strCache>
            </c:strRef>
          </c:tx>
          <c:spPr>
            <a:solidFill>
              <a:srgbClr val="FFC000"/>
            </a:solidFill>
            <a:ln>
              <a:noFill/>
            </a:ln>
            <a:effectLst/>
          </c:spPr>
          <c:invertIfNegative val="0"/>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Лист1!$E$2:$E$19</c:f>
              <c:numCache>
                <c:formatCode>General</c:formatCode>
                <c:ptCount val="18"/>
                <c:pt idx="0">
                  <c:v>34.519999999999996</c:v>
                </c:pt>
                <c:pt idx="1">
                  <c:v>30</c:v>
                </c:pt>
                <c:pt idx="2">
                  <c:v>46.07</c:v>
                </c:pt>
                <c:pt idx="3">
                  <c:v>49.25</c:v>
                </c:pt>
                <c:pt idx="4">
                  <c:v>37.879999999999995</c:v>
                </c:pt>
                <c:pt idx="5">
                  <c:v>38.14</c:v>
                </c:pt>
                <c:pt idx="6">
                  <c:v>55.260000000000005</c:v>
                </c:pt>
                <c:pt idx="7">
                  <c:v>40.080000000000005</c:v>
                </c:pt>
                <c:pt idx="8">
                  <c:v>46.9</c:v>
                </c:pt>
                <c:pt idx="9">
                  <c:v>46.83</c:v>
                </c:pt>
                <c:pt idx="10">
                  <c:v>41.21</c:v>
                </c:pt>
                <c:pt idx="11">
                  <c:v>42.57</c:v>
                </c:pt>
                <c:pt idx="12">
                  <c:v>38.299999999999997</c:v>
                </c:pt>
                <c:pt idx="13">
                  <c:v>39.200000000000003</c:v>
                </c:pt>
                <c:pt idx="14">
                  <c:v>39.83</c:v>
                </c:pt>
                <c:pt idx="15">
                  <c:v>40</c:v>
                </c:pt>
                <c:pt idx="16">
                  <c:v>44.580000000000005</c:v>
                </c:pt>
                <c:pt idx="17">
                  <c:v>57.319999999999993</c:v>
                </c:pt>
              </c:numCache>
            </c:numRef>
          </c:val>
          <c:extLst>
            <c:ext xmlns:c16="http://schemas.microsoft.com/office/drawing/2014/chart" uri="{C3380CC4-5D6E-409C-BE32-E72D297353CC}">
              <c16:uniqueId val="{00000000-0973-4C85-8B05-29671460CD06}"/>
            </c:ext>
          </c:extLst>
        </c:ser>
        <c:ser>
          <c:idx val="4"/>
          <c:order val="4"/>
          <c:tx>
            <c:strRef>
              <c:f>Лист1!$F$1</c:f>
              <c:strCache>
                <c:ptCount val="1"/>
                <c:pt idx="0">
                  <c:v>2025</c:v>
                </c:pt>
              </c:strCache>
            </c:strRef>
          </c:tx>
          <c:spPr>
            <a:solidFill>
              <a:srgbClr val="43682B"/>
            </a:solidFill>
            <a:ln>
              <a:noFill/>
            </a:ln>
            <a:effectLst/>
          </c:spPr>
          <c:invertIfNegative val="0"/>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Лист1!$F$2:$F$19</c:f>
              <c:numCache>
                <c:formatCode>General</c:formatCode>
                <c:ptCount val="18"/>
                <c:pt idx="0">
                  <c:v>42.31</c:v>
                </c:pt>
                <c:pt idx="1">
                  <c:v>38.270000000000003</c:v>
                </c:pt>
                <c:pt idx="2">
                  <c:v>42.400000000000006</c:v>
                </c:pt>
                <c:pt idx="3">
                  <c:v>38.26</c:v>
                </c:pt>
                <c:pt idx="4">
                  <c:v>41.67</c:v>
                </c:pt>
                <c:pt idx="5">
                  <c:v>36.89</c:v>
                </c:pt>
                <c:pt idx="6">
                  <c:v>46.370000000000005</c:v>
                </c:pt>
                <c:pt idx="7">
                  <c:v>32.06</c:v>
                </c:pt>
                <c:pt idx="8">
                  <c:v>51.76</c:v>
                </c:pt>
                <c:pt idx="9">
                  <c:v>47.3</c:v>
                </c:pt>
                <c:pt idx="10">
                  <c:v>41.71</c:v>
                </c:pt>
                <c:pt idx="11">
                  <c:v>43.14</c:v>
                </c:pt>
                <c:pt idx="12">
                  <c:v>31.85</c:v>
                </c:pt>
                <c:pt idx="13">
                  <c:v>35.840000000000003</c:v>
                </c:pt>
                <c:pt idx="14">
                  <c:v>34.870000000000005</c:v>
                </c:pt>
                <c:pt idx="15">
                  <c:v>40.97</c:v>
                </c:pt>
                <c:pt idx="16">
                  <c:v>36.519999999999996</c:v>
                </c:pt>
                <c:pt idx="17">
                  <c:v>46.72</c:v>
                </c:pt>
              </c:numCache>
            </c:numRef>
          </c:val>
          <c:extLst>
            <c:ext xmlns:c16="http://schemas.microsoft.com/office/drawing/2014/chart" uri="{C3380CC4-5D6E-409C-BE32-E72D297353CC}">
              <c16:uniqueId val="{00000000-B971-4987-976B-1713678C2E47}"/>
            </c:ext>
          </c:extLst>
        </c:ser>
        <c:dLbls>
          <c:showLegendKey val="0"/>
          <c:showVal val="0"/>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Лист1!$B$2:$B$5</c:f>
              <c:numCache>
                <c:formatCode>General</c:formatCode>
                <c:ptCount val="4"/>
                <c:pt idx="0">
                  <c:v>2.5499999999999998</c:v>
                </c:pt>
                <c:pt idx="1">
                  <c:v>36.049999999999997</c:v>
                </c:pt>
                <c:pt idx="2">
                  <c:v>46.49</c:v>
                </c:pt>
                <c:pt idx="3">
                  <c:v>14.91</c:v>
                </c:pt>
              </c:numCache>
            </c:numRef>
          </c:val>
          <c:extLst>
            <c:ext xmlns:c16="http://schemas.microsoft.com/office/drawing/2014/chart" uri="{C3380CC4-5D6E-409C-BE32-E72D297353CC}">
              <c16:uniqueId val="{00000000-8CE1-466E-8EEF-FEE9CE156BCC}"/>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Лист1!$C$2:$C$5</c:f>
              <c:numCache>
                <c:formatCode>General</c:formatCode>
                <c:ptCount val="4"/>
                <c:pt idx="0">
                  <c:v>1.8</c:v>
                </c:pt>
                <c:pt idx="1">
                  <c:v>39.86</c:v>
                </c:pt>
                <c:pt idx="2">
                  <c:v>45.6</c:v>
                </c:pt>
                <c:pt idx="3">
                  <c:v>12.73</c:v>
                </c:pt>
              </c:numCache>
            </c:numRef>
          </c:val>
          <c:extLst>
            <c:ext xmlns:c16="http://schemas.microsoft.com/office/drawing/2014/chart" uri="{C3380CC4-5D6E-409C-BE32-E72D297353CC}">
              <c16:uniqueId val="{00000001-8CE1-466E-8EEF-FEE9CE156BCC}"/>
            </c:ext>
          </c:extLst>
        </c:ser>
        <c:dLbls>
          <c:showLegendKey val="0"/>
          <c:showVal val="0"/>
          <c:showCatName val="0"/>
          <c:showSerName val="0"/>
          <c:showPercent val="0"/>
          <c:showBubbleSize val="0"/>
        </c:dLbls>
        <c:gapWidth val="219"/>
        <c:overlap val="-27"/>
        <c:axId val="1571823871"/>
        <c:axId val="1564729711"/>
      </c:barChart>
      <c:catAx>
        <c:axId val="1571823871"/>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Оценка</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Лист1!$A$2</c:f>
              <c:strCache>
                <c:ptCount val="1"/>
                <c:pt idx="0">
                  <c:v>Категория 1</c:v>
                </c:pt>
              </c:strCache>
            </c:strRef>
          </c:tx>
          <c:spPr>
            <a:solidFill>
              <a:srgbClr val="70AD47"/>
            </a:solidFill>
            <a:ln>
              <a:noFill/>
            </a:ln>
            <a:effectLst/>
          </c:spPr>
          <c:invertIfNegative val="0"/>
          <c:dPt>
            <c:idx val="6"/>
            <c:invertIfNegative val="0"/>
            <c:bubble3D val="0"/>
            <c:spPr>
              <a:solidFill>
                <a:srgbClr val="70AD47"/>
              </a:solidFill>
              <a:ln>
                <a:noFill/>
              </a:ln>
              <a:effectLst/>
            </c:spPr>
            <c:extLst>
              <c:ext xmlns:c16="http://schemas.microsoft.com/office/drawing/2014/chart" uri="{C3380CC4-5D6E-409C-BE32-E72D297353CC}">
                <c16:uniqueId val="{00000001-DE53-4856-BFFC-5006E3CE95D0}"/>
              </c:ext>
            </c:extLst>
          </c:dPt>
          <c:dPt>
            <c:idx val="9"/>
            <c:invertIfNegative val="0"/>
            <c:bubble3D val="0"/>
            <c:spPr>
              <a:solidFill>
                <a:srgbClr val="70AD47"/>
              </a:solidFill>
              <a:ln>
                <a:noFill/>
              </a:ln>
              <a:effectLst/>
            </c:spPr>
            <c:extLst>
              <c:ext xmlns:c16="http://schemas.microsoft.com/office/drawing/2014/chart" uri="{C3380CC4-5D6E-409C-BE32-E72D297353CC}">
                <c16:uniqueId val="{00000003-DE53-4856-BFFC-5006E3CE95D0}"/>
              </c:ext>
            </c:extLst>
          </c:dPt>
          <c:dPt>
            <c:idx val="10"/>
            <c:invertIfNegative val="0"/>
            <c:bubble3D val="0"/>
            <c:spPr>
              <a:solidFill>
                <a:srgbClr val="70AD47"/>
              </a:solidFill>
              <a:ln>
                <a:noFill/>
              </a:ln>
              <a:effectLst/>
            </c:spPr>
            <c:extLst>
              <c:ext xmlns:c16="http://schemas.microsoft.com/office/drawing/2014/chart" uri="{C3380CC4-5D6E-409C-BE32-E72D297353CC}">
                <c16:uniqueId val="{0000000A-BD01-41AB-BA97-43599592AB2A}"/>
              </c:ext>
            </c:extLst>
          </c:dPt>
          <c:dPt>
            <c:idx val="14"/>
            <c:invertIfNegative val="0"/>
            <c:bubble3D val="0"/>
            <c:spPr>
              <a:solidFill>
                <a:srgbClr val="70AD47"/>
              </a:solidFill>
              <a:ln>
                <a:noFill/>
              </a:ln>
              <a:effectLst/>
            </c:spPr>
            <c:extLst>
              <c:ext xmlns:c16="http://schemas.microsoft.com/office/drawing/2014/chart" uri="{C3380CC4-5D6E-409C-BE32-E72D297353CC}">
                <c16:uniqueId val="{00000005-DE53-4856-BFFC-5006E3CE95D0}"/>
              </c:ext>
            </c:extLst>
          </c:dPt>
          <c:dPt>
            <c:idx val="15"/>
            <c:invertIfNegative val="0"/>
            <c:bubble3D val="0"/>
            <c:spPr>
              <a:solidFill>
                <a:srgbClr val="70AD47"/>
              </a:solidFill>
              <a:ln>
                <a:noFill/>
              </a:ln>
              <a:effectLst/>
            </c:spPr>
            <c:extLst>
              <c:ext xmlns:c16="http://schemas.microsoft.com/office/drawing/2014/chart" uri="{C3380CC4-5D6E-409C-BE32-E72D297353CC}">
                <c16:uniqueId val="{00000008-F793-4A3B-AD12-3DCDC85D0B9C}"/>
              </c:ext>
            </c:extLst>
          </c:dPt>
          <c:dPt>
            <c:idx val="17"/>
            <c:invertIfNegative val="0"/>
            <c:bubble3D val="0"/>
            <c:spPr>
              <a:solidFill>
                <a:srgbClr val="70AD47"/>
              </a:solidFill>
              <a:ln>
                <a:noFill/>
              </a:ln>
              <a:effectLst/>
            </c:spPr>
            <c:extLst>
              <c:ext xmlns:c16="http://schemas.microsoft.com/office/drawing/2014/chart" uri="{C3380CC4-5D6E-409C-BE32-E72D297353CC}">
                <c16:uniqueId val="{00000006-DED2-48E7-9E8A-D14743DFF069}"/>
              </c:ext>
            </c:extLst>
          </c:dPt>
          <c:dPt>
            <c:idx val="18"/>
            <c:invertIfNegative val="0"/>
            <c:bubble3D val="0"/>
            <c:spPr>
              <a:solidFill>
                <a:srgbClr val="70AD47"/>
              </a:solidFill>
              <a:ln>
                <a:noFill/>
              </a:ln>
              <a:effectLst/>
            </c:spPr>
            <c:extLst>
              <c:ext xmlns:c16="http://schemas.microsoft.com/office/drawing/2014/chart" uri="{C3380CC4-5D6E-409C-BE32-E72D297353CC}">
                <c16:uniqueId val="{0000000B-BD01-41AB-BA97-43599592AB2A}"/>
              </c:ext>
            </c:extLst>
          </c:dPt>
          <c:dPt>
            <c:idx val="19"/>
            <c:invertIfNegative val="0"/>
            <c:bubble3D val="0"/>
            <c:spPr>
              <a:solidFill>
                <a:srgbClr val="C00000"/>
              </a:solidFill>
              <a:ln>
                <a:noFill/>
              </a:ln>
              <a:effectLst/>
            </c:spPr>
            <c:extLst>
              <c:ext xmlns:c16="http://schemas.microsoft.com/office/drawing/2014/chart" uri="{C3380CC4-5D6E-409C-BE32-E72D297353CC}">
                <c16:uniqueId val="{00000014-9ABC-4B48-9293-E0B0ECA0CB36}"/>
              </c:ext>
            </c:extLst>
          </c:dPt>
          <c:dPt>
            <c:idx val="22"/>
            <c:invertIfNegative val="0"/>
            <c:bubble3D val="0"/>
            <c:spPr>
              <a:solidFill>
                <a:srgbClr val="C00000"/>
              </a:solidFill>
              <a:ln>
                <a:noFill/>
              </a:ln>
              <a:effectLst/>
            </c:spPr>
            <c:extLst>
              <c:ext xmlns:c16="http://schemas.microsoft.com/office/drawing/2014/chart" uri="{C3380CC4-5D6E-409C-BE32-E72D297353CC}">
                <c16:uniqueId val="{00000015-9ABC-4B48-9293-E0B0ECA0CB36}"/>
              </c:ext>
            </c:extLst>
          </c:dPt>
          <c:dPt>
            <c:idx val="24"/>
            <c:invertIfNegative val="0"/>
            <c:bubble3D val="0"/>
            <c:spPr>
              <a:solidFill>
                <a:srgbClr val="70AD47"/>
              </a:solidFill>
              <a:ln>
                <a:noFill/>
              </a:ln>
              <a:effectLst/>
            </c:spPr>
            <c:extLst>
              <c:ext xmlns:c16="http://schemas.microsoft.com/office/drawing/2014/chart" uri="{C3380CC4-5D6E-409C-BE32-E72D297353CC}">
                <c16:uniqueId val="{0000000C-BD01-41AB-BA97-43599592AB2A}"/>
              </c:ext>
            </c:extLst>
          </c:dPt>
          <c:dPt>
            <c:idx val="25"/>
            <c:invertIfNegative val="0"/>
            <c:bubble3D val="0"/>
            <c:spPr>
              <a:solidFill>
                <a:srgbClr val="C00000"/>
              </a:solidFill>
              <a:ln>
                <a:noFill/>
              </a:ln>
              <a:effectLst/>
            </c:spPr>
            <c:extLst>
              <c:ext xmlns:c16="http://schemas.microsoft.com/office/drawing/2014/chart" uri="{C3380CC4-5D6E-409C-BE32-E72D297353CC}">
                <c16:uniqueId val="{00000017-9ABC-4B48-9293-E0B0ECA0CB36}"/>
              </c:ext>
            </c:extLst>
          </c:dPt>
          <c:dPt>
            <c:idx val="29"/>
            <c:invertIfNegative val="0"/>
            <c:bubble3D val="0"/>
            <c:spPr>
              <a:solidFill>
                <a:srgbClr val="C00000"/>
              </a:solidFill>
              <a:ln>
                <a:noFill/>
              </a:ln>
              <a:effectLst/>
            </c:spPr>
            <c:extLst>
              <c:ext xmlns:c16="http://schemas.microsoft.com/office/drawing/2014/chart" uri="{C3380CC4-5D6E-409C-BE32-E72D297353CC}">
                <c16:uniqueId val="{00000018-9ABC-4B48-9293-E0B0ECA0CB36}"/>
              </c:ext>
            </c:extLst>
          </c:dPt>
          <c:dPt>
            <c:idx val="32"/>
            <c:invertIfNegative val="0"/>
            <c:bubble3D val="0"/>
            <c:spPr>
              <a:solidFill>
                <a:srgbClr val="C00000"/>
              </a:solidFill>
              <a:ln>
                <a:noFill/>
              </a:ln>
              <a:effectLst/>
            </c:spPr>
            <c:extLst>
              <c:ext xmlns:c16="http://schemas.microsoft.com/office/drawing/2014/chart" uri="{C3380CC4-5D6E-409C-BE32-E72D297353CC}">
                <c16:uniqueId val="{00000019-9ABC-4B48-9293-E0B0ECA0CB36}"/>
              </c:ext>
            </c:extLst>
          </c:dPt>
          <c:dPt>
            <c:idx val="36"/>
            <c:invertIfNegative val="0"/>
            <c:bubble3D val="0"/>
            <c:spPr>
              <a:solidFill>
                <a:srgbClr val="C00000"/>
              </a:solidFill>
              <a:ln>
                <a:noFill/>
              </a:ln>
              <a:effectLst/>
            </c:spPr>
            <c:extLst>
              <c:ext xmlns:c16="http://schemas.microsoft.com/office/drawing/2014/chart" uri="{C3380CC4-5D6E-409C-BE32-E72D297353CC}">
                <c16:uniqueId val="{0000001A-9ABC-4B48-9293-E0B0ECA0CB36}"/>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Лист1!$B$1:$AW$1</c:f>
              <c:strCache>
                <c:ptCount val="4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strCache>
            </c:strRef>
          </c:cat>
          <c:val>
            <c:numRef>
              <c:f>Лист1!$B$2:$AW$2</c:f>
              <c:numCache>
                <c:formatCode>General</c:formatCode>
                <c:ptCount val="48"/>
                <c:pt idx="0">
                  <c:v>0</c:v>
                </c:pt>
                <c:pt idx="1">
                  <c:v>0</c:v>
                </c:pt>
                <c:pt idx="2">
                  <c:v>0</c:v>
                </c:pt>
                <c:pt idx="3">
                  <c:v>0</c:v>
                </c:pt>
                <c:pt idx="4">
                  <c:v>0</c:v>
                </c:pt>
                <c:pt idx="5">
                  <c:v>0</c:v>
                </c:pt>
                <c:pt idx="6">
                  <c:v>0.1</c:v>
                </c:pt>
                <c:pt idx="7">
                  <c:v>0</c:v>
                </c:pt>
                <c:pt idx="8">
                  <c:v>0.2</c:v>
                </c:pt>
                <c:pt idx="9">
                  <c:v>0.2</c:v>
                </c:pt>
                <c:pt idx="10">
                  <c:v>0.3</c:v>
                </c:pt>
                <c:pt idx="11">
                  <c:v>0.4</c:v>
                </c:pt>
                <c:pt idx="12">
                  <c:v>0.4</c:v>
                </c:pt>
                <c:pt idx="13">
                  <c:v>1.7</c:v>
                </c:pt>
                <c:pt idx="14">
                  <c:v>2.1</c:v>
                </c:pt>
                <c:pt idx="15">
                  <c:v>2.1</c:v>
                </c:pt>
                <c:pt idx="16">
                  <c:v>2</c:v>
                </c:pt>
                <c:pt idx="17">
                  <c:v>2.4</c:v>
                </c:pt>
                <c:pt idx="18">
                  <c:v>2.6</c:v>
                </c:pt>
                <c:pt idx="19">
                  <c:v>3.5</c:v>
                </c:pt>
                <c:pt idx="20">
                  <c:v>3.2</c:v>
                </c:pt>
                <c:pt idx="21">
                  <c:v>3</c:v>
                </c:pt>
                <c:pt idx="22">
                  <c:v>3.9</c:v>
                </c:pt>
                <c:pt idx="23">
                  <c:v>3.8</c:v>
                </c:pt>
                <c:pt idx="24">
                  <c:v>4.2</c:v>
                </c:pt>
                <c:pt idx="25">
                  <c:v>5.3</c:v>
                </c:pt>
                <c:pt idx="26">
                  <c:v>5.4</c:v>
                </c:pt>
                <c:pt idx="27">
                  <c:v>4.9000000000000004</c:v>
                </c:pt>
                <c:pt idx="28">
                  <c:v>3.6</c:v>
                </c:pt>
                <c:pt idx="29">
                  <c:v>4.7</c:v>
                </c:pt>
                <c:pt idx="30">
                  <c:v>4.5</c:v>
                </c:pt>
                <c:pt idx="31">
                  <c:v>3.8</c:v>
                </c:pt>
                <c:pt idx="32">
                  <c:v>4.2</c:v>
                </c:pt>
                <c:pt idx="33">
                  <c:v>4.2</c:v>
                </c:pt>
                <c:pt idx="34">
                  <c:v>3.5</c:v>
                </c:pt>
                <c:pt idx="35">
                  <c:v>3.2</c:v>
                </c:pt>
                <c:pt idx="36">
                  <c:v>3.6</c:v>
                </c:pt>
                <c:pt idx="37">
                  <c:v>2.9</c:v>
                </c:pt>
                <c:pt idx="38">
                  <c:v>3</c:v>
                </c:pt>
                <c:pt idx="39">
                  <c:v>2.2000000000000002</c:v>
                </c:pt>
                <c:pt idx="40">
                  <c:v>1.3</c:v>
                </c:pt>
                <c:pt idx="41">
                  <c:v>1.2</c:v>
                </c:pt>
                <c:pt idx="42">
                  <c:v>0.7</c:v>
                </c:pt>
                <c:pt idx="43">
                  <c:v>0.5</c:v>
                </c:pt>
                <c:pt idx="44">
                  <c:v>0.5</c:v>
                </c:pt>
                <c:pt idx="45">
                  <c:v>0.3</c:v>
                </c:pt>
                <c:pt idx="46">
                  <c:v>0.2</c:v>
                </c:pt>
                <c:pt idx="47">
                  <c:v>0</c:v>
                </c:pt>
              </c:numCache>
            </c:numRef>
          </c:val>
          <c:extLst>
            <c:ext xmlns:c16="http://schemas.microsoft.com/office/drawing/2014/chart" uri="{C3380CC4-5D6E-409C-BE32-E72D297353CC}">
              <c16:uniqueId val="{00000006-DE53-4856-BFFC-5006E3CE95D0}"/>
            </c:ext>
          </c:extLst>
        </c:ser>
        <c:dLbls>
          <c:showLegendKey val="0"/>
          <c:showVal val="0"/>
          <c:showCatName val="0"/>
          <c:showSerName val="0"/>
          <c:showPercent val="0"/>
          <c:showBubbleSize val="0"/>
        </c:dLbls>
        <c:gapWidth val="219"/>
        <c:overlap val="-27"/>
        <c:axId val="1717307808"/>
        <c:axId val="1862703616"/>
      </c:barChart>
      <c:catAx>
        <c:axId val="17173078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a:t>первичный</a:t>
                </a:r>
                <a:r>
                  <a:rPr lang="ru-RU" baseline="0"/>
                  <a:t> балл</a:t>
                </a:r>
                <a:endParaRPr lang="ru-RU"/>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862703616"/>
        <c:crosses val="autoZero"/>
        <c:auto val="1"/>
        <c:lblAlgn val="ctr"/>
        <c:lblOffset val="100"/>
        <c:noMultiLvlLbl val="0"/>
      </c:catAx>
      <c:valAx>
        <c:axId val="1862703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dirty="0"/>
                  <a:t>процент участников, набравших первичный</a:t>
                </a:r>
                <a:r>
                  <a:rPr lang="ru-RU" baseline="0" dirty="0"/>
                  <a:t> балл</a:t>
                </a:r>
                <a:endParaRPr lang="ru-RU"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717307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ru-RU"/>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Лист1!$A$2</c:f>
              <c:strCache>
                <c:ptCount val="1"/>
                <c:pt idx="0">
                  <c:v>"2"</c:v>
                </c:pt>
              </c:strCache>
            </c:strRef>
          </c:tx>
          <c:spPr>
            <a:ln w="34925" cap="rnd">
              <a:solidFill>
                <a:schemeClr val="accent6"/>
              </a:solidFill>
              <a:round/>
            </a:ln>
            <a:effectLst/>
          </c:spPr>
          <c:marker>
            <c:symbol val="circle"/>
            <c:size val="5"/>
            <c:spPr>
              <a:solidFill>
                <a:schemeClr val="accent6"/>
              </a:solidFill>
              <a:ln w="9525">
                <a:solidFill>
                  <a:schemeClr val="accent6"/>
                </a:solidFill>
              </a:ln>
              <a:effectLst/>
            </c:spPr>
          </c:marker>
          <c:cat>
            <c:strRef>
              <c:f>Лист1!$B$1:$AD$1</c:f>
              <c:strCache>
                <c:ptCount val="29"/>
                <c:pt idx="0">
                  <c:v>1</c:v>
                </c:pt>
                <c:pt idx="1">
                  <c:v>2</c:v>
                </c:pt>
                <c:pt idx="2">
                  <c:v>3,1</c:v>
                </c:pt>
                <c:pt idx="3">
                  <c:v>3,2</c:v>
                </c:pt>
                <c:pt idx="4">
                  <c:v>4</c:v>
                </c:pt>
                <c:pt idx="5">
                  <c:v>5,1</c:v>
                </c:pt>
                <c:pt idx="6">
                  <c:v>5,2</c:v>
                </c:pt>
                <c:pt idx="7">
                  <c:v>6,1</c:v>
                </c:pt>
                <c:pt idx="8">
                  <c:v>6,2</c:v>
                </c:pt>
                <c:pt idx="9">
                  <c:v>7,1</c:v>
                </c:pt>
                <c:pt idx="10">
                  <c:v>7,2</c:v>
                </c:pt>
                <c:pt idx="11">
                  <c:v>8</c:v>
                </c:pt>
                <c:pt idx="12">
                  <c:v>9,1</c:v>
                </c:pt>
                <c:pt idx="13">
                  <c:v>9,2</c:v>
                </c:pt>
                <c:pt idx="14">
                  <c:v>10</c:v>
                </c:pt>
                <c:pt idx="15">
                  <c:v>11</c:v>
                </c:pt>
                <c:pt idx="16">
                  <c:v>12,1</c:v>
                </c:pt>
                <c:pt idx="17">
                  <c:v>12,2</c:v>
                </c:pt>
                <c:pt idx="18">
                  <c:v>13,1</c:v>
                </c:pt>
                <c:pt idx="19">
                  <c:v>13,2</c:v>
                </c:pt>
                <c:pt idx="20">
                  <c:v>14,1</c:v>
                </c:pt>
                <c:pt idx="21">
                  <c:v>14,2</c:v>
                </c:pt>
                <c:pt idx="22">
                  <c:v>14,3</c:v>
                </c:pt>
                <c:pt idx="23">
                  <c:v>15,1</c:v>
                </c:pt>
                <c:pt idx="24">
                  <c:v>15,2</c:v>
                </c:pt>
                <c:pt idx="25">
                  <c:v>16,1</c:v>
                </c:pt>
                <c:pt idx="26">
                  <c:v>16,2</c:v>
                </c:pt>
                <c:pt idx="27">
                  <c:v>16,3</c:v>
                </c:pt>
                <c:pt idx="28">
                  <c:v>17</c:v>
                </c:pt>
              </c:strCache>
            </c:strRef>
          </c:cat>
          <c:val>
            <c:numRef>
              <c:f>Лист1!$B$2:$AD$2</c:f>
              <c:numCache>
                <c:formatCode>General</c:formatCode>
                <c:ptCount val="29"/>
                <c:pt idx="0">
                  <c:v>50</c:v>
                </c:pt>
                <c:pt idx="1">
                  <c:v>23.96</c:v>
                </c:pt>
                <c:pt idx="2">
                  <c:v>17.71</c:v>
                </c:pt>
                <c:pt idx="3">
                  <c:v>12.5</c:v>
                </c:pt>
                <c:pt idx="4">
                  <c:v>11.46</c:v>
                </c:pt>
                <c:pt idx="5">
                  <c:v>54.17</c:v>
                </c:pt>
                <c:pt idx="6">
                  <c:v>29.17</c:v>
                </c:pt>
                <c:pt idx="7">
                  <c:v>35.42</c:v>
                </c:pt>
                <c:pt idx="8">
                  <c:v>16.670000000000002</c:v>
                </c:pt>
                <c:pt idx="9">
                  <c:v>13.54</c:v>
                </c:pt>
                <c:pt idx="10">
                  <c:v>16.670000000000002</c:v>
                </c:pt>
                <c:pt idx="11">
                  <c:v>6.25</c:v>
                </c:pt>
                <c:pt idx="12">
                  <c:v>38.54</c:v>
                </c:pt>
                <c:pt idx="13">
                  <c:v>12.5</c:v>
                </c:pt>
                <c:pt idx="14">
                  <c:v>14.58</c:v>
                </c:pt>
                <c:pt idx="15">
                  <c:v>20.83</c:v>
                </c:pt>
                <c:pt idx="16">
                  <c:v>36.46</c:v>
                </c:pt>
                <c:pt idx="17">
                  <c:v>12.5</c:v>
                </c:pt>
                <c:pt idx="18">
                  <c:v>22.92</c:v>
                </c:pt>
                <c:pt idx="19">
                  <c:v>33.33</c:v>
                </c:pt>
                <c:pt idx="20">
                  <c:v>29.17</c:v>
                </c:pt>
                <c:pt idx="21">
                  <c:v>16.670000000000002</c:v>
                </c:pt>
                <c:pt idx="22">
                  <c:v>35.42</c:v>
                </c:pt>
                <c:pt idx="23">
                  <c:v>35.42</c:v>
                </c:pt>
                <c:pt idx="24">
                  <c:v>20.83</c:v>
                </c:pt>
                <c:pt idx="25">
                  <c:v>20.83</c:v>
                </c:pt>
                <c:pt idx="26">
                  <c:v>10.42</c:v>
                </c:pt>
                <c:pt idx="27">
                  <c:v>6.25</c:v>
                </c:pt>
                <c:pt idx="28">
                  <c:v>6.25</c:v>
                </c:pt>
              </c:numCache>
            </c:numRef>
          </c:val>
          <c:smooth val="0"/>
          <c:extLst>
            <c:ext xmlns:c16="http://schemas.microsoft.com/office/drawing/2014/chart" uri="{C3380CC4-5D6E-409C-BE32-E72D297353CC}">
              <c16:uniqueId val="{00000000-1D38-4358-8D0A-A7A1A7DB6C83}"/>
            </c:ext>
          </c:extLst>
        </c:ser>
        <c:ser>
          <c:idx val="1"/>
          <c:order val="1"/>
          <c:tx>
            <c:strRef>
              <c:f>Лист1!$A$3</c:f>
              <c:strCache>
                <c:ptCount val="1"/>
                <c:pt idx="0">
                  <c:v>"3"</c:v>
                </c:pt>
              </c:strCache>
            </c:strRef>
          </c:tx>
          <c:spPr>
            <a:ln w="34925" cap="rnd">
              <a:solidFill>
                <a:schemeClr val="accent5"/>
              </a:solidFill>
              <a:round/>
            </a:ln>
            <a:effectLst/>
          </c:spPr>
          <c:marker>
            <c:symbol val="circle"/>
            <c:size val="5"/>
            <c:spPr>
              <a:solidFill>
                <a:schemeClr val="accent5"/>
              </a:solidFill>
              <a:ln w="9525">
                <a:solidFill>
                  <a:schemeClr val="accent5"/>
                </a:solidFill>
              </a:ln>
              <a:effectLst/>
            </c:spPr>
          </c:marker>
          <c:cat>
            <c:strRef>
              <c:f>Лист1!$B$1:$AD$1</c:f>
              <c:strCache>
                <c:ptCount val="29"/>
                <c:pt idx="0">
                  <c:v>1</c:v>
                </c:pt>
                <c:pt idx="1">
                  <c:v>2</c:v>
                </c:pt>
                <c:pt idx="2">
                  <c:v>3,1</c:v>
                </c:pt>
                <c:pt idx="3">
                  <c:v>3,2</c:v>
                </c:pt>
                <c:pt idx="4">
                  <c:v>4</c:v>
                </c:pt>
                <c:pt idx="5">
                  <c:v>5,1</c:v>
                </c:pt>
                <c:pt idx="6">
                  <c:v>5,2</c:v>
                </c:pt>
                <c:pt idx="7">
                  <c:v>6,1</c:v>
                </c:pt>
                <c:pt idx="8">
                  <c:v>6,2</c:v>
                </c:pt>
                <c:pt idx="9">
                  <c:v>7,1</c:v>
                </c:pt>
                <c:pt idx="10">
                  <c:v>7,2</c:v>
                </c:pt>
                <c:pt idx="11">
                  <c:v>8</c:v>
                </c:pt>
                <c:pt idx="12">
                  <c:v>9,1</c:v>
                </c:pt>
                <c:pt idx="13">
                  <c:v>9,2</c:v>
                </c:pt>
                <c:pt idx="14">
                  <c:v>10</c:v>
                </c:pt>
                <c:pt idx="15">
                  <c:v>11</c:v>
                </c:pt>
                <c:pt idx="16">
                  <c:v>12,1</c:v>
                </c:pt>
                <c:pt idx="17">
                  <c:v>12,2</c:v>
                </c:pt>
                <c:pt idx="18">
                  <c:v>13,1</c:v>
                </c:pt>
                <c:pt idx="19">
                  <c:v>13,2</c:v>
                </c:pt>
                <c:pt idx="20">
                  <c:v>14,1</c:v>
                </c:pt>
                <c:pt idx="21">
                  <c:v>14,2</c:v>
                </c:pt>
                <c:pt idx="22">
                  <c:v>14,3</c:v>
                </c:pt>
                <c:pt idx="23">
                  <c:v>15,1</c:v>
                </c:pt>
                <c:pt idx="24">
                  <c:v>15,2</c:v>
                </c:pt>
                <c:pt idx="25">
                  <c:v>16,1</c:v>
                </c:pt>
                <c:pt idx="26">
                  <c:v>16,2</c:v>
                </c:pt>
                <c:pt idx="27">
                  <c:v>16,3</c:v>
                </c:pt>
                <c:pt idx="28">
                  <c:v>17</c:v>
                </c:pt>
              </c:strCache>
            </c:strRef>
          </c:cat>
          <c:val>
            <c:numRef>
              <c:f>Лист1!$B$3:$AD$3</c:f>
              <c:numCache>
                <c:formatCode>General</c:formatCode>
                <c:ptCount val="29"/>
                <c:pt idx="0">
                  <c:v>76.150000000000006</c:v>
                </c:pt>
                <c:pt idx="1">
                  <c:v>47.93</c:v>
                </c:pt>
                <c:pt idx="2">
                  <c:v>44.11</c:v>
                </c:pt>
                <c:pt idx="3">
                  <c:v>37.75</c:v>
                </c:pt>
                <c:pt idx="4">
                  <c:v>40.15</c:v>
                </c:pt>
                <c:pt idx="5">
                  <c:v>63.05</c:v>
                </c:pt>
                <c:pt idx="6">
                  <c:v>54.76</c:v>
                </c:pt>
                <c:pt idx="7">
                  <c:v>53.44</c:v>
                </c:pt>
                <c:pt idx="8">
                  <c:v>27.76</c:v>
                </c:pt>
                <c:pt idx="9">
                  <c:v>36.479999999999997</c:v>
                </c:pt>
                <c:pt idx="10">
                  <c:v>46.09</c:v>
                </c:pt>
                <c:pt idx="11">
                  <c:v>22.2</c:v>
                </c:pt>
                <c:pt idx="12">
                  <c:v>63.95</c:v>
                </c:pt>
                <c:pt idx="13">
                  <c:v>40.06</c:v>
                </c:pt>
                <c:pt idx="14">
                  <c:v>49.48</c:v>
                </c:pt>
                <c:pt idx="15">
                  <c:v>40.39</c:v>
                </c:pt>
                <c:pt idx="16">
                  <c:v>60.08</c:v>
                </c:pt>
                <c:pt idx="17">
                  <c:v>32.14</c:v>
                </c:pt>
                <c:pt idx="18">
                  <c:v>45.24</c:v>
                </c:pt>
                <c:pt idx="19">
                  <c:v>61.5</c:v>
                </c:pt>
                <c:pt idx="20">
                  <c:v>45.71</c:v>
                </c:pt>
                <c:pt idx="21">
                  <c:v>45.52</c:v>
                </c:pt>
                <c:pt idx="22">
                  <c:v>57.96</c:v>
                </c:pt>
                <c:pt idx="23">
                  <c:v>55.04</c:v>
                </c:pt>
                <c:pt idx="24">
                  <c:v>45.71</c:v>
                </c:pt>
                <c:pt idx="25">
                  <c:v>38.78</c:v>
                </c:pt>
                <c:pt idx="26">
                  <c:v>21.21</c:v>
                </c:pt>
                <c:pt idx="27">
                  <c:v>17.48</c:v>
                </c:pt>
                <c:pt idx="28">
                  <c:v>28.84</c:v>
                </c:pt>
              </c:numCache>
            </c:numRef>
          </c:val>
          <c:smooth val="0"/>
          <c:extLst>
            <c:ext xmlns:c16="http://schemas.microsoft.com/office/drawing/2014/chart" uri="{C3380CC4-5D6E-409C-BE32-E72D297353CC}">
              <c16:uniqueId val="{00000001-1D38-4358-8D0A-A7A1A7DB6C83}"/>
            </c:ext>
          </c:extLst>
        </c:ser>
        <c:ser>
          <c:idx val="2"/>
          <c:order val="2"/>
          <c:tx>
            <c:strRef>
              <c:f>Лист1!$A$4</c:f>
              <c:strCache>
                <c:ptCount val="1"/>
                <c:pt idx="0">
                  <c:v>"4"</c:v>
                </c:pt>
              </c:strCache>
            </c:strRef>
          </c:tx>
          <c:spPr>
            <a:ln w="34925" cap="rnd">
              <a:solidFill>
                <a:schemeClr val="accent4"/>
              </a:solidFill>
              <a:round/>
            </a:ln>
            <a:effectLst/>
          </c:spPr>
          <c:marker>
            <c:symbol val="circle"/>
            <c:size val="5"/>
            <c:spPr>
              <a:solidFill>
                <a:schemeClr val="accent4"/>
              </a:solidFill>
              <a:ln w="9525">
                <a:solidFill>
                  <a:schemeClr val="accent4"/>
                </a:solidFill>
              </a:ln>
              <a:effectLst/>
            </c:spPr>
          </c:marker>
          <c:cat>
            <c:strRef>
              <c:f>Лист1!$B$1:$AD$1</c:f>
              <c:strCache>
                <c:ptCount val="29"/>
                <c:pt idx="0">
                  <c:v>1</c:v>
                </c:pt>
                <c:pt idx="1">
                  <c:v>2</c:v>
                </c:pt>
                <c:pt idx="2">
                  <c:v>3,1</c:v>
                </c:pt>
                <c:pt idx="3">
                  <c:v>3,2</c:v>
                </c:pt>
                <c:pt idx="4">
                  <c:v>4</c:v>
                </c:pt>
                <c:pt idx="5">
                  <c:v>5,1</c:v>
                </c:pt>
                <c:pt idx="6">
                  <c:v>5,2</c:v>
                </c:pt>
                <c:pt idx="7">
                  <c:v>6,1</c:v>
                </c:pt>
                <c:pt idx="8">
                  <c:v>6,2</c:v>
                </c:pt>
                <c:pt idx="9">
                  <c:v>7,1</c:v>
                </c:pt>
                <c:pt idx="10">
                  <c:v>7,2</c:v>
                </c:pt>
                <c:pt idx="11">
                  <c:v>8</c:v>
                </c:pt>
                <c:pt idx="12">
                  <c:v>9,1</c:v>
                </c:pt>
                <c:pt idx="13">
                  <c:v>9,2</c:v>
                </c:pt>
                <c:pt idx="14">
                  <c:v>10</c:v>
                </c:pt>
                <c:pt idx="15">
                  <c:v>11</c:v>
                </c:pt>
                <c:pt idx="16">
                  <c:v>12,1</c:v>
                </c:pt>
                <c:pt idx="17">
                  <c:v>12,2</c:v>
                </c:pt>
                <c:pt idx="18">
                  <c:v>13,1</c:v>
                </c:pt>
                <c:pt idx="19">
                  <c:v>13,2</c:v>
                </c:pt>
                <c:pt idx="20">
                  <c:v>14,1</c:v>
                </c:pt>
                <c:pt idx="21">
                  <c:v>14,2</c:v>
                </c:pt>
                <c:pt idx="22">
                  <c:v>14,3</c:v>
                </c:pt>
                <c:pt idx="23">
                  <c:v>15,1</c:v>
                </c:pt>
                <c:pt idx="24">
                  <c:v>15,2</c:v>
                </c:pt>
                <c:pt idx="25">
                  <c:v>16,1</c:v>
                </c:pt>
                <c:pt idx="26">
                  <c:v>16,2</c:v>
                </c:pt>
                <c:pt idx="27">
                  <c:v>16,3</c:v>
                </c:pt>
                <c:pt idx="28">
                  <c:v>17</c:v>
                </c:pt>
              </c:strCache>
            </c:strRef>
          </c:cat>
          <c:val>
            <c:numRef>
              <c:f>Лист1!$B$4:$AD$4</c:f>
              <c:numCache>
                <c:formatCode>General</c:formatCode>
                <c:ptCount val="29"/>
                <c:pt idx="0">
                  <c:v>87.56</c:v>
                </c:pt>
                <c:pt idx="1">
                  <c:v>59.43</c:v>
                </c:pt>
                <c:pt idx="2">
                  <c:v>64.209999999999994</c:v>
                </c:pt>
                <c:pt idx="3">
                  <c:v>67.09</c:v>
                </c:pt>
                <c:pt idx="4">
                  <c:v>68.489999999999995</c:v>
                </c:pt>
                <c:pt idx="5">
                  <c:v>80.069999999999993</c:v>
                </c:pt>
                <c:pt idx="6">
                  <c:v>80.23</c:v>
                </c:pt>
                <c:pt idx="7">
                  <c:v>68.86</c:v>
                </c:pt>
                <c:pt idx="8">
                  <c:v>52.18</c:v>
                </c:pt>
                <c:pt idx="9">
                  <c:v>57.54</c:v>
                </c:pt>
                <c:pt idx="10">
                  <c:v>75.95</c:v>
                </c:pt>
                <c:pt idx="11">
                  <c:v>41.64</c:v>
                </c:pt>
                <c:pt idx="12">
                  <c:v>80.72</c:v>
                </c:pt>
                <c:pt idx="13">
                  <c:v>64.91</c:v>
                </c:pt>
                <c:pt idx="14">
                  <c:v>74.05</c:v>
                </c:pt>
                <c:pt idx="15">
                  <c:v>57.04</c:v>
                </c:pt>
                <c:pt idx="16">
                  <c:v>75.45</c:v>
                </c:pt>
                <c:pt idx="17">
                  <c:v>56.34</c:v>
                </c:pt>
                <c:pt idx="18">
                  <c:v>65.400000000000006</c:v>
                </c:pt>
                <c:pt idx="19">
                  <c:v>75.62</c:v>
                </c:pt>
                <c:pt idx="20">
                  <c:v>61.53</c:v>
                </c:pt>
                <c:pt idx="21">
                  <c:v>78.5</c:v>
                </c:pt>
                <c:pt idx="22">
                  <c:v>84.43</c:v>
                </c:pt>
                <c:pt idx="23">
                  <c:v>72.650000000000006</c:v>
                </c:pt>
                <c:pt idx="24">
                  <c:v>73.81</c:v>
                </c:pt>
                <c:pt idx="25">
                  <c:v>57.7</c:v>
                </c:pt>
                <c:pt idx="26">
                  <c:v>51.94</c:v>
                </c:pt>
                <c:pt idx="27">
                  <c:v>49.26</c:v>
                </c:pt>
                <c:pt idx="28">
                  <c:v>57.21</c:v>
                </c:pt>
              </c:numCache>
            </c:numRef>
          </c:val>
          <c:smooth val="0"/>
          <c:extLst>
            <c:ext xmlns:c16="http://schemas.microsoft.com/office/drawing/2014/chart" uri="{C3380CC4-5D6E-409C-BE32-E72D297353CC}">
              <c16:uniqueId val="{00000002-1D38-4358-8D0A-A7A1A7DB6C83}"/>
            </c:ext>
          </c:extLst>
        </c:ser>
        <c:ser>
          <c:idx val="3"/>
          <c:order val="3"/>
          <c:tx>
            <c:strRef>
              <c:f>Лист1!$A$5</c:f>
              <c:strCache>
                <c:ptCount val="1"/>
                <c:pt idx="0">
                  <c:v>"5"</c:v>
                </c:pt>
              </c:strCache>
            </c:strRef>
          </c:tx>
          <c:spPr>
            <a:ln w="3810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Лист1!$B$1:$AD$1</c:f>
              <c:strCache>
                <c:ptCount val="29"/>
                <c:pt idx="0">
                  <c:v>1</c:v>
                </c:pt>
                <c:pt idx="1">
                  <c:v>2</c:v>
                </c:pt>
                <c:pt idx="2">
                  <c:v>3,1</c:v>
                </c:pt>
                <c:pt idx="3">
                  <c:v>3,2</c:v>
                </c:pt>
                <c:pt idx="4">
                  <c:v>4</c:v>
                </c:pt>
                <c:pt idx="5">
                  <c:v>5,1</c:v>
                </c:pt>
                <c:pt idx="6">
                  <c:v>5,2</c:v>
                </c:pt>
                <c:pt idx="7">
                  <c:v>6,1</c:v>
                </c:pt>
                <c:pt idx="8">
                  <c:v>6,2</c:v>
                </c:pt>
                <c:pt idx="9">
                  <c:v>7,1</c:v>
                </c:pt>
                <c:pt idx="10">
                  <c:v>7,2</c:v>
                </c:pt>
                <c:pt idx="11">
                  <c:v>8</c:v>
                </c:pt>
                <c:pt idx="12">
                  <c:v>9,1</c:v>
                </c:pt>
                <c:pt idx="13">
                  <c:v>9,2</c:v>
                </c:pt>
                <c:pt idx="14">
                  <c:v>10</c:v>
                </c:pt>
                <c:pt idx="15">
                  <c:v>11</c:v>
                </c:pt>
                <c:pt idx="16">
                  <c:v>12,1</c:v>
                </c:pt>
                <c:pt idx="17">
                  <c:v>12,2</c:v>
                </c:pt>
                <c:pt idx="18">
                  <c:v>13,1</c:v>
                </c:pt>
                <c:pt idx="19">
                  <c:v>13,2</c:v>
                </c:pt>
                <c:pt idx="20">
                  <c:v>14,1</c:v>
                </c:pt>
                <c:pt idx="21">
                  <c:v>14,2</c:v>
                </c:pt>
                <c:pt idx="22">
                  <c:v>14,3</c:v>
                </c:pt>
                <c:pt idx="23">
                  <c:v>15,1</c:v>
                </c:pt>
                <c:pt idx="24">
                  <c:v>15,2</c:v>
                </c:pt>
                <c:pt idx="25">
                  <c:v>16,1</c:v>
                </c:pt>
                <c:pt idx="26">
                  <c:v>16,2</c:v>
                </c:pt>
                <c:pt idx="27">
                  <c:v>16,3</c:v>
                </c:pt>
                <c:pt idx="28">
                  <c:v>17</c:v>
                </c:pt>
              </c:strCache>
            </c:strRef>
          </c:cat>
          <c:val>
            <c:numRef>
              <c:f>Лист1!$B$5:$AD$5</c:f>
              <c:numCache>
                <c:formatCode>General</c:formatCode>
                <c:ptCount val="29"/>
                <c:pt idx="0">
                  <c:v>94.99</c:v>
                </c:pt>
                <c:pt idx="1">
                  <c:v>69.760000000000005</c:v>
                </c:pt>
                <c:pt idx="2">
                  <c:v>84.66</c:v>
                </c:pt>
                <c:pt idx="3">
                  <c:v>86.87</c:v>
                </c:pt>
                <c:pt idx="4">
                  <c:v>91.15</c:v>
                </c:pt>
                <c:pt idx="5">
                  <c:v>88.79</c:v>
                </c:pt>
                <c:pt idx="6">
                  <c:v>86.43</c:v>
                </c:pt>
                <c:pt idx="7">
                  <c:v>83.19</c:v>
                </c:pt>
                <c:pt idx="8">
                  <c:v>73.599999999999994</c:v>
                </c:pt>
                <c:pt idx="9">
                  <c:v>80.239999999999995</c:v>
                </c:pt>
                <c:pt idx="10">
                  <c:v>92.04</c:v>
                </c:pt>
                <c:pt idx="11">
                  <c:v>72.42</c:v>
                </c:pt>
                <c:pt idx="12">
                  <c:v>91.15</c:v>
                </c:pt>
                <c:pt idx="13">
                  <c:v>83.78</c:v>
                </c:pt>
                <c:pt idx="14">
                  <c:v>88.5</c:v>
                </c:pt>
                <c:pt idx="15">
                  <c:v>78.02</c:v>
                </c:pt>
                <c:pt idx="16">
                  <c:v>88.94</c:v>
                </c:pt>
                <c:pt idx="17">
                  <c:v>77.88</c:v>
                </c:pt>
                <c:pt idx="18">
                  <c:v>83.78</c:v>
                </c:pt>
                <c:pt idx="19">
                  <c:v>89.97</c:v>
                </c:pt>
                <c:pt idx="20">
                  <c:v>80.53</c:v>
                </c:pt>
                <c:pt idx="21">
                  <c:v>89.97</c:v>
                </c:pt>
                <c:pt idx="22">
                  <c:v>92.63</c:v>
                </c:pt>
                <c:pt idx="23">
                  <c:v>92.92</c:v>
                </c:pt>
                <c:pt idx="24">
                  <c:v>89.68</c:v>
                </c:pt>
                <c:pt idx="25">
                  <c:v>79.94</c:v>
                </c:pt>
                <c:pt idx="26">
                  <c:v>82.74</c:v>
                </c:pt>
                <c:pt idx="27">
                  <c:v>76.989999999999995</c:v>
                </c:pt>
                <c:pt idx="28">
                  <c:v>80.83</c:v>
                </c:pt>
              </c:numCache>
            </c:numRef>
          </c:val>
          <c:smooth val="0"/>
          <c:extLst>
            <c:ext xmlns:c16="http://schemas.microsoft.com/office/drawing/2014/chart" uri="{C3380CC4-5D6E-409C-BE32-E72D297353CC}">
              <c16:uniqueId val="{00000003-1D38-4358-8D0A-A7A1A7DB6C83}"/>
            </c:ext>
          </c:extLst>
        </c:ser>
        <c:dLbls>
          <c:showLegendKey val="0"/>
          <c:showVal val="0"/>
          <c:showCatName val="0"/>
          <c:showSerName val="0"/>
          <c:showPercent val="0"/>
          <c:showBubbleSize val="0"/>
        </c:dLbls>
        <c:marker val="1"/>
        <c:smooth val="0"/>
        <c:axId val="1642419279"/>
        <c:axId val="930774991"/>
      </c:lineChart>
      <c:catAx>
        <c:axId val="1642419279"/>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Номер</a:t>
                </a:r>
                <a:r>
                  <a:rPr lang="ru-RU" baseline="0" dirty="0"/>
                  <a:t> задания</a:t>
                </a:r>
                <a:endParaRPr lang="ru-RU"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930774991"/>
        <c:crosses val="autoZero"/>
        <c:auto val="1"/>
        <c:lblAlgn val="ctr"/>
        <c:lblOffset val="100"/>
        <c:noMultiLvlLbl val="0"/>
      </c:catAx>
      <c:valAx>
        <c:axId val="93077499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 выполнения</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642419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575536202323133E-2"/>
          <c:y val="0.1054614556848513"/>
          <c:w val="0.95142446379767687"/>
          <c:h val="0.44654725859031302"/>
        </c:manualLayout>
      </c:layout>
      <c:barChart>
        <c:barDir val="col"/>
        <c:grouping val="clustered"/>
        <c:varyColors val="0"/>
        <c:ser>
          <c:idx val="0"/>
          <c:order val="0"/>
          <c:tx>
            <c:strRef>
              <c:f>Лист1!$B$1</c:f>
              <c:strCache>
                <c:ptCount val="1"/>
                <c:pt idx="0">
                  <c:v>2025</c:v>
                </c:pt>
              </c:strCache>
            </c:strRef>
          </c:tx>
          <c:spPr>
            <a:solidFill>
              <a:schemeClr val="accent6"/>
            </a:solidFill>
            <a:ln>
              <a:noFill/>
            </a:ln>
            <a:effectLst/>
          </c:spPr>
          <c:invertIfNegative val="0"/>
          <c:dLbls>
            <c:delete val="1"/>
          </c:dLbls>
          <c:cat>
            <c:strRef>
              <c:f>Лист1!$A$2:$A$23</c:f>
              <c:strCache>
                <c:ptCount val="22"/>
                <c:pt idx="0">
                  <c:v>Владивостокский ГО</c:v>
                </c:pt>
                <c:pt idx="1">
                  <c:v>Артемовский ГО</c:v>
                </c:pt>
                <c:pt idx="2">
                  <c:v>Партизанский МО</c:v>
                </c:pt>
                <c:pt idx="3">
                  <c:v>Черниговский МО</c:v>
                </c:pt>
                <c:pt idx="4">
                  <c:v>Октябрьский МО</c:v>
                </c:pt>
                <c:pt idx="5">
                  <c:v>Ханкайский МО</c:v>
                </c:pt>
                <c:pt idx="6">
                  <c:v>Большой Камень</c:v>
                </c:pt>
                <c:pt idx="7">
                  <c:v>Фокино</c:v>
                </c:pt>
                <c:pt idx="8">
                  <c:v>Михайловский МО</c:v>
                </c:pt>
                <c:pt idx="9">
                  <c:v>Партизанский ГО</c:v>
                </c:pt>
                <c:pt idx="10">
                  <c:v>Спасск-Дальний</c:v>
                </c:pt>
                <c:pt idx="11">
                  <c:v>Уссурийский ГО</c:v>
                </c:pt>
                <c:pt idx="12">
                  <c:v>Чугуевский МО</c:v>
                </c:pt>
                <c:pt idx="13">
                  <c:v>Спасский МР</c:v>
                </c:pt>
                <c:pt idx="14">
                  <c:v>Арсеньевский ГО</c:v>
                </c:pt>
                <c:pt idx="15">
                  <c:v>Пограничный МО</c:v>
                </c:pt>
                <c:pt idx="16">
                  <c:v>Надеждинский МР</c:v>
                </c:pt>
                <c:pt idx="17">
                  <c:v>Красноармейский МО</c:v>
                </c:pt>
                <c:pt idx="18">
                  <c:v>Находкинский ГО</c:v>
                </c:pt>
                <c:pt idx="19">
                  <c:v>Дальнегорский ГО</c:v>
                </c:pt>
                <c:pt idx="20">
                  <c:v>Лесозаводский ГО</c:v>
                </c:pt>
                <c:pt idx="21">
                  <c:v>Приморский край (региональное подчинение)</c:v>
                </c:pt>
              </c:strCache>
            </c:strRef>
          </c:cat>
          <c:val>
            <c:numRef>
              <c:f>Лист1!$B$2:$B$23</c:f>
              <c:numCache>
                <c:formatCode>General</c:formatCode>
                <c:ptCount val="22"/>
                <c:pt idx="0">
                  <c:v>53.31</c:v>
                </c:pt>
                <c:pt idx="1">
                  <c:v>42.86</c:v>
                </c:pt>
                <c:pt idx="2">
                  <c:v>42.86</c:v>
                </c:pt>
                <c:pt idx="3">
                  <c:v>85.72</c:v>
                </c:pt>
                <c:pt idx="4">
                  <c:v>57.5</c:v>
                </c:pt>
                <c:pt idx="5">
                  <c:v>0</c:v>
                </c:pt>
                <c:pt idx="6">
                  <c:v>58.69</c:v>
                </c:pt>
                <c:pt idx="7">
                  <c:v>13.64</c:v>
                </c:pt>
                <c:pt idx="8">
                  <c:v>49.019999999999996</c:v>
                </c:pt>
                <c:pt idx="9">
                  <c:v>37.03</c:v>
                </c:pt>
                <c:pt idx="10">
                  <c:v>36.36</c:v>
                </c:pt>
                <c:pt idx="11">
                  <c:v>61.91</c:v>
                </c:pt>
                <c:pt idx="12">
                  <c:v>76.930000000000007</c:v>
                </c:pt>
                <c:pt idx="13">
                  <c:v>60</c:v>
                </c:pt>
                <c:pt idx="14">
                  <c:v>81.63</c:v>
                </c:pt>
                <c:pt idx="15">
                  <c:v>64.709999999999994</c:v>
                </c:pt>
                <c:pt idx="16">
                  <c:v>37.5</c:v>
                </c:pt>
                <c:pt idx="17">
                  <c:v>33.339999999999996</c:v>
                </c:pt>
                <c:pt idx="18">
                  <c:v>44.44</c:v>
                </c:pt>
                <c:pt idx="19">
                  <c:v>60.41</c:v>
                </c:pt>
                <c:pt idx="20">
                  <c:v>21.43</c:v>
                </c:pt>
                <c:pt idx="21">
                  <c:v>89.47</c:v>
                </c:pt>
              </c:numCache>
            </c:numRef>
          </c:val>
          <c:extLst>
            <c:ext xmlns:c16="http://schemas.microsoft.com/office/drawing/2014/chart" uri="{C3380CC4-5D6E-409C-BE32-E72D297353CC}">
              <c16:uniqueId val="{00000000-B054-4CAA-870E-E2B002DFDF07}"/>
            </c:ext>
          </c:extLst>
        </c:ser>
        <c:dLbls>
          <c:showLegendKey val="0"/>
          <c:showVal val="1"/>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layout>
        <c:manualLayout>
          <c:xMode val="edge"/>
          <c:yMode val="edge"/>
          <c:x val="0.40275089700079775"/>
          <c:y val="2.9309135218964624E-2"/>
          <c:w val="0.19025986367156364"/>
          <c:h val="8.568289955373627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774243014258593E-2"/>
          <c:y val="1.4034589582812998E-2"/>
          <c:w val="0.94769655888571347"/>
          <c:h val="0.84980356587313066"/>
        </c:manualLayout>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Лист1!$A$2:$A$13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Лист1!$B$2:$B$13</c:f>
              <c:numCache>
                <c:formatCode>General</c:formatCode>
                <c:ptCount val="12"/>
                <c:pt idx="0">
                  <c:v>83.16</c:v>
                </c:pt>
                <c:pt idx="1">
                  <c:v>79.39</c:v>
                </c:pt>
                <c:pt idx="2">
                  <c:v>72.13</c:v>
                </c:pt>
                <c:pt idx="3">
                  <c:v>72.459999999999994</c:v>
                </c:pt>
                <c:pt idx="4">
                  <c:v>85.64</c:v>
                </c:pt>
                <c:pt idx="5">
                  <c:v>69.790000000000006</c:v>
                </c:pt>
                <c:pt idx="6">
                  <c:v>74.099999999999994</c:v>
                </c:pt>
                <c:pt idx="7">
                  <c:v>64.930000000000007</c:v>
                </c:pt>
                <c:pt idx="8">
                  <c:v>66.58</c:v>
                </c:pt>
                <c:pt idx="9">
                  <c:v>40.78</c:v>
                </c:pt>
                <c:pt idx="10">
                  <c:v>59.47</c:v>
                </c:pt>
                <c:pt idx="11">
                  <c:v>32.32</c:v>
                </c:pt>
              </c:numCache>
            </c:numRef>
          </c:val>
          <c:extLst>
            <c:ext xmlns:c16="http://schemas.microsoft.com/office/drawing/2014/chart" uri="{C3380CC4-5D6E-409C-BE32-E72D297353CC}">
              <c16:uniqueId val="{00000000-9B29-4EC5-BF96-440F80944528}"/>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dLbl>
              <c:idx val="0"/>
              <c:layout>
                <c:manualLayout>
                  <c:x val="7.8234143615535066E-3"/>
                  <c:y val="-1.1778563015312134E-2"/>
                </c:manualLayout>
              </c:layout>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29F-4C7D-91EC-59D15CFD1387}"/>
                </c:ext>
              </c:extLst>
            </c:dLbl>
            <c:dLbl>
              <c:idx val="1"/>
              <c:layout>
                <c:manualLayout>
                  <c:x val="5.5881531153953619E-3"/>
                  <c:y val="-1.112966054535337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78-4056-A42A-19F41D082FC3}"/>
                </c:ext>
              </c:extLst>
            </c:dLbl>
            <c:dLbl>
              <c:idx val="2"/>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1-D805-4D1B-B02F-633B2AF28370}"/>
                </c:ext>
              </c:extLst>
            </c:dLbl>
            <c:dLbl>
              <c:idx val="3"/>
              <c:layout>
                <c:manualLayout>
                  <c:x val="5.5881531153953619E-3"/>
                  <c:y val="-1.55815247634947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78-4056-A42A-19F41D082FC3}"/>
                </c:ext>
              </c:extLst>
            </c:dLbl>
            <c:dLbl>
              <c:idx val="4"/>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0-D805-4D1B-B02F-633B2AF28370}"/>
                </c:ext>
              </c:extLst>
            </c:dLbl>
            <c:dLbl>
              <c:idx val="6"/>
              <c:layout>
                <c:manualLayout>
                  <c:x val="5.5881531153953211E-3"/>
                  <c:y val="-1.64899882214369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29F-4C7D-91EC-59D15CFD1387}"/>
                </c:ext>
              </c:extLst>
            </c:dLbl>
            <c:dLbl>
              <c:idx val="8"/>
              <c:layout>
                <c:manualLayout>
                  <c:x val="8.941044984632579E-3"/>
                  <c:y val="-7.067137809187279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A0E-4F7F-9A05-91190C4A355F}"/>
                </c:ext>
              </c:extLst>
            </c:dLbl>
            <c:dLbl>
              <c:idx val="9"/>
              <c:layout>
                <c:manualLayout>
                  <c:x val="6.7057837384744343E-3"/>
                  <c:y val="-9.4228504122497916E-3"/>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29F-4C7D-91EC-59D15CFD1387}"/>
                </c:ext>
              </c:extLst>
            </c:dLbl>
            <c:dLbl>
              <c:idx val="10"/>
              <c:layout>
                <c:manualLayout>
                  <c:x val="6.7057837384744343E-3"/>
                  <c:y val="-1.11296605453533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78-4056-A42A-19F41D082FC3}"/>
                </c:ext>
              </c:extLst>
            </c:dLbl>
            <c:dLbl>
              <c:idx val="11"/>
              <c:layout>
                <c:manualLayout>
                  <c:x val="3.3528918692371352E-3"/>
                  <c:y val="-3.3388981636060119E-2"/>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78-4056-A42A-19F41D082FC3}"/>
                </c:ext>
              </c:extLst>
            </c:dLbl>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Лист1!$A$2:$A$13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Лист1!$C$2:$C$13</c:f>
              <c:numCache>
                <c:formatCode>General</c:formatCode>
                <c:ptCount val="12"/>
                <c:pt idx="0">
                  <c:v>85.09</c:v>
                </c:pt>
                <c:pt idx="1">
                  <c:v>77.14</c:v>
                </c:pt>
                <c:pt idx="2">
                  <c:v>73.42</c:v>
                </c:pt>
                <c:pt idx="3">
                  <c:v>72.5</c:v>
                </c:pt>
                <c:pt idx="4">
                  <c:v>86.71</c:v>
                </c:pt>
                <c:pt idx="5">
                  <c:v>69.41</c:v>
                </c:pt>
                <c:pt idx="6">
                  <c:v>70.53</c:v>
                </c:pt>
                <c:pt idx="7">
                  <c:v>59.85</c:v>
                </c:pt>
                <c:pt idx="8">
                  <c:v>64.28</c:v>
                </c:pt>
                <c:pt idx="9">
                  <c:v>39.03</c:v>
                </c:pt>
                <c:pt idx="10">
                  <c:v>53.94</c:v>
                </c:pt>
                <c:pt idx="11">
                  <c:v>32.090000000000003</c:v>
                </c:pt>
              </c:numCache>
            </c:numRef>
          </c:val>
          <c:extLst>
            <c:ext xmlns:c16="http://schemas.microsoft.com/office/drawing/2014/chart" uri="{C3380CC4-5D6E-409C-BE32-E72D297353CC}">
              <c16:uniqueId val="{00000001-9B29-4EC5-BF96-440F80944528}"/>
            </c:ext>
          </c:extLst>
        </c:ser>
        <c:dLbls>
          <c:dLblPos val="outEnd"/>
          <c:showLegendKey val="0"/>
          <c:showVal val="1"/>
          <c:showCatName val="0"/>
          <c:showSerName val="0"/>
          <c:showPercent val="0"/>
          <c:showBubbleSize val="0"/>
        </c:dLbls>
        <c:gapWidth val="444"/>
        <c:overlap val="-90"/>
        <c:axId val="1571823871"/>
        <c:axId val="1564729711"/>
      </c:barChart>
      <c:catAx>
        <c:axId val="157182387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scaling>
        <c:delete val="1"/>
        <c:axPos val="l"/>
        <c:numFmt formatCode="General" sourceLinked="1"/>
        <c:majorTickMark val="none"/>
        <c:minorTickMark val="none"/>
        <c:tickLblPos val="nextTo"/>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Лист1!$B$2:$B$5</c:f>
              <c:numCache>
                <c:formatCode>General</c:formatCode>
                <c:ptCount val="4"/>
                <c:pt idx="0">
                  <c:v>5.49</c:v>
                </c:pt>
                <c:pt idx="1">
                  <c:v>40.21</c:v>
                </c:pt>
                <c:pt idx="2">
                  <c:v>39.700000000000003</c:v>
                </c:pt>
                <c:pt idx="3">
                  <c:v>14.6</c:v>
                </c:pt>
              </c:numCache>
            </c:numRef>
          </c:val>
          <c:extLst>
            <c:ext xmlns:c16="http://schemas.microsoft.com/office/drawing/2014/chart" uri="{C3380CC4-5D6E-409C-BE32-E72D297353CC}">
              <c16:uniqueId val="{00000000-8CE1-466E-8EEF-FEE9CE156BCC}"/>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Лист1!$C$2:$C$5</c:f>
              <c:numCache>
                <c:formatCode>General</c:formatCode>
                <c:ptCount val="4"/>
                <c:pt idx="0">
                  <c:v>4.59</c:v>
                </c:pt>
                <c:pt idx="1">
                  <c:v>43</c:v>
                </c:pt>
                <c:pt idx="2">
                  <c:v>40.06</c:v>
                </c:pt>
                <c:pt idx="3">
                  <c:v>12.35</c:v>
                </c:pt>
              </c:numCache>
            </c:numRef>
          </c:val>
          <c:extLst>
            <c:ext xmlns:c16="http://schemas.microsoft.com/office/drawing/2014/chart" uri="{C3380CC4-5D6E-409C-BE32-E72D297353CC}">
              <c16:uniqueId val="{00000001-8CE1-466E-8EEF-FEE9CE156BCC}"/>
            </c:ext>
          </c:extLst>
        </c:ser>
        <c:dLbls>
          <c:showLegendKey val="0"/>
          <c:showVal val="0"/>
          <c:showCatName val="0"/>
          <c:showSerName val="0"/>
          <c:showPercent val="0"/>
          <c:showBubbleSize val="0"/>
        </c:dLbls>
        <c:gapWidth val="219"/>
        <c:overlap val="-27"/>
        <c:axId val="1571823871"/>
        <c:axId val="1564729711"/>
      </c:barChart>
      <c:catAx>
        <c:axId val="1571823871"/>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Оценка</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Лист1!$A$2</c:f>
              <c:strCache>
                <c:ptCount val="1"/>
                <c:pt idx="0">
                  <c:v>Категория 1</c:v>
                </c:pt>
              </c:strCache>
            </c:strRef>
          </c:tx>
          <c:spPr>
            <a:solidFill>
              <a:schemeClr val="accent6"/>
            </a:solidFill>
            <a:ln>
              <a:noFill/>
            </a:ln>
            <a:effectLst/>
          </c:spPr>
          <c:invertIfNegative val="0"/>
          <c:dPt>
            <c:idx val="5"/>
            <c:invertIfNegative val="0"/>
            <c:bubble3D val="0"/>
            <c:spPr>
              <a:solidFill>
                <a:srgbClr val="C00000"/>
              </a:solidFill>
              <a:ln>
                <a:noFill/>
              </a:ln>
              <a:effectLst/>
            </c:spPr>
            <c:extLst>
              <c:ext xmlns:c16="http://schemas.microsoft.com/office/drawing/2014/chart" uri="{C3380CC4-5D6E-409C-BE32-E72D297353CC}">
                <c16:uniqueId val="{0000000E-9B20-404B-AD19-41E0187B80F2}"/>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1-DE53-4856-BFFC-5006E3CE95D0}"/>
              </c:ext>
            </c:extLst>
          </c:dPt>
          <c:dPt>
            <c:idx val="9"/>
            <c:invertIfNegative val="0"/>
            <c:bubble3D val="0"/>
            <c:spPr>
              <a:solidFill>
                <a:schemeClr val="accent6"/>
              </a:solidFill>
              <a:ln>
                <a:noFill/>
              </a:ln>
              <a:effectLst/>
            </c:spPr>
            <c:extLst>
              <c:ext xmlns:c16="http://schemas.microsoft.com/office/drawing/2014/chart" uri="{C3380CC4-5D6E-409C-BE32-E72D297353CC}">
                <c16:uniqueId val="{00000003-DE53-4856-BFFC-5006E3CE95D0}"/>
              </c:ext>
            </c:extLst>
          </c:dPt>
          <c:dPt>
            <c:idx val="10"/>
            <c:invertIfNegative val="0"/>
            <c:bubble3D val="0"/>
            <c:spPr>
              <a:solidFill>
                <a:srgbClr val="C00000"/>
              </a:solidFill>
              <a:ln>
                <a:noFill/>
              </a:ln>
              <a:effectLst/>
            </c:spPr>
            <c:extLst>
              <c:ext xmlns:c16="http://schemas.microsoft.com/office/drawing/2014/chart" uri="{C3380CC4-5D6E-409C-BE32-E72D297353CC}">
                <c16:uniqueId val="{00000008-3149-4356-8826-BD5957D8088A}"/>
              </c:ext>
            </c:extLst>
          </c:dPt>
          <c:dPt>
            <c:idx val="14"/>
            <c:invertIfNegative val="0"/>
            <c:bubble3D val="0"/>
            <c:spPr>
              <a:solidFill>
                <a:srgbClr val="C00000"/>
              </a:solidFill>
              <a:ln>
                <a:noFill/>
              </a:ln>
              <a:effectLst/>
            </c:spPr>
            <c:extLst>
              <c:ext xmlns:c16="http://schemas.microsoft.com/office/drawing/2014/chart" uri="{C3380CC4-5D6E-409C-BE32-E72D297353CC}">
                <c16:uniqueId val="{00000005-DE53-4856-BFFC-5006E3CE95D0}"/>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Лист1!$B$1:$R$1</c:f>
              <c:strCach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strCache>
            </c:strRef>
          </c:cat>
          <c:val>
            <c:numRef>
              <c:f>Лист1!$B$2:$R$2</c:f>
              <c:numCache>
                <c:formatCode>General</c:formatCode>
                <c:ptCount val="17"/>
                <c:pt idx="0">
                  <c:v>0.2</c:v>
                </c:pt>
                <c:pt idx="1">
                  <c:v>0.7</c:v>
                </c:pt>
                <c:pt idx="2">
                  <c:v>0.8</c:v>
                </c:pt>
                <c:pt idx="3">
                  <c:v>1.3</c:v>
                </c:pt>
                <c:pt idx="4">
                  <c:v>1.8</c:v>
                </c:pt>
                <c:pt idx="5">
                  <c:v>9.1999999999999993</c:v>
                </c:pt>
                <c:pt idx="6">
                  <c:v>8.9</c:v>
                </c:pt>
                <c:pt idx="7">
                  <c:v>9.3000000000000007</c:v>
                </c:pt>
                <c:pt idx="8">
                  <c:v>8.5</c:v>
                </c:pt>
                <c:pt idx="9">
                  <c:v>8.6</c:v>
                </c:pt>
                <c:pt idx="10">
                  <c:v>17.399999999999999</c:v>
                </c:pt>
                <c:pt idx="11">
                  <c:v>11.6</c:v>
                </c:pt>
                <c:pt idx="12">
                  <c:v>6.7</c:v>
                </c:pt>
                <c:pt idx="13">
                  <c:v>3.7</c:v>
                </c:pt>
                <c:pt idx="14">
                  <c:v>5.6</c:v>
                </c:pt>
                <c:pt idx="15">
                  <c:v>3.6</c:v>
                </c:pt>
                <c:pt idx="16">
                  <c:v>2.1</c:v>
                </c:pt>
              </c:numCache>
            </c:numRef>
          </c:val>
          <c:extLst>
            <c:ext xmlns:c16="http://schemas.microsoft.com/office/drawing/2014/chart" uri="{C3380CC4-5D6E-409C-BE32-E72D297353CC}">
              <c16:uniqueId val="{00000006-DE53-4856-BFFC-5006E3CE95D0}"/>
            </c:ext>
          </c:extLst>
        </c:ser>
        <c:dLbls>
          <c:showLegendKey val="0"/>
          <c:showVal val="0"/>
          <c:showCatName val="0"/>
          <c:showSerName val="0"/>
          <c:showPercent val="0"/>
          <c:showBubbleSize val="0"/>
        </c:dLbls>
        <c:gapWidth val="219"/>
        <c:overlap val="-27"/>
        <c:axId val="1717307808"/>
        <c:axId val="1862703616"/>
      </c:barChart>
      <c:catAx>
        <c:axId val="17173078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a:t>первичный</a:t>
                </a:r>
                <a:r>
                  <a:rPr lang="ru-RU" baseline="0"/>
                  <a:t> балл</a:t>
                </a:r>
                <a:endParaRPr lang="ru-RU"/>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862703616"/>
        <c:crosses val="autoZero"/>
        <c:auto val="1"/>
        <c:lblAlgn val="ctr"/>
        <c:lblOffset val="100"/>
        <c:noMultiLvlLbl val="0"/>
      </c:catAx>
      <c:valAx>
        <c:axId val="1862703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dirty="0"/>
                  <a:t>процент участников, набравших первичный</a:t>
                </a:r>
                <a:r>
                  <a:rPr lang="ru-RU" baseline="0" dirty="0"/>
                  <a:t> балл</a:t>
                </a:r>
                <a:endParaRPr lang="ru-RU"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717307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ru-RU"/>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Лист1!$A$2</c:f>
              <c:strCache>
                <c:ptCount val="1"/>
                <c:pt idx="0">
                  <c:v>"2"</c:v>
                </c:pt>
              </c:strCache>
            </c:strRef>
          </c:tx>
          <c:spPr>
            <a:ln w="34925" cap="rnd">
              <a:solidFill>
                <a:schemeClr val="accent6"/>
              </a:solidFill>
              <a:round/>
            </a:ln>
            <a:effectLst/>
          </c:spPr>
          <c:marker>
            <c:symbol val="circle"/>
            <c:size val="5"/>
            <c:spPr>
              <a:solidFill>
                <a:schemeClr val="accent6"/>
              </a:solidFill>
              <a:ln w="9525">
                <a:solidFill>
                  <a:schemeClr val="accent6"/>
                </a:solidFill>
              </a:ln>
              <a:effectLst/>
            </c:spPr>
          </c:marker>
          <c:cat>
            <c:strRef>
              <c:f>Лист1!$B$1:$M$1</c:f>
              <c:strCache>
                <c:ptCount val="12"/>
                <c:pt idx="0">
                  <c:v>1</c:v>
                </c:pt>
                <c:pt idx="1">
                  <c:v>2</c:v>
                </c:pt>
                <c:pt idx="2">
                  <c:v>3</c:v>
                </c:pt>
                <c:pt idx="3">
                  <c:v>4</c:v>
                </c:pt>
                <c:pt idx="4">
                  <c:v>5</c:v>
                </c:pt>
                <c:pt idx="5">
                  <c:v>6</c:v>
                </c:pt>
                <c:pt idx="6">
                  <c:v>7</c:v>
                </c:pt>
                <c:pt idx="7">
                  <c:v>8</c:v>
                </c:pt>
                <c:pt idx="8">
                  <c:v>9</c:v>
                </c:pt>
                <c:pt idx="9">
                  <c:v>10</c:v>
                </c:pt>
                <c:pt idx="10">
                  <c:v>11</c:v>
                </c:pt>
                <c:pt idx="11">
                  <c:v>12</c:v>
                </c:pt>
              </c:strCache>
            </c:strRef>
          </c:cat>
          <c:val>
            <c:numRef>
              <c:f>Лист1!$B$2:$M$2</c:f>
              <c:numCache>
                <c:formatCode>General</c:formatCode>
                <c:ptCount val="12"/>
                <c:pt idx="0">
                  <c:v>51.56</c:v>
                </c:pt>
                <c:pt idx="1">
                  <c:v>29.69</c:v>
                </c:pt>
                <c:pt idx="2">
                  <c:v>26.56</c:v>
                </c:pt>
                <c:pt idx="3">
                  <c:v>17.190000000000001</c:v>
                </c:pt>
                <c:pt idx="4">
                  <c:v>46.88</c:v>
                </c:pt>
                <c:pt idx="5">
                  <c:v>10.94</c:v>
                </c:pt>
                <c:pt idx="6">
                  <c:v>14.06</c:v>
                </c:pt>
                <c:pt idx="7">
                  <c:v>12.5</c:v>
                </c:pt>
                <c:pt idx="8">
                  <c:v>12.5</c:v>
                </c:pt>
                <c:pt idx="9">
                  <c:v>0</c:v>
                </c:pt>
                <c:pt idx="10">
                  <c:v>23.44</c:v>
                </c:pt>
                <c:pt idx="11">
                  <c:v>7.03</c:v>
                </c:pt>
              </c:numCache>
            </c:numRef>
          </c:val>
          <c:smooth val="0"/>
          <c:extLst>
            <c:ext xmlns:c16="http://schemas.microsoft.com/office/drawing/2014/chart" uri="{C3380CC4-5D6E-409C-BE32-E72D297353CC}">
              <c16:uniqueId val="{00000000-1D38-4358-8D0A-A7A1A7DB6C83}"/>
            </c:ext>
          </c:extLst>
        </c:ser>
        <c:ser>
          <c:idx val="1"/>
          <c:order val="1"/>
          <c:tx>
            <c:strRef>
              <c:f>Лист1!$A$3</c:f>
              <c:strCache>
                <c:ptCount val="1"/>
                <c:pt idx="0">
                  <c:v>"3"</c:v>
                </c:pt>
              </c:strCache>
            </c:strRef>
          </c:tx>
          <c:spPr>
            <a:ln w="34925" cap="rnd">
              <a:solidFill>
                <a:schemeClr val="accent5"/>
              </a:solidFill>
              <a:round/>
            </a:ln>
            <a:effectLst/>
          </c:spPr>
          <c:marker>
            <c:symbol val="circle"/>
            <c:size val="5"/>
            <c:spPr>
              <a:solidFill>
                <a:schemeClr val="accent5"/>
              </a:solidFill>
              <a:ln w="9525">
                <a:solidFill>
                  <a:schemeClr val="accent5"/>
                </a:solidFill>
              </a:ln>
              <a:effectLst/>
            </c:spPr>
          </c:marker>
          <c:cat>
            <c:strRef>
              <c:f>Лист1!$B$1:$M$1</c:f>
              <c:strCache>
                <c:ptCount val="12"/>
                <c:pt idx="0">
                  <c:v>1</c:v>
                </c:pt>
                <c:pt idx="1">
                  <c:v>2</c:v>
                </c:pt>
                <c:pt idx="2">
                  <c:v>3</c:v>
                </c:pt>
                <c:pt idx="3">
                  <c:v>4</c:v>
                </c:pt>
                <c:pt idx="4">
                  <c:v>5</c:v>
                </c:pt>
                <c:pt idx="5">
                  <c:v>6</c:v>
                </c:pt>
                <c:pt idx="6">
                  <c:v>7</c:v>
                </c:pt>
                <c:pt idx="7">
                  <c:v>8</c:v>
                </c:pt>
                <c:pt idx="8">
                  <c:v>9</c:v>
                </c:pt>
                <c:pt idx="9">
                  <c:v>10</c:v>
                </c:pt>
                <c:pt idx="10">
                  <c:v>11</c:v>
                </c:pt>
                <c:pt idx="11">
                  <c:v>12</c:v>
                </c:pt>
              </c:strCache>
            </c:strRef>
          </c:cat>
          <c:val>
            <c:numRef>
              <c:f>Лист1!$B$3:$M$3</c:f>
              <c:numCache>
                <c:formatCode>General</c:formatCode>
                <c:ptCount val="12"/>
                <c:pt idx="0">
                  <c:v>78.8</c:v>
                </c:pt>
                <c:pt idx="1">
                  <c:v>69.12</c:v>
                </c:pt>
                <c:pt idx="2">
                  <c:v>63.94</c:v>
                </c:pt>
                <c:pt idx="3">
                  <c:v>62.1</c:v>
                </c:pt>
                <c:pt idx="4">
                  <c:v>80.63</c:v>
                </c:pt>
                <c:pt idx="5">
                  <c:v>52.75</c:v>
                </c:pt>
                <c:pt idx="6">
                  <c:v>55.93</c:v>
                </c:pt>
                <c:pt idx="7">
                  <c:v>45.58</c:v>
                </c:pt>
                <c:pt idx="8">
                  <c:v>47.41</c:v>
                </c:pt>
                <c:pt idx="9">
                  <c:v>17.2</c:v>
                </c:pt>
                <c:pt idx="10">
                  <c:v>41.07</c:v>
                </c:pt>
                <c:pt idx="11">
                  <c:v>14.73</c:v>
                </c:pt>
              </c:numCache>
            </c:numRef>
          </c:val>
          <c:smooth val="0"/>
          <c:extLst>
            <c:ext xmlns:c16="http://schemas.microsoft.com/office/drawing/2014/chart" uri="{C3380CC4-5D6E-409C-BE32-E72D297353CC}">
              <c16:uniqueId val="{00000001-1D38-4358-8D0A-A7A1A7DB6C83}"/>
            </c:ext>
          </c:extLst>
        </c:ser>
        <c:ser>
          <c:idx val="2"/>
          <c:order val="2"/>
          <c:tx>
            <c:strRef>
              <c:f>Лист1!$A$4</c:f>
              <c:strCache>
                <c:ptCount val="1"/>
                <c:pt idx="0">
                  <c:v>"4"</c:v>
                </c:pt>
              </c:strCache>
            </c:strRef>
          </c:tx>
          <c:spPr>
            <a:ln w="34925" cap="rnd">
              <a:solidFill>
                <a:schemeClr val="accent4"/>
              </a:solidFill>
              <a:round/>
            </a:ln>
            <a:effectLst/>
          </c:spPr>
          <c:marker>
            <c:symbol val="circle"/>
            <c:size val="5"/>
            <c:spPr>
              <a:solidFill>
                <a:schemeClr val="accent4"/>
              </a:solidFill>
              <a:ln w="9525">
                <a:solidFill>
                  <a:schemeClr val="accent4"/>
                </a:solidFill>
              </a:ln>
              <a:effectLst/>
            </c:spPr>
          </c:marker>
          <c:cat>
            <c:strRef>
              <c:f>Лист1!$B$1:$M$1</c:f>
              <c:strCache>
                <c:ptCount val="12"/>
                <c:pt idx="0">
                  <c:v>1</c:v>
                </c:pt>
                <c:pt idx="1">
                  <c:v>2</c:v>
                </c:pt>
                <c:pt idx="2">
                  <c:v>3</c:v>
                </c:pt>
                <c:pt idx="3">
                  <c:v>4</c:v>
                </c:pt>
                <c:pt idx="4">
                  <c:v>5</c:v>
                </c:pt>
                <c:pt idx="5">
                  <c:v>6</c:v>
                </c:pt>
                <c:pt idx="6">
                  <c:v>7</c:v>
                </c:pt>
                <c:pt idx="7">
                  <c:v>8</c:v>
                </c:pt>
                <c:pt idx="8">
                  <c:v>9</c:v>
                </c:pt>
                <c:pt idx="9">
                  <c:v>10</c:v>
                </c:pt>
                <c:pt idx="10">
                  <c:v>11</c:v>
                </c:pt>
                <c:pt idx="11">
                  <c:v>12</c:v>
                </c:pt>
              </c:strCache>
            </c:strRef>
          </c:cat>
          <c:val>
            <c:numRef>
              <c:f>Лист1!$B$4:$M$4</c:f>
              <c:numCache>
                <c:formatCode>General</c:formatCode>
                <c:ptCount val="12"/>
                <c:pt idx="0">
                  <c:v>92.11</c:v>
                </c:pt>
                <c:pt idx="1">
                  <c:v>86.38</c:v>
                </c:pt>
                <c:pt idx="2">
                  <c:v>83.15</c:v>
                </c:pt>
                <c:pt idx="3">
                  <c:v>83.87</c:v>
                </c:pt>
                <c:pt idx="4">
                  <c:v>94.09</c:v>
                </c:pt>
                <c:pt idx="5">
                  <c:v>87.99</c:v>
                </c:pt>
                <c:pt idx="6">
                  <c:v>85.84</c:v>
                </c:pt>
                <c:pt idx="7">
                  <c:v>71.510000000000005</c:v>
                </c:pt>
                <c:pt idx="8">
                  <c:v>80.47</c:v>
                </c:pt>
                <c:pt idx="9">
                  <c:v>54.57</c:v>
                </c:pt>
                <c:pt idx="10">
                  <c:v>63.26</c:v>
                </c:pt>
                <c:pt idx="11">
                  <c:v>36.07</c:v>
                </c:pt>
              </c:numCache>
            </c:numRef>
          </c:val>
          <c:smooth val="0"/>
          <c:extLst>
            <c:ext xmlns:c16="http://schemas.microsoft.com/office/drawing/2014/chart" uri="{C3380CC4-5D6E-409C-BE32-E72D297353CC}">
              <c16:uniqueId val="{00000002-1D38-4358-8D0A-A7A1A7DB6C83}"/>
            </c:ext>
          </c:extLst>
        </c:ser>
        <c:ser>
          <c:idx val="3"/>
          <c:order val="3"/>
          <c:tx>
            <c:strRef>
              <c:f>Лист1!$A$5</c:f>
              <c:strCache>
                <c:ptCount val="1"/>
                <c:pt idx="0">
                  <c:v>"5"</c:v>
                </c:pt>
              </c:strCache>
            </c:strRef>
          </c:tx>
          <c:spPr>
            <a:ln w="3810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Лист1!$B$1:$M$1</c:f>
              <c:strCache>
                <c:ptCount val="12"/>
                <c:pt idx="0">
                  <c:v>1</c:v>
                </c:pt>
                <c:pt idx="1">
                  <c:v>2</c:v>
                </c:pt>
                <c:pt idx="2">
                  <c:v>3</c:v>
                </c:pt>
                <c:pt idx="3">
                  <c:v>4</c:v>
                </c:pt>
                <c:pt idx="4">
                  <c:v>5</c:v>
                </c:pt>
                <c:pt idx="5">
                  <c:v>6</c:v>
                </c:pt>
                <c:pt idx="6">
                  <c:v>7</c:v>
                </c:pt>
                <c:pt idx="7">
                  <c:v>8</c:v>
                </c:pt>
                <c:pt idx="8">
                  <c:v>9</c:v>
                </c:pt>
                <c:pt idx="9">
                  <c:v>10</c:v>
                </c:pt>
                <c:pt idx="10">
                  <c:v>11</c:v>
                </c:pt>
                <c:pt idx="11">
                  <c:v>12</c:v>
                </c:pt>
              </c:strCache>
            </c:strRef>
          </c:cat>
          <c:val>
            <c:numRef>
              <c:f>Лист1!$B$5:$M$5</c:f>
              <c:numCache>
                <c:formatCode>General</c:formatCode>
                <c:ptCount val="12"/>
                <c:pt idx="0">
                  <c:v>97.09</c:v>
                </c:pt>
                <c:pt idx="1">
                  <c:v>93.02</c:v>
                </c:pt>
                <c:pt idx="2">
                  <c:v>95.35</c:v>
                </c:pt>
                <c:pt idx="3">
                  <c:v>95.35</c:v>
                </c:pt>
                <c:pt idx="4">
                  <c:v>98.26</c:v>
                </c:pt>
                <c:pt idx="5">
                  <c:v>97.67</c:v>
                </c:pt>
                <c:pt idx="6">
                  <c:v>94.77</c:v>
                </c:pt>
                <c:pt idx="7">
                  <c:v>91.28</c:v>
                </c:pt>
                <c:pt idx="8">
                  <c:v>94.19</c:v>
                </c:pt>
                <c:pt idx="9">
                  <c:v>85.76</c:v>
                </c:pt>
                <c:pt idx="10">
                  <c:v>87.79</c:v>
                </c:pt>
                <c:pt idx="11">
                  <c:v>82.27</c:v>
                </c:pt>
              </c:numCache>
            </c:numRef>
          </c:val>
          <c:smooth val="0"/>
          <c:extLst>
            <c:ext xmlns:c16="http://schemas.microsoft.com/office/drawing/2014/chart" uri="{C3380CC4-5D6E-409C-BE32-E72D297353CC}">
              <c16:uniqueId val="{00000003-1D38-4358-8D0A-A7A1A7DB6C83}"/>
            </c:ext>
          </c:extLst>
        </c:ser>
        <c:dLbls>
          <c:showLegendKey val="0"/>
          <c:showVal val="0"/>
          <c:showCatName val="0"/>
          <c:showSerName val="0"/>
          <c:showPercent val="0"/>
          <c:showBubbleSize val="0"/>
        </c:dLbls>
        <c:marker val="1"/>
        <c:smooth val="0"/>
        <c:axId val="1642419279"/>
        <c:axId val="930774991"/>
      </c:lineChart>
      <c:catAx>
        <c:axId val="1642419279"/>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Номер</a:t>
                </a:r>
                <a:r>
                  <a:rPr lang="ru-RU" baseline="0" dirty="0"/>
                  <a:t> задания</a:t>
                </a:r>
                <a:endParaRPr lang="ru-RU"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930774991"/>
        <c:crosses val="autoZero"/>
        <c:auto val="1"/>
        <c:lblAlgn val="ctr"/>
        <c:lblOffset val="100"/>
        <c:noMultiLvlLbl val="0"/>
      </c:catAx>
      <c:valAx>
        <c:axId val="93077499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 выполнения</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642419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365021215489268E-2"/>
          <c:y val="0.10127458820480974"/>
          <c:w val="0.96563497878451077"/>
          <c:h val="0.4632953358582928"/>
        </c:manualLayout>
      </c:layout>
      <c:barChart>
        <c:barDir val="col"/>
        <c:grouping val="clustered"/>
        <c:varyColors val="0"/>
        <c:ser>
          <c:idx val="4"/>
          <c:order val="0"/>
          <c:tx>
            <c:strRef>
              <c:f>Лист1!$B$1</c:f>
              <c:strCache>
                <c:ptCount val="1"/>
                <c:pt idx="0">
                  <c:v>2021</c:v>
                </c:pt>
              </c:strCache>
            </c:strRef>
          </c:tx>
          <c:spPr>
            <a:solidFill>
              <a:schemeClr val="accent5">
                <a:lumMod val="60000"/>
              </a:schemeClr>
            </a:solidFill>
            <a:ln>
              <a:noFill/>
            </a:ln>
            <a:effectLst/>
          </c:spPr>
          <c:invertIfNegative val="0"/>
          <c:val>
            <c:numRef>
              <c:f>Лист1!$B$2:$B$18</c:f>
              <c:numCache>
                <c:formatCode>General</c:formatCode>
                <c:ptCount val="17"/>
                <c:pt idx="0">
                  <c:v>39.53</c:v>
                </c:pt>
                <c:pt idx="1">
                  <c:v>55.849999999999994</c:v>
                </c:pt>
                <c:pt idx="2">
                  <c:v>57.72</c:v>
                </c:pt>
                <c:pt idx="3">
                  <c:v>34.07</c:v>
                </c:pt>
                <c:pt idx="4">
                  <c:v>35.950000000000003</c:v>
                </c:pt>
                <c:pt idx="5">
                  <c:v>46.230000000000004</c:v>
                </c:pt>
                <c:pt idx="6">
                  <c:v>64.41</c:v>
                </c:pt>
                <c:pt idx="7">
                  <c:v>43.75</c:v>
                </c:pt>
                <c:pt idx="8">
                  <c:v>62.86</c:v>
                </c:pt>
                <c:pt idx="9">
                  <c:v>45.65</c:v>
                </c:pt>
                <c:pt idx="10">
                  <c:v>36.47</c:v>
                </c:pt>
                <c:pt idx="11">
                  <c:v>53.84</c:v>
                </c:pt>
                <c:pt idx="12">
                  <c:v>41.93</c:v>
                </c:pt>
                <c:pt idx="13">
                  <c:v>43.56</c:v>
                </c:pt>
                <c:pt idx="14">
                  <c:v>30.689999999999998</c:v>
                </c:pt>
                <c:pt idx="15">
                  <c:v>52.47</c:v>
                </c:pt>
                <c:pt idx="16">
                  <c:v>55.26</c:v>
                </c:pt>
              </c:numCache>
            </c:numRef>
          </c:val>
          <c:extLst>
            <c:ext xmlns:c16="http://schemas.microsoft.com/office/drawing/2014/chart" uri="{C3380CC4-5D6E-409C-BE32-E72D297353CC}">
              <c16:uniqueId val="{00000000-D326-4094-BD37-7B074B0D77CF}"/>
            </c:ext>
          </c:extLst>
        </c:ser>
        <c:ser>
          <c:idx val="0"/>
          <c:order val="1"/>
          <c:tx>
            <c:strRef>
              <c:f>Лист1!$C$1</c:f>
              <c:strCache>
                <c:ptCount val="1"/>
                <c:pt idx="0">
                  <c:v>2022</c:v>
                </c:pt>
              </c:strCache>
            </c:strRef>
          </c:tx>
          <c:spPr>
            <a:solidFill>
              <a:schemeClr val="accent6"/>
            </a:solidFill>
            <a:ln>
              <a:noFill/>
            </a:ln>
            <a:effectLst/>
          </c:spPr>
          <c:invertIfNegative val="0"/>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Лист1!$C$2:$C$18</c:f>
              <c:numCache>
                <c:formatCode>General</c:formatCode>
                <c:ptCount val="17"/>
                <c:pt idx="0">
                  <c:v>0</c:v>
                </c:pt>
                <c:pt idx="1">
                  <c:v>47.93</c:v>
                </c:pt>
                <c:pt idx="2">
                  <c:v>46.96</c:v>
                </c:pt>
                <c:pt idx="3">
                  <c:v>28.939999999999998</c:v>
                </c:pt>
                <c:pt idx="4">
                  <c:v>35.480000000000004</c:v>
                </c:pt>
                <c:pt idx="5">
                  <c:v>30.16</c:v>
                </c:pt>
                <c:pt idx="6">
                  <c:v>53.709999999999994</c:v>
                </c:pt>
                <c:pt idx="7">
                  <c:v>30.77</c:v>
                </c:pt>
                <c:pt idx="8">
                  <c:v>56.819999999999993</c:v>
                </c:pt>
                <c:pt idx="9">
                  <c:v>60.42</c:v>
                </c:pt>
                <c:pt idx="10">
                  <c:v>52.08</c:v>
                </c:pt>
                <c:pt idx="11">
                  <c:v>56.99</c:v>
                </c:pt>
                <c:pt idx="12">
                  <c:v>81.48</c:v>
                </c:pt>
                <c:pt idx="13">
                  <c:v>46.72</c:v>
                </c:pt>
                <c:pt idx="14">
                  <c:v>50</c:v>
                </c:pt>
                <c:pt idx="15">
                  <c:v>4.17</c:v>
                </c:pt>
                <c:pt idx="16">
                  <c:v>19.61</c:v>
                </c:pt>
              </c:numCache>
            </c:numRef>
          </c:val>
          <c:extLst>
            <c:ext xmlns:c16="http://schemas.microsoft.com/office/drawing/2014/chart" uri="{C3380CC4-5D6E-409C-BE32-E72D297353CC}">
              <c16:uniqueId val="{00000000-6120-4448-93D3-948E35661C93}"/>
            </c:ext>
          </c:extLst>
        </c:ser>
        <c:ser>
          <c:idx val="1"/>
          <c:order val="2"/>
          <c:tx>
            <c:strRef>
              <c:f>Лист1!$D$1</c:f>
              <c:strCache>
                <c:ptCount val="1"/>
                <c:pt idx="0">
                  <c:v>2023</c:v>
                </c:pt>
              </c:strCache>
            </c:strRef>
          </c:tx>
          <c:spPr>
            <a:solidFill>
              <a:schemeClr val="accent5"/>
            </a:solidFill>
            <a:ln>
              <a:noFill/>
            </a:ln>
            <a:effectLst/>
          </c:spPr>
          <c:invertIfNegative val="0"/>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Лист1!$D$2:$D$18</c:f>
              <c:numCache>
                <c:formatCode>General</c:formatCode>
                <c:ptCount val="17"/>
                <c:pt idx="0">
                  <c:v>55</c:v>
                </c:pt>
                <c:pt idx="1">
                  <c:v>48.55</c:v>
                </c:pt>
                <c:pt idx="2">
                  <c:v>55.52</c:v>
                </c:pt>
                <c:pt idx="3">
                  <c:v>61.97</c:v>
                </c:pt>
                <c:pt idx="4">
                  <c:v>35.57</c:v>
                </c:pt>
                <c:pt idx="5">
                  <c:v>37.97</c:v>
                </c:pt>
                <c:pt idx="6">
                  <c:v>51.28</c:v>
                </c:pt>
                <c:pt idx="7">
                  <c:v>55.88</c:v>
                </c:pt>
                <c:pt idx="8">
                  <c:v>53.839999999999996</c:v>
                </c:pt>
                <c:pt idx="9">
                  <c:v>32.5</c:v>
                </c:pt>
                <c:pt idx="10">
                  <c:v>65.710000000000008</c:v>
                </c:pt>
                <c:pt idx="11">
                  <c:v>48.05</c:v>
                </c:pt>
                <c:pt idx="12">
                  <c:v>35</c:v>
                </c:pt>
                <c:pt idx="13">
                  <c:v>45.65</c:v>
                </c:pt>
                <c:pt idx="14">
                  <c:v>58.73</c:v>
                </c:pt>
                <c:pt idx="15">
                  <c:v>41.67</c:v>
                </c:pt>
                <c:pt idx="16">
                  <c:v>29.810000000000002</c:v>
                </c:pt>
              </c:numCache>
            </c:numRef>
          </c:val>
          <c:extLst>
            <c:ext xmlns:c16="http://schemas.microsoft.com/office/drawing/2014/chart" uri="{C3380CC4-5D6E-409C-BE32-E72D297353CC}">
              <c16:uniqueId val="{00000001-6120-4448-93D3-948E35661C93}"/>
            </c:ext>
          </c:extLst>
        </c:ser>
        <c:ser>
          <c:idx val="2"/>
          <c:order val="3"/>
          <c:tx>
            <c:strRef>
              <c:f>Лист1!$E$1</c:f>
              <c:strCache>
                <c:ptCount val="1"/>
                <c:pt idx="0">
                  <c:v>2024</c:v>
                </c:pt>
              </c:strCache>
            </c:strRef>
          </c:tx>
          <c:spPr>
            <a:solidFill>
              <a:schemeClr val="accent4"/>
            </a:solidFill>
            <a:ln>
              <a:noFill/>
            </a:ln>
            <a:effectLst/>
          </c:spPr>
          <c:invertIfNegative val="0"/>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Лист1!$E$2:$E$18</c:f>
              <c:numCache>
                <c:formatCode>General</c:formatCode>
                <c:ptCount val="17"/>
                <c:pt idx="0">
                  <c:v>34.619999999999997</c:v>
                </c:pt>
                <c:pt idx="1">
                  <c:v>51.12</c:v>
                </c:pt>
                <c:pt idx="2">
                  <c:v>62.71</c:v>
                </c:pt>
                <c:pt idx="3">
                  <c:v>24.39</c:v>
                </c:pt>
                <c:pt idx="4">
                  <c:v>47.97</c:v>
                </c:pt>
                <c:pt idx="5">
                  <c:v>46.9</c:v>
                </c:pt>
                <c:pt idx="6">
                  <c:v>45.24</c:v>
                </c:pt>
                <c:pt idx="7">
                  <c:v>63.16</c:v>
                </c:pt>
                <c:pt idx="8">
                  <c:v>37.79</c:v>
                </c:pt>
                <c:pt idx="9">
                  <c:v>67.64</c:v>
                </c:pt>
                <c:pt idx="10">
                  <c:v>33.33</c:v>
                </c:pt>
                <c:pt idx="11">
                  <c:v>37.880000000000003</c:v>
                </c:pt>
                <c:pt idx="12">
                  <c:v>48.78</c:v>
                </c:pt>
                <c:pt idx="13">
                  <c:v>48.31</c:v>
                </c:pt>
                <c:pt idx="14">
                  <c:v>51.79</c:v>
                </c:pt>
                <c:pt idx="15">
                  <c:v>42.4</c:v>
                </c:pt>
                <c:pt idx="16">
                  <c:v>37.18</c:v>
                </c:pt>
              </c:numCache>
            </c:numRef>
          </c:val>
          <c:extLst>
            <c:ext xmlns:c16="http://schemas.microsoft.com/office/drawing/2014/chart" uri="{C3380CC4-5D6E-409C-BE32-E72D297353CC}">
              <c16:uniqueId val="{00000002-6120-4448-93D3-948E35661C93}"/>
            </c:ext>
          </c:extLst>
        </c:ser>
        <c:ser>
          <c:idx val="3"/>
          <c:order val="4"/>
          <c:tx>
            <c:strRef>
              <c:f>Лист1!$F$1</c:f>
              <c:strCache>
                <c:ptCount val="1"/>
                <c:pt idx="0">
                  <c:v>2025</c:v>
                </c:pt>
              </c:strCache>
            </c:strRef>
          </c:tx>
          <c:spPr>
            <a:solidFill>
              <a:schemeClr val="accent6">
                <a:lumMod val="60000"/>
              </a:schemeClr>
            </a:solidFill>
            <a:ln>
              <a:noFill/>
            </a:ln>
            <a:effectLst/>
          </c:spPr>
          <c:invertIfNegative val="0"/>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Лист1!$F$2:$F$18</c:f>
              <c:numCache>
                <c:formatCode>General</c:formatCode>
                <c:ptCount val="17"/>
                <c:pt idx="0">
                  <c:v>44.120000000000005</c:v>
                </c:pt>
                <c:pt idx="1">
                  <c:v>56.69</c:v>
                </c:pt>
                <c:pt idx="2">
                  <c:v>59.95</c:v>
                </c:pt>
                <c:pt idx="3">
                  <c:v>61.84</c:v>
                </c:pt>
                <c:pt idx="4">
                  <c:v>50</c:v>
                </c:pt>
                <c:pt idx="5">
                  <c:v>61.790000000000006</c:v>
                </c:pt>
                <c:pt idx="6">
                  <c:v>51.85</c:v>
                </c:pt>
                <c:pt idx="7">
                  <c:v>66.040000000000006</c:v>
                </c:pt>
                <c:pt idx="8">
                  <c:v>50</c:v>
                </c:pt>
                <c:pt idx="9">
                  <c:v>79.17</c:v>
                </c:pt>
                <c:pt idx="10">
                  <c:v>55.769999999999996</c:v>
                </c:pt>
                <c:pt idx="11">
                  <c:v>54.83</c:v>
                </c:pt>
                <c:pt idx="12">
                  <c:v>41.94</c:v>
                </c:pt>
                <c:pt idx="13">
                  <c:v>56.85</c:v>
                </c:pt>
                <c:pt idx="14">
                  <c:v>52.63</c:v>
                </c:pt>
                <c:pt idx="15">
                  <c:v>56.699999999999996</c:v>
                </c:pt>
                <c:pt idx="16">
                  <c:v>58.059999999999995</c:v>
                </c:pt>
              </c:numCache>
            </c:numRef>
          </c:val>
          <c:extLst>
            <c:ext xmlns:c16="http://schemas.microsoft.com/office/drawing/2014/chart" uri="{C3380CC4-5D6E-409C-BE32-E72D297353CC}">
              <c16:uniqueId val="{00000000-0351-4F76-889C-9F130F071123}"/>
            </c:ext>
          </c:extLst>
        </c:ser>
        <c:dLbls>
          <c:showLegendKey val="0"/>
          <c:showVal val="0"/>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575536202323133E-2"/>
          <c:y val="0.1054614556848513"/>
          <c:w val="0.95142446379767687"/>
          <c:h val="0.44654725859031302"/>
        </c:manualLayout>
      </c:layout>
      <c:barChart>
        <c:barDir val="col"/>
        <c:grouping val="clustered"/>
        <c:varyColors val="0"/>
        <c:ser>
          <c:idx val="0"/>
          <c:order val="0"/>
          <c:tx>
            <c:strRef>
              <c:f>Лист1!$B$1</c:f>
              <c:strCache>
                <c:ptCount val="1"/>
                <c:pt idx="0">
                  <c:v>2021</c:v>
                </c:pt>
              </c:strCache>
            </c:strRef>
          </c:tx>
          <c:spPr>
            <a:solidFill>
              <a:srgbClr val="255E91"/>
            </a:solidFill>
            <a:ln>
              <a:noFill/>
            </a:ln>
            <a:effectLst/>
          </c:spPr>
          <c:invertIfNegative val="0"/>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Лист1!$B$2:$B$19</c:f>
              <c:numCache>
                <c:formatCode>General</c:formatCode>
                <c:ptCount val="18"/>
                <c:pt idx="0">
                  <c:v>49</c:v>
                </c:pt>
                <c:pt idx="1">
                  <c:v>40.21</c:v>
                </c:pt>
                <c:pt idx="2">
                  <c:v>58.85</c:v>
                </c:pt>
                <c:pt idx="3">
                  <c:v>35.1</c:v>
                </c:pt>
                <c:pt idx="4">
                  <c:v>49.379999999999995</c:v>
                </c:pt>
                <c:pt idx="5">
                  <c:v>51.14</c:v>
                </c:pt>
                <c:pt idx="6">
                  <c:v>75.47</c:v>
                </c:pt>
                <c:pt idx="7">
                  <c:v>63.63</c:v>
                </c:pt>
                <c:pt idx="8">
                  <c:v>63.26</c:v>
                </c:pt>
                <c:pt idx="9">
                  <c:v>57.61</c:v>
                </c:pt>
                <c:pt idx="10">
                  <c:v>51.35</c:v>
                </c:pt>
                <c:pt idx="11">
                  <c:v>61.18</c:v>
                </c:pt>
                <c:pt idx="12">
                  <c:v>38.17</c:v>
                </c:pt>
                <c:pt idx="13">
                  <c:v>38.15</c:v>
                </c:pt>
                <c:pt idx="14">
                  <c:v>44.22</c:v>
                </c:pt>
                <c:pt idx="15">
                  <c:v>49.64</c:v>
                </c:pt>
                <c:pt idx="16">
                  <c:v>51.89</c:v>
                </c:pt>
                <c:pt idx="17">
                  <c:v>57.64</c:v>
                </c:pt>
              </c:numCache>
            </c:numRef>
          </c:val>
          <c:extLst>
            <c:ext xmlns:c16="http://schemas.microsoft.com/office/drawing/2014/chart" uri="{C3380CC4-5D6E-409C-BE32-E72D297353CC}">
              <c16:uniqueId val="{00000000-B054-4CAA-870E-E2B002DFDF07}"/>
            </c:ext>
          </c:extLst>
        </c:ser>
        <c:ser>
          <c:idx val="1"/>
          <c:order val="1"/>
          <c:tx>
            <c:strRef>
              <c:f>Лист1!$C$1</c:f>
              <c:strCache>
                <c:ptCount val="1"/>
                <c:pt idx="0">
                  <c:v>2022</c:v>
                </c:pt>
              </c:strCache>
            </c:strRef>
          </c:tx>
          <c:spPr>
            <a:solidFill>
              <a:srgbClr val="70AD47"/>
            </a:solidFill>
            <a:ln>
              <a:noFill/>
            </a:ln>
            <a:effectLst/>
          </c:spPr>
          <c:invertIfNegative val="0"/>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Лист1!$C$2:$C$19</c:f>
              <c:numCache>
                <c:formatCode>General</c:formatCode>
                <c:ptCount val="18"/>
                <c:pt idx="0">
                  <c:v>22.88</c:v>
                </c:pt>
                <c:pt idx="1">
                  <c:v>17.72</c:v>
                </c:pt>
                <c:pt idx="2">
                  <c:v>57.589999999999996</c:v>
                </c:pt>
                <c:pt idx="3">
                  <c:v>21.950000000000003</c:v>
                </c:pt>
                <c:pt idx="4">
                  <c:v>39.700000000000003</c:v>
                </c:pt>
                <c:pt idx="5">
                  <c:v>47.3</c:v>
                </c:pt>
                <c:pt idx="6">
                  <c:v>50.74</c:v>
                </c:pt>
                <c:pt idx="7">
                  <c:v>39.28</c:v>
                </c:pt>
                <c:pt idx="8">
                  <c:v>21.63</c:v>
                </c:pt>
                <c:pt idx="9">
                  <c:v>44.440000000000005</c:v>
                </c:pt>
                <c:pt idx="10">
                  <c:v>59.260000000000005</c:v>
                </c:pt>
                <c:pt idx="11">
                  <c:v>47.220000000000006</c:v>
                </c:pt>
                <c:pt idx="12">
                  <c:v>53.620000000000005</c:v>
                </c:pt>
                <c:pt idx="13">
                  <c:v>15.79</c:v>
                </c:pt>
                <c:pt idx="14">
                  <c:v>32.630000000000003</c:v>
                </c:pt>
                <c:pt idx="15">
                  <c:v>36.36</c:v>
                </c:pt>
                <c:pt idx="16">
                  <c:v>43.51</c:v>
                </c:pt>
                <c:pt idx="17">
                  <c:v>78.580000000000013</c:v>
                </c:pt>
              </c:numCache>
            </c:numRef>
          </c:val>
          <c:extLst>
            <c:ext xmlns:c16="http://schemas.microsoft.com/office/drawing/2014/chart" uri="{C3380CC4-5D6E-409C-BE32-E72D297353CC}">
              <c16:uniqueId val="{00000001-B054-4CAA-870E-E2B002DFDF07}"/>
            </c:ext>
          </c:extLst>
        </c:ser>
        <c:ser>
          <c:idx val="2"/>
          <c:order val="2"/>
          <c:tx>
            <c:strRef>
              <c:f>Лист1!$D$1</c:f>
              <c:strCache>
                <c:ptCount val="1"/>
                <c:pt idx="0">
                  <c:v>2023</c:v>
                </c:pt>
              </c:strCache>
            </c:strRef>
          </c:tx>
          <c:spPr>
            <a:solidFill>
              <a:srgbClr val="5B9BD5"/>
            </a:solidFill>
            <a:ln>
              <a:noFill/>
            </a:ln>
            <a:effectLst/>
          </c:spPr>
          <c:invertIfNegative val="0"/>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Лист1!$D$2:$D$19</c:f>
              <c:numCache>
                <c:formatCode>General</c:formatCode>
                <c:ptCount val="18"/>
                <c:pt idx="0">
                  <c:v>64.48</c:v>
                </c:pt>
                <c:pt idx="1">
                  <c:v>44.540000000000006</c:v>
                </c:pt>
                <c:pt idx="2">
                  <c:v>47.089999999999996</c:v>
                </c:pt>
                <c:pt idx="3">
                  <c:v>35</c:v>
                </c:pt>
                <c:pt idx="4">
                  <c:v>73.069999999999993</c:v>
                </c:pt>
                <c:pt idx="5">
                  <c:v>48.620000000000005</c:v>
                </c:pt>
                <c:pt idx="6">
                  <c:v>45.75</c:v>
                </c:pt>
                <c:pt idx="7">
                  <c:v>59.260000000000005</c:v>
                </c:pt>
                <c:pt idx="8">
                  <c:v>16.670000000000002</c:v>
                </c:pt>
                <c:pt idx="9">
                  <c:v>52</c:v>
                </c:pt>
                <c:pt idx="10">
                  <c:v>60</c:v>
                </c:pt>
                <c:pt idx="11">
                  <c:v>54.55</c:v>
                </c:pt>
                <c:pt idx="12">
                  <c:v>43.870000000000005</c:v>
                </c:pt>
                <c:pt idx="13">
                  <c:v>21.82</c:v>
                </c:pt>
                <c:pt idx="14">
                  <c:v>48.15</c:v>
                </c:pt>
                <c:pt idx="15">
                  <c:v>41.11</c:v>
                </c:pt>
                <c:pt idx="16">
                  <c:v>53.769999999999996</c:v>
                </c:pt>
                <c:pt idx="17">
                  <c:v>76.64</c:v>
                </c:pt>
              </c:numCache>
            </c:numRef>
          </c:val>
          <c:extLst>
            <c:ext xmlns:c16="http://schemas.microsoft.com/office/drawing/2014/chart" uri="{C3380CC4-5D6E-409C-BE32-E72D297353CC}">
              <c16:uniqueId val="{00000002-B054-4CAA-870E-E2B002DFDF07}"/>
            </c:ext>
          </c:extLst>
        </c:ser>
        <c:ser>
          <c:idx val="3"/>
          <c:order val="3"/>
          <c:tx>
            <c:strRef>
              <c:f>Лист1!$E$1</c:f>
              <c:strCache>
                <c:ptCount val="1"/>
                <c:pt idx="0">
                  <c:v>2024</c:v>
                </c:pt>
              </c:strCache>
            </c:strRef>
          </c:tx>
          <c:spPr>
            <a:solidFill>
              <a:srgbClr val="FFC000"/>
            </a:solidFill>
            <a:ln>
              <a:noFill/>
            </a:ln>
            <a:effectLst/>
          </c:spPr>
          <c:invertIfNegative val="0"/>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Лист1!$E$2:$E$19</c:f>
              <c:numCache>
                <c:formatCode>General</c:formatCode>
                <c:ptCount val="18"/>
                <c:pt idx="0">
                  <c:v>48.8</c:v>
                </c:pt>
                <c:pt idx="1">
                  <c:v>45.68</c:v>
                </c:pt>
                <c:pt idx="2">
                  <c:v>55.1</c:v>
                </c:pt>
                <c:pt idx="3">
                  <c:v>59.61</c:v>
                </c:pt>
                <c:pt idx="4">
                  <c:v>80</c:v>
                </c:pt>
                <c:pt idx="5">
                  <c:v>31.580000000000002</c:v>
                </c:pt>
                <c:pt idx="6">
                  <c:v>64.150000000000006</c:v>
                </c:pt>
                <c:pt idx="7">
                  <c:v>42.03</c:v>
                </c:pt>
                <c:pt idx="8">
                  <c:v>22.22</c:v>
                </c:pt>
                <c:pt idx="9">
                  <c:v>47.53</c:v>
                </c:pt>
                <c:pt idx="10">
                  <c:v>51.43</c:v>
                </c:pt>
                <c:pt idx="11">
                  <c:v>47.550000000000004</c:v>
                </c:pt>
                <c:pt idx="12">
                  <c:v>47.37</c:v>
                </c:pt>
                <c:pt idx="13">
                  <c:v>51.35</c:v>
                </c:pt>
                <c:pt idx="14">
                  <c:v>42.379999999999995</c:v>
                </c:pt>
                <c:pt idx="15">
                  <c:v>34.269999999999996</c:v>
                </c:pt>
                <c:pt idx="16">
                  <c:v>51.68</c:v>
                </c:pt>
                <c:pt idx="17">
                  <c:v>58.89</c:v>
                </c:pt>
              </c:numCache>
            </c:numRef>
          </c:val>
          <c:extLst>
            <c:ext xmlns:c16="http://schemas.microsoft.com/office/drawing/2014/chart" uri="{C3380CC4-5D6E-409C-BE32-E72D297353CC}">
              <c16:uniqueId val="{00000000-A284-4CE8-A977-1B92C58397EC}"/>
            </c:ext>
          </c:extLst>
        </c:ser>
        <c:ser>
          <c:idx val="4"/>
          <c:order val="4"/>
          <c:tx>
            <c:strRef>
              <c:f>Лист1!$F$1</c:f>
              <c:strCache>
                <c:ptCount val="1"/>
                <c:pt idx="0">
                  <c:v>2025</c:v>
                </c:pt>
              </c:strCache>
            </c:strRef>
          </c:tx>
          <c:spPr>
            <a:solidFill>
              <a:srgbClr val="43682B"/>
            </a:solidFill>
            <a:ln>
              <a:noFill/>
            </a:ln>
            <a:effectLst/>
          </c:spPr>
          <c:invertIfNegative val="0"/>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Лист1!$F$2:$F$19</c:f>
              <c:numCache>
                <c:formatCode>General</c:formatCode>
                <c:ptCount val="18"/>
                <c:pt idx="0">
                  <c:v>53.489999999999995</c:v>
                </c:pt>
                <c:pt idx="1">
                  <c:v>49.690000000000005</c:v>
                </c:pt>
                <c:pt idx="2">
                  <c:v>62.540000000000006</c:v>
                </c:pt>
                <c:pt idx="3">
                  <c:v>58.489999999999995</c:v>
                </c:pt>
                <c:pt idx="4">
                  <c:v>64.63</c:v>
                </c:pt>
                <c:pt idx="5">
                  <c:v>41.17</c:v>
                </c:pt>
                <c:pt idx="6">
                  <c:v>65.22</c:v>
                </c:pt>
                <c:pt idx="7">
                  <c:v>40</c:v>
                </c:pt>
                <c:pt idx="8">
                  <c:v>60</c:v>
                </c:pt>
                <c:pt idx="9">
                  <c:v>59.64</c:v>
                </c:pt>
                <c:pt idx="10">
                  <c:v>61.540000000000006</c:v>
                </c:pt>
                <c:pt idx="11">
                  <c:v>51.18</c:v>
                </c:pt>
                <c:pt idx="12">
                  <c:v>45.099999999999994</c:v>
                </c:pt>
                <c:pt idx="13">
                  <c:v>31.17</c:v>
                </c:pt>
                <c:pt idx="14">
                  <c:v>45.65</c:v>
                </c:pt>
                <c:pt idx="15">
                  <c:v>53.91</c:v>
                </c:pt>
                <c:pt idx="16">
                  <c:v>60.230000000000004</c:v>
                </c:pt>
                <c:pt idx="17">
                  <c:v>71.52</c:v>
                </c:pt>
              </c:numCache>
            </c:numRef>
          </c:val>
          <c:extLst>
            <c:ext xmlns:c16="http://schemas.microsoft.com/office/drawing/2014/chart" uri="{C3380CC4-5D6E-409C-BE32-E72D297353CC}">
              <c16:uniqueId val="{00000000-4D82-476B-AA62-7FA1A47275AF}"/>
            </c:ext>
          </c:extLst>
        </c:ser>
        <c:dLbls>
          <c:showLegendKey val="0"/>
          <c:showVal val="0"/>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27134883495807E-2"/>
          <c:y val="1.4034589582812998E-2"/>
          <c:w val="0.94769655888571347"/>
          <c:h val="0.84980356587313066"/>
        </c:manualLayout>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dLbl>
              <c:idx val="0"/>
              <c:layout>
                <c:manualLayout>
                  <c:x val="-8.9410449846325842E-3"/>
                  <c:y val="-1.3355592654424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CE2-4423-B156-22561DD9EFC2}"/>
                </c:ext>
              </c:extLst>
            </c:dLbl>
            <c:dLbl>
              <c:idx val="2"/>
              <c:layout>
                <c:manualLayout>
                  <c:x val="-1.2293936853869796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CE2-4423-B156-22561DD9EFC2}"/>
                </c:ext>
              </c:extLst>
            </c:dLbl>
            <c:dLbl>
              <c:idx val="3"/>
              <c:layout>
                <c:manualLayout>
                  <c:x val="-6.7057837384744551E-3"/>
                  <c:y val="-1.0202070978046071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CE2-4423-B156-22561DD9EFC2}"/>
                </c:ext>
              </c:extLst>
            </c:dLbl>
            <c:dLbl>
              <c:idx val="4"/>
              <c:layout>
                <c:manualLayout>
                  <c:x val="-1.1176306230790724E-3"/>
                  <c:y val="-1.3355592654424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7CE2-4423-B156-22561DD9EFC2}"/>
                </c:ext>
              </c:extLst>
            </c:dLbl>
            <c:dLbl>
              <c:idx val="5"/>
              <c:layout>
                <c:manualLayout>
                  <c:x val="-5.5881531153953619E-3"/>
                  <c:y val="-1.780745687256542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7CE2-4423-B156-22561DD9EFC2}"/>
                </c:ext>
              </c:extLst>
            </c:dLbl>
            <c:dLbl>
              <c:idx val="6"/>
              <c:layout>
                <c:manualLayout>
                  <c:x val="-3.3528918692372171E-3"/>
                  <c:y val="-2.00333889816360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7CE2-4423-B156-22561DD9EFC2}"/>
                </c:ext>
              </c:extLst>
            </c:dLbl>
            <c:dLbl>
              <c:idx val="7"/>
              <c:layout>
                <c:manualLayout>
                  <c:x val="-3.3528918692372579E-3"/>
                  <c:y val="-6.67779632721202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7CE2-4423-B156-22561DD9EFC2}"/>
                </c:ext>
              </c:extLst>
            </c:dLbl>
            <c:dLbl>
              <c:idx val="8"/>
              <c:layout>
                <c:manualLayout>
                  <c:x val="-5.588153115395361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7CE2-4423-B156-22561DD9EFC2}"/>
                </c:ext>
              </c:extLst>
            </c:dLbl>
            <c:dLbl>
              <c:idx val="9"/>
              <c:layout>
                <c:manualLayout>
                  <c:x val="-5.5881531153954434E-3"/>
                  <c:y val="-2.22593210907071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7CE2-4423-B156-22561DD9EFC2}"/>
                </c:ext>
              </c:extLst>
            </c:dLbl>
            <c:dLbl>
              <c:idx val="12"/>
              <c:layout>
                <c:manualLayout>
                  <c:x val="-5.5881531153953619E-3"/>
                  <c:y val="-6.67779632721202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7CE2-4423-B156-22561DD9EFC2}"/>
                </c:ext>
              </c:extLst>
            </c:dLbl>
            <c:dLbl>
              <c:idx val="13"/>
              <c:layout>
                <c:manualLayout>
                  <c:x val="-4.4705224923162895E-3"/>
                  <c:y val="-1.11296605453534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7CE2-4423-B156-22561DD9EFC2}"/>
                </c:ext>
              </c:extLst>
            </c:dLbl>
            <c:dLbl>
              <c:idx val="14"/>
              <c:layout>
                <c:manualLayout>
                  <c:x val="-3.3528918692372991E-3"/>
                  <c:y val="-1.3355592654424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CE2-4423-B156-22561DD9EFC2}"/>
                </c:ext>
              </c:extLst>
            </c:dLbl>
            <c:spPr>
              <a:no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Лист1!$A$2:$A$17</c:f>
              <c:strCache>
                <c:ptCount val="16"/>
                <c:pt idx="0">
                  <c:v>1K1</c:v>
                </c:pt>
                <c:pt idx="1">
                  <c:v>1К2</c:v>
                </c:pt>
                <c:pt idx="2">
                  <c:v>1К3</c:v>
                </c:pt>
                <c:pt idx="3">
                  <c:v>2,1</c:v>
                </c:pt>
                <c:pt idx="4">
                  <c:v>2,2</c:v>
                </c:pt>
                <c:pt idx="5">
                  <c:v>3</c:v>
                </c:pt>
                <c:pt idx="6">
                  <c:v>4</c:v>
                </c:pt>
                <c:pt idx="7">
                  <c:v>5</c:v>
                </c:pt>
                <c:pt idx="8">
                  <c:v>6,1</c:v>
                </c:pt>
                <c:pt idx="9">
                  <c:v>6,2</c:v>
                </c:pt>
                <c:pt idx="10">
                  <c:v>7,1</c:v>
                </c:pt>
                <c:pt idx="11">
                  <c:v>7,2</c:v>
                </c:pt>
                <c:pt idx="12">
                  <c:v>8,1</c:v>
                </c:pt>
                <c:pt idx="13">
                  <c:v>8,2</c:v>
                </c:pt>
                <c:pt idx="14">
                  <c:v>9</c:v>
                </c:pt>
                <c:pt idx="15">
                  <c:v>10</c:v>
                </c:pt>
              </c:strCache>
            </c:strRef>
          </c:cat>
          <c:val>
            <c:numRef>
              <c:f>Лист1!$B$2:$B$17</c:f>
              <c:numCache>
                <c:formatCode>General</c:formatCode>
                <c:ptCount val="16"/>
                <c:pt idx="0">
                  <c:v>55.43</c:v>
                </c:pt>
                <c:pt idx="1">
                  <c:v>40.200000000000003</c:v>
                </c:pt>
                <c:pt idx="2">
                  <c:v>90.82</c:v>
                </c:pt>
                <c:pt idx="3">
                  <c:v>73.209999999999994</c:v>
                </c:pt>
                <c:pt idx="4">
                  <c:v>61.65</c:v>
                </c:pt>
                <c:pt idx="5">
                  <c:v>74.8</c:v>
                </c:pt>
                <c:pt idx="6">
                  <c:v>72.150000000000006</c:v>
                </c:pt>
                <c:pt idx="7">
                  <c:v>91.31</c:v>
                </c:pt>
                <c:pt idx="8">
                  <c:v>83.67</c:v>
                </c:pt>
                <c:pt idx="9">
                  <c:v>51.33</c:v>
                </c:pt>
                <c:pt idx="10">
                  <c:v>83.82</c:v>
                </c:pt>
                <c:pt idx="11">
                  <c:v>58.31</c:v>
                </c:pt>
                <c:pt idx="12">
                  <c:v>79.569999999999993</c:v>
                </c:pt>
                <c:pt idx="13">
                  <c:v>69.599999999999994</c:v>
                </c:pt>
                <c:pt idx="14">
                  <c:v>38.94</c:v>
                </c:pt>
                <c:pt idx="15">
                  <c:v>37.479999999999997</c:v>
                </c:pt>
              </c:numCache>
            </c:numRef>
          </c:val>
          <c:extLst>
            <c:ext xmlns:c16="http://schemas.microsoft.com/office/drawing/2014/chart" uri="{C3380CC4-5D6E-409C-BE32-E72D297353CC}">
              <c16:uniqueId val="{00000000-9B29-4EC5-BF96-440F80944528}"/>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dLbl>
              <c:idx val="1"/>
              <c:layout>
                <c:manualLayout>
                  <c:x val="5.5881531153953619E-3"/>
                  <c:y val="-1.1129660545353377E-2"/>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78-4056-A42A-19F41D082FC3}"/>
                </c:ext>
              </c:extLst>
            </c:dLbl>
            <c:dLbl>
              <c:idx val="2"/>
              <c:layout>
                <c:manualLayout>
                  <c:x val="3.3528918692372171E-3"/>
                  <c:y val="0"/>
                </c:manualLayout>
              </c:layout>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CE2-4423-B156-22561DD9EFC2}"/>
                </c:ext>
              </c:extLst>
            </c:dLbl>
            <c:dLbl>
              <c:idx val="3"/>
              <c:layout>
                <c:manualLayout>
                  <c:x val="5.5881531153953619E-3"/>
                  <c:y val="-1.55815247634947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78-4056-A42A-19F41D082FC3}"/>
                </c:ext>
              </c:extLst>
            </c:dLbl>
            <c:dLbl>
              <c:idx val="4"/>
              <c:layout>
                <c:manualLayout>
                  <c:x val="3.3528918692371759E-3"/>
                  <c:y val="-8.903728436282693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7CE2-4423-B156-22561DD9EFC2}"/>
                </c:ext>
              </c:extLst>
            </c:dLbl>
            <c:dLbl>
              <c:idx val="5"/>
              <c:layout>
                <c:manualLayout>
                  <c:x val="5.5881531153953619E-3"/>
                  <c:y val="-1.5581524763494755E-2"/>
                </c:manualLayout>
              </c:layout>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7CE2-4423-B156-22561DD9EFC2}"/>
                </c:ext>
              </c:extLst>
            </c:dLbl>
            <c:dLbl>
              <c:idx val="6"/>
              <c:layout>
                <c:manualLayout>
                  <c:x val="4.4705224923162895E-3"/>
                  <c:y val="-1.112966054535336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7CE2-4423-B156-22561DD9EFC2}"/>
                </c:ext>
              </c:extLst>
            </c:dLbl>
            <c:dLbl>
              <c:idx val="7"/>
              <c:layout>
                <c:manualLayout>
                  <c:x val="6.7057837384744343E-3"/>
                  <c:y val="-8.9037284362827335E-3"/>
                </c:manualLayout>
              </c:layout>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7CE2-4423-B156-22561DD9EFC2}"/>
                </c:ext>
              </c:extLst>
            </c:dLbl>
            <c:dLbl>
              <c:idx val="8"/>
              <c:layout>
                <c:manualLayout>
                  <c:x val="4.4705224923162895E-3"/>
                  <c:y val="-1.1129660545353448E-2"/>
                </c:manualLayout>
              </c:layout>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7CE2-4423-B156-22561DD9EFC2}"/>
                </c:ext>
              </c:extLst>
            </c:dLbl>
            <c:dLbl>
              <c:idx val="9"/>
              <c:layout>
                <c:manualLayout>
                  <c:x val="2.2352612461581448E-3"/>
                  <c:y val="-1.1129660545353366E-2"/>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7CE2-4423-B156-22561DD9EFC2}"/>
                </c:ext>
              </c:extLst>
            </c:dLbl>
            <c:dLbl>
              <c:idx val="10"/>
              <c:layout>
                <c:manualLayout>
                  <c:x val="6.7057837384744343E-3"/>
                  <c:y val="-1.1129660545353387E-2"/>
                </c:manualLayout>
              </c:layout>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78-4056-A42A-19F41D082FC3}"/>
                </c:ext>
              </c:extLst>
            </c:dLbl>
            <c:dLbl>
              <c:idx val="11"/>
              <c:layout>
                <c:manualLayout>
                  <c:x val="3.3528918692371352E-3"/>
                  <c:y val="-3.33889816360601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78-4056-A42A-19F41D082FC3}"/>
                </c:ext>
              </c:extLst>
            </c:dLbl>
            <c:dLbl>
              <c:idx val="12"/>
              <c:layout>
                <c:manualLayout>
                  <c:x val="6.7057837384744343E-3"/>
                  <c:y val="-8.903728436282693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7CE2-4423-B156-22561DD9EFC2}"/>
                </c:ext>
              </c:extLst>
            </c:dLbl>
            <c:dLbl>
              <c:idx val="13"/>
              <c:layout>
                <c:manualLayout>
                  <c:x val="5.5881531153953619E-3"/>
                  <c:y val="-8.903728436282733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7CE2-4423-B156-22561DD9EFC2}"/>
                </c:ext>
              </c:extLst>
            </c:dLbl>
            <c:dLbl>
              <c:idx val="14"/>
              <c:layout>
                <c:manualLayout>
                  <c:x val="8.941044984632579E-3"/>
                  <c:y val="-1.5581524763494713E-2"/>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CE2-4423-B156-22561DD9EFC2}"/>
                </c:ext>
              </c:extLst>
            </c:dLbl>
            <c:dLbl>
              <c:idx val="15"/>
              <c:layout>
                <c:manualLayout>
                  <c:x val="8.941044984632579E-3"/>
                  <c:y val="-8.9037284362826936E-3"/>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CE2-4423-B156-22561DD9EFC2}"/>
                </c:ext>
              </c:extLst>
            </c:dLbl>
            <c:spPr>
              <a:no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Лист1!$A$2:$A$17</c:f>
              <c:strCache>
                <c:ptCount val="16"/>
                <c:pt idx="0">
                  <c:v>1K1</c:v>
                </c:pt>
                <c:pt idx="1">
                  <c:v>1К2</c:v>
                </c:pt>
                <c:pt idx="2">
                  <c:v>1К3</c:v>
                </c:pt>
                <c:pt idx="3">
                  <c:v>2,1</c:v>
                </c:pt>
                <c:pt idx="4">
                  <c:v>2,2</c:v>
                </c:pt>
                <c:pt idx="5">
                  <c:v>3</c:v>
                </c:pt>
                <c:pt idx="6">
                  <c:v>4</c:v>
                </c:pt>
                <c:pt idx="7">
                  <c:v>5</c:v>
                </c:pt>
                <c:pt idx="8">
                  <c:v>6,1</c:v>
                </c:pt>
                <c:pt idx="9">
                  <c:v>6,2</c:v>
                </c:pt>
                <c:pt idx="10">
                  <c:v>7,1</c:v>
                </c:pt>
                <c:pt idx="11">
                  <c:v>7,2</c:v>
                </c:pt>
                <c:pt idx="12">
                  <c:v>8,1</c:v>
                </c:pt>
                <c:pt idx="13">
                  <c:v>8,2</c:v>
                </c:pt>
                <c:pt idx="14">
                  <c:v>9</c:v>
                </c:pt>
                <c:pt idx="15">
                  <c:v>10</c:v>
                </c:pt>
              </c:strCache>
            </c:strRef>
          </c:cat>
          <c:val>
            <c:numRef>
              <c:f>Лист1!$C$2:$C$17</c:f>
              <c:numCache>
                <c:formatCode>General</c:formatCode>
                <c:ptCount val="16"/>
                <c:pt idx="0">
                  <c:v>54.43</c:v>
                </c:pt>
                <c:pt idx="1">
                  <c:v>39.86</c:v>
                </c:pt>
                <c:pt idx="2">
                  <c:v>89.9</c:v>
                </c:pt>
                <c:pt idx="3">
                  <c:v>70.3</c:v>
                </c:pt>
                <c:pt idx="4">
                  <c:v>58.79</c:v>
                </c:pt>
                <c:pt idx="5">
                  <c:v>76.59</c:v>
                </c:pt>
                <c:pt idx="6">
                  <c:v>72.400000000000006</c:v>
                </c:pt>
                <c:pt idx="7">
                  <c:v>90.17</c:v>
                </c:pt>
                <c:pt idx="8">
                  <c:v>82.29</c:v>
                </c:pt>
                <c:pt idx="9">
                  <c:v>49.07</c:v>
                </c:pt>
                <c:pt idx="10">
                  <c:v>82.6</c:v>
                </c:pt>
                <c:pt idx="11">
                  <c:v>58.31</c:v>
                </c:pt>
                <c:pt idx="12">
                  <c:v>77.08</c:v>
                </c:pt>
                <c:pt idx="13">
                  <c:v>67.25</c:v>
                </c:pt>
                <c:pt idx="14">
                  <c:v>37.51</c:v>
                </c:pt>
                <c:pt idx="15">
                  <c:v>37.299999999999997</c:v>
                </c:pt>
              </c:numCache>
            </c:numRef>
          </c:val>
          <c:extLst>
            <c:ext xmlns:c16="http://schemas.microsoft.com/office/drawing/2014/chart" uri="{C3380CC4-5D6E-409C-BE32-E72D297353CC}">
              <c16:uniqueId val="{00000001-9B29-4EC5-BF96-440F80944528}"/>
            </c:ext>
          </c:extLst>
        </c:ser>
        <c:dLbls>
          <c:dLblPos val="outEnd"/>
          <c:showLegendKey val="0"/>
          <c:showVal val="1"/>
          <c:showCatName val="0"/>
          <c:showSerName val="0"/>
          <c:showPercent val="0"/>
          <c:showBubbleSize val="0"/>
        </c:dLbls>
        <c:gapWidth val="444"/>
        <c:overlap val="-90"/>
        <c:axId val="1571823871"/>
        <c:axId val="1564729711"/>
      </c:barChart>
      <c:catAx>
        <c:axId val="157182387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scaling>
        <c:delete val="1"/>
        <c:axPos val="l"/>
        <c:numFmt formatCode="General" sourceLinked="1"/>
        <c:majorTickMark val="none"/>
        <c:minorTickMark val="none"/>
        <c:tickLblPos val="nextTo"/>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774243014258593E-2"/>
          <c:y val="1.4034589582812998E-2"/>
          <c:w val="0.94769655888571347"/>
          <c:h val="0.84980356587313066"/>
        </c:manualLayout>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Лист1!$A$2:$A$11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Лист1!$B$2:$B$11</c:f>
              <c:numCache>
                <c:formatCode>General</c:formatCode>
                <c:ptCount val="10"/>
                <c:pt idx="0">
                  <c:v>67.39</c:v>
                </c:pt>
                <c:pt idx="1">
                  <c:v>75.209999999999994</c:v>
                </c:pt>
                <c:pt idx="2">
                  <c:v>63.29</c:v>
                </c:pt>
                <c:pt idx="3">
                  <c:v>52.59</c:v>
                </c:pt>
                <c:pt idx="4">
                  <c:v>61.53</c:v>
                </c:pt>
                <c:pt idx="5">
                  <c:v>58.6</c:v>
                </c:pt>
                <c:pt idx="6">
                  <c:v>67.150000000000006</c:v>
                </c:pt>
                <c:pt idx="7">
                  <c:v>67.45</c:v>
                </c:pt>
                <c:pt idx="8">
                  <c:v>39.520000000000003</c:v>
                </c:pt>
                <c:pt idx="9">
                  <c:v>55.16</c:v>
                </c:pt>
              </c:numCache>
            </c:numRef>
          </c:val>
          <c:extLst>
            <c:ext xmlns:c16="http://schemas.microsoft.com/office/drawing/2014/chart" uri="{C3380CC4-5D6E-409C-BE32-E72D297353CC}">
              <c16:uniqueId val="{00000000-9B29-4EC5-BF96-440F80944528}"/>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dLbl>
              <c:idx val="0"/>
              <c:layout>
                <c:manualLayout>
                  <c:x val="7.8234143615535066E-3"/>
                  <c:y val="-1.17785630153121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29F-4C7D-91EC-59D15CFD1387}"/>
                </c:ext>
              </c:extLst>
            </c:dLbl>
            <c:dLbl>
              <c:idx val="1"/>
              <c:layout>
                <c:manualLayout>
                  <c:x val="5.5881531153953619E-3"/>
                  <c:y val="-1.112966054535337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78-4056-A42A-19F41D082FC3}"/>
                </c:ext>
              </c:extLst>
            </c:dLbl>
            <c:dLbl>
              <c:idx val="3"/>
              <c:layout>
                <c:manualLayout>
                  <c:x val="5.5881531153953619E-3"/>
                  <c:y val="-1.55815247634947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78-4056-A42A-19F41D082FC3}"/>
                </c:ext>
              </c:extLst>
            </c:dLbl>
            <c:dLbl>
              <c:idx val="6"/>
              <c:layout>
                <c:manualLayout>
                  <c:x val="5.5881531153953211E-3"/>
                  <c:y val="-1.64899882214369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29F-4C7D-91EC-59D15CFD1387}"/>
                </c:ext>
              </c:extLst>
            </c:dLbl>
            <c:dLbl>
              <c:idx val="8"/>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0-0820-47D1-A571-DA311A1DB8D4}"/>
                </c:ext>
              </c:extLst>
            </c:dLbl>
            <c:dLbl>
              <c:idx val="9"/>
              <c:layout>
                <c:manualLayout>
                  <c:x val="6.7057837384744343E-3"/>
                  <c:y val="-9.422850412249791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29F-4C7D-91EC-59D15CFD1387}"/>
                </c:ext>
              </c:extLst>
            </c:dLbl>
            <c:dLbl>
              <c:idx val="15"/>
              <c:layout>
                <c:manualLayout>
                  <c:x val="6.7057837384745158E-3"/>
                  <c:y val="-4.711425206124853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29F-4C7D-91EC-59D15CFD1387}"/>
                </c:ext>
              </c:extLst>
            </c:dLbl>
            <c:dLbl>
              <c:idx val="16"/>
              <c:layout>
                <c:manualLayout>
                  <c:x val="1.2293936853869631E-2"/>
                  <c:y val="4.711425206124852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29F-4C7D-91EC-59D15CFD1387}"/>
                </c:ext>
              </c:extLst>
            </c:dLbl>
            <c:dLbl>
              <c:idx val="18"/>
              <c:layout>
                <c:manualLayout>
                  <c:x val="4.4705224923161256E-3"/>
                  <c:y val="-2.225932109070673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C78-4056-A42A-19F41D082FC3}"/>
                </c:ext>
              </c:extLst>
            </c:dLbl>
            <c:dLbl>
              <c:idx val="19"/>
              <c:layout>
                <c:manualLayout>
                  <c:x val="4.4705224923162895E-3"/>
                  <c:y val="-2.225932109070754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C78-4056-A42A-19F41D082FC3}"/>
                </c:ext>
              </c:extLst>
            </c:dLbl>
            <c:dLbl>
              <c:idx val="21"/>
              <c:layout>
                <c:manualLayout>
                  <c:x val="6.7057837384744343E-3"/>
                  <c:y val="-7.067137809187279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29F-4C7D-91EC-59D15CFD1387}"/>
                </c:ext>
              </c:extLst>
            </c:dLbl>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Лист1!$A$2:$A$11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Лист1!$C$2:$C$11</c:f>
              <c:numCache>
                <c:formatCode>General</c:formatCode>
                <c:ptCount val="10"/>
                <c:pt idx="0">
                  <c:v>65.48</c:v>
                </c:pt>
                <c:pt idx="1">
                  <c:v>74.39</c:v>
                </c:pt>
                <c:pt idx="2">
                  <c:v>61.92</c:v>
                </c:pt>
                <c:pt idx="3">
                  <c:v>50.64</c:v>
                </c:pt>
                <c:pt idx="4">
                  <c:v>59.95</c:v>
                </c:pt>
                <c:pt idx="5">
                  <c:v>57</c:v>
                </c:pt>
                <c:pt idx="6">
                  <c:v>62.81</c:v>
                </c:pt>
                <c:pt idx="7">
                  <c:v>66.72</c:v>
                </c:pt>
                <c:pt idx="8">
                  <c:v>39.909999999999997</c:v>
                </c:pt>
                <c:pt idx="9">
                  <c:v>53.39</c:v>
                </c:pt>
              </c:numCache>
            </c:numRef>
          </c:val>
          <c:extLst>
            <c:ext xmlns:c16="http://schemas.microsoft.com/office/drawing/2014/chart" uri="{C3380CC4-5D6E-409C-BE32-E72D297353CC}">
              <c16:uniqueId val="{00000001-9B29-4EC5-BF96-440F80944528}"/>
            </c:ext>
          </c:extLst>
        </c:ser>
        <c:dLbls>
          <c:dLblPos val="outEnd"/>
          <c:showLegendKey val="0"/>
          <c:showVal val="1"/>
          <c:showCatName val="0"/>
          <c:showSerName val="0"/>
          <c:showPercent val="0"/>
          <c:showBubbleSize val="0"/>
        </c:dLbls>
        <c:gapWidth val="444"/>
        <c:overlap val="-90"/>
        <c:axId val="1571823871"/>
        <c:axId val="1564729711"/>
      </c:barChart>
      <c:catAx>
        <c:axId val="157182387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scaling>
        <c:delete val="1"/>
        <c:axPos val="l"/>
        <c:numFmt formatCode="General" sourceLinked="1"/>
        <c:majorTickMark val="none"/>
        <c:minorTickMark val="none"/>
        <c:tickLblPos val="nextTo"/>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Лист1!$B$2:$B$5</c:f>
              <c:numCache>
                <c:formatCode>General</c:formatCode>
                <c:ptCount val="4"/>
                <c:pt idx="0">
                  <c:v>3.52</c:v>
                </c:pt>
                <c:pt idx="1">
                  <c:v>37.67</c:v>
                </c:pt>
                <c:pt idx="2">
                  <c:v>44.24</c:v>
                </c:pt>
                <c:pt idx="3">
                  <c:v>14.56</c:v>
                </c:pt>
              </c:numCache>
            </c:numRef>
          </c:val>
          <c:extLst>
            <c:ext xmlns:c16="http://schemas.microsoft.com/office/drawing/2014/chart" uri="{C3380CC4-5D6E-409C-BE32-E72D297353CC}">
              <c16:uniqueId val="{00000000-8CE1-466E-8EEF-FEE9CE156BCC}"/>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Лист1!$C$2:$C$5</c:f>
              <c:numCache>
                <c:formatCode>General</c:formatCode>
                <c:ptCount val="4"/>
                <c:pt idx="0">
                  <c:v>3.31</c:v>
                </c:pt>
                <c:pt idx="1">
                  <c:v>40.82</c:v>
                </c:pt>
                <c:pt idx="2">
                  <c:v>43.16</c:v>
                </c:pt>
                <c:pt idx="3">
                  <c:v>12.7</c:v>
                </c:pt>
              </c:numCache>
            </c:numRef>
          </c:val>
          <c:extLst>
            <c:ext xmlns:c16="http://schemas.microsoft.com/office/drawing/2014/chart" uri="{C3380CC4-5D6E-409C-BE32-E72D297353CC}">
              <c16:uniqueId val="{00000001-8CE1-466E-8EEF-FEE9CE156BCC}"/>
            </c:ext>
          </c:extLst>
        </c:ser>
        <c:dLbls>
          <c:showLegendKey val="0"/>
          <c:showVal val="0"/>
          <c:showCatName val="0"/>
          <c:showSerName val="0"/>
          <c:showPercent val="0"/>
          <c:showBubbleSize val="0"/>
        </c:dLbls>
        <c:gapWidth val="219"/>
        <c:overlap val="-27"/>
        <c:axId val="1571823871"/>
        <c:axId val="1564729711"/>
      </c:barChart>
      <c:catAx>
        <c:axId val="1571823871"/>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Оценка</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Лист1!$A$2</c:f>
              <c:strCache>
                <c:ptCount val="1"/>
                <c:pt idx="0">
                  <c:v>Категория 1</c:v>
                </c:pt>
              </c:strCache>
            </c:strRef>
          </c:tx>
          <c:spPr>
            <a:solidFill>
              <a:schemeClr val="accent6"/>
            </a:solidFill>
            <a:ln>
              <a:noFill/>
            </a:ln>
            <a:effectLst/>
          </c:spPr>
          <c:invertIfNegative val="0"/>
          <c:dPt>
            <c:idx val="5"/>
            <c:invertIfNegative val="0"/>
            <c:bubble3D val="0"/>
            <c:spPr>
              <a:solidFill>
                <a:srgbClr val="C00000"/>
              </a:solidFill>
              <a:ln>
                <a:noFill/>
              </a:ln>
              <a:effectLst/>
            </c:spPr>
            <c:extLst>
              <c:ext xmlns:c16="http://schemas.microsoft.com/office/drawing/2014/chart" uri="{C3380CC4-5D6E-409C-BE32-E72D297353CC}">
                <c16:uniqueId val="{00000000-7ECD-427E-9B80-AA100E06B45A}"/>
              </c:ext>
            </c:extLst>
          </c:dPt>
          <c:dPt>
            <c:idx val="6"/>
            <c:invertIfNegative val="0"/>
            <c:bubble3D val="0"/>
            <c:spPr>
              <a:solidFill>
                <a:srgbClr val="70AD47"/>
              </a:solidFill>
              <a:ln>
                <a:noFill/>
              </a:ln>
              <a:effectLst/>
            </c:spPr>
            <c:extLst>
              <c:ext xmlns:c16="http://schemas.microsoft.com/office/drawing/2014/chart" uri="{C3380CC4-5D6E-409C-BE32-E72D297353CC}">
                <c16:uniqueId val="{00000001-DE53-4856-BFFC-5006E3CE95D0}"/>
              </c:ext>
            </c:extLst>
          </c:dPt>
          <c:dPt>
            <c:idx val="9"/>
            <c:invertIfNegative val="0"/>
            <c:bubble3D val="0"/>
            <c:spPr>
              <a:solidFill>
                <a:schemeClr val="accent6"/>
              </a:solidFill>
              <a:ln>
                <a:noFill/>
              </a:ln>
              <a:effectLst/>
            </c:spPr>
            <c:extLst>
              <c:ext xmlns:c16="http://schemas.microsoft.com/office/drawing/2014/chart" uri="{C3380CC4-5D6E-409C-BE32-E72D297353CC}">
                <c16:uniqueId val="{00000003-DE53-4856-BFFC-5006E3CE95D0}"/>
              </c:ext>
            </c:extLst>
          </c:dPt>
          <c:dPt>
            <c:idx val="10"/>
            <c:invertIfNegative val="0"/>
            <c:bubble3D val="0"/>
            <c:spPr>
              <a:solidFill>
                <a:srgbClr val="C00000"/>
              </a:solidFill>
              <a:ln>
                <a:noFill/>
              </a:ln>
              <a:effectLst/>
            </c:spPr>
            <c:extLst>
              <c:ext xmlns:c16="http://schemas.microsoft.com/office/drawing/2014/chart" uri="{C3380CC4-5D6E-409C-BE32-E72D297353CC}">
                <c16:uniqueId val="{00000001-7ECD-427E-9B80-AA100E06B45A}"/>
              </c:ext>
            </c:extLst>
          </c:dPt>
          <c:dPt>
            <c:idx val="14"/>
            <c:invertIfNegative val="0"/>
            <c:bubble3D val="0"/>
            <c:spPr>
              <a:solidFill>
                <a:schemeClr val="accent6"/>
              </a:solidFill>
              <a:ln>
                <a:noFill/>
              </a:ln>
              <a:effectLst/>
            </c:spPr>
            <c:extLst>
              <c:ext xmlns:c16="http://schemas.microsoft.com/office/drawing/2014/chart" uri="{C3380CC4-5D6E-409C-BE32-E72D297353CC}">
                <c16:uniqueId val="{00000005-DE53-4856-BFFC-5006E3CE95D0}"/>
              </c:ext>
            </c:extLst>
          </c:dPt>
          <c:dPt>
            <c:idx val="17"/>
            <c:invertIfNegative val="0"/>
            <c:bubble3D val="0"/>
            <c:spPr>
              <a:solidFill>
                <a:schemeClr val="accent6"/>
              </a:solidFill>
              <a:ln>
                <a:noFill/>
              </a:ln>
              <a:effectLst/>
            </c:spPr>
            <c:extLst>
              <c:ext xmlns:c16="http://schemas.microsoft.com/office/drawing/2014/chart" uri="{C3380CC4-5D6E-409C-BE32-E72D297353CC}">
                <c16:uniqueId val="{00000006-DED2-48E7-9E8A-D14743DFF069}"/>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Лист1!$B$1:$T$1</c:f>
              <c:strCache>
                <c:ptCount val="1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strCache>
            </c:strRef>
          </c:cat>
          <c:val>
            <c:numRef>
              <c:f>Лист1!$B$2:$T$2</c:f>
              <c:numCache>
                <c:formatCode>General</c:formatCode>
                <c:ptCount val="19"/>
                <c:pt idx="0">
                  <c:v>0</c:v>
                </c:pt>
                <c:pt idx="1">
                  <c:v>0.3</c:v>
                </c:pt>
                <c:pt idx="2">
                  <c:v>0.4</c:v>
                </c:pt>
                <c:pt idx="3">
                  <c:v>0.9</c:v>
                </c:pt>
                <c:pt idx="4">
                  <c:v>1.7</c:v>
                </c:pt>
                <c:pt idx="5">
                  <c:v>7.2</c:v>
                </c:pt>
                <c:pt idx="6">
                  <c:v>8</c:v>
                </c:pt>
                <c:pt idx="7">
                  <c:v>7.8</c:v>
                </c:pt>
                <c:pt idx="8">
                  <c:v>8.6999999999999993</c:v>
                </c:pt>
                <c:pt idx="9">
                  <c:v>9.1999999999999993</c:v>
                </c:pt>
                <c:pt idx="10">
                  <c:v>10.7</c:v>
                </c:pt>
                <c:pt idx="11">
                  <c:v>10</c:v>
                </c:pt>
                <c:pt idx="12">
                  <c:v>8.6</c:v>
                </c:pt>
                <c:pt idx="13">
                  <c:v>7.5</c:v>
                </c:pt>
                <c:pt idx="14">
                  <c:v>6.3</c:v>
                </c:pt>
                <c:pt idx="15">
                  <c:v>5.6</c:v>
                </c:pt>
                <c:pt idx="16">
                  <c:v>3.9</c:v>
                </c:pt>
                <c:pt idx="17">
                  <c:v>2</c:v>
                </c:pt>
                <c:pt idx="18">
                  <c:v>1.1000000000000001</c:v>
                </c:pt>
              </c:numCache>
            </c:numRef>
          </c:val>
          <c:extLst>
            <c:ext xmlns:c16="http://schemas.microsoft.com/office/drawing/2014/chart" uri="{C3380CC4-5D6E-409C-BE32-E72D297353CC}">
              <c16:uniqueId val="{00000006-DE53-4856-BFFC-5006E3CE95D0}"/>
            </c:ext>
          </c:extLst>
        </c:ser>
        <c:dLbls>
          <c:showLegendKey val="0"/>
          <c:showVal val="0"/>
          <c:showCatName val="0"/>
          <c:showSerName val="0"/>
          <c:showPercent val="0"/>
          <c:showBubbleSize val="0"/>
        </c:dLbls>
        <c:gapWidth val="219"/>
        <c:overlap val="-27"/>
        <c:axId val="1717307808"/>
        <c:axId val="1862703616"/>
      </c:barChart>
      <c:catAx>
        <c:axId val="17173078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a:t>первичный</a:t>
                </a:r>
                <a:r>
                  <a:rPr lang="ru-RU" baseline="0"/>
                  <a:t> балл</a:t>
                </a:r>
                <a:endParaRPr lang="ru-RU"/>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862703616"/>
        <c:crosses val="autoZero"/>
        <c:auto val="1"/>
        <c:lblAlgn val="ctr"/>
        <c:lblOffset val="100"/>
        <c:noMultiLvlLbl val="0"/>
      </c:catAx>
      <c:valAx>
        <c:axId val="1862703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dirty="0"/>
                  <a:t>процент участников, набравших первичный</a:t>
                </a:r>
                <a:r>
                  <a:rPr lang="ru-RU" baseline="0" dirty="0"/>
                  <a:t> балл</a:t>
                </a:r>
                <a:endParaRPr lang="ru-RU"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717307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ru-RU"/>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Лист1!$A$2</c:f>
              <c:strCache>
                <c:ptCount val="1"/>
                <c:pt idx="0">
                  <c:v>"2"</c:v>
                </c:pt>
              </c:strCache>
            </c:strRef>
          </c:tx>
          <c:spPr>
            <a:ln w="34925" cap="rnd">
              <a:solidFill>
                <a:schemeClr val="accent6"/>
              </a:solidFill>
              <a:round/>
            </a:ln>
            <a:effectLst/>
          </c:spPr>
          <c:marker>
            <c:symbol val="circle"/>
            <c:size val="5"/>
            <c:spPr>
              <a:solidFill>
                <a:schemeClr val="accent6"/>
              </a:solidFill>
              <a:ln w="9525">
                <a:solidFill>
                  <a:schemeClr val="accent6"/>
                </a:solidFill>
              </a:ln>
              <a:effectLst/>
            </c:spPr>
          </c:marker>
          <c:cat>
            <c:strRef>
              <c:f>Лист1!$B$1:$K$1</c:f>
              <c:strCache>
                <c:ptCount val="10"/>
                <c:pt idx="0">
                  <c:v>1</c:v>
                </c:pt>
                <c:pt idx="1">
                  <c:v>2</c:v>
                </c:pt>
                <c:pt idx="2">
                  <c:v>3</c:v>
                </c:pt>
                <c:pt idx="3">
                  <c:v>4</c:v>
                </c:pt>
                <c:pt idx="4">
                  <c:v>5</c:v>
                </c:pt>
                <c:pt idx="5">
                  <c:v>6</c:v>
                </c:pt>
                <c:pt idx="6">
                  <c:v>7</c:v>
                </c:pt>
                <c:pt idx="7">
                  <c:v>8</c:v>
                </c:pt>
                <c:pt idx="8">
                  <c:v>9</c:v>
                </c:pt>
                <c:pt idx="9">
                  <c:v>10</c:v>
                </c:pt>
              </c:strCache>
            </c:strRef>
          </c:cat>
          <c:val>
            <c:numRef>
              <c:f>Лист1!$B$2:$K$2</c:f>
              <c:numCache>
                <c:formatCode>General</c:formatCode>
                <c:ptCount val="10"/>
                <c:pt idx="0">
                  <c:v>29.9</c:v>
                </c:pt>
                <c:pt idx="1">
                  <c:v>38.24</c:v>
                </c:pt>
                <c:pt idx="2">
                  <c:v>20.59</c:v>
                </c:pt>
                <c:pt idx="3">
                  <c:v>6.13</c:v>
                </c:pt>
                <c:pt idx="4">
                  <c:v>16.18</c:v>
                </c:pt>
                <c:pt idx="5">
                  <c:v>17.399999999999999</c:v>
                </c:pt>
                <c:pt idx="6">
                  <c:v>24.51</c:v>
                </c:pt>
                <c:pt idx="7">
                  <c:v>23.04</c:v>
                </c:pt>
                <c:pt idx="8">
                  <c:v>8.5</c:v>
                </c:pt>
                <c:pt idx="9">
                  <c:v>18.3</c:v>
                </c:pt>
              </c:numCache>
            </c:numRef>
          </c:val>
          <c:smooth val="0"/>
          <c:extLst>
            <c:ext xmlns:c16="http://schemas.microsoft.com/office/drawing/2014/chart" uri="{C3380CC4-5D6E-409C-BE32-E72D297353CC}">
              <c16:uniqueId val="{00000000-1D38-4358-8D0A-A7A1A7DB6C83}"/>
            </c:ext>
          </c:extLst>
        </c:ser>
        <c:ser>
          <c:idx val="1"/>
          <c:order val="1"/>
          <c:tx>
            <c:strRef>
              <c:f>Лист1!$A$3</c:f>
              <c:strCache>
                <c:ptCount val="1"/>
                <c:pt idx="0">
                  <c:v>"3"</c:v>
                </c:pt>
              </c:strCache>
            </c:strRef>
          </c:tx>
          <c:spPr>
            <a:ln w="34925" cap="rnd">
              <a:solidFill>
                <a:schemeClr val="accent5"/>
              </a:solidFill>
              <a:round/>
            </a:ln>
            <a:effectLst/>
          </c:spPr>
          <c:marker>
            <c:symbol val="circle"/>
            <c:size val="5"/>
            <c:spPr>
              <a:solidFill>
                <a:schemeClr val="accent5"/>
              </a:solidFill>
              <a:ln w="9525">
                <a:solidFill>
                  <a:schemeClr val="accent5"/>
                </a:solidFill>
              </a:ln>
              <a:effectLst/>
            </c:spPr>
          </c:marker>
          <c:cat>
            <c:strRef>
              <c:f>Лист1!$B$1:$K$1</c:f>
              <c:strCache>
                <c:ptCount val="10"/>
                <c:pt idx="0">
                  <c:v>1</c:v>
                </c:pt>
                <c:pt idx="1">
                  <c:v>2</c:v>
                </c:pt>
                <c:pt idx="2">
                  <c:v>3</c:v>
                </c:pt>
                <c:pt idx="3">
                  <c:v>4</c:v>
                </c:pt>
                <c:pt idx="4">
                  <c:v>5</c:v>
                </c:pt>
                <c:pt idx="5">
                  <c:v>6</c:v>
                </c:pt>
                <c:pt idx="6">
                  <c:v>7</c:v>
                </c:pt>
                <c:pt idx="7">
                  <c:v>8</c:v>
                </c:pt>
                <c:pt idx="8">
                  <c:v>9</c:v>
                </c:pt>
                <c:pt idx="9">
                  <c:v>10</c:v>
                </c:pt>
              </c:strCache>
            </c:strRef>
          </c:cat>
          <c:val>
            <c:numRef>
              <c:f>Лист1!$B$3:$K$3</c:f>
              <c:numCache>
                <c:formatCode>General</c:formatCode>
                <c:ptCount val="10"/>
                <c:pt idx="0">
                  <c:v>52.85</c:v>
                </c:pt>
                <c:pt idx="1">
                  <c:v>65.099999999999994</c:v>
                </c:pt>
                <c:pt idx="2">
                  <c:v>46.92</c:v>
                </c:pt>
                <c:pt idx="3">
                  <c:v>31.68</c:v>
                </c:pt>
                <c:pt idx="4">
                  <c:v>41.78</c:v>
                </c:pt>
                <c:pt idx="5">
                  <c:v>37.82</c:v>
                </c:pt>
                <c:pt idx="6">
                  <c:v>50.3</c:v>
                </c:pt>
                <c:pt idx="7">
                  <c:v>52.13</c:v>
                </c:pt>
                <c:pt idx="8">
                  <c:v>21.08</c:v>
                </c:pt>
                <c:pt idx="9">
                  <c:v>36.01</c:v>
                </c:pt>
              </c:numCache>
            </c:numRef>
          </c:val>
          <c:smooth val="0"/>
          <c:extLst>
            <c:ext xmlns:c16="http://schemas.microsoft.com/office/drawing/2014/chart" uri="{C3380CC4-5D6E-409C-BE32-E72D297353CC}">
              <c16:uniqueId val="{00000001-1D38-4358-8D0A-A7A1A7DB6C83}"/>
            </c:ext>
          </c:extLst>
        </c:ser>
        <c:ser>
          <c:idx val="2"/>
          <c:order val="2"/>
          <c:tx>
            <c:strRef>
              <c:f>Лист1!$A$4</c:f>
              <c:strCache>
                <c:ptCount val="1"/>
                <c:pt idx="0">
                  <c:v>"4"</c:v>
                </c:pt>
              </c:strCache>
            </c:strRef>
          </c:tx>
          <c:spPr>
            <a:ln w="34925" cap="rnd">
              <a:solidFill>
                <a:schemeClr val="accent4"/>
              </a:solidFill>
              <a:round/>
            </a:ln>
            <a:effectLst/>
          </c:spPr>
          <c:marker>
            <c:symbol val="circle"/>
            <c:size val="5"/>
            <c:spPr>
              <a:solidFill>
                <a:schemeClr val="accent4"/>
              </a:solidFill>
              <a:ln w="9525">
                <a:solidFill>
                  <a:schemeClr val="accent4"/>
                </a:solidFill>
              </a:ln>
              <a:effectLst/>
            </c:spPr>
          </c:marker>
          <c:cat>
            <c:strRef>
              <c:f>Лист1!$B$1:$K$1</c:f>
              <c:strCache>
                <c:ptCount val="10"/>
                <c:pt idx="0">
                  <c:v>1</c:v>
                </c:pt>
                <c:pt idx="1">
                  <c:v>2</c:v>
                </c:pt>
                <c:pt idx="2">
                  <c:v>3</c:v>
                </c:pt>
                <c:pt idx="3">
                  <c:v>4</c:v>
                </c:pt>
                <c:pt idx="4">
                  <c:v>5</c:v>
                </c:pt>
                <c:pt idx="5">
                  <c:v>6</c:v>
                </c:pt>
                <c:pt idx="6">
                  <c:v>7</c:v>
                </c:pt>
                <c:pt idx="7">
                  <c:v>8</c:v>
                </c:pt>
                <c:pt idx="8">
                  <c:v>9</c:v>
                </c:pt>
                <c:pt idx="9">
                  <c:v>10</c:v>
                </c:pt>
              </c:strCache>
            </c:strRef>
          </c:cat>
          <c:val>
            <c:numRef>
              <c:f>Лист1!$B$4:$K$4</c:f>
              <c:numCache>
                <c:formatCode>General</c:formatCode>
                <c:ptCount val="10"/>
                <c:pt idx="0">
                  <c:v>73.650000000000006</c:v>
                </c:pt>
                <c:pt idx="1">
                  <c:v>81.11</c:v>
                </c:pt>
                <c:pt idx="2">
                  <c:v>71.81</c:v>
                </c:pt>
                <c:pt idx="3">
                  <c:v>61.18</c:v>
                </c:pt>
                <c:pt idx="4">
                  <c:v>71.34</c:v>
                </c:pt>
                <c:pt idx="5">
                  <c:v>68.069999999999993</c:v>
                </c:pt>
                <c:pt idx="6">
                  <c:v>71.11</c:v>
                </c:pt>
                <c:pt idx="7">
                  <c:v>76.03</c:v>
                </c:pt>
                <c:pt idx="8">
                  <c:v>47.25</c:v>
                </c:pt>
                <c:pt idx="9">
                  <c:v>62.09</c:v>
                </c:pt>
              </c:numCache>
            </c:numRef>
          </c:val>
          <c:smooth val="0"/>
          <c:extLst>
            <c:ext xmlns:c16="http://schemas.microsoft.com/office/drawing/2014/chart" uri="{C3380CC4-5D6E-409C-BE32-E72D297353CC}">
              <c16:uniqueId val="{00000002-1D38-4358-8D0A-A7A1A7DB6C83}"/>
            </c:ext>
          </c:extLst>
        </c:ser>
        <c:ser>
          <c:idx val="3"/>
          <c:order val="3"/>
          <c:tx>
            <c:strRef>
              <c:f>Лист1!$A$5</c:f>
              <c:strCache>
                <c:ptCount val="1"/>
                <c:pt idx="0">
                  <c:v>"5"</c:v>
                </c:pt>
              </c:strCache>
            </c:strRef>
          </c:tx>
          <c:spPr>
            <a:ln w="3810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Лист1!$B$1:$K$1</c:f>
              <c:strCache>
                <c:ptCount val="10"/>
                <c:pt idx="0">
                  <c:v>1</c:v>
                </c:pt>
                <c:pt idx="1">
                  <c:v>2</c:v>
                </c:pt>
                <c:pt idx="2">
                  <c:v>3</c:v>
                </c:pt>
                <c:pt idx="3">
                  <c:v>4</c:v>
                </c:pt>
                <c:pt idx="4">
                  <c:v>5</c:v>
                </c:pt>
                <c:pt idx="5">
                  <c:v>6</c:v>
                </c:pt>
                <c:pt idx="6">
                  <c:v>7</c:v>
                </c:pt>
                <c:pt idx="7">
                  <c:v>8</c:v>
                </c:pt>
                <c:pt idx="8">
                  <c:v>9</c:v>
                </c:pt>
                <c:pt idx="9">
                  <c:v>10</c:v>
                </c:pt>
              </c:strCache>
            </c:strRef>
          </c:cat>
          <c:val>
            <c:numRef>
              <c:f>Лист1!$B$5:$K$5</c:f>
              <c:numCache>
                <c:formatCode>General</c:formatCode>
                <c:ptCount val="10"/>
                <c:pt idx="0">
                  <c:v>86.7</c:v>
                </c:pt>
                <c:pt idx="1">
                  <c:v>90.66</c:v>
                </c:pt>
                <c:pt idx="2">
                  <c:v>87.98</c:v>
                </c:pt>
                <c:pt idx="3">
                  <c:v>87.98</c:v>
                </c:pt>
                <c:pt idx="4">
                  <c:v>91.05</c:v>
                </c:pt>
                <c:pt idx="5">
                  <c:v>91.94</c:v>
                </c:pt>
                <c:pt idx="6">
                  <c:v>85.42</c:v>
                </c:pt>
                <c:pt idx="7">
                  <c:v>93.09</c:v>
                </c:pt>
                <c:pt idx="8">
                  <c:v>84.19</c:v>
                </c:pt>
                <c:pt idx="9">
                  <c:v>88.53</c:v>
                </c:pt>
              </c:numCache>
            </c:numRef>
          </c:val>
          <c:smooth val="0"/>
          <c:extLst>
            <c:ext xmlns:c16="http://schemas.microsoft.com/office/drawing/2014/chart" uri="{C3380CC4-5D6E-409C-BE32-E72D297353CC}">
              <c16:uniqueId val="{00000003-1D38-4358-8D0A-A7A1A7DB6C83}"/>
            </c:ext>
          </c:extLst>
        </c:ser>
        <c:dLbls>
          <c:showLegendKey val="0"/>
          <c:showVal val="0"/>
          <c:showCatName val="0"/>
          <c:showSerName val="0"/>
          <c:showPercent val="0"/>
          <c:showBubbleSize val="0"/>
        </c:dLbls>
        <c:marker val="1"/>
        <c:smooth val="0"/>
        <c:axId val="1642419279"/>
        <c:axId val="930774991"/>
      </c:lineChart>
      <c:catAx>
        <c:axId val="1642419279"/>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Номер</a:t>
                </a:r>
                <a:r>
                  <a:rPr lang="ru-RU" baseline="0" dirty="0"/>
                  <a:t> задания</a:t>
                </a:r>
                <a:endParaRPr lang="ru-RU"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930774991"/>
        <c:crosses val="autoZero"/>
        <c:auto val="1"/>
        <c:lblAlgn val="ctr"/>
        <c:lblOffset val="100"/>
        <c:noMultiLvlLbl val="0"/>
      </c:catAx>
      <c:valAx>
        <c:axId val="93077499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 выполнения</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642419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365021215489268E-2"/>
          <c:y val="0.10127458820480974"/>
          <c:w val="0.96563497878451077"/>
          <c:h val="0.4632953358582928"/>
        </c:manualLayout>
      </c:layout>
      <c:barChart>
        <c:barDir val="col"/>
        <c:grouping val="clustered"/>
        <c:varyColors val="0"/>
        <c:ser>
          <c:idx val="4"/>
          <c:order val="0"/>
          <c:tx>
            <c:strRef>
              <c:f>Лист1!$B$1</c:f>
              <c:strCache>
                <c:ptCount val="1"/>
                <c:pt idx="0">
                  <c:v>2021</c:v>
                </c:pt>
              </c:strCache>
            </c:strRef>
          </c:tx>
          <c:spPr>
            <a:solidFill>
              <a:schemeClr val="accent5">
                <a:lumMod val="60000"/>
              </a:schemeClr>
            </a:solidFill>
            <a:ln>
              <a:noFill/>
            </a:ln>
            <a:effectLst/>
          </c:spPr>
          <c:invertIfNegative val="0"/>
          <c:val>
            <c:numRef>
              <c:f>Лист1!$B$2:$B$18</c:f>
              <c:numCache>
                <c:formatCode>General</c:formatCode>
                <c:ptCount val="17"/>
                <c:pt idx="0">
                  <c:v>9.3800000000000008</c:v>
                </c:pt>
                <c:pt idx="1">
                  <c:v>22.009999999999998</c:v>
                </c:pt>
                <c:pt idx="2">
                  <c:v>24.82</c:v>
                </c:pt>
                <c:pt idx="3">
                  <c:v>44.73</c:v>
                </c:pt>
                <c:pt idx="4">
                  <c:v>21.310000000000002</c:v>
                </c:pt>
                <c:pt idx="5">
                  <c:v>17.82</c:v>
                </c:pt>
                <c:pt idx="6">
                  <c:v>27.5</c:v>
                </c:pt>
                <c:pt idx="7">
                  <c:v>42.85</c:v>
                </c:pt>
                <c:pt idx="8">
                  <c:v>35.57</c:v>
                </c:pt>
                <c:pt idx="9">
                  <c:v>30.56</c:v>
                </c:pt>
                <c:pt idx="10">
                  <c:v>14.28</c:v>
                </c:pt>
                <c:pt idx="11">
                  <c:v>38.950000000000003</c:v>
                </c:pt>
                <c:pt idx="12">
                  <c:v>31.37</c:v>
                </c:pt>
                <c:pt idx="13">
                  <c:v>18.389999999999997</c:v>
                </c:pt>
                <c:pt idx="14">
                  <c:v>23</c:v>
                </c:pt>
                <c:pt idx="15">
                  <c:v>12.5</c:v>
                </c:pt>
                <c:pt idx="16">
                  <c:v>16.279999999999998</c:v>
                </c:pt>
              </c:numCache>
            </c:numRef>
          </c:val>
          <c:extLst>
            <c:ext xmlns:c16="http://schemas.microsoft.com/office/drawing/2014/chart" uri="{C3380CC4-5D6E-409C-BE32-E72D297353CC}">
              <c16:uniqueId val="{00000000-D899-41BD-A592-E2BBAE87F6C3}"/>
            </c:ext>
          </c:extLst>
        </c:ser>
        <c:ser>
          <c:idx val="0"/>
          <c:order val="1"/>
          <c:tx>
            <c:strRef>
              <c:f>Лист1!$C$1</c:f>
              <c:strCache>
                <c:ptCount val="1"/>
                <c:pt idx="0">
                  <c:v>2022</c:v>
                </c:pt>
              </c:strCache>
            </c:strRef>
          </c:tx>
          <c:spPr>
            <a:solidFill>
              <a:schemeClr val="accent6"/>
            </a:solidFill>
            <a:ln>
              <a:noFill/>
            </a:ln>
            <a:effectLst/>
          </c:spPr>
          <c:invertIfNegative val="0"/>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Лист1!$C$2:$C$18</c:f>
              <c:numCache>
                <c:formatCode>General</c:formatCode>
                <c:ptCount val="17"/>
                <c:pt idx="0">
                  <c:v>5.88</c:v>
                </c:pt>
                <c:pt idx="1">
                  <c:v>34.729999999999997</c:v>
                </c:pt>
                <c:pt idx="2">
                  <c:v>23.659999999999997</c:v>
                </c:pt>
                <c:pt idx="3">
                  <c:v>11.32</c:v>
                </c:pt>
                <c:pt idx="4">
                  <c:v>50</c:v>
                </c:pt>
                <c:pt idx="5">
                  <c:v>32.58</c:v>
                </c:pt>
                <c:pt idx="6">
                  <c:v>71.430000000000007</c:v>
                </c:pt>
                <c:pt idx="7">
                  <c:v>19.36</c:v>
                </c:pt>
                <c:pt idx="8">
                  <c:v>44.65</c:v>
                </c:pt>
                <c:pt idx="9">
                  <c:v>46.67</c:v>
                </c:pt>
                <c:pt idx="10">
                  <c:v>21.21</c:v>
                </c:pt>
                <c:pt idx="11">
                  <c:v>29.12</c:v>
                </c:pt>
                <c:pt idx="12">
                  <c:v>51.43</c:v>
                </c:pt>
                <c:pt idx="13">
                  <c:v>40</c:v>
                </c:pt>
                <c:pt idx="14">
                  <c:v>46.94</c:v>
                </c:pt>
                <c:pt idx="15">
                  <c:v>27.21</c:v>
                </c:pt>
                <c:pt idx="16">
                  <c:v>32.06</c:v>
                </c:pt>
              </c:numCache>
            </c:numRef>
          </c:val>
          <c:extLst>
            <c:ext xmlns:c16="http://schemas.microsoft.com/office/drawing/2014/chart" uri="{C3380CC4-5D6E-409C-BE32-E72D297353CC}">
              <c16:uniqueId val="{00000000-6120-4448-93D3-948E35661C93}"/>
            </c:ext>
          </c:extLst>
        </c:ser>
        <c:ser>
          <c:idx val="1"/>
          <c:order val="2"/>
          <c:tx>
            <c:strRef>
              <c:f>Лист1!$D$1</c:f>
              <c:strCache>
                <c:ptCount val="1"/>
                <c:pt idx="0">
                  <c:v>2023</c:v>
                </c:pt>
              </c:strCache>
            </c:strRef>
          </c:tx>
          <c:spPr>
            <a:solidFill>
              <a:schemeClr val="accent5"/>
            </a:solidFill>
            <a:ln>
              <a:noFill/>
            </a:ln>
            <a:effectLst/>
          </c:spPr>
          <c:invertIfNegative val="0"/>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Лист1!$D$2:$D$18</c:f>
              <c:numCache>
                <c:formatCode>General</c:formatCode>
                <c:ptCount val="17"/>
                <c:pt idx="0">
                  <c:v>44</c:v>
                </c:pt>
                <c:pt idx="1">
                  <c:v>34.950000000000003</c:v>
                </c:pt>
                <c:pt idx="2">
                  <c:v>45.21</c:v>
                </c:pt>
                <c:pt idx="3">
                  <c:v>44.29</c:v>
                </c:pt>
                <c:pt idx="4">
                  <c:v>39.39</c:v>
                </c:pt>
                <c:pt idx="5">
                  <c:v>38.950000000000003</c:v>
                </c:pt>
                <c:pt idx="6">
                  <c:v>61.54</c:v>
                </c:pt>
                <c:pt idx="7">
                  <c:v>36.659999999999997</c:v>
                </c:pt>
                <c:pt idx="8">
                  <c:v>45.92</c:v>
                </c:pt>
                <c:pt idx="9">
                  <c:v>23.33</c:v>
                </c:pt>
                <c:pt idx="10">
                  <c:v>33.33</c:v>
                </c:pt>
                <c:pt idx="11">
                  <c:v>27.020000000000003</c:v>
                </c:pt>
                <c:pt idx="12">
                  <c:v>54.540000000000006</c:v>
                </c:pt>
                <c:pt idx="13">
                  <c:v>20.96</c:v>
                </c:pt>
                <c:pt idx="14">
                  <c:v>52.21</c:v>
                </c:pt>
                <c:pt idx="15">
                  <c:v>27.21</c:v>
                </c:pt>
                <c:pt idx="16">
                  <c:v>14.29</c:v>
                </c:pt>
              </c:numCache>
            </c:numRef>
          </c:val>
          <c:extLst>
            <c:ext xmlns:c16="http://schemas.microsoft.com/office/drawing/2014/chart" uri="{C3380CC4-5D6E-409C-BE32-E72D297353CC}">
              <c16:uniqueId val="{00000001-6120-4448-93D3-948E35661C93}"/>
            </c:ext>
          </c:extLst>
        </c:ser>
        <c:ser>
          <c:idx val="2"/>
          <c:order val="3"/>
          <c:tx>
            <c:strRef>
              <c:f>Лист1!$E$1</c:f>
              <c:strCache>
                <c:ptCount val="1"/>
                <c:pt idx="0">
                  <c:v>2024</c:v>
                </c:pt>
              </c:strCache>
            </c:strRef>
          </c:tx>
          <c:spPr>
            <a:solidFill>
              <a:schemeClr val="accent4"/>
            </a:solidFill>
            <a:ln>
              <a:noFill/>
            </a:ln>
            <a:effectLst/>
          </c:spPr>
          <c:invertIfNegative val="0"/>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Лист1!$E$2:$E$18</c:f>
              <c:numCache>
                <c:formatCode>General</c:formatCode>
                <c:ptCount val="17"/>
                <c:pt idx="0">
                  <c:v>65.710000000000008</c:v>
                </c:pt>
                <c:pt idx="1">
                  <c:v>33</c:v>
                </c:pt>
                <c:pt idx="2">
                  <c:v>34.32</c:v>
                </c:pt>
                <c:pt idx="3">
                  <c:v>24.27</c:v>
                </c:pt>
                <c:pt idx="4">
                  <c:v>37.369999999999997</c:v>
                </c:pt>
                <c:pt idx="5">
                  <c:v>29.21</c:v>
                </c:pt>
                <c:pt idx="6">
                  <c:v>22.22</c:v>
                </c:pt>
                <c:pt idx="7">
                  <c:v>60</c:v>
                </c:pt>
                <c:pt idx="8">
                  <c:v>45.760000000000005</c:v>
                </c:pt>
                <c:pt idx="9">
                  <c:v>75.75</c:v>
                </c:pt>
                <c:pt idx="10">
                  <c:v>25.33</c:v>
                </c:pt>
                <c:pt idx="11">
                  <c:v>31.89</c:v>
                </c:pt>
                <c:pt idx="12">
                  <c:v>42.86</c:v>
                </c:pt>
                <c:pt idx="13">
                  <c:v>19.18</c:v>
                </c:pt>
                <c:pt idx="14">
                  <c:v>64.7</c:v>
                </c:pt>
                <c:pt idx="15">
                  <c:v>25.58</c:v>
                </c:pt>
                <c:pt idx="16">
                  <c:v>32.76</c:v>
                </c:pt>
              </c:numCache>
            </c:numRef>
          </c:val>
          <c:extLst>
            <c:ext xmlns:c16="http://schemas.microsoft.com/office/drawing/2014/chart" uri="{C3380CC4-5D6E-409C-BE32-E72D297353CC}">
              <c16:uniqueId val="{00000002-6120-4448-93D3-948E35661C93}"/>
            </c:ext>
          </c:extLst>
        </c:ser>
        <c:ser>
          <c:idx val="3"/>
          <c:order val="4"/>
          <c:tx>
            <c:strRef>
              <c:f>Лист1!$F$1</c:f>
              <c:strCache>
                <c:ptCount val="1"/>
                <c:pt idx="0">
                  <c:v>2025</c:v>
                </c:pt>
              </c:strCache>
            </c:strRef>
          </c:tx>
          <c:spPr>
            <a:solidFill>
              <a:schemeClr val="accent6">
                <a:lumMod val="60000"/>
              </a:schemeClr>
            </a:solidFill>
            <a:ln>
              <a:noFill/>
            </a:ln>
            <a:effectLst/>
          </c:spPr>
          <c:invertIfNegative val="0"/>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Лист1!$F$2:$F$18</c:f>
              <c:numCache>
                <c:formatCode>General</c:formatCode>
                <c:ptCount val="17"/>
                <c:pt idx="0">
                  <c:v>44.44</c:v>
                </c:pt>
                <c:pt idx="1">
                  <c:v>54.599999999999994</c:v>
                </c:pt>
                <c:pt idx="2">
                  <c:v>45.63</c:v>
                </c:pt>
                <c:pt idx="3">
                  <c:v>54.83</c:v>
                </c:pt>
                <c:pt idx="4">
                  <c:v>41.580000000000005</c:v>
                </c:pt>
                <c:pt idx="5">
                  <c:v>44.74</c:v>
                </c:pt>
                <c:pt idx="6">
                  <c:v>54.17</c:v>
                </c:pt>
                <c:pt idx="7">
                  <c:v>83.34</c:v>
                </c:pt>
                <c:pt idx="8">
                  <c:v>48.71</c:v>
                </c:pt>
                <c:pt idx="9">
                  <c:v>62.97</c:v>
                </c:pt>
                <c:pt idx="10">
                  <c:v>25.64</c:v>
                </c:pt>
                <c:pt idx="11">
                  <c:v>62.76</c:v>
                </c:pt>
                <c:pt idx="12">
                  <c:v>41.379999999999995</c:v>
                </c:pt>
                <c:pt idx="13">
                  <c:v>23.26</c:v>
                </c:pt>
                <c:pt idx="14">
                  <c:v>60.809999999999995</c:v>
                </c:pt>
                <c:pt idx="15">
                  <c:v>32.39</c:v>
                </c:pt>
                <c:pt idx="16">
                  <c:v>56.06</c:v>
                </c:pt>
              </c:numCache>
            </c:numRef>
          </c:val>
          <c:extLst>
            <c:ext xmlns:c16="http://schemas.microsoft.com/office/drawing/2014/chart" uri="{C3380CC4-5D6E-409C-BE32-E72D297353CC}">
              <c16:uniqueId val="{00000000-8CDD-41B5-9E85-F89EC37A9220}"/>
            </c:ext>
          </c:extLst>
        </c:ser>
        <c:dLbls>
          <c:showLegendKey val="0"/>
          <c:showVal val="0"/>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575536202323133E-2"/>
          <c:y val="0.1054614556848513"/>
          <c:w val="0.95142446379767687"/>
          <c:h val="0.44654725859031302"/>
        </c:manualLayout>
      </c:layout>
      <c:barChart>
        <c:barDir val="col"/>
        <c:grouping val="clustered"/>
        <c:varyColors val="0"/>
        <c:ser>
          <c:idx val="0"/>
          <c:order val="0"/>
          <c:tx>
            <c:strRef>
              <c:f>Лист1!$B$1</c:f>
              <c:strCache>
                <c:ptCount val="1"/>
                <c:pt idx="0">
                  <c:v>2021</c:v>
                </c:pt>
              </c:strCache>
            </c:strRef>
          </c:tx>
          <c:spPr>
            <a:solidFill>
              <a:srgbClr val="255E91"/>
            </a:solidFill>
            <a:ln>
              <a:noFill/>
            </a:ln>
            <a:effectLst/>
          </c:spPr>
          <c:invertIfNegative val="0"/>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Лист1!$B$2:$B$19</c:f>
              <c:numCache>
                <c:formatCode>General</c:formatCode>
                <c:ptCount val="18"/>
                <c:pt idx="0">
                  <c:v>20.12</c:v>
                </c:pt>
                <c:pt idx="1">
                  <c:v>17.419999999999998</c:v>
                </c:pt>
                <c:pt idx="2">
                  <c:v>26.240000000000002</c:v>
                </c:pt>
                <c:pt idx="3">
                  <c:v>27</c:v>
                </c:pt>
                <c:pt idx="4">
                  <c:v>46.43</c:v>
                </c:pt>
                <c:pt idx="5">
                  <c:v>27.4</c:v>
                </c:pt>
                <c:pt idx="6">
                  <c:v>31.82</c:v>
                </c:pt>
                <c:pt idx="7">
                  <c:v>45.76</c:v>
                </c:pt>
                <c:pt idx="8">
                  <c:v>47.92</c:v>
                </c:pt>
                <c:pt idx="9">
                  <c:v>25.189999999999998</c:v>
                </c:pt>
                <c:pt idx="10">
                  <c:v>27.66</c:v>
                </c:pt>
                <c:pt idx="11">
                  <c:v>32.51</c:v>
                </c:pt>
                <c:pt idx="12">
                  <c:v>27.849999999999998</c:v>
                </c:pt>
                <c:pt idx="13">
                  <c:v>35.71</c:v>
                </c:pt>
                <c:pt idx="14">
                  <c:v>22.19</c:v>
                </c:pt>
                <c:pt idx="15">
                  <c:v>32.629999999999995</c:v>
                </c:pt>
                <c:pt idx="16">
                  <c:v>31.1</c:v>
                </c:pt>
                <c:pt idx="17">
                  <c:v>42.66</c:v>
                </c:pt>
              </c:numCache>
            </c:numRef>
          </c:val>
          <c:extLst>
            <c:ext xmlns:c16="http://schemas.microsoft.com/office/drawing/2014/chart" uri="{C3380CC4-5D6E-409C-BE32-E72D297353CC}">
              <c16:uniqueId val="{00000000-B054-4CAA-870E-E2B002DFDF07}"/>
            </c:ext>
          </c:extLst>
        </c:ser>
        <c:ser>
          <c:idx val="1"/>
          <c:order val="1"/>
          <c:tx>
            <c:strRef>
              <c:f>Лист1!$C$1</c:f>
              <c:strCache>
                <c:ptCount val="1"/>
                <c:pt idx="0">
                  <c:v>2022</c:v>
                </c:pt>
              </c:strCache>
            </c:strRef>
          </c:tx>
          <c:spPr>
            <a:solidFill>
              <a:srgbClr val="70AD47"/>
            </a:solidFill>
            <a:ln>
              <a:noFill/>
            </a:ln>
            <a:effectLst/>
          </c:spPr>
          <c:invertIfNegative val="0"/>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Лист1!$C$2:$C$19</c:f>
              <c:numCache>
                <c:formatCode>General</c:formatCode>
                <c:ptCount val="18"/>
                <c:pt idx="0">
                  <c:v>13.72</c:v>
                </c:pt>
                <c:pt idx="1">
                  <c:v>14.819999999999999</c:v>
                </c:pt>
                <c:pt idx="2">
                  <c:v>38.74</c:v>
                </c:pt>
                <c:pt idx="3">
                  <c:v>23.19</c:v>
                </c:pt>
                <c:pt idx="4">
                  <c:v>72.5</c:v>
                </c:pt>
                <c:pt idx="5">
                  <c:v>55</c:v>
                </c:pt>
                <c:pt idx="6">
                  <c:v>31.57</c:v>
                </c:pt>
                <c:pt idx="7">
                  <c:v>45.75</c:v>
                </c:pt>
                <c:pt idx="8">
                  <c:v>13.51</c:v>
                </c:pt>
                <c:pt idx="9">
                  <c:v>47.680000000000007</c:v>
                </c:pt>
                <c:pt idx="10">
                  <c:v>30.61</c:v>
                </c:pt>
                <c:pt idx="11">
                  <c:v>43.589999999999996</c:v>
                </c:pt>
                <c:pt idx="12">
                  <c:v>30.9</c:v>
                </c:pt>
                <c:pt idx="13">
                  <c:v>36.67</c:v>
                </c:pt>
                <c:pt idx="14">
                  <c:v>22.82</c:v>
                </c:pt>
                <c:pt idx="15">
                  <c:v>31.060000000000002</c:v>
                </c:pt>
                <c:pt idx="16">
                  <c:v>29.28</c:v>
                </c:pt>
                <c:pt idx="17">
                  <c:v>69.88</c:v>
                </c:pt>
              </c:numCache>
            </c:numRef>
          </c:val>
          <c:extLst>
            <c:ext xmlns:c16="http://schemas.microsoft.com/office/drawing/2014/chart" uri="{C3380CC4-5D6E-409C-BE32-E72D297353CC}">
              <c16:uniqueId val="{00000001-B054-4CAA-870E-E2B002DFDF07}"/>
            </c:ext>
          </c:extLst>
        </c:ser>
        <c:ser>
          <c:idx val="2"/>
          <c:order val="2"/>
          <c:tx>
            <c:strRef>
              <c:f>Лист1!$D$1</c:f>
              <c:strCache>
                <c:ptCount val="1"/>
                <c:pt idx="0">
                  <c:v>2023</c:v>
                </c:pt>
              </c:strCache>
            </c:strRef>
          </c:tx>
          <c:spPr>
            <a:solidFill>
              <a:srgbClr val="5B9BD5"/>
            </a:solidFill>
            <a:ln>
              <a:noFill/>
            </a:ln>
            <a:effectLst/>
          </c:spPr>
          <c:invertIfNegative val="0"/>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Лист1!$D$2:$D$19</c:f>
              <c:numCache>
                <c:formatCode>General</c:formatCode>
                <c:ptCount val="18"/>
                <c:pt idx="0">
                  <c:v>34.33</c:v>
                </c:pt>
                <c:pt idx="1">
                  <c:v>18.57</c:v>
                </c:pt>
                <c:pt idx="2">
                  <c:v>39.849999999999994</c:v>
                </c:pt>
                <c:pt idx="3">
                  <c:v>6.9</c:v>
                </c:pt>
                <c:pt idx="4">
                  <c:v>29.17</c:v>
                </c:pt>
                <c:pt idx="5">
                  <c:v>38.96</c:v>
                </c:pt>
                <c:pt idx="6">
                  <c:v>31.71</c:v>
                </c:pt>
                <c:pt idx="7">
                  <c:v>51.16</c:v>
                </c:pt>
                <c:pt idx="8">
                  <c:v>37.78</c:v>
                </c:pt>
                <c:pt idx="9">
                  <c:v>44.72</c:v>
                </c:pt>
                <c:pt idx="10">
                  <c:v>41.510000000000005</c:v>
                </c:pt>
                <c:pt idx="11">
                  <c:v>46.97</c:v>
                </c:pt>
                <c:pt idx="12">
                  <c:v>38.15</c:v>
                </c:pt>
                <c:pt idx="13">
                  <c:v>38.340000000000003</c:v>
                </c:pt>
                <c:pt idx="14">
                  <c:v>37.900000000000006</c:v>
                </c:pt>
                <c:pt idx="15">
                  <c:v>24.03</c:v>
                </c:pt>
                <c:pt idx="16">
                  <c:v>39.099999999999994</c:v>
                </c:pt>
                <c:pt idx="17">
                  <c:v>50.31</c:v>
                </c:pt>
              </c:numCache>
            </c:numRef>
          </c:val>
          <c:extLst>
            <c:ext xmlns:c16="http://schemas.microsoft.com/office/drawing/2014/chart" uri="{C3380CC4-5D6E-409C-BE32-E72D297353CC}">
              <c16:uniqueId val="{00000002-B054-4CAA-870E-E2B002DFDF07}"/>
            </c:ext>
          </c:extLst>
        </c:ser>
        <c:ser>
          <c:idx val="3"/>
          <c:order val="3"/>
          <c:tx>
            <c:strRef>
              <c:f>Лист1!$E$1</c:f>
              <c:strCache>
                <c:ptCount val="1"/>
                <c:pt idx="0">
                  <c:v>2024</c:v>
                </c:pt>
              </c:strCache>
            </c:strRef>
          </c:tx>
          <c:spPr>
            <a:solidFill>
              <a:srgbClr val="FFC000"/>
            </a:solidFill>
            <a:ln>
              <a:noFill/>
            </a:ln>
            <a:effectLst/>
          </c:spPr>
          <c:invertIfNegative val="0"/>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Лист1!$E$2:$E$19</c:f>
              <c:numCache>
                <c:formatCode>General</c:formatCode>
                <c:ptCount val="18"/>
                <c:pt idx="0">
                  <c:v>31.119999999999997</c:v>
                </c:pt>
                <c:pt idx="1">
                  <c:v>17.68</c:v>
                </c:pt>
                <c:pt idx="2">
                  <c:v>40.92</c:v>
                </c:pt>
                <c:pt idx="3">
                  <c:v>26.529999999999998</c:v>
                </c:pt>
                <c:pt idx="4">
                  <c:v>32.630000000000003</c:v>
                </c:pt>
                <c:pt idx="5">
                  <c:v>30.770000000000003</c:v>
                </c:pt>
                <c:pt idx="6">
                  <c:v>55.74</c:v>
                </c:pt>
                <c:pt idx="7">
                  <c:v>68</c:v>
                </c:pt>
                <c:pt idx="8">
                  <c:v>28.57</c:v>
                </c:pt>
                <c:pt idx="9">
                  <c:v>50</c:v>
                </c:pt>
                <c:pt idx="10">
                  <c:v>42.69</c:v>
                </c:pt>
                <c:pt idx="11">
                  <c:v>37.159999999999997</c:v>
                </c:pt>
                <c:pt idx="12">
                  <c:v>17.07</c:v>
                </c:pt>
                <c:pt idx="13">
                  <c:v>35.42</c:v>
                </c:pt>
                <c:pt idx="14">
                  <c:v>44.32</c:v>
                </c:pt>
                <c:pt idx="15">
                  <c:v>12.690000000000001</c:v>
                </c:pt>
                <c:pt idx="16">
                  <c:v>18.89</c:v>
                </c:pt>
                <c:pt idx="17">
                  <c:v>37.17</c:v>
                </c:pt>
              </c:numCache>
            </c:numRef>
          </c:val>
          <c:extLst>
            <c:ext xmlns:c16="http://schemas.microsoft.com/office/drawing/2014/chart" uri="{C3380CC4-5D6E-409C-BE32-E72D297353CC}">
              <c16:uniqueId val="{00000000-D676-4AE3-9E05-28805AFB00BC}"/>
            </c:ext>
          </c:extLst>
        </c:ser>
        <c:ser>
          <c:idx val="4"/>
          <c:order val="4"/>
          <c:tx>
            <c:strRef>
              <c:f>Лист1!$F$1</c:f>
              <c:strCache>
                <c:ptCount val="1"/>
                <c:pt idx="0">
                  <c:v>2025</c:v>
                </c:pt>
              </c:strCache>
            </c:strRef>
          </c:tx>
          <c:spPr>
            <a:solidFill>
              <a:srgbClr val="43682B"/>
            </a:solidFill>
            <a:ln>
              <a:noFill/>
            </a:ln>
            <a:effectLst/>
          </c:spPr>
          <c:invertIfNegative val="0"/>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Лист1!$F$2:$F$19</c:f>
              <c:numCache>
                <c:formatCode>General</c:formatCode>
                <c:ptCount val="18"/>
                <c:pt idx="0">
                  <c:v>52.43</c:v>
                </c:pt>
                <c:pt idx="1">
                  <c:v>41.33</c:v>
                </c:pt>
                <c:pt idx="2">
                  <c:v>59.29</c:v>
                </c:pt>
                <c:pt idx="3">
                  <c:v>44.059999999999995</c:v>
                </c:pt>
                <c:pt idx="4">
                  <c:v>53.03</c:v>
                </c:pt>
                <c:pt idx="5">
                  <c:v>40.47</c:v>
                </c:pt>
                <c:pt idx="6">
                  <c:v>60.41</c:v>
                </c:pt>
                <c:pt idx="7">
                  <c:v>30.15</c:v>
                </c:pt>
                <c:pt idx="8">
                  <c:v>36.36</c:v>
                </c:pt>
                <c:pt idx="9">
                  <c:v>51.75</c:v>
                </c:pt>
                <c:pt idx="10">
                  <c:v>48.08</c:v>
                </c:pt>
                <c:pt idx="11">
                  <c:v>42.67</c:v>
                </c:pt>
                <c:pt idx="12">
                  <c:v>60.61</c:v>
                </c:pt>
                <c:pt idx="13">
                  <c:v>42.22</c:v>
                </c:pt>
                <c:pt idx="14">
                  <c:v>53.48</c:v>
                </c:pt>
                <c:pt idx="15">
                  <c:v>30.770000000000003</c:v>
                </c:pt>
                <c:pt idx="16">
                  <c:v>61.81</c:v>
                </c:pt>
                <c:pt idx="17">
                  <c:v>65.05</c:v>
                </c:pt>
              </c:numCache>
            </c:numRef>
          </c:val>
          <c:extLst>
            <c:ext xmlns:c16="http://schemas.microsoft.com/office/drawing/2014/chart" uri="{C3380CC4-5D6E-409C-BE32-E72D297353CC}">
              <c16:uniqueId val="{00000000-6E6A-4073-9D34-E39D9623CB55}"/>
            </c:ext>
          </c:extLst>
        </c:ser>
        <c:dLbls>
          <c:showLegendKey val="0"/>
          <c:showVal val="0"/>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774243014258593E-2"/>
          <c:y val="1.4034589582812998E-2"/>
          <c:w val="0.94769655888571347"/>
          <c:h val="0.84980356587313066"/>
        </c:manualLayout>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Лист1!$A$2:$A$18</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Лист1!$B$2:$B$18</c:f>
              <c:numCache>
                <c:formatCode>General</c:formatCode>
                <c:ptCount val="17"/>
                <c:pt idx="0">
                  <c:v>86.35</c:v>
                </c:pt>
                <c:pt idx="1">
                  <c:v>84.18</c:v>
                </c:pt>
                <c:pt idx="2">
                  <c:v>32.69</c:v>
                </c:pt>
                <c:pt idx="3">
                  <c:v>64.88</c:v>
                </c:pt>
                <c:pt idx="4">
                  <c:v>72.98</c:v>
                </c:pt>
                <c:pt idx="5">
                  <c:v>73.33</c:v>
                </c:pt>
                <c:pt idx="6">
                  <c:v>78.59</c:v>
                </c:pt>
                <c:pt idx="7">
                  <c:v>39.33</c:v>
                </c:pt>
                <c:pt idx="8">
                  <c:v>50.93</c:v>
                </c:pt>
                <c:pt idx="9">
                  <c:v>50.9</c:v>
                </c:pt>
                <c:pt idx="10">
                  <c:v>46.96</c:v>
                </c:pt>
                <c:pt idx="11">
                  <c:v>79.12</c:v>
                </c:pt>
                <c:pt idx="12">
                  <c:v>76.569999999999993</c:v>
                </c:pt>
                <c:pt idx="13">
                  <c:v>32.93</c:v>
                </c:pt>
                <c:pt idx="14">
                  <c:v>76.12</c:v>
                </c:pt>
                <c:pt idx="15">
                  <c:v>39.090000000000003</c:v>
                </c:pt>
                <c:pt idx="16">
                  <c:v>34.47</c:v>
                </c:pt>
              </c:numCache>
            </c:numRef>
          </c:val>
          <c:extLst>
            <c:ext xmlns:c16="http://schemas.microsoft.com/office/drawing/2014/chart" uri="{C3380CC4-5D6E-409C-BE32-E72D297353CC}">
              <c16:uniqueId val="{00000000-9B29-4EC5-BF96-440F80944528}"/>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dLbl>
              <c:idx val="0"/>
              <c:layout>
                <c:manualLayout>
                  <c:x val="7.8234143615535066E-3"/>
                  <c:y val="-1.1778563015312134E-2"/>
                </c:manualLayout>
              </c:layout>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29F-4C7D-91EC-59D15CFD1387}"/>
                </c:ext>
              </c:extLst>
            </c:dLbl>
            <c:dLbl>
              <c:idx val="1"/>
              <c:layout>
                <c:manualLayout>
                  <c:x val="5.5881531153953619E-3"/>
                  <c:y val="-1.1129660545353377E-2"/>
                </c:manualLayout>
              </c:layout>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78-4056-A42A-19F41D082FC3}"/>
                </c:ext>
              </c:extLst>
            </c:dLbl>
            <c:dLbl>
              <c:idx val="2"/>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2-4DE8-49C6-BF61-89FCEFFE513A}"/>
                </c:ext>
              </c:extLst>
            </c:dLbl>
            <c:dLbl>
              <c:idx val="3"/>
              <c:layout>
                <c:manualLayout>
                  <c:x val="5.5881531153953619E-3"/>
                  <c:y val="-1.55815247634947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78-4056-A42A-19F41D082FC3}"/>
                </c:ext>
              </c:extLst>
            </c:dLbl>
            <c:dLbl>
              <c:idx val="4"/>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3-4512-460F-8178-5B0209314982}"/>
                </c:ext>
              </c:extLst>
            </c:dLbl>
            <c:dLbl>
              <c:idx val="6"/>
              <c:layout>
                <c:manualLayout>
                  <c:x val="5.5881531153953211E-3"/>
                  <c:y val="-1.64899882214369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29F-4C7D-91EC-59D15CFD1387}"/>
                </c:ext>
              </c:extLst>
            </c:dLbl>
            <c:dLbl>
              <c:idx val="7"/>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2-4512-460F-8178-5B0209314982}"/>
                </c:ext>
              </c:extLst>
            </c:dLbl>
            <c:dLbl>
              <c:idx val="8"/>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1-4512-460F-8178-5B0209314982}"/>
                </c:ext>
              </c:extLst>
            </c:dLbl>
            <c:dLbl>
              <c:idx val="9"/>
              <c:layout>
                <c:manualLayout>
                  <c:x val="6.7057837384744343E-3"/>
                  <c:y val="-9.4228504122497916E-3"/>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29F-4C7D-91EC-59D15CFD1387}"/>
                </c:ext>
              </c:extLst>
            </c:dLbl>
            <c:dLbl>
              <c:idx val="10"/>
              <c:layout>
                <c:manualLayout>
                  <c:x val="6.7057837384744343E-3"/>
                  <c:y val="-1.1129660545353387E-2"/>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78-4056-A42A-19F41D082FC3}"/>
                </c:ext>
              </c:extLst>
            </c:dLbl>
            <c:dLbl>
              <c:idx val="11"/>
              <c:layout>
                <c:manualLayout>
                  <c:x val="3.3528918692371352E-3"/>
                  <c:y val="-3.33889816360601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78-4056-A42A-19F41D082FC3}"/>
                </c:ext>
              </c:extLst>
            </c:dLbl>
            <c:dLbl>
              <c:idx val="12"/>
              <c:layout>
                <c:manualLayout>
                  <c:x val="4.4705224923162071E-3"/>
                  <c:y val="-7.067137809187279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29F-4C7D-91EC-59D15CFD1387}"/>
                </c:ext>
              </c:extLst>
            </c:dLbl>
            <c:dLbl>
              <c:idx val="13"/>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0-4DE8-49C6-BF61-89FCEFFE513A}"/>
                </c:ext>
              </c:extLst>
            </c:dLbl>
            <c:dLbl>
              <c:idx val="15"/>
              <c:layout>
                <c:manualLayout>
                  <c:x val="6.7057837384745158E-3"/>
                  <c:y val="-4.7114252061248533E-3"/>
                </c:manualLayout>
              </c:layout>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29F-4C7D-91EC-59D15CFD1387}"/>
                </c:ext>
              </c:extLst>
            </c:dLbl>
            <c:dLbl>
              <c:idx val="16"/>
              <c:layout>
                <c:manualLayout>
                  <c:x val="1.2293936853869631E-2"/>
                  <c:y val="4.7114252061248524E-3"/>
                </c:manualLayout>
              </c:layout>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29F-4C7D-91EC-59D15CFD1387}"/>
                </c:ext>
              </c:extLst>
            </c:dLbl>
            <c:dLbl>
              <c:idx val="21"/>
              <c:layout>
                <c:manualLayout>
                  <c:x val="6.7057837384744343E-3"/>
                  <c:y val="-7.067137809187279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29F-4C7D-91EC-59D15CFD1387}"/>
                </c:ext>
              </c:extLst>
            </c:dLbl>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Лист1!$A$2:$A$18</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Лист1!$C$2:$C$18</c:f>
              <c:numCache>
                <c:formatCode>General</c:formatCode>
                <c:ptCount val="17"/>
                <c:pt idx="0">
                  <c:v>81.94</c:v>
                </c:pt>
                <c:pt idx="1">
                  <c:v>83.18</c:v>
                </c:pt>
                <c:pt idx="2">
                  <c:v>30.85</c:v>
                </c:pt>
                <c:pt idx="3">
                  <c:v>63.28</c:v>
                </c:pt>
                <c:pt idx="4">
                  <c:v>73.11</c:v>
                </c:pt>
                <c:pt idx="5">
                  <c:v>70.06</c:v>
                </c:pt>
                <c:pt idx="6">
                  <c:v>77.739999999999995</c:v>
                </c:pt>
                <c:pt idx="7">
                  <c:v>35.85</c:v>
                </c:pt>
                <c:pt idx="8">
                  <c:v>49.97</c:v>
                </c:pt>
                <c:pt idx="9">
                  <c:v>49.73</c:v>
                </c:pt>
                <c:pt idx="10">
                  <c:v>41.26</c:v>
                </c:pt>
                <c:pt idx="11">
                  <c:v>73.569999999999993</c:v>
                </c:pt>
                <c:pt idx="12">
                  <c:v>75.540000000000006</c:v>
                </c:pt>
                <c:pt idx="13">
                  <c:v>31.35</c:v>
                </c:pt>
                <c:pt idx="14">
                  <c:v>74.13</c:v>
                </c:pt>
                <c:pt idx="15">
                  <c:v>40.4</c:v>
                </c:pt>
                <c:pt idx="16">
                  <c:v>36.11</c:v>
                </c:pt>
              </c:numCache>
            </c:numRef>
          </c:val>
          <c:extLst>
            <c:ext xmlns:c16="http://schemas.microsoft.com/office/drawing/2014/chart" uri="{C3380CC4-5D6E-409C-BE32-E72D297353CC}">
              <c16:uniqueId val="{00000001-9B29-4EC5-BF96-440F80944528}"/>
            </c:ext>
          </c:extLst>
        </c:ser>
        <c:dLbls>
          <c:dLblPos val="outEnd"/>
          <c:showLegendKey val="0"/>
          <c:showVal val="1"/>
          <c:showCatName val="0"/>
          <c:showSerName val="0"/>
          <c:showPercent val="0"/>
          <c:showBubbleSize val="0"/>
        </c:dLbls>
        <c:gapWidth val="444"/>
        <c:overlap val="-90"/>
        <c:axId val="1571823871"/>
        <c:axId val="1564729711"/>
      </c:barChart>
      <c:catAx>
        <c:axId val="157182387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scaling>
        <c:delete val="1"/>
        <c:axPos val="l"/>
        <c:numFmt formatCode="General" sourceLinked="1"/>
        <c:majorTickMark val="none"/>
        <c:minorTickMark val="none"/>
        <c:tickLblPos val="nextTo"/>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92809754556086"/>
          <c:y val="2.3131401504104913E-2"/>
          <c:w val="0.88083782642805908"/>
          <c:h val="0.79189497777424289"/>
        </c:manualLayout>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Лист1!$B$2:$B$5</c:f>
              <c:numCache>
                <c:formatCode>General</c:formatCode>
                <c:ptCount val="4"/>
                <c:pt idx="0">
                  <c:v>3.33</c:v>
                </c:pt>
                <c:pt idx="1">
                  <c:v>40.53</c:v>
                </c:pt>
                <c:pt idx="2">
                  <c:v>48.22</c:v>
                </c:pt>
                <c:pt idx="3">
                  <c:v>7.91</c:v>
                </c:pt>
              </c:numCache>
            </c:numRef>
          </c:val>
          <c:extLst>
            <c:ext xmlns:c16="http://schemas.microsoft.com/office/drawing/2014/chart" uri="{C3380CC4-5D6E-409C-BE32-E72D297353CC}">
              <c16:uniqueId val="{00000000-8CE1-466E-8EEF-FEE9CE156BCC}"/>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Лист1!$C$2:$C$5</c:f>
              <c:numCache>
                <c:formatCode>General</c:formatCode>
                <c:ptCount val="4"/>
                <c:pt idx="0">
                  <c:v>3.2</c:v>
                </c:pt>
                <c:pt idx="1">
                  <c:v>45.23</c:v>
                </c:pt>
                <c:pt idx="2">
                  <c:v>45.92</c:v>
                </c:pt>
                <c:pt idx="3">
                  <c:v>5.65</c:v>
                </c:pt>
              </c:numCache>
            </c:numRef>
          </c:val>
          <c:extLst>
            <c:ext xmlns:c16="http://schemas.microsoft.com/office/drawing/2014/chart" uri="{C3380CC4-5D6E-409C-BE32-E72D297353CC}">
              <c16:uniqueId val="{00000001-8CE1-466E-8EEF-FEE9CE156BCC}"/>
            </c:ext>
          </c:extLst>
        </c:ser>
        <c:dLbls>
          <c:showLegendKey val="0"/>
          <c:showVal val="0"/>
          <c:showCatName val="0"/>
          <c:showSerName val="0"/>
          <c:showPercent val="0"/>
          <c:showBubbleSize val="0"/>
        </c:dLbls>
        <c:gapWidth val="219"/>
        <c:overlap val="-27"/>
        <c:axId val="1571823871"/>
        <c:axId val="1564729711"/>
      </c:barChart>
      <c:catAx>
        <c:axId val="1571823871"/>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Оценка</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Лист1!$A$2</c:f>
              <c:strCache>
                <c:ptCount val="1"/>
                <c:pt idx="0">
                  <c:v>Категория 1</c:v>
                </c:pt>
              </c:strCache>
            </c:strRef>
          </c:tx>
          <c:spPr>
            <a:solidFill>
              <a:schemeClr val="accent6"/>
            </a:solidFill>
            <a:ln>
              <a:noFill/>
            </a:ln>
            <a:effectLst/>
          </c:spPr>
          <c:invertIfNegative val="0"/>
          <c:dPt>
            <c:idx val="6"/>
            <c:invertIfNegative val="0"/>
            <c:bubble3D val="0"/>
            <c:spPr>
              <a:solidFill>
                <a:schemeClr val="accent6"/>
              </a:solidFill>
              <a:ln>
                <a:noFill/>
              </a:ln>
              <a:effectLst/>
            </c:spPr>
            <c:extLst>
              <c:ext xmlns:c16="http://schemas.microsoft.com/office/drawing/2014/chart" uri="{C3380CC4-5D6E-409C-BE32-E72D297353CC}">
                <c16:uniqueId val="{00000001-DE53-4856-BFFC-5006E3CE95D0}"/>
              </c:ext>
            </c:extLst>
          </c:dPt>
          <c:dPt>
            <c:idx val="9"/>
            <c:invertIfNegative val="0"/>
            <c:bubble3D val="0"/>
            <c:spPr>
              <a:solidFill>
                <a:schemeClr val="accent6"/>
              </a:solidFill>
              <a:ln>
                <a:noFill/>
              </a:ln>
              <a:effectLst/>
            </c:spPr>
            <c:extLst>
              <c:ext xmlns:c16="http://schemas.microsoft.com/office/drawing/2014/chart" uri="{C3380CC4-5D6E-409C-BE32-E72D297353CC}">
                <c16:uniqueId val="{00000003-DE53-4856-BFFC-5006E3CE95D0}"/>
              </c:ext>
            </c:extLst>
          </c:dPt>
          <c:dPt>
            <c:idx val="10"/>
            <c:invertIfNegative val="0"/>
            <c:bubble3D val="0"/>
            <c:spPr>
              <a:solidFill>
                <a:srgbClr val="70AD47"/>
              </a:solidFill>
              <a:ln>
                <a:noFill/>
              </a:ln>
              <a:effectLst/>
            </c:spPr>
            <c:extLst>
              <c:ext xmlns:c16="http://schemas.microsoft.com/office/drawing/2014/chart" uri="{C3380CC4-5D6E-409C-BE32-E72D297353CC}">
                <c16:uniqueId val="{0000000C-1892-40AE-8C40-400370B790FF}"/>
              </c:ext>
            </c:extLst>
          </c:dPt>
          <c:dPt>
            <c:idx val="11"/>
            <c:invertIfNegative val="0"/>
            <c:bubble3D val="0"/>
            <c:spPr>
              <a:solidFill>
                <a:schemeClr val="accent6"/>
              </a:solidFill>
              <a:ln>
                <a:noFill/>
              </a:ln>
              <a:effectLst/>
            </c:spPr>
            <c:extLst>
              <c:ext xmlns:c16="http://schemas.microsoft.com/office/drawing/2014/chart" uri="{C3380CC4-5D6E-409C-BE32-E72D297353CC}">
                <c16:uniqueId val="{00000000-4C80-4366-8F8D-EB20ED8EB331}"/>
              </c:ext>
            </c:extLst>
          </c:dPt>
          <c:dPt>
            <c:idx val="12"/>
            <c:invertIfNegative val="0"/>
            <c:bubble3D val="0"/>
            <c:spPr>
              <a:solidFill>
                <a:srgbClr val="C00000"/>
              </a:solidFill>
              <a:ln>
                <a:noFill/>
              </a:ln>
              <a:effectLst/>
            </c:spPr>
            <c:extLst>
              <c:ext xmlns:c16="http://schemas.microsoft.com/office/drawing/2014/chart" uri="{C3380CC4-5D6E-409C-BE32-E72D297353CC}">
                <c16:uniqueId val="{00000012-9864-4B20-B61E-7521F8C8875A}"/>
              </c:ext>
            </c:extLst>
          </c:dPt>
          <c:dPt>
            <c:idx val="14"/>
            <c:invertIfNegative val="0"/>
            <c:bubble3D val="0"/>
            <c:spPr>
              <a:solidFill>
                <a:schemeClr val="accent6"/>
              </a:solidFill>
              <a:ln>
                <a:noFill/>
              </a:ln>
              <a:effectLst/>
            </c:spPr>
            <c:extLst>
              <c:ext xmlns:c16="http://schemas.microsoft.com/office/drawing/2014/chart" uri="{C3380CC4-5D6E-409C-BE32-E72D297353CC}">
                <c16:uniqueId val="{00000005-DE53-4856-BFFC-5006E3CE95D0}"/>
              </c:ext>
            </c:extLst>
          </c:dPt>
          <c:dPt>
            <c:idx val="17"/>
            <c:invertIfNegative val="0"/>
            <c:bubble3D val="0"/>
            <c:spPr>
              <a:solidFill>
                <a:schemeClr val="accent6"/>
              </a:solidFill>
              <a:ln>
                <a:noFill/>
              </a:ln>
              <a:effectLst/>
            </c:spPr>
            <c:extLst>
              <c:ext xmlns:c16="http://schemas.microsoft.com/office/drawing/2014/chart" uri="{C3380CC4-5D6E-409C-BE32-E72D297353CC}">
                <c16:uniqueId val="{00000006-DED2-48E7-9E8A-D14743DFF069}"/>
              </c:ext>
            </c:extLst>
          </c:dPt>
          <c:dPt>
            <c:idx val="18"/>
            <c:invertIfNegative val="0"/>
            <c:bubble3D val="0"/>
            <c:spPr>
              <a:solidFill>
                <a:srgbClr val="C00000"/>
              </a:solidFill>
              <a:ln>
                <a:noFill/>
              </a:ln>
              <a:effectLst/>
            </c:spPr>
            <c:extLst>
              <c:ext xmlns:c16="http://schemas.microsoft.com/office/drawing/2014/chart" uri="{C3380CC4-5D6E-409C-BE32-E72D297353CC}">
                <c16:uniqueId val="{00000013-9864-4B20-B61E-7521F8C8875A}"/>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Лист1!$B$1:$V$1</c:f>
              <c:strCach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strCache>
            </c:strRef>
          </c:cat>
          <c:val>
            <c:numRef>
              <c:f>Лист1!$B$2:$V$2</c:f>
              <c:numCache>
                <c:formatCode>General</c:formatCode>
                <c:ptCount val="21"/>
                <c:pt idx="0">
                  <c:v>0</c:v>
                </c:pt>
                <c:pt idx="1">
                  <c:v>0.2</c:v>
                </c:pt>
                <c:pt idx="2">
                  <c:v>0.3</c:v>
                </c:pt>
                <c:pt idx="3">
                  <c:v>0.6</c:v>
                </c:pt>
                <c:pt idx="4">
                  <c:v>1.1000000000000001</c:v>
                </c:pt>
                <c:pt idx="5">
                  <c:v>1</c:v>
                </c:pt>
                <c:pt idx="6">
                  <c:v>5.5</c:v>
                </c:pt>
                <c:pt idx="7">
                  <c:v>6.1</c:v>
                </c:pt>
                <c:pt idx="8">
                  <c:v>7.9</c:v>
                </c:pt>
                <c:pt idx="9">
                  <c:v>8.6999999999999993</c:v>
                </c:pt>
                <c:pt idx="10">
                  <c:v>8.6</c:v>
                </c:pt>
                <c:pt idx="11">
                  <c:v>8.4</c:v>
                </c:pt>
                <c:pt idx="12">
                  <c:v>12.5</c:v>
                </c:pt>
                <c:pt idx="13">
                  <c:v>11</c:v>
                </c:pt>
                <c:pt idx="14">
                  <c:v>8.9</c:v>
                </c:pt>
                <c:pt idx="15">
                  <c:v>6</c:v>
                </c:pt>
                <c:pt idx="16">
                  <c:v>5</c:v>
                </c:pt>
                <c:pt idx="17">
                  <c:v>2.6</c:v>
                </c:pt>
                <c:pt idx="18">
                  <c:v>3.9</c:v>
                </c:pt>
                <c:pt idx="19">
                  <c:v>1.5</c:v>
                </c:pt>
                <c:pt idx="20">
                  <c:v>0.3</c:v>
                </c:pt>
              </c:numCache>
            </c:numRef>
          </c:val>
          <c:extLst>
            <c:ext xmlns:c16="http://schemas.microsoft.com/office/drawing/2014/chart" uri="{C3380CC4-5D6E-409C-BE32-E72D297353CC}">
              <c16:uniqueId val="{00000006-DE53-4856-BFFC-5006E3CE95D0}"/>
            </c:ext>
          </c:extLst>
        </c:ser>
        <c:dLbls>
          <c:showLegendKey val="0"/>
          <c:showVal val="0"/>
          <c:showCatName val="0"/>
          <c:showSerName val="0"/>
          <c:showPercent val="0"/>
          <c:showBubbleSize val="0"/>
        </c:dLbls>
        <c:gapWidth val="219"/>
        <c:overlap val="-27"/>
        <c:axId val="1717307808"/>
        <c:axId val="1862703616"/>
      </c:barChart>
      <c:catAx>
        <c:axId val="17173078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a:t>первичный</a:t>
                </a:r>
                <a:r>
                  <a:rPr lang="ru-RU" baseline="0"/>
                  <a:t> балл</a:t>
                </a:r>
                <a:endParaRPr lang="ru-RU"/>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862703616"/>
        <c:crosses val="autoZero"/>
        <c:auto val="1"/>
        <c:lblAlgn val="ctr"/>
        <c:lblOffset val="100"/>
        <c:noMultiLvlLbl val="0"/>
      </c:catAx>
      <c:valAx>
        <c:axId val="1862703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dirty="0"/>
                  <a:t>процент участников, набравших первичный</a:t>
                </a:r>
                <a:r>
                  <a:rPr lang="ru-RU" baseline="0" dirty="0"/>
                  <a:t> балл</a:t>
                </a:r>
                <a:endParaRPr lang="ru-RU"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717307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ru-RU"/>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Лист1!$A$2</c:f>
              <c:strCache>
                <c:ptCount val="1"/>
                <c:pt idx="0">
                  <c:v>"2"</c:v>
                </c:pt>
              </c:strCache>
            </c:strRef>
          </c:tx>
          <c:spPr>
            <a:ln w="34925" cap="rnd">
              <a:solidFill>
                <a:schemeClr val="accent6"/>
              </a:solidFill>
              <a:round/>
            </a:ln>
            <a:effectLst/>
          </c:spPr>
          <c:marker>
            <c:symbol val="circle"/>
            <c:size val="5"/>
            <c:spPr>
              <a:solidFill>
                <a:schemeClr val="accent6"/>
              </a:solidFill>
              <a:ln w="9525">
                <a:solidFill>
                  <a:schemeClr val="accent6"/>
                </a:solidFill>
              </a:ln>
              <a:effectLst/>
            </c:spPr>
          </c:marker>
          <c:cat>
            <c:strRef>
              <c:f>Лист1!$B$1:$R$1</c:f>
              <c:strCach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strCache>
            </c:strRef>
          </c:cat>
          <c:val>
            <c:numRef>
              <c:f>Лист1!$B$2:$R$2</c:f>
              <c:numCache>
                <c:formatCode>General</c:formatCode>
                <c:ptCount val="17"/>
                <c:pt idx="0">
                  <c:v>48.65</c:v>
                </c:pt>
                <c:pt idx="1">
                  <c:v>41.89</c:v>
                </c:pt>
                <c:pt idx="2">
                  <c:v>7.43</c:v>
                </c:pt>
                <c:pt idx="3">
                  <c:v>18.920000000000002</c:v>
                </c:pt>
                <c:pt idx="4">
                  <c:v>29.73</c:v>
                </c:pt>
                <c:pt idx="5">
                  <c:v>31.08</c:v>
                </c:pt>
                <c:pt idx="6">
                  <c:v>41.89</c:v>
                </c:pt>
                <c:pt idx="7">
                  <c:v>12.84</c:v>
                </c:pt>
                <c:pt idx="8">
                  <c:v>11.49</c:v>
                </c:pt>
                <c:pt idx="9">
                  <c:v>9.8000000000000007</c:v>
                </c:pt>
                <c:pt idx="10">
                  <c:v>5.41</c:v>
                </c:pt>
                <c:pt idx="11">
                  <c:v>24.32</c:v>
                </c:pt>
                <c:pt idx="12">
                  <c:v>33.78</c:v>
                </c:pt>
                <c:pt idx="13">
                  <c:v>4.05</c:v>
                </c:pt>
                <c:pt idx="14">
                  <c:v>14.86</c:v>
                </c:pt>
                <c:pt idx="15">
                  <c:v>5.41</c:v>
                </c:pt>
                <c:pt idx="16">
                  <c:v>2.0299999999999998</c:v>
                </c:pt>
              </c:numCache>
            </c:numRef>
          </c:val>
          <c:smooth val="0"/>
          <c:extLst>
            <c:ext xmlns:c16="http://schemas.microsoft.com/office/drawing/2014/chart" uri="{C3380CC4-5D6E-409C-BE32-E72D297353CC}">
              <c16:uniqueId val="{00000000-1D38-4358-8D0A-A7A1A7DB6C83}"/>
            </c:ext>
          </c:extLst>
        </c:ser>
        <c:ser>
          <c:idx val="1"/>
          <c:order val="1"/>
          <c:tx>
            <c:strRef>
              <c:f>Лист1!$A$3</c:f>
              <c:strCache>
                <c:ptCount val="1"/>
                <c:pt idx="0">
                  <c:v>"3"</c:v>
                </c:pt>
              </c:strCache>
            </c:strRef>
          </c:tx>
          <c:spPr>
            <a:ln w="34925" cap="rnd">
              <a:solidFill>
                <a:schemeClr val="accent5"/>
              </a:solidFill>
              <a:round/>
            </a:ln>
            <a:effectLst/>
          </c:spPr>
          <c:marker>
            <c:symbol val="circle"/>
            <c:size val="5"/>
            <c:spPr>
              <a:solidFill>
                <a:schemeClr val="accent5"/>
              </a:solidFill>
              <a:ln w="9525">
                <a:solidFill>
                  <a:schemeClr val="accent5"/>
                </a:solidFill>
              </a:ln>
              <a:effectLst/>
            </c:spPr>
          </c:marker>
          <c:cat>
            <c:strRef>
              <c:f>Лист1!$B$1:$R$1</c:f>
              <c:strCach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strCache>
            </c:strRef>
          </c:cat>
          <c:val>
            <c:numRef>
              <c:f>Лист1!$B$3:$R$3</c:f>
              <c:numCache>
                <c:formatCode>General</c:formatCode>
                <c:ptCount val="17"/>
                <c:pt idx="0">
                  <c:v>73.91</c:v>
                </c:pt>
                <c:pt idx="1">
                  <c:v>76.400000000000006</c:v>
                </c:pt>
                <c:pt idx="2">
                  <c:v>19.77</c:v>
                </c:pt>
                <c:pt idx="3">
                  <c:v>48.99</c:v>
                </c:pt>
                <c:pt idx="4">
                  <c:v>63.52</c:v>
                </c:pt>
                <c:pt idx="5">
                  <c:v>58.35</c:v>
                </c:pt>
                <c:pt idx="6">
                  <c:v>69.27</c:v>
                </c:pt>
                <c:pt idx="7">
                  <c:v>25.04</c:v>
                </c:pt>
                <c:pt idx="8">
                  <c:v>34.51</c:v>
                </c:pt>
                <c:pt idx="9">
                  <c:v>32.26</c:v>
                </c:pt>
                <c:pt idx="10">
                  <c:v>21.06</c:v>
                </c:pt>
                <c:pt idx="11">
                  <c:v>62.42</c:v>
                </c:pt>
                <c:pt idx="12">
                  <c:v>64.48</c:v>
                </c:pt>
                <c:pt idx="13">
                  <c:v>16.75</c:v>
                </c:pt>
                <c:pt idx="14">
                  <c:v>62.95</c:v>
                </c:pt>
                <c:pt idx="15">
                  <c:v>23.74</c:v>
                </c:pt>
                <c:pt idx="16">
                  <c:v>19.670000000000002</c:v>
                </c:pt>
              </c:numCache>
            </c:numRef>
          </c:val>
          <c:smooth val="0"/>
          <c:extLst>
            <c:ext xmlns:c16="http://schemas.microsoft.com/office/drawing/2014/chart" uri="{C3380CC4-5D6E-409C-BE32-E72D297353CC}">
              <c16:uniqueId val="{00000001-1D38-4358-8D0A-A7A1A7DB6C83}"/>
            </c:ext>
          </c:extLst>
        </c:ser>
        <c:ser>
          <c:idx val="2"/>
          <c:order val="2"/>
          <c:tx>
            <c:strRef>
              <c:f>Лист1!$A$4</c:f>
              <c:strCache>
                <c:ptCount val="1"/>
                <c:pt idx="0">
                  <c:v>"4"</c:v>
                </c:pt>
              </c:strCache>
            </c:strRef>
          </c:tx>
          <c:spPr>
            <a:ln w="34925" cap="rnd">
              <a:solidFill>
                <a:schemeClr val="accent4"/>
              </a:solidFill>
              <a:round/>
            </a:ln>
            <a:effectLst/>
          </c:spPr>
          <c:marker>
            <c:symbol val="circle"/>
            <c:size val="5"/>
            <c:spPr>
              <a:solidFill>
                <a:schemeClr val="accent4"/>
              </a:solidFill>
              <a:ln w="9525">
                <a:solidFill>
                  <a:schemeClr val="accent4"/>
                </a:solidFill>
              </a:ln>
              <a:effectLst/>
            </c:spPr>
          </c:marker>
          <c:cat>
            <c:strRef>
              <c:f>Лист1!$B$1:$R$1</c:f>
              <c:strCach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strCache>
            </c:strRef>
          </c:cat>
          <c:val>
            <c:numRef>
              <c:f>Лист1!$B$4:$R$4</c:f>
              <c:numCache>
                <c:formatCode>General</c:formatCode>
                <c:ptCount val="17"/>
                <c:pt idx="0">
                  <c:v>90.05</c:v>
                </c:pt>
                <c:pt idx="1">
                  <c:v>91.04</c:v>
                </c:pt>
                <c:pt idx="2">
                  <c:v>37.01</c:v>
                </c:pt>
                <c:pt idx="3">
                  <c:v>77.06</c:v>
                </c:pt>
                <c:pt idx="4">
                  <c:v>82.65</c:v>
                </c:pt>
                <c:pt idx="5">
                  <c:v>81.14</c:v>
                </c:pt>
                <c:pt idx="6">
                  <c:v>86.14</c:v>
                </c:pt>
                <c:pt idx="7">
                  <c:v>42.29</c:v>
                </c:pt>
                <c:pt idx="8">
                  <c:v>62.94</c:v>
                </c:pt>
                <c:pt idx="9">
                  <c:v>64.62</c:v>
                </c:pt>
                <c:pt idx="10">
                  <c:v>57.5</c:v>
                </c:pt>
                <c:pt idx="11">
                  <c:v>84.87</c:v>
                </c:pt>
                <c:pt idx="12">
                  <c:v>86.47</c:v>
                </c:pt>
                <c:pt idx="13">
                  <c:v>40.97</c:v>
                </c:pt>
                <c:pt idx="14">
                  <c:v>86.28</c:v>
                </c:pt>
                <c:pt idx="15">
                  <c:v>53.56</c:v>
                </c:pt>
                <c:pt idx="16">
                  <c:v>49.41</c:v>
                </c:pt>
              </c:numCache>
            </c:numRef>
          </c:val>
          <c:smooth val="0"/>
          <c:extLst>
            <c:ext xmlns:c16="http://schemas.microsoft.com/office/drawing/2014/chart" uri="{C3380CC4-5D6E-409C-BE32-E72D297353CC}">
              <c16:uniqueId val="{00000002-1D38-4358-8D0A-A7A1A7DB6C83}"/>
            </c:ext>
          </c:extLst>
        </c:ser>
        <c:ser>
          <c:idx val="3"/>
          <c:order val="3"/>
          <c:tx>
            <c:strRef>
              <c:f>Лист1!$A$5</c:f>
              <c:strCache>
                <c:ptCount val="1"/>
                <c:pt idx="0">
                  <c:v>"5"</c:v>
                </c:pt>
              </c:strCache>
            </c:strRef>
          </c:tx>
          <c:spPr>
            <a:ln w="3810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Лист1!$B$1:$R$1</c:f>
              <c:strCach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strCache>
            </c:strRef>
          </c:cat>
          <c:val>
            <c:numRef>
              <c:f>Лист1!$B$5:$R$5</c:f>
              <c:numCache>
                <c:formatCode>General</c:formatCode>
                <c:ptCount val="17"/>
                <c:pt idx="0">
                  <c:v>99.23</c:v>
                </c:pt>
                <c:pt idx="1">
                  <c:v>96.93</c:v>
                </c:pt>
                <c:pt idx="2">
                  <c:v>82.76</c:v>
                </c:pt>
                <c:pt idx="3">
                  <c:v>90.8</c:v>
                </c:pt>
                <c:pt idx="4">
                  <c:v>96.93</c:v>
                </c:pt>
                <c:pt idx="5">
                  <c:v>95.79</c:v>
                </c:pt>
                <c:pt idx="6">
                  <c:v>97.7</c:v>
                </c:pt>
                <c:pt idx="7">
                  <c:v>83.14</c:v>
                </c:pt>
                <c:pt idx="8">
                  <c:v>90.04</c:v>
                </c:pt>
                <c:pt idx="9">
                  <c:v>91.19</c:v>
                </c:pt>
                <c:pt idx="10">
                  <c:v>91.38</c:v>
                </c:pt>
                <c:pt idx="11">
                  <c:v>98.85</c:v>
                </c:pt>
                <c:pt idx="12">
                  <c:v>98.85</c:v>
                </c:pt>
                <c:pt idx="13">
                  <c:v>85.44</c:v>
                </c:pt>
                <c:pt idx="14">
                  <c:v>98.47</c:v>
                </c:pt>
                <c:pt idx="15">
                  <c:v>86.59</c:v>
                </c:pt>
                <c:pt idx="16">
                  <c:v>78.930000000000007</c:v>
                </c:pt>
              </c:numCache>
            </c:numRef>
          </c:val>
          <c:smooth val="0"/>
          <c:extLst>
            <c:ext xmlns:c16="http://schemas.microsoft.com/office/drawing/2014/chart" uri="{C3380CC4-5D6E-409C-BE32-E72D297353CC}">
              <c16:uniqueId val="{00000003-1D38-4358-8D0A-A7A1A7DB6C83}"/>
            </c:ext>
          </c:extLst>
        </c:ser>
        <c:dLbls>
          <c:showLegendKey val="0"/>
          <c:showVal val="0"/>
          <c:showCatName val="0"/>
          <c:showSerName val="0"/>
          <c:showPercent val="0"/>
          <c:showBubbleSize val="0"/>
        </c:dLbls>
        <c:marker val="1"/>
        <c:smooth val="0"/>
        <c:axId val="1642419279"/>
        <c:axId val="930774991"/>
      </c:lineChart>
      <c:catAx>
        <c:axId val="1642419279"/>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Номер</a:t>
                </a:r>
                <a:r>
                  <a:rPr lang="ru-RU" baseline="0" dirty="0"/>
                  <a:t> задания</a:t>
                </a:r>
                <a:endParaRPr lang="ru-RU"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930774991"/>
        <c:crosses val="autoZero"/>
        <c:auto val="1"/>
        <c:lblAlgn val="ctr"/>
        <c:lblOffset val="100"/>
        <c:noMultiLvlLbl val="0"/>
      </c:catAx>
      <c:valAx>
        <c:axId val="93077499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 выполнения</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642419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Лист1!$B$2:$B$5</c:f>
              <c:numCache>
                <c:formatCode>General</c:formatCode>
                <c:ptCount val="4"/>
                <c:pt idx="0">
                  <c:v>13.45</c:v>
                </c:pt>
                <c:pt idx="1">
                  <c:v>43.04</c:v>
                </c:pt>
                <c:pt idx="2">
                  <c:v>31</c:v>
                </c:pt>
                <c:pt idx="3">
                  <c:v>12.51</c:v>
                </c:pt>
              </c:numCache>
            </c:numRef>
          </c:val>
          <c:extLst>
            <c:ext xmlns:c16="http://schemas.microsoft.com/office/drawing/2014/chart" uri="{C3380CC4-5D6E-409C-BE32-E72D297353CC}">
              <c16:uniqueId val="{00000000-8CE1-466E-8EEF-FEE9CE156BCC}"/>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Лист1!$C$2:$C$5</c:f>
              <c:numCache>
                <c:formatCode>General</c:formatCode>
                <c:ptCount val="4"/>
                <c:pt idx="0">
                  <c:v>13.76</c:v>
                </c:pt>
                <c:pt idx="1">
                  <c:v>47.17</c:v>
                </c:pt>
                <c:pt idx="2">
                  <c:v>28.44</c:v>
                </c:pt>
                <c:pt idx="3">
                  <c:v>10.62</c:v>
                </c:pt>
              </c:numCache>
            </c:numRef>
          </c:val>
          <c:extLst>
            <c:ext xmlns:c16="http://schemas.microsoft.com/office/drawing/2014/chart" uri="{C3380CC4-5D6E-409C-BE32-E72D297353CC}">
              <c16:uniqueId val="{00000001-8CE1-466E-8EEF-FEE9CE156BCC}"/>
            </c:ext>
          </c:extLst>
        </c:ser>
        <c:dLbls>
          <c:showLegendKey val="0"/>
          <c:showVal val="0"/>
          <c:showCatName val="0"/>
          <c:showSerName val="0"/>
          <c:showPercent val="0"/>
          <c:showBubbleSize val="0"/>
        </c:dLbls>
        <c:gapWidth val="219"/>
        <c:overlap val="-27"/>
        <c:axId val="1571823871"/>
        <c:axId val="1564729711"/>
      </c:barChart>
      <c:catAx>
        <c:axId val="1571823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365021215489268E-2"/>
          <c:y val="0.10127458820480974"/>
          <c:w val="0.96563497878451077"/>
          <c:h val="0.4632953358582928"/>
        </c:manualLayout>
      </c:layout>
      <c:barChart>
        <c:barDir val="col"/>
        <c:grouping val="clustered"/>
        <c:varyColors val="0"/>
        <c:ser>
          <c:idx val="4"/>
          <c:order val="0"/>
          <c:tx>
            <c:strRef>
              <c:f>Лист1!$B$1</c:f>
              <c:strCache>
                <c:ptCount val="1"/>
                <c:pt idx="0">
                  <c:v>2021</c:v>
                </c:pt>
              </c:strCache>
            </c:strRef>
          </c:tx>
          <c:spPr>
            <a:solidFill>
              <a:schemeClr val="accent5">
                <a:lumMod val="60000"/>
              </a:schemeClr>
            </a:solidFill>
            <a:ln>
              <a:noFill/>
            </a:ln>
            <a:effectLst/>
          </c:spPr>
          <c:invertIfNegative val="0"/>
          <c:val>
            <c:numRef>
              <c:f>Лист1!$B$2:$B$18</c:f>
              <c:numCache>
                <c:formatCode>General</c:formatCode>
                <c:ptCount val="17"/>
                <c:pt idx="0">
                  <c:v>26.470000000000002</c:v>
                </c:pt>
                <c:pt idx="1">
                  <c:v>39.130000000000003</c:v>
                </c:pt>
                <c:pt idx="2">
                  <c:v>32.08</c:v>
                </c:pt>
                <c:pt idx="3">
                  <c:v>25.68</c:v>
                </c:pt>
                <c:pt idx="4">
                  <c:v>26.23</c:v>
                </c:pt>
                <c:pt idx="5">
                  <c:v>24.44</c:v>
                </c:pt>
                <c:pt idx="6">
                  <c:v>36.369999999999997</c:v>
                </c:pt>
                <c:pt idx="7">
                  <c:v>25</c:v>
                </c:pt>
                <c:pt idx="8">
                  <c:v>44.45</c:v>
                </c:pt>
                <c:pt idx="9">
                  <c:v>53.959999999999994</c:v>
                </c:pt>
                <c:pt idx="10">
                  <c:v>27.14</c:v>
                </c:pt>
                <c:pt idx="11">
                  <c:v>25</c:v>
                </c:pt>
                <c:pt idx="12">
                  <c:v>30.91</c:v>
                </c:pt>
                <c:pt idx="13">
                  <c:v>36</c:v>
                </c:pt>
                <c:pt idx="14">
                  <c:v>32.54</c:v>
                </c:pt>
                <c:pt idx="15">
                  <c:v>39.080000000000005</c:v>
                </c:pt>
                <c:pt idx="16">
                  <c:v>31.509999999999998</c:v>
                </c:pt>
              </c:numCache>
            </c:numRef>
          </c:val>
          <c:extLst>
            <c:ext xmlns:c16="http://schemas.microsoft.com/office/drawing/2014/chart" uri="{C3380CC4-5D6E-409C-BE32-E72D297353CC}">
              <c16:uniqueId val="{00000000-B45D-4A11-B469-53849F5A7B1D}"/>
            </c:ext>
          </c:extLst>
        </c:ser>
        <c:ser>
          <c:idx val="0"/>
          <c:order val="1"/>
          <c:tx>
            <c:strRef>
              <c:f>Лист1!$C$1</c:f>
              <c:strCache>
                <c:ptCount val="1"/>
                <c:pt idx="0">
                  <c:v>2022</c:v>
                </c:pt>
              </c:strCache>
            </c:strRef>
          </c:tx>
          <c:spPr>
            <a:solidFill>
              <a:schemeClr val="accent6"/>
            </a:solidFill>
            <a:ln>
              <a:noFill/>
            </a:ln>
            <a:effectLst/>
          </c:spPr>
          <c:invertIfNegative val="0"/>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Лист1!$C$2:$C$18</c:f>
              <c:numCache>
                <c:formatCode>General</c:formatCode>
                <c:ptCount val="17"/>
                <c:pt idx="0">
                  <c:v>33.33</c:v>
                </c:pt>
                <c:pt idx="1">
                  <c:v>36.31</c:v>
                </c:pt>
                <c:pt idx="2">
                  <c:v>31.52</c:v>
                </c:pt>
                <c:pt idx="3">
                  <c:v>25.97</c:v>
                </c:pt>
                <c:pt idx="4">
                  <c:v>23.299999999999997</c:v>
                </c:pt>
                <c:pt idx="5">
                  <c:v>27.66</c:v>
                </c:pt>
                <c:pt idx="6">
                  <c:v>18.369999999999997</c:v>
                </c:pt>
                <c:pt idx="7">
                  <c:v>87.5</c:v>
                </c:pt>
                <c:pt idx="8">
                  <c:v>30.91</c:v>
                </c:pt>
                <c:pt idx="9">
                  <c:v>21.05</c:v>
                </c:pt>
                <c:pt idx="10">
                  <c:v>18.37</c:v>
                </c:pt>
                <c:pt idx="11">
                  <c:v>30.07</c:v>
                </c:pt>
                <c:pt idx="12">
                  <c:v>25.009999999999998</c:v>
                </c:pt>
                <c:pt idx="13">
                  <c:v>28.47</c:v>
                </c:pt>
                <c:pt idx="14">
                  <c:v>50</c:v>
                </c:pt>
                <c:pt idx="15">
                  <c:v>30.77</c:v>
                </c:pt>
                <c:pt idx="16">
                  <c:v>20.880000000000003</c:v>
                </c:pt>
              </c:numCache>
            </c:numRef>
          </c:val>
          <c:extLst>
            <c:ext xmlns:c16="http://schemas.microsoft.com/office/drawing/2014/chart" uri="{C3380CC4-5D6E-409C-BE32-E72D297353CC}">
              <c16:uniqueId val="{00000000-6120-4448-93D3-948E35661C93}"/>
            </c:ext>
          </c:extLst>
        </c:ser>
        <c:ser>
          <c:idx val="1"/>
          <c:order val="2"/>
          <c:tx>
            <c:strRef>
              <c:f>Лист1!$D$1</c:f>
              <c:strCache>
                <c:ptCount val="1"/>
                <c:pt idx="0">
                  <c:v>2023</c:v>
                </c:pt>
              </c:strCache>
            </c:strRef>
          </c:tx>
          <c:spPr>
            <a:solidFill>
              <a:schemeClr val="accent5"/>
            </a:solidFill>
            <a:ln>
              <a:noFill/>
            </a:ln>
            <a:effectLst/>
          </c:spPr>
          <c:invertIfNegative val="0"/>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Лист1!$D$2:$D$18</c:f>
              <c:numCache>
                <c:formatCode>General</c:formatCode>
                <c:ptCount val="17"/>
                <c:pt idx="0">
                  <c:v>31.369999999999997</c:v>
                </c:pt>
                <c:pt idx="1">
                  <c:v>39.56</c:v>
                </c:pt>
                <c:pt idx="2">
                  <c:v>46.019999999999996</c:v>
                </c:pt>
                <c:pt idx="3">
                  <c:v>59.26</c:v>
                </c:pt>
                <c:pt idx="4">
                  <c:v>43.13</c:v>
                </c:pt>
                <c:pt idx="5">
                  <c:v>28.3</c:v>
                </c:pt>
                <c:pt idx="6">
                  <c:v>27.779999999999998</c:v>
                </c:pt>
                <c:pt idx="7">
                  <c:v>100</c:v>
                </c:pt>
                <c:pt idx="8">
                  <c:v>41.660000000000004</c:v>
                </c:pt>
                <c:pt idx="9">
                  <c:v>20</c:v>
                </c:pt>
                <c:pt idx="10">
                  <c:v>39.06</c:v>
                </c:pt>
                <c:pt idx="11">
                  <c:v>28.58</c:v>
                </c:pt>
                <c:pt idx="12">
                  <c:v>10.53</c:v>
                </c:pt>
                <c:pt idx="13">
                  <c:v>32.979999999999997</c:v>
                </c:pt>
                <c:pt idx="14">
                  <c:v>48.839999999999996</c:v>
                </c:pt>
                <c:pt idx="15">
                  <c:v>21.15</c:v>
                </c:pt>
                <c:pt idx="16">
                  <c:v>19.41</c:v>
                </c:pt>
              </c:numCache>
            </c:numRef>
          </c:val>
          <c:extLst>
            <c:ext xmlns:c16="http://schemas.microsoft.com/office/drawing/2014/chart" uri="{C3380CC4-5D6E-409C-BE32-E72D297353CC}">
              <c16:uniqueId val="{00000001-6120-4448-93D3-948E35661C93}"/>
            </c:ext>
          </c:extLst>
        </c:ser>
        <c:ser>
          <c:idx val="2"/>
          <c:order val="3"/>
          <c:tx>
            <c:strRef>
              <c:f>Лист1!$E$1</c:f>
              <c:strCache>
                <c:ptCount val="1"/>
                <c:pt idx="0">
                  <c:v>2024</c:v>
                </c:pt>
              </c:strCache>
            </c:strRef>
          </c:tx>
          <c:spPr>
            <a:solidFill>
              <a:schemeClr val="accent4"/>
            </a:solidFill>
            <a:ln>
              <a:noFill/>
            </a:ln>
            <a:effectLst/>
          </c:spPr>
          <c:invertIfNegative val="0"/>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Лист1!$E$2:$E$18</c:f>
              <c:numCache>
                <c:formatCode>General</c:formatCode>
                <c:ptCount val="17"/>
                <c:pt idx="0">
                  <c:v>54.17</c:v>
                </c:pt>
                <c:pt idx="1">
                  <c:v>36.489999999999995</c:v>
                </c:pt>
                <c:pt idx="2">
                  <c:v>41.25</c:v>
                </c:pt>
                <c:pt idx="3">
                  <c:v>47.82</c:v>
                </c:pt>
                <c:pt idx="4">
                  <c:v>48.33</c:v>
                </c:pt>
                <c:pt idx="5">
                  <c:v>48.72</c:v>
                </c:pt>
                <c:pt idx="6">
                  <c:v>34</c:v>
                </c:pt>
                <c:pt idx="7">
                  <c:v>56.87</c:v>
                </c:pt>
                <c:pt idx="8">
                  <c:v>33.79</c:v>
                </c:pt>
                <c:pt idx="9">
                  <c:v>30.77</c:v>
                </c:pt>
                <c:pt idx="10">
                  <c:v>50.980000000000004</c:v>
                </c:pt>
                <c:pt idx="11">
                  <c:v>26.5</c:v>
                </c:pt>
                <c:pt idx="12">
                  <c:v>40.909999999999997</c:v>
                </c:pt>
                <c:pt idx="13">
                  <c:v>8</c:v>
                </c:pt>
                <c:pt idx="14">
                  <c:v>53.33</c:v>
                </c:pt>
                <c:pt idx="15">
                  <c:v>30</c:v>
                </c:pt>
                <c:pt idx="16">
                  <c:v>30.59</c:v>
                </c:pt>
              </c:numCache>
            </c:numRef>
          </c:val>
          <c:extLst>
            <c:ext xmlns:c16="http://schemas.microsoft.com/office/drawing/2014/chart" uri="{C3380CC4-5D6E-409C-BE32-E72D297353CC}">
              <c16:uniqueId val="{00000002-6120-4448-93D3-948E35661C93}"/>
            </c:ext>
          </c:extLst>
        </c:ser>
        <c:ser>
          <c:idx val="3"/>
          <c:order val="4"/>
          <c:tx>
            <c:strRef>
              <c:f>Лист1!$F$1</c:f>
              <c:strCache>
                <c:ptCount val="1"/>
                <c:pt idx="0">
                  <c:v>2025</c:v>
                </c:pt>
              </c:strCache>
            </c:strRef>
          </c:tx>
          <c:spPr>
            <a:solidFill>
              <a:schemeClr val="accent6">
                <a:lumMod val="60000"/>
              </a:schemeClr>
            </a:solidFill>
            <a:ln>
              <a:noFill/>
            </a:ln>
            <a:effectLst/>
          </c:spPr>
          <c:invertIfNegative val="0"/>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Лист1!$F$2:$F$18</c:f>
              <c:numCache>
                <c:formatCode>General</c:formatCode>
                <c:ptCount val="17"/>
                <c:pt idx="0">
                  <c:v>27.27</c:v>
                </c:pt>
                <c:pt idx="1">
                  <c:v>34.450000000000003</c:v>
                </c:pt>
                <c:pt idx="2">
                  <c:v>41.69</c:v>
                </c:pt>
                <c:pt idx="3">
                  <c:v>69.510000000000005</c:v>
                </c:pt>
                <c:pt idx="4">
                  <c:v>44.68</c:v>
                </c:pt>
                <c:pt idx="5">
                  <c:v>32.090000000000003</c:v>
                </c:pt>
                <c:pt idx="6">
                  <c:v>32.6</c:v>
                </c:pt>
                <c:pt idx="7">
                  <c:v>37.5</c:v>
                </c:pt>
                <c:pt idx="8">
                  <c:v>33</c:v>
                </c:pt>
                <c:pt idx="9">
                  <c:v>53.010000000000005</c:v>
                </c:pt>
                <c:pt idx="10">
                  <c:v>42.620000000000005</c:v>
                </c:pt>
                <c:pt idx="11">
                  <c:v>62.85</c:v>
                </c:pt>
                <c:pt idx="12">
                  <c:v>42.86</c:v>
                </c:pt>
                <c:pt idx="13">
                  <c:v>25.9</c:v>
                </c:pt>
                <c:pt idx="14">
                  <c:v>57.83</c:v>
                </c:pt>
                <c:pt idx="15">
                  <c:v>34.090000000000003</c:v>
                </c:pt>
                <c:pt idx="16">
                  <c:v>28.58</c:v>
                </c:pt>
              </c:numCache>
            </c:numRef>
          </c:val>
          <c:extLst>
            <c:ext xmlns:c16="http://schemas.microsoft.com/office/drawing/2014/chart" uri="{C3380CC4-5D6E-409C-BE32-E72D297353CC}">
              <c16:uniqueId val="{00000000-E263-4C52-899E-3C648FE28C6C}"/>
            </c:ext>
          </c:extLst>
        </c:ser>
        <c:dLbls>
          <c:showLegendKey val="0"/>
          <c:showVal val="0"/>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575536202323133E-2"/>
          <c:y val="0.1054614556848513"/>
          <c:w val="0.95142446379767687"/>
          <c:h val="0.44654725859031302"/>
        </c:manualLayout>
      </c:layout>
      <c:barChart>
        <c:barDir val="col"/>
        <c:grouping val="clustered"/>
        <c:varyColors val="0"/>
        <c:ser>
          <c:idx val="0"/>
          <c:order val="0"/>
          <c:tx>
            <c:strRef>
              <c:f>Лист1!$B$1</c:f>
              <c:strCache>
                <c:ptCount val="1"/>
                <c:pt idx="0">
                  <c:v>2021</c:v>
                </c:pt>
              </c:strCache>
            </c:strRef>
          </c:tx>
          <c:spPr>
            <a:solidFill>
              <a:srgbClr val="255E91"/>
            </a:solidFill>
            <a:ln>
              <a:noFill/>
            </a:ln>
            <a:effectLst/>
          </c:spPr>
          <c:invertIfNegative val="0"/>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Лист1!$B$2:$B$19</c:f>
              <c:numCache>
                <c:formatCode>General</c:formatCode>
                <c:ptCount val="18"/>
                <c:pt idx="0">
                  <c:v>27.91</c:v>
                </c:pt>
                <c:pt idx="1">
                  <c:v>17.52</c:v>
                </c:pt>
                <c:pt idx="2">
                  <c:v>33.229999999999997</c:v>
                </c:pt>
                <c:pt idx="3">
                  <c:v>22.58</c:v>
                </c:pt>
                <c:pt idx="4">
                  <c:v>41.79</c:v>
                </c:pt>
                <c:pt idx="5">
                  <c:v>42.620000000000005</c:v>
                </c:pt>
                <c:pt idx="6">
                  <c:v>40.58</c:v>
                </c:pt>
                <c:pt idx="7">
                  <c:v>34.83</c:v>
                </c:pt>
                <c:pt idx="8">
                  <c:v>40.54</c:v>
                </c:pt>
                <c:pt idx="9">
                  <c:v>53.77</c:v>
                </c:pt>
                <c:pt idx="10">
                  <c:v>25.64</c:v>
                </c:pt>
                <c:pt idx="11">
                  <c:v>31.25</c:v>
                </c:pt>
                <c:pt idx="12">
                  <c:v>35.71</c:v>
                </c:pt>
                <c:pt idx="13">
                  <c:v>40</c:v>
                </c:pt>
                <c:pt idx="14">
                  <c:v>31.15</c:v>
                </c:pt>
                <c:pt idx="15">
                  <c:v>37.910000000000004</c:v>
                </c:pt>
                <c:pt idx="16">
                  <c:v>29.369999999999997</c:v>
                </c:pt>
                <c:pt idx="17">
                  <c:v>53.379999999999995</c:v>
                </c:pt>
              </c:numCache>
            </c:numRef>
          </c:val>
          <c:extLst>
            <c:ext xmlns:c16="http://schemas.microsoft.com/office/drawing/2014/chart" uri="{C3380CC4-5D6E-409C-BE32-E72D297353CC}">
              <c16:uniqueId val="{00000000-B054-4CAA-870E-E2B002DFDF07}"/>
            </c:ext>
          </c:extLst>
        </c:ser>
        <c:ser>
          <c:idx val="1"/>
          <c:order val="1"/>
          <c:tx>
            <c:strRef>
              <c:f>Лист1!$C$1</c:f>
              <c:strCache>
                <c:ptCount val="1"/>
                <c:pt idx="0">
                  <c:v>2022</c:v>
                </c:pt>
              </c:strCache>
            </c:strRef>
          </c:tx>
          <c:spPr>
            <a:solidFill>
              <a:srgbClr val="70AD47"/>
            </a:solidFill>
            <a:ln>
              <a:noFill/>
            </a:ln>
            <a:effectLst/>
          </c:spPr>
          <c:invertIfNegative val="0"/>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Лист1!$C$2:$C$19</c:f>
              <c:numCache>
                <c:formatCode>General</c:formatCode>
                <c:ptCount val="18"/>
                <c:pt idx="0">
                  <c:v>22.56</c:v>
                </c:pt>
                <c:pt idx="1">
                  <c:v>14.41</c:v>
                </c:pt>
                <c:pt idx="2">
                  <c:v>29.48</c:v>
                </c:pt>
                <c:pt idx="3">
                  <c:v>36.11</c:v>
                </c:pt>
                <c:pt idx="4">
                  <c:v>42.65</c:v>
                </c:pt>
                <c:pt idx="5">
                  <c:v>33</c:v>
                </c:pt>
                <c:pt idx="6">
                  <c:v>46.34</c:v>
                </c:pt>
                <c:pt idx="7">
                  <c:v>47.3</c:v>
                </c:pt>
                <c:pt idx="8">
                  <c:v>41.019999999999996</c:v>
                </c:pt>
                <c:pt idx="9">
                  <c:v>36</c:v>
                </c:pt>
                <c:pt idx="10">
                  <c:v>23.92</c:v>
                </c:pt>
                <c:pt idx="11">
                  <c:v>43.67</c:v>
                </c:pt>
                <c:pt idx="12">
                  <c:v>63.410000000000004</c:v>
                </c:pt>
                <c:pt idx="13">
                  <c:v>27.779999999999998</c:v>
                </c:pt>
                <c:pt idx="14">
                  <c:v>26.619999999999997</c:v>
                </c:pt>
                <c:pt idx="15">
                  <c:v>44.28</c:v>
                </c:pt>
                <c:pt idx="16">
                  <c:v>33.340000000000003</c:v>
                </c:pt>
                <c:pt idx="17">
                  <c:v>51.8</c:v>
                </c:pt>
              </c:numCache>
            </c:numRef>
          </c:val>
          <c:extLst>
            <c:ext xmlns:c16="http://schemas.microsoft.com/office/drawing/2014/chart" uri="{C3380CC4-5D6E-409C-BE32-E72D297353CC}">
              <c16:uniqueId val="{00000001-B054-4CAA-870E-E2B002DFDF07}"/>
            </c:ext>
          </c:extLst>
        </c:ser>
        <c:ser>
          <c:idx val="2"/>
          <c:order val="2"/>
          <c:tx>
            <c:strRef>
              <c:f>Лист1!$D$1</c:f>
              <c:strCache>
                <c:ptCount val="1"/>
                <c:pt idx="0">
                  <c:v>2023</c:v>
                </c:pt>
              </c:strCache>
            </c:strRef>
          </c:tx>
          <c:spPr>
            <a:solidFill>
              <a:srgbClr val="5B9BD5"/>
            </a:solidFill>
            <a:ln>
              <a:noFill/>
            </a:ln>
            <a:effectLst/>
          </c:spPr>
          <c:invertIfNegative val="0"/>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Лист1!$D$2:$D$19</c:f>
              <c:numCache>
                <c:formatCode>General</c:formatCode>
                <c:ptCount val="18"/>
                <c:pt idx="0">
                  <c:v>48.13</c:v>
                </c:pt>
                <c:pt idx="1">
                  <c:v>25.810000000000002</c:v>
                </c:pt>
                <c:pt idx="2">
                  <c:v>42.36</c:v>
                </c:pt>
                <c:pt idx="3">
                  <c:v>30.84</c:v>
                </c:pt>
                <c:pt idx="4">
                  <c:v>34.880000000000003</c:v>
                </c:pt>
                <c:pt idx="5">
                  <c:v>34.17</c:v>
                </c:pt>
                <c:pt idx="6">
                  <c:v>55.69</c:v>
                </c:pt>
                <c:pt idx="7">
                  <c:v>41.34</c:v>
                </c:pt>
                <c:pt idx="8">
                  <c:v>24.39</c:v>
                </c:pt>
                <c:pt idx="9">
                  <c:v>40</c:v>
                </c:pt>
                <c:pt idx="10">
                  <c:v>52.629999999999995</c:v>
                </c:pt>
                <c:pt idx="11">
                  <c:v>47.91</c:v>
                </c:pt>
                <c:pt idx="12">
                  <c:v>42.53</c:v>
                </c:pt>
                <c:pt idx="13">
                  <c:v>53.74</c:v>
                </c:pt>
                <c:pt idx="14">
                  <c:v>36.22</c:v>
                </c:pt>
                <c:pt idx="15">
                  <c:v>35</c:v>
                </c:pt>
                <c:pt idx="16">
                  <c:v>23.7</c:v>
                </c:pt>
                <c:pt idx="17">
                  <c:v>56.41</c:v>
                </c:pt>
              </c:numCache>
            </c:numRef>
          </c:val>
          <c:extLst>
            <c:ext xmlns:c16="http://schemas.microsoft.com/office/drawing/2014/chart" uri="{C3380CC4-5D6E-409C-BE32-E72D297353CC}">
              <c16:uniqueId val="{00000002-B054-4CAA-870E-E2B002DFDF07}"/>
            </c:ext>
          </c:extLst>
        </c:ser>
        <c:ser>
          <c:idx val="3"/>
          <c:order val="3"/>
          <c:tx>
            <c:strRef>
              <c:f>Лист1!$E$1</c:f>
              <c:strCache>
                <c:ptCount val="1"/>
                <c:pt idx="0">
                  <c:v>2024</c:v>
                </c:pt>
              </c:strCache>
            </c:strRef>
          </c:tx>
          <c:spPr>
            <a:solidFill>
              <a:srgbClr val="FFC000"/>
            </a:solidFill>
            <a:ln>
              <a:noFill/>
            </a:ln>
            <a:effectLst/>
          </c:spPr>
          <c:invertIfNegative val="0"/>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Лист1!$E$2:$E$19</c:f>
              <c:numCache>
                <c:formatCode>General</c:formatCode>
                <c:ptCount val="18"/>
                <c:pt idx="0">
                  <c:v>35.65</c:v>
                </c:pt>
                <c:pt idx="1">
                  <c:v>42.2</c:v>
                </c:pt>
                <c:pt idx="2">
                  <c:v>40.07</c:v>
                </c:pt>
                <c:pt idx="3">
                  <c:v>45.72</c:v>
                </c:pt>
                <c:pt idx="4">
                  <c:v>45.45</c:v>
                </c:pt>
                <c:pt idx="5">
                  <c:v>28.03</c:v>
                </c:pt>
                <c:pt idx="6">
                  <c:v>40</c:v>
                </c:pt>
                <c:pt idx="7">
                  <c:v>25.970000000000002</c:v>
                </c:pt>
                <c:pt idx="8">
                  <c:v>41.46</c:v>
                </c:pt>
                <c:pt idx="9">
                  <c:v>49.7</c:v>
                </c:pt>
                <c:pt idx="10">
                  <c:v>35.130000000000003</c:v>
                </c:pt>
                <c:pt idx="11">
                  <c:v>40.5</c:v>
                </c:pt>
                <c:pt idx="12">
                  <c:v>42.45</c:v>
                </c:pt>
                <c:pt idx="13">
                  <c:v>36.96</c:v>
                </c:pt>
                <c:pt idx="14">
                  <c:v>36.630000000000003</c:v>
                </c:pt>
                <c:pt idx="15">
                  <c:v>68.790000000000006</c:v>
                </c:pt>
                <c:pt idx="16">
                  <c:v>44.57</c:v>
                </c:pt>
                <c:pt idx="17">
                  <c:v>61.53</c:v>
                </c:pt>
              </c:numCache>
            </c:numRef>
          </c:val>
          <c:extLst>
            <c:ext xmlns:c16="http://schemas.microsoft.com/office/drawing/2014/chart" uri="{C3380CC4-5D6E-409C-BE32-E72D297353CC}">
              <c16:uniqueId val="{00000000-710C-4D75-8F62-64F6E64F0012}"/>
            </c:ext>
          </c:extLst>
        </c:ser>
        <c:ser>
          <c:idx val="4"/>
          <c:order val="4"/>
          <c:tx>
            <c:strRef>
              <c:f>Лист1!$F$1</c:f>
              <c:strCache>
                <c:ptCount val="1"/>
                <c:pt idx="0">
                  <c:v>2025</c:v>
                </c:pt>
              </c:strCache>
            </c:strRef>
          </c:tx>
          <c:spPr>
            <a:solidFill>
              <a:srgbClr val="43682B"/>
            </a:solidFill>
            <a:ln>
              <a:noFill/>
            </a:ln>
            <a:effectLst/>
          </c:spPr>
          <c:invertIfNegative val="0"/>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Лист1!$F$2:$F$19</c:f>
              <c:numCache>
                <c:formatCode>General</c:formatCode>
                <c:ptCount val="18"/>
                <c:pt idx="0">
                  <c:v>51.14</c:v>
                </c:pt>
                <c:pt idx="1">
                  <c:v>42.11</c:v>
                </c:pt>
                <c:pt idx="2">
                  <c:v>46.620000000000005</c:v>
                </c:pt>
                <c:pt idx="3">
                  <c:v>32.07</c:v>
                </c:pt>
                <c:pt idx="4">
                  <c:v>54.650000000000006</c:v>
                </c:pt>
                <c:pt idx="5">
                  <c:v>30.86</c:v>
                </c:pt>
                <c:pt idx="6">
                  <c:v>47.559999999999995</c:v>
                </c:pt>
                <c:pt idx="7">
                  <c:v>28.74</c:v>
                </c:pt>
                <c:pt idx="8">
                  <c:v>29.27</c:v>
                </c:pt>
                <c:pt idx="9">
                  <c:v>48.930000000000007</c:v>
                </c:pt>
                <c:pt idx="10">
                  <c:v>39.730000000000004</c:v>
                </c:pt>
                <c:pt idx="11">
                  <c:v>34.130000000000003</c:v>
                </c:pt>
                <c:pt idx="12">
                  <c:v>25.61</c:v>
                </c:pt>
                <c:pt idx="13">
                  <c:v>25</c:v>
                </c:pt>
                <c:pt idx="14">
                  <c:v>49.14</c:v>
                </c:pt>
                <c:pt idx="15">
                  <c:v>36.49</c:v>
                </c:pt>
                <c:pt idx="16">
                  <c:v>38.93</c:v>
                </c:pt>
                <c:pt idx="17">
                  <c:v>45.449999999999996</c:v>
                </c:pt>
              </c:numCache>
            </c:numRef>
          </c:val>
          <c:extLst>
            <c:ext xmlns:c16="http://schemas.microsoft.com/office/drawing/2014/chart" uri="{C3380CC4-5D6E-409C-BE32-E72D297353CC}">
              <c16:uniqueId val="{00000000-5794-4797-A3D6-99629D03A789}"/>
            </c:ext>
          </c:extLst>
        </c:ser>
        <c:dLbls>
          <c:showLegendKey val="0"/>
          <c:showVal val="0"/>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774243014258593E-2"/>
          <c:y val="1.4034589582812998E-2"/>
          <c:w val="0.94769655888571347"/>
          <c:h val="0.84980356587313066"/>
        </c:manualLayout>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Лист1!$A$2:$A$16</c:f>
              <c:numCache>
                <c:formatCode>General</c:formatCode>
                <c:ptCount val="15"/>
                <c:pt idx="0">
                  <c:v>1.1000000000000001</c:v>
                </c:pt>
                <c:pt idx="1">
                  <c:v>1.2</c:v>
                </c:pt>
                <c:pt idx="2">
                  <c:v>2</c:v>
                </c:pt>
                <c:pt idx="3">
                  <c:v>3</c:v>
                </c:pt>
                <c:pt idx="4">
                  <c:v>4</c:v>
                </c:pt>
                <c:pt idx="5">
                  <c:v>5.0999999999999996</c:v>
                </c:pt>
                <c:pt idx="6">
                  <c:v>5.2</c:v>
                </c:pt>
                <c:pt idx="7">
                  <c:v>6.1</c:v>
                </c:pt>
                <c:pt idx="8">
                  <c:v>6.2</c:v>
                </c:pt>
                <c:pt idx="9">
                  <c:v>7.1</c:v>
                </c:pt>
                <c:pt idx="10">
                  <c:v>7.2</c:v>
                </c:pt>
                <c:pt idx="11">
                  <c:v>7.3</c:v>
                </c:pt>
                <c:pt idx="12">
                  <c:v>8.1</c:v>
                </c:pt>
                <c:pt idx="13">
                  <c:v>8.1999999999999993</c:v>
                </c:pt>
                <c:pt idx="14">
                  <c:v>8.3000000000000007</c:v>
                </c:pt>
              </c:numCache>
            </c:numRef>
          </c:cat>
          <c:val>
            <c:numRef>
              <c:f>Лист1!$B$2:$B$16</c:f>
              <c:numCache>
                <c:formatCode>General</c:formatCode>
                <c:ptCount val="15"/>
                <c:pt idx="0">
                  <c:v>84.92</c:v>
                </c:pt>
                <c:pt idx="1">
                  <c:v>62.63</c:v>
                </c:pt>
                <c:pt idx="2">
                  <c:v>74.34</c:v>
                </c:pt>
                <c:pt idx="3">
                  <c:v>83.08</c:v>
                </c:pt>
                <c:pt idx="4">
                  <c:v>75.33</c:v>
                </c:pt>
                <c:pt idx="5">
                  <c:v>81.209999999999994</c:v>
                </c:pt>
                <c:pt idx="6">
                  <c:v>70.09</c:v>
                </c:pt>
                <c:pt idx="7">
                  <c:v>73.27</c:v>
                </c:pt>
                <c:pt idx="8">
                  <c:v>45.51</c:v>
                </c:pt>
                <c:pt idx="9">
                  <c:v>74.48</c:v>
                </c:pt>
                <c:pt idx="10">
                  <c:v>59.3</c:v>
                </c:pt>
                <c:pt idx="11">
                  <c:v>50.15</c:v>
                </c:pt>
                <c:pt idx="12">
                  <c:v>62.11</c:v>
                </c:pt>
                <c:pt idx="13">
                  <c:v>36.270000000000003</c:v>
                </c:pt>
                <c:pt idx="14">
                  <c:v>44.92</c:v>
                </c:pt>
              </c:numCache>
            </c:numRef>
          </c:val>
          <c:extLst>
            <c:ext xmlns:c16="http://schemas.microsoft.com/office/drawing/2014/chart" uri="{C3380CC4-5D6E-409C-BE32-E72D297353CC}">
              <c16:uniqueId val="{00000000-9B29-4EC5-BF96-440F80944528}"/>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dLbl>
              <c:idx val="0"/>
              <c:layout>
                <c:manualLayout>
                  <c:x val="7.8234143615535066E-3"/>
                  <c:y val="-1.1778563015312134E-2"/>
                </c:manualLayout>
              </c:layout>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29F-4C7D-91EC-59D15CFD1387}"/>
                </c:ext>
              </c:extLst>
            </c:dLbl>
            <c:dLbl>
              <c:idx val="1"/>
              <c:layout>
                <c:manualLayout>
                  <c:x val="5.5881531153953619E-3"/>
                  <c:y val="-1.112966054535337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78-4056-A42A-19F41D082FC3}"/>
                </c:ext>
              </c:extLst>
            </c:dLbl>
            <c:dLbl>
              <c:idx val="3"/>
              <c:layout>
                <c:manualLayout>
                  <c:x val="5.5881531153953619E-3"/>
                  <c:y val="-1.5581524763494713E-2"/>
                </c:manualLayout>
              </c:layout>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78-4056-A42A-19F41D082FC3}"/>
                </c:ext>
              </c:extLst>
            </c:dLbl>
            <c:dLbl>
              <c:idx val="5"/>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0-4AFA-43F1-A3B4-F88B0593B34C}"/>
                </c:ext>
              </c:extLst>
            </c:dLbl>
            <c:dLbl>
              <c:idx val="6"/>
              <c:layout>
                <c:manualLayout>
                  <c:x val="5.5881531153953211E-3"/>
                  <c:y val="-1.64899882214369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29F-4C7D-91EC-59D15CFD1387}"/>
                </c:ext>
              </c:extLst>
            </c:dLbl>
            <c:dLbl>
              <c:idx val="8"/>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5-4AFA-43F1-A3B4-F88B0593B34C}"/>
                </c:ext>
              </c:extLst>
            </c:dLbl>
            <c:dLbl>
              <c:idx val="9"/>
              <c:layout>
                <c:manualLayout>
                  <c:x val="6.7057837384744343E-3"/>
                  <c:y val="-9.4228504122497916E-3"/>
                </c:manualLayout>
              </c:layout>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29F-4C7D-91EC-59D15CFD1387}"/>
                </c:ext>
              </c:extLst>
            </c:dLbl>
            <c:dLbl>
              <c:idx val="10"/>
              <c:layout>
                <c:manualLayout>
                  <c:x val="6.7057837384744343E-3"/>
                  <c:y val="-1.11296605453533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78-4056-A42A-19F41D082FC3}"/>
                </c:ext>
              </c:extLst>
            </c:dLbl>
            <c:dLbl>
              <c:idx val="11"/>
              <c:layout>
                <c:manualLayout>
                  <c:x val="3.3528918692371352E-3"/>
                  <c:y val="-3.3388981636060119E-2"/>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78-4056-A42A-19F41D082FC3}"/>
                </c:ext>
              </c:extLst>
            </c:dLbl>
            <c:dLbl>
              <c:idx val="12"/>
              <c:layout>
                <c:manualLayout>
                  <c:x val="4.4705224923162071E-3"/>
                  <c:y val="-7.067137809187279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29F-4C7D-91EC-59D15CFD1387}"/>
                </c:ext>
              </c:extLst>
            </c:dLbl>
            <c:dLbl>
              <c:idx val="13"/>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4-4AFA-43F1-A3B4-F88B0593B34C}"/>
                </c:ext>
              </c:extLst>
            </c:dLbl>
            <c:dLbl>
              <c:idx val="14"/>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3-4AFA-43F1-A3B4-F88B0593B34C}"/>
                </c:ext>
              </c:extLst>
            </c:dLbl>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Лист1!$A$2:$A$16</c:f>
              <c:numCache>
                <c:formatCode>General</c:formatCode>
                <c:ptCount val="15"/>
                <c:pt idx="0">
                  <c:v>1.1000000000000001</c:v>
                </c:pt>
                <c:pt idx="1">
                  <c:v>1.2</c:v>
                </c:pt>
                <c:pt idx="2">
                  <c:v>2</c:v>
                </c:pt>
                <c:pt idx="3">
                  <c:v>3</c:v>
                </c:pt>
                <c:pt idx="4">
                  <c:v>4</c:v>
                </c:pt>
                <c:pt idx="5">
                  <c:v>5.0999999999999996</c:v>
                </c:pt>
                <c:pt idx="6">
                  <c:v>5.2</c:v>
                </c:pt>
                <c:pt idx="7">
                  <c:v>6.1</c:v>
                </c:pt>
                <c:pt idx="8">
                  <c:v>6.2</c:v>
                </c:pt>
                <c:pt idx="9">
                  <c:v>7.1</c:v>
                </c:pt>
                <c:pt idx="10">
                  <c:v>7.2</c:v>
                </c:pt>
                <c:pt idx="11">
                  <c:v>7.3</c:v>
                </c:pt>
                <c:pt idx="12">
                  <c:v>8.1</c:v>
                </c:pt>
                <c:pt idx="13">
                  <c:v>8.1999999999999993</c:v>
                </c:pt>
                <c:pt idx="14">
                  <c:v>8.3000000000000007</c:v>
                </c:pt>
              </c:numCache>
            </c:numRef>
          </c:cat>
          <c:val>
            <c:numRef>
              <c:f>Лист1!$C$2:$C$16</c:f>
              <c:numCache>
                <c:formatCode>General</c:formatCode>
                <c:ptCount val="15"/>
                <c:pt idx="0">
                  <c:v>85.57</c:v>
                </c:pt>
                <c:pt idx="1">
                  <c:v>59.91</c:v>
                </c:pt>
                <c:pt idx="2">
                  <c:v>74.400000000000006</c:v>
                </c:pt>
                <c:pt idx="3">
                  <c:v>83.32</c:v>
                </c:pt>
                <c:pt idx="4">
                  <c:v>73.87</c:v>
                </c:pt>
                <c:pt idx="5">
                  <c:v>80.97</c:v>
                </c:pt>
                <c:pt idx="6">
                  <c:v>69.06</c:v>
                </c:pt>
                <c:pt idx="7">
                  <c:v>73.48</c:v>
                </c:pt>
                <c:pt idx="8">
                  <c:v>43.86</c:v>
                </c:pt>
                <c:pt idx="9">
                  <c:v>75.61</c:v>
                </c:pt>
                <c:pt idx="10">
                  <c:v>59.14</c:v>
                </c:pt>
                <c:pt idx="11">
                  <c:v>48.9</c:v>
                </c:pt>
                <c:pt idx="12">
                  <c:v>59.33</c:v>
                </c:pt>
                <c:pt idx="13">
                  <c:v>32.54</c:v>
                </c:pt>
                <c:pt idx="14">
                  <c:v>41.71</c:v>
                </c:pt>
              </c:numCache>
            </c:numRef>
          </c:val>
          <c:extLst>
            <c:ext xmlns:c16="http://schemas.microsoft.com/office/drawing/2014/chart" uri="{C3380CC4-5D6E-409C-BE32-E72D297353CC}">
              <c16:uniqueId val="{00000001-9B29-4EC5-BF96-440F80944528}"/>
            </c:ext>
          </c:extLst>
        </c:ser>
        <c:dLbls>
          <c:dLblPos val="outEnd"/>
          <c:showLegendKey val="0"/>
          <c:showVal val="1"/>
          <c:showCatName val="0"/>
          <c:showSerName val="0"/>
          <c:showPercent val="0"/>
          <c:showBubbleSize val="0"/>
        </c:dLbls>
        <c:gapWidth val="444"/>
        <c:overlap val="-90"/>
        <c:axId val="1571823871"/>
        <c:axId val="1564729711"/>
      </c:barChart>
      <c:catAx>
        <c:axId val="157182387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scaling>
        <c:delete val="1"/>
        <c:axPos val="l"/>
        <c:numFmt formatCode="General" sourceLinked="1"/>
        <c:majorTickMark val="none"/>
        <c:minorTickMark val="none"/>
        <c:tickLblPos val="nextTo"/>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Лист1!$B$2:$B$5</c:f>
              <c:numCache>
                <c:formatCode>General</c:formatCode>
                <c:ptCount val="4"/>
                <c:pt idx="0">
                  <c:v>10.9</c:v>
                </c:pt>
                <c:pt idx="1">
                  <c:v>44.28</c:v>
                </c:pt>
                <c:pt idx="2">
                  <c:v>35.15</c:v>
                </c:pt>
                <c:pt idx="3">
                  <c:v>9.67</c:v>
                </c:pt>
              </c:numCache>
            </c:numRef>
          </c:val>
          <c:extLst>
            <c:ext xmlns:c16="http://schemas.microsoft.com/office/drawing/2014/chart" uri="{C3380CC4-5D6E-409C-BE32-E72D297353CC}">
              <c16:uniqueId val="{00000000-8CE1-466E-8EEF-FEE9CE156BCC}"/>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Лист1!$C$2:$C$5</c:f>
              <c:numCache>
                <c:formatCode>General</c:formatCode>
                <c:ptCount val="4"/>
                <c:pt idx="0">
                  <c:v>10.74</c:v>
                </c:pt>
                <c:pt idx="1">
                  <c:v>48.74</c:v>
                </c:pt>
                <c:pt idx="2">
                  <c:v>32.909999999999997</c:v>
                </c:pt>
                <c:pt idx="3">
                  <c:v>7.61</c:v>
                </c:pt>
              </c:numCache>
            </c:numRef>
          </c:val>
          <c:extLst>
            <c:ext xmlns:c16="http://schemas.microsoft.com/office/drawing/2014/chart" uri="{C3380CC4-5D6E-409C-BE32-E72D297353CC}">
              <c16:uniqueId val="{00000001-8CE1-466E-8EEF-FEE9CE156BCC}"/>
            </c:ext>
          </c:extLst>
        </c:ser>
        <c:dLbls>
          <c:showLegendKey val="0"/>
          <c:showVal val="0"/>
          <c:showCatName val="0"/>
          <c:showSerName val="0"/>
          <c:showPercent val="0"/>
          <c:showBubbleSize val="0"/>
        </c:dLbls>
        <c:gapWidth val="219"/>
        <c:overlap val="-27"/>
        <c:axId val="1571823871"/>
        <c:axId val="1564729711"/>
      </c:barChart>
      <c:catAx>
        <c:axId val="1571823871"/>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Оценка</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Лист1!$A$2</c:f>
              <c:strCache>
                <c:ptCount val="1"/>
                <c:pt idx="0">
                  <c:v>Категория 1</c:v>
                </c:pt>
              </c:strCache>
            </c:strRef>
          </c:tx>
          <c:spPr>
            <a:solidFill>
              <a:schemeClr val="accent6"/>
            </a:solidFill>
            <a:ln>
              <a:noFill/>
            </a:ln>
            <a:effectLst/>
          </c:spPr>
          <c:invertIfNegative val="0"/>
          <c:dPt>
            <c:idx val="6"/>
            <c:invertIfNegative val="0"/>
            <c:bubble3D val="0"/>
            <c:spPr>
              <a:solidFill>
                <a:schemeClr val="accent6"/>
              </a:solidFill>
              <a:ln>
                <a:noFill/>
              </a:ln>
              <a:effectLst/>
            </c:spPr>
            <c:extLst>
              <c:ext xmlns:c16="http://schemas.microsoft.com/office/drawing/2014/chart" uri="{C3380CC4-5D6E-409C-BE32-E72D297353CC}">
                <c16:uniqueId val="{00000001-DE53-4856-BFFC-5006E3CE95D0}"/>
              </c:ext>
            </c:extLst>
          </c:dPt>
          <c:dPt>
            <c:idx val="8"/>
            <c:invertIfNegative val="0"/>
            <c:bubble3D val="0"/>
            <c:spPr>
              <a:solidFill>
                <a:srgbClr val="70AD47"/>
              </a:solidFill>
              <a:ln>
                <a:noFill/>
              </a:ln>
              <a:effectLst/>
            </c:spPr>
            <c:extLst>
              <c:ext xmlns:c16="http://schemas.microsoft.com/office/drawing/2014/chart" uri="{C3380CC4-5D6E-409C-BE32-E72D297353CC}">
                <c16:uniqueId val="{0000000A-30E8-43A0-A0FF-334B6B7AF386}"/>
              </c:ext>
            </c:extLst>
          </c:dPt>
          <c:dPt>
            <c:idx val="9"/>
            <c:invertIfNegative val="0"/>
            <c:bubble3D val="0"/>
            <c:spPr>
              <a:solidFill>
                <a:schemeClr val="accent6"/>
              </a:solidFill>
              <a:ln>
                <a:noFill/>
              </a:ln>
              <a:effectLst/>
            </c:spPr>
            <c:extLst>
              <c:ext xmlns:c16="http://schemas.microsoft.com/office/drawing/2014/chart" uri="{C3380CC4-5D6E-409C-BE32-E72D297353CC}">
                <c16:uniqueId val="{00000003-DE53-4856-BFFC-5006E3CE95D0}"/>
              </c:ext>
            </c:extLst>
          </c:dPt>
          <c:dPt>
            <c:idx val="10"/>
            <c:invertIfNegative val="0"/>
            <c:bubble3D val="0"/>
            <c:spPr>
              <a:solidFill>
                <a:srgbClr val="C00000"/>
              </a:solidFill>
              <a:ln>
                <a:noFill/>
              </a:ln>
              <a:effectLst/>
            </c:spPr>
            <c:extLst>
              <c:ext xmlns:c16="http://schemas.microsoft.com/office/drawing/2014/chart" uri="{C3380CC4-5D6E-409C-BE32-E72D297353CC}">
                <c16:uniqueId val="{0000000C-D7E8-467F-9056-58BB7671FFC7}"/>
              </c:ext>
            </c:extLst>
          </c:dPt>
          <c:dPt>
            <c:idx val="14"/>
            <c:invertIfNegative val="0"/>
            <c:bubble3D val="0"/>
            <c:spPr>
              <a:solidFill>
                <a:srgbClr val="70AD47"/>
              </a:solidFill>
              <a:ln>
                <a:noFill/>
              </a:ln>
              <a:effectLst/>
            </c:spPr>
            <c:extLst>
              <c:ext xmlns:c16="http://schemas.microsoft.com/office/drawing/2014/chart" uri="{C3380CC4-5D6E-409C-BE32-E72D297353CC}">
                <c16:uniqueId val="{00000005-DE53-4856-BFFC-5006E3CE95D0}"/>
              </c:ext>
            </c:extLst>
          </c:dPt>
          <c:dPt>
            <c:idx val="15"/>
            <c:invertIfNegative val="0"/>
            <c:bubble3D val="0"/>
            <c:spPr>
              <a:solidFill>
                <a:srgbClr val="C00000"/>
              </a:solidFill>
              <a:ln>
                <a:noFill/>
              </a:ln>
              <a:effectLst/>
            </c:spPr>
            <c:extLst>
              <c:ext xmlns:c16="http://schemas.microsoft.com/office/drawing/2014/chart" uri="{C3380CC4-5D6E-409C-BE32-E72D297353CC}">
                <c16:uniqueId val="{0000000D-D7E8-467F-9056-58BB7671FFC7}"/>
              </c:ext>
            </c:extLst>
          </c:dPt>
          <c:dPt>
            <c:idx val="17"/>
            <c:invertIfNegative val="0"/>
            <c:bubble3D val="0"/>
            <c:spPr>
              <a:solidFill>
                <a:schemeClr val="accent6"/>
              </a:solidFill>
              <a:ln>
                <a:noFill/>
              </a:ln>
              <a:effectLst/>
            </c:spPr>
            <c:extLst>
              <c:ext xmlns:c16="http://schemas.microsoft.com/office/drawing/2014/chart" uri="{C3380CC4-5D6E-409C-BE32-E72D297353CC}">
                <c16:uniqueId val="{00000006-DED2-48E7-9E8A-D14743DFF069}"/>
              </c:ext>
            </c:extLst>
          </c:dPt>
          <c:dPt>
            <c:idx val="19"/>
            <c:invertIfNegative val="0"/>
            <c:bubble3D val="0"/>
            <c:spPr>
              <a:solidFill>
                <a:schemeClr val="accent6"/>
              </a:solidFill>
              <a:ln>
                <a:noFill/>
              </a:ln>
              <a:effectLst/>
            </c:spPr>
            <c:extLst>
              <c:ext xmlns:c16="http://schemas.microsoft.com/office/drawing/2014/chart" uri="{C3380CC4-5D6E-409C-BE32-E72D297353CC}">
                <c16:uniqueId val="{00000008-8131-4FA2-8CD0-D796E5FB13D6}"/>
              </c:ext>
            </c:extLst>
          </c:dPt>
          <c:dPt>
            <c:idx val="20"/>
            <c:invertIfNegative val="0"/>
            <c:bubble3D val="0"/>
            <c:spPr>
              <a:solidFill>
                <a:srgbClr val="C00000"/>
              </a:solidFill>
              <a:ln>
                <a:noFill/>
              </a:ln>
              <a:effectLst/>
            </c:spPr>
            <c:extLst>
              <c:ext xmlns:c16="http://schemas.microsoft.com/office/drawing/2014/chart" uri="{C3380CC4-5D6E-409C-BE32-E72D297353CC}">
                <c16:uniqueId val="{0000000E-D7E8-467F-9056-58BB7671FFC7}"/>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Лист1!$B$1:$X$1</c:f>
              <c:strCache>
                <c:ptCount val="2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strCache>
            </c:strRef>
          </c:cat>
          <c:val>
            <c:numRef>
              <c:f>Лист1!$B$2:$X$2</c:f>
              <c:numCache>
                <c:formatCode>General</c:formatCode>
                <c:ptCount val="23"/>
                <c:pt idx="0">
                  <c:v>0.1</c:v>
                </c:pt>
                <c:pt idx="1">
                  <c:v>0.2</c:v>
                </c:pt>
                <c:pt idx="2">
                  <c:v>0.4</c:v>
                </c:pt>
                <c:pt idx="3">
                  <c:v>0.8</c:v>
                </c:pt>
                <c:pt idx="4">
                  <c:v>1.1000000000000001</c:v>
                </c:pt>
                <c:pt idx="5">
                  <c:v>1.4</c:v>
                </c:pt>
                <c:pt idx="6">
                  <c:v>1.8</c:v>
                </c:pt>
                <c:pt idx="7">
                  <c:v>1.7</c:v>
                </c:pt>
                <c:pt idx="8">
                  <c:v>1.5</c:v>
                </c:pt>
                <c:pt idx="9">
                  <c:v>1.7</c:v>
                </c:pt>
                <c:pt idx="10">
                  <c:v>18.600000000000001</c:v>
                </c:pt>
                <c:pt idx="11">
                  <c:v>11.1</c:v>
                </c:pt>
                <c:pt idx="12">
                  <c:v>7.4</c:v>
                </c:pt>
                <c:pt idx="13">
                  <c:v>6.9</c:v>
                </c:pt>
                <c:pt idx="14">
                  <c:v>4.8</c:v>
                </c:pt>
                <c:pt idx="15">
                  <c:v>11.9</c:v>
                </c:pt>
                <c:pt idx="16">
                  <c:v>7.7</c:v>
                </c:pt>
                <c:pt idx="17">
                  <c:v>5.9</c:v>
                </c:pt>
                <c:pt idx="18">
                  <c:v>4.5</c:v>
                </c:pt>
                <c:pt idx="19">
                  <c:v>2.9</c:v>
                </c:pt>
                <c:pt idx="20">
                  <c:v>4.0999999999999996</c:v>
                </c:pt>
                <c:pt idx="21">
                  <c:v>2.5</c:v>
                </c:pt>
                <c:pt idx="22">
                  <c:v>1</c:v>
                </c:pt>
              </c:numCache>
            </c:numRef>
          </c:val>
          <c:extLst>
            <c:ext xmlns:c16="http://schemas.microsoft.com/office/drawing/2014/chart" uri="{C3380CC4-5D6E-409C-BE32-E72D297353CC}">
              <c16:uniqueId val="{00000006-DE53-4856-BFFC-5006E3CE95D0}"/>
            </c:ext>
          </c:extLst>
        </c:ser>
        <c:dLbls>
          <c:showLegendKey val="0"/>
          <c:showVal val="0"/>
          <c:showCatName val="0"/>
          <c:showSerName val="0"/>
          <c:showPercent val="0"/>
          <c:showBubbleSize val="0"/>
        </c:dLbls>
        <c:gapWidth val="219"/>
        <c:overlap val="-27"/>
        <c:axId val="1717307808"/>
        <c:axId val="1862703616"/>
      </c:barChart>
      <c:catAx>
        <c:axId val="17173078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a:t>первичный</a:t>
                </a:r>
                <a:r>
                  <a:rPr lang="ru-RU" baseline="0"/>
                  <a:t> балл</a:t>
                </a:r>
                <a:endParaRPr lang="ru-RU"/>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862703616"/>
        <c:crosses val="autoZero"/>
        <c:auto val="1"/>
        <c:lblAlgn val="ctr"/>
        <c:lblOffset val="100"/>
        <c:noMultiLvlLbl val="0"/>
      </c:catAx>
      <c:valAx>
        <c:axId val="1862703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dirty="0"/>
                  <a:t>процент участников, набравших первичный</a:t>
                </a:r>
                <a:r>
                  <a:rPr lang="ru-RU" baseline="0" dirty="0"/>
                  <a:t> балл</a:t>
                </a:r>
                <a:endParaRPr lang="ru-RU"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717307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ru-RU"/>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Лист1!$A$2</c:f>
              <c:strCache>
                <c:ptCount val="1"/>
                <c:pt idx="0">
                  <c:v>"2"</c:v>
                </c:pt>
              </c:strCache>
            </c:strRef>
          </c:tx>
          <c:spPr>
            <a:ln w="34925" cap="rnd">
              <a:solidFill>
                <a:schemeClr val="accent6"/>
              </a:solidFill>
              <a:round/>
            </a:ln>
            <a:effectLst/>
          </c:spPr>
          <c:marker>
            <c:symbol val="circle"/>
            <c:size val="5"/>
            <c:spPr>
              <a:solidFill>
                <a:schemeClr val="accent6"/>
              </a:solidFill>
              <a:ln w="9525">
                <a:solidFill>
                  <a:schemeClr val="accent6"/>
                </a:solidFill>
              </a:ln>
              <a:effectLst/>
            </c:spPr>
          </c:marker>
          <c:cat>
            <c:strRef>
              <c:f>Лист1!$B$1:$P$1</c:f>
              <c:strCache>
                <c:ptCount val="15"/>
                <c:pt idx="0">
                  <c:v>1,1</c:v>
                </c:pt>
                <c:pt idx="1">
                  <c:v>1,2</c:v>
                </c:pt>
                <c:pt idx="2">
                  <c:v>2</c:v>
                </c:pt>
                <c:pt idx="3">
                  <c:v>3</c:v>
                </c:pt>
                <c:pt idx="4">
                  <c:v>4</c:v>
                </c:pt>
                <c:pt idx="5">
                  <c:v>5,1</c:v>
                </c:pt>
                <c:pt idx="6">
                  <c:v>5,2</c:v>
                </c:pt>
                <c:pt idx="7">
                  <c:v>6,1</c:v>
                </c:pt>
                <c:pt idx="8">
                  <c:v>6,2</c:v>
                </c:pt>
                <c:pt idx="9">
                  <c:v>7,1</c:v>
                </c:pt>
                <c:pt idx="10">
                  <c:v>7,2</c:v>
                </c:pt>
                <c:pt idx="11">
                  <c:v>7,3</c:v>
                </c:pt>
                <c:pt idx="12">
                  <c:v>8,1</c:v>
                </c:pt>
                <c:pt idx="13">
                  <c:v>8,2</c:v>
                </c:pt>
                <c:pt idx="14">
                  <c:v>8,3</c:v>
                </c:pt>
              </c:strCache>
            </c:strRef>
          </c:cat>
          <c:val>
            <c:numRef>
              <c:f>Лист1!$B$2:$P$2</c:f>
              <c:numCache>
                <c:formatCode>General</c:formatCode>
                <c:ptCount val="15"/>
                <c:pt idx="0">
                  <c:v>61.01</c:v>
                </c:pt>
                <c:pt idx="1">
                  <c:v>29.56</c:v>
                </c:pt>
                <c:pt idx="2">
                  <c:v>47.47</c:v>
                </c:pt>
                <c:pt idx="3">
                  <c:v>61.01</c:v>
                </c:pt>
                <c:pt idx="4">
                  <c:v>43.38</c:v>
                </c:pt>
                <c:pt idx="5">
                  <c:v>50.15</c:v>
                </c:pt>
                <c:pt idx="6">
                  <c:v>31.25</c:v>
                </c:pt>
                <c:pt idx="7">
                  <c:v>36.01</c:v>
                </c:pt>
                <c:pt idx="8">
                  <c:v>11.38</c:v>
                </c:pt>
                <c:pt idx="9">
                  <c:v>40.92</c:v>
                </c:pt>
                <c:pt idx="10">
                  <c:v>23.96</c:v>
                </c:pt>
                <c:pt idx="11">
                  <c:v>14.14</c:v>
                </c:pt>
                <c:pt idx="12">
                  <c:v>14.14</c:v>
                </c:pt>
                <c:pt idx="13">
                  <c:v>3.27</c:v>
                </c:pt>
                <c:pt idx="14">
                  <c:v>4.0199999999999996</c:v>
                </c:pt>
              </c:numCache>
            </c:numRef>
          </c:val>
          <c:smooth val="0"/>
          <c:extLst>
            <c:ext xmlns:c16="http://schemas.microsoft.com/office/drawing/2014/chart" uri="{C3380CC4-5D6E-409C-BE32-E72D297353CC}">
              <c16:uniqueId val="{00000000-1D38-4358-8D0A-A7A1A7DB6C83}"/>
            </c:ext>
          </c:extLst>
        </c:ser>
        <c:ser>
          <c:idx val="1"/>
          <c:order val="1"/>
          <c:tx>
            <c:strRef>
              <c:f>Лист1!$A$3</c:f>
              <c:strCache>
                <c:ptCount val="1"/>
                <c:pt idx="0">
                  <c:v>"3"</c:v>
                </c:pt>
              </c:strCache>
            </c:strRef>
          </c:tx>
          <c:spPr>
            <a:ln w="34925" cap="rnd">
              <a:solidFill>
                <a:schemeClr val="accent5"/>
              </a:solidFill>
              <a:round/>
            </a:ln>
            <a:effectLst/>
          </c:spPr>
          <c:marker>
            <c:symbol val="circle"/>
            <c:size val="5"/>
            <c:spPr>
              <a:solidFill>
                <a:schemeClr val="accent5"/>
              </a:solidFill>
              <a:ln w="9525">
                <a:solidFill>
                  <a:schemeClr val="accent5"/>
                </a:solidFill>
              </a:ln>
              <a:effectLst/>
            </c:spPr>
          </c:marker>
          <c:cat>
            <c:strRef>
              <c:f>Лист1!$B$1:$P$1</c:f>
              <c:strCache>
                <c:ptCount val="15"/>
                <c:pt idx="0">
                  <c:v>1,1</c:v>
                </c:pt>
                <c:pt idx="1">
                  <c:v>1,2</c:v>
                </c:pt>
                <c:pt idx="2">
                  <c:v>2</c:v>
                </c:pt>
                <c:pt idx="3">
                  <c:v>3</c:v>
                </c:pt>
                <c:pt idx="4">
                  <c:v>4</c:v>
                </c:pt>
                <c:pt idx="5">
                  <c:v>5,1</c:v>
                </c:pt>
                <c:pt idx="6">
                  <c:v>5,2</c:v>
                </c:pt>
                <c:pt idx="7">
                  <c:v>6,1</c:v>
                </c:pt>
                <c:pt idx="8">
                  <c:v>6,2</c:v>
                </c:pt>
                <c:pt idx="9">
                  <c:v>7,1</c:v>
                </c:pt>
                <c:pt idx="10">
                  <c:v>7,2</c:v>
                </c:pt>
                <c:pt idx="11">
                  <c:v>7,3</c:v>
                </c:pt>
                <c:pt idx="12">
                  <c:v>8,1</c:v>
                </c:pt>
                <c:pt idx="13">
                  <c:v>8,2</c:v>
                </c:pt>
                <c:pt idx="14">
                  <c:v>8,3</c:v>
                </c:pt>
              </c:strCache>
            </c:strRef>
          </c:cat>
          <c:val>
            <c:numRef>
              <c:f>Лист1!$B$3:$P$3</c:f>
              <c:numCache>
                <c:formatCode>General</c:formatCode>
                <c:ptCount val="15"/>
                <c:pt idx="0">
                  <c:v>83.6</c:v>
                </c:pt>
                <c:pt idx="1">
                  <c:v>51.66</c:v>
                </c:pt>
                <c:pt idx="2">
                  <c:v>73.53</c:v>
                </c:pt>
                <c:pt idx="3">
                  <c:v>82.58</c:v>
                </c:pt>
                <c:pt idx="4">
                  <c:v>69.650000000000006</c:v>
                </c:pt>
                <c:pt idx="5">
                  <c:v>78.709999999999994</c:v>
                </c:pt>
                <c:pt idx="6">
                  <c:v>62.41</c:v>
                </c:pt>
                <c:pt idx="7">
                  <c:v>70.09</c:v>
                </c:pt>
                <c:pt idx="8">
                  <c:v>33.619999999999997</c:v>
                </c:pt>
                <c:pt idx="9">
                  <c:v>71.89</c:v>
                </c:pt>
                <c:pt idx="10">
                  <c:v>52.12</c:v>
                </c:pt>
                <c:pt idx="11">
                  <c:v>38.950000000000003</c:v>
                </c:pt>
                <c:pt idx="12">
                  <c:v>45.42</c:v>
                </c:pt>
                <c:pt idx="13">
                  <c:v>17.32</c:v>
                </c:pt>
                <c:pt idx="14">
                  <c:v>23.45</c:v>
                </c:pt>
              </c:numCache>
            </c:numRef>
          </c:val>
          <c:smooth val="0"/>
          <c:extLst>
            <c:ext xmlns:c16="http://schemas.microsoft.com/office/drawing/2014/chart" uri="{C3380CC4-5D6E-409C-BE32-E72D297353CC}">
              <c16:uniqueId val="{00000001-1D38-4358-8D0A-A7A1A7DB6C83}"/>
            </c:ext>
          </c:extLst>
        </c:ser>
        <c:ser>
          <c:idx val="2"/>
          <c:order val="2"/>
          <c:tx>
            <c:strRef>
              <c:f>Лист1!$A$4</c:f>
              <c:strCache>
                <c:ptCount val="1"/>
                <c:pt idx="0">
                  <c:v>"4"</c:v>
                </c:pt>
              </c:strCache>
            </c:strRef>
          </c:tx>
          <c:spPr>
            <a:ln w="34925" cap="rnd">
              <a:solidFill>
                <a:schemeClr val="accent4"/>
              </a:solidFill>
              <a:round/>
            </a:ln>
            <a:effectLst/>
          </c:spPr>
          <c:marker>
            <c:symbol val="circle"/>
            <c:size val="5"/>
            <c:spPr>
              <a:solidFill>
                <a:schemeClr val="accent4"/>
              </a:solidFill>
              <a:ln w="9525">
                <a:solidFill>
                  <a:schemeClr val="accent4"/>
                </a:solidFill>
              </a:ln>
              <a:effectLst/>
            </c:spPr>
          </c:marker>
          <c:cat>
            <c:strRef>
              <c:f>Лист1!$B$1:$P$1</c:f>
              <c:strCache>
                <c:ptCount val="15"/>
                <c:pt idx="0">
                  <c:v>1,1</c:v>
                </c:pt>
                <c:pt idx="1">
                  <c:v>1,2</c:v>
                </c:pt>
                <c:pt idx="2">
                  <c:v>2</c:v>
                </c:pt>
                <c:pt idx="3">
                  <c:v>3</c:v>
                </c:pt>
                <c:pt idx="4">
                  <c:v>4</c:v>
                </c:pt>
                <c:pt idx="5">
                  <c:v>5,1</c:v>
                </c:pt>
                <c:pt idx="6">
                  <c:v>5,2</c:v>
                </c:pt>
                <c:pt idx="7">
                  <c:v>6,1</c:v>
                </c:pt>
                <c:pt idx="8">
                  <c:v>6,2</c:v>
                </c:pt>
                <c:pt idx="9">
                  <c:v>7,1</c:v>
                </c:pt>
                <c:pt idx="10">
                  <c:v>7,2</c:v>
                </c:pt>
                <c:pt idx="11">
                  <c:v>7,3</c:v>
                </c:pt>
                <c:pt idx="12">
                  <c:v>8,1</c:v>
                </c:pt>
                <c:pt idx="13">
                  <c:v>8,2</c:v>
                </c:pt>
                <c:pt idx="14">
                  <c:v>8,3</c:v>
                </c:pt>
              </c:strCache>
            </c:strRef>
          </c:cat>
          <c:val>
            <c:numRef>
              <c:f>Лист1!$B$4:$P$4</c:f>
              <c:numCache>
                <c:formatCode>General</c:formatCode>
                <c:ptCount val="15"/>
                <c:pt idx="0">
                  <c:v>93.39</c:v>
                </c:pt>
                <c:pt idx="1">
                  <c:v>74.069999999999993</c:v>
                </c:pt>
                <c:pt idx="2">
                  <c:v>80.23</c:v>
                </c:pt>
                <c:pt idx="3">
                  <c:v>88.78</c:v>
                </c:pt>
                <c:pt idx="4">
                  <c:v>85.07</c:v>
                </c:pt>
                <c:pt idx="5">
                  <c:v>90.48</c:v>
                </c:pt>
                <c:pt idx="6">
                  <c:v>85.14</c:v>
                </c:pt>
                <c:pt idx="7">
                  <c:v>85.33</c:v>
                </c:pt>
                <c:pt idx="8">
                  <c:v>59.71</c:v>
                </c:pt>
                <c:pt idx="9">
                  <c:v>87.18</c:v>
                </c:pt>
                <c:pt idx="10">
                  <c:v>73.14</c:v>
                </c:pt>
                <c:pt idx="11">
                  <c:v>65.61</c:v>
                </c:pt>
                <c:pt idx="12">
                  <c:v>85.67</c:v>
                </c:pt>
                <c:pt idx="13">
                  <c:v>51.68</c:v>
                </c:pt>
                <c:pt idx="14">
                  <c:v>68.38</c:v>
                </c:pt>
              </c:numCache>
            </c:numRef>
          </c:val>
          <c:smooth val="0"/>
          <c:extLst>
            <c:ext xmlns:c16="http://schemas.microsoft.com/office/drawing/2014/chart" uri="{C3380CC4-5D6E-409C-BE32-E72D297353CC}">
              <c16:uniqueId val="{00000002-1D38-4358-8D0A-A7A1A7DB6C83}"/>
            </c:ext>
          </c:extLst>
        </c:ser>
        <c:ser>
          <c:idx val="3"/>
          <c:order val="3"/>
          <c:tx>
            <c:strRef>
              <c:f>Лист1!$A$5</c:f>
              <c:strCache>
                <c:ptCount val="1"/>
                <c:pt idx="0">
                  <c:v>"5"</c:v>
                </c:pt>
              </c:strCache>
            </c:strRef>
          </c:tx>
          <c:spPr>
            <a:ln w="3810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Лист1!$B$1:$P$1</c:f>
              <c:strCache>
                <c:ptCount val="15"/>
                <c:pt idx="0">
                  <c:v>1,1</c:v>
                </c:pt>
                <c:pt idx="1">
                  <c:v>1,2</c:v>
                </c:pt>
                <c:pt idx="2">
                  <c:v>2</c:v>
                </c:pt>
                <c:pt idx="3">
                  <c:v>3</c:v>
                </c:pt>
                <c:pt idx="4">
                  <c:v>4</c:v>
                </c:pt>
                <c:pt idx="5">
                  <c:v>5,1</c:v>
                </c:pt>
                <c:pt idx="6">
                  <c:v>5,2</c:v>
                </c:pt>
                <c:pt idx="7">
                  <c:v>6,1</c:v>
                </c:pt>
                <c:pt idx="8">
                  <c:v>6,2</c:v>
                </c:pt>
                <c:pt idx="9">
                  <c:v>7,1</c:v>
                </c:pt>
                <c:pt idx="10">
                  <c:v>7,2</c:v>
                </c:pt>
                <c:pt idx="11">
                  <c:v>7,3</c:v>
                </c:pt>
                <c:pt idx="12">
                  <c:v>8,1</c:v>
                </c:pt>
                <c:pt idx="13">
                  <c:v>8,2</c:v>
                </c:pt>
                <c:pt idx="14">
                  <c:v>8,3</c:v>
                </c:pt>
              </c:strCache>
            </c:strRef>
          </c:cat>
          <c:val>
            <c:numRef>
              <c:f>Лист1!$B$5:$P$5</c:f>
              <c:numCache>
                <c:formatCode>General</c:formatCode>
                <c:ptCount val="15"/>
                <c:pt idx="0">
                  <c:v>98.74</c:v>
                </c:pt>
                <c:pt idx="1">
                  <c:v>94.54</c:v>
                </c:pt>
                <c:pt idx="2">
                  <c:v>92.02</c:v>
                </c:pt>
                <c:pt idx="3">
                  <c:v>95.8</c:v>
                </c:pt>
                <c:pt idx="4">
                  <c:v>95.38</c:v>
                </c:pt>
                <c:pt idx="5">
                  <c:v>97.48</c:v>
                </c:pt>
                <c:pt idx="6">
                  <c:v>95.17</c:v>
                </c:pt>
                <c:pt idx="7">
                  <c:v>97.06</c:v>
                </c:pt>
                <c:pt idx="8">
                  <c:v>86.76</c:v>
                </c:pt>
                <c:pt idx="9">
                  <c:v>97.69</c:v>
                </c:pt>
                <c:pt idx="10">
                  <c:v>93.49</c:v>
                </c:pt>
                <c:pt idx="11">
                  <c:v>89.29</c:v>
                </c:pt>
                <c:pt idx="12">
                  <c:v>100</c:v>
                </c:pt>
                <c:pt idx="13">
                  <c:v>89.57</c:v>
                </c:pt>
                <c:pt idx="14">
                  <c:v>97.69</c:v>
                </c:pt>
              </c:numCache>
            </c:numRef>
          </c:val>
          <c:smooth val="0"/>
          <c:extLst>
            <c:ext xmlns:c16="http://schemas.microsoft.com/office/drawing/2014/chart" uri="{C3380CC4-5D6E-409C-BE32-E72D297353CC}">
              <c16:uniqueId val="{00000003-1D38-4358-8D0A-A7A1A7DB6C83}"/>
            </c:ext>
          </c:extLst>
        </c:ser>
        <c:dLbls>
          <c:showLegendKey val="0"/>
          <c:showVal val="0"/>
          <c:showCatName val="0"/>
          <c:showSerName val="0"/>
          <c:showPercent val="0"/>
          <c:showBubbleSize val="0"/>
        </c:dLbls>
        <c:marker val="1"/>
        <c:smooth val="0"/>
        <c:axId val="1642419279"/>
        <c:axId val="930774991"/>
      </c:lineChart>
      <c:catAx>
        <c:axId val="1642419279"/>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Номер</a:t>
                </a:r>
                <a:r>
                  <a:rPr lang="ru-RU" baseline="0" dirty="0"/>
                  <a:t> задания</a:t>
                </a:r>
                <a:endParaRPr lang="ru-RU"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930774991"/>
        <c:crosses val="autoZero"/>
        <c:auto val="1"/>
        <c:lblAlgn val="ctr"/>
        <c:lblOffset val="100"/>
        <c:noMultiLvlLbl val="0"/>
      </c:catAx>
      <c:valAx>
        <c:axId val="93077499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 выполнения</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642419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365021215489268E-2"/>
          <c:y val="0.10127458820480974"/>
          <c:w val="0.96563497878451077"/>
          <c:h val="0.4632953358582928"/>
        </c:manualLayout>
      </c:layout>
      <c:barChart>
        <c:barDir val="col"/>
        <c:grouping val="clustered"/>
        <c:varyColors val="0"/>
        <c:ser>
          <c:idx val="3"/>
          <c:order val="0"/>
          <c:tx>
            <c:strRef>
              <c:f>Лист1!$B$1</c:f>
              <c:strCache>
                <c:ptCount val="1"/>
                <c:pt idx="0">
                  <c:v>2025</c:v>
                </c:pt>
              </c:strCache>
            </c:strRef>
          </c:tx>
          <c:spPr>
            <a:solidFill>
              <a:srgbClr val="70AD47"/>
            </a:solidFill>
            <a:ln>
              <a:noFill/>
            </a:ln>
            <a:effectLst/>
          </c:spPr>
          <c:invertIfNegative val="0"/>
          <c:dLbls>
            <c:delete val="1"/>
          </c:dLbls>
          <c:cat>
            <c:strRef>
              <c:f>Лист1!$A$2:$A$15</c:f>
              <c:strCache>
                <c:ptCount val="14"/>
                <c:pt idx="0">
                  <c:v>Владивостокский ГО</c:v>
                </c:pt>
                <c:pt idx="1">
                  <c:v>Артемовский ГО</c:v>
                </c:pt>
                <c:pt idx="2">
                  <c:v>Кавалеровский МО</c:v>
                </c:pt>
                <c:pt idx="3">
                  <c:v>Партизанский МО</c:v>
                </c:pt>
                <c:pt idx="4">
                  <c:v>Черниговский МО</c:v>
                </c:pt>
                <c:pt idx="5">
                  <c:v>Ольгинский МО</c:v>
                </c:pt>
                <c:pt idx="6">
                  <c:v>Октябрьский МО</c:v>
                </c:pt>
                <c:pt idx="7">
                  <c:v>Анучинский МО</c:v>
                </c:pt>
                <c:pt idx="8">
                  <c:v>Ханкайский МО</c:v>
                </c:pt>
                <c:pt idx="9">
                  <c:v>Большой Камень ГО</c:v>
                </c:pt>
                <c:pt idx="10">
                  <c:v>ЗАТО Фокино</c:v>
                </c:pt>
                <c:pt idx="11">
                  <c:v>Дальнереченский ГО</c:v>
                </c:pt>
                <c:pt idx="12">
                  <c:v>Михайловский МР</c:v>
                </c:pt>
                <c:pt idx="13">
                  <c:v>Пожарский МО</c:v>
                </c:pt>
              </c:strCache>
            </c:strRef>
          </c:cat>
          <c:val>
            <c:numRef>
              <c:f>Лист1!$B$2:$B$15</c:f>
              <c:numCache>
                <c:formatCode>General</c:formatCode>
                <c:ptCount val="14"/>
                <c:pt idx="0">
                  <c:v>47.059999999999995</c:v>
                </c:pt>
                <c:pt idx="1">
                  <c:v>54.21</c:v>
                </c:pt>
                <c:pt idx="2">
                  <c:v>40</c:v>
                </c:pt>
                <c:pt idx="3">
                  <c:v>58.34</c:v>
                </c:pt>
                <c:pt idx="4">
                  <c:v>43.4</c:v>
                </c:pt>
                <c:pt idx="5">
                  <c:v>50</c:v>
                </c:pt>
                <c:pt idx="6">
                  <c:v>81.819999999999993</c:v>
                </c:pt>
                <c:pt idx="7">
                  <c:v>0</c:v>
                </c:pt>
                <c:pt idx="8">
                  <c:v>27.45</c:v>
                </c:pt>
                <c:pt idx="9">
                  <c:v>39.19</c:v>
                </c:pt>
                <c:pt idx="10">
                  <c:v>71.430000000000007</c:v>
                </c:pt>
                <c:pt idx="11">
                  <c:v>35.940000000000005</c:v>
                </c:pt>
                <c:pt idx="12">
                  <c:v>65.22</c:v>
                </c:pt>
                <c:pt idx="13">
                  <c:v>48.150000000000006</c:v>
                </c:pt>
              </c:numCache>
            </c:numRef>
          </c:val>
          <c:extLst>
            <c:ext xmlns:c16="http://schemas.microsoft.com/office/drawing/2014/chart" uri="{C3380CC4-5D6E-409C-BE32-E72D297353CC}">
              <c16:uniqueId val="{00000000-8CDD-41B5-9E85-F89EC37A9220}"/>
            </c:ext>
          </c:extLst>
        </c:ser>
        <c:dLbls>
          <c:showLegendKey val="0"/>
          <c:showVal val="1"/>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575536202323133E-2"/>
          <c:y val="0.1054614556848513"/>
          <c:w val="0.95142446379767687"/>
          <c:h val="0.44654725859031302"/>
        </c:manualLayout>
      </c:layout>
      <c:barChart>
        <c:barDir val="col"/>
        <c:grouping val="clustered"/>
        <c:varyColors val="0"/>
        <c:ser>
          <c:idx val="0"/>
          <c:order val="0"/>
          <c:tx>
            <c:strRef>
              <c:f>Лист1!$B$1</c:f>
              <c:strCache>
                <c:ptCount val="1"/>
                <c:pt idx="0">
                  <c:v>2025</c:v>
                </c:pt>
              </c:strCache>
            </c:strRef>
          </c:tx>
          <c:spPr>
            <a:solidFill>
              <a:schemeClr val="accent6"/>
            </a:solidFill>
            <a:ln>
              <a:noFill/>
            </a:ln>
            <a:effectLst/>
          </c:spPr>
          <c:invertIfNegative val="0"/>
          <c:dLbls>
            <c:delete val="1"/>
          </c:dLbls>
          <c:cat>
            <c:strRef>
              <c:f>Лист1!$A$2:$A$18</c:f>
              <c:strCache>
                <c:ptCount val="17"/>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Тернейский МО</c:v>
                </c:pt>
                <c:pt idx="8">
                  <c:v>Арсеньевский ГО</c:v>
                </c:pt>
                <c:pt idx="9">
                  <c:v>Пограничный МО</c:v>
                </c:pt>
                <c:pt idx="10">
                  <c:v>Надеждинский МР</c:v>
                </c:pt>
                <c:pt idx="11">
                  <c:v>Хасанский МО</c:v>
                </c:pt>
                <c:pt idx="12">
                  <c:v>Красноармейский МР</c:v>
                </c:pt>
                <c:pt idx="13">
                  <c:v>Находкинский ГО</c:v>
                </c:pt>
                <c:pt idx="14">
                  <c:v>Дальнегорский ГО</c:v>
                </c:pt>
                <c:pt idx="15">
                  <c:v>Лесозаводский ГО</c:v>
                </c:pt>
                <c:pt idx="16">
                  <c:v>Приморский край (РП)</c:v>
                </c:pt>
              </c:strCache>
            </c:strRef>
          </c:cat>
          <c:val>
            <c:numRef>
              <c:f>Лист1!$B$2:$B$18</c:f>
              <c:numCache>
                <c:formatCode>General</c:formatCode>
                <c:ptCount val="17"/>
                <c:pt idx="0">
                  <c:v>54.17</c:v>
                </c:pt>
                <c:pt idx="1">
                  <c:v>36.620000000000005</c:v>
                </c:pt>
                <c:pt idx="2">
                  <c:v>48.38</c:v>
                </c:pt>
                <c:pt idx="3">
                  <c:v>14.29</c:v>
                </c:pt>
                <c:pt idx="4">
                  <c:v>28.57</c:v>
                </c:pt>
                <c:pt idx="5">
                  <c:v>22.45</c:v>
                </c:pt>
                <c:pt idx="6">
                  <c:v>68.19</c:v>
                </c:pt>
                <c:pt idx="7">
                  <c:v>0</c:v>
                </c:pt>
                <c:pt idx="8">
                  <c:v>48.96</c:v>
                </c:pt>
                <c:pt idx="9">
                  <c:v>44.11</c:v>
                </c:pt>
                <c:pt idx="10">
                  <c:v>38.89</c:v>
                </c:pt>
                <c:pt idx="11">
                  <c:v>44.12</c:v>
                </c:pt>
                <c:pt idx="12">
                  <c:v>38.89</c:v>
                </c:pt>
                <c:pt idx="13">
                  <c:v>47.01</c:v>
                </c:pt>
                <c:pt idx="14">
                  <c:v>36.36</c:v>
                </c:pt>
                <c:pt idx="15">
                  <c:v>26.970000000000002</c:v>
                </c:pt>
                <c:pt idx="16">
                  <c:v>76.78</c:v>
                </c:pt>
              </c:numCache>
            </c:numRef>
          </c:val>
          <c:extLst>
            <c:ext xmlns:c16="http://schemas.microsoft.com/office/drawing/2014/chart" uri="{C3380CC4-5D6E-409C-BE32-E72D297353CC}">
              <c16:uniqueId val="{00000000-B054-4CAA-870E-E2B002DFDF07}"/>
            </c:ext>
          </c:extLst>
        </c:ser>
        <c:dLbls>
          <c:showLegendKey val="0"/>
          <c:showVal val="1"/>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774243014258593E-2"/>
          <c:y val="1.4034589582812998E-2"/>
          <c:w val="0.94769655888571347"/>
          <c:h val="0.84980356587313066"/>
        </c:manualLayout>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Лист1!$A$2:$A$8</c:f>
              <c:strCache>
                <c:ptCount val="7"/>
                <c:pt idx="0">
                  <c:v>1</c:v>
                </c:pt>
                <c:pt idx="1">
                  <c:v>2</c:v>
                </c:pt>
                <c:pt idx="2">
                  <c:v>3</c:v>
                </c:pt>
                <c:pt idx="3">
                  <c:v>4К1</c:v>
                </c:pt>
                <c:pt idx="4">
                  <c:v>4К2</c:v>
                </c:pt>
                <c:pt idx="5">
                  <c:v>4К3</c:v>
                </c:pt>
                <c:pt idx="6">
                  <c:v>4К4</c:v>
                </c:pt>
              </c:strCache>
            </c:strRef>
          </c:cat>
          <c:val>
            <c:numRef>
              <c:f>Лист1!$B$2:$B$8</c:f>
              <c:numCache>
                <c:formatCode>General</c:formatCode>
                <c:ptCount val="7"/>
                <c:pt idx="0">
                  <c:v>67.709999999999994</c:v>
                </c:pt>
                <c:pt idx="1">
                  <c:v>70.650000000000006</c:v>
                </c:pt>
                <c:pt idx="2">
                  <c:v>59.2</c:v>
                </c:pt>
                <c:pt idx="3">
                  <c:v>52.29</c:v>
                </c:pt>
                <c:pt idx="4">
                  <c:v>50.76</c:v>
                </c:pt>
                <c:pt idx="5">
                  <c:v>36.549999999999997</c:v>
                </c:pt>
                <c:pt idx="6">
                  <c:v>45.17</c:v>
                </c:pt>
              </c:numCache>
            </c:numRef>
          </c:val>
          <c:extLst>
            <c:ext xmlns:c16="http://schemas.microsoft.com/office/drawing/2014/chart" uri="{C3380CC4-5D6E-409C-BE32-E72D297353CC}">
              <c16:uniqueId val="{00000000-9B29-4EC5-BF96-440F80944528}"/>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dLbl>
              <c:idx val="0"/>
              <c:layout>
                <c:manualLayout>
                  <c:x val="7.8234143615535066E-3"/>
                  <c:y val="-1.17785630153121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29F-4C7D-91EC-59D15CFD1387}"/>
                </c:ext>
              </c:extLst>
            </c:dLbl>
            <c:dLbl>
              <c:idx val="1"/>
              <c:layout>
                <c:manualLayout>
                  <c:x val="5.5881531153953619E-3"/>
                  <c:y val="-1.1129660545353377E-2"/>
                </c:manualLayout>
              </c:layout>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78-4056-A42A-19F41D082FC3}"/>
                </c:ext>
              </c:extLst>
            </c:dLbl>
            <c:dLbl>
              <c:idx val="3"/>
              <c:layout>
                <c:manualLayout>
                  <c:x val="5.5881531153953619E-3"/>
                  <c:y val="-1.5581524763494713E-2"/>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78-4056-A42A-19F41D082FC3}"/>
                </c:ext>
              </c:extLst>
            </c:dLbl>
            <c:dLbl>
              <c:idx val="4"/>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3-4512-460F-8178-5B0209314982}"/>
                </c:ext>
              </c:extLst>
            </c:dLbl>
            <c:dLbl>
              <c:idx val="5"/>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0-811C-4367-8763-F6BCCE4EF3C2}"/>
                </c:ext>
              </c:extLst>
            </c:dLbl>
            <c:dLbl>
              <c:idx val="6"/>
              <c:layout>
                <c:manualLayout>
                  <c:x val="5.5881531153953211E-3"/>
                  <c:y val="-1.6489988221436994E-2"/>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29F-4C7D-91EC-59D15CFD1387}"/>
                </c:ext>
              </c:extLst>
            </c:dLbl>
            <c:dLbl>
              <c:idx val="9"/>
              <c:layout>
                <c:manualLayout>
                  <c:x val="6.7057837384744343E-3"/>
                  <c:y val="-9.422850412249791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29F-4C7D-91EC-59D15CFD1387}"/>
                </c:ext>
              </c:extLst>
            </c:dLbl>
            <c:dLbl>
              <c:idx val="10"/>
              <c:layout>
                <c:manualLayout>
                  <c:x val="6.7057837384744343E-3"/>
                  <c:y val="-1.11296605453533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78-4056-A42A-19F41D082FC3}"/>
                </c:ext>
              </c:extLst>
            </c:dLbl>
            <c:dLbl>
              <c:idx val="11"/>
              <c:layout>
                <c:manualLayout>
                  <c:x val="3.3528918692371352E-3"/>
                  <c:y val="-3.33889816360601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78-4056-A42A-19F41D082FC3}"/>
                </c:ext>
              </c:extLst>
            </c:dLbl>
            <c:dLbl>
              <c:idx val="12"/>
              <c:layout>
                <c:manualLayout>
                  <c:x val="4.4705224923162071E-3"/>
                  <c:y val="-7.067137809187279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29F-4C7D-91EC-59D15CFD1387}"/>
                </c:ext>
              </c:extLst>
            </c:dLbl>
            <c:dLbl>
              <c:idx val="15"/>
              <c:layout>
                <c:manualLayout>
                  <c:x val="6.7057837384745158E-3"/>
                  <c:y val="-4.711425206124853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29F-4C7D-91EC-59D15CFD1387}"/>
                </c:ext>
              </c:extLst>
            </c:dLbl>
            <c:dLbl>
              <c:idx val="16"/>
              <c:layout>
                <c:manualLayout>
                  <c:x val="1.2293936853869631E-2"/>
                  <c:y val="4.711425206124852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29F-4C7D-91EC-59D15CFD1387}"/>
                </c:ext>
              </c:extLst>
            </c:dLbl>
            <c:dLbl>
              <c:idx val="21"/>
              <c:layout>
                <c:manualLayout>
                  <c:x val="6.7057837384744343E-3"/>
                  <c:y val="-7.067137809187279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29F-4C7D-91EC-59D15CFD1387}"/>
                </c:ext>
              </c:extLst>
            </c:dLbl>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Лист1!$A$2:$A$8</c:f>
              <c:strCache>
                <c:ptCount val="7"/>
                <c:pt idx="0">
                  <c:v>1</c:v>
                </c:pt>
                <c:pt idx="1">
                  <c:v>2</c:v>
                </c:pt>
                <c:pt idx="2">
                  <c:v>3</c:v>
                </c:pt>
                <c:pt idx="3">
                  <c:v>4К1</c:v>
                </c:pt>
                <c:pt idx="4">
                  <c:v>4К2</c:v>
                </c:pt>
                <c:pt idx="5">
                  <c:v>4К3</c:v>
                </c:pt>
                <c:pt idx="6">
                  <c:v>4К4</c:v>
                </c:pt>
              </c:strCache>
            </c:strRef>
          </c:cat>
          <c:val>
            <c:numRef>
              <c:f>Лист1!$C$2:$C$8</c:f>
              <c:numCache>
                <c:formatCode>General</c:formatCode>
                <c:ptCount val="7"/>
                <c:pt idx="0">
                  <c:v>65.73</c:v>
                </c:pt>
                <c:pt idx="1">
                  <c:v>70.67</c:v>
                </c:pt>
                <c:pt idx="2">
                  <c:v>59.07</c:v>
                </c:pt>
                <c:pt idx="3">
                  <c:v>49.19</c:v>
                </c:pt>
                <c:pt idx="4">
                  <c:v>46.56</c:v>
                </c:pt>
                <c:pt idx="5">
                  <c:v>36.81</c:v>
                </c:pt>
                <c:pt idx="6">
                  <c:v>43.6</c:v>
                </c:pt>
              </c:numCache>
            </c:numRef>
          </c:val>
          <c:extLst>
            <c:ext xmlns:c16="http://schemas.microsoft.com/office/drawing/2014/chart" uri="{C3380CC4-5D6E-409C-BE32-E72D297353CC}">
              <c16:uniqueId val="{00000001-9B29-4EC5-BF96-440F80944528}"/>
            </c:ext>
          </c:extLst>
        </c:ser>
        <c:dLbls>
          <c:dLblPos val="outEnd"/>
          <c:showLegendKey val="0"/>
          <c:showVal val="1"/>
          <c:showCatName val="0"/>
          <c:showSerName val="0"/>
          <c:showPercent val="0"/>
          <c:showBubbleSize val="0"/>
        </c:dLbls>
        <c:gapWidth val="444"/>
        <c:overlap val="-90"/>
        <c:axId val="1571823871"/>
        <c:axId val="1564729711"/>
      </c:barChart>
      <c:catAx>
        <c:axId val="157182387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scaling>
        <c:delete val="1"/>
        <c:axPos val="l"/>
        <c:numFmt formatCode="General" sourceLinked="1"/>
        <c:majorTickMark val="none"/>
        <c:minorTickMark val="none"/>
        <c:tickLblPos val="nextTo"/>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92809754556086"/>
          <c:y val="2.3131401504104913E-2"/>
          <c:w val="0.88083782642805908"/>
          <c:h val="0.79189497777424289"/>
        </c:manualLayout>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Лист1!$B$2:$B$5</c:f>
              <c:numCache>
                <c:formatCode>General</c:formatCode>
                <c:ptCount val="4"/>
                <c:pt idx="0">
                  <c:v>10.52</c:v>
                </c:pt>
                <c:pt idx="1">
                  <c:v>39.07</c:v>
                </c:pt>
                <c:pt idx="2">
                  <c:v>38.04</c:v>
                </c:pt>
                <c:pt idx="3">
                  <c:v>12.38</c:v>
                </c:pt>
              </c:numCache>
            </c:numRef>
          </c:val>
          <c:extLst>
            <c:ext xmlns:c16="http://schemas.microsoft.com/office/drawing/2014/chart" uri="{C3380CC4-5D6E-409C-BE32-E72D297353CC}">
              <c16:uniqueId val="{00000000-8CE1-466E-8EEF-FEE9CE156BCC}"/>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Лист1!$C$2:$C$5</c:f>
              <c:numCache>
                <c:formatCode>General</c:formatCode>
                <c:ptCount val="4"/>
                <c:pt idx="0">
                  <c:v>11</c:v>
                </c:pt>
                <c:pt idx="1">
                  <c:v>42.71</c:v>
                </c:pt>
                <c:pt idx="2">
                  <c:v>35.51</c:v>
                </c:pt>
                <c:pt idx="3">
                  <c:v>10.78</c:v>
                </c:pt>
              </c:numCache>
            </c:numRef>
          </c:val>
          <c:extLst>
            <c:ext xmlns:c16="http://schemas.microsoft.com/office/drawing/2014/chart" uri="{C3380CC4-5D6E-409C-BE32-E72D297353CC}">
              <c16:uniqueId val="{00000001-8CE1-466E-8EEF-FEE9CE156BCC}"/>
            </c:ext>
          </c:extLst>
        </c:ser>
        <c:dLbls>
          <c:showLegendKey val="0"/>
          <c:showVal val="0"/>
          <c:showCatName val="0"/>
          <c:showSerName val="0"/>
          <c:showPercent val="0"/>
          <c:showBubbleSize val="0"/>
        </c:dLbls>
        <c:gapWidth val="219"/>
        <c:overlap val="-27"/>
        <c:axId val="1571823871"/>
        <c:axId val="1564729711"/>
      </c:barChart>
      <c:catAx>
        <c:axId val="1571823871"/>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Оценка</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Лист1!$A$2</c:f>
              <c:strCache>
                <c:ptCount val="1"/>
                <c:pt idx="0">
                  <c:v>Категория 1</c:v>
                </c:pt>
              </c:strCache>
            </c:strRef>
          </c:tx>
          <c:spPr>
            <a:solidFill>
              <a:schemeClr val="accent6"/>
            </a:solidFill>
            <a:ln>
              <a:noFill/>
            </a:ln>
            <a:effectLst/>
          </c:spPr>
          <c:invertIfNegative val="0"/>
          <c:dPt>
            <c:idx val="6"/>
            <c:invertIfNegative val="0"/>
            <c:bubble3D val="0"/>
            <c:spPr>
              <a:solidFill>
                <a:schemeClr val="accent6"/>
              </a:solidFill>
              <a:ln>
                <a:noFill/>
              </a:ln>
              <a:effectLst/>
            </c:spPr>
            <c:extLst>
              <c:ext xmlns:c16="http://schemas.microsoft.com/office/drawing/2014/chart" uri="{C3380CC4-5D6E-409C-BE32-E72D297353CC}">
                <c16:uniqueId val="{00000001-DE53-4856-BFFC-5006E3CE95D0}"/>
              </c:ext>
            </c:extLst>
          </c:dPt>
          <c:dPt>
            <c:idx val="9"/>
            <c:invertIfNegative val="0"/>
            <c:bubble3D val="0"/>
            <c:spPr>
              <a:solidFill>
                <a:schemeClr val="accent6"/>
              </a:solidFill>
              <a:ln>
                <a:noFill/>
              </a:ln>
              <a:effectLst/>
            </c:spPr>
            <c:extLst>
              <c:ext xmlns:c16="http://schemas.microsoft.com/office/drawing/2014/chart" uri="{C3380CC4-5D6E-409C-BE32-E72D297353CC}">
                <c16:uniqueId val="{00000003-DE53-4856-BFFC-5006E3CE95D0}"/>
              </c:ext>
            </c:extLst>
          </c:dPt>
          <c:dPt>
            <c:idx val="14"/>
            <c:invertIfNegative val="0"/>
            <c:bubble3D val="0"/>
            <c:spPr>
              <a:solidFill>
                <a:schemeClr val="accent6"/>
              </a:solidFill>
              <a:ln>
                <a:noFill/>
              </a:ln>
              <a:effectLst/>
            </c:spPr>
            <c:extLst>
              <c:ext xmlns:c16="http://schemas.microsoft.com/office/drawing/2014/chart" uri="{C3380CC4-5D6E-409C-BE32-E72D297353CC}">
                <c16:uniqueId val="{00000005-DE53-4856-BFFC-5006E3CE95D0}"/>
              </c:ext>
            </c:extLst>
          </c:dPt>
          <c:dPt>
            <c:idx val="15"/>
            <c:invertIfNegative val="0"/>
            <c:bubble3D val="0"/>
            <c:spPr>
              <a:solidFill>
                <a:srgbClr val="C00000"/>
              </a:solidFill>
              <a:ln>
                <a:noFill/>
              </a:ln>
              <a:effectLst/>
            </c:spPr>
            <c:extLst>
              <c:ext xmlns:c16="http://schemas.microsoft.com/office/drawing/2014/chart" uri="{C3380CC4-5D6E-409C-BE32-E72D297353CC}">
                <c16:uniqueId val="{0000000E-7F72-4950-94AC-446019A0F542}"/>
              </c:ext>
            </c:extLst>
          </c:dPt>
          <c:dPt>
            <c:idx val="19"/>
            <c:invertIfNegative val="0"/>
            <c:bubble3D val="0"/>
            <c:spPr>
              <a:solidFill>
                <a:srgbClr val="C00000"/>
              </a:solidFill>
              <a:ln>
                <a:noFill/>
              </a:ln>
              <a:effectLst/>
            </c:spPr>
            <c:extLst>
              <c:ext xmlns:c16="http://schemas.microsoft.com/office/drawing/2014/chart" uri="{C3380CC4-5D6E-409C-BE32-E72D297353CC}">
                <c16:uniqueId val="{0000000F-7F72-4950-94AC-446019A0F542}"/>
              </c:ext>
            </c:extLst>
          </c:dPt>
          <c:dPt>
            <c:idx val="22"/>
            <c:invertIfNegative val="0"/>
            <c:bubble3D val="0"/>
            <c:spPr>
              <a:solidFill>
                <a:schemeClr val="accent6"/>
              </a:solidFill>
              <a:ln>
                <a:noFill/>
              </a:ln>
              <a:effectLst/>
            </c:spPr>
            <c:extLst>
              <c:ext xmlns:c16="http://schemas.microsoft.com/office/drawing/2014/chart" uri="{C3380CC4-5D6E-409C-BE32-E72D297353CC}">
                <c16:uniqueId val="{00000006-AC0E-4547-B3F0-9CF274F1286E}"/>
              </c:ext>
            </c:extLst>
          </c:dPt>
          <c:dPt>
            <c:idx val="24"/>
            <c:invertIfNegative val="0"/>
            <c:bubble3D val="0"/>
            <c:spPr>
              <a:solidFill>
                <a:srgbClr val="70AD47"/>
              </a:solidFill>
              <a:ln>
                <a:noFill/>
              </a:ln>
              <a:effectLst/>
            </c:spPr>
            <c:extLst>
              <c:ext xmlns:c16="http://schemas.microsoft.com/office/drawing/2014/chart" uri="{C3380CC4-5D6E-409C-BE32-E72D297353CC}">
                <c16:uniqueId val="{00000010-7F72-4950-94AC-446019A0F542}"/>
              </c:ext>
            </c:extLst>
          </c:dPt>
          <c:dPt>
            <c:idx val="26"/>
            <c:invertIfNegative val="0"/>
            <c:bubble3D val="0"/>
            <c:spPr>
              <a:solidFill>
                <a:srgbClr val="70AD47"/>
              </a:solidFill>
              <a:ln>
                <a:noFill/>
              </a:ln>
              <a:effectLst/>
            </c:spPr>
            <c:extLst>
              <c:ext xmlns:c16="http://schemas.microsoft.com/office/drawing/2014/chart" uri="{C3380CC4-5D6E-409C-BE32-E72D297353CC}">
                <c16:uniqueId val="{0000000C-5AB9-4C59-A91D-BA207BD56851}"/>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Лист1!$B$1:$AE$1</c:f>
              <c:strCache>
                <c:ptCount val="3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strCache>
            </c:strRef>
          </c:cat>
          <c:val>
            <c:numRef>
              <c:f>Лист1!$B$2:$AE$2</c:f>
              <c:numCache>
                <c:formatCode>General</c:formatCode>
                <c:ptCount val="30"/>
                <c:pt idx="0">
                  <c:v>0.2</c:v>
                </c:pt>
                <c:pt idx="1">
                  <c:v>0.2</c:v>
                </c:pt>
                <c:pt idx="2">
                  <c:v>0.6</c:v>
                </c:pt>
                <c:pt idx="3">
                  <c:v>0.8</c:v>
                </c:pt>
                <c:pt idx="4">
                  <c:v>1.1000000000000001</c:v>
                </c:pt>
                <c:pt idx="5">
                  <c:v>1.2</c:v>
                </c:pt>
                <c:pt idx="6">
                  <c:v>1.1000000000000001</c:v>
                </c:pt>
                <c:pt idx="7">
                  <c:v>1.1000000000000001</c:v>
                </c:pt>
                <c:pt idx="8">
                  <c:v>1.2</c:v>
                </c:pt>
                <c:pt idx="9">
                  <c:v>1.1000000000000001</c:v>
                </c:pt>
                <c:pt idx="10">
                  <c:v>1</c:v>
                </c:pt>
                <c:pt idx="11">
                  <c:v>1</c:v>
                </c:pt>
                <c:pt idx="12">
                  <c:v>0.9</c:v>
                </c:pt>
                <c:pt idx="13">
                  <c:v>0.9</c:v>
                </c:pt>
                <c:pt idx="14">
                  <c:v>1.4</c:v>
                </c:pt>
                <c:pt idx="15">
                  <c:v>18.899999999999999</c:v>
                </c:pt>
                <c:pt idx="16">
                  <c:v>12.7</c:v>
                </c:pt>
                <c:pt idx="17">
                  <c:v>8.8000000000000007</c:v>
                </c:pt>
                <c:pt idx="18">
                  <c:v>6.7</c:v>
                </c:pt>
                <c:pt idx="19">
                  <c:v>7.3</c:v>
                </c:pt>
                <c:pt idx="20">
                  <c:v>6.7</c:v>
                </c:pt>
                <c:pt idx="21">
                  <c:v>5.7</c:v>
                </c:pt>
                <c:pt idx="22">
                  <c:v>4.5999999999999996</c:v>
                </c:pt>
                <c:pt idx="23">
                  <c:v>4.0999999999999996</c:v>
                </c:pt>
                <c:pt idx="24">
                  <c:v>2.9</c:v>
                </c:pt>
                <c:pt idx="25">
                  <c:v>2.7</c:v>
                </c:pt>
                <c:pt idx="26">
                  <c:v>2</c:v>
                </c:pt>
                <c:pt idx="27">
                  <c:v>1.5</c:v>
                </c:pt>
                <c:pt idx="28">
                  <c:v>0.9</c:v>
                </c:pt>
                <c:pt idx="29">
                  <c:v>0.4</c:v>
                </c:pt>
              </c:numCache>
            </c:numRef>
          </c:val>
          <c:extLst>
            <c:ext xmlns:c16="http://schemas.microsoft.com/office/drawing/2014/chart" uri="{C3380CC4-5D6E-409C-BE32-E72D297353CC}">
              <c16:uniqueId val="{00000006-DE53-4856-BFFC-5006E3CE95D0}"/>
            </c:ext>
          </c:extLst>
        </c:ser>
        <c:dLbls>
          <c:showLegendKey val="0"/>
          <c:showVal val="0"/>
          <c:showCatName val="0"/>
          <c:showSerName val="0"/>
          <c:showPercent val="0"/>
          <c:showBubbleSize val="0"/>
        </c:dLbls>
        <c:gapWidth val="219"/>
        <c:overlap val="-27"/>
        <c:axId val="1717307808"/>
        <c:axId val="1862703616"/>
      </c:barChart>
      <c:catAx>
        <c:axId val="17173078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a:t>первичный</a:t>
                </a:r>
                <a:r>
                  <a:rPr lang="ru-RU" baseline="0"/>
                  <a:t> балл</a:t>
                </a:r>
                <a:endParaRPr lang="ru-RU"/>
              </a:p>
            </c:rich>
          </c:tx>
          <c:layout>
            <c:manualLayout>
              <c:xMode val="edge"/>
              <c:yMode val="edge"/>
              <c:x val="0.46331820802771362"/>
              <c:y val="0.9510361081975028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862703616"/>
        <c:crosses val="autoZero"/>
        <c:auto val="1"/>
        <c:lblAlgn val="ctr"/>
        <c:lblOffset val="100"/>
        <c:noMultiLvlLbl val="0"/>
      </c:catAx>
      <c:valAx>
        <c:axId val="1862703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dirty="0"/>
                  <a:t>процент  участников, набравших первичный</a:t>
                </a:r>
                <a:r>
                  <a:rPr lang="ru-RU" baseline="0" dirty="0"/>
                  <a:t> балл</a:t>
                </a:r>
                <a:endParaRPr lang="ru-RU" dirty="0"/>
              </a:p>
            </c:rich>
          </c:tx>
          <c:layout>
            <c:manualLayout>
              <c:xMode val="edge"/>
              <c:yMode val="edge"/>
              <c:x val="6.6552043435950991E-3"/>
              <c:y val="0.2726799178117010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717307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ru-RU"/>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Лист1!$A$2</c:f>
              <c:strCache>
                <c:ptCount val="1"/>
                <c:pt idx="0">
                  <c:v>Категория 1</c:v>
                </c:pt>
              </c:strCache>
            </c:strRef>
          </c:tx>
          <c:spPr>
            <a:solidFill>
              <a:srgbClr val="70AD47"/>
            </a:solidFill>
            <a:ln>
              <a:noFill/>
            </a:ln>
            <a:effectLst/>
          </c:spPr>
          <c:invertIfNegative val="0"/>
          <c:dPt>
            <c:idx val="6"/>
            <c:invertIfNegative val="0"/>
            <c:bubble3D val="0"/>
            <c:spPr>
              <a:solidFill>
                <a:srgbClr val="70AD47"/>
              </a:solidFill>
              <a:ln>
                <a:noFill/>
              </a:ln>
              <a:effectLst/>
            </c:spPr>
            <c:extLst>
              <c:ext xmlns:c16="http://schemas.microsoft.com/office/drawing/2014/chart" uri="{C3380CC4-5D6E-409C-BE32-E72D297353CC}">
                <c16:uniqueId val="{00000001-DE53-4856-BFFC-5006E3CE95D0}"/>
              </c:ext>
            </c:extLst>
          </c:dPt>
          <c:dPt>
            <c:idx val="9"/>
            <c:invertIfNegative val="0"/>
            <c:bubble3D val="0"/>
            <c:spPr>
              <a:solidFill>
                <a:srgbClr val="70AD47"/>
              </a:solidFill>
              <a:ln>
                <a:noFill/>
              </a:ln>
              <a:effectLst/>
            </c:spPr>
            <c:extLst>
              <c:ext xmlns:c16="http://schemas.microsoft.com/office/drawing/2014/chart" uri="{C3380CC4-5D6E-409C-BE32-E72D297353CC}">
                <c16:uniqueId val="{00000003-DE53-4856-BFFC-5006E3CE95D0}"/>
              </c:ext>
            </c:extLst>
          </c:dPt>
          <c:dPt>
            <c:idx val="10"/>
            <c:invertIfNegative val="0"/>
            <c:bubble3D val="0"/>
            <c:spPr>
              <a:solidFill>
                <a:srgbClr val="C00000"/>
              </a:solidFill>
              <a:ln>
                <a:noFill/>
              </a:ln>
              <a:effectLst/>
            </c:spPr>
            <c:extLst>
              <c:ext xmlns:c16="http://schemas.microsoft.com/office/drawing/2014/chart" uri="{C3380CC4-5D6E-409C-BE32-E72D297353CC}">
                <c16:uniqueId val="{0000000C-1892-40AE-8C40-400370B790FF}"/>
              </c:ext>
            </c:extLst>
          </c:dPt>
          <c:dPt>
            <c:idx val="11"/>
            <c:invertIfNegative val="0"/>
            <c:bubble3D val="0"/>
            <c:spPr>
              <a:solidFill>
                <a:srgbClr val="70AD47"/>
              </a:solidFill>
              <a:ln>
                <a:noFill/>
              </a:ln>
              <a:effectLst/>
            </c:spPr>
            <c:extLst>
              <c:ext xmlns:c16="http://schemas.microsoft.com/office/drawing/2014/chart" uri="{C3380CC4-5D6E-409C-BE32-E72D297353CC}">
                <c16:uniqueId val="{00000000-4C80-4366-8F8D-EB20ED8EB331}"/>
              </c:ext>
            </c:extLst>
          </c:dPt>
          <c:dPt>
            <c:idx val="14"/>
            <c:invertIfNegative val="0"/>
            <c:bubble3D val="0"/>
            <c:spPr>
              <a:solidFill>
                <a:srgbClr val="70AD47"/>
              </a:solidFill>
              <a:ln>
                <a:noFill/>
              </a:ln>
              <a:effectLst/>
            </c:spPr>
            <c:extLst>
              <c:ext xmlns:c16="http://schemas.microsoft.com/office/drawing/2014/chart" uri="{C3380CC4-5D6E-409C-BE32-E72D297353CC}">
                <c16:uniqueId val="{00000005-DE53-4856-BFFC-5006E3CE95D0}"/>
              </c:ext>
            </c:extLst>
          </c:dPt>
          <c:dPt>
            <c:idx val="15"/>
            <c:invertIfNegative val="0"/>
            <c:bubble3D val="0"/>
            <c:spPr>
              <a:solidFill>
                <a:srgbClr val="C00000"/>
              </a:solidFill>
              <a:ln>
                <a:noFill/>
              </a:ln>
              <a:effectLst/>
            </c:spPr>
            <c:extLst>
              <c:ext xmlns:c16="http://schemas.microsoft.com/office/drawing/2014/chart" uri="{C3380CC4-5D6E-409C-BE32-E72D297353CC}">
                <c16:uniqueId val="{00000000-AB0F-4C38-811C-EC953E127BBB}"/>
              </c:ext>
            </c:extLst>
          </c:dPt>
          <c:dPt>
            <c:idx val="17"/>
            <c:invertIfNegative val="0"/>
            <c:bubble3D val="0"/>
            <c:spPr>
              <a:solidFill>
                <a:srgbClr val="70AD47"/>
              </a:solidFill>
              <a:ln>
                <a:noFill/>
              </a:ln>
              <a:effectLst/>
            </c:spPr>
            <c:extLst>
              <c:ext xmlns:c16="http://schemas.microsoft.com/office/drawing/2014/chart" uri="{C3380CC4-5D6E-409C-BE32-E72D297353CC}">
                <c16:uniqueId val="{00000006-DED2-48E7-9E8A-D14743DFF069}"/>
              </c:ext>
            </c:extLst>
          </c:dPt>
          <c:dPt>
            <c:idx val="21"/>
            <c:invertIfNegative val="0"/>
            <c:bubble3D val="0"/>
            <c:spPr>
              <a:solidFill>
                <a:srgbClr val="C00000"/>
              </a:solidFill>
              <a:ln>
                <a:noFill/>
              </a:ln>
              <a:effectLst/>
            </c:spPr>
            <c:extLst>
              <c:ext xmlns:c16="http://schemas.microsoft.com/office/drawing/2014/chart" uri="{C3380CC4-5D6E-409C-BE32-E72D297353CC}">
                <c16:uniqueId val="{0000000D-1892-40AE-8C40-400370B790FF}"/>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Лист1!$B$1:$AA$1</c:f>
              <c:strCach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strCache>
            </c:strRef>
          </c:cat>
          <c:val>
            <c:numRef>
              <c:f>Лист1!$B$2:$AA$2</c:f>
              <c:numCache>
                <c:formatCode>General</c:formatCode>
                <c:ptCount val="26"/>
                <c:pt idx="0">
                  <c:v>0.1</c:v>
                </c:pt>
                <c:pt idx="1">
                  <c:v>0.8</c:v>
                </c:pt>
                <c:pt idx="2">
                  <c:v>0.9</c:v>
                </c:pt>
                <c:pt idx="3">
                  <c:v>1.5</c:v>
                </c:pt>
                <c:pt idx="4">
                  <c:v>1</c:v>
                </c:pt>
                <c:pt idx="5">
                  <c:v>1.4</c:v>
                </c:pt>
                <c:pt idx="6">
                  <c:v>0.9</c:v>
                </c:pt>
                <c:pt idx="7">
                  <c:v>1.1000000000000001</c:v>
                </c:pt>
                <c:pt idx="8">
                  <c:v>1.4</c:v>
                </c:pt>
                <c:pt idx="9">
                  <c:v>1.9</c:v>
                </c:pt>
                <c:pt idx="10">
                  <c:v>16.100000000000001</c:v>
                </c:pt>
                <c:pt idx="11">
                  <c:v>8.8000000000000007</c:v>
                </c:pt>
                <c:pt idx="12">
                  <c:v>7.1</c:v>
                </c:pt>
                <c:pt idx="13">
                  <c:v>5.6</c:v>
                </c:pt>
                <c:pt idx="14">
                  <c:v>5.3</c:v>
                </c:pt>
                <c:pt idx="15">
                  <c:v>8.9</c:v>
                </c:pt>
                <c:pt idx="16">
                  <c:v>5.2</c:v>
                </c:pt>
                <c:pt idx="17">
                  <c:v>4.9000000000000004</c:v>
                </c:pt>
                <c:pt idx="18">
                  <c:v>4.5999999999999996</c:v>
                </c:pt>
                <c:pt idx="19">
                  <c:v>4.2</c:v>
                </c:pt>
                <c:pt idx="20">
                  <c:v>3.7</c:v>
                </c:pt>
                <c:pt idx="21">
                  <c:v>4.0999999999999996</c:v>
                </c:pt>
                <c:pt idx="22">
                  <c:v>4</c:v>
                </c:pt>
                <c:pt idx="23">
                  <c:v>3.6</c:v>
                </c:pt>
                <c:pt idx="24">
                  <c:v>2.4</c:v>
                </c:pt>
                <c:pt idx="25">
                  <c:v>0.7</c:v>
                </c:pt>
              </c:numCache>
            </c:numRef>
          </c:val>
          <c:extLst>
            <c:ext xmlns:c16="http://schemas.microsoft.com/office/drawing/2014/chart" uri="{C3380CC4-5D6E-409C-BE32-E72D297353CC}">
              <c16:uniqueId val="{00000006-DE53-4856-BFFC-5006E3CE95D0}"/>
            </c:ext>
          </c:extLst>
        </c:ser>
        <c:dLbls>
          <c:showLegendKey val="0"/>
          <c:showVal val="0"/>
          <c:showCatName val="0"/>
          <c:showSerName val="0"/>
          <c:showPercent val="0"/>
          <c:showBubbleSize val="0"/>
        </c:dLbls>
        <c:gapWidth val="219"/>
        <c:overlap val="-27"/>
        <c:axId val="1717307808"/>
        <c:axId val="1862703616"/>
      </c:barChart>
      <c:catAx>
        <c:axId val="17173078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a:t>первичный</a:t>
                </a:r>
                <a:r>
                  <a:rPr lang="ru-RU" baseline="0"/>
                  <a:t> балл</a:t>
                </a:r>
                <a:endParaRPr lang="ru-RU"/>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862703616"/>
        <c:crosses val="autoZero"/>
        <c:auto val="1"/>
        <c:lblAlgn val="ctr"/>
        <c:lblOffset val="100"/>
        <c:noMultiLvlLbl val="0"/>
      </c:catAx>
      <c:valAx>
        <c:axId val="1862703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dirty="0"/>
                  <a:t>процент участников, набравших первичный</a:t>
                </a:r>
                <a:r>
                  <a:rPr lang="ru-RU" baseline="0" dirty="0"/>
                  <a:t> балл</a:t>
                </a:r>
                <a:endParaRPr lang="ru-RU"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717307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ru-RU"/>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Лист1!$A$2</c:f>
              <c:strCache>
                <c:ptCount val="1"/>
                <c:pt idx="0">
                  <c:v>"2"</c:v>
                </c:pt>
              </c:strCache>
            </c:strRef>
          </c:tx>
          <c:spPr>
            <a:ln w="34925" cap="rnd">
              <a:solidFill>
                <a:schemeClr val="accent6"/>
              </a:solidFill>
              <a:round/>
            </a:ln>
            <a:effectLst/>
          </c:spPr>
          <c:marker>
            <c:symbol val="circle"/>
            <c:size val="5"/>
            <c:spPr>
              <a:solidFill>
                <a:schemeClr val="accent6"/>
              </a:solidFill>
              <a:ln w="9525">
                <a:solidFill>
                  <a:schemeClr val="accent6"/>
                </a:solidFill>
              </a:ln>
              <a:effectLst/>
            </c:spPr>
          </c:marker>
          <c:cat>
            <c:strRef>
              <c:f>Лист1!$B$1:$H$1</c:f>
              <c:strCache>
                <c:ptCount val="7"/>
                <c:pt idx="0">
                  <c:v>1</c:v>
                </c:pt>
                <c:pt idx="1">
                  <c:v>2</c:v>
                </c:pt>
                <c:pt idx="2">
                  <c:v>3</c:v>
                </c:pt>
                <c:pt idx="3">
                  <c:v>4К1</c:v>
                </c:pt>
                <c:pt idx="4">
                  <c:v>4К2</c:v>
                </c:pt>
                <c:pt idx="5">
                  <c:v>4К3</c:v>
                </c:pt>
                <c:pt idx="6">
                  <c:v>4К4</c:v>
                </c:pt>
              </c:strCache>
            </c:strRef>
          </c:cat>
          <c:val>
            <c:numRef>
              <c:f>Лист1!$B$2:$H$2</c:f>
              <c:numCache>
                <c:formatCode>General</c:formatCode>
                <c:ptCount val="7"/>
                <c:pt idx="0">
                  <c:v>36.01</c:v>
                </c:pt>
                <c:pt idx="1">
                  <c:v>41.93</c:v>
                </c:pt>
                <c:pt idx="2">
                  <c:v>23.32</c:v>
                </c:pt>
                <c:pt idx="3">
                  <c:v>4.9800000000000004</c:v>
                </c:pt>
                <c:pt idx="4">
                  <c:v>2.99</c:v>
                </c:pt>
                <c:pt idx="5">
                  <c:v>1.66</c:v>
                </c:pt>
                <c:pt idx="6">
                  <c:v>2.4900000000000002</c:v>
                </c:pt>
              </c:numCache>
            </c:numRef>
          </c:val>
          <c:smooth val="0"/>
          <c:extLst>
            <c:ext xmlns:c16="http://schemas.microsoft.com/office/drawing/2014/chart" uri="{C3380CC4-5D6E-409C-BE32-E72D297353CC}">
              <c16:uniqueId val="{00000000-1D38-4358-8D0A-A7A1A7DB6C83}"/>
            </c:ext>
          </c:extLst>
        </c:ser>
        <c:ser>
          <c:idx val="1"/>
          <c:order val="1"/>
          <c:tx>
            <c:strRef>
              <c:f>Лист1!$A$3</c:f>
              <c:strCache>
                <c:ptCount val="1"/>
                <c:pt idx="0">
                  <c:v>"3"</c:v>
                </c:pt>
              </c:strCache>
            </c:strRef>
          </c:tx>
          <c:spPr>
            <a:ln w="34925" cap="rnd">
              <a:solidFill>
                <a:schemeClr val="accent5"/>
              </a:solidFill>
              <a:round/>
            </a:ln>
            <a:effectLst/>
          </c:spPr>
          <c:marker>
            <c:symbol val="circle"/>
            <c:size val="5"/>
            <c:spPr>
              <a:solidFill>
                <a:schemeClr val="accent5"/>
              </a:solidFill>
              <a:ln w="9525">
                <a:solidFill>
                  <a:schemeClr val="accent5"/>
                </a:solidFill>
              </a:ln>
              <a:effectLst/>
            </c:spPr>
          </c:marker>
          <c:cat>
            <c:strRef>
              <c:f>Лист1!$B$1:$H$1</c:f>
              <c:strCache>
                <c:ptCount val="7"/>
                <c:pt idx="0">
                  <c:v>1</c:v>
                </c:pt>
                <c:pt idx="1">
                  <c:v>2</c:v>
                </c:pt>
                <c:pt idx="2">
                  <c:v>3</c:v>
                </c:pt>
                <c:pt idx="3">
                  <c:v>4К1</c:v>
                </c:pt>
                <c:pt idx="4">
                  <c:v>4К2</c:v>
                </c:pt>
                <c:pt idx="5">
                  <c:v>4К3</c:v>
                </c:pt>
                <c:pt idx="6">
                  <c:v>4К4</c:v>
                </c:pt>
              </c:strCache>
            </c:strRef>
          </c:cat>
          <c:val>
            <c:numRef>
              <c:f>Лист1!$B$3:$H$3</c:f>
              <c:numCache>
                <c:formatCode>General</c:formatCode>
                <c:ptCount val="7"/>
                <c:pt idx="0">
                  <c:v>61.25</c:v>
                </c:pt>
                <c:pt idx="1">
                  <c:v>66.89</c:v>
                </c:pt>
                <c:pt idx="2">
                  <c:v>52.57</c:v>
                </c:pt>
                <c:pt idx="3">
                  <c:v>28.49</c:v>
                </c:pt>
                <c:pt idx="4">
                  <c:v>26.56</c:v>
                </c:pt>
                <c:pt idx="5">
                  <c:v>17.45</c:v>
                </c:pt>
                <c:pt idx="6">
                  <c:v>23.61</c:v>
                </c:pt>
              </c:numCache>
            </c:numRef>
          </c:val>
          <c:smooth val="0"/>
          <c:extLst>
            <c:ext xmlns:c16="http://schemas.microsoft.com/office/drawing/2014/chart" uri="{C3380CC4-5D6E-409C-BE32-E72D297353CC}">
              <c16:uniqueId val="{00000001-1D38-4358-8D0A-A7A1A7DB6C83}"/>
            </c:ext>
          </c:extLst>
        </c:ser>
        <c:ser>
          <c:idx val="2"/>
          <c:order val="2"/>
          <c:tx>
            <c:strRef>
              <c:f>Лист1!$A$4</c:f>
              <c:strCache>
                <c:ptCount val="1"/>
                <c:pt idx="0">
                  <c:v>"4"</c:v>
                </c:pt>
              </c:strCache>
            </c:strRef>
          </c:tx>
          <c:spPr>
            <a:ln w="34925" cap="rnd">
              <a:solidFill>
                <a:schemeClr val="accent4"/>
              </a:solidFill>
              <a:round/>
            </a:ln>
            <a:effectLst/>
          </c:spPr>
          <c:marker>
            <c:symbol val="circle"/>
            <c:size val="5"/>
            <c:spPr>
              <a:solidFill>
                <a:schemeClr val="accent4"/>
              </a:solidFill>
              <a:ln w="9525">
                <a:solidFill>
                  <a:schemeClr val="accent4"/>
                </a:solidFill>
              </a:ln>
              <a:effectLst/>
            </c:spPr>
          </c:marker>
          <c:cat>
            <c:strRef>
              <c:f>Лист1!$B$1:$H$1</c:f>
              <c:strCache>
                <c:ptCount val="7"/>
                <c:pt idx="0">
                  <c:v>1</c:v>
                </c:pt>
                <c:pt idx="1">
                  <c:v>2</c:v>
                </c:pt>
                <c:pt idx="2">
                  <c:v>3</c:v>
                </c:pt>
                <c:pt idx="3">
                  <c:v>4К1</c:v>
                </c:pt>
                <c:pt idx="4">
                  <c:v>4К2</c:v>
                </c:pt>
                <c:pt idx="5">
                  <c:v>4К3</c:v>
                </c:pt>
                <c:pt idx="6">
                  <c:v>4К4</c:v>
                </c:pt>
              </c:strCache>
            </c:strRef>
          </c:cat>
          <c:val>
            <c:numRef>
              <c:f>Лист1!$B$4:$H$4</c:f>
              <c:numCache>
                <c:formatCode>General</c:formatCode>
                <c:ptCount val="7"/>
                <c:pt idx="0">
                  <c:v>72.099999999999994</c:v>
                </c:pt>
                <c:pt idx="1">
                  <c:v>77</c:v>
                </c:pt>
                <c:pt idx="2">
                  <c:v>68.739999999999995</c:v>
                </c:pt>
                <c:pt idx="3">
                  <c:v>73.97</c:v>
                </c:pt>
                <c:pt idx="4">
                  <c:v>69.959999999999994</c:v>
                </c:pt>
                <c:pt idx="5">
                  <c:v>56.24</c:v>
                </c:pt>
                <c:pt idx="6">
                  <c:v>65.48</c:v>
                </c:pt>
              </c:numCache>
            </c:numRef>
          </c:val>
          <c:smooth val="0"/>
          <c:extLst>
            <c:ext xmlns:c16="http://schemas.microsoft.com/office/drawing/2014/chart" uri="{C3380CC4-5D6E-409C-BE32-E72D297353CC}">
              <c16:uniqueId val="{00000002-1D38-4358-8D0A-A7A1A7DB6C83}"/>
            </c:ext>
          </c:extLst>
        </c:ser>
        <c:ser>
          <c:idx val="3"/>
          <c:order val="3"/>
          <c:tx>
            <c:strRef>
              <c:f>Лист1!$A$5</c:f>
              <c:strCache>
                <c:ptCount val="1"/>
                <c:pt idx="0">
                  <c:v>"5"</c:v>
                </c:pt>
              </c:strCache>
            </c:strRef>
          </c:tx>
          <c:spPr>
            <a:ln w="3810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Лист1!$B$1:$H$1</c:f>
              <c:strCache>
                <c:ptCount val="7"/>
                <c:pt idx="0">
                  <c:v>1</c:v>
                </c:pt>
                <c:pt idx="1">
                  <c:v>2</c:v>
                </c:pt>
                <c:pt idx="2">
                  <c:v>3</c:v>
                </c:pt>
                <c:pt idx="3">
                  <c:v>4К1</c:v>
                </c:pt>
                <c:pt idx="4">
                  <c:v>4К2</c:v>
                </c:pt>
                <c:pt idx="5">
                  <c:v>4К3</c:v>
                </c:pt>
                <c:pt idx="6">
                  <c:v>4К4</c:v>
                </c:pt>
              </c:strCache>
            </c:strRef>
          </c:cat>
          <c:val>
            <c:numRef>
              <c:f>Лист1!$B$5:$H$5</c:f>
              <c:numCache>
                <c:formatCode>General</c:formatCode>
                <c:ptCount val="7"/>
                <c:pt idx="0">
                  <c:v>92.34</c:v>
                </c:pt>
                <c:pt idx="1">
                  <c:v>92.75</c:v>
                </c:pt>
                <c:pt idx="2">
                  <c:v>88</c:v>
                </c:pt>
                <c:pt idx="3">
                  <c:v>97.06</c:v>
                </c:pt>
                <c:pt idx="4">
                  <c:v>95.42</c:v>
                </c:pt>
                <c:pt idx="5">
                  <c:v>87.12</c:v>
                </c:pt>
                <c:pt idx="6">
                  <c:v>94.75</c:v>
                </c:pt>
              </c:numCache>
            </c:numRef>
          </c:val>
          <c:smooth val="0"/>
          <c:extLst>
            <c:ext xmlns:c16="http://schemas.microsoft.com/office/drawing/2014/chart" uri="{C3380CC4-5D6E-409C-BE32-E72D297353CC}">
              <c16:uniqueId val="{00000003-1D38-4358-8D0A-A7A1A7DB6C83}"/>
            </c:ext>
          </c:extLst>
        </c:ser>
        <c:dLbls>
          <c:showLegendKey val="0"/>
          <c:showVal val="0"/>
          <c:showCatName val="0"/>
          <c:showSerName val="0"/>
          <c:showPercent val="0"/>
          <c:showBubbleSize val="0"/>
        </c:dLbls>
        <c:marker val="1"/>
        <c:smooth val="0"/>
        <c:axId val="1642419279"/>
        <c:axId val="930774991"/>
      </c:lineChart>
      <c:catAx>
        <c:axId val="1642419279"/>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Номер</a:t>
                </a:r>
                <a:r>
                  <a:rPr lang="ru-RU" baseline="0" dirty="0"/>
                  <a:t> задания</a:t>
                </a:r>
                <a:endParaRPr lang="ru-RU"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930774991"/>
        <c:crosses val="autoZero"/>
        <c:auto val="1"/>
        <c:lblAlgn val="ctr"/>
        <c:lblOffset val="100"/>
        <c:noMultiLvlLbl val="0"/>
      </c:catAx>
      <c:valAx>
        <c:axId val="93077499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 выполнения</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642419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365021215489268E-2"/>
          <c:y val="0.10127458820480974"/>
          <c:w val="0.96563497878451077"/>
          <c:h val="0.4632953358582928"/>
        </c:manualLayout>
      </c:layout>
      <c:barChart>
        <c:barDir val="col"/>
        <c:grouping val="clustered"/>
        <c:varyColors val="0"/>
        <c:ser>
          <c:idx val="3"/>
          <c:order val="0"/>
          <c:tx>
            <c:strRef>
              <c:f>Лист1!$B$1</c:f>
              <c:strCache>
                <c:ptCount val="1"/>
                <c:pt idx="0">
                  <c:v>2025</c:v>
                </c:pt>
              </c:strCache>
            </c:strRef>
          </c:tx>
          <c:spPr>
            <a:solidFill>
              <a:schemeClr val="accent6">
                <a:lumMod val="60000"/>
              </a:schemeClr>
            </a:solidFill>
            <a:ln>
              <a:noFill/>
            </a:ln>
            <a:effectLst/>
          </c:spPr>
          <c:invertIfNegative val="0"/>
          <c:cat>
            <c:strRef>
              <c:f>Лист1!$A$2:$A$14</c:f>
              <c:strCache>
                <c:ptCount val="13"/>
                <c:pt idx="0">
                  <c:v>Владивостокский ГО</c:v>
                </c:pt>
                <c:pt idx="1">
                  <c:v>Артемовский ГО</c:v>
                </c:pt>
                <c:pt idx="2">
                  <c:v>Кавалеровский МО</c:v>
                </c:pt>
                <c:pt idx="3">
                  <c:v>Партизанский МО</c:v>
                </c:pt>
                <c:pt idx="4">
                  <c:v>Яковлевский МО</c:v>
                </c:pt>
                <c:pt idx="5">
                  <c:v>Ольгинский МО</c:v>
                </c:pt>
                <c:pt idx="6">
                  <c:v>Октябрьский МО</c:v>
                </c:pt>
                <c:pt idx="7">
                  <c:v>Ханкайский МО</c:v>
                </c:pt>
                <c:pt idx="8">
                  <c:v>Большой Камень ГО</c:v>
                </c:pt>
                <c:pt idx="9">
                  <c:v>ЗАТО Фокино</c:v>
                </c:pt>
                <c:pt idx="10">
                  <c:v>Дальнереченский ГО</c:v>
                </c:pt>
                <c:pt idx="11">
                  <c:v>Михайловский МР</c:v>
                </c:pt>
                <c:pt idx="12">
                  <c:v>Пожарский МО</c:v>
                </c:pt>
              </c:strCache>
            </c:strRef>
          </c:cat>
          <c:val>
            <c:numRef>
              <c:f>Лист1!$B$2:$B$14</c:f>
              <c:numCache>
                <c:formatCode>General</c:formatCode>
                <c:ptCount val="13"/>
                <c:pt idx="0">
                  <c:v>47.78</c:v>
                </c:pt>
                <c:pt idx="1">
                  <c:v>64.66</c:v>
                </c:pt>
                <c:pt idx="2">
                  <c:v>90.91</c:v>
                </c:pt>
                <c:pt idx="3">
                  <c:v>42.1</c:v>
                </c:pt>
                <c:pt idx="4">
                  <c:v>94.44</c:v>
                </c:pt>
                <c:pt idx="5">
                  <c:v>60</c:v>
                </c:pt>
                <c:pt idx="6">
                  <c:v>42.86</c:v>
                </c:pt>
                <c:pt idx="7">
                  <c:v>25</c:v>
                </c:pt>
                <c:pt idx="8">
                  <c:v>46.379999999999995</c:v>
                </c:pt>
                <c:pt idx="9">
                  <c:v>40</c:v>
                </c:pt>
                <c:pt idx="10">
                  <c:v>41.470000000000006</c:v>
                </c:pt>
                <c:pt idx="11">
                  <c:v>50</c:v>
                </c:pt>
                <c:pt idx="12">
                  <c:v>59.09</c:v>
                </c:pt>
              </c:numCache>
            </c:numRef>
          </c:val>
          <c:extLst>
            <c:ext xmlns:c16="http://schemas.microsoft.com/office/drawing/2014/chart" uri="{C3380CC4-5D6E-409C-BE32-E72D297353CC}">
              <c16:uniqueId val="{00000000-8CDD-41B5-9E85-F89EC37A9220}"/>
            </c:ext>
          </c:extLst>
        </c:ser>
        <c:dLbls>
          <c:showLegendKey val="0"/>
          <c:showVal val="0"/>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575536202323133E-2"/>
          <c:y val="0.1054614556848513"/>
          <c:w val="0.95142446379767687"/>
          <c:h val="0.44654725859031302"/>
        </c:manualLayout>
      </c:layout>
      <c:barChart>
        <c:barDir val="col"/>
        <c:grouping val="clustered"/>
        <c:varyColors val="0"/>
        <c:ser>
          <c:idx val="0"/>
          <c:order val="0"/>
          <c:tx>
            <c:strRef>
              <c:f>Лист1!$B$1</c:f>
              <c:strCache>
                <c:ptCount val="1"/>
                <c:pt idx="0">
                  <c:v>2025</c:v>
                </c:pt>
              </c:strCache>
            </c:strRef>
          </c:tx>
          <c:spPr>
            <a:solidFill>
              <a:srgbClr val="43682B"/>
            </a:solidFill>
            <a:ln>
              <a:noFill/>
            </a:ln>
            <a:effectLst/>
          </c:spPr>
          <c:invertIfNegative val="0"/>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Лист1!$B$2:$B$19</c:f>
              <c:numCache>
                <c:formatCode>General</c:formatCode>
                <c:ptCount val="18"/>
                <c:pt idx="0">
                  <c:v>35.619999999999997</c:v>
                </c:pt>
                <c:pt idx="1">
                  <c:v>67.349999999999994</c:v>
                </c:pt>
                <c:pt idx="2">
                  <c:v>46.28</c:v>
                </c:pt>
                <c:pt idx="3">
                  <c:v>80</c:v>
                </c:pt>
                <c:pt idx="4">
                  <c:v>41.66</c:v>
                </c:pt>
                <c:pt idx="5">
                  <c:v>64.289999999999992</c:v>
                </c:pt>
                <c:pt idx="6">
                  <c:v>53.33</c:v>
                </c:pt>
                <c:pt idx="7">
                  <c:v>52.54</c:v>
                </c:pt>
                <c:pt idx="8">
                  <c:v>50</c:v>
                </c:pt>
                <c:pt idx="9">
                  <c:v>65.960000000000008</c:v>
                </c:pt>
                <c:pt idx="10">
                  <c:v>36</c:v>
                </c:pt>
                <c:pt idx="11">
                  <c:v>49.09</c:v>
                </c:pt>
                <c:pt idx="12">
                  <c:v>52.5</c:v>
                </c:pt>
                <c:pt idx="13">
                  <c:v>34.619999999999997</c:v>
                </c:pt>
                <c:pt idx="14">
                  <c:v>51.709999999999994</c:v>
                </c:pt>
                <c:pt idx="15">
                  <c:v>60</c:v>
                </c:pt>
                <c:pt idx="16">
                  <c:v>22.22</c:v>
                </c:pt>
                <c:pt idx="17">
                  <c:v>89.47999999999999</c:v>
                </c:pt>
              </c:numCache>
            </c:numRef>
          </c:val>
          <c:extLst>
            <c:ext xmlns:c16="http://schemas.microsoft.com/office/drawing/2014/chart" uri="{C3380CC4-5D6E-409C-BE32-E72D297353CC}">
              <c16:uniqueId val="{00000000-B054-4CAA-870E-E2B002DFDF07}"/>
            </c:ext>
          </c:extLst>
        </c:ser>
        <c:dLbls>
          <c:showLegendKey val="0"/>
          <c:showVal val="0"/>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774243014258593E-2"/>
          <c:y val="1.4034589582812998E-2"/>
          <c:w val="0.94769655888571347"/>
          <c:h val="0.84980356587313066"/>
        </c:manualLayout>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Лист1!$A$2:$A$12</c:f>
              <c:strCache>
                <c:ptCount val="11"/>
                <c:pt idx="0">
                  <c:v>1</c:v>
                </c:pt>
                <c:pt idx="1">
                  <c:v>2</c:v>
                </c:pt>
                <c:pt idx="2">
                  <c:v>3</c:v>
                </c:pt>
                <c:pt idx="3">
                  <c:v>4</c:v>
                </c:pt>
                <c:pt idx="4">
                  <c:v>5К1</c:v>
                </c:pt>
                <c:pt idx="5">
                  <c:v>5К2</c:v>
                </c:pt>
                <c:pt idx="6">
                  <c:v>5К3</c:v>
                </c:pt>
                <c:pt idx="7">
                  <c:v>6К1</c:v>
                </c:pt>
                <c:pt idx="8">
                  <c:v>6К2</c:v>
                </c:pt>
                <c:pt idx="9">
                  <c:v>6К3</c:v>
                </c:pt>
                <c:pt idx="10">
                  <c:v>6К4</c:v>
                </c:pt>
              </c:strCache>
            </c:strRef>
          </c:cat>
          <c:val>
            <c:numRef>
              <c:f>Лист1!$B$2:$B$12</c:f>
              <c:numCache>
                <c:formatCode>General</c:formatCode>
                <c:ptCount val="11"/>
                <c:pt idx="0">
                  <c:v>87.04</c:v>
                </c:pt>
                <c:pt idx="1">
                  <c:v>84.41</c:v>
                </c:pt>
                <c:pt idx="2">
                  <c:v>90.29</c:v>
                </c:pt>
                <c:pt idx="3">
                  <c:v>73.489999999999995</c:v>
                </c:pt>
                <c:pt idx="4">
                  <c:v>70.12</c:v>
                </c:pt>
                <c:pt idx="5">
                  <c:v>59.26</c:v>
                </c:pt>
                <c:pt idx="6">
                  <c:v>79.66</c:v>
                </c:pt>
                <c:pt idx="7">
                  <c:v>64.72</c:v>
                </c:pt>
                <c:pt idx="8">
                  <c:v>53.36</c:v>
                </c:pt>
                <c:pt idx="9">
                  <c:v>51.53</c:v>
                </c:pt>
                <c:pt idx="10">
                  <c:v>69.599999999999994</c:v>
                </c:pt>
              </c:numCache>
            </c:numRef>
          </c:val>
          <c:extLst>
            <c:ext xmlns:c16="http://schemas.microsoft.com/office/drawing/2014/chart" uri="{C3380CC4-5D6E-409C-BE32-E72D297353CC}">
              <c16:uniqueId val="{00000000-9B29-4EC5-BF96-440F80944528}"/>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dLbl>
              <c:idx val="0"/>
              <c:layout>
                <c:manualLayout>
                  <c:x val="7.8234143615535066E-3"/>
                  <c:y val="-1.1778563015312134E-2"/>
                </c:manualLayout>
              </c:layout>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29F-4C7D-91EC-59D15CFD1387}"/>
                </c:ext>
              </c:extLst>
            </c:dLbl>
            <c:dLbl>
              <c:idx val="1"/>
              <c:layout>
                <c:manualLayout>
                  <c:x val="5.5881531153953619E-3"/>
                  <c:y val="-1.1129660545353377E-2"/>
                </c:manualLayout>
              </c:layout>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78-4056-A42A-19F41D082FC3}"/>
                </c:ext>
              </c:extLst>
            </c:dLbl>
            <c:dLbl>
              <c:idx val="2"/>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2-4DE8-49C6-BF61-89FCEFFE513A}"/>
                </c:ext>
              </c:extLst>
            </c:dLbl>
            <c:dLbl>
              <c:idx val="3"/>
              <c:layout>
                <c:manualLayout>
                  <c:x val="5.5881531153953619E-3"/>
                  <c:y val="-1.55815247634947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78-4056-A42A-19F41D082FC3}"/>
                </c:ext>
              </c:extLst>
            </c:dLbl>
            <c:dLbl>
              <c:idx val="4"/>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3-4512-460F-8178-5B0209314982}"/>
                </c:ext>
              </c:extLst>
            </c:dLbl>
            <c:dLbl>
              <c:idx val="5"/>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0-FDC3-4BAD-838E-7A957F2FD646}"/>
                </c:ext>
              </c:extLst>
            </c:dLbl>
            <c:dLbl>
              <c:idx val="6"/>
              <c:layout>
                <c:manualLayout>
                  <c:x val="5.5881531153953211E-3"/>
                  <c:y val="-1.64899882214369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29F-4C7D-91EC-59D15CFD1387}"/>
                </c:ext>
              </c:extLst>
            </c:dLbl>
            <c:dLbl>
              <c:idx val="9"/>
              <c:layout>
                <c:manualLayout>
                  <c:x val="6.7057837384744343E-3"/>
                  <c:y val="-9.4228504122497916E-3"/>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29F-4C7D-91EC-59D15CFD1387}"/>
                </c:ext>
              </c:extLst>
            </c:dLbl>
            <c:dLbl>
              <c:idx val="10"/>
              <c:layout>
                <c:manualLayout>
                  <c:x val="6.7057837384744343E-3"/>
                  <c:y val="-1.11296605453533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78-4056-A42A-19F41D082FC3}"/>
                </c:ext>
              </c:extLst>
            </c:dLbl>
            <c:dLbl>
              <c:idx val="11"/>
              <c:layout>
                <c:manualLayout>
                  <c:x val="3.3528918692371352E-3"/>
                  <c:y val="-3.33889816360601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78-4056-A42A-19F41D082FC3}"/>
                </c:ext>
              </c:extLst>
            </c:dLbl>
            <c:dLbl>
              <c:idx val="12"/>
              <c:layout>
                <c:manualLayout>
                  <c:x val="4.4705224923162071E-3"/>
                  <c:y val="-7.067137809187279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29F-4C7D-91EC-59D15CFD1387}"/>
                </c:ext>
              </c:extLst>
            </c:dLbl>
            <c:dLbl>
              <c:idx val="15"/>
              <c:layout>
                <c:manualLayout>
                  <c:x val="6.7057837384745158E-3"/>
                  <c:y val="-4.711425206124853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29F-4C7D-91EC-59D15CFD1387}"/>
                </c:ext>
              </c:extLst>
            </c:dLbl>
            <c:dLbl>
              <c:idx val="16"/>
              <c:layout>
                <c:manualLayout>
                  <c:x val="1.2293936853869631E-2"/>
                  <c:y val="4.711425206124852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29F-4C7D-91EC-59D15CFD1387}"/>
                </c:ext>
              </c:extLst>
            </c:dLbl>
            <c:dLbl>
              <c:idx val="21"/>
              <c:layout>
                <c:manualLayout>
                  <c:x val="6.7057837384744343E-3"/>
                  <c:y val="-7.067137809187279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29F-4C7D-91EC-59D15CFD1387}"/>
                </c:ext>
              </c:extLst>
            </c:dLbl>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Лист1!$A$2:$A$12</c:f>
              <c:strCache>
                <c:ptCount val="11"/>
                <c:pt idx="0">
                  <c:v>1</c:v>
                </c:pt>
                <c:pt idx="1">
                  <c:v>2</c:v>
                </c:pt>
                <c:pt idx="2">
                  <c:v>3</c:v>
                </c:pt>
                <c:pt idx="3">
                  <c:v>4</c:v>
                </c:pt>
                <c:pt idx="4">
                  <c:v>5К1</c:v>
                </c:pt>
                <c:pt idx="5">
                  <c:v>5К2</c:v>
                </c:pt>
                <c:pt idx="6">
                  <c:v>5К3</c:v>
                </c:pt>
                <c:pt idx="7">
                  <c:v>6К1</c:v>
                </c:pt>
                <c:pt idx="8">
                  <c:v>6К2</c:v>
                </c:pt>
                <c:pt idx="9">
                  <c:v>6К3</c:v>
                </c:pt>
                <c:pt idx="10">
                  <c:v>6К4</c:v>
                </c:pt>
              </c:strCache>
            </c:strRef>
          </c:cat>
          <c:val>
            <c:numRef>
              <c:f>Лист1!$C$2:$C$12</c:f>
              <c:numCache>
                <c:formatCode>General</c:formatCode>
                <c:ptCount val="11"/>
                <c:pt idx="0">
                  <c:v>90.04</c:v>
                </c:pt>
                <c:pt idx="1">
                  <c:v>87.84</c:v>
                </c:pt>
                <c:pt idx="2">
                  <c:v>89.73</c:v>
                </c:pt>
                <c:pt idx="3">
                  <c:v>72.39</c:v>
                </c:pt>
                <c:pt idx="4">
                  <c:v>70.37</c:v>
                </c:pt>
                <c:pt idx="5">
                  <c:v>59.85</c:v>
                </c:pt>
                <c:pt idx="6">
                  <c:v>79.09</c:v>
                </c:pt>
                <c:pt idx="7">
                  <c:v>61.51</c:v>
                </c:pt>
                <c:pt idx="8">
                  <c:v>50.65</c:v>
                </c:pt>
                <c:pt idx="9">
                  <c:v>47.42</c:v>
                </c:pt>
                <c:pt idx="10">
                  <c:v>66.709999999999994</c:v>
                </c:pt>
              </c:numCache>
            </c:numRef>
          </c:val>
          <c:extLst>
            <c:ext xmlns:c16="http://schemas.microsoft.com/office/drawing/2014/chart" uri="{C3380CC4-5D6E-409C-BE32-E72D297353CC}">
              <c16:uniqueId val="{00000001-9B29-4EC5-BF96-440F80944528}"/>
            </c:ext>
          </c:extLst>
        </c:ser>
        <c:dLbls>
          <c:dLblPos val="outEnd"/>
          <c:showLegendKey val="0"/>
          <c:showVal val="1"/>
          <c:showCatName val="0"/>
          <c:showSerName val="0"/>
          <c:showPercent val="0"/>
          <c:showBubbleSize val="0"/>
        </c:dLbls>
        <c:gapWidth val="444"/>
        <c:overlap val="-90"/>
        <c:axId val="1571823871"/>
        <c:axId val="1564729711"/>
      </c:barChart>
      <c:catAx>
        <c:axId val="157182387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scaling>
        <c:delete val="1"/>
        <c:axPos val="l"/>
        <c:numFmt formatCode="General" sourceLinked="1"/>
        <c:majorTickMark val="none"/>
        <c:minorTickMark val="none"/>
        <c:tickLblPos val="nextTo"/>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92809754556086"/>
          <c:y val="2.3131401504104913E-2"/>
          <c:w val="0.88083782642805908"/>
          <c:h val="0.79189497777424289"/>
        </c:manualLayout>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Лист1!$B$2:$B$5</c:f>
              <c:numCache>
                <c:formatCode>General</c:formatCode>
                <c:ptCount val="4"/>
                <c:pt idx="0">
                  <c:v>9.89</c:v>
                </c:pt>
                <c:pt idx="1">
                  <c:v>36.130000000000003</c:v>
                </c:pt>
                <c:pt idx="2">
                  <c:v>33.68</c:v>
                </c:pt>
                <c:pt idx="3">
                  <c:v>20.3</c:v>
                </c:pt>
              </c:numCache>
            </c:numRef>
          </c:val>
          <c:extLst>
            <c:ext xmlns:c16="http://schemas.microsoft.com/office/drawing/2014/chart" uri="{C3380CC4-5D6E-409C-BE32-E72D297353CC}">
              <c16:uniqueId val="{00000000-8CE1-466E-8EEF-FEE9CE156BCC}"/>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Лист1!$C$2:$C$5</c:f>
              <c:numCache>
                <c:formatCode>General</c:formatCode>
                <c:ptCount val="4"/>
                <c:pt idx="0">
                  <c:v>9.8699999999999992</c:v>
                </c:pt>
                <c:pt idx="1">
                  <c:v>39.659999999999997</c:v>
                </c:pt>
                <c:pt idx="2">
                  <c:v>31.09</c:v>
                </c:pt>
                <c:pt idx="3">
                  <c:v>19.38</c:v>
                </c:pt>
              </c:numCache>
            </c:numRef>
          </c:val>
          <c:extLst>
            <c:ext xmlns:c16="http://schemas.microsoft.com/office/drawing/2014/chart" uri="{C3380CC4-5D6E-409C-BE32-E72D297353CC}">
              <c16:uniqueId val="{00000001-8CE1-466E-8EEF-FEE9CE156BCC}"/>
            </c:ext>
          </c:extLst>
        </c:ser>
        <c:dLbls>
          <c:showLegendKey val="0"/>
          <c:showVal val="0"/>
          <c:showCatName val="0"/>
          <c:showSerName val="0"/>
          <c:showPercent val="0"/>
          <c:showBubbleSize val="0"/>
        </c:dLbls>
        <c:gapWidth val="219"/>
        <c:overlap val="-27"/>
        <c:axId val="1571823871"/>
        <c:axId val="1564729711"/>
      </c:barChart>
      <c:catAx>
        <c:axId val="1571823871"/>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Оценка</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Лист1!$A$2</c:f>
              <c:strCache>
                <c:ptCount val="1"/>
                <c:pt idx="0">
                  <c:v>Категория 1</c:v>
                </c:pt>
              </c:strCache>
            </c:strRef>
          </c:tx>
          <c:spPr>
            <a:solidFill>
              <a:schemeClr val="accent6"/>
            </a:solidFill>
            <a:ln>
              <a:noFill/>
            </a:ln>
            <a:effectLst/>
          </c:spPr>
          <c:invertIfNegative val="0"/>
          <c:dPt>
            <c:idx val="5"/>
            <c:invertIfNegative val="0"/>
            <c:bubble3D val="0"/>
            <c:spPr>
              <a:solidFill>
                <a:srgbClr val="C00000"/>
              </a:solidFill>
              <a:ln>
                <a:noFill/>
              </a:ln>
              <a:effectLst/>
            </c:spPr>
            <c:extLst>
              <c:ext xmlns:c16="http://schemas.microsoft.com/office/drawing/2014/chart" uri="{C3380CC4-5D6E-409C-BE32-E72D297353CC}">
                <c16:uniqueId val="{00000000-B2E8-436D-AF05-599FFC03C0F7}"/>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1-DE53-4856-BFFC-5006E3CE95D0}"/>
              </c:ext>
            </c:extLst>
          </c:dPt>
          <c:dPt>
            <c:idx val="9"/>
            <c:invertIfNegative val="0"/>
            <c:bubble3D val="0"/>
            <c:spPr>
              <a:solidFill>
                <a:srgbClr val="C00000"/>
              </a:solidFill>
              <a:ln>
                <a:noFill/>
              </a:ln>
              <a:effectLst/>
            </c:spPr>
            <c:extLst>
              <c:ext xmlns:c16="http://schemas.microsoft.com/office/drawing/2014/chart" uri="{C3380CC4-5D6E-409C-BE32-E72D297353CC}">
                <c16:uniqueId val="{00000003-DE53-4856-BFFC-5006E3CE95D0}"/>
              </c:ext>
            </c:extLst>
          </c:dPt>
          <c:dPt>
            <c:idx val="10"/>
            <c:invertIfNegative val="0"/>
            <c:bubble3D val="0"/>
            <c:spPr>
              <a:solidFill>
                <a:srgbClr val="70AD47"/>
              </a:solidFill>
              <a:ln>
                <a:noFill/>
              </a:ln>
              <a:effectLst/>
            </c:spPr>
            <c:extLst>
              <c:ext xmlns:c16="http://schemas.microsoft.com/office/drawing/2014/chart" uri="{C3380CC4-5D6E-409C-BE32-E72D297353CC}">
                <c16:uniqueId val="{0000000C-1892-40AE-8C40-400370B790FF}"/>
              </c:ext>
            </c:extLst>
          </c:dPt>
          <c:dPt>
            <c:idx val="11"/>
            <c:invertIfNegative val="0"/>
            <c:bubble3D val="0"/>
            <c:spPr>
              <a:solidFill>
                <a:schemeClr val="accent6"/>
              </a:solidFill>
              <a:ln>
                <a:noFill/>
              </a:ln>
              <a:effectLst/>
            </c:spPr>
            <c:extLst>
              <c:ext xmlns:c16="http://schemas.microsoft.com/office/drawing/2014/chart" uri="{C3380CC4-5D6E-409C-BE32-E72D297353CC}">
                <c16:uniqueId val="{00000000-4C80-4366-8F8D-EB20ED8EB331}"/>
              </c:ext>
            </c:extLst>
          </c:dPt>
          <c:dPt>
            <c:idx val="12"/>
            <c:invertIfNegative val="0"/>
            <c:bubble3D val="0"/>
            <c:spPr>
              <a:solidFill>
                <a:srgbClr val="C00000"/>
              </a:solidFill>
              <a:ln>
                <a:noFill/>
              </a:ln>
              <a:effectLst/>
            </c:spPr>
            <c:extLst>
              <c:ext xmlns:c16="http://schemas.microsoft.com/office/drawing/2014/chart" uri="{C3380CC4-5D6E-409C-BE32-E72D297353CC}">
                <c16:uniqueId val="{00000012-9864-4B20-B61E-7521F8C8875A}"/>
              </c:ext>
            </c:extLst>
          </c:dPt>
          <c:dPt>
            <c:idx val="14"/>
            <c:invertIfNegative val="0"/>
            <c:bubble3D val="0"/>
            <c:spPr>
              <a:solidFill>
                <a:schemeClr val="accent6"/>
              </a:solidFill>
              <a:ln>
                <a:noFill/>
              </a:ln>
              <a:effectLst/>
            </c:spPr>
            <c:extLst>
              <c:ext xmlns:c16="http://schemas.microsoft.com/office/drawing/2014/chart" uri="{C3380CC4-5D6E-409C-BE32-E72D297353CC}">
                <c16:uniqueId val="{00000005-DE53-4856-BFFC-5006E3CE95D0}"/>
              </c:ext>
            </c:extLst>
          </c:dPt>
          <c:dPt>
            <c:idx val="17"/>
            <c:invertIfNegative val="0"/>
            <c:bubble3D val="0"/>
            <c:spPr>
              <a:solidFill>
                <a:schemeClr val="accent6"/>
              </a:solidFill>
              <a:ln>
                <a:noFill/>
              </a:ln>
              <a:effectLst/>
            </c:spPr>
            <c:extLst>
              <c:ext xmlns:c16="http://schemas.microsoft.com/office/drawing/2014/chart" uri="{C3380CC4-5D6E-409C-BE32-E72D297353CC}">
                <c16:uniqueId val="{00000006-DED2-48E7-9E8A-D14743DFF069}"/>
              </c:ext>
            </c:extLst>
          </c:dPt>
          <c:dPt>
            <c:idx val="18"/>
            <c:invertIfNegative val="0"/>
            <c:bubble3D val="0"/>
            <c:spPr>
              <a:solidFill>
                <a:srgbClr val="C00000"/>
              </a:solidFill>
              <a:ln>
                <a:noFill/>
              </a:ln>
              <a:effectLst/>
            </c:spPr>
            <c:extLst>
              <c:ext xmlns:c16="http://schemas.microsoft.com/office/drawing/2014/chart" uri="{C3380CC4-5D6E-409C-BE32-E72D297353CC}">
                <c16:uniqueId val="{00000013-9864-4B20-B61E-7521F8C8875A}"/>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Лист1!$B$1:$S$1</c:f>
              <c:strCache>
                <c:ptCount val="1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strCache>
            </c:strRef>
          </c:cat>
          <c:val>
            <c:numRef>
              <c:f>Лист1!$B$2:$S$2</c:f>
              <c:numCache>
                <c:formatCode>General</c:formatCode>
                <c:ptCount val="18"/>
                <c:pt idx="0">
                  <c:v>0.4</c:v>
                </c:pt>
                <c:pt idx="1">
                  <c:v>0.5</c:v>
                </c:pt>
                <c:pt idx="2">
                  <c:v>0.9</c:v>
                </c:pt>
                <c:pt idx="3">
                  <c:v>1.7</c:v>
                </c:pt>
                <c:pt idx="4">
                  <c:v>1.2</c:v>
                </c:pt>
                <c:pt idx="5">
                  <c:v>2.2000000000000002</c:v>
                </c:pt>
                <c:pt idx="6">
                  <c:v>1</c:v>
                </c:pt>
                <c:pt idx="7">
                  <c:v>1.1000000000000001</c:v>
                </c:pt>
                <c:pt idx="8">
                  <c:v>0.9</c:v>
                </c:pt>
                <c:pt idx="9">
                  <c:v>19.8</c:v>
                </c:pt>
                <c:pt idx="10">
                  <c:v>12.7</c:v>
                </c:pt>
                <c:pt idx="11">
                  <c:v>7.2</c:v>
                </c:pt>
                <c:pt idx="12">
                  <c:v>11.8</c:v>
                </c:pt>
                <c:pt idx="13">
                  <c:v>9.6999999999999993</c:v>
                </c:pt>
                <c:pt idx="14">
                  <c:v>9.6</c:v>
                </c:pt>
                <c:pt idx="15">
                  <c:v>7.8</c:v>
                </c:pt>
                <c:pt idx="16">
                  <c:v>6.1</c:v>
                </c:pt>
                <c:pt idx="17">
                  <c:v>5.5</c:v>
                </c:pt>
              </c:numCache>
            </c:numRef>
          </c:val>
          <c:extLst>
            <c:ext xmlns:c16="http://schemas.microsoft.com/office/drawing/2014/chart" uri="{C3380CC4-5D6E-409C-BE32-E72D297353CC}">
              <c16:uniqueId val="{00000006-DE53-4856-BFFC-5006E3CE95D0}"/>
            </c:ext>
          </c:extLst>
        </c:ser>
        <c:dLbls>
          <c:showLegendKey val="0"/>
          <c:showVal val="0"/>
          <c:showCatName val="0"/>
          <c:showSerName val="0"/>
          <c:showPercent val="0"/>
          <c:showBubbleSize val="0"/>
        </c:dLbls>
        <c:gapWidth val="219"/>
        <c:overlap val="-27"/>
        <c:axId val="1717307808"/>
        <c:axId val="1862703616"/>
      </c:barChart>
      <c:catAx>
        <c:axId val="17173078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a:t>первичный</a:t>
                </a:r>
                <a:r>
                  <a:rPr lang="ru-RU" baseline="0"/>
                  <a:t> балл</a:t>
                </a:r>
                <a:endParaRPr lang="ru-RU"/>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862703616"/>
        <c:crosses val="autoZero"/>
        <c:auto val="1"/>
        <c:lblAlgn val="ctr"/>
        <c:lblOffset val="100"/>
        <c:noMultiLvlLbl val="0"/>
      </c:catAx>
      <c:valAx>
        <c:axId val="1862703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dirty="0"/>
                  <a:t>процент участников, набравших первичный</a:t>
                </a:r>
                <a:r>
                  <a:rPr lang="ru-RU" baseline="0" dirty="0"/>
                  <a:t> балл</a:t>
                </a:r>
                <a:endParaRPr lang="ru-RU"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717307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ru-RU"/>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Лист1!$A$2</c:f>
              <c:strCache>
                <c:ptCount val="1"/>
                <c:pt idx="0">
                  <c:v>"2"</c:v>
                </c:pt>
              </c:strCache>
            </c:strRef>
          </c:tx>
          <c:spPr>
            <a:ln w="34925" cap="rnd">
              <a:solidFill>
                <a:schemeClr val="accent6"/>
              </a:solidFill>
              <a:round/>
            </a:ln>
            <a:effectLst/>
          </c:spPr>
          <c:marker>
            <c:symbol val="circle"/>
            <c:size val="5"/>
            <c:spPr>
              <a:solidFill>
                <a:schemeClr val="accent6"/>
              </a:solidFill>
              <a:ln w="9525">
                <a:solidFill>
                  <a:schemeClr val="accent6"/>
                </a:solidFill>
              </a:ln>
              <a:effectLst/>
            </c:spPr>
          </c:marker>
          <c:cat>
            <c:strRef>
              <c:f>Лист1!$B$1:$L$1</c:f>
              <c:strCache>
                <c:ptCount val="11"/>
                <c:pt idx="0">
                  <c:v>1</c:v>
                </c:pt>
                <c:pt idx="1">
                  <c:v>2</c:v>
                </c:pt>
                <c:pt idx="2">
                  <c:v>3</c:v>
                </c:pt>
                <c:pt idx="3">
                  <c:v>4</c:v>
                </c:pt>
                <c:pt idx="4">
                  <c:v>5К1</c:v>
                </c:pt>
                <c:pt idx="5">
                  <c:v>5К2</c:v>
                </c:pt>
                <c:pt idx="6">
                  <c:v>5К3</c:v>
                </c:pt>
                <c:pt idx="7">
                  <c:v>6К1</c:v>
                </c:pt>
                <c:pt idx="8">
                  <c:v>6К2</c:v>
                </c:pt>
                <c:pt idx="9">
                  <c:v>6К3</c:v>
                </c:pt>
                <c:pt idx="10">
                  <c:v>6К4</c:v>
                </c:pt>
              </c:strCache>
            </c:strRef>
          </c:cat>
          <c:val>
            <c:numRef>
              <c:f>Лист1!$B$2:$L$2</c:f>
              <c:numCache>
                <c:formatCode>General</c:formatCode>
                <c:ptCount val="11"/>
                <c:pt idx="0">
                  <c:v>70</c:v>
                </c:pt>
                <c:pt idx="1">
                  <c:v>70.91</c:v>
                </c:pt>
                <c:pt idx="2">
                  <c:v>70.91</c:v>
                </c:pt>
                <c:pt idx="3">
                  <c:v>47.95</c:v>
                </c:pt>
                <c:pt idx="4">
                  <c:v>22.05</c:v>
                </c:pt>
                <c:pt idx="5">
                  <c:v>15.23</c:v>
                </c:pt>
                <c:pt idx="6">
                  <c:v>23.18</c:v>
                </c:pt>
                <c:pt idx="7">
                  <c:v>7.05</c:v>
                </c:pt>
                <c:pt idx="8">
                  <c:v>4.7699999999999996</c:v>
                </c:pt>
                <c:pt idx="9">
                  <c:v>4.09</c:v>
                </c:pt>
                <c:pt idx="10">
                  <c:v>7.27</c:v>
                </c:pt>
              </c:numCache>
            </c:numRef>
          </c:val>
          <c:smooth val="0"/>
          <c:extLst>
            <c:ext xmlns:c16="http://schemas.microsoft.com/office/drawing/2014/chart" uri="{C3380CC4-5D6E-409C-BE32-E72D297353CC}">
              <c16:uniqueId val="{00000000-1D38-4358-8D0A-A7A1A7DB6C83}"/>
            </c:ext>
          </c:extLst>
        </c:ser>
        <c:ser>
          <c:idx val="1"/>
          <c:order val="1"/>
          <c:tx>
            <c:strRef>
              <c:f>Лист1!$A$3</c:f>
              <c:strCache>
                <c:ptCount val="1"/>
                <c:pt idx="0">
                  <c:v>"3"</c:v>
                </c:pt>
              </c:strCache>
            </c:strRef>
          </c:tx>
          <c:spPr>
            <a:ln w="34925" cap="rnd">
              <a:solidFill>
                <a:schemeClr val="accent5"/>
              </a:solidFill>
              <a:round/>
            </a:ln>
            <a:effectLst/>
          </c:spPr>
          <c:marker>
            <c:symbol val="circle"/>
            <c:size val="5"/>
            <c:spPr>
              <a:solidFill>
                <a:schemeClr val="accent5"/>
              </a:solidFill>
              <a:ln w="9525">
                <a:solidFill>
                  <a:schemeClr val="accent5"/>
                </a:solidFill>
              </a:ln>
              <a:effectLst/>
            </c:spPr>
          </c:marker>
          <c:cat>
            <c:strRef>
              <c:f>Лист1!$B$1:$L$1</c:f>
              <c:strCache>
                <c:ptCount val="11"/>
                <c:pt idx="0">
                  <c:v>1</c:v>
                </c:pt>
                <c:pt idx="1">
                  <c:v>2</c:v>
                </c:pt>
                <c:pt idx="2">
                  <c:v>3</c:v>
                </c:pt>
                <c:pt idx="3">
                  <c:v>4</c:v>
                </c:pt>
                <c:pt idx="4">
                  <c:v>5К1</c:v>
                </c:pt>
                <c:pt idx="5">
                  <c:v>5К2</c:v>
                </c:pt>
                <c:pt idx="6">
                  <c:v>5К3</c:v>
                </c:pt>
                <c:pt idx="7">
                  <c:v>6К1</c:v>
                </c:pt>
                <c:pt idx="8">
                  <c:v>6К2</c:v>
                </c:pt>
                <c:pt idx="9">
                  <c:v>6К3</c:v>
                </c:pt>
                <c:pt idx="10">
                  <c:v>6К4</c:v>
                </c:pt>
              </c:strCache>
            </c:strRef>
          </c:cat>
          <c:val>
            <c:numRef>
              <c:f>Лист1!$B$3:$L$3</c:f>
              <c:numCache>
                <c:formatCode>General</c:formatCode>
                <c:ptCount val="11"/>
                <c:pt idx="0">
                  <c:v>91.52</c:v>
                </c:pt>
                <c:pt idx="1">
                  <c:v>88.69</c:v>
                </c:pt>
                <c:pt idx="2">
                  <c:v>88.12</c:v>
                </c:pt>
                <c:pt idx="3">
                  <c:v>70.98</c:v>
                </c:pt>
                <c:pt idx="4">
                  <c:v>64.2</c:v>
                </c:pt>
                <c:pt idx="5">
                  <c:v>51.58</c:v>
                </c:pt>
                <c:pt idx="6">
                  <c:v>73.08</c:v>
                </c:pt>
                <c:pt idx="7">
                  <c:v>42.99</c:v>
                </c:pt>
                <c:pt idx="8">
                  <c:v>30.88</c:v>
                </c:pt>
                <c:pt idx="9">
                  <c:v>29.07</c:v>
                </c:pt>
                <c:pt idx="10">
                  <c:v>47.51</c:v>
                </c:pt>
              </c:numCache>
            </c:numRef>
          </c:val>
          <c:smooth val="0"/>
          <c:extLst>
            <c:ext xmlns:c16="http://schemas.microsoft.com/office/drawing/2014/chart" uri="{C3380CC4-5D6E-409C-BE32-E72D297353CC}">
              <c16:uniqueId val="{00000001-1D38-4358-8D0A-A7A1A7DB6C83}"/>
            </c:ext>
          </c:extLst>
        </c:ser>
        <c:ser>
          <c:idx val="2"/>
          <c:order val="2"/>
          <c:tx>
            <c:strRef>
              <c:f>Лист1!$A$4</c:f>
              <c:strCache>
                <c:ptCount val="1"/>
                <c:pt idx="0">
                  <c:v>"4"</c:v>
                </c:pt>
              </c:strCache>
            </c:strRef>
          </c:tx>
          <c:spPr>
            <a:ln w="34925" cap="rnd">
              <a:solidFill>
                <a:schemeClr val="accent4"/>
              </a:solidFill>
              <a:round/>
            </a:ln>
            <a:effectLst/>
          </c:spPr>
          <c:marker>
            <c:symbol val="circle"/>
            <c:size val="5"/>
            <c:spPr>
              <a:solidFill>
                <a:schemeClr val="accent4"/>
              </a:solidFill>
              <a:ln w="9525">
                <a:solidFill>
                  <a:schemeClr val="accent4"/>
                </a:solidFill>
              </a:ln>
              <a:effectLst/>
            </c:spPr>
          </c:marker>
          <c:cat>
            <c:strRef>
              <c:f>Лист1!$B$1:$L$1</c:f>
              <c:strCache>
                <c:ptCount val="11"/>
                <c:pt idx="0">
                  <c:v>1</c:v>
                </c:pt>
                <c:pt idx="1">
                  <c:v>2</c:v>
                </c:pt>
                <c:pt idx="2">
                  <c:v>3</c:v>
                </c:pt>
                <c:pt idx="3">
                  <c:v>4</c:v>
                </c:pt>
                <c:pt idx="4">
                  <c:v>5К1</c:v>
                </c:pt>
                <c:pt idx="5">
                  <c:v>5К2</c:v>
                </c:pt>
                <c:pt idx="6">
                  <c:v>5К3</c:v>
                </c:pt>
                <c:pt idx="7">
                  <c:v>6К1</c:v>
                </c:pt>
                <c:pt idx="8">
                  <c:v>6К2</c:v>
                </c:pt>
                <c:pt idx="9">
                  <c:v>6К3</c:v>
                </c:pt>
                <c:pt idx="10">
                  <c:v>6К4</c:v>
                </c:pt>
              </c:strCache>
            </c:strRef>
          </c:cat>
          <c:val>
            <c:numRef>
              <c:f>Лист1!$B$4:$L$4</c:f>
              <c:numCache>
                <c:formatCode>General</c:formatCode>
                <c:ptCount val="11"/>
                <c:pt idx="0">
                  <c:v>91.63</c:v>
                </c:pt>
                <c:pt idx="1">
                  <c:v>88.6</c:v>
                </c:pt>
                <c:pt idx="2">
                  <c:v>93.51</c:v>
                </c:pt>
                <c:pt idx="3">
                  <c:v>71.430000000000007</c:v>
                </c:pt>
                <c:pt idx="4">
                  <c:v>77.56</c:v>
                </c:pt>
                <c:pt idx="5">
                  <c:v>65.66</c:v>
                </c:pt>
                <c:pt idx="6">
                  <c:v>92.5</c:v>
                </c:pt>
                <c:pt idx="7">
                  <c:v>79.73</c:v>
                </c:pt>
                <c:pt idx="8">
                  <c:v>64.430000000000007</c:v>
                </c:pt>
                <c:pt idx="9">
                  <c:v>59.52</c:v>
                </c:pt>
                <c:pt idx="10">
                  <c:v>90.33</c:v>
                </c:pt>
              </c:numCache>
            </c:numRef>
          </c:val>
          <c:smooth val="0"/>
          <c:extLst>
            <c:ext xmlns:c16="http://schemas.microsoft.com/office/drawing/2014/chart" uri="{C3380CC4-5D6E-409C-BE32-E72D297353CC}">
              <c16:uniqueId val="{00000002-1D38-4358-8D0A-A7A1A7DB6C83}"/>
            </c:ext>
          </c:extLst>
        </c:ser>
        <c:ser>
          <c:idx val="3"/>
          <c:order val="3"/>
          <c:tx>
            <c:strRef>
              <c:f>Лист1!$A$5</c:f>
              <c:strCache>
                <c:ptCount val="1"/>
                <c:pt idx="0">
                  <c:v>"5"</c:v>
                </c:pt>
              </c:strCache>
            </c:strRef>
          </c:tx>
          <c:spPr>
            <a:ln w="3810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Лист1!$B$1:$L$1</c:f>
              <c:strCache>
                <c:ptCount val="11"/>
                <c:pt idx="0">
                  <c:v>1</c:v>
                </c:pt>
                <c:pt idx="1">
                  <c:v>2</c:v>
                </c:pt>
                <c:pt idx="2">
                  <c:v>3</c:v>
                </c:pt>
                <c:pt idx="3">
                  <c:v>4</c:v>
                </c:pt>
                <c:pt idx="4">
                  <c:v>5К1</c:v>
                </c:pt>
                <c:pt idx="5">
                  <c:v>5К2</c:v>
                </c:pt>
                <c:pt idx="6">
                  <c:v>5К3</c:v>
                </c:pt>
                <c:pt idx="7">
                  <c:v>6К1</c:v>
                </c:pt>
                <c:pt idx="8">
                  <c:v>6К2</c:v>
                </c:pt>
                <c:pt idx="9">
                  <c:v>6К3</c:v>
                </c:pt>
                <c:pt idx="10">
                  <c:v>6К4</c:v>
                </c:pt>
              </c:strCache>
            </c:strRef>
          </c:cat>
          <c:val>
            <c:numRef>
              <c:f>Лист1!$B$5:$L$5</c:f>
              <c:numCache>
                <c:formatCode>General</c:formatCode>
                <c:ptCount val="11"/>
                <c:pt idx="0">
                  <c:v>94.68</c:v>
                </c:pt>
                <c:pt idx="1">
                  <c:v>93.52</c:v>
                </c:pt>
                <c:pt idx="2">
                  <c:v>96.53</c:v>
                </c:pt>
                <c:pt idx="3">
                  <c:v>89.24</c:v>
                </c:pt>
                <c:pt idx="4">
                  <c:v>96.06</c:v>
                </c:pt>
                <c:pt idx="5">
                  <c:v>90.16</c:v>
                </c:pt>
                <c:pt idx="6">
                  <c:v>98.38</c:v>
                </c:pt>
                <c:pt idx="7">
                  <c:v>97.92</c:v>
                </c:pt>
                <c:pt idx="8">
                  <c:v>92.36</c:v>
                </c:pt>
                <c:pt idx="9">
                  <c:v>87.62</c:v>
                </c:pt>
                <c:pt idx="10">
                  <c:v>98.38</c:v>
                </c:pt>
              </c:numCache>
            </c:numRef>
          </c:val>
          <c:smooth val="0"/>
          <c:extLst>
            <c:ext xmlns:c16="http://schemas.microsoft.com/office/drawing/2014/chart" uri="{C3380CC4-5D6E-409C-BE32-E72D297353CC}">
              <c16:uniqueId val="{00000003-1D38-4358-8D0A-A7A1A7DB6C83}"/>
            </c:ext>
          </c:extLst>
        </c:ser>
        <c:dLbls>
          <c:showLegendKey val="0"/>
          <c:showVal val="0"/>
          <c:showCatName val="0"/>
          <c:showSerName val="0"/>
          <c:showPercent val="0"/>
          <c:showBubbleSize val="0"/>
        </c:dLbls>
        <c:marker val="1"/>
        <c:smooth val="0"/>
        <c:axId val="1642419279"/>
        <c:axId val="930774991"/>
      </c:lineChart>
      <c:catAx>
        <c:axId val="1642419279"/>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Номер</a:t>
                </a:r>
                <a:r>
                  <a:rPr lang="ru-RU" baseline="0" dirty="0"/>
                  <a:t> задания</a:t>
                </a:r>
                <a:endParaRPr lang="ru-RU"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930774991"/>
        <c:crosses val="autoZero"/>
        <c:auto val="1"/>
        <c:lblAlgn val="ctr"/>
        <c:lblOffset val="100"/>
        <c:noMultiLvlLbl val="0"/>
      </c:catAx>
      <c:valAx>
        <c:axId val="93077499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 выполнения</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642419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Лист1!$A$2</c:f>
              <c:strCache>
                <c:ptCount val="1"/>
                <c:pt idx="0">
                  <c:v>"2"</c:v>
                </c:pt>
              </c:strCache>
            </c:strRef>
          </c:tx>
          <c:spPr>
            <a:ln w="34925" cap="rnd">
              <a:solidFill>
                <a:schemeClr val="accent6"/>
              </a:solidFill>
              <a:round/>
            </a:ln>
            <a:effectLst/>
          </c:spPr>
          <c:marker>
            <c:symbol val="circle"/>
            <c:size val="5"/>
            <c:spPr>
              <a:solidFill>
                <a:schemeClr val="accent6"/>
              </a:solidFill>
              <a:ln w="9525">
                <a:solidFill>
                  <a:schemeClr val="accent6"/>
                </a:solidFill>
              </a:ln>
              <a:effectLst/>
            </c:spPr>
          </c:marker>
          <c:cat>
            <c:strRef>
              <c:f>Лист1!$B$1:$Q$1</c:f>
              <c:strCache>
                <c:ptCount val="16"/>
                <c:pt idx="0">
                  <c:v>1K1</c:v>
                </c:pt>
                <c:pt idx="1">
                  <c:v>1К2</c:v>
                </c:pt>
                <c:pt idx="2">
                  <c:v>1К3</c:v>
                </c:pt>
                <c:pt idx="3">
                  <c:v>2,1</c:v>
                </c:pt>
                <c:pt idx="4">
                  <c:v>2,2</c:v>
                </c:pt>
                <c:pt idx="5">
                  <c:v>3</c:v>
                </c:pt>
                <c:pt idx="6">
                  <c:v>4</c:v>
                </c:pt>
                <c:pt idx="7">
                  <c:v>5</c:v>
                </c:pt>
                <c:pt idx="8">
                  <c:v>6,1</c:v>
                </c:pt>
                <c:pt idx="9">
                  <c:v>6,2</c:v>
                </c:pt>
                <c:pt idx="10">
                  <c:v>7,1</c:v>
                </c:pt>
                <c:pt idx="11">
                  <c:v>7,2</c:v>
                </c:pt>
                <c:pt idx="12">
                  <c:v>8,1</c:v>
                </c:pt>
                <c:pt idx="13">
                  <c:v>8,2</c:v>
                </c:pt>
                <c:pt idx="14">
                  <c:v>9</c:v>
                </c:pt>
                <c:pt idx="15">
                  <c:v>10</c:v>
                </c:pt>
              </c:strCache>
            </c:strRef>
          </c:cat>
          <c:val>
            <c:numRef>
              <c:f>Лист1!$B$2:$Q$2</c:f>
              <c:numCache>
                <c:formatCode>General</c:formatCode>
                <c:ptCount val="16"/>
                <c:pt idx="0">
                  <c:v>23.04</c:v>
                </c:pt>
                <c:pt idx="1">
                  <c:v>10.44</c:v>
                </c:pt>
                <c:pt idx="2">
                  <c:v>75.66</c:v>
                </c:pt>
                <c:pt idx="3">
                  <c:v>35.24</c:v>
                </c:pt>
                <c:pt idx="4">
                  <c:v>17.940000000000001</c:v>
                </c:pt>
                <c:pt idx="5">
                  <c:v>41.82</c:v>
                </c:pt>
                <c:pt idx="6">
                  <c:v>35.450000000000003</c:v>
                </c:pt>
                <c:pt idx="7">
                  <c:v>66.64</c:v>
                </c:pt>
                <c:pt idx="8">
                  <c:v>42.61</c:v>
                </c:pt>
                <c:pt idx="9">
                  <c:v>9.8800000000000008</c:v>
                </c:pt>
                <c:pt idx="10">
                  <c:v>43.53</c:v>
                </c:pt>
                <c:pt idx="11">
                  <c:v>14.4</c:v>
                </c:pt>
                <c:pt idx="12">
                  <c:v>41.52</c:v>
                </c:pt>
                <c:pt idx="13">
                  <c:v>31.1</c:v>
                </c:pt>
                <c:pt idx="14">
                  <c:v>8.06</c:v>
                </c:pt>
                <c:pt idx="15">
                  <c:v>14.82</c:v>
                </c:pt>
              </c:numCache>
            </c:numRef>
          </c:val>
          <c:smooth val="0"/>
          <c:extLst>
            <c:ext xmlns:c16="http://schemas.microsoft.com/office/drawing/2014/chart" uri="{C3380CC4-5D6E-409C-BE32-E72D297353CC}">
              <c16:uniqueId val="{00000000-1D38-4358-8D0A-A7A1A7DB6C83}"/>
            </c:ext>
          </c:extLst>
        </c:ser>
        <c:ser>
          <c:idx val="1"/>
          <c:order val="1"/>
          <c:tx>
            <c:strRef>
              <c:f>Лист1!$A$3</c:f>
              <c:strCache>
                <c:ptCount val="1"/>
                <c:pt idx="0">
                  <c:v>"3"</c:v>
                </c:pt>
              </c:strCache>
            </c:strRef>
          </c:tx>
          <c:spPr>
            <a:ln w="34925" cap="rnd">
              <a:solidFill>
                <a:schemeClr val="accent5"/>
              </a:solidFill>
              <a:round/>
            </a:ln>
            <a:effectLst/>
          </c:spPr>
          <c:marker>
            <c:symbol val="circle"/>
            <c:size val="5"/>
            <c:spPr>
              <a:solidFill>
                <a:schemeClr val="accent5"/>
              </a:solidFill>
              <a:ln w="9525">
                <a:solidFill>
                  <a:schemeClr val="accent5"/>
                </a:solidFill>
              </a:ln>
              <a:effectLst/>
            </c:spPr>
          </c:marker>
          <c:cat>
            <c:strRef>
              <c:f>Лист1!$B$1:$Q$1</c:f>
              <c:strCache>
                <c:ptCount val="16"/>
                <c:pt idx="0">
                  <c:v>1K1</c:v>
                </c:pt>
                <c:pt idx="1">
                  <c:v>1К2</c:v>
                </c:pt>
                <c:pt idx="2">
                  <c:v>1К3</c:v>
                </c:pt>
                <c:pt idx="3">
                  <c:v>2,1</c:v>
                </c:pt>
                <c:pt idx="4">
                  <c:v>2,2</c:v>
                </c:pt>
                <c:pt idx="5">
                  <c:v>3</c:v>
                </c:pt>
                <c:pt idx="6">
                  <c:v>4</c:v>
                </c:pt>
                <c:pt idx="7">
                  <c:v>5</c:v>
                </c:pt>
                <c:pt idx="8">
                  <c:v>6,1</c:v>
                </c:pt>
                <c:pt idx="9">
                  <c:v>6,2</c:v>
                </c:pt>
                <c:pt idx="10">
                  <c:v>7,1</c:v>
                </c:pt>
                <c:pt idx="11">
                  <c:v>7,2</c:v>
                </c:pt>
                <c:pt idx="12">
                  <c:v>8,1</c:v>
                </c:pt>
                <c:pt idx="13">
                  <c:v>8,2</c:v>
                </c:pt>
                <c:pt idx="14">
                  <c:v>9</c:v>
                </c:pt>
                <c:pt idx="15">
                  <c:v>10</c:v>
                </c:pt>
              </c:strCache>
            </c:strRef>
          </c:cat>
          <c:val>
            <c:numRef>
              <c:f>Лист1!$B$3:$Q$3</c:f>
              <c:numCache>
                <c:formatCode>General</c:formatCode>
                <c:ptCount val="16"/>
                <c:pt idx="0">
                  <c:v>48.39</c:v>
                </c:pt>
                <c:pt idx="1">
                  <c:v>34.950000000000003</c:v>
                </c:pt>
                <c:pt idx="2">
                  <c:v>88.66</c:v>
                </c:pt>
                <c:pt idx="3">
                  <c:v>67.7</c:v>
                </c:pt>
                <c:pt idx="4">
                  <c:v>53.06</c:v>
                </c:pt>
                <c:pt idx="5">
                  <c:v>77.73</c:v>
                </c:pt>
                <c:pt idx="6">
                  <c:v>72.760000000000005</c:v>
                </c:pt>
                <c:pt idx="7">
                  <c:v>91.87</c:v>
                </c:pt>
                <c:pt idx="8">
                  <c:v>84.07</c:v>
                </c:pt>
                <c:pt idx="9">
                  <c:v>42.21</c:v>
                </c:pt>
                <c:pt idx="10">
                  <c:v>84.43</c:v>
                </c:pt>
                <c:pt idx="11">
                  <c:v>54.1</c:v>
                </c:pt>
                <c:pt idx="12">
                  <c:v>76.44</c:v>
                </c:pt>
                <c:pt idx="13">
                  <c:v>64.739999999999995</c:v>
                </c:pt>
                <c:pt idx="14">
                  <c:v>27.3</c:v>
                </c:pt>
                <c:pt idx="15">
                  <c:v>31.17</c:v>
                </c:pt>
              </c:numCache>
            </c:numRef>
          </c:val>
          <c:smooth val="0"/>
          <c:extLst>
            <c:ext xmlns:c16="http://schemas.microsoft.com/office/drawing/2014/chart" uri="{C3380CC4-5D6E-409C-BE32-E72D297353CC}">
              <c16:uniqueId val="{00000001-1D38-4358-8D0A-A7A1A7DB6C83}"/>
            </c:ext>
          </c:extLst>
        </c:ser>
        <c:ser>
          <c:idx val="2"/>
          <c:order val="2"/>
          <c:tx>
            <c:strRef>
              <c:f>Лист1!$A$4</c:f>
              <c:strCache>
                <c:ptCount val="1"/>
                <c:pt idx="0">
                  <c:v>"4"</c:v>
                </c:pt>
              </c:strCache>
            </c:strRef>
          </c:tx>
          <c:spPr>
            <a:ln w="34925" cap="rnd">
              <a:solidFill>
                <a:schemeClr val="accent4"/>
              </a:solidFill>
              <a:round/>
            </a:ln>
            <a:effectLst/>
          </c:spPr>
          <c:marker>
            <c:symbol val="circle"/>
            <c:size val="5"/>
            <c:spPr>
              <a:solidFill>
                <a:schemeClr val="accent4"/>
              </a:solidFill>
              <a:ln w="9525">
                <a:solidFill>
                  <a:schemeClr val="accent4"/>
                </a:solidFill>
              </a:ln>
              <a:effectLst/>
            </c:spPr>
          </c:marker>
          <c:cat>
            <c:strRef>
              <c:f>Лист1!$B$1:$Q$1</c:f>
              <c:strCache>
                <c:ptCount val="16"/>
                <c:pt idx="0">
                  <c:v>1K1</c:v>
                </c:pt>
                <c:pt idx="1">
                  <c:v>1К2</c:v>
                </c:pt>
                <c:pt idx="2">
                  <c:v>1К3</c:v>
                </c:pt>
                <c:pt idx="3">
                  <c:v>2,1</c:v>
                </c:pt>
                <c:pt idx="4">
                  <c:v>2,2</c:v>
                </c:pt>
                <c:pt idx="5">
                  <c:v>3</c:v>
                </c:pt>
                <c:pt idx="6">
                  <c:v>4</c:v>
                </c:pt>
                <c:pt idx="7">
                  <c:v>5</c:v>
                </c:pt>
                <c:pt idx="8">
                  <c:v>6,1</c:v>
                </c:pt>
                <c:pt idx="9">
                  <c:v>6,2</c:v>
                </c:pt>
                <c:pt idx="10">
                  <c:v>7,1</c:v>
                </c:pt>
                <c:pt idx="11">
                  <c:v>7,2</c:v>
                </c:pt>
                <c:pt idx="12">
                  <c:v>8,1</c:v>
                </c:pt>
                <c:pt idx="13">
                  <c:v>8,2</c:v>
                </c:pt>
                <c:pt idx="14">
                  <c:v>9</c:v>
                </c:pt>
                <c:pt idx="15">
                  <c:v>10</c:v>
                </c:pt>
              </c:strCache>
            </c:strRef>
          </c:cat>
          <c:val>
            <c:numRef>
              <c:f>Лист1!$B$4:$Q$4</c:f>
              <c:numCache>
                <c:formatCode>General</c:formatCode>
                <c:ptCount val="16"/>
                <c:pt idx="0">
                  <c:v>67.67</c:v>
                </c:pt>
                <c:pt idx="1">
                  <c:v>48.26</c:v>
                </c:pt>
                <c:pt idx="2">
                  <c:v>95.71</c:v>
                </c:pt>
                <c:pt idx="3">
                  <c:v>82.21</c:v>
                </c:pt>
                <c:pt idx="4">
                  <c:v>75.430000000000007</c:v>
                </c:pt>
                <c:pt idx="5">
                  <c:v>85.31</c:v>
                </c:pt>
                <c:pt idx="6">
                  <c:v>82.31</c:v>
                </c:pt>
                <c:pt idx="7">
                  <c:v>95.79</c:v>
                </c:pt>
                <c:pt idx="8">
                  <c:v>92.18</c:v>
                </c:pt>
                <c:pt idx="9">
                  <c:v>64.680000000000007</c:v>
                </c:pt>
                <c:pt idx="10">
                  <c:v>92.5</c:v>
                </c:pt>
                <c:pt idx="11">
                  <c:v>73.48</c:v>
                </c:pt>
                <c:pt idx="12">
                  <c:v>89.24</c:v>
                </c:pt>
                <c:pt idx="13">
                  <c:v>80.900000000000006</c:v>
                </c:pt>
                <c:pt idx="14">
                  <c:v>52.19</c:v>
                </c:pt>
                <c:pt idx="15">
                  <c:v>46.54</c:v>
                </c:pt>
              </c:numCache>
            </c:numRef>
          </c:val>
          <c:smooth val="0"/>
          <c:extLst>
            <c:ext xmlns:c16="http://schemas.microsoft.com/office/drawing/2014/chart" uri="{C3380CC4-5D6E-409C-BE32-E72D297353CC}">
              <c16:uniqueId val="{00000002-1D38-4358-8D0A-A7A1A7DB6C83}"/>
            </c:ext>
          </c:extLst>
        </c:ser>
        <c:ser>
          <c:idx val="3"/>
          <c:order val="3"/>
          <c:tx>
            <c:strRef>
              <c:f>Лист1!$A$5</c:f>
              <c:strCache>
                <c:ptCount val="1"/>
                <c:pt idx="0">
                  <c:v>"5"</c:v>
                </c:pt>
              </c:strCache>
            </c:strRef>
          </c:tx>
          <c:spPr>
            <a:ln w="3810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Лист1!$B$1:$Q$1</c:f>
              <c:strCache>
                <c:ptCount val="16"/>
                <c:pt idx="0">
                  <c:v>1K1</c:v>
                </c:pt>
                <c:pt idx="1">
                  <c:v>1К2</c:v>
                </c:pt>
                <c:pt idx="2">
                  <c:v>1К3</c:v>
                </c:pt>
                <c:pt idx="3">
                  <c:v>2,1</c:v>
                </c:pt>
                <c:pt idx="4">
                  <c:v>2,2</c:v>
                </c:pt>
                <c:pt idx="5">
                  <c:v>3</c:v>
                </c:pt>
                <c:pt idx="6">
                  <c:v>4</c:v>
                </c:pt>
                <c:pt idx="7">
                  <c:v>5</c:v>
                </c:pt>
                <c:pt idx="8">
                  <c:v>6,1</c:v>
                </c:pt>
                <c:pt idx="9">
                  <c:v>6,2</c:v>
                </c:pt>
                <c:pt idx="10">
                  <c:v>7,1</c:v>
                </c:pt>
                <c:pt idx="11">
                  <c:v>7,2</c:v>
                </c:pt>
                <c:pt idx="12">
                  <c:v>8,1</c:v>
                </c:pt>
                <c:pt idx="13">
                  <c:v>8,2</c:v>
                </c:pt>
                <c:pt idx="14">
                  <c:v>9</c:v>
                </c:pt>
                <c:pt idx="15">
                  <c:v>10</c:v>
                </c:pt>
              </c:strCache>
            </c:strRef>
          </c:cat>
          <c:val>
            <c:numRef>
              <c:f>Лист1!$B$5:$Q$5</c:f>
              <c:numCache>
                <c:formatCode>General</c:formatCode>
                <c:ptCount val="16"/>
                <c:pt idx="0">
                  <c:v>86.4</c:v>
                </c:pt>
                <c:pt idx="1">
                  <c:v>77.709999999999994</c:v>
                </c:pt>
                <c:pt idx="2">
                  <c:v>98.75</c:v>
                </c:pt>
                <c:pt idx="3">
                  <c:v>95.04</c:v>
                </c:pt>
                <c:pt idx="4">
                  <c:v>92.35</c:v>
                </c:pt>
                <c:pt idx="5">
                  <c:v>93.06</c:v>
                </c:pt>
                <c:pt idx="6">
                  <c:v>91.54</c:v>
                </c:pt>
                <c:pt idx="7">
                  <c:v>98.26</c:v>
                </c:pt>
                <c:pt idx="8">
                  <c:v>99.08</c:v>
                </c:pt>
                <c:pt idx="9">
                  <c:v>88.83</c:v>
                </c:pt>
                <c:pt idx="10">
                  <c:v>98.21</c:v>
                </c:pt>
                <c:pt idx="11">
                  <c:v>93.22</c:v>
                </c:pt>
                <c:pt idx="12">
                  <c:v>94.14</c:v>
                </c:pt>
                <c:pt idx="13">
                  <c:v>89.43</c:v>
                </c:pt>
                <c:pt idx="14">
                  <c:v>81.11</c:v>
                </c:pt>
                <c:pt idx="15">
                  <c:v>68.33</c:v>
                </c:pt>
              </c:numCache>
            </c:numRef>
          </c:val>
          <c:smooth val="0"/>
          <c:extLst>
            <c:ext xmlns:c16="http://schemas.microsoft.com/office/drawing/2014/chart" uri="{C3380CC4-5D6E-409C-BE32-E72D297353CC}">
              <c16:uniqueId val="{00000003-1D38-4358-8D0A-A7A1A7DB6C83}"/>
            </c:ext>
          </c:extLst>
        </c:ser>
        <c:dLbls>
          <c:showLegendKey val="0"/>
          <c:showVal val="0"/>
          <c:showCatName val="0"/>
          <c:showSerName val="0"/>
          <c:showPercent val="0"/>
          <c:showBubbleSize val="0"/>
        </c:dLbls>
        <c:marker val="1"/>
        <c:smooth val="0"/>
        <c:axId val="1642419279"/>
        <c:axId val="930774991"/>
      </c:lineChart>
      <c:catAx>
        <c:axId val="1642419279"/>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Номер задания</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930774991"/>
        <c:crosses val="autoZero"/>
        <c:auto val="1"/>
        <c:lblAlgn val="ctr"/>
        <c:lblOffset val="100"/>
        <c:noMultiLvlLbl val="0"/>
      </c:catAx>
      <c:valAx>
        <c:axId val="93077499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a:t>
                </a:r>
                <a:r>
                  <a:rPr lang="ru-RU" baseline="0" dirty="0"/>
                  <a:t> выполнения</a:t>
                </a:r>
                <a:endParaRPr lang="ru-RU"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642419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028154553617064E-2"/>
          <c:y val="1.7534050027957424E-2"/>
          <c:w val="0.95297184544638291"/>
          <c:h val="0.48763840241805312"/>
        </c:manualLayout>
      </c:layout>
      <c:barChart>
        <c:barDir val="col"/>
        <c:grouping val="clustered"/>
        <c:varyColors val="0"/>
        <c:ser>
          <c:idx val="4"/>
          <c:order val="0"/>
          <c:tx>
            <c:strRef>
              <c:f>Лист1!$B$1</c:f>
              <c:strCache>
                <c:ptCount val="1"/>
                <c:pt idx="0">
                  <c:v>2021</c:v>
                </c:pt>
              </c:strCache>
            </c:strRef>
          </c:tx>
          <c:spPr>
            <a:solidFill>
              <a:schemeClr val="accent5">
                <a:lumMod val="60000"/>
              </a:schemeClr>
            </a:solidFill>
            <a:ln>
              <a:noFill/>
            </a:ln>
            <a:effectLst/>
          </c:spPr>
          <c:invertIfNegative val="0"/>
          <c:val>
            <c:numRef>
              <c:f>Лист1!$B$2:$B$18</c:f>
              <c:numCache>
                <c:formatCode>General</c:formatCode>
                <c:ptCount val="17"/>
                <c:pt idx="0">
                  <c:v>29</c:v>
                </c:pt>
                <c:pt idx="1">
                  <c:v>24.98</c:v>
                </c:pt>
                <c:pt idx="2">
                  <c:v>23.169999999999998</c:v>
                </c:pt>
                <c:pt idx="3">
                  <c:v>24.02</c:v>
                </c:pt>
                <c:pt idx="4">
                  <c:v>32.339999999999996</c:v>
                </c:pt>
                <c:pt idx="5">
                  <c:v>23.05</c:v>
                </c:pt>
                <c:pt idx="6">
                  <c:v>26.99</c:v>
                </c:pt>
                <c:pt idx="7">
                  <c:v>13.120000000000001</c:v>
                </c:pt>
                <c:pt idx="8">
                  <c:v>31.029999999999998</c:v>
                </c:pt>
                <c:pt idx="9">
                  <c:v>20.22</c:v>
                </c:pt>
                <c:pt idx="10">
                  <c:v>7.88</c:v>
                </c:pt>
                <c:pt idx="11">
                  <c:v>14.69</c:v>
                </c:pt>
                <c:pt idx="12">
                  <c:v>23.86</c:v>
                </c:pt>
                <c:pt idx="13">
                  <c:v>24.209999999999997</c:v>
                </c:pt>
                <c:pt idx="14">
                  <c:v>14.719999999999999</c:v>
                </c:pt>
                <c:pt idx="15">
                  <c:v>23.15</c:v>
                </c:pt>
                <c:pt idx="16">
                  <c:v>19.399999999999999</c:v>
                </c:pt>
              </c:numCache>
            </c:numRef>
          </c:val>
          <c:extLst>
            <c:ext xmlns:c16="http://schemas.microsoft.com/office/drawing/2014/chart" uri="{C3380CC4-5D6E-409C-BE32-E72D297353CC}">
              <c16:uniqueId val="{00000000-09FC-4B93-807C-B6446EC53B92}"/>
            </c:ext>
          </c:extLst>
        </c:ser>
        <c:ser>
          <c:idx val="0"/>
          <c:order val="1"/>
          <c:tx>
            <c:strRef>
              <c:f>Лист1!$C$1</c:f>
              <c:strCache>
                <c:ptCount val="1"/>
                <c:pt idx="0">
                  <c:v>2022</c:v>
                </c:pt>
              </c:strCache>
            </c:strRef>
          </c:tx>
          <c:spPr>
            <a:solidFill>
              <a:schemeClr val="accent6"/>
            </a:solidFill>
            <a:ln>
              <a:noFill/>
            </a:ln>
            <a:effectLst/>
          </c:spPr>
          <c:invertIfNegative val="0"/>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Лист1!$C$2:$C$18</c:f>
              <c:numCache>
                <c:formatCode>General</c:formatCode>
                <c:ptCount val="17"/>
                <c:pt idx="0">
                  <c:v>15.79</c:v>
                </c:pt>
                <c:pt idx="1">
                  <c:v>29.5</c:v>
                </c:pt>
                <c:pt idx="2">
                  <c:v>24.39</c:v>
                </c:pt>
                <c:pt idx="3">
                  <c:v>21.34</c:v>
                </c:pt>
                <c:pt idx="4">
                  <c:v>14.77</c:v>
                </c:pt>
                <c:pt idx="5">
                  <c:v>24.75</c:v>
                </c:pt>
                <c:pt idx="6">
                  <c:v>30.47</c:v>
                </c:pt>
                <c:pt idx="7">
                  <c:v>24.13</c:v>
                </c:pt>
                <c:pt idx="8">
                  <c:v>28.8</c:v>
                </c:pt>
                <c:pt idx="9">
                  <c:v>29.31</c:v>
                </c:pt>
                <c:pt idx="10">
                  <c:v>21.540000000000003</c:v>
                </c:pt>
                <c:pt idx="11">
                  <c:v>18.63</c:v>
                </c:pt>
                <c:pt idx="12">
                  <c:v>27.470000000000002</c:v>
                </c:pt>
                <c:pt idx="13">
                  <c:v>18.53</c:v>
                </c:pt>
                <c:pt idx="14">
                  <c:v>30.9</c:v>
                </c:pt>
                <c:pt idx="15">
                  <c:v>26.91</c:v>
                </c:pt>
                <c:pt idx="16">
                  <c:v>23.31</c:v>
                </c:pt>
              </c:numCache>
            </c:numRef>
          </c:val>
          <c:extLst>
            <c:ext xmlns:c16="http://schemas.microsoft.com/office/drawing/2014/chart" uri="{C3380CC4-5D6E-409C-BE32-E72D297353CC}">
              <c16:uniqueId val="{00000000-6120-4448-93D3-948E35661C93}"/>
            </c:ext>
          </c:extLst>
        </c:ser>
        <c:ser>
          <c:idx val="1"/>
          <c:order val="2"/>
          <c:tx>
            <c:strRef>
              <c:f>Лист1!$D$1</c:f>
              <c:strCache>
                <c:ptCount val="1"/>
                <c:pt idx="0">
                  <c:v>2023</c:v>
                </c:pt>
              </c:strCache>
            </c:strRef>
          </c:tx>
          <c:spPr>
            <a:solidFill>
              <a:schemeClr val="accent5"/>
            </a:solidFill>
            <a:ln>
              <a:noFill/>
            </a:ln>
            <a:effectLst/>
          </c:spPr>
          <c:invertIfNegative val="0"/>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Лист1!$D$2:$D$18</c:f>
              <c:numCache>
                <c:formatCode>General</c:formatCode>
                <c:ptCount val="17"/>
                <c:pt idx="0">
                  <c:v>33.67</c:v>
                </c:pt>
                <c:pt idx="1">
                  <c:v>28.939999999999998</c:v>
                </c:pt>
                <c:pt idx="2">
                  <c:v>27.19</c:v>
                </c:pt>
                <c:pt idx="3">
                  <c:v>35.67</c:v>
                </c:pt>
                <c:pt idx="4">
                  <c:v>29.04</c:v>
                </c:pt>
                <c:pt idx="5">
                  <c:v>25.42</c:v>
                </c:pt>
                <c:pt idx="6">
                  <c:v>37.04</c:v>
                </c:pt>
                <c:pt idx="7">
                  <c:v>20.29</c:v>
                </c:pt>
                <c:pt idx="8">
                  <c:v>37.269999999999996</c:v>
                </c:pt>
                <c:pt idx="9">
                  <c:v>23.37</c:v>
                </c:pt>
                <c:pt idx="10">
                  <c:v>17.420000000000002</c:v>
                </c:pt>
                <c:pt idx="11">
                  <c:v>26.86</c:v>
                </c:pt>
                <c:pt idx="12">
                  <c:v>23.659999999999997</c:v>
                </c:pt>
                <c:pt idx="13">
                  <c:v>25.13</c:v>
                </c:pt>
                <c:pt idx="14">
                  <c:v>35</c:v>
                </c:pt>
                <c:pt idx="15">
                  <c:v>21.580000000000002</c:v>
                </c:pt>
                <c:pt idx="16">
                  <c:v>23.9</c:v>
                </c:pt>
              </c:numCache>
            </c:numRef>
          </c:val>
          <c:extLst>
            <c:ext xmlns:c16="http://schemas.microsoft.com/office/drawing/2014/chart" uri="{C3380CC4-5D6E-409C-BE32-E72D297353CC}">
              <c16:uniqueId val="{00000001-6120-4448-93D3-948E35661C93}"/>
            </c:ext>
          </c:extLst>
        </c:ser>
        <c:ser>
          <c:idx val="2"/>
          <c:order val="3"/>
          <c:tx>
            <c:strRef>
              <c:f>Лист1!$E$1</c:f>
              <c:strCache>
                <c:ptCount val="1"/>
                <c:pt idx="0">
                  <c:v>2024</c:v>
                </c:pt>
              </c:strCache>
            </c:strRef>
          </c:tx>
          <c:spPr>
            <a:solidFill>
              <a:schemeClr val="accent4"/>
            </a:solidFill>
            <a:ln>
              <a:noFill/>
            </a:ln>
            <a:effectLst/>
          </c:spPr>
          <c:invertIfNegative val="0"/>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Лист1!$E$2:$E$18</c:f>
              <c:numCache>
                <c:formatCode>General</c:formatCode>
                <c:ptCount val="17"/>
                <c:pt idx="0">
                  <c:v>23.47</c:v>
                </c:pt>
                <c:pt idx="1">
                  <c:v>32.78</c:v>
                </c:pt>
                <c:pt idx="2">
                  <c:v>30.159999999999997</c:v>
                </c:pt>
                <c:pt idx="3">
                  <c:v>32.049999999999997</c:v>
                </c:pt>
                <c:pt idx="4">
                  <c:v>27.7</c:v>
                </c:pt>
                <c:pt idx="5">
                  <c:v>23.65</c:v>
                </c:pt>
                <c:pt idx="6">
                  <c:v>27.41</c:v>
                </c:pt>
                <c:pt idx="7">
                  <c:v>34.43</c:v>
                </c:pt>
                <c:pt idx="8">
                  <c:v>31.27</c:v>
                </c:pt>
                <c:pt idx="9">
                  <c:v>24.74</c:v>
                </c:pt>
                <c:pt idx="10">
                  <c:v>18.13</c:v>
                </c:pt>
                <c:pt idx="11">
                  <c:v>19.790000000000003</c:v>
                </c:pt>
                <c:pt idx="12">
                  <c:v>24.68</c:v>
                </c:pt>
                <c:pt idx="13">
                  <c:v>21.43</c:v>
                </c:pt>
                <c:pt idx="14">
                  <c:v>30</c:v>
                </c:pt>
                <c:pt idx="15">
                  <c:v>22.93</c:v>
                </c:pt>
                <c:pt idx="16">
                  <c:v>24.229999999999997</c:v>
                </c:pt>
              </c:numCache>
            </c:numRef>
          </c:val>
          <c:extLst>
            <c:ext xmlns:c16="http://schemas.microsoft.com/office/drawing/2014/chart" uri="{C3380CC4-5D6E-409C-BE32-E72D297353CC}">
              <c16:uniqueId val="{00000002-6120-4448-93D3-948E35661C93}"/>
            </c:ext>
          </c:extLst>
        </c:ser>
        <c:ser>
          <c:idx val="3"/>
          <c:order val="4"/>
          <c:tx>
            <c:strRef>
              <c:f>Лист1!$F$1</c:f>
              <c:strCache>
                <c:ptCount val="1"/>
                <c:pt idx="0">
                  <c:v>2025</c:v>
                </c:pt>
              </c:strCache>
            </c:strRef>
          </c:tx>
          <c:spPr>
            <a:solidFill>
              <a:schemeClr val="accent6">
                <a:lumMod val="60000"/>
              </a:schemeClr>
            </a:solidFill>
            <a:ln>
              <a:noFill/>
            </a:ln>
            <a:effectLst/>
          </c:spPr>
          <c:invertIfNegative val="0"/>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Лист1!$F$2:$F$18</c:f>
              <c:numCache>
                <c:formatCode>General</c:formatCode>
                <c:ptCount val="17"/>
                <c:pt idx="0">
                  <c:v>28.05</c:v>
                </c:pt>
                <c:pt idx="1">
                  <c:v>42.94</c:v>
                </c:pt>
                <c:pt idx="2">
                  <c:v>43</c:v>
                </c:pt>
                <c:pt idx="3">
                  <c:v>51.449999999999996</c:v>
                </c:pt>
                <c:pt idx="4">
                  <c:v>34.089999999999996</c:v>
                </c:pt>
                <c:pt idx="5">
                  <c:v>35.700000000000003</c:v>
                </c:pt>
                <c:pt idx="6">
                  <c:v>45.32</c:v>
                </c:pt>
                <c:pt idx="7">
                  <c:v>55.81</c:v>
                </c:pt>
                <c:pt idx="8">
                  <c:v>40.620000000000005</c:v>
                </c:pt>
                <c:pt idx="9">
                  <c:v>35.480000000000004</c:v>
                </c:pt>
                <c:pt idx="10">
                  <c:v>33.71</c:v>
                </c:pt>
                <c:pt idx="11">
                  <c:v>36.36</c:v>
                </c:pt>
                <c:pt idx="12">
                  <c:v>39.08</c:v>
                </c:pt>
                <c:pt idx="13">
                  <c:v>42.96</c:v>
                </c:pt>
                <c:pt idx="14">
                  <c:v>41.58</c:v>
                </c:pt>
                <c:pt idx="15">
                  <c:v>36.03</c:v>
                </c:pt>
                <c:pt idx="16">
                  <c:v>44.55</c:v>
                </c:pt>
              </c:numCache>
            </c:numRef>
          </c:val>
          <c:extLst>
            <c:ext xmlns:c16="http://schemas.microsoft.com/office/drawing/2014/chart" uri="{C3380CC4-5D6E-409C-BE32-E72D297353CC}">
              <c16:uniqueId val="{00000000-FED3-485D-AFAD-7F058B7BBC06}"/>
            </c:ext>
          </c:extLst>
        </c:ser>
        <c:dLbls>
          <c:showLegendKey val="0"/>
          <c:showVal val="0"/>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Лист1!$A$2:$A$4</cx:f>
        <cx:lvl ptCount="3">
          <cx:pt idx="0">понизили</cx:pt>
          <cx:pt idx="1">подтвердили</cx:pt>
          <cx:pt idx="2">повысили</cx:pt>
        </cx:lvl>
      </cx:strDim>
      <cx:numDim type="size">
        <cx:f>Лист1!$B$2:$B$4</cx:f>
        <cx:lvl ptCount="3" formatCode="Основной">
          <cx:pt idx="0">23.91</cx:pt>
          <cx:pt idx="1">67.319999999999993</cx:pt>
          <cx:pt idx="2">8.7699999999999996</cx:pt>
        </cx:lvl>
      </cx:numDim>
    </cx:data>
  </cx:chartData>
  <cx:chart>
    <cx:plotArea>
      <cx:plotAreaRegion>
        <cx:series layoutId="sunburst" uniqueId="{171594ED-ABAA-4A62-B03D-99885FEC0829}">
          <cx:tx>
            <cx:txData>
              <cx:f>Лист1!$B$1</cx:f>
              <cx:v>Ряд 1</cx:v>
            </cx:txData>
          </cx:tx>
          <cx:dataLabels>
            <cx:txPr>
              <a:bodyPr spcFirstLastPara="1" vertOverflow="ellipsis" horzOverflow="overflow" wrap="square" lIns="0" tIns="0" rIns="0" bIns="0" anchor="ctr" anchorCtr="1"/>
              <a:lstStyle/>
              <a:p>
                <a:pPr algn="ctr" rtl="0">
                  <a:defRPr sz="1400" b="1">
                    <a:solidFill>
                      <a:sysClr val="windowText" lastClr="000000"/>
                    </a:solidFill>
                    <a:latin typeface="+mn-lt"/>
                  </a:defRPr>
                </a:pPr>
                <a:endParaRPr lang="ru-RU" sz="1400" b="1" i="0" u="none" strike="noStrike" kern="1200" baseline="0">
                  <a:solidFill>
                    <a:sysClr val="windowText" lastClr="000000"/>
                  </a:solidFill>
                  <a:latin typeface="+mn-lt"/>
                </a:endParaRPr>
              </a:p>
            </cx:txPr>
            <cx:visibility seriesName="0" categoryName="0" value="1"/>
            <cx:separator>, </cx:separator>
          </cx:dataLabels>
          <cx:dataId val="0"/>
        </cx:series>
      </cx:plotAreaRegion>
    </cx:plotArea>
    <cx:legend pos="t" align="ctr" overlay="0">
      <cx:txPr>
        <a:bodyPr spcFirstLastPara="1" vertOverflow="ellipsis" horzOverflow="overflow" wrap="square" lIns="0" tIns="0" rIns="0" bIns="0" anchor="ctr" anchorCtr="1"/>
        <a:lstStyle/>
        <a:p>
          <a:pPr algn="ctr" rtl="0">
            <a:defRPr sz="1400">
              <a:solidFill>
                <a:sysClr val="windowText" lastClr="000000"/>
              </a:solidFill>
            </a:defRPr>
          </a:pPr>
          <a:endParaRPr lang="ru-RU" sz="1400" b="0" i="0" u="none" strike="noStrike" kern="1200" baseline="0">
            <a:solidFill>
              <a:sysClr val="windowText" lastClr="000000"/>
            </a:solidFill>
            <a:latin typeface="Calibri"/>
          </a:endParaRPr>
        </a:p>
      </cx:txPr>
    </cx:legend>
  </cx:chart>
  <cx:spPr>
    <a:ln>
      <a:noFill/>
    </a:ln>
  </cx:spPr>
</cx:chartSpace>
</file>

<file path=ppt/charts/chartEx10.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Лист1!$A$2:$A$4</cx:f>
        <cx:lvl ptCount="3">
          <cx:pt idx="0">понизили</cx:pt>
          <cx:pt idx="1">подтвердили</cx:pt>
          <cx:pt idx="2">повысили</cx:pt>
        </cx:lvl>
      </cx:strDim>
      <cx:numDim type="size">
        <cx:f>Лист1!$B$2:$B$4</cx:f>
        <cx:lvl ptCount="3" formatCode="Основной">
          <cx:pt idx="0">22.829999999999998</cx:pt>
          <cx:pt idx="1">69.430000000000007</cx:pt>
          <cx:pt idx="2">7.7300000000000004</cx:pt>
        </cx:lvl>
      </cx:numDim>
    </cx:data>
  </cx:chartData>
  <cx:chart>
    <cx:plotArea>
      <cx:plotAreaRegion>
        <cx:series layoutId="sunburst" uniqueId="{171594ED-ABAA-4A62-B03D-99885FEC0829}">
          <cx:tx>
            <cx:txData>
              <cx:f>Лист1!$B$1</cx:f>
              <cx:v>Ряд 1</cx:v>
            </cx:txData>
          </cx:tx>
          <cx:dataLabels>
            <cx:txPr>
              <a:bodyPr spcFirstLastPara="1" vertOverflow="ellipsis" horzOverflow="overflow" wrap="square" lIns="0" tIns="0" rIns="0" bIns="0" anchor="ctr" anchorCtr="1"/>
              <a:lstStyle/>
              <a:p>
                <a:pPr algn="ctr" rtl="0">
                  <a:defRPr sz="1200" b="1">
                    <a:solidFill>
                      <a:sysClr val="windowText" lastClr="000000"/>
                    </a:solidFill>
                    <a:latin typeface="+mn-lt"/>
                  </a:defRPr>
                </a:pPr>
                <a:endParaRPr lang="ru-RU" sz="1200" b="1" i="0" u="none" strike="noStrike" kern="1200" baseline="0">
                  <a:solidFill>
                    <a:sysClr val="windowText" lastClr="000000"/>
                  </a:solidFill>
                  <a:latin typeface="+mn-lt"/>
                </a:endParaRPr>
              </a:p>
            </cx:txPr>
            <cx:visibility seriesName="0" categoryName="0" value="1"/>
            <cx:separator>, </cx:separator>
          </cx:dataLabels>
          <cx:dataId val="0"/>
        </cx:series>
      </cx:plotAreaRegion>
    </cx:plotArea>
    <cx:legend pos="t" align="ctr" overlay="0">
      <cx:txPr>
        <a:bodyPr spcFirstLastPara="1" vertOverflow="ellipsis" horzOverflow="overflow" wrap="square" lIns="0" tIns="0" rIns="0" bIns="0" anchor="ctr" anchorCtr="1"/>
        <a:lstStyle/>
        <a:p>
          <a:pPr algn="ctr" rtl="0">
            <a:defRPr sz="1400">
              <a:solidFill>
                <a:sysClr val="windowText" lastClr="000000"/>
              </a:solidFill>
            </a:defRPr>
          </a:pPr>
          <a:endParaRPr lang="ru-RU" sz="1400" b="0" i="0" u="none" strike="noStrike" kern="1200" baseline="0">
            <a:solidFill>
              <a:sysClr val="windowText" lastClr="000000"/>
            </a:solidFill>
            <a:latin typeface="Calibri"/>
          </a:endParaRPr>
        </a:p>
      </cx:txPr>
    </cx:legend>
  </cx:chart>
  <cx:spPr>
    <a:ln>
      <a:noFill/>
    </a:ln>
  </cx:spPr>
</cx:chartSpace>
</file>

<file path=ppt/charts/chartEx1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Лист1!$A$2:$A$4</cx:f>
        <cx:lvl ptCount="3">
          <cx:pt idx="0">понизили</cx:pt>
          <cx:pt idx="1">подтвердили</cx:pt>
          <cx:pt idx="2">повысили</cx:pt>
        </cx:lvl>
      </cx:strDim>
      <cx:numDim type="size">
        <cx:f>Лист1!$B$2:$B$4</cx:f>
        <cx:lvl ptCount="3" formatCode="Основной">
          <cx:pt idx="0">35.539999999999999</cx:pt>
          <cx:pt idx="1">60.409999999999997</cx:pt>
          <cx:pt idx="2">4.0499999999999998</cx:pt>
        </cx:lvl>
      </cx:numDim>
    </cx:data>
  </cx:chartData>
  <cx:chart>
    <cx:plotArea>
      <cx:plotAreaRegion>
        <cx:series layoutId="sunburst" uniqueId="{171594ED-ABAA-4A62-B03D-99885FEC0829}">
          <cx:tx>
            <cx:txData>
              <cx:f>Лист1!$B$1</cx:f>
              <cx:v>Ряд 1</cx:v>
            </cx:txData>
          </cx:tx>
          <cx:dataId val="0"/>
        </cx:series>
      </cx:plotAreaRegion>
    </cx:plotArea>
    <cx:legend pos="t" align="ctr" overlay="0"/>
  </cx:chart>
  <cx:spPr>
    <a:ln>
      <a:noFill/>
    </a:ln>
  </cx:spPr>
</cx:chartSpace>
</file>

<file path=ppt/charts/chartEx1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Лист1!$A$2:$A$4</cx:f>
        <cx:lvl ptCount="3">
          <cx:pt idx="0">понизили</cx:pt>
          <cx:pt idx="1">подтвердили</cx:pt>
          <cx:pt idx="2">повысили</cx:pt>
        </cx:lvl>
      </cx:strDim>
      <cx:numDim type="size">
        <cx:f>Лист1!$B$2:$B$4</cx:f>
        <cx:lvl ptCount="3" formatCode="Основной">
          <cx:pt idx="0">30.640000000000001</cx:pt>
          <cx:pt idx="1">59.630000000000003</cx:pt>
          <cx:pt idx="2">9.7300000000000004</cx:pt>
        </cx:lvl>
      </cx:numDim>
    </cx:data>
  </cx:chartData>
  <cx:chart>
    <cx:plotArea>
      <cx:plotAreaRegion>
        <cx:series layoutId="sunburst" uniqueId="{171594ED-ABAA-4A62-B03D-99885FEC0829}">
          <cx:tx>
            <cx:txData>
              <cx:f>Лист1!$B$1</cx:f>
              <cx:v>Ряд 1</cx:v>
            </cx:txData>
          </cx:tx>
          <cx:dataLabels>
            <cx:txPr>
              <a:bodyPr spcFirstLastPara="1" vertOverflow="ellipsis" horzOverflow="overflow" wrap="square" lIns="0" tIns="0" rIns="0" bIns="0" anchor="ctr" anchorCtr="1"/>
              <a:lstStyle/>
              <a:p>
                <a:pPr algn="ctr" rtl="0">
                  <a:defRPr sz="1200" b="1">
                    <a:solidFill>
                      <a:sysClr val="windowText" lastClr="000000"/>
                    </a:solidFill>
                    <a:latin typeface="+mn-lt"/>
                  </a:defRPr>
                </a:pPr>
                <a:endParaRPr lang="ru-RU" sz="1200" b="1" i="0" u="none" strike="noStrike" kern="1200" baseline="0">
                  <a:solidFill>
                    <a:sysClr val="windowText" lastClr="000000"/>
                  </a:solidFill>
                  <a:latin typeface="+mn-lt"/>
                </a:endParaRPr>
              </a:p>
            </cx:txPr>
            <cx:visibility seriesName="0" categoryName="0" value="1"/>
            <cx:separator>, </cx:separator>
          </cx:dataLabels>
          <cx:dataId val="0"/>
        </cx:series>
      </cx:plotAreaRegion>
    </cx:plotArea>
    <cx:legend pos="t" align="ctr" overlay="0">
      <cx:txPr>
        <a:bodyPr spcFirstLastPara="1" vertOverflow="ellipsis" horzOverflow="overflow" wrap="square" lIns="0" tIns="0" rIns="0" bIns="0" anchor="ctr" anchorCtr="1"/>
        <a:lstStyle/>
        <a:p>
          <a:pPr algn="ctr" rtl="0">
            <a:defRPr sz="1400">
              <a:solidFill>
                <a:sysClr val="windowText" lastClr="000000"/>
              </a:solidFill>
            </a:defRPr>
          </a:pPr>
          <a:endParaRPr lang="ru-RU" sz="1400" b="0" i="0" u="none" strike="noStrike" kern="1200" baseline="0">
            <a:solidFill>
              <a:sysClr val="windowText" lastClr="000000"/>
            </a:solidFill>
            <a:latin typeface="Calibri"/>
          </a:endParaRPr>
        </a:p>
      </cx:txPr>
    </cx:legend>
  </cx:chart>
  <cx:spPr>
    <a:ln>
      <a:noFill/>
    </a:ln>
  </cx:spPr>
</cx:chartSpace>
</file>

<file path=ppt/charts/chartEx1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Лист1!$A$2:$A$4</cx:f>
        <cx:lvl ptCount="3">
          <cx:pt idx="0">понизили</cx:pt>
          <cx:pt idx="1">подтвердили</cx:pt>
          <cx:pt idx="2">повысили</cx:pt>
        </cx:lvl>
      </cx:strDim>
      <cx:numDim type="size">
        <cx:f>Лист1!$B$2:$B$4</cx:f>
        <cx:lvl ptCount="3" formatCode="Основной">
          <cx:pt idx="0">26.989999999999998</cx:pt>
          <cx:pt idx="1">62.009999999999998</cx:pt>
          <cx:pt idx="2">11</cx:pt>
        </cx:lvl>
      </cx:numDim>
    </cx:data>
  </cx:chartData>
  <cx:chart>
    <cx:plotArea>
      <cx:plotAreaRegion>
        <cx:series layoutId="sunburst" uniqueId="{171594ED-ABAA-4A62-B03D-99885FEC0829}">
          <cx:tx>
            <cx:txData>
              <cx:f>Лист1!$B$1</cx:f>
              <cx:v>Ряд 1</cx:v>
            </cx:txData>
          </cx:tx>
          <cx:dataLabels>
            <cx:txPr>
              <a:bodyPr spcFirstLastPara="1" vertOverflow="ellipsis" horzOverflow="overflow" wrap="square" lIns="0" tIns="0" rIns="0" bIns="0" anchor="ctr" anchorCtr="1"/>
              <a:lstStyle/>
              <a:p>
                <a:pPr algn="ctr" rtl="0">
                  <a:defRPr sz="1400" b="1">
                    <a:solidFill>
                      <a:sysClr val="windowText" lastClr="000000"/>
                    </a:solidFill>
                    <a:latin typeface="+mn-lt"/>
                  </a:defRPr>
                </a:pPr>
                <a:endParaRPr lang="ru-RU" sz="1400" b="1" i="0" u="none" strike="noStrike" kern="1200" baseline="0">
                  <a:solidFill>
                    <a:sysClr val="windowText" lastClr="000000"/>
                  </a:solidFill>
                  <a:latin typeface="+mn-lt"/>
                </a:endParaRPr>
              </a:p>
            </cx:txPr>
            <cx:visibility seriesName="0" categoryName="0" value="1"/>
            <cx:separator>, </cx:separator>
          </cx:dataLabels>
          <cx:dataId val="0"/>
        </cx:series>
      </cx:plotAreaRegion>
    </cx:plotArea>
    <cx:legend pos="t" align="ctr" overlay="0">
      <cx:txPr>
        <a:bodyPr spcFirstLastPara="1" vertOverflow="ellipsis" horzOverflow="overflow" wrap="square" lIns="0" tIns="0" rIns="0" bIns="0" anchor="ctr" anchorCtr="1"/>
        <a:lstStyle/>
        <a:p>
          <a:pPr algn="ctr" rtl="0">
            <a:defRPr sz="1400">
              <a:solidFill>
                <a:sysClr val="windowText" lastClr="000000"/>
              </a:solidFill>
            </a:defRPr>
          </a:pPr>
          <a:endParaRPr lang="ru-RU" sz="1400" b="0" i="0" u="none" strike="noStrike" kern="1200" baseline="0">
            <a:solidFill>
              <a:sysClr val="windowText" lastClr="000000"/>
            </a:solidFill>
            <a:latin typeface="Calibri"/>
          </a:endParaRPr>
        </a:p>
      </cx:txPr>
    </cx:legend>
  </cx:chart>
  <cx:spPr>
    <a:ln>
      <a:noFill/>
    </a:ln>
  </cx:spPr>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Лист1!$A$2:$A$4</cx:f>
        <cx:lvl ptCount="3">
          <cx:pt idx="0">понизили</cx:pt>
          <cx:pt idx="1">подтвердили</cx:pt>
          <cx:pt idx="2">повысили</cx:pt>
        </cx:lvl>
      </cx:strDim>
      <cx:numDim type="size">
        <cx:f>Лист1!$B$2:$B$4</cx:f>
        <cx:lvl ptCount="3" formatCode="Основной">
          <cx:pt idx="0">18.210000000000001</cx:pt>
          <cx:pt idx="1">71.569999999999993</cx:pt>
          <cx:pt idx="2">10.210000000000001</cx:pt>
        </cx:lvl>
      </cx:numDim>
    </cx:data>
  </cx:chartData>
  <cx:chart>
    <cx:plotArea>
      <cx:plotAreaRegion>
        <cx:series layoutId="sunburst" uniqueId="{171594ED-ABAA-4A62-B03D-99885FEC0829}">
          <cx:tx>
            <cx:txData>
              <cx:f>Лист1!$B$1</cx:f>
              <cx:v>Ряд 1</cx:v>
            </cx:txData>
          </cx:tx>
          <cx:dataLabels>
            <cx:txPr>
              <a:bodyPr spcFirstLastPara="1" vertOverflow="ellipsis" horzOverflow="overflow" wrap="square" lIns="0" tIns="0" rIns="0" bIns="0" anchor="ctr" anchorCtr="1"/>
              <a:lstStyle/>
              <a:p>
                <a:pPr algn="ctr" rtl="0">
                  <a:defRPr sz="1400" b="1">
                    <a:solidFill>
                      <a:sysClr val="windowText" lastClr="000000"/>
                    </a:solidFill>
                  </a:defRPr>
                </a:pPr>
                <a:endParaRPr lang="ru-RU" sz="1400" b="1" i="0" u="none" strike="noStrike" kern="1200" baseline="0">
                  <a:solidFill>
                    <a:sysClr val="windowText" lastClr="000000"/>
                  </a:solidFill>
                  <a:latin typeface="Calibri"/>
                </a:endParaRPr>
              </a:p>
            </cx:txPr>
            <cx:visibility seriesName="0" categoryName="0" value="1"/>
            <cx:separator>, </cx:separator>
          </cx:dataLabels>
          <cx:dataId val="0"/>
        </cx:series>
      </cx:plotAreaRegion>
    </cx:plotArea>
    <cx:legend pos="t" align="ctr" overlay="0">
      <cx:txPr>
        <a:bodyPr spcFirstLastPara="1" vertOverflow="ellipsis" horzOverflow="overflow" wrap="square" lIns="0" tIns="0" rIns="0" bIns="0" anchor="ctr" anchorCtr="1"/>
        <a:lstStyle/>
        <a:p>
          <a:pPr algn="ctr" rtl="0">
            <a:defRPr sz="1400">
              <a:solidFill>
                <a:sysClr val="windowText" lastClr="000000"/>
              </a:solidFill>
              <a:latin typeface="+mn-lt"/>
            </a:defRPr>
          </a:pPr>
          <a:endParaRPr lang="ru-RU" sz="1400" b="0" i="0" u="none" strike="noStrike" kern="1200" baseline="0">
            <a:solidFill>
              <a:sysClr val="windowText" lastClr="000000"/>
            </a:solidFill>
            <a:latin typeface="+mn-lt"/>
          </a:endParaRPr>
        </a:p>
      </cx:txPr>
    </cx:legend>
  </cx:chart>
  <cx:spPr>
    <a:ln>
      <a:noFill/>
    </a:ln>
  </cx:spPr>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Лист1!$A$2:$A$4</cx:f>
        <cx:lvl ptCount="3">
          <cx:pt idx="0">понизили</cx:pt>
          <cx:pt idx="1">подтвердили</cx:pt>
          <cx:pt idx="2">повысили</cx:pt>
        </cx:lvl>
      </cx:strDim>
      <cx:numDim type="size">
        <cx:f>Лист1!$B$2:$B$4</cx:f>
        <cx:lvl ptCount="3" formatCode="Основной">
          <cx:pt idx="0">22.550000000000001</cx:pt>
          <cx:pt idx="1">74.510000000000005</cx:pt>
          <cx:pt idx="2">2.9399999999999999</cx:pt>
        </cx:lvl>
      </cx:numDim>
    </cx:data>
  </cx:chartData>
  <cx:chart>
    <cx:plotArea>
      <cx:plotAreaRegion>
        <cx:series layoutId="sunburst" uniqueId="{171594ED-ABAA-4A62-B03D-99885FEC0829}">
          <cx:tx>
            <cx:txData>
              <cx:f>Лист1!$B$1</cx:f>
              <cx:v>Ряд 1</cx:v>
            </cx:txData>
          </cx:tx>
          <cx:dataLabels>
            <cx:txPr>
              <a:bodyPr spcFirstLastPara="1" vertOverflow="ellipsis" horzOverflow="overflow" wrap="square" lIns="0" tIns="0" rIns="0" bIns="0" anchor="ctr" anchorCtr="1"/>
              <a:lstStyle/>
              <a:p>
                <a:pPr algn="ctr" rtl="0">
                  <a:defRPr sz="2400" b="1">
                    <a:solidFill>
                      <a:sysClr val="windowText" lastClr="000000"/>
                    </a:solidFill>
                    <a:latin typeface="Montserrat regular" panose="00000500000000000000" pitchFamily="2" charset="-52"/>
                    <a:ea typeface="Montserrat regular" panose="00000500000000000000" pitchFamily="2" charset="-52"/>
                    <a:cs typeface="Montserrat regular" panose="00000500000000000000" pitchFamily="2" charset="-52"/>
                  </a:defRPr>
                </a:pPr>
                <a:endParaRPr lang="ru-RU" sz="2400" b="1" i="0" u="none" strike="noStrike" kern="1200" baseline="0">
                  <a:solidFill>
                    <a:sysClr val="windowText" lastClr="000000"/>
                  </a:solidFill>
                  <a:latin typeface="Montserrat regular" panose="00000500000000000000" pitchFamily="2" charset="-52"/>
                </a:endParaRPr>
              </a:p>
            </cx:txPr>
            <cx:visibility seriesName="0" categoryName="0" value="1"/>
            <cx:separator>, </cx:separator>
            <cx:dataLabel idx="0">
              <cx:txPr>
                <a:bodyPr spcFirstLastPara="1" vertOverflow="ellipsis" horzOverflow="overflow" wrap="square" lIns="0" tIns="0" rIns="0" bIns="0" anchor="ctr" anchorCtr="1"/>
                <a:lstStyle/>
                <a:p>
                  <a:pPr algn="ctr" rtl="0">
                    <a:defRPr sz="1200"/>
                  </a:pPr>
                  <a:r>
                    <a:rPr lang="ru-RU" sz="1200" b="1" i="0" u="none" strike="noStrike" kern="1200" baseline="0">
                      <a:solidFill>
                        <a:sysClr val="windowText" lastClr="000000"/>
                      </a:solidFill>
                      <a:latin typeface="Montserrat regular" panose="00000500000000000000" pitchFamily="2" charset="-52"/>
                    </a:rPr>
                    <a:t>22,55</a:t>
                  </a:r>
                </a:p>
              </cx:txPr>
            </cx:dataLabel>
            <cx:dataLabel idx="1">
              <cx:txPr>
                <a:bodyPr spcFirstLastPara="1" vertOverflow="ellipsis" horzOverflow="overflow" wrap="square" lIns="0" tIns="0" rIns="0" bIns="0" anchor="ctr" anchorCtr="1"/>
                <a:lstStyle/>
                <a:p>
                  <a:pPr algn="ctr" rtl="0">
                    <a:defRPr sz="1200"/>
                  </a:pPr>
                  <a:r>
                    <a:rPr lang="ru-RU" sz="1200" b="1" i="0" u="none" strike="noStrike" kern="1200" baseline="0">
                      <a:solidFill>
                        <a:sysClr val="windowText" lastClr="000000"/>
                      </a:solidFill>
                      <a:latin typeface="Montserrat regular" panose="00000500000000000000" pitchFamily="2" charset="-52"/>
                    </a:rPr>
                    <a:t>74,51</a:t>
                  </a:r>
                </a:p>
              </cx:txPr>
            </cx:dataLabel>
            <cx:dataLabel idx="2">
              <cx:txPr>
                <a:bodyPr spcFirstLastPara="1" vertOverflow="ellipsis" horzOverflow="overflow" wrap="square" lIns="0" tIns="0" rIns="0" bIns="0" anchor="ctr" anchorCtr="1"/>
                <a:lstStyle/>
                <a:p>
                  <a:pPr algn="ctr" rtl="0">
                    <a:defRPr sz="1200"/>
                  </a:pPr>
                  <a:r>
                    <a:rPr lang="ru-RU" sz="1200" b="1" i="0" u="none" strike="noStrike" kern="1200" baseline="0">
                      <a:solidFill>
                        <a:sysClr val="windowText" lastClr="000000"/>
                      </a:solidFill>
                      <a:latin typeface="Montserrat regular" panose="00000500000000000000" pitchFamily="2" charset="-52"/>
                    </a:rPr>
                    <a:t>2,94</a:t>
                  </a:r>
                </a:p>
              </cx:txPr>
            </cx:dataLabel>
          </cx:dataLabels>
          <cx:dataId val="0"/>
        </cx:series>
      </cx:plotAreaRegion>
    </cx:plotArea>
    <cx:legend pos="t" align="ctr" overlay="0">
      <cx:txPr>
        <a:bodyPr spcFirstLastPara="1" vertOverflow="ellipsis" horzOverflow="overflow" wrap="square" lIns="0" tIns="0" rIns="0" bIns="0" anchor="ctr" anchorCtr="1"/>
        <a:lstStyle/>
        <a:p>
          <a:pPr algn="ctr" rtl="0">
            <a:defRPr sz="1400">
              <a:solidFill>
                <a:sysClr val="windowText" lastClr="000000"/>
              </a:solidFill>
              <a:latin typeface="+mn-lt"/>
            </a:defRPr>
          </a:pPr>
          <a:endParaRPr lang="ru-RU" sz="1400" b="0" i="0" u="none" strike="noStrike" kern="1200" baseline="0">
            <a:solidFill>
              <a:sysClr val="windowText" lastClr="000000"/>
            </a:solidFill>
            <a:latin typeface="+mn-lt"/>
          </a:endParaRPr>
        </a:p>
      </cx:txPr>
    </cx:legend>
  </cx:chart>
  <cx:spPr>
    <a:ln>
      <a:noFill/>
    </a:ln>
  </cx:spPr>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Лист1!$A$2:$A$4</cx:f>
        <cx:lvl ptCount="3">
          <cx:pt idx="0">понизили</cx:pt>
          <cx:pt idx="1">подтвердили</cx:pt>
          <cx:pt idx="2">повысили</cx:pt>
        </cx:lvl>
      </cx:strDim>
      <cx:numDim type="size">
        <cx:f>Лист1!$B$2:$B$4</cx:f>
        <cx:lvl ptCount="3" formatCode="Основной">
          <cx:pt idx="0">25.149999999999999</cx:pt>
          <cx:pt idx="1">67.730000000000004</cx:pt>
          <cx:pt idx="2">7.1200000000000001</cx:pt>
        </cx:lvl>
      </cx:numDim>
    </cx:data>
  </cx:chartData>
  <cx:chart>
    <cx:plotArea>
      <cx:plotAreaRegion>
        <cx:series layoutId="sunburst" uniqueId="{171594ED-ABAA-4A62-B03D-99885FEC0829}">
          <cx:tx>
            <cx:txData>
              <cx:f>Лист1!$B$1</cx:f>
              <cx:v>Ряд 1</cx:v>
            </cx:txData>
          </cx:tx>
          <cx:dataLabels>
            <cx:txPr>
              <a:bodyPr spcFirstLastPara="1" vertOverflow="ellipsis" horzOverflow="overflow" wrap="square" lIns="0" tIns="0" rIns="0" bIns="0" anchor="ctr" anchorCtr="1"/>
              <a:lstStyle/>
              <a:p>
                <a:pPr algn="ctr" rtl="0">
                  <a:defRPr sz="1200" b="0">
                    <a:solidFill>
                      <a:sysClr val="windowText" lastClr="000000"/>
                    </a:solidFill>
                    <a:latin typeface="Montserrat regular" panose="00000500000000000000" pitchFamily="2" charset="-52"/>
                    <a:ea typeface="Montserrat regular" panose="00000500000000000000" pitchFamily="2" charset="-52"/>
                    <a:cs typeface="Montserrat regular" panose="00000500000000000000" pitchFamily="2" charset="-52"/>
                  </a:defRPr>
                </a:pPr>
                <a:endParaRPr lang="ru-RU" sz="1200" b="0" i="0" u="none" strike="noStrike" kern="1200" baseline="0">
                  <a:solidFill>
                    <a:sysClr val="windowText" lastClr="000000"/>
                  </a:solidFill>
                  <a:latin typeface="Montserrat regular" panose="00000500000000000000" pitchFamily="2" charset="-52"/>
                </a:endParaRPr>
              </a:p>
            </cx:txPr>
            <cx:visibility seriesName="0" categoryName="0" value="1"/>
            <cx:separator>, </cx:separator>
            <cx:dataLabel idx="0">
              <cx:txPr>
                <a:bodyPr spcFirstLastPara="1" vertOverflow="ellipsis" horzOverflow="overflow" wrap="square" lIns="0" tIns="0" rIns="0" bIns="0" anchor="ctr" anchorCtr="1"/>
                <a:lstStyle/>
                <a:p>
                  <a:pPr algn="ctr" rtl="0">
                    <a:defRPr sz="1400"/>
                  </a:pPr>
                  <a:r>
                    <a:rPr lang="ru-RU" sz="1400" b="1" i="0" u="none" strike="noStrike" kern="1200" baseline="0">
                      <a:solidFill>
                        <a:sysClr val="windowText" lastClr="000000"/>
                      </a:solidFill>
                      <a:latin typeface="Montserrat regular" panose="00000500000000000000" pitchFamily="2" charset="-52"/>
                    </a:rPr>
                    <a:t>25,15</a:t>
                  </a:r>
                </a:p>
              </cx:txPr>
            </cx:dataLabel>
            <cx:dataLabel idx="1">
              <cx:txPr>
                <a:bodyPr spcFirstLastPara="1" vertOverflow="ellipsis" horzOverflow="overflow" wrap="square" lIns="0" tIns="0" rIns="0" bIns="0" anchor="ctr" anchorCtr="1"/>
                <a:lstStyle/>
                <a:p>
                  <a:pPr algn="ctr" rtl="0">
                    <a:defRPr/>
                  </a:pPr>
                  <a:r>
                    <a:rPr lang="ru-RU" sz="1400" b="1" i="0" u="none" strike="noStrike" kern="1200" baseline="0">
                      <a:solidFill>
                        <a:sysClr val="windowText" lastClr="000000"/>
                      </a:solidFill>
                      <a:latin typeface="Montserrat regular" panose="00000500000000000000" pitchFamily="2" charset="-52"/>
                    </a:rPr>
                    <a:t>67,73</a:t>
                  </a:r>
                </a:p>
              </cx:txPr>
            </cx:dataLabel>
            <cx:dataLabel idx="2">
              <cx:txPr>
                <a:bodyPr spcFirstLastPara="1" vertOverflow="ellipsis" horzOverflow="overflow" wrap="square" lIns="0" tIns="0" rIns="0" bIns="0" anchor="ctr" anchorCtr="1"/>
                <a:lstStyle/>
                <a:p>
                  <a:pPr algn="ctr" rtl="0">
                    <a:defRPr sz="1400" b="1"/>
                  </a:pPr>
                  <a:r>
                    <a:rPr lang="ru-RU" sz="1400" b="1" i="0" u="none" strike="noStrike" kern="1200" baseline="0">
                      <a:solidFill>
                        <a:sysClr val="windowText" lastClr="000000"/>
                      </a:solidFill>
                      <a:latin typeface="Montserrat regular" panose="00000500000000000000" pitchFamily="2" charset="-52"/>
                    </a:rPr>
                    <a:t>7,12</a:t>
                  </a:r>
                </a:p>
              </cx:txPr>
            </cx:dataLabel>
          </cx:dataLabels>
          <cx:dataId val="0"/>
        </cx:series>
      </cx:plotAreaRegion>
    </cx:plotArea>
    <cx:legend pos="t" align="ctr" overlay="0">
      <cx:txPr>
        <a:bodyPr spcFirstLastPara="1" vertOverflow="ellipsis" horzOverflow="overflow" wrap="square" lIns="0" tIns="0" rIns="0" bIns="0" anchor="ctr" anchorCtr="1"/>
        <a:lstStyle/>
        <a:p>
          <a:pPr algn="ctr" rtl="0">
            <a:defRPr sz="1400">
              <a:solidFill>
                <a:sysClr val="windowText" lastClr="000000"/>
              </a:solidFill>
              <a:latin typeface="+mn-lt"/>
            </a:defRPr>
          </a:pPr>
          <a:endParaRPr lang="ru-RU" sz="1400" b="0" i="0" u="none" strike="noStrike" kern="1200" baseline="0">
            <a:solidFill>
              <a:sysClr val="windowText" lastClr="000000"/>
            </a:solidFill>
            <a:latin typeface="+mn-lt"/>
          </a:endParaRPr>
        </a:p>
      </cx:txPr>
    </cx:legend>
  </cx:chart>
  <cx:spPr>
    <a:ln>
      <a:noFill/>
    </a:ln>
  </cx:spPr>
</cx:chartSpace>
</file>

<file path=ppt/charts/chartEx5.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Лист1!$A$2:$A$4</cx:f>
        <cx:lvl ptCount="3">
          <cx:pt idx="0">понизили</cx:pt>
          <cx:pt idx="1">подтвердили</cx:pt>
          <cx:pt idx="2">повысили</cx:pt>
        </cx:lvl>
      </cx:strDim>
      <cx:numDim type="size">
        <cx:f>Лист1!$B$2:$B$4</cx:f>
        <cx:lvl ptCount="3" formatCode="Основной">
          <cx:pt idx="0">27.780000000000001</cx:pt>
          <cx:pt idx="1">66.670000000000002</cx:pt>
          <cx:pt idx="2">5.5599999999999996</cx:pt>
        </cx:lvl>
      </cx:numDim>
    </cx:data>
  </cx:chartData>
  <cx:chart>
    <cx:plotArea>
      <cx:plotAreaRegion>
        <cx:series layoutId="sunburst" uniqueId="{171594ED-ABAA-4A62-B03D-99885FEC0829}">
          <cx:tx>
            <cx:txData>
              <cx:f>Лист1!$B$1</cx:f>
              <cx:v>Ряд 1</cx:v>
            </cx:txData>
          </cx:tx>
          <cx:dataLabels>
            <cx:txPr>
              <a:bodyPr spcFirstLastPara="1" vertOverflow="ellipsis" horzOverflow="overflow" wrap="square" lIns="0" tIns="0" rIns="0" bIns="0" anchor="ctr" anchorCtr="1"/>
              <a:lstStyle/>
              <a:p>
                <a:pPr algn="ctr" rtl="0">
                  <a:defRPr sz="1200" b="0">
                    <a:solidFill>
                      <a:sysClr val="windowText" lastClr="000000"/>
                    </a:solidFill>
                    <a:latin typeface="Montserrat regular" panose="00000500000000000000" pitchFamily="2" charset="-52"/>
                    <a:ea typeface="Montserrat regular" panose="00000500000000000000" pitchFamily="2" charset="-52"/>
                    <a:cs typeface="Montserrat regular" panose="00000500000000000000" pitchFamily="2" charset="-52"/>
                  </a:defRPr>
                </a:pPr>
                <a:endParaRPr lang="ru-RU" sz="1200" b="0" i="0" u="none" strike="noStrike" kern="1200" baseline="0">
                  <a:solidFill>
                    <a:sysClr val="windowText" lastClr="000000"/>
                  </a:solidFill>
                  <a:latin typeface="Montserrat regular" panose="00000500000000000000" pitchFamily="2" charset="-52"/>
                </a:endParaRPr>
              </a:p>
            </cx:txPr>
            <cx:visibility seriesName="0" categoryName="0" value="1"/>
            <cx:separator>, </cx:separator>
            <cx:dataLabel idx="0">
              <cx:txPr>
                <a:bodyPr spcFirstLastPara="1" vertOverflow="ellipsis" horzOverflow="overflow" wrap="square" lIns="0" tIns="0" rIns="0" bIns="0" anchor="ctr" anchorCtr="1"/>
                <a:lstStyle/>
                <a:p>
                  <a:pPr algn="ctr" rtl="0">
                    <a:defRPr sz="1400"/>
                  </a:pPr>
                  <a:r>
                    <a:rPr lang="ru-RU" sz="1400" b="1" i="0" u="none" strike="noStrike" kern="1200" baseline="0">
                      <a:solidFill>
                        <a:sysClr val="windowText" lastClr="000000"/>
                      </a:solidFill>
                      <a:latin typeface="Montserrat regular" panose="00000500000000000000" pitchFamily="2" charset="-52"/>
                    </a:rPr>
                    <a:t>27,78</a:t>
                  </a:r>
                </a:p>
              </cx:txPr>
              <cx:visibility seriesName="0" categoryName="0" value="1"/>
              <cx:separator>, </cx:separator>
            </cx:dataLabel>
            <cx:dataLabel idx="1">
              <cx:txPr>
                <a:bodyPr spcFirstLastPara="1" vertOverflow="ellipsis" horzOverflow="overflow" wrap="square" lIns="0" tIns="0" rIns="0" bIns="0" anchor="ctr" anchorCtr="1"/>
                <a:lstStyle/>
                <a:p>
                  <a:pPr algn="ctr" rtl="0">
                    <a:defRPr/>
                  </a:pPr>
                  <a:r>
                    <a:rPr lang="ru-RU" sz="1400" b="1" i="0" u="none" strike="noStrike" kern="1200" baseline="0">
                      <a:solidFill>
                        <a:sysClr val="windowText" lastClr="000000"/>
                      </a:solidFill>
                      <a:latin typeface="Montserrat regular" panose="00000500000000000000" pitchFamily="2" charset="-52"/>
                    </a:rPr>
                    <a:t>66,67</a:t>
                  </a:r>
                </a:p>
              </cx:txPr>
              <cx:visibility seriesName="0" categoryName="0" value="1"/>
              <cx:separator>, </cx:separator>
            </cx:dataLabel>
            <cx:dataLabel idx="2">
              <cx:txPr>
                <a:bodyPr spcFirstLastPara="1" vertOverflow="ellipsis" horzOverflow="overflow" wrap="square" lIns="0" tIns="0" rIns="0" bIns="0" anchor="ctr" anchorCtr="1"/>
                <a:lstStyle/>
                <a:p>
                  <a:pPr algn="ctr" rtl="0">
                    <a:defRPr sz="1400" b="1"/>
                  </a:pPr>
                  <a:r>
                    <a:rPr lang="ru-RU" sz="1400" b="1" i="0" u="none" strike="noStrike" kern="1200" baseline="0">
                      <a:solidFill>
                        <a:sysClr val="windowText" lastClr="000000"/>
                      </a:solidFill>
                      <a:latin typeface="Montserrat regular" panose="00000500000000000000" pitchFamily="2" charset="-52"/>
                    </a:rPr>
                    <a:t>5,56</a:t>
                  </a:r>
                </a:p>
              </cx:txPr>
              <cx:visibility seriesName="0" categoryName="0" value="1"/>
              <cx:separator>, </cx:separator>
            </cx:dataLabel>
          </cx:dataLabels>
          <cx:dataId val="0"/>
        </cx:series>
      </cx:plotAreaRegion>
    </cx:plotArea>
    <cx:legend pos="t" align="ctr" overlay="0">
      <cx:txPr>
        <a:bodyPr spcFirstLastPara="1" vertOverflow="ellipsis" horzOverflow="overflow" wrap="square" lIns="0" tIns="0" rIns="0" bIns="0" anchor="ctr" anchorCtr="1"/>
        <a:lstStyle/>
        <a:p>
          <a:pPr algn="ctr" rtl="0">
            <a:defRPr sz="1400">
              <a:solidFill>
                <a:sysClr val="windowText" lastClr="000000"/>
              </a:solidFill>
              <a:latin typeface="+mn-lt"/>
            </a:defRPr>
          </a:pPr>
          <a:endParaRPr lang="ru-RU" sz="1400" b="0" i="0" u="none" strike="noStrike" kern="1200" baseline="0">
            <a:solidFill>
              <a:sysClr val="windowText" lastClr="000000"/>
            </a:solidFill>
            <a:latin typeface="+mn-lt"/>
          </a:endParaRPr>
        </a:p>
      </cx:txPr>
    </cx:legend>
  </cx:chart>
  <cx:spPr>
    <a:ln>
      <a:noFill/>
    </a:ln>
  </cx:spPr>
</cx:chartSpace>
</file>

<file path=ppt/charts/chartEx6.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Лист1!$A$2:$A$4</cx:f>
        <cx:lvl ptCount="3">
          <cx:pt idx="0">понизили</cx:pt>
          <cx:pt idx="1">подтвердили</cx:pt>
          <cx:pt idx="2">повысили</cx:pt>
        </cx:lvl>
      </cx:strDim>
      <cx:numDim type="size">
        <cx:f>Лист1!$B$2:$B$4</cx:f>
        <cx:lvl ptCount="3" formatCode="Основной">
          <cx:pt idx="0">15.640000000000001</cx:pt>
          <cx:pt idx="1">66.900000000000006</cx:pt>
          <cx:pt idx="2">17.460000000000001</cx:pt>
        </cx:lvl>
      </cx:numDim>
    </cx:data>
  </cx:chartData>
  <cx:chart>
    <cx:plotArea>
      <cx:plotAreaRegion>
        <cx:series layoutId="sunburst" uniqueId="{171594ED-ABAA-4A62-B03D-99885FEC0829}">
          <cx:tx>
            <cx:txData>
              <cx:f>Лист1!$B$1</cx:f>
              <cx:v>Ряд 1</cx:v>
            </cx:txData>
          </cx:tx>
          <cx:dataLabels>
            <cx:txPr>
              <a:bodyPr spcFirstLastPara="1" vertOverflow="ellipsis" horzOverflow="overflow" wrap="square" lIns="0" tIns="0" rIns="0" bIns="0" anchor="ctr" anchorCtr="1"/>
              <a:lstStyle/>
              <a:p>
                <a:pPr algn="ctr" rtl="0">
                  <a:defRPr sz="1200" b="0">
                    <a:solidFill>
                      <a:sysClr val="windowText" lastClr="000000"/>
                    </a:solidFill>
                    <a:latin typeface="Montserrat regular" panose="00000500000000000000" pitchFamily="2" charset="-52"/>
                    <a:ea typeface="Montserrat regular" panose="00000500000000000000" pitchFamily="2" charset="-52"/>
                    <a:cs typeface="Montserrat regular" panose="00000500000000000000" pitchFamily="2" charset="-52"/>
                  </a:defRPr>
                </a:pPr>
                <a:endParaRPr lang="ru-RU" sz="1200" b="0" i="0" u="none" strike="noStrike" kern="1200" baseline="0">
                  <a:solidFill>
                    <a:sysClr val="windowText" lastClr="000000"/>
                  </a:solidFill>
                  <a:latin typeface="Montserrat regular" panose="00000500000000000000" pitchFamily="2" charset="-52"/>
                </a:endParaRPr>
              </a:p>
            </cx:txPr>
            <cx:visibility seriesName="0" categoryName="0" value="1"/>
            <cx:separator>, </cx:separator>
            <cx:dataLabel idx="0">
              <cx:txPr>
                <a:bodyPr spcFirstLastPara="1" vertOverflow="ellipsis" horzOverflow="overflow" wrap="square" lIns="0" tIns="0" rIns="0" bIns="0" anchor="ctr" anchorCtr="1"/>
                <a:lstStyle/>
                <a:p>
                  <a:pPr algn="ctr" rtl="0">
                    <a:defRPr sz="1400"/>
                  </a:pPr>
                  <a:r>
                    <a:rPr lang="ru-RU" sz="1400" b="1" i="0" u="none" strike="noStrike" kern="1200" baseline="0">
                      <a:solidFill>
                        <a:sysClr val="windowText" lastClr="000000"/>
                      </a:solidFill>
                      <a:latin typeface="Montserrat regular" panose="00000500000000000000" pitchFamily="2" charset="-52"/>
                    </a:rPr>
                    <a:t>15,64</a:t>
                  </a:r>
                </a:p>
              </cx:txPr>
              <cx:visibility seriesName="0" categoryName="0" value="1"/>
              <cx:separator>, </cx:separator>
            </cx:dataLabel>
            <cx:dataLabel idx="1">
              <cx:txPr>
                <a:bodyPr spcFirstLastPara="1" vertOverflow="ellipsis" horzOverflow="overflow" wrap="square" lIns="0" tIns="0" rIns="0" bIns="0" anchor="ctr" anchorCtr="1"/>
                <a:lstStyle/>
                <a:p>
                  <a:pPr algn="ctr" rtl="0">
                    <a:defRPr/>
                  </a:pPr>
                  <a:r>
                    <a:rPr lang="ru-RU" sz="1400" b="1" i="0" u="none" strike="noStrike" kern="1200" baseline="0">
                      <a:solidFill>
                        <a:sysClr val="windowText" lastClr="000000"/>
                      </a:solidFill>
                      <a:latin typeface="Montserrat regular" panose="00000500000000000000" pitchFamily="2" charset="-52"/>
                    </a:rPr>
                    <a:t>66,9</a:t>
                  </a:r>
                </a:p>
              </cx:txPr>
              <cx:visibility seriesName="0" categoryName="0" value="1"/>
              <cx:separator>, </cx:separator>
            </cx:dataLabel>
            <cx:dataLabel idx="2">
              <cx:txPr>
                <a:bodyPr spcFirstLastPara="1" vertOverflow="ellipsis" horzOverflow="overflow" wrap="square" lIns="0" tIns="0" rIns="0" bIns="0" anchor="ctr" anchorCtr="1"/>
                <a:lstStyle/>
                <a:p>
                  <a:pPr algn="ctr" rtl="0">
                    <a:defRPr sz="1400" b="1"/>
                  </a:pPr>
                  <a:r>
                    <a:rPr lang="ru-RU" sz="1400" b="1" i="0" u="none" strike="noStrike" kern="1200" baseline="0">
                      <a:solidFill>
                        <a:sysClr val="windowText" lastClr="000000"/>
                      </a:solidFill>
                      <a:latin typeface="Montserrat regular" panose="00000500000000000000" pitchFamily="2" charset="-52"/>
                    </a:rPr>
                    <a:t>17,46</a:t>
                  </a:r>
                </a:p>
              </cx:txPr>
              <cx:visibility seriesName="0" categoryName="0" value="1"/>
              <cx:separator>, </cx:separator>
            </cx:dataLabel>
          </cx:dataLabels>
          <cx:dataId val="0"/>
        </cx:series>
      </cx:plotAreaRegion>
    </cx:plotArea>
    <cx:legend pos="t" align="ctr" overlay="0">
      <cx:txPr>
        <a:bodyPr spcFirstLastPara="1" vertOverflow="ellipsis" horzOverflow="overflow" wrap="square" lIns="0" tIns="0" rIns="0" bIns="0" anchor="ctr" anchorCtr="1"/>
        <a:lstStyle/>
        <a:p>
          <a:pPr algn="ctr" rtl="0">
            <a:defRPr sz="1400">
              <a:solidFill>
                <a:sysClr val="windowText" lastClr="000000"/>
              </a:solidFill>
              <a:latin typeface="+mn-lt"/>
            </a:defRPr>
          </a:pPr>
          <a:endParaRPr lang="ru-RU" sz="1400" b="0" i="0" u="none" strike="noStrike" kern="1200" baseline="0">
            <a:solidFill>
              <a:sysClr val="windowText" lastClr="000000"/>
            </a:solidFill>
            <a:latin typeface="+mn-lt"/>
          </a:endParaRPr>
        </a:p>
      </cx:txPr>
    </cx:legend>
  </cx:chart>
  <cx:spPr>
    <a:ln>
      <a:noFill/>
    </a:ln>
  </cx:spPr>
</cx:chartSpace>
</file>

<file path=ppt/charts/chartEx7.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Лист1!$A$2:$A$4</cx:f>
        <cx:lvl ptCount="3">
          <cx:pt idx="0">понизили</cx:pt>
          <cx:pt idx="1">подтвердили</cx:pt>
          <cx:pt idx="2">повысили</cx:pt>
        </cx:lvl>
      </cx:strDim>
      <cx:numDim type="size">
        <cx:f>Лист1!$B$2:$B$4</cx:f>
        <cx:lvl ptCount="3" formatCode="Основной">
          <cx:pt idx="0">17.52</cx:pt>
          <cx:pt idx="1">70.790000000000006</cx:pt>
          <cx:pt idx="2">11.69</cx:pt>
        </cx:lvl>
      </cx:numDim>
    </cx:data>
  </cx:chartData>
  <cx:chart>
    <cx:plotArea>
      <cx:plotAreaRegion>
        <cx:series layoutId="sunburst" uniqueId="{171594ED-ABAA-4A62-B03D-99885FEC0829}">
          <cx:tx>
            <cx:txData>
              <cx:f>Лист1!$B$1</cx:f>
              <cx:v>Ряд 1</cx:v>
            </cx:txData>
          </cx:tx>
          <cx:dataLabels>
            <cx:txPr>
              <a:bodyPr spcFirstLastPara="1" vertOverflow="ellipsis" horzOverflow="overflow" wrap="square" lIns="0" tIns="0" rIns="0" bIns="0" anchor="ctr" anchorCtr="1"/>
              <a:lstStyle/>
              <a:p>
                <a:pPr algn="ctr" rtl="0">
                  <a:defRPr sz="1600" b="1">
                    <a:solidFill>
                      <a:sysClr val="windowText" lastClr="000000"/>
                    </a:solidFill>
                  </a:defRPr>
                </a:pPr>
                <a:endParaRPr lang="ru-RU" sz="1600" b="1" i="0" u="none" strike="noStrike" kern="1200" baseline="0">
                  <a:solidFill>
                    <a:sysClr val="windowText" lastClr="000000"/>
                  </a:solidFill>
                  <a:latin typeface="Calibri"/>
                </a:endParaRPr>
              </a:p>
            </cx:txPr>
            <cx:visibility seriesName="0" categoryName="0" value="1"/>
            <cx:separator>, </cx:separator>
          </cx:dataLabels>
          <cx:dataId val="0"/>
        </cx:series>
      </cx:plotAreaRegion>
    </cx:plotArea>
    <cx:legend pos="t" align="ctr" overlay="0">
      <cx:txPr>
        <a:bodyPr spcFirstLastPara="1" vertOverflow="ellipsis" horzOverflow="overflow" wrap="square" lIns="0" tIns="0" rIns="0" bIns="0" anchor="ctr" anchorCtr="1"/>
        <a:lstStyle/>
        <a:p>
          <a:pPr algn="ctr" rtl="0">
            <a:defRPr sz="1400">
              <a:solidFill>
                <a:sysClr val="windowText" lastClr="000000"/>
              </a:solidFill>
            </a:defRPr>
          </a:pPr>
          <a:endParaRPr lang="ru-RU" sz="1400" b="0" i="0" u="none" strike="noStrike" kern="1200" baseline="0">
            <a:solidFill>
              <a:sysClr val="windowText" lastClr="000000"/>
            </a:solidFill>
            <a:latin typeface="Calibri"/>
          </a:endParaRPr>
        </a:p>
      </cx:txPr>
    </cx:legend>
  </cx:chart>
  <cx:spPr>
    <a:ln>
      <a:noFill/>
    </a:ln>
  </cx:spPr>
</cx:chartSpace>
</file>

<file path=ppt/charts/chartEx8.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Лист1!$A$2:$A$4</cx:f>
        <cx:lvl ptCount="3">
          <cx:pt idx="0">понизили</cx:pt>
          <cx:pt idx="1">подтвердили</cx:pt>
          <cx:pt idx="2">повысили</cx:pt>
        </cx:lvl>
      </cx:strDim>
      <cx:numDim type="size">
        <cx:f>Лист1!$B$2:$B$4</cx:f>
        <cx:lvl ptCount="3" formatCode="Основной">
          <cx:pt idx="0">30.34</cx:pt>
          <cx:pt idx="1">61.969999999999999</cx:pt>
          <cx:pt idx="2">7.6900000000000004</cx:pt>
        </cx:lvl>
      </cx:numDim>
    </cx:data>
  </cx:chartData>
  <cx:chart>
    <cx:plotArea>
      <cx:plotAreaRegion>
        <cx:series layoutId="sunburst" uniqueId="{171594ED-ABAA-4A62-B03D-99885FEC0829}">
          <cx:tx>
            <cx:txData>
              <cx:f>Лист1!$B$1</cx:f>
              <cx:v>Ряд 1</cx:v>
            </cx:txData>
          </cx:tx>
          <cx:dataLabels>
            <cx:txPr>
              <a:bodyPr spcFirstLastPara="1" vertOverflow="ellipsis" horzOverflow="overflow" wrap="square" lIns="0" tIns="0" rIns="0" bIns="0" anchor="ctr" anchorCtr="1"/>
              <a:lstStyle/>
              <a:p>
                <a:pPr algn="ctr" rtl="0">
                  <a:defRPr sz="1600" b="1">
                    <a:solidFill>
                      <a:sysClr val="windowText" lastClr="000000"/>
                    </a:solidFill>
                  </a:defRPr>
                </a:pPr>
                <a:endParaRPr lang="ru-RU" sz="1600" b="1" i="0" u="none" strike="noStrike" kern="1200" baseline="0">
                  <a:solidFill>
                    <a:sysClr val="windowText" lastClr="000000"/>
                  </a:solidFill>
                  <a:latin typeface="Calibri"/>
                </a:endParaRPr>
              </a:p>
            </cx:txPr>
            <cx:visibility seriesName="0" categoryName="0" value="1"/>
            <cx:separator>, </cx:separator>
          </cx:dataLabels>
          <cx:dataId val="0"/>
        </cx:series>
      </cx:plotAreaRegion>
    </cx:plotArea>
    <cx:legend pos="t" align="ctr" overlay="0">
      <cx:txPr>
        <a:bodyPr spcFirstLastPara="1" vertOverflow="ellipsis" horzOverflow="overflow" wrap="square" lIns="0" tIns="0" rIns="0" bIns="0" anchor="ctr" anchorCtr="1"/>
        <a:lstStyle/>
        <a:p>
          <a:pPr algn="ctr" rtl="0">
            <a:defRPr sz="1400">
              <a:solidFill>
                <a:sysClr val="windowText" lastClr="000000"/>
              </a:solidFill>
            </a:defRPr>
          </a:pPr>
          <a:endParaRPr lang="ru-RU" sz="1400" b="0" i="0" u="none" strike="noStrike" kern="1200" baseline="0">
            <a:solidFill>
              <a:sysClr val="windowText" lastClr="000000"/>
            </a:solidFill>
            <a:latin typeface="Calibri"/>
          </a:endParaRPr>
        </a:p>
      </cx:txPr>
    </cx:legend>
  </cx:chart>
  <cx:spPr>
    <a:ln>
      <a:noFill/>
    </a:ln>
  </cx:spPr>
</cx:chartSpace>
</file>

<file path=ppt/charts/chartEx9.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Лист1!$A$2:$A$4</cx:f>
        <cx:lvl ptCount="3">
          <cx:pt idx="0">понизили</cx:pt>
          <cx:pt idx="1">подтвердили</cx:pt>
          <cx:pt idx="2">повысили</cx:pt>
        </cx:lvl>
      </cx:strDim>
      <cx:numDim type="size">
        <cx:f>Лист1!$B$2:$B$4</cx:f>
        <cx:lvl ptCount="3" formatCode="Основной">
          <cx:pt idx="0">18.16</cx:pt>
          <cx:pt idx="1">67.359999999999999</cx:pt>
          <cx:pt idx="2">14.49</cx:pt>
        </cx:lvl>
      </cx:numDim>
    </cx:data>
  </cx:chartData>
  <cx:chart>
    <cx:plotArea>
      <cx:plotAreaRegion>
        <cx:series layoutId="sunburst" uniqueId="{171594ED-ABAA-4A62-B03D-99885FEC0829}">
          <cx:tx>
            <cx:txData>
              <cx:f>Лист1!$B$1</cx:f>
              <cx:v>Ряд 1</cx:v>
            </cx:txData>
          </cx:tx>
          <cx:dataLabels>
            <cx:txPr>
              <a:bodyPr spcFirstLastPara="1" vertOverflow="ellipsis" horzOverflow="overflow" wrap="square" lIns="0" tIns="0" rIns="0" bIns="0" anchor="ctr" anchorCtr="1"/>
              <a:lstStyle/>
              <a:p>
                <a:pPr algn="ctr" rtl="0">
                  <a:defRPr sz="1400" b="1">
                    <a:solidFill>
                      <a:sysClr val="windowText" lastClr="000000"/>
                    </a:solidFill>
                  </a:defRPr>
                </a:pPr>
                <a:endParaRPr lang="ru-RU" sz="1400" b="1" i="0" u="none" strike="noStrike" kern="1200" baseline="0">
                  <a:solidFill>
                    <a:sysClr val="windowText" lastClr="000000"/>
                  </a:solidFill>
                  <a:latin typeface="Calibri"/>
                </a:endParaRPr>
              </a:p>
            </cx:txPr>
            <cx:visibility seriesName="0" categoryName="0" value="1"/>
            <cx:separator>, </cx:separator>
          </cx:dataLabels>
          <cx:dataId val="0"/>
        </cx:series>
      </cx:plotAreaRegion>
    </cx:plotArea>
    <cx:legend pos="t" align="ctr" overlay="0">
      <cx:txPr>
        <a:bodyPr spcFirstLastPara="1" vertOverflow="ellipsis" horzOverflow="overflow" wrap="square" lIns="0" tIns="0" rIns="0" bIns="0" anchor="ctr" anchorCtr="1"/>
        <a:lstStyle/>
        <a:p>
          <a:pPr algn="ctr" rtl="0">
            <a:defRPr sz="1400">
              <a:solidFill>
                <a:sysClr val="windowText" lastClr="000000"/>
              </a:solidFill>
            </a:defRPr>
          </a:pPr>
          <a:endParaRPr lang="ru-RU" sz="1400" b="0" i="0" u="none" strike="noStrike" kern="1200" baseline="0">
            <a:solidFill>
              <a:sysClr val="windowText" lastClr="000000"/>
            </a:solidFill>
            <a:latin typeface="Calibri"/>
          </a:endParaRPr>
        </a:p>
      </cx:txPr>
    </cx:legend>
  </cx:chart>
  <cx:spPr>
    <a:ln>
      <a:noFill/>
    </a:ln>
  </cx:spPr>
</cx: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C71A82C1-5FFE-99FC-44F7-8EBF2B1B988D}"/>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id="{30B3D208-D754-2459-EAA9-83F5DB931612}"/>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AF74271-1331-4452-881E-898437D3224A}" type="datetimeFigureOut">
              <a:rPr lang="ru-RU" smtClean="0"/>
              <a:t>18.08.2025</a:t>
            </a:fld>
            <a:endParaRPr lang="ru-RU"/>
          </a:p>
        </p:txBody>
      </p:sp>
      <p:sp>
        <p:nvSpPr>
          <p:cNvPr id="4" name="Нижний колонтитул 3">
            <a:extLst>
              <a:ext uri="{FF2B5EF4-FFF2-40B4-BE49-F238E27FC236}">
                <a16:creationId xmlns:a16="http://schemas.microsoft.com/office/drawing/2014/main" id="{C34E2EEE-26BA-EF38-8770-4D4B49411EFA}"/>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a16="http://schemas.microsoft.com/office/drawing/2014/main" id="{5F3650DF-EBD7-1244-E1D3-0E3B85624151}"/>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09DB568-9709-4CEA-A565-5ED5DEAE58BA}" type="slidenum">
              <a:rPr lang="ru-RU" smtClean="0"/>
              <a:t>‹#›</a:t>
            </a:fld>
            <a:endParaRPr lang="ru-RU"/>
          </a:p>
        </p:txBody>
      </p:sp>
    </p:spTree>
    <p:extLst>
      <p:ext uri="{BB962C8B-B14F-4D97-AF65-F5344CB8AC3E}">
        <p14:creationId xmlns:p14="http://schemas.microsoft.com/office/powerpoint/2010/main" val="242456163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2CD8070-D9CD-8D41-1F42-C33AE22D67F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7" name="Заголовок 1">
            <a:extLst>
              <a:ext uri="{FF2B5EF4-FFF2-40B4-BE49-F238E27FC236}">
                <a16:creationId xmlns:a16="http://schemas.microsoft.com/office/drawing/2014/main" id="{5767F854-6F87-EA0C-1A9B-AB8A17037B9E}"/>
              </a:ext>
            </a:extLst>
          </p:cNvPr>
          <p:cNvSpPr>
            <a:spLocks noGrp="1"/>
          </p:cNvSpPr>
          <p:nvPr>
            <p:ph type="title"/>
          </p:nvPr>
        </p:nvSpPr>
        <p:spPr>
          <a:xfrm>
            <a:off x="838200" y="4556760"/>
            <a:ext cx="10515600" cy="972343"/>
          </a:xfrm>
          <a:prstGeom prst="rect">
            <a:avLst/>
          </a:prstGeom>
        </p:spPr>
        <p:txBody>
          <a:bodyPr vert="horz" lIns="91440" tIns="45720" rIns="91440" bIns="45720" rtlCol="0" anchor="t">
            <a:normAutofit/>
          </a:bodyPr>
          <a:lstStyle/>
          <a:p>
            <a:r>
              <a:rPr lang="ru-RU" dirty="0"/>
              <a:t>Образец заголовка</a:t>
            </a:r>
          </a:p>
        </p:txBody>
      </p:sp>
      <p:sp>
        <p:nvSpPr>
          <p:cNvPr id="8" name="Текст 2">
            <a:extLst>
              <a:ext uri="{FF2B5EF4-FFF2-40B4-BE49-F238E27FC236}">
                <a16:creationId xmlns:a16="http://schemas.microsoft.com/office/drawing/2014/main" id="{A3AC097A-484F-D4FF-B96D-5C68211E0D8C}"/>
              </a:ext>
            </a:extLst>
          </p:cNvPr>
          <p:cNvSpPr>
            <a:spLocks noGrp="1"/>
          </p:cNvSpPr>
          <p:nvPr>
            <p:ph idx="1"/>
          </p:nvPr>
        </p:nvSpPr>
        <p:spPr>
          <a:xfrm>
            <a:off x="838200" y="5547360"/>
            <a:ext cx="10515600" cy="1112520"/>
          </a:xfrm>
          <a:prstGeom prst="rect">
            <a:avLst/>
          </a:prstGeom>
        </p:spPr>
        <p:txBody>
          <a:bodyPr vert="horz" lIns="91440" tIns="45720" rIns="91440" bIns="45720" rtlCol="0">
            <a:normAutofit/>
          </a:bodyPr>
          <a:lstStyle/>
          <a:p>
            <a:pPr lvl="0"/>
            <a:r>
              <a:rPr lang="ru-RU" dirty="0"/>
              <a:t>Образец текста</a:t>
            </a:r>
          </a:p>
        </p:txBody>
      </p:sp>
    </p:spTree>
    <p:extLst>
      <p:ext uri="{BB962C8B-B14F-4D97-AF65-F5344CB8AC3E}">
        <p14:creationId xmlns:p14="http://schemas.microsoft.com/office/powerpoint/2010/main" val="649036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Заголовок раздела">
    <p:spTree>
      <p:nvGrpSpPr>
        <p:cNvPr id="1" name=""/>
        <p:cNvGrpSpPr/>
        <p:nvPr/>
      </p:nvGrpSpPr>
      <p:grpSpPr>
        <a:xfrm>
          <a:off x="0" y="0"/>
          <a:ext cx="0" cy="0"/>
          <a:chOff x="0" y="0"/>
          <a:chExt cx="0" cy="0"/>
        </a:xfrm>
      </p:grpSpPr>
      <p:sp>
        <p:nvSpPr>
          <p:cNvPr id="14" name="Рисунок 13">
            <a:extLst>
              <a:ext uri="{FF2B5EF4-FFF2-40B4-BE49-F238E27FC236}">
                <a16:creationId xmlns:a16="http://schemas.microsoft.com/office/drawing/2014/main" id="{2C1D20F5-CE80-6AB5-012B-ED08711CB1A0}"/>
              </a:ext>
            </a:extLst>
          </p:cNvPr>
          <p:cNvSpPr>
            <a:spLocks noGrp="1"/>
          </p:cNvSpPr>
          <p:nvPr>
            <p:ph type="pic" sz="quarter" idx="10"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12191999 w 12192000"/>
              <a:gd name="connsiteY3" fmla="*/ 6858000 h 6858000"/>
              <a:gd name="connsiteX4" fmla="*/ 12191999 w 12192000"/>
              <a:gd name="connsiteY4" fmla="*/ 3430270 h 6858000"/>
              <a:gd name="connsiteX5" fmla="*/ 8764269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12192000" y="0"/>
                </a:lnTo>
                <a:lnTo>
                  <a:pt x="12192000" y="6858000"/>
                </a:lnTo>
                <a:lnTo>
                  <a:pt x="12191999" y="6858000"/>
                </a:lnTo>
                <a:lnTo>
                  <a:pt x="12191999" y="3430270"/>
                </a:lnTo>
                <a:cubicBezTo>
                  <a:pt x="12191999" y="5329555"/>
                  <a:pt x="10662919" y="6858000"/>
                  <a:pt x="8764269" y="6858000"/>
                </a:cubicBezTo>
                <a:lnTo>
                  <a:pt x="0" y="6858000"/>
                </a:lnTo>
                <a:close/>
              </a:path>
            </a:pathLst>
          </a:custGeom>
        </p:spPr>
        <p:txBody>
          <a:bodyPr wrap="square" anchor="ctr">
            <a:noAutofit/>
          </a:bodyPr>
          <a:lstStyle>
            <a:lvl1pPr marL="0" indent="0" algn="ctr">
              <a:buFontTx/>
              <a:buNone/>
              <a:defRPr/>
            </a:lvl1pPr>
          </a:lstStyle>
          <a:p>
            <a:r>
              <a:rPr lang="ru-RU" dirty="0"/>
              <a:t>Фото</a:t>
            </a:r>
          </a:p>
        </p:txBody>
      </p:sp>
      <p:sp>
        <p:nvSpPr>
          <p:cNvPr id="17" name="Полилиния: фигура 16">
            <a:extLst>
              <a:ext uri="{FF2B5EF4-FFF2-40B4-BE49-F238E27FC236}">
                <a16:creationId xmlns:a16="http://schemas.microsoft.com/office/drawing/2014/main" id="{65A9FB47-03F0-836A-5245-19852DA4EDB5}"/>
              </a:ext>
            </a:extLst>
          </p:cNvPr>
          <p:cNvSpPr/>
          <p:nvPr/>
        </p:nvSpPr>
        <p:spPr>
          <a:xfrm>
            <a:off x="8764269" y="3430270"/>
            <a:ext cx="3427730" cy="3427729"/>
          </a:xfrm>
          <a:custGeom>
            <a:avLst/>
            <a:gdLst>
              <a:gd name="connsiteX0" fmla="*/ 3427730 w 3427730"/>
              <a:gd name="connsiteY0" fmla="*/ 0 h 3427729"/>
              <a:gd name="connsiteX1" fmla="*/ 0 w 3427730"/>
              <a:gd name="connsiteY1" fmla="*/ 3427730 h 3427729"/>
              <a:gd name="connsiteX2" fmla="*/ 3427730 w 3427730"/>
              <a:gd name="connsiteY2" fmla="*/ 3427730 h 3427729"/>
              <a:gd name="connsiteX3" fmla="*/ 3427730 w 3427730"/>
              <a:gd name="connsiteY3" fmla="*/ 0 h 3427729"/>
            </a:gdLst>
            <a:ahLst/>
            <a:cxnLst>
              <a:cxn ang="0">
                <a:pos x="connsiteX0" y="connsiteY0"/>
              </a:cxn>
              <a:cxn ang="0">
                <a:pos x="connsiteX1" y="connsiteY1"/>
              </a:cxn>
              <a:cxn ang="0">
                <a:pos x="connsiteX2" y="connsiteY2"/>
              </a:cxn>
              <a:cxn ang="0">
                <a:pos x="connsiteX3" y="connsiteY3"/>
              </a:cxn>
            </a:cxnLst>
            <a:rect l="l" t="t" r="r" b="b"/>
            <a:pathLst>
              <a:path w="3427730" h="3427729">
                <a:moveTo>
                  <a:pt x="3427730" y="0"/>
                </a:moveTo>
                <a:cubicBezTo>
                  <a:pt x="3427730" y="1899285"/>
                  <a:pt x="1898650" y="3427730"/>
                  <a:pt x="0" y="3427730"/>
                </a:cubicBezTo>
                <a:lnTo>
                  <a:pt x="3427730" y="3427730"/>
                </a:lnTo>
                <a:lnTo>
                  <a:pt x="3427730" y="0"/>
                </a:lnTo>
                <a:close/>
              </a:path>
            </a:pathLst>
          </a:custGeom>
          <a:solidFill>
            <a:srgbClr val="138189"/>
          </a:solidFill>
          <a:ln w="6350" cap="flat">
            <a:noFill/>
            <a:prstDash val="solid"/>
            <a:miter/>
          </a:ln>
        </p:spPr>
        <p:txBody>
          <a:bodyPr rtlCol="0" anchor="ctr"/>
          <a:lstStyle/>
          <a:p>
            <a:endParaRPr lang="ru-RU"/>
          </a:p>
        </p:txBody>
      </p:sp>
    </p:spTree>
    <p:extLst>
      <p:ext uri="{BB962C8B-B14F-4D97-AF65-F5344CB8AC3E}">
        <p14:creationId xmlns:p14="http://schemas.microsoft.com/office/powerpoint/2010/main" val="1023303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Заголовок раздела">
    <p:spTree>
      <p:nvGrpSpPr>
        <p:cNvPr id="1" name=""/>
        <p:cNvGrpSpPr/>
        <p:nvPr/>
      </p:nvGrpSpPr>
      <p:grpSpPr>
        <a:xfrm>
          <a:off x="0" y="0"/>
          <a:ext cx="0" cy="0"/>
          <a:chOff x="0" y="0"/>
          <a:chExt cx="0" cy="0"/>
        </a:xfrm>
      </p:grpSpPr>
      <p:pic>
        <p:nvPicPr>
          <p:cNvPr id="20" name="Рисунок 19">
            <a:extLst>
              <a:ext uri="{FF2B5EF4-FFF2-40B4-BE49-F238E27FC236}">
                <a16:creationId xmlns:a16="http://schemas.microsoft.com/office/drawing/2014/main" id="{F53D96DD-D849-71BA-6111-25ADD9B57EC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19" name="Рисунок 18">
            <a:extLst>
              <a:ext uri="{FF2B5EF4-FFF2-40B4-BE49-F238E27FC236}">
                <a16:creationId xmlns:a16="http://schemas.microsoft.com/office/drawing/2014/main" id="{E797736F-CF0D-0124-7BE7-75B7E6853122}"/>
              </a:ext>
            </a:extLst>
          </p:cNvPr>
          <p:cNvSpPr>
            <a:spLocks noGrp="1"/>
          </p:cNvSpPr>
          <p:nvPr>
            <p:ph type="pic" sz="quarter" idx="10" hasCustomPrompt="1"/>
          </p:nvPr>
        </p:nvSpPr>
        <p:spPr>
          <a:xfrm>
            <a:off x="311150" y="341630"/>
            <a:ext cx="6174740" cy="6174740"/>
          </a:xfrm>
          <a:custGeom>
            <a:avLst/>
            <a:gdLst>
              <a:gd name="connsiteX0" fmla="*/ 3087371 w 6174740"/>
              <a:gd name="connsiteY0" fmla="*/ 0 h 6174740"/>
              <a:gd name="connsiteX1" fmla="*/ 4813490 w 6174740"/>
              <a:gd name="connsiteY1" fmla="*/ 527309 h 6174740"/>
              <a:gd name="connsiteX2" fmla="*/ 4992272 w 6174740"/>
              <a:gd name="connsiteY2" fmla="*/ 661004 h 6174740"/>
              <a:gd name="connsiteX3" fmla="*/ 5051169 w 6174740"/>
              <a:gd name="connsiteY3" fmla="*/ 705048 h 6174740"/>
              <a:gd name="connsiteX4" fmla="*/ 5270421 w 6174740"/>
              <a:gd name="connsiteY4" fmla="*/ 904320 h 6174740"/>
              <a:gd name="connsiteX5" fmla="*/ 6174740 w 6174740"/>
              <a:gd name="connsiteY5" fmla="*/ 3087370 h 6174740"/>
              <a:gd name="connsiteX6" fmla="*/ 6035981 w 6174740"/>
              <a:gd name="connsiteY6" fmla="*/ 4005410 h 6174740"/>
              <a:gd name="connsiteX7" fmla="*/ 5802213 w 6174740"/>
              <a:gd name="connsiteY7" fmla="*/ 4558935 h 6174740"/>
              <a:gd name="connsiteX8" fmla="*/ 4559217 w 6174740"/>
              <a:gd name="connsiteY8" fmla="*/ 5802085 h 6174740"/>
              <a:gd name="connsiteX9" fmla="*/ 3557662 w 6174740"/>
              <a:gd name="connsiteY9" fmla="*/ 6139164 h 6174740"/>
              <a:gd name="connsiteX10" fmla="*/ 3403119 w 6174740"/>
              <a:gd name="connsiteY10" fmla="*/ 6158799 h 6174740"/>
              <a:gd name="connsiteX11" fmla="*/ 3246290 w 6174740"/>
              <a:gd name="connsiteY11" fmla="*/ 6170723 h 6174740"/>
              <a:gd name="connsiteX12" fmla="*/ 3087370 w 6174740"/>
              <a:gd name="connsiteY12" fmla="*/ 6174740 h 6174740"/>
              <a:gd name="connsiteX13" fmla="*/ 2928506 w 6174740"/>
              <a:gd name="connsiteY13" fmla="*/ 6170723 h 6174740"/>
              <a:gd name="connsiteX14" fmla="*/ 0 w 6174740"/>
              <a:gd name="connsiteY14" fmla="*/ 3087370 h 6174740"/>
              <a:gd name="connsiteX15" fmla="*/ 3087371 w 6174740"/>
              <a:gd name="connsiteY15" fmla="*/ 0 h 6174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74740" h="6174740">
                <a:moveTo>
                  <a:pt x="3087371" y="0"/>
                </a:moveTo>
                <a:cubicBezTo>
                  <a:pt x="3726736" y="0"/>
                  <a:pt x="4320739" y="194400"/>
                  <a:pt x="4813490" y="527309"/>
                </a:cubicBezTo>
                <a:lnTo>
                  <a:pt x="4992272" y="661004"/>
                </a:lnTo>
                <a:lnTo>
                  <a:pt x="5051169" y="705048"/>
                </a:lnTo>
                <a:cubicBezTo>
                  <a:pt x="5127411" y="767969"/>
                  <a:pt x="5200581" y="834479"/>
                  <a:pt x="5270421" y="904320"/>
                </a:cubicBezTo>
                <a:cubicBezTo>
                  <a:pt x="5829142" y="1463040"/>
                  <a:pt x="6174740" y="2234883"/>
                  <a:pt x="6174740" y="3087370"/>
                </a:cubicBezTo>
                <a:cubicBezTo>
                  <a:pt x="6174740" y="3407053"/>
                  <a:pt x="6126163" y="3715395"/>
                  <a:pt x="6035981" y="4005410"/>
                </a:cubicBezTo>
                <a:cubicBezTo>
                  <a:pt x="5975860" y="4198754"/>
                  <a:pt x="5897249" y="4383952"/>
                  <a:pt x="5802213" y="4558935"/>
                </a:cubicBezTo>
                <a:cubicBezTo>
                  <a:pt x="5517105" y="5083885"/>
                  <a:pt x="5084177" y="5516897"/>
                  <a:pt x="4559217" y="5802085"/>
                </a:cubicBezTo>
                <a:cubicBezTo>
                  <a:pt x="4252991" y="5968444"/>
                  <a:pt x="3915448" y="6084501"/>
                  <a:pt x="3557662" y="6139164"/>
                </a:cubicBezTo>
                <a:cubicBezTo>
                  <a:pt x="3506550" y="6146972"/>
                  <a:pt x="3455025" y="6153528"/>
                  <a:pt x="3403119" y="6158799"/>
                </a:cubicBezTo>
                <a:cubicBezTo>
                  <a:pt x="3351213" y="6164070"/>
                  <a:pt x="3298926" y="6168055"/>
                  <a:pt x="3246290" y="6170723"/>
                </a:cubicBezTo>
                <a:lnTo>
                  <a:pt x="3087370" y="6174740"/>
                </a:lnTo>
                <a:lnTo>
                  <a:pt x="2928506" y="6170723"/>
                </a:lnTo>
                <a:cubicBezTo>
                  <a:pt x="1297346" y="6088026"/>
                  <a:pt x="0" y="4739065"/>
                  <a:pt x="0" y="3087370"/>
                </a:cubicBezTo>
                <a:cubicBezTo>
                  <a:pt x="0" y="1382395"/>
                  <a:pt x="1382395" y="0"/>
                  <a:pt x="3087371" y="0"/>
                </a:cubicBezTo>
                <a:close/>
              </a:path>
            </a:pathLst>
          </a:custGeom>
        </p:spPr>
        <p:txBody>
          <a:bodyPr wrap="square" anchor="ctr">
            <a:noAutofit/>
          </a:bodyPr>
          <a:lstStyle>
            <a:lvl1pPr marL="0" indent="0" algn="ctr">
              <a:buFontTx/>
              <a:buNone/>
              <a:defRPr/>
            </a:lvl1pPr>
          </a:lstStyle>
          <a:p>
            <a:r>
              <a:rPr lang="ru-RU" dirty="0"/>
              <a:t>Фото</a:t>
            </a:r>
          </a:p>
        </p:txBody>
      </p:sp>
      <p:sp>
        <p:nvSpPr>
          <p:cNvPr id="23" name="Объект 2">
            <a:extLst>
              <a:ext uri="{FF2B5EF4-FFF2-40B4-BE49-F238E27FC236}">
                <a16:creationId xmlns:a16="http://schemas.microsoft.com/office/drawing/2014/main" id="{9F91FFF6-4C03-7D93-625D-47EC299240FA}"/>
              </a:ext>
            </a:extLst>
          </p:cNvPr>
          <p:cNvSpPr>
            <a:spLocks noGrp="1"/>
          </p:cNvSpPr>
          <p:nvPr>
            <p:ph idx="1"/>
          </p:nvPr>
        </p:nvSpPr>
        <p:spPr>
          <a:xfrm>
            <a:off x="6797040" y="1097281"/>
            <a:ext cx="4663440" cy="5562599"/>
          </a:xfrm>
        </p:spPr>
        <p:txBody>
          <a:bodyPr/>
          <a:lstStyle>
            <a:lvl1pPr algn="l">
              <a:defRPr lang="ru-RU" dirty="0" smtClean="0">
                <a:solidFill>
                  <a:schemeClr val="bg1"/>
                </a:solidFill>
                <a:latin typeface="Montserrat regular" panose="00000500000000000000" pitchFamily="2" charset="-52"/>
              </a:defRPr>
            </a:lvl1pPr>
            <a:lvl2pPr marL="457200" indent="0" algn="l">
              <a:buFontTx/>
              <a:buNone/>
              <a:defRPr lang="ru-RU" dirty="0" smtClean="0">
                <a:solidFill>
                  <a:schemeClr val="bg1"/>
                </a:solidFill>
                <a:latin typeface="Montserrat regular" panose="00000500000000000000" pitchFamily="2" charset="-52"/>
              </a:defRPr>
            </a:lvl2pPr>
            <a:lvl3pPr marL="914400" indent="0" algn="l">
              <a:buFontTx/>
              <a:buNone/>
              <a:defRPr lang="ru-RU" dirty="0" smtClean="0">
                <a:solidFill>
                  <a:schemeClr val="bg1"/>
                </a:solidFill>
                <a:latin typeface="Montserrat regular" panose="00000500000000000000" pitchFamily="2" charset="-52"/>
              </a:defRPr>
            </a:lvl3pPr>
            <a:lvl4pPr marL="1371600" indent="0" algn="l">
              <a:buFontTx/>
              <a:buNone/>
              <a:defRPr lang="ru-RU" dirty="0" smtClean="0">
                <a:solidFill>
                  <a:schemeClr val="bg1"/>
                </a:solidFill>
                <a:latin typeface="Montserrat regular" panose="00000500000000000000" pitchFamily="2" charset="-52"/>
              </a:defRPr>
            </a:lvl4pPr>
            <a:lvl5pPr marL="1828800" indent="0" algn="l">
              <a:buFontTx/>
              <a:buNone/>
              <a:defRPr lang="ru-RU" dirty="0">
                <a:solidFill>
                  <a:schemeClr val="bg1"/>
                </a:solidFill>
                <a:latin typeface="Montserrat regular" panose="00000500000000000000" pitchFamily="2" charset="-52"/>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23894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09E31CE9-C203-BF5A-9453-3523A756FD3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442C9606-4E2E-4588-40EE-C339CEA786F9}"/>
              </a:ext>
            </a:extLst>
          </p:cNvPr>
          <p:cNvSpPr>
            <a:spLocks noGrp="1"/>
          </p:cNvSpPr>
          <p:nvPr>
            <p:ph type="title"/>
          </p:nvPr>
        </p:nvSpPr>
        <p:spPr>
          <a:xfrm>
            <a:off x="731520" y="1097281"/>
            <a:ext cx="10728960" cy="594360"/>
          </a:xfrm>
        </p:spPr>
        <p:txBody>
          <a:bodyPr>
            <a:normAutofit/>
          </a:bodyPr>
          <a:lstStyle>
            <a:lvl1pPr algn="l">
              <a:defRPr sz="2800">
                <a:solidFill>
                  <a:srgbClr val="138189"/>
                </a:solidFill>
              </a:defRPr>
            </a:lvl1pPr>
          </a:lstStyle>
          <a:p>
            <a:r>
              <a:rPr lang="ru-RU" dirty="0"/>
              <a:t>Образец заголовка</a:t>
            </a:r>
          </a:p>
        </p:txBody>
      </p:sp>
      <p:sp>
        <p:nvSpPr>
          <p:cNvPr id="13" name="Объект 2">
            <a:extLst>
              <a:ext uri="{FF2B5EF4-FFF2-40B4-BE49-F238E27FC236}">
                <a16:creationId xmlns:a16="http://schemas.microsoft.com/office/drawing/2014/main" id="{766FB59C-7FD0-9327-5560-951BAC891475}"/>
              </a:ext>
            </a:extLst>
          </p:cNvPr>
          <p:cNvSpPr>
            <a:spLocks noGrp="1"/>
          </p:cNvSpPr>
          <p:nvPr>
            <p:ph idx="1"/>
          </p:nvPr>
        </p:nvSpPr>
        <p:spPr>
          <a:xfrm>
            <a:off x="731520" y="2065654"/>
            <a:ext cx="10728960" cy="4594226"/>
          </a:xfrm>
        </p:spPr>
        <p:txBody>
          <a:bodyPr/>
          <a:lstStyle>
            <a:lvl1pPr marL="342900" indent="-342900" algn="l">
              <a:buClr>
                <a:srgbClr val="138189"/>
              </a:buClr>
              <a:buFont typeface="Arial" panose="020B0604020202020204" pitchFamily="34" charset="0"/>
              <a:buChar char="•"/>
              <a:defRPr lang="ru-RU" dirty="0" smtClean="0">
                <a:solidFill>
                  <a:srgbClr val="161616"/>
                </a:solidFill>
                <a:latin typeface="Montserrat regular" panose="00000500000000000000" pitchFamily="2" charset="-52"/>
              </a:defRPr>
            </a:lvl1pPr>
            <a:lvl2pPr marL="800100" indent="-342900" algn="l">
              <a:buClr>
                <a:srgbClr val="138189"/>
              </a:buClr>
              <a:buFont typeface="Arial" panose="020B0604020202020204" pitchFamily="34" charset="0"/>
              <a:buChar char="•"/>
              <a:defRPr lang="ru-RU" dirty="0" smtClean="0">
                <a:solidFill>
                  <a:srgbClr val="161616"/>
                </a:solidFill>
                <a:latin typeface="Montserrat regular" panose="00000500000000000000" pitchFamily="2" charset="-52"/>
              </a:defRPr>
            </a:lvl2pPr>
            <a:lvl3pPr marL="1257300" indent="-342900" algn="l">
              <a:buClr>
                <a:srgbClr val="138189"/>
              </a:buClr>
              <a:buFont typeface="Arial" panose="020B0604020202020204" pitchFamily="34" charset="0"/>
              <a:buChar char="•"/>
              <a:defRPr lang="ru-RU" dirty="0" smtClean="0">
                <a:solidFill>
                  <a:srgbClr val="161616"/>
                </a:solidFill>
                <a:latin typeface="Montserrat regular" panose="00000500000000000000" pitchFamily="2" charset="-52"/>
              </a:defRPr>
            </a:lvl3pPr>
            <a:lvl4pPr marL="1657350" indent="-285750" algn="l">
              <a:buClr>
                <a:srgbClr val="138189"/>
              </a:buClr>
              <a:buFont typeface="Arial" panose="020B0604020202020204" pitchFamily="34" charset="0"/>
              <a:buChar char="•"/>
              <a:defRPr lang="ru-RU" dirty="0" smtClean="0">
                <a:solidFill>
                  <a:srgbClr val="161616"/>
                </a:solidFill>
                <a:latin typeface="Montserrat regular" panose="00000500000000000000" pitchFamily="2" charset="-52"/>
              </a:defRPr>
            </a:lvl4pPr>
            <a:lvl5pPr marL="2114550" indent="-285750" algn="l">
              <a:buClr>
                <a:srgbClr val="138189"/>
              </a:buClr>
              <a:buFont typeface="Arial" panose="020B0604020202020204" pitchFamily="34" charset="0"/>
              <a:buChar char="•"/>
              <a:defRPr lang="ru-RU" dirty="0">
                <a:solidFill>
                  <a:srgbClr val="161616"/>
                </a:solidFill>
                <a:latin typeface="Montserrat regular" panose="00000500000000000000" pitchFamily="2" charset="-52"/>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179693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Заголовок и объект">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09E31CE9-C203-BF5A-9453-3523A756FD3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442C9606-4E2E-4588-40EE-C339CEA786F9}"/>
              </a:ext>
            </a:extLst>
          </p:cNvPr>
          <p:cNvSpPr>
            <a:spLocks noGrp="1"/>
          </p:cNvSpPr>
          <p:nvPr>
            <p:ph type="title"/>
          </p:nvPr>
        </p:nvSpPr>
        <p:spPr>
          <a:xfrm>
            <a:off x="731520" y="1097281"/>
            <a:ext cx="10728960" cy="594360"/>
          </a:xfrm>
        </p:spPr>
        <p:txBody>
          <a:bodyPr>
            <a:normAutofit/>
          </a:bodyPr>
          <a:lstStyle>
            <a:lvl1pPr algn="l">
              <a:defRPr sz="2800">
                <a:solidFill>
                  <a:srgbClr val="138189"/>
                </a:solidFill>
              </a:defRPr>
            </a:lvl1pPr>
          </a:lstStyle>
          <a:p>
            <a:r>
              <a:rPr lang="ru-RU" dirty="0"/>
              <a:t>Образец заголовка</a:t>
            </a:r>
          </a:p>
        </p:txBody>
      </p:sp>
      <p:sp>
        <p:nvSpPr>
          <p:cNvPr id="5" name="Объект 2">
            <a:extLst>
              <a:ext uri="{FF2B5EF4-FFF2-40B4-BE49-F238E27FC236}">
                <a16:creationId xmlns:a16="http://schemas.microsoft.com/office/drawing/2014/main" id="{EBA04DC2-40A0-83AD-C210-4FB4ACA435CE}"/>
              </a:ext>
            </a:extLst>
          </p:cNvPr>
          <p:cNvSpPr>
            <a:spLocks noGrp="1"/>
          </p:cNvSpPr>
          <p:nvPr>
            <p:ph idx="1"/>
          </p:nvPr>
        </p:nvSpPr>
        <p:spPr>
          <a:xfrm>
            <a:off x="731520" y="2065654"/>
            <a:ext cx="5166360" cy="4594226"/>
          </a:xfrm>
        </p:spPr>
        <p:txBody>
          <a:bodyPr/>
          <a:lstStyle>
            <a:lvl1pPr algn="l">
              <a:defRPr lang="ru-RU" dirty="0" smtClean="0">
                <a:solidFill>
                  <a:srgbClr val="161616"/>
                </a:solidFill>
                <a:latin typeface="Montserrat regular" panose="00000500000000000000" pitchFamily="2" charset="-52"/>
              </a:defRPr>
            </a:lvl1pPr>
            <a:lvl2pPr marL="457200" indent="0" algn="l">
              <a:buFontTx/>
              <a:buNone/>
              <a:defRPr lang="ru-RU" dirty="0" smtClean="0">
                <a:solidFill>
                  <a:srgbClr val="161616"/>
                </a:solidFill>
                <a:latin typeface="Montserrat regular" panose="00000500000000000000" pitchFamily="2" charset="-52"/>
              </a:defRPr>
            </a:lvl2pPr>
            <a:lvl3pPr marL="914400" indent="0" algn="l">
              <a:buFontTx/>
              <a:buNone/>
              <a:defRPr lang="ru-RU" dirty="0" smtClean="0">
                <a:solidFill>
                  <a:srgbClr val="161616"/>
                </a:solidFill>
                <a:latin typeface="Montserrat regular" panose="00000500000000000000" pitchFamily="2" charset="-52"/>
              </a:defRPr>
            </a:lvl3pPr>
            <a:lvl4pPr marL="1371600" indent="0" algn="l">
              <a:buFontTx/>
              <a:buNone/>
              <a:defRPr lang="ru-RU" dirty="0" smtClean="0">
                <a:solidFill>
                  <a:srgbClr val="161616"/>
                </a:solidFill>
                <a:latin typeface="Montserrat regular" panose="00000500000000000000" pitchFamily="2" charset="-52"/>
              </a:defRPr>
            </a:lvl4pPr>
            <a:lvl5pPr marL="1828800" indent="0" algn="l">
              <a:buFontTx/>
              <a:buNone/>
              <a:defRPr lang="ru-RU" dirty="0">
                <a:solidFill>
                  <a:srgbClr val="161616"/>
                </a:solidFill>
                <a:latin typeface="Montserrat regular" panose="00000500000000000000" pitchFamily="2" charset="-52"/>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6" name="Объект 2">
            <a:extLst>
              <a:ext uri="{FF2B5EF4-FFF2-40B4-BE49-F238E27FC236}">
                <a16:creationId xmlns:a16="http://schemas.microsoft.com/office/drawing/2014/main" id="{654E0DCD-021D-F45C-2EDF-22567DC72B9C}"/>
              </a:ext>
            </a:extLst>
          </p:cNvPr>
          <p:cNvSpPr>
            <a:spLocks noGrp="1"/>
          </p:cNvSpPr>
          <p:nvPr>
            <p:ph idx="10"/>
          </p:nvPr>
        </p:nvSpPr>
        <p:spPr>
          <a:xfrm>
            <a:off x="6294120" y="2065654"/>
            <a:ext cx="5166360" cy="4594226"/>
          </a:xfrm>
        </p:spPr>
        <p:txBody>
          <a:bodyPr/>
          <a:lstStyle>
            <a:lvl1pPr algn="l">
              <a:defRPr lang="ru-RU" dirty="0" smtClean="0">
                <a:solidFill>
                  <a:srgbClr val="161616"/>
                </a:solidFill>
                <a:latin typeface="Montserrat regular" panose="00000500000000000000" pitchFamily="2" charset="-52"/>
              </a:defRPr>
            </a:lvl1pPr>
            <a:lvl2pPr marL="457200" indent="0" algn="l">
              <a:buFontTx/>
              <a:buNone/>
              <a:defRPr lang="ru-RU" dirty="0" smtClean="0">
                <a:solidFill>
                  <a:srgbClr val="161616"/>
                </a:solidFill>
                <a:latin typeface="Montserrat regular" panose="00000500000000000000" pitchFamily="2" charset="-52"/>
              </a:defRPr>
            </a:lvl2pPr>
            <a:lvl3pPr marL="914400" indent="0" algn="l">
              <a:buFontTx/>
              <a:buNone/>
              <a:defRPr lang="ru-RU" dirty="0" smtClean="0">
                <a:solidFill>
                  <a:srgbClr val="161616"/>
                </a:solidFill>
                <a:latin typeface="Montserrat regular" panose="00000500000000000000" pitchFamily="2" charset="-52"/>
              </a:defRPr>
            </a:lvl3pPr>
            <a:lvl4pPr marL="1371600" indent="0" algn="l">
              <a:buFontTx/>
              <a:buNone/>
              <a:defRPr lang="ru-RU" dirty="0" smtClean="0">
                <a:solidFill>
                  <a:srgbClr val="161616"/>
                </a:solidFill>
                <a:latin typeface="Montserrat regular" panose="00000500000000000000" pitchFamily="2" charset="-52"/>
              </a:defRPr>
            </a:lvl4pPr>
            <a:lvl5pPr marL="1828800" indent="0" algn="l">
              <a:buFontTx/>
              <a:buNone/>
              <a:defRPr lang="ru-RU" dirty="0">
                <a:solidFill>
                  <a:srgbClr val="161616"/>
                </a:solidFill>
                <a:latin typeface="Montserrat regular" panose="00000500000000000000" pitchFamily="2" charset="-52"/>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2442530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0D7C2658-4A48-CBAF-1A82-0E58F5EBF1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442C9606-4E2E-4588-40EE-C339CEA786F9}"/>
              </a:ext>
            </a:extLst>
          </p:cNvPr>
          <p:cNvSpPr>
            <a:spLocks noGrp="1"/>
          </p:cNvSpPr>
          <p:nvPr>
            <p:ph type="title"/>
          </p:nvPr>
        </p:nvSpPr>
        <p:spPr>
          <a:xfrm>
            <a:off x="731520" y="1097281"/>
            <a:ext cx="10728960" cy="594360"/>
          </a:xfrm>
        </p:spPr>
        <p:txBody>
          <a:bodyPr>
            <a:normAutofit/>
          </a:bodyPr>
          <a:lstStyle>
            <a:lvl1pPr algn="l">
              <a:defRPr sz="2800">
                <a:solidFill>
                  <a:srgbClr val="138189"/>
                </a:solidFill>
              </a:defRPr>
            </a:lvl1pPr>
          </a:lstStyle>
          <a:p>
            <a:r>
              <a:rPr lang="ru-RU" dirty="0"/>
              <a:t>Образец заголовка</a:t>
            </a:r>
          </a:p>
        </p:txBody>
      </p:sp>
      <p:sp>
        <p:nvSpPr>
          <p:cNvPr id="13" name="Объект 2">
            <a:extLst>
              <a:ext uri="{FF2B5EF4-FFF2-40B4-BE49-F238E27FC236}">
                <a16:creationId xmlns:a16="http://schemas.microsoft.com/office/drawing/2014/main" id="{766FB59C-7FD0-9327-5560-951BAC891475}"/>
              </a:ext>
            </a:extLst>
          </p:cNvPr>
          <p:cNvSpPr>
            <a:spLocks noGrp="1"/>
          </p:cNvSpPr>
          <p:nvPr>
            <p:ph idx="1"/>
          </p:nvPr>
        </p:nvSpPr>
        <p:spPr>
          <a:xfrm>
            <a:off x="731520" y="2065654"/>
            <a:ext cx="10728960" cy="4594226"/>
          </a:xfrm>
        </p:spPr>
        <p:txBody>
          <a:bodyPr/>
          <a:lstStyle>
            <a:lvl1pPr algn="l">
              <a:defRPr lang="ru-RU" dirty="0" smtClean="0">
                <a:solidFill>
                  <a:srgbClr val="161616"/>
                </a:solidFill>
                <a:latin typeface="Montserrat regular" panose="00000500000000000000" pitchFamily="2" charset="-52"/>
              </a:defRPr>
            </a:lvl1pPr>
            <a:lvl2pPr marL="457200" indent="0" algn="l">
              <a:buFontTx/>
              <a:buNone/>
              <a:defRPr lang="ru-RU" dirty="0" smtClean="0">
                <a:solidFill>
                  <a:srgbClr val="161616"/>
                </a:solidFill>
                <a:latin typeface="Montserrat regular" panose="00000500000000000000" pitchFamily="2" charset="-52"/>
              </a:defRPr>
            </a:lvl2pPr>
            <a:lvl3pPr marL="914400" indent="0" algn="l">
              <a:buFontTx/>
              <a:buNone/>
              <a:defRPr lang="ru-RU" dirty="0" smtClean="0">
                <a:solidFill>
                  <a:srgbClr val="161616"/>
                </a:solidFill>
                <a:latin typeface="Montserrat regular" panose="00000500000000000000" pitchFamily="2" charset="-52"/>
              </a:defRPr>
            </a:lvl3pPr>
            <a:lvl4pPr marL="1371600" indent="0" algn="l">
              <a:buFontTx/>
              <a:buNone/>
              <a:defRPr lang="ru-RU" dirty="0" smtClean="0">
                <a:solidFill>
                  <a:srgbClr val="161616"/>
                </a:solidFill>
                <a:latin typeface="Montserrat regular" panose="00000500000000000000" pitchFamily="2" charset="-52"/>
              </a:defRPr>
            </a:lvl4pPr>
            <a:lvl5pPr marL="1828800" indent="0" algn="l">
              <a:buFontTx/>
              <a:buNone/>
              <a:defRPr lang="ru-RU" dirty="0">
                <a:solidFill>
                  <a:srgbClr val="161616"/>
                </a:solidFill>
                <a:latin typeface="Montserrat regular" panose="00000500000000000000" pitchFamily="2" charset="-52"/>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278217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Заголовок и объект">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0D7C2658-4A48-CBAF-1A82-0E58F5EBF1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442C9606-4E2E-4588-40EE-C339CEA786F9}"/>
              </a:ext>
            </a:extLst>
          </p:cNvPr>
          <p:cNvSpPr>
            <a:spLocks noGrp="1"/>
          </p:cNvSpPr>
          <p:nvPr>
            <p:ph type="title"/>
          </p:nvPr>
        </p:nvSpPr>
        <p:spPr>
          <a:xfrm>
            <a:off x="731520" y="1097281"/>
            <a:ext cx="10728960" cy="594360"/>
          </a:xfrm>
        </p:spPr>
        <p:txBody>
          <a:bodyPr>
            <a:normAutofit/>
          </a:bodyPr>
          <a:lstStyle>
            <a:lvl1pPr algn="l">
              <a:defRPr sz="2800">
                <a:solidFill>
                  <a:srgbClr val="138189"/>
                </a:solidFill>
              </a:defRPr>
            </a:lvl1pPr>
          </a:lstStyle>
          <a:p>
            <a:r>
              <a:rPr lang="ru-RU" dirty="0"/>
              <a:t>Образец заголовка</a:t>
            </a:r>
          </a:p>
        </p:txBody>
      </p:sp>
      <p:sp>
        <p:nvSpPr>
          <p:cNvPr id="5" name="Объект 2">
            <a:extLst>
              <a:ext uri="{FF2B5EF4-FFF2-40B4-BE49-F238E27FC236}">
                <a16:creationId xmlns:a16="http://schemas.microsoft.com/office/drawing/2014/main" id="{AE1843D4-49AC-1F6A-A790-A50BD02BDF67}"/>
              </a:ext>
            </a:extLst>
          </p:cNvPr>
          <p:cNvSpPr>
            <a:spLocks noGrp="1"/>
          </p:cNvSpPr>
          <p:nvPr>
            <p:ph idx="1"/>
          </p:nvPr>
        </p:nvSpPr>
        <p:spPr>
          <a:xfrm>
            <a:off x="731520" y="2065654"/>
            <a:ext cx="5166360" cy="4594226"/>
          </a:xfrm>
        </p:spPr>
        <p:txBody>
          <a:bodyPr/>
          <a:lstStyle>
            <a:lvl1pPr algn="l">
              <a:defRPr lang="ru-RU" dirty="0" smtClean="0">
                <a:solidFill>
                  <a:srgbClr val="161616"/>
                </a:solidFill>
                <a:latin typeface="Montserrat regular" panose="00000500000000000000" pitchFamily="2" charset="-52"/>
              </a:defRPr>
            </a:lvl1pPr>
            <a:lvl2pPr marL="457200" indent="0" algn="l">
              <a:buFontTx/>
              <a:buNone/>
              <a:defRPr lang="ru-RU" dirty="0" smtClean="0">
                <a:solidFill>
                  <a:srgbClr val="161616"/>
                </a:solidFill>
                <a:latin typeface="Montserrat regular" panose="00000500000000000000" pitchFamily="2" charset="-52"/>
              </a:defRPr>
            </a:lvl2pPr>
            <a:lvl3pPr marL="914400" indent="0" algn="l">
              <a:buFontTx/>
              <a:buNone/>
              <a:defRPr lang="ru-RU" dirty="0" smtClean="0">
                <a:solidFill>
                  <a:srgbClr val="161616"/>
                </a:solidFill>
                <a:latin typeface="Montserrat regular" panose="00000500000000000000" pitchFamily="2" charset="-52"/>
              </a:defRPr>
            </a:lvl3pPr>
            <a:lvl4pPr marL="1371600" indent="0" algn="l">
              <a:buFontTx/>
              <a:buNone/>
              <a:defRPr lang="ru-RU" dirty="0" smtClean="0">
                <a:solidFill>
                  <a:srgbClr val="161616"/>
                </a:solidFill>
                <a:latin typeface="Montserrat regular" panose="00000500000000000000" pitchFamily="2" charset="-52"/>
              </a:defRPr>
            </a:lvl4pPr>
            <a:lvl5pPr marL="1828800" indent="0" algn="l">
              <a:buFontTx/>
              <a:buNone/>
              <a:defRPr lang="ru-RU" dirty="0">
                <a:solidFill>
                  <a:srgbClr val="161616"/>
                </a:solidFill>
                <a:latin typeface="Montserrat regular" panose="00000500000000000000" pitchFamily="2" charset="-52"/>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7" name="Объект 2">
            <a:extLst>
              <a:ext uri="{FF2B5EF4-FFF2-40B4-BE49-F238E27FC236}">
                <a16:creationId xmlns:a16="http://schemas.microsoft.com/office/drawing/2014/main" id="{0D165736-A4CD-E14C-E750-388DB8D36EF2}"/>
              </a:ext>
            </a:extLst>
          </p:cNvPr>
          <p:cNvSpPr>
            <a:spLocks noGrp="1"/>
          </p:cNvSpPr>
          <p:nvPr>
            <p:ph idx="10"/>
          </p:nvPr>
        </p:nvSpPr>
        <p:spPr>
          <a:xfrm>
            <a:off x="6294120" y="2065654"/>
            <a:ext cx="5166360" cy="4594226"/>
          </a:xfrm>
        </p:spPr>
        <p:txBody>
          <a:bodyPr/>
          <a:lstStyle>
            <a:lvl1pPr algn="l">
              <a:defRPr lang="ru-RU" dirty="0" smtClean="0">
                <a:solidFill>
                  <a:srgbClr val="161616"/>
                </a:solidFill>
                <a:latin typeface="Montserrat regular" panose="00000500000000000000" pitchFamily="2" charset="-52"/>
              </a:defRPr>
            </a:lvl1pPr>
            <a:lvl2pPr marL="457200" indent="0" algn="l">
              <a:buFontTx/>
              <a:buNone/>
              <a:defRPr lang="ru-RU" dirty="0" smtClean="0">
                <a:solidFill>
                  <a:srgbClr val="161616"/>
                </a:solidFill>
                <a:latin typeface="Montserrat regular" panose="00000500000000000000" pitchFamily="2" charset="-52"/>
              </a:defRPr>
            </a:lvl2pPr>
            <a:lvl3pPr marL="914400" indent="0" algn="l">
              <a:buFontTx/>
              <a:buNone/>
              <a:defRPr lang="ru-RU" dirty="0" smtClean="0">
                <a:solidFill>
                  <a:srgbClr val="161616"/>
                </a:solidFill>
                <a:latin typeface="Montserrat regular" panose="00000500000000000000" pitchFamily="2" charset="-52"/>
              </a:defRPr>
            </a:lvl3pPr>
            <a:lvl4pPr marL="1371600" indent="0" algn="l">
              <a:buFontTx/>
              <a:buNone/>
              <a:defRPr lang="ru-RU" dirty="0" smtClean="0">
                <a:solidFill>
                  <a:srgbClr val="161616"/>
                </a:solidFill>
                <a:latin typeface="Montserrat regular" panose="00000500000000000000" pitchFamily="2" charset="-52"/>
              </a:defRPr>
            </a:lvl4pPr>
            <a:lvl5pPr marL="1828800" indent="0" algn="l">
              <a:buFontTx/>
              <a:buNone/>
              <a:defRPr lang="ru-RU" dirty="0">
                <a:solidFill>
                  <a:srgbClr val="161616"/>
                </a:solidFill>
                <a:latin typeface="Montserrat regular" panose="00000500000000000000" pitchFamily="2" charset="-52"/>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267641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Заголовок и объект">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8CF78266-F8A0-5247-11A9-BBF2F4FB57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442C9606-4E2E-4588-40EE-C339CEA786F9}"/>
              </a:ext>
            </a:extLst>
          </p:cNvPr>
          <p:cNvSpPr>
            <a:spLocks noGrp="1"/>
          </p:cNvSpPr>
          <p:nvPr>
            <p:ph type="title"/>
          </p:nvPr>
        </p:nvSpPr>
        <p:spPr>
          <a:xfrm>
            <a:off x="731520" y="1097281"/>
            <a:ext cx="10728960" cy="594360"/>
          </a:xfrm>
        </p:spPr>
        <p:txBody>
          <a:bodyPr>
            <a:normAutofit/>
          </a:bodyPr>
          <a:lstStyle>
            <a:lvl1pPr algn="l">
              <a:defRPr sz="2800">
                <a:solidFill>
                  <a:srgbClr val="138189"/>
                </a:solidFill>
              </a:defRPr>
            </a:lvl1pPr>
          </a:lstStyle>
          <a:p>
            <a:r>
              <a:rPr lang="ru-RU" dirty="0"/>
              <a:t>Образец заголовка</a:t>
            </a:r>
          </a:p>
        </p:txBody>
      </p:sp>
      <p:sp>
        <p:nvSpPr>
          <p:cNvPr id="13" name="Объект 2">
            <a:extLst>
              <a:ext uri="{FF2B5EF4-FFF2-40B4-BE49-F238E27FC236}">
                <a16:creationId xmlns:a16="http://schemas.microsoft.com/office/drawing/2014/main" id="{766FB59C-7FD0-9327-5560-951BAC891475}"/>
              </a:ext>
            </a:extLst>
          </p:cNvPr>
          <p:cNvSpPr>
            <a:spLocks noGrp="1"/>
          </p:cNvSpPr>
          <p:nvPr>
            <p:ph idx="1"/>
          </p:nvPr>
        </p:nvSpPr>
        <p:spPr>
          <a:xfrm>
            <a:off x="731520" y="2065654"/>
            <a:ext cx="10728960" cy="4594226"/>
          </a:xfrm>
        </p:spPr>
        <p:txBody>
          <a:bodyPr/>
          <a:lstStyle>
            <a:lvl1pPr algn="l">
              <a:defRPr lang="ru-RU" dirty="0" smtClean="0">
                <a:solidFill>
                  <a:srgbClr val="161616"/>
                </a:solidFill>
                <a:latin typeface="Montserrat regular" panose="00000500000000000000" pitchFamily="2" charset="-52"/>
              </a:defRPr>
            </a:lvl1pPr>
            <a:lvl2pPr marL="457200" indent="0" algn="l">
              <a:buFontTx/>
              <a:buNone/>
              <a:defRPr lang="ru-RU" dirty="0" smtClean="0">
                <a:solidFill>
                  <a:srgbClr val="161616"/>
                </a:solidFill>
                <a:latin typeface="Montserrat regular" panose="00000500000000000000" pitchFamily="2" charset="-52"/>
              </a:defRPr>
            </a:lvl2pPr>
            <a:lvl3pPr marL="914400" indent="0" algn="l">
              <a:buFontTx/>
              <a:buNone/>
              <a:defRPr lang="ru-RU" dirty="0" smtClean="0">
                <a:solidFill>
                  <a:srgbClr val="161616"/>
                </a:solidFill>
                <a:latin typeface="Montserrat regular" panose="00000500000000000000" pitchFamily="2" charset="-52"/>
              </a:defRPr>
            </a:lvl3pPr>
            <a:lvl4pPr marL="1371600" indent="0" algn="l">
              <a:buFontTx/>
              <a:buNone/>
              <a:defRPr lang="ru-RU" dirty="0" smtClean="0">
                <a:solidFill>
                  <a:srgbClr val="161616"/>
                </a:solidFill>
                <a:latin typeface="Montserrat regular" panose="00000500000000000000" pitchFamily="2" charset="-52"/>
              </a:defRPr>
            </a:lvl4pPr>
            <a:lvl5pPr marL="1828800" indent="0" algn="l">
              <a:buFontTx/>
              <a:buNone/>
              <a:defRPr lang="ru-RU" dirty="0">
                <a:solidFill>
                  <a:srgbClr val="161616"/>
                </a:solidFill>
                <a:latin typeface="Montserrat regular" panose="00000500000000000000" pitchFamily="2" charset="-52"/>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2174950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Заголовок и объект">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8CF78266-F8A0-5247-11A9-BBF2F4FB57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442C9606-4E2E-4588-40EE-C339CEA786F9}"/>
              </a:ext>
            </a:extLst>
          </p:cNvPr>
          <p:cNvSpPr>
            <a:spLocks noGrp="1"/>
          </p:cNvSpPr>
          <p:nvPr>
            <p:ph type="title"/>
          </p:nvPr>
        </p:nvSpPr>
        <p:spPr>
          <a:xfrm>
            <a:off x="731520" y="1097281"/>
            <a:ext cx="10728960" cy="594360"/>
          </a:xfrm>
        </p:spPr>
        <p:txBody>
          <a:bodyPr>
            <a:normAutofit/>
          </a:bodyPr>
          <a:lstStyle>
            <a:lvl1pPr algn="l">
              <a:defRPr sz="2800">
                <a:solidFill>
                  <a:srgbClr val="138189"/>
                </a:solidFill>
              </a:defRPr>
            </a:lvl1pPr>
          </a:lstStyle>
          <a:p>
            <a:r>
              <a:rPr lang="ru-RU" dirty="0"/>
              <a:t>Образец заголовка</a:t>
            </a:r>
          </a:p>
        </p:txBody>
      </p:sp>
      <p:sp>
        <p:nvSpPr>
          <p:cNvPr id="13" name="Объект 2">
            <a:extLst>
              <a:ext uri="{FF2B5EF4-FFF2-40B4-BE49-F238E27FC236}">
                <a16:creationId xmlns:a16="http://schemas.microsoft.com/office/drawing/2014/main" id="{766FB59C-7FD0-9327-5560-951BAC891475}"/>
              </a:ext>
            </a:extLst>
          </p:cNvPr>
          <p:cNvSpPr>
            <a:spLocks noGrp="1"/>
          </p:cNvSpPr>
          <p:nvPr>
            <p:ph idx="1"/>
          </p:nvPr>
        </p:nvSpPr>
        <p:spPr>
          <a:xfrm>
            <a:off x="731520" y="2065654"/>
            <a:ext cx="5166360" cy="4594226"/>
          </a:xfrm>
        </p:spPr>
        <p:txBody>
          <a:bodyPr/>
          <a:lstStyle>
            <a:lvl1pPr algn="l">
              <a:defRPr lang="ru-RU" dirty="0" smtClean="0">
                <a:solidFill>
                  <a:srgbClr val="161616"/>
                </a:solidFill>
                <a:latin typeface="Montserrat regular" panose="00000500000000000000" pitchFamily="2" charset="-52"/>
              </a:defRPr>
            </a:lvl1pPr>
            <a:lvl2pPr marL="457200" indent="0" algn="l">
              <a:buFontTx/>
              <a:buNone/>
              <a:defRPr lang="ru-RU" dirty="0" smtClean="0">
                <a:solidFill>
                  <a:srgbClr val="161616"/>
                </a:solidFill>
                <a:latin typeface="Montserrat regular" panose="00000500000000000000" pitchFamily="2" charset="-52"/>
              </a:defRPr>
            </a:lvl2pPr>
            <a:lvl3pPr marL="914400" indent="0" algn="l">
              <a:buFontTx/>
              <a:buNone/>
              <a:defRPr lang="ru-RU" dirty="0" smtClean="0">
                <a:solidFill>
                  <a:srgbClr val="161616"/>
                </a:solidFill>
                <a:latin typeface="Montserrat regular" panose="00000500000000000000" pitchFamily="2" charset="-52"/>
              </a:defRPr>
            </a:lvl3pPr>
            <a:lvl4pPr marL="1371600" indent="0" algn="l">
              <a:buFontTx/>
              <a:buNone/>
              <a:defRPr lang="ru-RU" dirty="0" smtClean="0">
                <a:solidFill>
                  <a:srgbClr val="161616"/>
                </a:solidFill>
                <a:latin typeface="Montserrat regular" panose="00000500000000000000" pitchFamily="2" charset="-52"/>
              </a:defRPr>
            </a:lvl4pPr>
            <a:lvl5pPr marL="1828800" indent="0" algn="l">
              <a:buFontTx/>
              <a:buNone/>
              <a:defRPr lang="ru-RU" dirty="0">
                <a:solidFill>
                  <a:srgbClr val="161616"/>
                </a:solidFill>
                <a:latin typeface="Montserrat regular" panose="00000500000000000000" pitchFamily="2" charset="-52"/>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6" name="Объект 2">
            <a:extLst>
              <a:ext uri="{FF2B5EF4-FFF2-40B4-BE49-F238E27FC236}">
                <a16:creationId xmlns:a16="http://schemas.microsoft.com/office/drawing/2014/main" id="{A1DDF331-2770-C4DD-6ACE-560DF3BAD0E4}"/>
              </a:ext>
            </a:extLst>
          </p:cNvPr>
          <p:cNvSpPr>
            <a:spLocks noGrp="1"/>
          </p:cNvSpPr>
          <p:nvPr>
            <p:ph idx="10"/>
          </p:nvPr>
        </p:nvSpPr>
        <p:spPr>
          <a:xfrm>
            <a:off x="6294120" y="2065654"/>
            <a:ext cx="5166360" cy="4594226"/>
          </a:xfrm>
        </p:spPr>
        <p:txBody>
          <a:bodyPr/>
          <a:lstStyle>
            <a:lvl1pPr algn="l">
              <a:defRPr lang="ru-RU" dirty="0" smtClean="0">
                <a:solidFill>
                  <a:srgbClr val="161616"/>
                </a:solidFill>
                <a:latin typeface="Montserrat regular" panose="00000500000000000000" pitchFamily="2" charset="-52"/>
              </a:defRPr>
            </a:lvl1pPr>
            <a:lvl2pPr marL="457200" indent="0" algn="l">
              <a:buFontTx/>
              <a:buNone/>
              <a:defRPr lang="ru-RU" dirty="0" smtClean="0">
                <a:solidFill>
                  <a:srgbClr val="161616"/>
                </a:solidFill>
                <a:latin typeface="Montserrat regular" panose="00000500000000000000" pitchFamily="2" charset="-52"/>
              </a:defRPr>
            </a:lvl2pPr>
            <a:lvl3pPr marL="914400" indent="0" algn="l">
              <a:buFontTx/>
              <a:buNone/>
              <a:defRPr lang="ru-RU" dirty="0" smtClean="0">
                <a:solidFill>
                  <a:srgbClr val="161616"/>
                </a:solidFill>
                <a:latin typeface="Montserrat regular" panose="00000500000000000000" pitchFamily="2" charset="-52"/>
              </a:defRPr>
            </a:lvl3pPr>
            <a:lvl4pPr marL="1371600" indent="0" algn="l">
              <a:buFontTx/>
              <a:buNone/>
              <a:defRPr lang="ru-RU" dirty="0" smtClean="0">
                <a:solidFill>
                  <a:srgbClr val="161616"/>
                </a:solidFill>
                <a:latin typeface="Montserrat regular" panose="00000500000000000000" pitchFamily="2" charset="-52"/>
              </a:defRPr>
            </a:lvl4pPr>
            <a:lvl5pPr marL="1828800" indent="0" algn="l">
              <a:buFontTx/>
              <a:buNone/>
              <a:defRPr lang="ru-RU" dirty="0">
                <a:solidFill>
                  <a:srgbClr val="161616"/>
                </a:solidFill>
                <a:latin typeface="Montserrat regular" panose="00000500000000000000" pitchFamily="2" charset="-52"/>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2634008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Заголовок и объект">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BD5270E1-4BAB-A5BC-91CF-58DB05B928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442C9606-4E2E-4588-40EE-C339CEA786F9}"/>
              </a:ext>
            </a:extLst>
          </p:cNvPr>
          <p:cNvSpPr>
            <a:spLocks noGrp="1"/>
          </p:cNvSpPr>
          <p:nvPr>
            <p:ph type="title"/>
          </p:nvPr>
        </p:nvSpPr>
        <p:spPr>
          <a:xfrm>
            <a:off x="731520" y="1097281"/>
            <a:ext cx="10728960" cy="594360"/>
          </a:xfrm>
        </p:spPr>
        <p:txBody>
          <a:bodyPr>
            <a:normAutofit/>
          </a:bodyPr>
          <a:lstStyle>
            <a:lvl1pPr algn="l">
              <a:defRPr sz="2800">
                <a:solidFill>
                  <a:srgbClr val="138189"/>
                </a:solidFill>
              </a:defRPr>
            </a:lvl1pPr>
          </a:lstStyle>
          <a:p>
            <a:r>
              <a:rPr lang="ru-RU" dirty="0"/>
              <a:t>Образец заголовка</a:t>
            </a:r>
          </a:p>
        </p:txBody>
      </p:sp>
      <p:sp>
        <p:nvSpPr>
          <p:cNvPr id="13" name="Объект 2">
            <a:extLst>
              <a:ext uri="{FF2B5EF4-FFF2-40B4-BE49-F238E27FC236}">
                <a16:creationId xmlns:a16="http://schemas.microsoft.com/office/drawing/2014/main" id="{766FB59C-7FD0-9327-5560-951BAC891475}"/>
              </a:ext>
            </a:extLst>
          </p:cNvPr>
          <p:cNvSpPr>
            <a:spLocks noGrp="1"/>
          </p:cNvSpPr>
          <p:nvPr>
            <p:ph idx="1"/>
          </p:nvPr>
        </p:nvSpPr>
        <p:spPr>
          <a:xfrm>
            <a:off x="731520" y="2065654"/>
            <a:ext cx="10728960" cy="4594226"/>
          </a:xfrm>
        </p:spPr>
        <p:txBody>
          <a:bodyPr/>
          <a:lstStyle>
            <a:lvl1pPr algn="l">
              <a:defRPr lang="ru-RU" dirty="0" smtClean="0">
                <a:solidFill>
                  <a:srgbClr val="161616"/>
                </a:solidFill>
                <a:latin typeface="Montserrat regular" panose="00000500000000000000" pitchFamily="2" charset="-52"/>
              </a:defRPr>
            </a:lvl1pPr>
            <a:lvl2pPr marL="457200" indent="0" algn="l">
              <a:buFontTx/>
              <a:buNone/>
              <a:defRPr lang="ru-RU" dirty="0" smtClean="0">
                <a:solidFill>
                  <a:srgbClr val="161616"/>
                </a:solidFill>
                <a:latin typeface="Montserrat regular" panose="00000500000000000000" pitchFamily="2" charset="-52"/>
              </a:defRPr>
            </a:lvl2pPr>
            <a:lvl3pPr marL="914400" indent="0" algn="l">
              <a:buFontTx/>
              <a:buNone/>
              <a:defRPr lang="ru-RU" dirty="0" smtClean="0">
                <a:solidFill>
                  <a:srgbClr val="161616"/>
                </a:solidFill>
                <a:latin typeface="Montserrat regular" panose="00000500000000000000" pitchFamily="2" charset="-52"/>
              </a:defRPr>
            </a:lvl3pPr>
            <a:lvl4pPr marL="1371600" indent="0" algn="l">
              <a:buFontTx/>
              <a:buNone/>
              <a:defRPr lang="ru-RU" dirty="0" smtClean="0">
                <a:solidFill>
                  <a:srgbClr val="161616"/>
                </a:solidFill>
                <a:latin typeface="Montserrat regular" panose="00000500000000000000" pitchFamily="2" charset="-52"/>
              </a:defRPr>
            </a:lvl4pPr>
            <a:lvl5pPr marL="1828800" indent="0" algn="l">
              <a:buFontTx/>
              <a:buNone/>
              <a:defRPr lang="ru-RU" dirty="0">
                <a:solidFill>
                  <a:srgbClr val="161616"/>
                </a:solidFill>
                <a:latin typeface="Montserrat regular" panose="00000500000000000000" pitchFamily="2" charset="-52"/>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1388049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pic>
        <p:nvPicPr>
          <p:cNvPr id="32" name="Рисунок 31">
            <a:extLst>
              <a:ext uri="{FF2B5EF4-FFF2-40B4-BE49-F238E27FC236}">
                <a16:creationId xmlns:a16="http://schemas.microsoft.com/office/drawing/2014/main" id="{C76EB2BD-F2B4-D605-EF79-8FBD2DA6A4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8" name="Рисунок 27">
            <a:extLst>
              <a:ext uri="{FF2B5EF4-FFF2-40B4-BE49-F238E27FC236}">
                <a16:creationId xmlns:a16="http://schemas.microsoft.com/office/drawing/2014/main" id="{598F62C9-8BAB-8957-DA8D-D17A7AC685DC}"/>
              </a:ext>
            </a:extLst>
          </p:cNvPr>
          <p:cNvSpPr>
            <a:spLocks noGrp="1"/>
          </p:cNvSpPr>
          <p:nvPr>
            <p:ph type="pic" sz="quarter" idx="10"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5334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cubicBezTo>
                  <a:pt x="12192000" y="3799205"/>
                  <a:pt x="9133205" y="6858000"/>
                  <a:pt x="5334000" y="6858000"/>
                </a:cubicBezTo>
                <a:lnTo>
                  <a:pt x="0" y="6858000"/>
                </a:lnTo>
                <a:close/>
              </a:path>
            </a:pathLst>
          </a:custGeom>
        </p:spPr>
        <p:txBody>
          <a:bodyPr wrap="square" anchor="ctr">
            <a:noAutofit/>
          </a:bodyPr>
          <a:lstStyle>
            <a:lvl1pPr marL="0" indent="0" algn="ctr">
              <a:buFontTx/>
              <a:buNone/>
              <a:defRPr/>
            </a:lvl1pPr>
          </a:lstStyle>
          <a:p>
            <a:r>
              <a:rPr lang="ru-RU" dirty="0"/>
              <a:t>Фото</a:t>
            </a:r>
          </a:p>
        </p:txBody>
      </p:sp>
    </p:spTree>
    <p:extLst>
      <p:ext uri="{BB962C8B-B14F-4D97-AF65-F5344CB8AC3E}">
        <p14:creationId xmlns:p14="http://schemas.microsoft.com/office/powerpoint/2010/main" val="626356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70FFDF-0F1C-1BDE-2C7C-6F1EEA51EC92}"/>
              </a:ext>
            </a:extLst>
          </p:cNvPr>
          <p:cNvSpPr>
            <a:spLocks noGrp="1"/>
          </p:cNvSpPr>
          <p:nvPr>
            <p:ph type="title"/>
          </p:nvPr>
        </p:nvSpPr>
        <p:spPr>
          <a:xfrm>
            <a:off x="838200" y="4556760"/>
            <a:ext cx="10515600" cy="972343"/>
          </a:xfrm>
          <a:prstGeom prst="rect">
            <a:avLst/>
          </a:prstGeom>
        </p:spPr>
        <p:txBody>
          <a:bodyPr vert="horz" lIns="91440" tIns="45720" rIns="91440" bIns="45720" rtlCol="0" anchor="t">
            <a:normAutofit/>
          </a:bodyPr>
          <a:lstStyle/>
          <a:p>
            <a:r>
              <a:rPr lang="ru-RU" dirty="0"/>
              <a:t>Образец заголовка</a:t>
            </a:r>
          </a:p>
        </p:txBody>
      </p:sp>
      <p:sp>
        <p:nvSpPr>
          <p:cNvPr id="3" name="Текст 2">
            <a:extLst>
              <a:ext uri="{FF2B5EF4-FFF2-40B4-BE49-F238E27FC236}">
                <a16:creationId xmlns:a16="http://schemas.microsoft.com/office/drawing/2014/main" id="{3C42A32B-87BF-A1C4-AE44-6C01AC3A9436}"/>
              </a:ext>
            </a:extLst>
          </p:cNvPr>
          <p:cNvSpPr>
            <a:spLocks noGrp="1"/>
          </p:cNvSpPr>
          <p:nvPr>
            <p:ph type="body" idx="1"/>
          </p:nvPr>
        </p:nvSpPr>
        <p:spPr>
          <a:xfrm>
            <a:off x="838200" y="5547360"/>
            <a:ext cx="10515600" cy="1112520"/>
          </a:xfrm>
          <a:prstGeom prst="rect">
            <a:avLst/>
          </a:prstGeom>
        </p:spPr>
        <p:txBody>
          <a:bodyPr vert="horz" lIns="91440" tIns="45720" rIns="91440" bIns="45720" rtlCol="0">
            <a:normAutofit/>
          </a:bodyPr>
          <a:lstStyle/>
          <a:p>
            <a:pPr lvl="0"/>
            <a:r>
              <a:rPr lang="ru-RU" dirty="0"/>
              <a:t>Образец текста</a:t>
            </a:r>
          </a:p>
        </p:txBody>
      </p:sp>
    </p:spTree>
    <p:extLst>
      <p:ext uri="{BB962C8B-B14F-4D97-AF65-F5344CB8AC3E}">
        <p14:creationId xmlns:p14="http://schemas.microsoft.com/office/powerpoint/2010/main" val="1432791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0" r:id="rId3"/>
    <p:sldLayoutId id="2147483663" r:id="rId4"/>
    <p:sldLayoutId id="2147483669" r:id="rId5"/>
    <p:sldLayoutId id="2147483664" r:id="rId6"/>
    <p:sldLayoutId id="2147483668" r:id="rId7"/>
    <p:sldLayoutId id="2147483665" r:id="rId8"/>
    <p:sldLayoutId id="2147483651" r:id="rId9"/>
    <p:sldLayoutId id="2147483661" r:id="rId10"/>
    <p:sldLayoutId id="2147483662" r:id="rId11"/>
  </p:sldLayoutIdLst>
  <p:txStyles>
    <p:title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0" indent="0" algn="ctr" defTabSz="914400" rtl="0" eaLnBrk="1" latinLnBrk="0" hangingPunct="1">
        <a:lnSpc>
          <a:spcPct val="90000"/>
        </a:lnSpc>
        <a:spcBef>
          <a:spcPts val="1000"/>
        </a:spcBef>
        <a:buFontTx/>
        <a:buNone/>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chart" Target="../charts/chart54.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chart" Target="../charts/chart58.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3" Type="http://schemas.openxmlformats.org/officeDocument/2006/relationships/image" Target="../media/image27.png"/><Relationship Id="rId2" Type="http://schemas.microsoft.com/office/2014/relationships/chartEx" Target="../charts/chartEx10.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chart" Target="../charts/chart60.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chart" Target="../charts/chart64.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chart" Target="../charts/chart65.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3" Type="http://schemas.openxmlformats.org/officeDocument/2006/relationships/image" Target="../media/image28.png"/><Relationship Id="rId2" Type="http://schemas.microsoft.com/office/2014/relationships/chartEx" Target="../charts/chartEx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2.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chart" Target="../charts/chart66.xml"/><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2" Type="http://schemas.openxmlformats.org/officeDocument/2006/relationships/chart" Target="../charts/chart68.xml"/><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2" Type="http://schemas.openxmlformats.org/officeDocument/2006/relationships/chart" Target="../charts/chart69.xml"/><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2" Type="http://schemas.openxmlformats.org/officeDocument/2006/relationships/chart" Target="../charts/chart70.xml"/><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2" Type="http://schemas.openxmlformats.org/officeDocument/2006/relationships/chart" Target="../charts/chart71.xml"/><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3" Type="http://schemas.openxmlformats.org/officeDocument/2006/relationships/image" Target="../media/image29.png"/><Relationship Id="rId2" Type="http://schemas.microsoft.com/office/2014/relationships/chartEx" Target="../charts/chartEx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microsoft.com/office/2014/relationships/chartEx" Target="../charts/chartEx1.xml"/><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2.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2" Type="http://schemas.openxmlformats.org/officeDocument/2006/relationships/chart" Target="../charts/chart74.xml"/><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2" Type="http://schemas.openxmlformats.org/officeDocument/2006/relationships/chart" Target="../charts/chart75.xml"/><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2" Type="http://schemas.openxmlformats.org/officeDocument/2006/relationships/chart" Target="../charts/chart76.xml"/><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2" Type="http://schemas.openxmlformats.org/officeDocument/2006/relationships/chart" Target="../charts/chart77.xml"/><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3" Type="http://schemas.openxmlformats.org/officeDocument/2006/relationships/image" Target="../media/image30.png"/><Relationship Id="rId2" Type="http://schemas.microsoft.com/office/2014/relationships/chartEx" Target="../charts/chartEx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microsoft.com/office/2014/relationships/chartEx" Target="../charts/chartEx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microsoft.com/office/2014/relationships/chartEx" Target="../charts/chartEx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microsoft.com/office/2014/relationships/chartEx" Target="../charts/chartEx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microsoft.com/office/2014/relationships/chartEx" Target="../charts/chartEx5.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23.png"/><Relationship Id="rId2" Type="http://schemas.microsoft.com/office/2014/relationships/chartEx" Target="../charts/chartEx6.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24.png"/><Relationship Id="rId2" Type="http://schemas.microsoft.com/office/2014/relationships/chartEx" Target="../charts/chartEx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25.png"/><Relationship Id="rId2" Type="http://schemas.microsoft.com/office/2014/relationships/chartEx" Target="../charts/chartEx8.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image" Target="../media/image26.png"/><Relationship Id="rId2" Type="http://schemas.microsoft.com/office/2014/relationships/chartEx" Target="../charts/chartEx9.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7006AD5E-8059-51D8-7B2E-A3A2EF52D8CE}"/>
              </a:ext>
            </a:extLst>
          </p:cNvPr>
          <p:cNvSpPr>
            <a:spLocks noGrp="1"/>
          </p:cNvSpPr>
          <p:nvPr>
            <p:ph type="title"/>
          </p:nvPr>
        </p:nvSpPr>
        <p:spPr/>
        <p:txBody>
          <a:bodyPr>
            <a:normAutofit fontScale="90000"/>
          </a:bodyPr>
          <a:lstStyle/>
          <a:p>
            <a:r>
              <a:rPr lang="ru-RU" b="1" dirty="0"/>
              <a:t>Результаты Всероссийских проверочных работ (ВПР) </a:t>
            </a:r>
            <a:br>
              <a:rPr lang="ru-RU" b="1" dirty="0"/>
            </a:br>
            <a:r>
              <a:rPr lang="ru-RU" b="1" dirty="0"/>
              <a:t>в  Приморском крае</a:t>
            </a:r>
            <a:br>
              <a:rPr lang="ru-RU" b="1" dirty="0"/>
            </a:br>
            <a:r>
              <a:rPr lang="ru-RU" b="1" dirty="0"/>
              <a:t>2025 год</a:t>
            </a:r>
            <a:br>
              <a:rPr lang="ru-RU" b="1" dirty="0"/>
            </a:br>
            <a:r>
              <a:rPr lang="ru-RU" b="1" dirty="0"/>
              <a:t>8 класс</a:t>
            </a:r>
          </a:p>
        </p:txBody>
      </p:sp>
    </p:spTree>
    <p:extLst>
      <p:ext uri="{BB962C8B-B14F-4D97-AF65-F5344CB8AC3E}">
        <p14:creationId xmlns:p14="http://schemas.microsoft.com/office/powerpoint/2010/main" val="2056701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Распределение участников по отметкам, %</a:t>
            </a:r>
          </a:p>
        </p:txBody>
      </p:sp>
      <p:graphicFrame>
        <p:nvGraphicFramePr>
          <p:cNvPr id="4" name="Таблица 3">
            <a:extLst>
              <a:ext uri="{FF2B5EF4-FFF2-40B4-BE49-F238E27FC236}">
                <a16:creationId xmlns:a16="http://schemas.microsoft.com/office/drawing/2014/main" id="{8FFA6CE0-D724-4244-B21F-300A8875D027}"/>
              </a:ext>
            </a:extLst>
          </p:cNvPr>
          <p:cNvGraphicFramePr>
            <a:graphicFrameLocks noGrp="1"/>
          </p:cNvGraphicFramePr>
          <p:nvPr>
            <p:extLst>
              <p:ext uri="{D42A27DB-BD31-4B8C-83A1-F6EECF244321}">
                <p14:modId xmlns:p14="http://schemas.microsoft.com/office/powerpoint/2010/main" val="2054657184"/>
              </p:ext>
            </p:extLst>
          </p:nvPr>
        </p:nvGraphicFramePr>
        <p:xfrm>
          <a:off x="194122" y="2784742"/>
          <a:ext cx="3756179" cy="1012902"/>
        </p:xfrm>
        <a:graphic>
          <a:graphicData uri="http://schemas.openxmlformats.org/drawingml/2006/table">
            <a:tbl>
              <a:tblPr firstRow="1" bandRow="1">
                <a:tableStyleId>{5940675A-B579-460E-94D1-54222C63F5DA}</a:tableStyleId>
              </a:tblPr>
              <a:tblGrid>
                <a:gridCol w="2322273">
                  <a:extLst>
                    <a:ext uri="{9D8B030D-6E8A-4147-A177-3AD203B41FA5}">
                      <a16:colId xmlns:a16="http://schemas.microsoft.com/office/drawing/2014/main" val="3089212738"/>
                    </a:ext>
                  </a:extLst>
                </a:gridCol>
                <a:gridCol w="1433906">
                  <a:extLst>
                    <a:ext uri="{9D8B030D-6E8A-4147-A177-3AD203B41FA5}">
                      <a16:colId xmlns:a16="http://schemas.microsoft.com/office/drawing/2014/main" val="469627586"/>
                    </a:ext>
                  </a:extLst>
                </a:gridCol>
              </a:tblGrid>
              <a:tr h="378589">
                <a:tc>
                  <a:txBody>
                    <a:bodyPr/>
                    <a:lstStyle/>
                    <a:p>
                      <a:pPr algn="ctr"/>
                      <a:r>
                        <a:rPr lang="ru-RU" sz="1400" dirty="0"/>
                        <a:t>Количество участников</a:t>
                      </a:r>
                    </a:p>
                  </a:txBody>
                  <a:tcPr anchor="ctr"/>
                </a:tc>
                <a:tc>
                  <a:txBody>
                    <a:bodyPr/>
                    <a:lstStyle/>
                    <a:p>
                      <a:pPr algn="ctr"/>
                      <a:r>
                        <a:rPr lang="ru-RU" sz="1400" dirty="0"/>
                        <a:t>8 класс</a:t>
                      </a:r>
                    </a:p>
                  </a:txBody>
                  <a:tcPr anchor="ctr"/>
                </a:tc>
                <a:extLst>
                  <a:ext uri="{0D108BD9-81ED-4DB2-BD59-A6C34878D82A}">
                    <a16:rowId xmlns:a16="http://schemas.microsoft.com/office/drawing/2014/main" val="3892861024"/>
                  </a:ext>
                </a:extLst>
              </a:tr>
              <a:tr h="329513">
                <a:tc>
                  <a:txBody>
                    <a:bodyPr/>
                    <a:lstStyle/>
                    <a:p>
                      <a:pPr algn="ctr"/>
                      <a:r>
                        <a:rPr lang="ru-RU" sz="1400" dirty="0"/>
                        <a:t>Россия (вся выборка)</a:t>
                      </a:r>
                    </a:p>
                  </a:txBody>
                  <a:tcPr anchor="ctr"/>
                </a:tc>
                <a:tc>
                  <a:txBody>
                    <a:bodyPr/>
                    <a:lstStyle/>
                    <a:p>
                      <a:pPr algn="ctr"/>
                      <a:r>
                        <a:rPr lang="ru-RU" sz="1400" dirty="0"/>
                        <a:t>1394816</a:t>
                      </a:r>
                    </a:p>
                  </a:txBody>
                  <a:tcPr anchor="ctr"/>
                </a:tc>
                <a:extLst>
                  <a:ext uri="{0D108BD9-81ED-4DB2-BD59-A6C34878D82A}">
                    <a16:rowId xmlns:a16="http://schemas.microsoft.com/office/drawing/2014/main" val="1517554406"/>
                  </a:ext>
                </a:extLst>
              </a:tr>
              <a:tr h="296562">
                <a:tc>
                  <a:txBody>
                    <a:bodyPr/>
                    <a:lstStyle/>
                    <a:p>
                      <a:pPr algn="ctr"/>
                      <a:r>
                        <a:rPr lang="ru-RU" sz="1400" dirty="0"/>
                        <a:t>Приморский край</a:t>
                      </a:r>
                    </a:p>
                  </a:txBody>
                  <a:tcPr anchor="ctr"/>
                </a:tc>
                <a:tc>
                  <a:txBody>
                    <a:bodyPr/>
                    <a:lstStyle/>
                    <a:p>
                      <a:pPr algn="ctr"/>
                      <a:r>
                        <a:rPr lang="ru-RU" sz="1400" dirty="0"/>
                        <a:t>17401</a:t>
                      </a:r>
                    </a:p>
                  </a:txBody>
                  <a:tcPr anchor="ctr"/>
                </a:tc>
                <a:extLst>
                  <a:ext uri="{0D108BD9-81ED-4DB2-BD59-A6C34878D82A}">
                    <a16:rowId xmlns:a16="http://schemas.microsoft.com/office/drawing/2014/main" val="2599007028"/>
                  </a:ext>
                </a:extLst>
              </a:tr>
            </a:tbl>
          </a:graphicData>
        </a:graphic>
      </p:graphicFrame>
      <p:graphicFrame>
        <p:nvGraphicFramePr>
          <p:cNvPr id="5" name="Диаграмма 4">
            <a:extLst>
              <a:ext uri="{FF2B5EF4-FFF2-40B4-BE49-F238E27FC236}">
                <a16:creationId xmlns:a16="http://schemas.microsoft.com/office/drawing/2014/main" id="{54478881-B93D-411D-81FB-2A5AB84EA5CE}"/>
              </a:ext>
            </a:extLst>
          </p:cNvPr>
          <p:cNvGraphicFramePr/>
          <p:nvPr>
            <p:extLst>
              <p:ext uri="{D42A27DB-BD31-4B8C-83A1-F6EECF244321}">
                <p14:modId xmlns:p14="http://schemas.microsoft.com/office/powerpoint/2010/main" val="3515425976"/>
              </p:ext>
            </p:extLst>
          </p:nvPr>
        </p:nvGraphicFramePr>
        <p:xfrm>
          <a:off x="4095749" y="723900"/>
          <a:ext cx="7677151" cy="565785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00B7AAF3-F79F-43DE-A7E0-032C62FF2D37}"/>
              </a:ext>
            </a:extLst>
          </p:cNvPr>
          <p:cNvSpPr txBox="1"/>
          <p:nvPr/>
        </p:nvSpPr>
        <p:spPr>
          <a:xfrm>
            <a:off x="10597333" y="13711"/>
            <a:ext cx="1594667" cy="276999"/>
          </a:xfrm>
          <a:prstGeom prst="rect">
            <a:avLst/>
          </a:prstGeom>
          <a:noFill/>
        </p:spPr>
        <p:txBody>
          <a:bodyPr wrap="none" rtlCol="0">
            <a:spAutoFit/>
          </a:bodyPr>
          <a:lstStyle/>
          <a:p>
            <a:r>
              <a:rPr lang="ru-RU" sz="1200" dirty="0">
                <a:solidFill>
                  <a:schemeClr val="tx2">
                    <a:lumMod val="40000"/>
                    <a:lumOff val="60000"/>
                  </a:schemeClr>
                </a:solidFill>
              </a:rPr>
              <a:t>Русский язык, 8 класс</a:t>
            </a:r>
          </a:p>
        </p:txBody>
      </p:sp>
    </p:spTree>
    <p:extLst>
      <p:ext uri="{BB962C8B-B14F-4D97-AF65-F5344CB8AC3E}">
        <p14:creationId xmlns:p14="http://schemas.microsoft.com/office/powerpoint/2010/main" val="125843714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90F7D01D-7223-435B-A3CF-762E77D525DC}"/>
              </a:ext>
            </a:extLst>
          </p:cNvPr>
          <p:cNvSpPr txBox="1">
            <a:spLocks/>
          </p:cNvSpPr>
          <p:nvPr/>
        </p:nvSpPr>
        <p:spPr>
          <a:xfrm>
            <a:off x="3490686" y="290710"/>
            <a:ext cx="3116580" cy="59436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r>
              <a:rPr lang="ru-RU" dirty="0"/>
              <a:t>Описание работы</a:t>
            </a:r>
          </a:p>
        </p:txBody>
      </p:sp>
      <p:sp>
        <p:nvSpPr>
          <p:cNvPr id="5" name="Прямоугольник: скругленные углы 4">
            <a:extLst>
              <a:ext uri="{FF2B5EF4-FFF2-40B4-BE49-F238E27FC236}">
                <a16:creationId xmlns:a16="http://schemas.microsoft.com/office/drawing/2014/main" id="{F452794E-3ABB-4847-9459-CB69FDB4776B}"/>
              </a:ext>
            </a:extLst>
          </p:cNvPr>
          <p:cNvSpPr/>
          <p:nvPr/>
        </p:nvSpPr>
        <p:spPr>
          <a:xfrm>
            <a:off x="108739" y="2341046"/>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17 заданий</a:t>
            </a:r>
          </a:p>
        </p:txBody>
      </p:sp>
      <p:sp>
        <p:nvSpPr>
          <p:cNvPr id="8" name="Прямоугольник: скругленные углы 7">
            <a:extLst>
              <a:ext uri="{FF2B5EF4-FFF2-40B4-BE49-F238E27FC236}">
                <a16:creationId xmlns:a16="http://schemas.microsoft.com/office/drawing/2014/main" id="{F4BA2786-3DFF-41D6-A840-04D3ABEAA725}"/>
              </a:ext>
            </a:extLst>
          </p:cNvPr>
          <p:cNvSpPr/>
          <p:nvPr/>
        </p:nvSpPr>
        <p:spPr>
          <a:xfrm>
            <a:off x="1939186" y="2341046"/>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16 заданий базового уровня сложности</a:t>
            </a:r>
          </a:p>
        </p:txBody>
      </p:sp>
      <p:sp>
        <p:nvSpPr>
          <p:cNvPr id="9" name="Прямоугольник: скругленные углы 8">
            <a:extLst>
              <a:ext uri="{FF2B5EF4-FFF2-40B4-BE49-F238E27FC236}">
                <a16:creationId xmlns:a16="http://schemas.microsoft.com/office/drawing/2014/main" id="{BE1EAEA2-B72C-4122-8C12-CC36DD7CF02D}"/>
              </a:ext>
            </a:extLst>
          </p:cNvPr>
          <p:cNvSpPr/>
          <p:nvPr/>
        </p:nvSpPr>
        <p:spPr>
          <a:xfrm>
            <a:off x="113682" y="5200288"/>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Работа состоит из двух частей</a:t>
            </a:r>
          </a:p>
        </p:txBody>
      </p:sp>
      <p:sp>
        <p:nvSpPr>
          <p:cNvPr id="10" name="Прямоугольник: скругленные углы 9">
            <a:extLst>
              <a:ext uri="{FF2B5EF4-FFF2-40B4-BE49-F238E27FC236}">
                <a16:creationId xmlns:a16="http://schemas.microsoft.com/office/drawing/2014/main" id="{D31FB0FC-E027-4013-AD37-A9F2A0F8AB8A}"/>
              </a:ext>
            </a:extLst>
          </p:cNvPr>
          <p:cNvSpPr/>
          <p:nvPr/>
        </p:nvSpPr>
        <p:spPr>
          <a:xfrm>
            <a:off x="3587584" y="5200288"/>
            <a:ext cx="8250804" cy="1518852"/>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a:solidFill>
                  <a:schemeClr val="tx1"/>
                </a:solidFill>
              </a:rPr>
              <a:t> В части 1 содержатся задания 1–9; в части 2 – задания 10–17.</a:t>
            </a:r>
          </a:p>
          <a:p>
            <a:r>
              <a:rPr lang="ru-RU" sz="1600" dirty="0">
                <a:solidFill>
                  <a:schemeClr val="tx1"/>
                </a:solidFill>
              </a:rPr>
              <a:t>Ответами к заданиям 1–3, 5–8, 10 и 12–15 являются цифра, последовательность цифр или слово (словосочетание).</a:t>
            </a:r>
          </a:p>
          <a:p>
            <a:r>
              <a:rPr lang="ru-RU" sz="1600" dirty="0">
                <a:solidFill>
                  <a:schemeClr val="tx1"/>
                </a:solidFill>
              </a:rPr>
              <a:t>Задания 4, 9, 11, 16 и 17 предполагают развернутый ответ.</a:t>
            </a:r>
          </a:p>
        </p:txBody>
      </p:sp>
      <p:sp>
        <p:nvSpPr>
          <p:cNvPr id="12" name="Прямоугольник: скругленные углы 11">
            <a:extLst>
              <a:ext uri="{FF2B5EF4-FFF2-40B4-BE49-F238E27FC236}">
                <a16:creationId xmlns:a16="http://schemas.microsoft.com/office/drawing/2014/main" id="{50E5816E-2110-4725-BDF8-B4AAAD3DAE81}"/>
              </a:ext>
            </a:extLst>
          </p:cNvPr>
          <p:cNvSpPr/>
          <p:nvPr/>
        </p:nvSpPr>
        <p:spPr>
          <a:xfrm>
            <a:off x="5048976" y="3265538"/>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минимальный балл за работу - </a:t>
            </a:r>
            <a:r>
              <a:rPr lang="ru-RU" b="1" dirty="0">
                <a:solidFill>
                  <a:sysClr val="windowText" lastClr="000000"/>
                </a:solidFill>
              </a:rPr>
              <a:t>6</a:t>
            </a:r>
          </a:p>
        </p:txBody>
      </p:sp>
      <p:sp>
        <p:nvSpPr>
          <p:cNvPr id="13" name="Прямоугольник: скругленные углы 12">
            <a:extLst>
              <a:ext uri="{FF2B5EF4-FFF2-40B4-BE49-F238E27FC236}">
                <a16:creationId xmlns:a16="http://schemas.microsoft.com/office/drawing/2014/main" id="{7EC46491-BD9C-4F30-ABB8-8D06FC9DB66F}"/>
              </a:ext>
            </a:extLst>
          </p:cNvPr>
          <p:cNvSpPr/>
          <p:nvPr/>
        </p:nvSpPr>
        <p:spPr>
          <a:xfrm>
            <a:off x="5048976" y="2351806"/>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максимальный балл за работу -  </a:t>
            </a:r>
            <a:r>
              <a:rPr lang="ru-RU" b="1" dirty="0">
                <a:solidFill>
                  <a:sysClr val="windowText" lastClr="000000"/>
                </a:solidFill>
              </a:rPr>
              <a:t>20</a:t>
            </a:r>
          </a:p>
        </p:txBody>
      </p:sp>
      <p:sp>
        <p:nvSpPr>
          <p:cNvPr id="14" name="Прямоугольник: скругленные углы 13">
            <a:extLst>
              <a:ext uri="{FF2B5EF4-FFF2-40B4-BE49-F238E27FC236}">
                <a16:creationId xmlns:a16="http://schemas.microsoft.com/office/drawing/2014/main" id="{3EEB01CB-1853-44FF-B0DC-3ADB00B795AF}"/>
              </a:ext>
            </a:extLst>
          </p:cNvPr>
          <p:cNvSpPr/>
          <p:nvPr/>
        </p:nvSpPr>
        <p:spPr>
          <a:xfrm>
            <a:off x="1939187" y="3265538"/>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1 задание повышенного уровня сложности</a:t>
            </a:r>
          </a:p>
        </p:txBody>
      </p:sp>
      <p:sp>
        <p:nvSpPr>
          <p:cNvPr id="15" name="Прямоугольник: скругленные углы 14">
            <a:extLst>
              <a:ext uri="{FF2B5EF4-FFF2-40B4-BE49-F238E27FC236}">
                <a16:creationId xmlns:a16="http://schemas.microsoft.com/office/drawing/2014/main" id="{2BD5BEBA-741E-4EA2-8876-EB92469EB874}"/>
              </a:ext>
            </a:extLst>
          </p:cNvPr>
          <p:cNvSpPr/>
          <p:nvPr/>
        </p:nvSpPr>
        <p:spPr>
          <a:xfrm>
            <a:off x="8207221" y="1422511"/>
            <a:ext cx="3525107" cy="807308"/>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Перевод первичных баллов </a:t>
            </a:r>
          </a:p>
          <a:p>
            <a:pPr algn="ctr"/>
            <a:r>
              <a:rPr lang="ru-RU" dirty="0">
                <a:solidFill>
                  <a:sysClr val="windowText" lastClr="000000"/>
                </a:solidFill>
              </a:rPr>
              <a:t>в  отметки по пятибалльной шкале</a:t>
            </a:r>
          </a:p>
        </p:txBody>
      </p:sp>
      <p:graphicFrame>
        <p:nvGraphicFramePr>
          <p:cNvPr id="16" name="Таблица 15">
            <a:extLst>
              <a:ext uri="{FF2B5EF4-FFF2-40B4-BE49-F238E27FC236}">
                <a16:creationId xmlns:a16="http://schemas.microsoft.com/office/drawing/2014/main" id="{7506DA7C-50E6-4EB1-B291-D46D75408635}"/>
              </a:ext>
            </a:extLst>
          </p:cNvPr>
          <p:cNvGraphicFramePr>
            <a:graphicFrameLocks noGrp="1"/>
          </p:cNvGraphicFramePr>
          <p:nvPr>
            <p:extLst>
              <p:ext uri="{D42A27DB-BD31-4B8C-83A1-F6EECF244321}">
                <p14:modId xmlns:p14="http://schemas.microsoft.com/office/powerpoint/2010/main" val="1056053018"/>
              </p:ext>
            </p:extLst>
          </p:nvPr>
        </p:nvGraphicFramePr>
        <p:xfrm>
          <a:off x="7953375" y="2389325"/>
          <a:ext cx="4002735" cy="1715950"/>
        </p:xfrm>
        <a:graphic>
          <a:graphicData uri="http://schemas.openxmlformats.org/drawingml/2006/table">
            <a:tbl>
              <a:tblPr firstRow="1" bandRow="1">
                <a:tableStyleId>{5940675A-B579-460E-94D1-54222C63F5DA}</a:tableStyleId>
              </a:tblPr>
              <a:tblGrid>
                <a:gridCol w="1276814">
                  <a:extLst>
                    <a:ext uri="{9D8B030D-6E8A-4147-A177-3AD203B41FA5}">
                      <a16:colId xmlns:a16="http://schemas.microsoft.com/office/drawing/2014/main" val="3089212738"/>
                    </a:ext>
                  </a:extLst>
                </a:gridCol>
                <a:gridCol w="705455">
                  <a:extLst>
                    <a:ext uri="{9D8B030D-6E8A-4147-A177-3AD203B41FA5}">
                      <a16:colId xmlns:a16="http://schemas.microsoft.com/office/drawing/2014/main" val="469627586"/>
                    </a:ext>
                  </a:extLst>
                </a:gridCol>
                <a:gridCol w="673488">
                  <a:extLst>
                    <a:ext uri="{9D8B030D-6E8A-4147-A177-3AD203B41FA5}">
                      <a16:colId xmlns:a16="http://schemas.microsoft.com/office/drawing/2014/main" val="1410754882"/>
                    </a:ext>
                  </a:extLst>
                </a:gridCol>
                <a:gridCol w="664134">
                  <a:extLst>
                    <a:ext uri="{9D8B030D-6E8A-4147-A177-3AD203B41FA5}">
                      <a16:colId xmlns:a16="http://schemas.microsoft.com/office/drawing/2014/main" val="3208314456"/>
                    </a:ext>
                  </a:extLst>
                </a:gridCol>
                <a:gridCol w="682844">
                  <a:extLst>
                    <a:ext uri="{9D8B030D-6E8A-4147-A177-3AD203B41FA5}">
                      <a16:colId xmlns:a16="http://schemas.microsoft.com/office/drawing/2014/main" val="4101601159"/>
                    </a:ext>
                  </a:extLst>
                </a:gridCol>
              </a:tblGrid>
              <a:tr h="777992">
                <a:tc>
                  <a:txBody>
                    <a:bodyPr/>
                    <a:lstStyle/>
                    <a:p>
                      <a:pPr algn="ctr"/>
                      <a:r>
                        <a:rPr lang="ru-RU" sz="1600" dirty="0"/>
                        <a:t>Отметка</a:t>
                      </a:r>
                    </a:p>
                  </a:txBody>
                  <a:tcPr anchor="ctr"/>
                </a:tc>
                <a:tc>
                  <a:txBody>
                    <a:bodyPr/>
                    <a:lstStyle/>
                    <a:p>
                      <a:pPr algn="ctr"/>
                      <a:r>
                        <a:rPr lang="ru-RU" sz="1600" dirty="0"/>
                        <a:t>«2»</a:t>
                      </a:r>
                    </a:p>
                  </a:txBody>
                  <a:tcPr anchor="ctr"/>
                </a:tc>
                <a:tc>
                  <a:txBody>
                    <a:bodyPr/>
                    <a:lstStyle/>
                    <a:p>
                      <a:pPr algn="ctr"/>
                      <a:r>
                        <a:rPr lang="ru-RU" sz="1600" dirty="0"/>
                        <a:t>«3»</a:t>
                      </a:r>
                    </a:p>
                  </a:txBody>
                  <a:tcPr anchor="ctr"/>
                </a:tc>
                <a:tc>
                  <a:txBody>
                    <a:bodyPr/>
                    <a:lstStyle/>
                    <a:p>
                      <a:pPr algn="ctr"/>
                      <a:r>
                        <a:rPr lang="ru-RU" sz="1600" dirty="0"/>
                        <a:t>«4»</a:t>
                      </a:r>
                    </a:p>
                  </a:txBody>
                  <a:tcPr anchor="ctr"/>
                </a:tc>
                <a:tc>
                  <a:txBody>
                    <a:bodyPr/>
                    <a:lstStyle/>
                    <a:p>
                      <a:pPr algn="ctr"/>
                      <a:r>
                        <a:rPr lang="ru-RU" sz="1600" dirty="0"/>
                        <a:t>«5»</a:t>
                      </a:r>
                    </a:p>
                  </a:txBody>
                  <a:tcPr anchor="ctr"/>
                </a:tc>
                <a:extLst>
                  <a:ext uri="{0D108BD9-81ED-4DB2-BD59-A6C34878D82A}">
                    <a16:rowId xmlns:a16="http://schemas.microsoft.com/office/drawing/2014/main" val="3892861024"/>
                  </a:ext>
                </a:extLst>
              </a:tr>
              <a:tr h="937958">
                <a:tc>
                  <a:txBody>
                    <a:bodyPr/>
                    <a:lstStyle/>
                    <a:p>
                      <a:pPr algn="ctr"/>
                      <a:r>
                        <a:rPr lang="ru-RU" sz="1600" dirty="0"/>
                        <a:t>Первичные баллы</a:t>
                      </a:r>
                    </a:p>
                  </a:txBody>
                  <a:tcPr anchor="ctr"/>
                </a:tc>
                <a:tc>
                  <a:txBody>
                    <a:bodyPr/>
                    <a:lstStyle/>
                    <a:p>
                      <a:pPr algn="ctr"/>
                      <a:r>
                        <a:rPr lang="ru-RU" sz="1600" dirty="0"/>
                        <a:t>0-5</a:t>
                      </a:r>
                    </a:p>
                  </a:txBody>
                  <a:tcPr anchor="ctr"/>
                </a:tc>
                <a:tc>
                  <a:txBody>
                    <a:bodyPr/>
                    <a:lstStyle/>
                    <a:p>
                      <a:pPr algn="ctr"/>
                      <a:r>
                        <a:rPr lang="ru-RU" sz="1600" dirty="0"/>
                        <a:t>6-11</a:t>
                      </a:r>
                    </a:p>
                  </a:txBody>
                  <a:tcPr anchor="ctr"/>
                </a:tc>
                <a:tc>
                  <a:txBody>
                    <a:bodyPr/>
                    <a:lstStyle/>
                    <a:p>
                      <a:pPr algn="ctr"/>
                      <a:r>
                        <a:rPr lang="ru-RU" sz="1600" dirty="0"/>
                        <a:t>12-17</a:t>
                      </a:r>
                    </a:p>
                  </a:txBody>
                  <a:tcPr anchor="ctr"/>
                </a:tc>
                <a:tc>
                  <a:txBody>
                    <a:bodyPr/>
                    <a:lstStyle/>
                    <a:p>
                      <a:pPr algn="ctr"/>
                      <a:r>
                        <a:rPr lang="ru-RU" sz="1600" dirty="0"/>
                        <a:t>18-20</a:t>
                      </a:r>
                    </a:p>
                  </a:txBody>
                  <a:tcPr anchor="ctr"/>
                </a:tc>
                <a:extLst>
                  <a:ext uri="{0D108BD9-81ED-4DB2-BD59-A6C34878D82A}">
                    <a16:rowId xmlns:a16="http://schemas.microsoft.com/office/drawing/2014/main" val="1517554406"/>
                  </a:ext>
                </a:extLst>
              </a:tr>
            </a:tbl>
          </a:graphicData>
        </a:graphic>
      </p:graphicFrame>
      <p:pic>
        <p:nvPicPr>
          <p:cNvPr id="17" name="Рисунок 16" descr="Часы">
            <a:extLst>
              <a:ext uri="{FF2B5EF4-FFF2-40B4-BE49-F238E27FC236}">
                <a16:creationId xmlns:a16="http://schemas.microsoft.com/office/drawing/2014/main" id="{305C066C-516A-49B0-B9CF-8A7285CF74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3612" y="3966678"/>
            <a:ext cx="1233610" cy="1233610"/>
          </a:xfrm>
          <a:prstGeom prst="rect">
            <a:avLst/>
          </a:prstGeom>
        </p:spPr>
      </p:pic>
      <p:sp>
        <p:nvSpPr>
          <p:cNvPr id="18" name="Прямоугольник: скругленные углы 17">
            <a:extLst>
              <a:ext uri="{FF2B5EF4-FFF2-40B4-BE49-F238E27FC236}">
                <a16:creationId xmlns:a16="http://schemas.microsoft.com/office/drawing/2014/main" id="{17BD4829-F0EE-426E-95EF-C14D905F9713}"/>
              </a:ext>
            </a:extLst>
          </p:cNvPr>
          <p:cNvSpPr/>
          <p:nvPr/>
        </p:nvSpPr>
        <p:spPr>
          <a:xfrm>
            <a:off x="1985236" y="5200288"/>
            <a:ext cx="1263972" cy="1518852"/>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tx1"/>
                </a:solidFill>
              </a:rPr>
              <a:t>90 минут</a:t>
            </a:r>
          </a:p>
        </p:txBody>
      </p:sp>
      <p:pic>
        <p:nvPicPr>
          <p:cNvPr id="20" name="Рисунок 19" descr="Документ">
            <a:extLst>
              <a:ext uri="{FF2B5EF4-FFF2-40B4-BE49-F238E27FC236}">
                <a16:creationId xmlns:a16="http://schemas.microsoft.com/office/drawing/2014/main" id="{0627694F-307C-4CA3-BF8D-9B63DD6F63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8475" y="1125928"/>
            <a:ext cx="1139034" cy="1139034"/>
          </a:xfrm>
          <a:prstGeom prst="rect">
            <a:avLst/>
          </a:prstGeom>
        </p:spPr>
      </p:pic>
      <p:pic>
        <p:nvPicPr>
          <p:cNvPr id="21" name="Рисунок 20" descr="Поделиться">
            <a:extLst>
              <a:ext uri="{FF2B5EF4-FFF2-40B4-BE49-F238E27FC236}">
                <a16:creationId xmlns:a16="http://schemas.microsoft.com/office/drawing/2014/main" id="{F8F9697D-AED4-4A45-A862-D48E11A392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64744" y="208110"/>
            <a:ext cx="1054895" cy="1054895"/>
          </a:xfrm>
          <a:prstGeom prst="rect">
            <a:avLst/>
          </a:prstGeom>
        </p:spPr>
      </p:pic>
      <p:sp>
        <p:nvSpPr>
          <p:cNvPr id="19" name="TextBox 18">
            <a:extLst>
              <a:ext uri="{FF2B5EF4-FFF2-40B4-BE49-F238E27FC236}">
                <a16:creationId xmlns:a16="http://schemas.microsoft.com/office/drawing/2014/main" id="{97B343FF-6699-4792-B321-02DDE1AB0FD3}"/>
              </a:ext>
            </a:extLst>
          </p:cNvPr>
          <p:cNvSpPr txBox="1"/>
          <p:nvPr/>
        </p:nvSpPr>
        <p:spPr>
          <a:xfrm>
            <a:off x="10775093" y="0"/>
            <a:ext cx="1416908" cy="276999"/>
          </a:xfrm>
          <a:prstGeom prst="rect">
            <a:avLst/>
          </a:prstGeom>
          <a:noFill/>
        </p:spPr>
        <p:txBody>
          <a:bodyPr wrap="square" rtlCol="0">
            <a:spAutoFit/>
          </a:bodyPr>
          <a:lstStyle/>
          <a:p>
            <a:r>
              <a:rPr lang="ru-RU" sz="1200" dirty="0">
                <a:solidFill>
                  <a:schemeClr val="tx2">
                    <a:lumMod val="40000"/>
                    <a:lumOff val="60000"/>
                  </a:schemeClr>
                </a:solidFill>
              </a:rPr>
              <a:t>География, 8 класс</a:t>
            </a:r>
          </a:p>
        </p:txBody>
      </p:sp>
    </p:spTree>
    <p:extLst>
      <p:ext uri="{BB962C8B-B14F-4D97-AF65-F5344CB8AC3E}">
        <p14:creationId xmlns:p14="http://schemas.microsoft.com/office/powerpoint/2010/main" val="325115885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923AEC73-3C65-42DB-8517-994DE7F35046}"/>
              </a:ext>
            </a:extLst>
          </p:cNvPr>
          <p:cNvGraphicFramePr>
            <a:graphicFrameLocks noGrp="1"/>
          </p:cNvGraphicFramePr>
          <p:nvPr>
            <p:extLst>
              <p:ext uri="{D42A27DB-BD31-4B8C-83A1-F6EECF244321}">
                <p14:modId xmlns:p14="http://schemas.microsoft.com/office/powerpoint/2010/main" val="1915136441"/>
              </p:ext>
            </p:extLst>
          </p:nvPr>
        </p:nvGraphicFramePr>
        <p:xfrm>
          <a:off x="197708" y="768870"/>
          <a:ext cx="11796583" cy="5998396"/>
        </p:xfrm>
        <a:graphic>
          <a:graphicData uri="http://schemas.openxmlformats.org/drawingml/2006/table">
            <a:tbl>
              <a:tblPr firstRow="1" firstCol="1" lastRow="1" lastCol="1" bandRow="1" bandCol="1">
                <a:noFill/>
                <a:tableStyleId>{5940675A-B579-460E-94D1-54222C63F5DA}</a:tableStyleId>
              </a:tblPr>
              <a:tblGrid>
                <a:gridCol w="562868">
                  <a:extLst>
                    <a:ext uri="{9D8B030D-6E8A-4147-A177-3AD203B41FA5}">
                      <a16:colId xmlns:a16="http://schemas.microsoft.com/office/drawing/2014/main" val="1602300257"/>
                    </a:ext>
                  </a:extLst>
                </a:gridCol>
                <a:gridCol w="11233715">
                  <a:extLst>
                    <a:ext uri="{9D8B030D-6E8A-4147-A177-3AD203B41FA5}">
                      <a16:colId xmlns:a16="http://schemas.microsoft.com/office/drawing/2014/main" val="3427477491"/>
                    </a:ext>
                  </a:extLst>
                </a:gridCol>
              </a:tblGrid>
              <a:tr h="219605">
                <a:tc>
                  <a:txBody>
                    <a:bodyPr/>
                    <a:lstStyle/>
                    <a:p>
                      <a:pPr algn="ctr">
                        <a:lnSpc>
                          <a:spcPct val="115000"/>
                        </a:lnSpc>
                        <a:spcBef>
                          <a:spcPts val="55"/>
                        </a:spcBef>
                        <a:spcAft>
                          <a:spcPts val="0"/>
                        </a:spcAft>
                        <a:tabLst>
                          <a:tab pos="452120" algn="l"/>
                        </a:tabLst>
                      </a:pPr>
                      <a:r>
                        <a:rPr lang="ru-RU" sz="1100" b="1" dirty="0">
                          <a:effectLst/>
                          <a:latin typeface="Times New Roman" panose="02020603050405020304" pitchFamily="18" charset="0"/>
                          <a:cs typeface="Times New Roman" panose="02020603050405020304" pitchFamily="18" charset="0"/>
                        </a:rPr>
                        <a:t>№</a:t>
                      </a:r>
                    </a:p>
                    <a:p>
                      <a:pPr algn="ctr">
                        <a:lnSpc>
                          <a:spcPct val="115000"/>
                        </a:lnSpc>
                        <a:spcBef>
                          <a:spcPts val="55"/>
                        </a:spcBef>
                        <a:spcAft>
                          <a:spcPts val="0"/>
                        </a:spcAft>
                        <a:tabLst>
                          <a:tab pos="452120" algn="l"/>
                        </a:tabLst>
                      </a:pPr>
                      <a:r>
                        <a:rPr lang="ru-RU" sz="1100" b="1" dirty="0">
                          <a:effectLst/>
                          <a:latin typeface="Times New Roman" panose="02020603050405020304" pitchFamily="18" charset="0"/>
                          <a:cs typeface="Times New Roman" panose="02020603050405020304" pitchFamily="18" charset="0"/>
                        </a:rPr>
                        <a:t>п/п</a:t>
                      </a:r>
                      <a:endParaRPr lang="ru-RU"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lnSpc>
                          <a:spcPct val="115000"/>
                        </a:lnSpc>
                        <a:spcBef>
                          <a:spcPts val="55"/>
                        </a:spcBef>
                        <a:spcAft>
                          <a:spcPts val="0"/>
                        </a:spcAft>
                        <a:tabLst>
                          <a:tab pos="450850" algn="l"/>
                        </a:tabLst>
                      </a:pPr>
                      <a:r>
                        <a:rPr lang="ru-RU" sz="1100" b="1" dirty="0">
                          <a:effectLst/>
                          <a:latin typeface="Times New Roman" panose="02020603050405020304" pitchFamily="18" charset="0"/>
                          <a:cs typeface="Times New Roman" panose="02020603050405020304" pitchFamily="18" charset="0"/>
                        </a:rPr>
                        <a:t>Блоки</a:t>
                      </a:r>
                      <a:r>
                        <a:rPr lang="ru-RU" sz="1100" b="1" spc="-35" dirty="0">
                          <a:effectLst/>
                          <a:latin typeface="Times New Roman" panose="02020603050405020304" pitchFamily="18" charset="0"/>
                          <a:cs typeface="Times New Roman" panose="02020603050405020304" pitchFamily="18" charset="0"/>
                        </a:rPr>
                        <a:t> </a:t>
                      </a:r>
                      <a:r>
                        <a:rPr lang="ru-RU" sz="1100" b="1" dirty="0" err="1">
                          <a:effectLst/>
                          <a:latin typeface="Times New Roman" panose="02020603050405020304" pitchFamily="18" charset="0"/>
                          <a:cs typeface="Times New Roman" panose="02020603050405020304" pitchFamily="18" charset="0"/>
                        </a:rPr>
                        <a:t>ПООП</a:t>
                      </a:r>
                      <a:r>
                        <a:rPr lang="ru-RU" sz="1100" b="1" dirty="0">
                          <a:effectLst/>
                          <a:latin typeface="Times New Roman" panose="02020603050405020304" pitchFamily="18" charset="0"/>
                          <a:cs typeface="Times New Roman" panose="02020603050405020304" pitchFamily="18" charset="0"/>
                        </a:rPr>
                        <a:t>:</a:t>
                      </a:r>
                      <a:r>
                        <a:rPr lang="ru-RU" sz="1100" b="1" spc="-35" dirty="0">
                          <a:effectLst/>
                          <a:latin typeface="Times New Roman" panose="02020603050405020304" pitchFamily="18" charset="0"/>
                          <a:cs typeface="Times New Roman" panose="02020603050405020304" pitchFamily="18" charset="0"/>
                        </a:rPr>
                        <a:t> </a:t>
                      </a:r>
                      <a:r>
                        <a:rPr lang="ru-RU" sz="1100" b="1" dirty="0">
                          <a:effectLst/>
                          <a:latin typeface="Times New Roman" panose="02020603050405020304" pitchFamily="18" charset="0"/>
                          <a:cs typeface="Times New Roman" panose="02020603050405020304" pitchFamily="18" charset="0"/>
                        </a:rPr>
                        <a:t>выпускник</a:t>
                      </a:r>
                      <a:r>
                        <a:rPr lang="ru-RU" sz="1100" b="1" spc="-45" dirty="0">
                          <a:effectLst/>
                          <a:latin typeface="Times New Roman" panose="02020603050405020304" pitchFamily="18" charset="0"/>
                          <a:cs typeface="Times New Roman" panose="02020603050405020304" pitchFamily="18" charset="0"/>
                        </a:rPr>
                        <a:t> </a:t>
                      </a:r>
                      <a:r>
                        <a:rPr lang="ru-RU" sz="1100" b="1" dirty="0">
                          <a:effectLst/>
                          <a:latin typeface="Times New Roman" panose="02020603050405020304" pitchFamily="18" charset="0"/>
                          <a:cs typeface="Times New Roman" panose="02020603050405020304" pitchFamily="18" charset="0"/>
                        </a:rPr>
                        <a:t>научится</a:t>
                      </a:r>
                      <a:r>
                        <a:rPr lang="ru-RU" sz="1100" b="1" spc="-35" dirty="0">
                          <a:effectLst/>
                          <a:latin typeface="Times New Roman" panose="02020603050405020304" pitchFamily="18" charset="0"/>
                          <a:cs typeface="Times New Roman" panose="02020603050405020304" pitchFamily="18" charset="0"/>
                        </a:rPr>
                        <a:t> </a:t>
                      </a:r>
                      <a:r>
                        <a:rPr lang="ru-RU" sz="1100" b="1" dirty="0">
                          <a:effectLst/>
                          <a:latin typeface="Times New Roman" panose="02020603050405020304" pitchFamily="18" charset="0"/>
                          <a:cs typeface="Times New Roman" panose="02020603050405020304" pitchFamily="18" charset="0"/>
                        </a:rPr>
                        <a:t>/</a:t>
                      </a:r>
                      <a:r>
                        <a:rPr lang="ru-RU" sz="1100" b="1" spc="-20" dirty="0">
                          <a:effectLst/>
                          <a:latin typeface="Times New Roman" panose="02020603050405020304" pitchFamily="18" charset="0"/>
                          <a:cs typeface="Times New Roman" panose="02020603050405020304" pitchFamily="18" charset="0"/>
                        </a:rPr>
                        <a:t> </a:t>
                      </a:r>
                      <a:r>
                        <a:rPr lang="ru-RU" sz="1100" b="1" dirty="0">
                          <a:effectLst/>
                          <a:latin typeface="Times New Roman" panose="02020603050405020304" pitchFamily="18" charset="0"/>
                          <a:cs typeface="Times New Roman" panose="02020603050405020304" pitchFamily="18" charset="0"/>
                        </a:rPr>
                        <a:t>получит </a:t>
                      </a:r>
                      <a:r>
                        <a:rPr lang="ru-RU" sz="1100" b="1" spc="-285" dirty="0">
                          <a:effectLst/>
                          <a:latin typeface="Times New Roman" panose="02020603050405020304" pitchFamily="18" charset="0"/>
                          <a:cs typeface="Times New Roman" panose="02020603050405020304" pitchFamily="18" charset="0"/>
                        </a:rPr>
                        <a:t> </a:t>
                      </a:r>
                      <a:r>
                        <a:rPr lang="ru-RU" sz="1100" b="1" dirty="0">
                          <a:effectLst/>
                          <a:latin typeface="Times New Roman" panose="02020603050405020304" pitchFamily="18" charset="0"/>
                          <a:cs typeface="Times New Roman" panose="02020603050405020304" pitchFamily="18" charset="0"/>
                        </a:rPr>
                        <a:t>возможность</a:t>
                      </a:r>
                      <a:r>
                        <a:rPr lang="ru-RU" sz="1100" b="1" spc="-10" dirty="0">
                          <a:effectLst/>
                          <a:latin typeface="Times New Roman" panose="02020603050405020304" pitchFamily="18" charset="0"/>
                          <a:cs typeface="Times New Roman" panose="02020603050405020304" pitchFamily="18" charset="0"/>
                        </a:rPr>
                        <a:t> </a:t>
                      </a:r>
                      <a:r>
                        <a:rPr lang="ru-RU" sz="1100" b="1" dirty="0">
                          <a:effectLst/>
                          <a:latin typeface="Times New Roman" panose="02020603050405020304" pitchFamily="18" charset="0"/>
                          <a:cs typeface="Times New Roman" panose="02020603050405020304" pitchFamily="18" charset="0"/>
                        </a:rPr>
                        <a:t>научиться</a:t>
                      </a:r>
                      <a:r>
                        <a:rPr lang="ru-RU" sz="1100" b="1" spc="-5" dirty="0">
                          <a:effectLst/>
                          <a:latin typeface="Times New Roman" panose="02020603050405020304" pitchFamily="18" charset="0"/>
                          <a:cs typeface="Times New Roman" panose="02020603050405020304" pitchFamily="18" charset="0"/>
                        </a:rPr>
                        <a:t> </a:t>
                      </a:r>
                      <a:r>
                        <a:rPr lang="ru-RU" sz="1100" b="1" dirty="0">
                          <a:effectLst/>
                          <a:latin typeface="Times New Roman" panose="02020603050405020304" pitchFamily="18" charset="0"/>
                          <a:cs typeface="Times New Roman" panose="02020603050405020304" pitchFamily="18" charset="0"/>
                        </a:rPr>
                        <a:t>или</a:t>
                      </a:r>
                      <a:r>
                        <a:rPr lang="ru-RU" sz="1100" b="1" spc="-10" dirty="0">
                          <a:effectLst/>
                          <a:latin typeface="Times New Roman" panose="02020603050405020304" pitchFamily="18" charset="0"/>
                          <a:cs typeface="Times New Roman" panose="02020603050405020304" pitchFamily="18" charset="0"/>
                        </a:rPr>
                        <a:t> </a:t>
                      </a:r>
                      <a:r>
                        <a:rPr lang="ru-RU" sz="1100" b="1" dirty="0">
                          <a:effectLst/>
                          <a:latin typeface="Times New Roman" panose="02020603050405020304" pitchFamily="18" charset="0"/>
                          <a:cs typeface="Times New Roman" panose="02020603050405020304" pitchFamily="18" charset="0"/>
                        </a:rPr>
                        <a:t>проверяемые требования</a:t>
                      </a:r>
                      <a:r>
                        <a:rPr lang="ru-RU" sz="1100" b="1" spc="-20" dirty="0">
                          <a:effectLst/>
                          <a:latin typeface="Times New Roman" panose="02020603050405020304" pitchFamily="18" charset="0"/>
                          <a:cs typeface="Times New Roman" panose="02020603050405020304" pitchFamily="18" charset="0"/>
                        </a:rPr>
                        <a:t> </a:t>
                      </a:r>
                      <a:r>
                        <a:rPr lang="ru-RU" sz="1100" b="1" dirty="0">
                          <a:effectLst/>
                          <a:latin typeface="Times New Roman" panose="02020603050405020304" pitchFamily="18" charset="0"/>
                          <a:cs typeface="Times New Roman" panose="02020603050405020304" pitchFamily="18" charset="0"/>
                        </a:rPr>
                        <a:t>(умения)</a:t>
                      </a:r>
                      <a:r>
                        <a:rPr lang="ru-RU" sz="1100" b="1" spc="-25" dirty="0">
                          <a:effectLst/>
                          <a:latin typeface="Times New Roman" panose="02020603050405020304" pitchFamily="18" charset="0"/>
                          <a:cs typeface="Times New Roman" panose="02020603050405020304" pitchFamily="18" charset="0"/>
                        </a:rPr>
                        <a:t> </a:t>
                      </a:r>
                      <a:r>
                        <a:rPr lang="ru-RU" sz="1100" b="1" dirty="0">
                          <a:effectLst/>
                          <a:latin typeface="Times New Roman" panose="02020603050405020304" pitchFamily="18" charset="0"/>
                          <a:cs typeface="Times New Roman" panose="02020603050405020304" pitchFamily="18" charset="0"/>
                        </a:rPr>
                        <a:t>в</a:t>
                      </a:r>
                      <a:r>
                        <a:rPr lang="ru-RU" sz="1100" b="1" spc="-30" dirty="0">
                          <a:effectLst/>
                          <a:latin typeface="Times New Roman" panose="02020603050405020304" pitchFamily="18" charset="0"/>
                          <a:cs typeface="Times New Roman" panose="02020603050405020304" pitchFamily="18" charset="0"/>
                        </a:rPr>
                        <a:t> </a:t>
                      </a:r>
                      <a:r>
                        <a:rPr lang="ru-RU" sz="1100" b="1" dirty="0">
                          <a:effectLst/>
                          <a:latin typeface="Times New Roman" panose="02020603050405020304" pitchFamily="18" charset="0"/>
                          <a:cs typeface="Times New Roman" panose="02020603050405020304" pitchFamily="18" charset="0"/>
                        </a:rPr>
                        <a:t>соответствии</a:t>
                      </a:r>
                      <a:r>
                        <a:rPr lang="ru-RU" sz="1100" b="1" spc="-20" dirty="0">
                          <a:effectLst/>
                          <a:latin typeface="Times New Roman" panose="02020603050405020304" pitchFamily="18" charset="0"/>
                          <a:cs typeface="Times New Roman" panose="02020603050405020304" pitchFamily="18" charset="0"/>
                        </a:rPr>
                        <a:t> </a:t>
                      </a:r>
                      <a:r>
                        <a:rPr lang="ru-RU" sz="1100" b="1" dirty="0">
                          <a:effectLst/>
                          <a:latin typeface="Times New Roman" panose="02020603050405020304" pitchFamily="18" charset="0"/>
                          <a:cs typeface="Times New Roman" panose="02020603050405020304" pitchFamily="18" charset="0"/>
                        </a:rPr>
                        <a:t>с</a:t>
                      </a:r>
                      <a:r>
                        <a:rPr lang="ru-RU" sz="1100" b="1" spc="-25" dirty="0">
                          <a:effectLst/>
                          <a:latin typeface="Times New Roman" panose="02020603050405020304" pitchFamily="18" charset="0"/>
                          <a:cs typeface="Times New Roman" panose="02020603050405020304" pitchFamily="18" charset="0"/>
                        </a:rPr>
                        <a:t> </a:t>
                      </a:r>
                      <a:r>
                        <a:rPr lang="ru-RU" sz="1100" b="1" dirty="0" err="1">
                          <a:effectLst/>
                          <a:latin typeface="Times New Roman" panose="02020603050405020304" pitchFamily="18" charset="0"/>
                          <a:cs typeface="Times New Roman" panose="02020603050405020304" pitchFamily="18" charset="0"/>
                        </a:rPr>
                        <a:t>ФГОС</a:t>
                      </a:r>
                      <a:endParaRPr lang="ru-RU"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373384286"/>
                  </a:ext>
                </a:extLst>
              </a:tr>
              <a:tr h="177305">
                <a:tc>
                  <a:txBody>
                    <a:bodyPr/>
                    <a:lstStyle/>
                    <a:p>
                      <a:pPr algn="ctr">
                        <a:lnSpc>
                          <a:spcPct val="115000"/>
                        </a:lnSpc>
                        <a:spcBef>
                          <a:spcPts val="55"/>
                        </a:spcBef>
                        <a:spcAft>
                          <a:spcPts val="0"/>
                        </a:spcAft>
                        <a:tabLst>
                          <a:tab pos="452120" algn="l"/>
                        </a:tabLst>
                      </a:pPr>
                      <a:r>
                        <a:rPr lang="ru-RU" sz="1100" b="1"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0" marR="0" marT="0" marB="0" anchor="ctr">
                    <a:noFill/>
                  </a:tcPr>
                </a:tc>
                <a:tc>
                  <a:txBody>
                    <a:bodyPr/>
                    <a:lstStyle/>
                    <a:p>
                      <a:pPr algn="l"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Показывать на карте и (или) обозначать на контурной карте крупные формы рельефа, крайние точки и элементы береговой линии России; крупные реки и озера, моря, омывающие территорию России</a:t>
                      </a:r>
                    </a:p>
                  </a:txBody>
                  <a:tcPr marL="9525" marR="9525" marT="9525" marB="0" anchor="b">
                    <a:noFill/>
                  </a:tcPr>
                </a:tc>
                <a:extLst>
                  <a:ext uri="{0D108BD9-81ED-4DB2-BD59-A6C34878D82A}">
                    <a16:rowId xmlns:a16="http://schemas.microsoft.com/office/drawing/2014/main" val="3992077659"/>
                  </a:ext>
                </a:extLst>
              </a:tr>
              <a:tr h="178932">
                <a:tc>
                  <a:txBody>
                    <a:bodyPr/>
                    <a:lstStyle/>
                    <a:p>
                      <a:pPr algn="ctr">
                        <a:lnSpc>
                          <a:spcPct val="115000"/>
                        </a:lnSpc>
                        <a:spcBef>
                          <a:spcPts val="55"/>
                        </a:spcBef>
                        <a:spcAft>
                          <a:spcPts val="0"/>
                        </a:spcAft>
                        <a:tabLst>
                          <a:tab pos="452120" algn="l"/>
                        </a:tabLst>
                      </a:pPr>
                      <a:r>
                        <a:rPr lang="ru-RU" sz="1100" b="1"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0" marR="0" marT="0" marB="0" anchor="ctr">
                    <a:noFill/>
                  </a:tcPr>
                </a:tc>
                <a:tc>
                  <a:txBody>
                    <a:bodyPr/>
                    <a:lstStyle/>
                    <a:p>
                      <a:pPr algn="l"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Характеризовать географическое положение России с использованием информации из различных источников</a:t>
                      </a:r>
                    </a:p>
                  </a:txBody>
                  <a:tcPr marL="9525" marR="9525" marT="9525" marB="0" anchor="b">
                    <a:noFill/>
                  </a:tcPr>
                </a:tc>
                <a:extLst>
                  <a:ext uri="{0D108BD9-81ED-4DB2-BD59-A6C34878D82A}">
                    <a16:rowId xmlns:a16="http://schemas.microsoft.com/office/drawing/2014/main" val="2203698548"/>
                  </a:ext>
                </a:extLst>
              </a:tr>
              <a:tr h="171649">
                <a:tc>
                  <a:txBody>
                    <a:bodyPr/>
                    <a:lstStyle/>
                    <a:p>
                      <a:pPr algn="ctr">
                        <a:lnSpc>
                          <a:spcPct val="115000"/>
                        </a:lnSpc>
                        <a:spcBef>
                          <a:spcPts val="55"/>
                        </a:spcBef>
                        <a:spcAft>
                          <a:spcPts val="0"/>
                        </a:spcAft>
                        <a:tabLst>
                          <a:tab pos="452120" algn="l"/>
                        </a:tabLst>
                      </a:pPr>
                      <a:r>
                        <a:rPr lang="ru-RU" sz="1100" b="1" dirty="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0" marR="0" marT="0" marB="0" anchor="ctr">
                    <a:noFill/>
                  </a:tcPr>
                </a:tc>
                <a:tc>
                  <a:txBody>
                    <a:bodyPr/>
                    <a:lstStyle/>
                    <a:p>
                      <a:pPr algn="l"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Использовать знания о государственной территории и исключительной экономической зоне, континентальном шельфе России, для решения практико-ориентированных задач</a:t>
                      </a:r>
                    </a:p>
                  </a:txBody>
                  <a:tcPr marL="9525" marR="9525" marT="9525" marB="0" anchor="b">
                    <a:noFill/>
                  </a:tcPr>
                </a:tc>
                <a:extLst>
                  <a:ext uri="{0D108BD9-81ED-4DB2-BD59-A6C34878D82A}">
                    <a16:rowId xmlns:a16="http://schemas.microsoft.com/office/drawing/2014/main" val="4045395038"/>
                  </a:ext>
                </a:extLst>
              </a:tr>
              <a:tr h="53488">
                <a:tc>
                  <a:txBody>
                    <a:bodyPr/>
                    <a:lstStyle/>
                    <a:p>
                      <a:pPr algn="ctr">
                        <a:lnSpc>
                          <a:spcPct val="115000"/>
                        </a:lnSpc>
                        <a:spcBef>
                          <a:spcPts val="55"/>
                        </a:spcBef>
                        <a:spcAft>
                          <a:spcPts val="0"/>
                        </a:spcAft>
                        <a:tabLst>
                          <a:tab pos="452120" algn="l"/>
                        </a:tabLst>
                      </a:pPr>
                      <a:r>
                        <a:rPr lang="ru-RU" sz="1100" b="1" dirty="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0" marR="0" marT="0" marB="0" anchor="ctr">
                    <a:noFill/>
                  </a:tcPr>
                </a:tc>
                <a:tc>
                  <a:txBody>
                    <a:bodyPr/>
                    <a:lstStyle/>
                    <a:p>
                      <a:pPr algn="l"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Использовать знания о мировом, поясном и зональном времени для решения практико-ориентированных задач</a:t>
                      </a:r>
                    </a:p>
                  </a:txBody>
                  <a:tcPr marL="9525" marR="9525" marT="9525" marB="0" anchor="b">
                    <a:noFill/>
                  </a:tcPr>
                </a:tc>
                <a:extLst>
                  <a:ext uri="{0D108BD9-81ED-4DB2-BD59-A6C34878D82A}">
                    <a16:rowId xmlns:a16="http://schemas.microsoft.com/office/drawing/2014/main" val="2651566131"/>
                  </a:ext>
                </a:extLst>
              </a:tr>
              <a:tr h="219605">
                <a:tc>
                  <a:txBody>
                    <a:bodyPr/>
                    <a:lstStyle/>
                    <a:p>
                      <a:pPr algn="ctr">
                        <a:lnSpc>
                          <a:spcPct val="115000"/>
                        </a:lnSpc>
                        <a:spcBef>
                          <a:spcPts val="55"/>
                        </a:spcBef>
                        <a:spcAft>
                          <a:spcPts val="0"/>
                        </a:spcAft>
                        <a:tabLst>
                          <a:tab pos="452120" algn="l"/>
                        </a:tabLst>
                      </a:pPr>
                      <a:r>
                        <a:rPr lang="ru-RU" sz="1100" b="1" dirty="0">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0" marR="0" marT="0" marB="0" anchor="ctr">
                    <a:noFill/>
                  </a:tcPr>
                </a:tc>
                <a:tc>
                  <a:txBody>
                    <a:bodyPr/>
                    <a:lstStyle/>
                    <a:p>
                      <a:pPr algn="l"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Проводить классификацию природных ресурсов, распознавать типы природопользования, приводить примеры рационального и нерационального природопользования</a:t>
                      </a:r>
                    </a:p>
                  </a:txBody>
                  <a:tcPr marL="9525" marR="9525" marT="9525" marB="0" anchor="b">
                    <a:noFill/>
                  </a:tcPr>
                </a:tc>
                <a:extLst>
                  <a:ext uri="{0D108BD9-81ED-4DB2-BD59-A6C34878D82A}">
                    <a16:rowId xmlns:a16="http://schemas.microsoft.com/office/drawing/2014/main" val="338805296"/>
                  </a:ext>
                </a:extLst>
              </a:tr>
              <a:tr h="219605">
                <a:tc>
                  <a:txBody>
                    <a:bodyPr/>
                    <a:lstStyle/>
                    <a:p>
                      <a:pPr algn="ctr">
                        <a:lnSpc>
                          <a:spcPct val="115000"/>
                        </a:lnSpc>
                        <a:spcBef>
                          <a:spcPts val="55"/>
                        </a:spcBef>
                        <a:spcAft>
                          <a:spcPts val="0"/>
                        </a:spcAft>
                        <a:tabLst>
                          <a:tab pos="452120" algn="l"/>
                        </a:tabLst>
                      </a:pPr>
                      <a:r>
                        <a:rPr lang="ru-RU" sz="1100" b="1" dirty="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0" marR="0" marT="0" marB="0" anchor="ctr">
                    <a:noFill/>
                  </a:tcPr>
                </a:tc>
                <a:tc>
                  <a:txBody>
                    <a:bodyPr/>
                    <a:lstStyle/>
                    <a:p>
                      <a:pPr algn="l"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Находить, извлекать и использовать информацию из различных источников географической информации (картографические, текстовые, и фотоизображения) для решения различных учебных и практико-ориентированных задач: определять возраст горных пород и основных тектонических структур, слагающих территорию</a:t>
                      </a:r>
                    </a:p>
                  </a:txBody>
                  <a:tcPr marL="9525" marR="9525" marT="9525" marB="0" anchor="b">
                    <a:noFill/>
                  </a:tcPr>
                </a:tc>
                <a:extLst>
                  <a:ext uri="{0D108BD9-81ED-4DB2-BD59-A6C34878D82A}">
                    <a16:rowId xmlns:a16="http://schemas.microsoft.com/office/drawing/2014/main" val="658666705"/>
                  </a:ext>
                </a:extLst>
              </a:tr>
              <a:tr h="219605">
                <a:tc>
                  <a:txBody>
                    <a:bodyPr/>
                    <a:lstStyle/>
                    <a:p>
                      <a:pPr algn="ctr">
                        <a:lnSpc>
                          <a:spcPct val="115000"/>
                        </a:lnSpc>
                        <a:spcBef>
                          <a:spcPts val="55"/>
                        </a:spcBef>
                        <a:spcAft>
                          <a:spcPts val="0"/>
                        </a:spcAft>
                        <a:tabLst>
                          <a:tab pos="452120" algn="l"/>
                        </a:tabLst>
                      </a:pPr>
                      <a:r>
                        <a:rPr lang="ru-RU" sz="1100" b="1" dirty="0">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0" marR="0" marT="0" marB="0" anchor="ctr">
                    <a:noFill/>
                  </a:tcPr>
                </a:tc>
                <a:tc>
                  <a:txBody>
                    <a:bodyPr/>
                    <a:lstStyle/>
                    <a:p>
                      <a:pPr algn="l"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Оценивать влияние географического положения регионов России на особенности природы, жизнь и хозяйственную деятельность населения; сравнивать особенности климата отдельных территорий страны; сравнивать особенности морей, крупных рек и озер России; сравнивать особенности растительного и животного мира и почв природных зон России</a:t>
                      </a:r>
                    </a:p>
                  </a:txBody>
                  <a:tcPr marL="9525" marR="9525" marT="9525" marB="0" anchor="b">
                    <a:noFill/>
                  </a:tcPr>
                </a:tc>
                <a:extLst>
                  <a:ext uri="{0D108BD9-81ED-4DB2-BD59-A6C34878D82A}">
                    <a16:rowId xmlns:a16="http://schemas.microsoft.com/office/drawing/2014/main" val="2149994676"/>
                  </a:ext>
                </a:extLst>
              </a:tr>
              <a:tr h="219605">
                <a:tc>
                  <a:txBody>
                    <a:bodyPr/>
                    <a:lstStyle/>
                    <a:p>
                      <a:pPr algn="ctr">
                        <a:lnSpc>
                          <a:spcPct val="115000"/>
                        </a:lnSpc>
                        <a:spcBef>
                          <a:spcPts val="55"/>
                        </a:spcBef>
                        <a:spcAft>
                          <a:spcPts val="0"/>
                        </a:spcAft>
                        <a:tabLst>
                          <a:tab pos="452120" algn="l"/>
                        </a:tabLst>
                      </a:pPr>
                      <a:r>
                        <a:rPr lang="ru-RU" sz="1100" b="1" dirty="0">
                          <a:effectLst/>
                          <a:latin typeface="Times New Roman" panose="02020603050405020304" pitchFamily="18" charset="0"/>
                          <a:ea typeface="Times New Roman" panose="02020603050405020304" pitchFamily="18" charset="0"/>
                          <a:cs typeface="Times New Roman" panose="02020603050405020304" pitchFamily="18" charset="0"/>
                        </a:rPr>
                        <a:t>8</a:t>
                      </a:r>
                    </a:p>
                  </a:txBody>
                  <a:tcPr marL="0" marR="0" marT="0" marB="0" anchor="ctr">
                    <a:noFill/>
                  </a:tcPr>
                </a:tc>
                <a:tc>
                  <a:txBody>
                    <a:bodyPr/>
                    <a:lstStyle/>
                    <a:p>
                      <a:pPr algn="l"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Описывать и прогнозировать погоду территории по карте погоды</a:t>
                      </a:r>
                    </a:p>
                  </a:txBody>
                  <a:tcPr marL="9525" marR="9525" marT="9525" marB="0" anchor="b">
                    <a:noFill/>
                  </a:tcPr>
                </a:tc>
                <a:extLst>
                  <a:ext uri="{0D108BD9-81ED-4DB2-BD59-A6C34878D82A}">
                    <a16:rowId xmlns:a16="http://schemas.microsoft.com/office/drawing/2014/main" val="1769626365"/>
                  </a:ext>
                </a:extLst>
              </a:tr>
              <a:tr h="219605">
                <a:tc>
                  <a:txBody>
                    <a:bodyPr/>
                    <a:lstStyle/>
                    <a:p>
                      <a:pPr algn="ctr">
                        <a:lnSpc>
                          <a:spcPct val="115000"/>
                        </a:lnSpc>
                        <a:spcBef>
                          <a:spcPts val="55"/>
                        </a:spcBef>
                        <a:spcAft>
                          <a:spcPts val="0"/>
                        </a:spcAft>
                        <a:tabLst>
                          <a:tab pos="452120" algn="l"/>
                        </a:tabLst>
                      </a:pPr>
                      <a:r>
                        <a:rPr lang="ru-RU" sz="1100" b="1" dirty="0">
                          <a:effectLst/>
                          <a:latin typeface="Times New Roman" panose="02020603050405020304" pitchFamily="18" charset="0"/>
                          <a:ea typeface="Times New Roman" panose="02020603050405020304" pitchFamily="18" charset="0"/>
                          <a:cs typeface="Times New Roman" panose="02020603050405020304" pitchFamily="18" charset="0"/>
                        </a:rPr>
                        <a:t>9</a:t>
                      </a:r>
                    </a:p>
                  </a:txBody>
                  <a:tcPr marL="0" marR="0" marT="0" marB="0" anchor="ctr">
                    <a:noFill/>
                  </a:tcPr>
                </a:tc>
                <a:tc>
                  <a:txBody>
                    <a:bodyPr/>
                    <a:lstStyle/>
                    <a:p>
                      <a:pPr algn="l"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Использовать понятия «циклон», «антициклон», «атмосферный фронт» для объяснения особенностей погоды отдельных территорий с помощью карт погоды</a:t>
                      </a:r>
                    </a:p>
                  </a:txBody>
                  <a:tcPr marL="9525" marR="9525" marT="9525" marB="0" anchor="b">
                    <a:noFill/>
                  </a:tcPr>
                </a:tc>
                <a:extLst>
                  <a:ext uri="{0D108BD9-81ED-4DB2-BD59-A6C34878D82A}">
                    <a16:rowId xmlns:a16="http://schemas.microsoft.com/office/drawing/2014/main" val="3534213404"/>
                  </a:ext>
                </a:extLst>
              </a:tr>
              <a:tr h="219605">
                <a:tc>
                  <a:txBody>
                    <a:bodyPr/>
                    <a:lstStyle/>
                    <a:p>
                      <a:pPr algn="ctr">
                        <a:lnSpc>
                          <a:spcPct val="115000"/>
                        </a:lnSpc>
                        <a:spcBef>
                          <a:spcPts val="55"/>
                        </a:spcBef>
                        <a:spcAft>
                          <a:spcPts val="0"/>
                        </a:spcAft>
                        <a:tabLst>
                          <a:tab pos="452120" algn="l"/>
                        </a:tabLst>
                      </a:pPr>
                      <a:r>
                        <a:rPr lang="ru-RU" sz="1100" b="1" dirty="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0" marR="0" marT="0" marB="0" anchor="ctr">
                    <a:noFill/>
                  </a:tcPr>
                </a:tc>
                <a:tc>
                  <a:txBody>
                    <a:bodyPr/>
                    <a:lstStyle/>
                    <a:p>
                      <a:pPr algn="l"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Проводить классификацию типов климата России</a:t>
                      </a:r>
                    </a:p>
                  </a:txBody>
                  <a:tcPr marL="9525" marR="9525" marT="9525" marB="0" anchor="b">
                    <a:noFill/>
                  </a:tcPr>
                </a:tc>
                <a:extLst>
                  <a:ext uri="{0D108BD9-81ED-4DB2-BD59-A6C34878D82A}">
                    <a16:rowId xmlns:a16="http://schemas.microsoft.com/office/drawing/2014/main" val="2633442738"/>
                  </a:ext>
                </a:extLst>
              </a:tr>
              <a:tr h="219605">
                <a:tc>
                  <a:txBody>
                    <a:bodyPr/>
                    <a:lstStyle/>
                    <a:p>
                      <a:pPr algn="ctr">
                        <a:lnSpc>
                          <a:spcPct val="115000"/>
                        </a:lnSpc>
                        <a:spcBef>
                          <a:spcPts val="55"/>
                        </a:spcBef>
                        <a:spcAft>
                          <a:spcPts val="0"/>
                        </a:spcAft>
                        <a:tabLst>
                          <a:tab pos="452120" algn="l"/>
                        </a:tabLst>
                      </a:pPr>
                      <a:r>
                        <a:rPr lang="ru-RU" sz="1100" b="1" dirty="0">
                          <a:effectLst/>
                          <a:latin typeface="Times New Roman" panose="02020603050405020304" pitchFamily="18" charset="0"/>
                          <a:ea typeface="Times New Roman" panose="02020603050405020304" pitchFamily="18" charset="0"/>
                          <a:cs typeface="Times New Roman" panose="02020603050405020304" pitchFamily="18" charset="0"/>
                        </a:rPr>
                        <a:t>11</a:t>
                      </a:r>
                    </a:p>
                  </a:txBody>
                  <a:tcPr marL="0" marR="0" marT="0" marB="0" anchor="ctr">
                    <a:noFill/>
                  </a:tcPr>
                </a:tc>
                <a:tc>
                  <a:txBody>
                    <a:bodyPr/>
                    <a:lstStyle/>
                    <a:p>
                      <a:pPr algn="l"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Представлять в различных формах (таблица, график, географическое описание) географическую информацию, необходимую для решения учебных и (или) практико-ориентированных задач</a:t>
                      </a:r>
                    </a:p>
                  </a:txBody>
                  <a:tcPr marL="9525" marR="9525" marT="9525" marB="0" anchor="b">
                    <a:noFill/>
                  </a:tcPr>
                </a:tc>
                <a:extLst>
                  <a:ext uri="{0D108BD9-81ED-4DB2-BD59-A6C34878D82A}">
                    <a16:rowId xmlns:a16="http://schemas.microsoft.com/office/drawing/2014/main" val="3944565555"/>
                  </a:ext>
                </a:extLst>
              </a:tr>
              <a:tr h="219605">
                <a:tc>
                  <a:txBody>
                    <a:bodyPr/>
                    <a:lstStyle/>
                    <a:p>
                      <a:pPr algn="ctr">
                        <a:lnSpc>
                          <a:spcPct val="115000"/>
                        </a:lnSpc>
                        <a:spcBef>
                          <a:spcPts val="55"/>
                        </a:spcBef>
                        <a:spcAft>
                          <a:spcPts val="0"/>
                        </a:spcAft>
                        <a:tabLst>
                          <a:tab pos="452120" algn="l"/>
                        </a:tabLst>
                      </a:pPr>
                      <a:r>
                        <a:rPr lang="ru-RU" sz="1100" b="1" dirty="0">
                          <a:effectLst/>
                          <a:latin typeface="Times New Roman" panose="02020603050405020304" pitchFamily="18" charset="0"/>
                          <a:ea typeface="Times New Roman" panose="02020603050405020304" pitchFamily="18" charset="0"/>
                          <a:cs typeface="Times New Roman" panose="02020603050405020304" pitchFamily="18" charset="0"/>
                        </a:rPr>
                        <a:t>12</a:t>
                      </a:r>
                    </a:p>
                  </a:txBody>
                  <a:tcPr marL="0" marR="0" marT="0" marB="0" anchor="ctr">
                    <a:noFill/>
                  </a:tcPr>
                </a:tc>
                <a:tc>
                  <a:txBody>
                    <a:bodyPr/>
                    <a:lstStyle/>
                    <a:p>
                      <a:pPr algn="l"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Проводить классификацию населенных пунктов России по заданным основаниям</a:t>
                      </a:r>
                    </a:p>
                  </a:txBody>
                  <a:tcPr marL="9525" marR="9525" marT="9525" marB="0" anchor="b">
                    <a:noFill/>
                  </a:tcPr>
                </a:tc>
                <a:extLst>
                  <a:ext uri="{0D108BD9-81ED-4DB2-BD59-A6C34878D82A}">
                    <a16:rowId xmlns:a16="http://schemas.microsoft.com/office/drawing/2014/main" val="4175280144"/>
                  </a:ext>
                </a:extLst>
              </a:tr>
              <a:tr h="219605">
                <a:tc>
                  <a:txBody>
                    <a:bodyPr/>
                    <a:lstStyle/>
                    <a:p>
                      <a:pPr algn="ctr">
                        <a:lnSpc>
                          <a:spcPct val="115000"/>
                        </a:lnSpc>
                        <a:spcBef>
                          <a:spcPts val="55"/>
                        </a:spcBef>
                        <a:spcAft>
                          <a:spcPts val="0"/>
                        </a:spcAft>
                        <a:tabLst>
                          <a:tab pos="452120" algn="l"/>
                        </a:tabLst>
                      </a:pPr>
                      <a:r>
                        <a:rPr lang="ru-RU" sz="1100" b="1" dirty="0">
                          <a:effectLst/>
                          <a:latin typeface="Times New Roman" panose="02020603050405020304" pitchFamily="18" charset="0"/>
                          <a:ea typeface="Times New Roman" panose="02020603050405020304" pitchFamily="18" charset="0"/>
                          <a:cs typeface="Times New Roman" panose="02020603050405020304" pitchFamily="18" charset="0"/>
                        </a:rPr>
                        <a:t>13</a:t>
                      </a:r>
                    </a:p>
                  </a:txBody>
                  <a:tcPr marL="0" marR="0" marT="0" marB="0" anchor="ctr">
                    <a:noFill/>
                  </a:tcPr>
                </a:tc>
                <a:tc>
                  <a:txBody>
                    <a:bodyPr/>
                    <a:lstStyle/>
                    <a:p>
                      <a:pPr algn="l"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Различать демографические процессы и явления, характеризующие динамику численности населения России, ее отдельных регионов</a:t>
                      </a:r>
                    </a:p>
                  </a:txBody>
                  <a:tcPr marL="9525" marR="9525" marT="9525" marB="0" anchor="b">
                    <a:noFill/>
                  </a:tcPr>
                </a:tc>
                <a:extLst>
                  <a:ext uri="{0D108BD9-81ED-4DB2-BD59-A6C34878D82A}">
                    <a16:rowId xmlns:a16="http://schemas.microsoft.com/office/drawing/2014/main" val="2658721765"/>
                  </a:ext>
                </a:extLst>
              </a:tr>
              <a:tr h="219605">
                <a:tc>
                  <a:txBody>
                    <a:bodyPr/>
                    <a:lstStyle/>
                    <a:p>
                      <a:pPr algn="ctr">
                        <a:lnSpc>
                          <a:spcPct val="115000"/>
                        </a:lnSpc>
                        <a:spcBef>
                          <a:spcPts val="55"/>
                        </a:spcBef>
                        <a:spcAft>
                          <a:spcPts val="0"/>
                        </a:spcAft>
                        <a:tabLst>
                          <a:tab pos="452120" algn="l"/>
                        </a:tabLst>
                      </a:pPr>
                      <a:r>
                        <a:rPr lang="ru-RU" sz="1100" b="1" dirty="0">
                          <a:effectLst/>
                          <a:latin typeface="Times New Roman" panose="02020603050405020304" pitchFamily="18" charset="0"/>
                          <a:ea typeface="Times New Roman" panose="02020603050405020304" pitchFamily="18" charset="0"/>
                          <a:cs typeface="Times New Roman" panose="02020603050405020304" pitchFamily="18" charset="0"/>
                        </a:rPr>
                        <a:t>14</a:t>
                      </a:r>
                    </a:p>
                  </a:txBody>
                  <a:tcPr marL="0" marR="0" marT="0" marB="0" anchor="ctr">
                    <a:noFill/>
                  </a:tcPr>
                </a:tc>
                <a:tc>
                  <a:txBody>
                    <a:bodyPr/>
                    <a:lstStyle/>
                    <a:p>
                      <a:pPr algn="l"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Применять понятия «рождаемость», «смертность», «естественный прирост населения», «миграционный прирост населения», «общий прирост населения» для решения учебных и (или) практико-ориентированных задач</a:t>
                      </a:r>
                    </a:p>
                  </a:txBody>
                  <a:tcPr marL="9525" marR="9525" marT="9525" marB="0" anchor="b">
                    <a:noFill/>
                  </a:tcPr>
                </a:tc>
                <a:extLst>
                  <a:ext uri="{0D108BD9-81ED-4DB2-BD59-A6C34878D82A}">
                    <a16:rowId xmlns:a16="http://schemas.microsoft.com/office/drawing/2014/main" val="814284071"/>
                  </a:ext>
                </a:extLst>
              </a:tr>
              <a:tr h="219605">
                <a:tc>
                  <a:txBody>
                    <a:bodyPr/>
                    <a:lstStyle/>
                    <a:p>
                      <a:pPr algn="ctr">
                        <a:lnSpc>
                          <a:spcPct val="115000"/>
                        </a:lnSpc>
                        <a:spcBef>
                          <a:spcPts val="55"/>
                        </a:spcBef>
                        <a:spcAft>
                          <a:spcPts val="0"/>
                        </a:spcAft>
                        <a:tabLst>
                          <a:tab pos="452120" algn="l"/>
                        </a:tabLst>
                      </a:pPr>
                      <a:r>
                        <a:rPr lang="ru-RU" sz="1100" b="1" dirty="0">
                          <a:effectLst/>
                          <a:latin typeface="Times New Roman" panose="02020603050405020304" pitchFamily="18" charset="0"/>
                          <a:ea typeface="Times New Roman" panose="02020603050405020304" pitchFamily="18" charset="0"/>
                          <a:cs typeface="Times New Roman" panose="02020603050405020304" pitchFamily="18" charset="0"/>
                        </a:rPr>
                        <a:t>15</a:t>
                      </a:r>
                    </a:p>
                  </a:txBody>
                  <a:tcPr marL="0" marR="0" marT="0" marB="0" anchor="ctr">
                    <a:noFill/>
                  </a:tcPr>
                </a:tc>
                <a:tc>
                  <a:txBody>
                    <a:bodyPr/>
                    <a:lstStyle/>
                    <a:p>
                      <a:pPr algn="l"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Выбирать источники географической информации, необходимые для изучения особенностей населения России; применять понятия «плотность населения», «основная полоса (зона) расселения» для решения учебных и (или) практико-ориентированных задач</a:t>
                      </a:r>
                    </a:p>
                  </a:txBody>
                  <a:tcPr marL="9525" marR="9525" marT="9525" marB="0" anchor="b">
                    <a:noFill/>
                  </a:tcPr>
                </a:tc>
                <a:extLst>
                  <a:ext uri="{0D108BD9-81ED-4DB2-BD59-A6C34878D82A}">
                    <a16:rowId xmlns:a16="http://schemas.microsoft.com/office/drawing/2014/main" val="2388188346"/>
                  </a:ext>
                </a:extLst>
              </a:tr>
              <a:tr h="219605">
                <a:tc>
                  <a:txBody>
                    <a:bodyPr/>
                    <a:lstStyle/>
                    <a:p>
                      <a:pPr algn="ctr">
                        <a:lnSpc>
                          <a:spcPct val="115000"/>
                        </a:lnSpc>
                        <a:spcBef>
                          <a:spcPts val="55"/>
                        </a:spcBef>
                        <a:spcAft>
                          <a:spcPts val="0"/>
                        </a:spcAft>
                        <a:tabLst>
                          <a:tab pos="452120" algn="l"/>
                        </a:tabLst>
                      </a:pPr>
                      <a:r>
                        <a:rPr lang="ru-RU" sz="1100" b="1" dirty="0">
                          <a:effectLst/>
                          <a:latin typeface="Times New Roman" panose="02020603050405020304" pitchFamily="18" charset="0"/>
                          <a:ea typeface="Times New Roman" panose="02020603050405020304" pitchFamily="18" charset="0"/>
                          <a:cs typeface="Times New Roman" panose="02020603050405020304" pitchFamily="18" charset="0"/>
                        </a:rPr>
                        <a:t>16</a:t>
                      </a:r>
                    </a:p>
                  </a:txBody>
                  <a:tcPr marL="0" marR="0" marT="0" marB="0" anchor="ctr">
                    <a:noFill/>
                  </a:tcPr>
                </a:tc>
                <a:tc>
                  <a:txBody>
                    <a:bodyPr/>
                    <a:lstStyle/>
                    <a:p>
                      <a:pPr algn="l"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Применять понятия «плита», «щит», «моренный холм», «бараньи лбы», «бархан», «дюна» для решения учебных и (или) практико-ориентированных задач; применять понятия «солнечная радиация», «годовая амплитуда температур воздуха», «воздушные массы», «испарение», «испаряемость», «коэффициент увлажнения» для решения учебных и (или) практико-ориентированных задач; применять понятия «городская агломерация», «поселок городского типа», «половозрастная структура населения», «средняя прогнозируемая продолжительность жизни», «трудовые ресурсы», «трудоспособный возраст», «рабочая сила», «безработица», «рынок труда», «качество населения» для решения учебных и (или) практико-ориентированных задач</a:t>
                      </a:r>
                    </a:p>
                  </a:txBody>
                  <a:tcPr marL="9525" marR="9525" marT="9525" marB="0" anchor="b">
                    <a:noFill/>
                  </a:tcPr>
                </a:tc>
                <a:extLst>
                  <a:ext uri="{0D108BD9-81ED-4DB2-BD59-A6C34878D82A}">
                    <a16:rowId xmlns:a16="http://schemas.microsoft.com/office/drawing/2014/main" val="1587765501"/>
                  </a:ext>
                </a:extLst>
              </a:tr>
              <a:tr h="219605">
                <a:tc>
                  <a:txBody>
                    <a:bodyPr/>
                    <a:lstStyle/>
                    <a:p>
                      <a:pPr algn="ctr">
                        <a:lnSpc>
                          <a:spcPct val="115000"/>
                        </a:lnSpc>
                        <a:spcBef>
                          <a:spcPts val="55"/>
                        </a:spcBef>
                        <a:spcAft>
                          <a:spcPts val="0"/>
                        </a:spcAft>
                        <a:tabLst>
                          <a:tab pos="452120" algn="l"/>
                        </a:tabLst>
                      </a:pPr>
                      <a:r>
                        <a:rPr lang="ru-RU" sz="1100" b="1" dirty="0">
                          <a:effectLst/>
                          <a:latin typeface="Times New Roman" panose="02020603050405020304" pitchFamily="18" charset="0"/>
                          <a:ea typeface="Times New Roman" panose="02020603050405020304" pitchFamily="18" charset="0"/>
                          <a:cs typeface="Times New Roman" panose="02020603050405020304" pitchFamily="18" charset="0"/>
                        </a:rPr>
                        <a:t>17</a:t>
                      </a:r>
                    </a:p>
                  </a:txBody>
                  <a:tcPr marL="0" marR="0" marT="0" marB="0" anchor="ctr">
                    <a:noFill/>
                  </a:tcPr>
                </a:tc>
                <a:tc>
                  <a:txBody>
                    <a:bodyPr/>
                    <a:lstStyle/>
                    <a:p>
                      <a:pPr algn="l"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Объяснять закономерности распространения гидрологических, геологических и метеорологических опасных природных явлений на территории страны; объяснять распространение по территории страны областей современного горообразования, землетрясений и вулканизма; объяснять особенности компонентов природы отдельных территорий страны; использовать знания об особенностях компонентов природы России и ее отдельных территорий, об особенностях взаимодействия природы и общества в пределах отдельных территорий для решения практико-ориентированных задач в контексте реальной жизни; использовать знания о естественном и механическом движении населения, половозрастной структуре и размещении населения, трудовых ресурсах, городском и сельском населении, этническом и религиозном составе населения для решения практико-ориентированных задач в контексте реальной жизни</a:t>
                      </a:r>
                    </a:p>
                  </a:txBody>
                  <a:tcPr marL="9525" marR="9525" marT="9525" marB="0" anchor="b">
                    <a:noFill/>
                  </a:tcPr>
                </a:tc>
                <a:extLst>
                  <a:ext uri="{0D108BD9-81ED-4DB2-BD59-A6C34878D82A}">
                    <a16:rowId xmlns:a16="http://schemas.microsoft.com/office/drawing/2014/main" val="3987268895"/>
                  </a:ext>
                </a:extLst>
              </a:tr>
            </a:tbl>
          </a:graphicData>
        </a:graphic>
      </p:graphicFrame>
      <p:sp>
        <p:nvSpPr>
          <p:cNvPr id="6" name="Заголовок 3">
            <a:extLst>
              <a:ext uri="{FF2B5EF4-FFF2-40B4-BE49-F238E27FC236}">
                <a16:creationId xmlns:a16="http://schemas.microsoft.com/office/drawing/2014/main" id="{6AA098EB-00A5-4472-B92F-2DD914CDD303}"/>
              </a:ext>
            </a:extLst>
          </p:cNvPr>
          <p:cNvSpPr>
            <a:spLocks noGrp="1"/>
          </p:cNvSpPr>
          <p:nvPr>
            <p:ph type="title"/>
          </p:nvPr>
        </p:nvSpPr>
        <p:spPr>
          <a:xfrm>
            <a:off x="3436620" y="292746"/>
            <a:ext cx="10728960" cy="594360"/>
          </a:xfrm>
        </p:spPr>
        <p:txBody>
          <a:bodyPr/>
          <a:lstStyle/>
          <a:p>
            <a:r>
              <a:rPr lang="ru-RU" dirty="0"/>
              <a:t>Требования (умения)</a:t>
            </a:r>
          </a:p>
        </p:txBody>
      </p:sp>
      <p:sp>
        <p:nvSpPr>
          <p:cNvPr id="4" name="TextBox 3">
            <a:extLst>
              <a:ext uri="{FF2B5EF4-FFF2-40B4-BE49-F238E27FC236}">
                <a16:creationId xmlns:a16="http://schemas.microsoft.com/office/drawing/2014/main" id="{789A88A6-AE75-48D0-B051-AE95DAA75A1E}"/>
              </a:ext>
            </a:extLst>
          </p:cNvPr>
          <p:cNvSpPr txBox="1"/>
          <p:nvPr/>
        </p:nvSpPr>
        <p:spPr>
          <a:xfrm>
            <a:off x="10775093" y="0"/>
            <a:ext cx="1416908" cy="276999"/>
          </a:xfrm>
          <a:prstGeom prst="rect">
            <a:avLst/>
          </a:prstGeom>
          <a:noFill/>
        </p:spPr>
        <p:txBody>
          <a:bodyPr wrap="square" rtlCol="0">
            <a:spAutoFit/>
          </a:bodyPr>
          <a:lstStyle/>
          <a:p>
            <a:r>
              <a:rPr lang="ru-RU" sz="1200" dirty="0">
                <a:solidFill>
                  <a:schemeClr val="tx2">
                    <a:lumMod val="40000"/>
                    <a:lumOff val="60000"/>
                  </a:schemeClr>
                </a:solidFill>
              </a:rPr>
              <a:t>География, 8 класс</a:t>
            </a:r>
          </a:p>
        </p:txBody>
      </p:sp>
    </p:spTree>
    <p:extLst>
      <p:ext uri="{BB962C8B-B14F-4D97-AF65-F5344CB8AC3E}">
        <p14:creationId xmlns:p14="http://schemas.microsoft.com/office/powerpoint/2010/main" val="109335058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8362281" cy="444387"/>
          </a:xfrm>
        </p:spPr>
        <p:txBody>
          <a:bodyPr>
            <a:noAutofit/>
          </a:bodyPr>
          <a:lstStyle/>
          <a:p>
            <a:r>
              <a:rPr lang="ru-RU" sz="2000" dirty="0"/>
              <a:t>Изменение доли участников по качеству знаний («4»+«5») по результатам ВПР в  2021-2025 гг.</a:t>
            </a:r>
          </a:p>
        </p:txBody>
      </p:sp>
      <p:graphicFrame>
        <p:nvGraphicFramePr>
          <p:cNvPr id="5" name="Диаграмма 4">
            <a:extLst>
              <a:ext uri="{FF2B5EF4-FFF2-40B4-BE49-F238E27FC236}">
                <a16:creationId xmlns:a16="http://schemas.microsoft.com/office/drawing/2014/main" id="{B778A58D-E6E9-4DE1-8D27-8FDCACC32A8C}"/>
              </a:ext>
            </a:extLst>
          </p:cNvPr>
          <p:cNvGraphicFramePr/>
          <p:nvPr>
            <p:extLst>
              <p:ext uri="{D42A27DB-BD31-4B8C-83A1-F6EECF244321}">
                <p14:modId xmlns:p14="http://schemas.microsoft.com/office/powerpoint/2010/main" val="3231831119"/>
              </p:ext>
            </p:extLst>
          </p:nvPr>
        </p:nvGraphicFramePr>
        <p:xfrm>
          <a:off x="98854" y="719667"/>
          <a:ext cx="11986054" cy="30331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Диаграмма 6">
            <a:extLst>
              <a:ext uri="{FF2B5EF4-FFF2-40B4-BE49-F238E27FC236}">
                <a16:creationId xmlns:a16="http://schemas.microsoft.com/office/drawing/2014/main" id="{8FAA810D-E1F2-4CF0-9CEE-B6A9C74CD080}"/>
              </a:ext>
            </a:extLst>
          </p:cNvPr>
          <p:cNvGraphicFramePr/>
          <p:nvPr>
            <p:extLst>
              <p:ext uri="{D42A27DB-BD31-4B8C-83A1-F6EECF244321}">
                <p14:modId xmlns:p14="http://schemas.microsoft.com/office/powerpoint/2010/main" val="2388567972"/>
              </p:ext>
            </p:extLst>
          </p:nvPr>
        </p:nvGraphicFramePr>
        <p:xfrm>
          <a:off x="0" y="3656001"/>
          <a:ext cx="11986054" cy="303318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B711A353-0ADB-45CD-9F21-3824FD01D233}"/>
              </a:ext>
            </a:extLst>
          </p:cNvPr>
          <p:cNvSpPr txBox="1"/>
          <p:nvPr/>
        </p:nvSpPr>
        <p:spPr>
          <a:xfrm>
            <a:off x="10775093" y="0"/>
            <a:ext cx="1416908" cy="276999"/>
          </a:xfrm>
          <a:prstGeom prst="rect">
            <a:avLst/>
          </a:prstGeom>
          <a:noFill/>
        </p:spPr>
        <p:txBody>
          <a:bodyPr wrap="square" rtlCol="0">
            <a:spAutoFit/>
          </a:bodyPr>
          <a:lstStyle/>
          <a:p>
            <a:r>
              <a:rPr lang="ru-RU" sz="1200" dirty="0">
                <a:solidFill>
                  <a:schemeClr val="tx2">
                    <a:lumMod val="40000"/>
                    <a:lumOff val="60000"/>
                  </a:schemeClr>
                </a:solidFill>
              </a:rPr>
              <a:t>География, 8 класс</a:t>
            </a:r>
          </a:p>
        </p:txBody>
      </p:sp>
    </p:spTree>
    <p:extLst>
      <p:ext uri="{BB962C8B-B14F-4D97-AF65-F5344CB8AC3E}">
        <p14:creationId xmlns:p14="http://schemas.microsoft.com/office/powerpoint/2010/main" val="408656701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300365"/>
            <a:ext cx="6688455" cy="509260"/>
          </a:xfrm>
        </p:spPr>
        <p:txBody>
          <a:bodyPr>
            <a:normAutofit/>
          </a:bodyPr>
          <a:lstStyle/>
          <a:p>
            <a:r>
              <a:rPr lang="ru-RU" dirty="0"/>
              <a:t>Достижение планируемых результатов</a:t>
            </a:r>
          </a:p>
        </p:txBody>
      </p:sp>
      <p:graphicFrame>
        <p:nvGraphicFramePr>
          <p:cNvPr id="7" name="Диаграмма 6">
            <a:extLst>
              <a:ext uri="{FF2B5EF4-FFF2-40B4-BE49-F238E27FC236}">
                <a16:creationId xmlns:a16="http://schemas.microsoft.com/office/drawing/2014/main" id="{CDC35874-62BF-4D4F-AC73-5604ABA8ABF0}"/>
              </a:ext>
            </a:extLst>
          </p:cNvPr>
          <p:cNvGraphicFramePr/>
          <p:nvPr>
            <p:extLst>
              <p:ext uri="{D42A27DB-BD31-4B8C-83A1-F6EECF244321}">
                <p14:modId xmlns:p14="http://schemas.microsoft.com/office/powerpoint/2010/main" val="2493579597"/>
              </p:ext>
            </p:extLst>
          </p:nvPr>
        </p:nvGraphicFramePr>
        <p:xfrm>
          <a:off x="409575" y="723900"/>
          <a:ext cx="11363325" cy="539115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F24746DC-6D51-48FE-8696-5F0A72E1476D}"/>
              </a:ext>
            </a:extLst>
          </p:cNvPr>
          <p:cNvSpPr txBox="1"/>
          <p:nvPr/>
        </p:nvSpPr>
        <p:spPr>
          <a:xfrm>
            <a:off x="9597339" y="5999520"/>
            <a:ext cx="2431622" cy="276999"/>
          </a:xfrm>
          <a:prstGeom prst="rect">
            <a:avLst/>
          </a:prstGeom>
          <a:solidFill>
            <a:schemeClr val="bg1"/>
          </a:solidFill>
        </p:spPr>
        <p:txBody>
          <a:bodyPr wrap="square" rtlCol="0">
            <a:spAutoFit/>
          </a:bodyPr>
          <a:lstStyle/>
          <a:p>
            <a:r>
              <a:rPr lang="ru-RU" sz="1200" dirty="0"/>
              <a:t>результат лучше общероссийского</a:t>
            </a:r>
          </a:p>
        </p:txBody>
      </p:sp>
      <p:sp>
        <p:nvSpPr>
          <p:cNvPr id="5" name="TextBox 4">
            <a:extLst>
              <a:ext uri="{FF2B5EF4-FFF2-40B4-BE49-F238E27FC236}">
                <a16:creationId xmlns:a16="http://schemas.microsoft.com/office/drawing/2014/main" id="{B990D271-C629-4ADF-8943-37A49A4D5ED3}"/>
              </a:ext>
            </a:extLst>
          </p:cNvPr>
          <p:cNvSpPr txBox="1"/>
          <p:nvPr/>
        </p:nvSpPr>
        <p:spPr>
          <a:xfrm>
            <a:off x="9597339" y="6253345"/>
            <a:ext cx="2431622" cy="276999"/>
          </a:xfrm>
          <a:prstGeom prst="rect">
            <a:avLst/>
          </a:prstGeom>
          <a:solidFill>
            <a:schemeClr val="bg1"/>
          </a:solidFill>
        </p:spPr>
        <p:txBody>
          <a:bodyPr wrap="square" rtlCol="0">
            <a:spAutoFit/>
          </a:bodyPr>
          <a:lstStyle/>
          <a:p>
            <a:r>
              <a:rPr lang="ru-RU" sz="1200" dirty="0"/>
              <a:t>результат выше 80%</a:t>
            </a:r>
          </a:p>
        </p:txBody>
      </p:sp>
      <p:sp>
        <p:nvSpPr>
          <p:cNvPr id="8" name="TextBox 7">
            <a:extLst>
              <a:ext uri="{FF2B5EF4-FFF2-40B4-BE49-F238E27FC236}">
                <a16:creationId xmlns:a16="http://schemas.microsoft.com/office/drawing/2014/main" id="{C6D48567-4EC9-43E0-B87B-7C7AEB86AA00}"/>
              </a:ext>
            </a:extLst>
          </p:cNvPr>
          <p:cNvSpPr txBox="1"/>
          <p:nvPr/>
        </p:nvSpPr>
        <p:spPr>
          <a:xfrm>
            <a:off x="9597337" y="6546819"/>
            <a:ext cx="2431623" cy="276999"/>
          </a:xfrm>
          <a:prstGeom prst="rect">
            <a:avLst/>
          </a:prstGeom>
          <a:solidFill>
            <a:schemeClr val="bg1"/>
          </a:solidFill>
        </p:spPr>
        <p:txBody>
          <a:bodyPr wrap="square" rtlCol="0">
            <a:spAutoFit/>
          </a:bodyPr>
          <a:lstStyle/>
          <a:p>
            <a:r>
              <a:rPr lang="ru-RU" sz="1200" dirty="0"/>
              <a:t> самый  низкий % выполнения</a:t>
            </a:r>
          </a:p>
        </p:txBody>
      </p:sp>
      <p:sp>
        <p:nvSpPr>
          <p:cNvPr id="9" name="TextBox 8">
            <a:extLst>
              <a:ext uri="{FF2B5EF4-FFF2-40B4-BE49-F238E27FC236}">
                <a16:creationId xmlns:a16="http://schemas.microsoft.com/office/drawing/2014/main" id="{95317570-9DA7-45C8-95C0-FC8B34A1C001}"/>
              </a:ext>
            </a:extLst>
          </p:cNvPr>
          <p:cNvSpPr txBox="1"/>
          <p:nvPr/>
        </p:nvSpPr>
        <p:spPr>
          <a:xfrm>
            <a:off x="9267841" y="6340614"/>
            <a:ext cx="329501" cy="178149"/>
          </a:xfrm>
          <a:prstGeom prst="rect">
            <a:avLst/>
          </a:prstGeom>
          <a:solidFill>
            <a:srgbClr val="FFFF00"/>
          </a:solidFill>
        </p:spPr>
        <p:txBody>
          <a:bodyPr wrap="square" rtlCol="0">
            <a:spAutoFit/>
          </a:bodyPr>
          <a:lstStyle/>
          <a:p>
            <a:endParaRPr lang="ru-RU" sz="1200" dirty="0"/>
          </a:p>
        </p:txBody>
      </p:sp>
      <p:sp>
        <p:nvSpPr>
          <p:cNvPr id="10" name="TextBox 9">
            <a:extLst>
              <a:ext uri="{FF2B5EF4-FFF2-40B4-BE49-F238E27FC236}">
                <a16:creationId xmlns:a16="http://schemas.microsoft.com/office/drawing/2014/main" id="{B3DBF8BB-E2A5-4BC6-A512-B2C88FF1140D}"/>
              </a:ext>
            </a:extLst>
          </p:cNvPr>
          <p:cNvSpPr txBox="1"/>
          <p:nvPr/>
        </p:nvSpPr>
        <p:spPr>
          <a:xfrm>
            <a:off x="9269763" y="6588111"/>
            <a:ext cx="327574" cy="194414"/>
          </a:xfrm>
          <a:prstGeom prst="rect">
            <a:avLst/>
          </a:prstGeom>
          <a:solidFill>
            <a:schemeClr val="accent2">
              <a:lumMod val="60000"/>
              <a:lumOff val="40000"/>
            </a:schemeClr>
          </a:solidFill>
        </p:spPr>
        <p:txBody>
          <a:bodyPr wrap="square" rtlCol="0">
            <a:spAutoFit/>
          </a:bodyPr>
          <a:lstStyle/>
          <a:p>
            <a:endParaRPr lang="ru-RU" sz="1200" dirty="0"/>
          </a:p>
        </p:txBody>
      </p:sp>
      <p:sp>
        <p:nvSpPr>
          <p:cNvPr id="11" name="TextBox 1">
            <a:extLst>
              <a:ext uri="{FF2B5EF4-FFF2-40B4-BE49-F238E27FC236}">
                <a16:creationId xmlns:a16="http://schemas.microsoft.com/office/drawing/2014/main" id="{7FE6DA13-B5DC-473A-AEFF-6B242BFB4357}"/>
              </a:ext>
            </a:extLst>
          </p:cNvPr>
          <p:cNvSpPr txBox="1"/>
          <p:nvPr/>
        </p:nvSpPr>
        <p:spPr>
          <a:xfrm>
            <a:off x="9267835" y="6077441"/>
            <a:ext cx="329512" cy="194442"/>
          </a:xfrm>
          <a:prstGeom prst="rect">
            <a:avLst/>
          </a:prstGeom>
          <a:solidFill>
            <a:srgbClr val="00FF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200" dirty="0"/>
          </a:p>
        </p:txBody>
      </p:sp>
      <p:sp>
        <p:nvSpPr>
          <p:cNvPr id="12" name="TextBox 11">
            <a:extLst>
              <a:ext uri="{FF2B5EF4-FFF2-40B4-BE49-F238E27FC236}">
                <a16:creationId xmlns:a16="http://schemas.microsoft.com/office/drawing/2014/main" id="{6FDDE5E3-2527-40EA-A13B-33E0719CEE98}"/>
              </a:ext>
            </a:extLst>
          </p:cNvPr>
          <p:cNvSpPr txBox="1"/>
          <p:nvPr/>
        </p:nvSpPr>
        <p:spPr>
          <a:xfrm>
            <a:off x="10775093" y="0"/>
            <a:ext cx="1416908" cy="276999"/>
          </a:xfrm>
          <a:prstGeom prst="rect">
            <a:avLst/>
          </a:prstGeom>
          <a:noFill/>
        </p:spPr>
        <p:txBody>
          <a:bodyPr wrap="square" rtlCol="0">
            <a:spAutoFit/>
          </a:bodyPr>
          <a:lstStyle/>
          <a:p>
            <a:r>
              <a:rPr lang="ru-RU" sz="1200" dirty="0">
                <a:solidFill>
                  <a:schemeClr val="tx2">
                    <a:lumMod val="40000"/>
                    <a:lumOff val="60000"/>
                  </a:schemeClr>
                </a:solidFill>
              </a:rPr>
              <a:t>География, 8 класс</a:t>
            </a:r>
          </a:p>
        </p:txBody>
      </p:sp>
    </p:spTree>
    <p:extLst>
      <p:ext uri="{BB962C8B-B14F-4D97-AF65-F5344CB8AC3E}">
        <p14:creationId xmlns:p14="http://schemas.microsoft.com/office/powerpoint/2010/main" val="353201894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Распределение участников по отметкам, %</a:t>
            </a:r>
          </a:p>
        </p:txBody>
      </p:sp>
      <p:graphicFrame>
        <p:nvGraphicFramePr>
          <p:cNvPr id="4" name="Таблица 3">
            <a:extLst>
              <a:ext uri="{FF2B5EF4-FFF2-40B4-BE49-F238E27FC236}">
                <a16:creationId xmlns:a16="http://schemas.microsoft.com/office/drawing/2014/main" id="{8FFA6CE0-D724-4244-B21F-300A8875D027}"/>
              </a:ext>
            </a:extLst>
          </p:cNvPr>
          <p:cNvGraphicFramePr>
            <a:graphicFrameLocks noGrp="1"/>
          </p:cNvGraphicFramePr>
          <p:nvPr>
            <p:extLst>
              <p:ext uri="{D42A27DB-BD31-4B8C-83A1-F6EECF244321}">
                <p14:modId xmlns:p14="http://schemas.microsoft.com/office/powerpoint/2010/main" val="1053375589"/>
              </p:ext>
            </p:extLst>
          </p:nvPr>
        </p:nvGraphicFramePr>
        <p:xfrm>
          <a:off x="139546" y="2952750"/>
          <a:ext cx="3756179" cy="952500"/>
        </p:xfrm>
        <a:graphic>
          <a:graphicData uri="http://schemas.openxmlformats.org/drawingml/2006/table">
            <a:tbl>
              <a:tblPr firstRow="1" bandRow="1">
                <a:tableStyleId>{5940675A-B579-460E-94D1-54222C63F5DA}</a:tableStyleId>
              </a:tblPr>
              <a:tblGrid>
                <a:gridCol w="2632229">
                  <a:extLst>
                    <a:ext uri="{9D8B030D-6E8A-4147-A177-3AD203B41FA5}">
                      <a16:colId xmlns:a16="http://schemas.microsoft.com/office/drawing/2014/main" val="3089212738"/>
                    </a:ext>
                  </a:extLst>
                </a:gridCol>
                <a:gridCol w="1123950">
                  <a:extLst>
                    <a:ext uri="{9D8B030D-6E8A-4147-A177-3AD203B41FA5}">
                      <a16:colId xmlns:a16="http://schemas.microsoft.com/office/drawing/2014/main" val="469627586"/>
                    </a:ext>
                  </a:extLst>
                </a:gridCol>
              </a:tblGrid>
              <a:tr h="296363">
                <a:tc>
                  <a:txBody>
                    <a:bodyPr/>
                    <a:lstStyle/>
                    <a:p>
                      <a:pPr algn="ctr"/>
                      <a:r>
                        <a:rPr lang="ru-RU" sz="1400" dirty="0"/>
                        <a:t>Количество участников</a:t>
                      </a:r>
                    </a:p>
                  </a:txBody>
                  <a:tcPr anchor="ctr"/>
                </a:tc>
                <a:tc>
                  <a:txBody>
                    <a:bodyPr/>
                    <a:lstStyle/>
                    <a:p>
                      <a:pPr algn="ctr"/>
                      <a:r>
                        <a:rPr lang="ru-RU" sz="1400" dirty="0"/>
                        <a:t>8 класс</a:t>
                      </a:r>
                    </a:p>
                  </a:txBody>
                  <a:tcPr anchor="ctr"/>
                </a:tc>
                <a:extLst>
                  <a:ext uri="{0D108BD9-81ED-4DB2-BD59-A6C34878D82A}">
                    <a16:rowId xmlns:a16="http://schemas.microsoft.com/office/drawing/2014/main" val="3892861024"/>
                  </a:ext>
                </a:extLst>
              </a:tr>
              <a:tr h="342900">
                <a:tc>
                  <a:txBody>
                    <a:bodyPr/>
                    <a:lstStyle/>
                    <a:p>
                      <a:pPr algn="ctr"/>
                      <a:r>
                        <a:rPr lang="ru-RU" sz="1400" dirty="0"/>
                        <a:t>Россия (вся выборка)</a:t>
                      </a:r>
                    </a:p>
                  </a:txBody>
                  <a:tcPr anchor="ctr"/>
                </a:tc>
                <a:tc>
                  <a:txBody>
                    <a:bodyPr/>
                    <a:lstStyle/>
                    <a:p>
                      <a:pPr algn="ctr"/>
                      <a:r>
                        <a:rPr lang="ru-RU" sz="1400" dirty="0"/>
                        <a:t>324126</a:t>
                      </a:r>
                    </a:p>
                  </a:txBody>
                  <a:tcPr anchor="ctr"/>
                </a:tc>
                <a:extLst>
                  <a:ext uri="{0D108BD9-81ED-4DB2-BD59-A6C34878D82A}">
                    <a16:rowId xmlns:a16="http://schemas.microsoft.com/office/drawing/2014/main" val="1517554406"/>
                  </a:ext>
                </a:extLst>
              </a:tr>
              <a:tr h="285750">
                <a:tc>
                  <a:txBody>
                    <a:bodyPr/>
                    <a:lstStyle/>
                    <a:p>
                      <a:pPr algn="ctr"/>
                      <a:r>
                        <a:rPr lang="ru-RU" sz="1400" dirty="0"/>
                        <a:t>Приморский край</a:t>
                      </a:r>
                    </a:p>
                  </a:txBody>
                  <a:tcPr anchor="ctr"/>
                </a:tc>
                <a:tc>
                  <a:txBody>
                    <a:bodyPr/>
                    <a:lstStyle/>
                    <a:p>
                      <a:pPr algn="ctr"/>
                      <a:r>
                        <a:rPr lang="ru-RU" sz="1400" dirty="0"/>
                        <a:t>4619</a:t>
                      </a:r>
                    </a:p>
                  </a:txBody>
                  <a:tcPr anchor="ctr"/>
                </a:tc>
                <a:extLst>
                  <a:ext uri="{0D108BD9-81ED-4DB2-BD59-A6C34878D82A}">
                    <a16:rowId xmlns:a16="http://schemas.microsoft.com/office/drawing/2014/main" val="2599007028"/>
                  </a:ext>
                </a:extLst>
              </a:tr>
            </a:tbl>
          </a:graphicData>
        </a:graphic>
      </p:graphicFrame>
      <p:graphicFrame>
        <p:nvGraphicFramePr>
          <p:cNvPr id="5" name="Диаграмма 4">
            <a:extLst>
              <a:ext uri="{FF2B5EF4-FFF2-40B4-BE49-F238E27FC236}">
                <a16:creationId xmlns:a16="http://schemas.microsoft.com/office/drawing/2014/main" id="{54478881-B93D-411D-81FB-2A5AB84EA5CE}"/>
              </a:ext>
            </a:extLst>
          </p:cNvPr>
          <p:cNvGraphicFramePr/>
          <p:nvPr>
            <p:extLst>
              <p:ext uri="{D42A27DB-BD31-4B8C-83A1-F6EECF244321}">
                <p14:modId xmlns:p14="http://schemas.microsoft.com/office/powerpoint/2010/main" val="3422250127"/>
              </p:ext>
            </p:extLst>
          </p:nvPr>
        </p:nvGraphicFramePr>
        <p:xfrm>
          <a:off x="4095749" y="723900"/>
          <a:ext cx="7677151" cy="565785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FD5DFEF2-B7B5-4562-A864-7E06E67742F3}"/>
              </a:ext>
            </a:extLst>
          </p:cNvPr>
          <p:cNvSpPr txBox="1"/>
          <p:nvPr/>
        </p:nvSpPr>
        <p:spPr>
          <a:xfrm>
            <a:off x="10775093" y="0"/>
            <a:ext cx="1416908" cy="276999"/>
          </a:xfrm>
          <a:prstGeom prst="rect">
            <a:avLst/>
          </a:prstGeom>
          <a:noFill/>
        </p:spPr>
        <p:txBody>
          <a:bodyPr wrap="square" rtlCol="0">
            <a:spAutoFit/>
          </a:bodyPr>
          <a:lstStyle/>
          <a:p>
            <a:r>
              <a:rPr lang="ru-RU" sz="1200" dirty="0">
                <a:solidFill>
                  <a:schemeClr val="tx2">
                    <a:lumMod val="40000"/>
                    <a:lumOff val="60000"/>
                  </a:schemeClr>
                </a:solidFill>
              </a:rPr>
              <a:t>География, 8 класс</a:t>
            </a:r>
          </a:p>
        </p:txBody>
      </p:sp>
    </p:spTree>
    <p:extLst>
      <p:ext uri="{BB962C8B-B14F-4D97-AF65-F5344CB8AC3E}">
        <p14:creationId xmlns:p14="http://schemas.microsoft.com/office/powerpoint/2010/main" val="210439147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Распределение первичных баллов</a:t>
            </a:r>
          </a:p>
        </p:txBody>
      </p:sp>
      <p:graphicFrame>
        <p:nvGraphicFramePr>
          <p:cNvPr id="3" name="Диаграмма 2">
            <a:extLst>
              <a:ext uri="{FF2B5EF4-FFF2-40B4-BE49-F238E27FC236}">
                <a16:creationId xmlns:a16="http://schemas.microsoft.com/office/drawing/2014/main" id="{8A7017B7-19EA-4F59-A353-2E4DF65C4210}"/>
              </a:ext>
            </a:extLst>
          </p:cNvPr>
          <p:cNvGraphicFramePr/>
          <p:nvPr>
            <p:extLst>
              <p:ext uri="{D42A27DB-BD31-4B8C-83A1-F6EECF244321}">
                <p14:modId xmlns:p14="http://schemas.microsoft.com/office/powerpoint/2010/main" val="973127915"/>
              </p:ext>
            </p:extLst>
          </p:nvPr>
        </p:nvGraphicFramePr>
        <p:xfrm>
          <a:off x="504189" y="698429"/>
          <a:ext cx="11449686" cy="5500053"/>
        </p:xfrm>
        <a:graphic>
          <a:graphicData uri="http://schemas.openxmlformats.org/drawingml/2006/chart">
            <c:chart xmlns:c="http://schemas.openxmlformats.org/drawingml/2006/chart" xmlns:r="http://schemas.openxmlformats.org/officeDocument/2006/relationships" r:id="rId2"/>
          </a:graphicData>
        </a:graphic>
      </p:graphicFrame>
      <p:sp>
        <p:nvSpPr>
          <p:cNvPr id="2" name="Правая фигурная скобка 1">
            <a:extLst>
              <a:ext uri="{FF2B5EF4-FFF2-40B4-BE49-F238E27FC236}">
                <a16:creationId xmlns:a16="http://schemas.microsoft.com/office/drawing/2014/main" id="{885D3207-DFA3-456F-9CC9-C9F82E22EC16}"/>
              </a:ext>
            </a:extLst>
          </p:cNvPr>
          <p:cNvSpPr/>
          <p:nvPr/>
        </p:nvSpPr>
        <p:spPr>
          <a:xfrm rot="5400000">
            <a:off x="5528046" y="4760836"/>
            <a:ext cx="317119" cy="2854516"/>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 name="Правая фигурная скобка 4">
            <a:extLst>
              <a:ext uri="{FF2B5EF4-FFF2-40B4-BE49-F238E27FC236}">
                <a16:creationId xmlns:a16="http://schemas.microsoft.com/office/drawing/2014/main" id="{F8FD364E-D3CE-4ECD-9508-A8EFF0C91621}"/>
              </a:ext>
            </a:extLst>
          </p:cNvPr>
          <p:cNvSpPr/>
          <p:nvPr/>
        </p:nvSpPr>
        <p:spPr>
          <a:xfrm rot="5400000">
            <a:off x="10930903" y="5466699"/>
            <a:ext cx="291895" cy="1399337"/>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 name="Правая фигурная скобка 6">
            <a:extLst>
              <a:ext uri="{FF2B5EF4-FFF2-40B4-BE49-F238E27FC236}">
                <a16:creationId xmlns:a16="http://schemas.microsoft.com/office/drawing/2014/main" id="{5C1F372C-0DBD-48C2-9221-45F17602B6DB}"/>
              </a:ext>
            </a:extLst>
          </p:cNvPr>
          <p:cNvSpPr/>
          <p:nvPr/>
        </p:nvSpPr>
        <p:spPr>
          <a:xfrm rot="5400000">
            <a:off x="8597841" y="4631822"/>
            <a:ext cx="312139" cy="3095539"/>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Правая фигурная скобка 7">
            <a:extLst>
              <a:ext uri="{FF2B5EF4-FFF2-40B4-BE49-F238E27FC236}">
                <a16:creationId xmlns:a16="http://schemas.microsoft.com/office/drawing/2014/main" id="{D70BC413-238B-4C4C-8FFF-2C59AF79E197}"/>
              </a:ext>
            </a:extLst>
          </p:cNvPr>
          <p:cNvSpPr/>
          <p:nvPr/>
        </p:nvSpPr>
        <p:spPr>
          <a:xfrm rot="5400000">
            <a:off x="2515266" y="4631731"/>
            <a:ext cx="278694" cy="3100702"/>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 name="TextBox 3">
            <a:extLst>
              <a:ext uri="{FF2B5EF4-FFF2-40B4-BE49-F238E27FC236}">
                <a16:creationId xmlns:a16="http://schemas.microsoft.com/office/drawing/2014/main" id="{3A8123AB-B78E-4DA2-BDCE-A3E5D1AA0A7F}"/>
              </a:ext>
            </a:extLst>
          </p:cNvPr>
          <p:cNvSpPr txBox="1"/>
          <p:nvPr/>
        </p:nvSpPr>
        <p:spPr>
          <a:xfrm>
            <a:off x="2343075" y="6458694"/>
            <a:ext cx="552450" cy="369332"/>
          </a:xfrm>
          <a:prstGeom prst="rect">
            <a:avLst/>
          </a:prstGeom>
          <a:noFill/>
        </p:spPr>
        <p:txBody>
          <a:bodyPr wrap="square" rtlCol="0">
            <a:spAutoFit/>
          </a:bodyPr>
          <a:lstStyle/>
          <a:p>
            <a:r>
              <a:rPr lang="ru-RU" dirty="0"/>
              <a:t>«2»</a:t>
            </a:r>
          </a:p>
        </p:txBody>
      </p:sp>
      <p:sp>
        <p:nvSpPr>
          <p:cNvPr id="9" name="TextBox 8">
            <a:extLst>
              <a:ext uri="{FF2B5EF4-FFF2-40B4-BE49-F238E27FC236}">
                <a16:creationId xmlns:a16="http://schemas.microsoft.com/office/drawing/2014/main" id="{139A4B10-EDC8-4B6C-B931-CFE0CD0F7742}"/>
              </a:ext>
            </a:extLst>
          </p:cNvPr>
          <p:cNvSpPr txBox="1"/>
          <p:nvPr/>
        </p:nvSpPr>
        <p:spPr>
          <a:xfrm>
            <a:off x="5410380" y="6458694"/>
            <a:ext cx="552450" cy="369332"/>
          </a:xfrm>
          <a:prstGeom prst="rect">
            <a:avLst/>
          </a:prstGeom>
          <a:noFill/>
        </p:spPr>
        <p:txBody>
          <a:bodyPr wrap="square" rtlCol="0">
            <a:spAutoFit/>
          </a:bodyPr>
          <a:lstStyle/>
          <a:p>
            <a:r>
              <a:rPr lang="ru-RU" dirty="0"/>
              <a:t>«3»</a:t>
            </a:r>
          </a:p>
        </p:txBody>
      </p:sp>
      <p:sp>
        <p:nvSpPr>
          <p:cNvPr id="10" name="TextBox 9">
            <a:extLst>
              <a:ext uri="{FF2B5EF4-FFF2-40B4-BE49-F238E27FC236}">
                <a16:creationId xmlns:a16="http://schemas.microsoft.com/office/drawing/2014/main" id="{313DB121-766F-449C-8C9C-B4822E7A55FA}"/>
              </a:ext>
            </a:extLst>
          </p:cNvPr>
          <p:cNvSpPr txBox="1"/>
          <p:nvPr/>
        </p:nvSpPr>
        <p:spPr>
          <a:xfrm>
            <a:off x="8477685" y="6404137"/>
            <a:ext cx="552450" cy="369332"/>
          </a:xfrm>
          <a:prstGeom prst="rect">
            <a:avLst/>
          </a:prstGeom>
          <a:noFill/>
        </p:spPr>
        <p:txBody>
          <a:bodyPr wrap="square" rtlCol="0">
            <a:spAutoFit/>
          </a:bodyPr>
          <a:lstStyle/>
          <a:p>
            <a:r>
              <a:rPr lang="ru-RU" dirty="0"/>
              <a:t>«4»</a:t>
            </a:r>
          </a:p>
        </p:txBody>
      </p:sp>
      <p:sp>
        <p:nvSpPr>
          <p:cNvPr id="11" name="TextBox 10">
            <a:extLst>
              <a:ext uri="{FF2B5EF4-FFF2-40B4-BE49-F238E27FC236}">
                <a16:creationId xmlns:a16="http://schemas.microsoft.com/office/drawing/2014/main" id="{77EBAF2E-4AA9-4C74-BBAF-884860710CE4}"/>
              </a:ext>
            </a:extLst>
          </p:cNvPr>
          <p:cNvSpPr txBox="1"/>
          <p:nvPr/>
        </p:nvSpPr>
        <p:spPr>
          <a:xfrm>
            <a:off x="10800625" y="6393794"/>
            <a:ext cx="552450" cy="369332"/>
          </a:xfrm>
          <a:prstGeom prst="rect">
            <a:avLst/>
          </a:prstGeom>
          <a:noFill/>
        </p:spPr>
        <p:txBody>
          <a:bodyPr wrap="square" rtlCol="0">
            <a:spAutoFit/>
          </a:bodyPr>
          <a:lstStyle/>
          <a:p>
            <a:r>
              <a:rPr lang="ru-RU" dirty="0"/>
              <a:t>«5»</a:t>
            </a:r>
          </a:p>
        </p:txBody>
      </p:sp>
      <p:sp>
        <p:nvSpPr>
          <p:cNvPr id="12" name="TextBox 11">
            <a:extLst>
              <a:ext uri="{FF2B5EF4-FFF2-40B4-BE49-F238E27FC236}">
                <a16:creationId xmlns:a16="http://schemas.microsoft.com/office/drawing/2014/main" id="{A724303E-B52F-4474-97AA-805C42236274}"/>
              </a:ext>
            </a:extLst>
          </p:cNvPr>
          <p:cNvSpPr txBox="1"/>
          <p:nvPr/>
        </p:nvSpPr>
        <p:spPr>
          <a:xfrm>
            <a:off x="10775093" y="0"/>
            <a:ext cx="1416908" cy="276999"/>
          </a:xfrm>
          <a:prstGeom prst="rect">
            <a:avLst/>
          </a:prstGeom>
          <a:noFill/>
        </p:spPr>
        <p:txBody>
          <a:bodyPr wrap="square" rtlCol="0">
            <a:spAutoFit/>
          </a:bodyPr>
          <a:lstStyle/>
          <a:p>
            <a:r>
              <a:rPr lang="ru-RU" sz="1200" dirty="0">
                <a:solidFill>
                  <a:schemeClr val="tx2">
                    <a:lumMod val="40000"/>
                    <a:lumOff val="60000"/>
                  </a:schemeClr>
                </a:solidFill>
              </a:rPr>
              <a:t>География, 8 класс</a:t>
            </a:r>
          </a:p>
        </p:txBody>
      </p:sp>
    </p:spTree>
    <p:extLst>
      <p:ext uri="{BB962C8B-B14F-4D97-AF65-F5344CB8AC3E}">
        <p14:creationId xmlns:p14="http://schemas.microsoft.com/office/powerpoint/2010/main" val="91131976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Выполнение заданий группами участников</a:t>
            </a:r>
          </a:p>
        </p:txBody>
      </p:sp>
      <p:graphicFrame>
        <p:nvGraphicFramePr>
          <p:cNvPr id="4" name="Диаграмма 3">
            <a:extLst>
              <a:ext uri="{FF2B5EF4-FFF2-40B4-BE49-F238E27FC236}">
                <a16:creationId xmlns:a16="http://schemas.microsoft.com/office/drawing/2014/main" id="{399A6CDC-6674-47D3-86F1-B3479447F6F5}"/>
              </a:ext>
            </a:extLst>
          </p:cNvPr>
          <p:cNvGraphicFramePr/>
          <p:nvPr>
            <p:extLst>
              <p:ext uri="{D42A27DB-BD31-4B8C-83A1-F6EECF244321}">
                <p14:modId xmlns:p14="http://schemas.microsoft.com/office/powerpoint/2010/main" val="1645276458"/>
              </p:ext>
            </p:extLst>
          </p:nvPr>
        </p:nvGraphicFramePr>
        <p:xfrm>
          <a:off x="831850" y="900641"/>
          <a:ext cx="10902950" cy="574271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23D56175-E151-487D-808A-874EA2A40E30}"/>
              </a:ext>
            </a:extLst>
          </p:cNvPr>
          <p:cNvSpPr txBox="1"/>
          <p:nvPr/>
        </p:nvSpPr>
        <p:spPr>
          <a:xfrm>
            <a:off x="10775093" y="0"/>
            <a:ext cx="1416908" cy="276999"/>
          </a:xfrm>
          <a:prstGeom prst="rect">
            <a:avLst/>
          </a:prstGeom>
          <a:noFill/>
        </p:spPr>
        <p:txBody>
          <a:bodyPr wrap="square" rtlCol="0">
            <a:spAutoFit/>
          </a:bodyPr>
          <a:lstStyle/>
          <a:p>
            <a:r>
              <a:rPr lang="ru-RU" sz="1200" dirty="0">
                <a:solidFill>
                  <a:schemeClr val="tx2">
                    <a:lumMod val="40000"/>
                    <a:lumOff val="60000"/>
                  </a:schemeClr>
                </a:solidFill>
              </a:rPr>
              <a:t>География, 8 класс</a:t>
            </a:r>
          </a:p>
        </p:txBody>
      </p:sp>
    </p:spTree>
    <p:extLst>
      <p:ext uri="{BB962C8B-B14F-4D97-AF65-F5344CB8AC3E}">
        <p14:creationId xmlns:p14="http://schemas.microsoft.com/office/powerpoint/2010/main" val="109464364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491967" y="288781"/>
            <a:ext cx="8032767" cy="509260"/>
          </a:xfrm>
        </p:spPr>
        <p:txBody>
          <a:bodyPr>
            <a:normAutofit fontScale="90000"/>
          </a:bodyPr>
          <a:lstStyle/>
          <a:p>
            <a:r>
              <a:rPr lang="ru-RU" dirty="0"/>
              <a:t>Сравнение отметок за работу с отметками по журналу</a:t>
            </a:r>
          </a:p>
        </p:txBody>
      </p:sp>
      <mc:AlternateContent xmlns:mc="http://schemas.openxmlformats.org/markup-compatibility/2006" xmlns:cx1="http://schemas.microsoft.com/office/drawing/2015/9/8/chartex">
        <mc:Choice Requires="cx1">
          <p:graphicFrame>
            <p:nvGraphicFramePr>
              <p:cNvPr id="4" name="Диаграмма 3">
                <a:extLst>
                  <a:ext uri="{FF2B5EF4-FFF2-40B4-BE49-F238E27FC236}">
                    <a16:creationId xmlns:a16="http://schemas.microsoft.com/office/drawing/2014/main" id="{9D8EDCF2-97DC-442A-ACDC-025AD973B3FC}"/>
                  </a:ext>
                </a:extLst>
              </p:cNvPr>
              <p:cNvGraphicFramePr/>
              <p:nvPr>
                <p:extLst>
                  <p:ext uri="{D42A27DB-BD31-4B8C-83A1-F6EECF244321}">
                    <p14:modId xmlns:p14="http://schemas.microsoft.com/office/powerpoint/2010/main" val="3346223496"/>
                  </p:ext>
                </p:extLst>
              </p:nvPr>
            </p:nvGraphicFramePr>
            <p:xfrm>
              <a:off x="2122414" y="1518407"/>
              <a:ext cx="7461922" cy="3677485"/>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4" name="Диаграмма 3">
                <a:extLst>
                  <a:ext uri="{FF2B5EF4-FFF2-40B4-BE49-F238E27FC236}">
                    <a16:creationId xmlns:a16="http://schemas.microsoft.com/office/drawing/2014/main" id="{9D8EDCF2-97DC-442A-ACDC-025AD973B3FC}"/>
                  </a:ext>
                </a:extLst>
              </p:cNvPr>
              <p:cNvPicPr>
                <a:picLocks noGrp="1" noRot="1" noChangeAspect="1" noMove="1" noResize="1" noEditPoints="1" noAdjustHandles="1" noChangeArrowheads="1" noChangeShapeType="1"/>
              </p:cNvPicPr>
              <p:nvPr/>
            </p:nvPicPr>
            <p:blipFill>
              <a:blip r:embed="rId3"/>
              <a:stretch>
                <a:fillRect/>
              </a:stretch>
            </p:blipFill>
            <p:spPr>
              <a:xfrm>
                <a:off x="2122414" y="1518407"/>
                <a:ext cx="7461922" cy="3677485"/>
              </a:xfrm>
              <a:prstGeom prst="rect">
                <a:avLst/>
              </a:prstGeom>
            </p:spPr>
          </p:pic>
        </mc:Fallback>
      </mc:AlternateContent>
      <p:sp>
        <p:nvSpPr>
          <p:cNvPr id="5" name="TextBox 4">
            <a:extLst>
              <a:ext uri="{FF2B5EF4-FFF2-40B4-BE49-F238E27FC236}">
                <a16:creationId xmlns:a16="http://schemas.microsoft.com/office/drawing/2014/main" id="{32BB0D51-49A3-4DD6-966D-3E893D75F4DD}"/>
              </a:ext>
            </a:extLst>
          </p:cNvPr>
          <p:cNvSpPr txBox="1"/>
          <p:nvPr/>
        </p:nvSpPr>
        <p:spPr>
          <a:xfrm>
            <a:off x="10775093" y="0"/>
            <a:ext cx="1416908" cy="276999"/>
          </a:xfrm>
          <a:prstGeom prst="rect">
            <a:avLst/>
          </a:prstGeom>
          <a:noFill/>
        </p:spPr>
        <p:txBody>
          <a:bodyPr wrap="square" rtlCol="0">
            <a:spAutoFit/>
          </a:bodyPr>
          <a:lstStyle/>
          <a:p>
            <a:r>
              <a:rPr lang="ru-RU" sz="1200" dirty="0">
                <a:solidFill>
                  <a:schemeClr val="tx2">
                    <a:lumMod val="40000"/>
                    <a:lumOff val="60000"/>
                  </a:schemeClr>
                </a:solidFill>
              </a:rPr>
              <a:t>География, 8 класс</a:t>
            </a:r>
          </a:p>
        </p:txBody>
      </p:sp>
    </p:spTree>
    <p:extLst>
      <p:ext uri="{BB962C8B-B14F-4D97-AF65-F5344CB8AC3E}">
        <p14:creationId xmlns:p14="http://schemas.microsoft.com/office/powerpoint/2010/main" val="23719555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FA4C46F-5D12-76B5-8BC8-F8B04389451E}"/>
              </a:ext>
            </a:extLst>
          </p:cNvPr>
          <p:cNvSpPr>
            <a:spLocks noGrp="1"/>
          </p:cNvSpPr>
          <p:nvPr>
            <p:ph type="title"/>
          </p:nvPr>
        </p:nvSpPr>
        <p:spPr>
          <a:xfrm>
            <a:off x="3531870" y="297181"/>
            <a:ext cx="10728960" cy="594360"/>
          </a:xfrm>
        </p:spPr>
        <p:txBody>
          <a:bodyPr/>
          <a:lstStyle/>
          <a:p>
            <a:r>
              <a:rPr lang="ru-RU" dirty="0"/>
              <a:t>Выводы</a:t>
            </a:r>
          </a:p>
        </p:txBody>
      </p:sp>
      <p:sp>
        <p:nvSpPr>
          <p:cNvPr id="7" name="Объект 4">
            <a:extLst>
              <a:ext uri="{FF2B5EF4-FFF2-40B4-BE49-F238E27FC236}">
                <a16:creationId xmlns:a16="http://schemas.microsoft.com/office/drawing/2014/main" id="{C43E84AE-2FC9-4608-BADC-F993BE74A5F5}"/>
              </a:ext>
            </a:extLst>
          </p:cNvPr>
          <p:cNvSpPr>
            <a:spLocks noGrp="1"/>
          </p:cNvSpPr>
          <p:nvPr>
            <p:ph idx="1"/>
          </p:nvPr>
        </p:nvSpPr>
        <p:spPr>
          <a:xfrm>
            <a:off x="436284" y="1237507"/>
            <a:ext cx="11467694" cy="5323312"/>
          </a:xfrm>
        </p:spPr>
        <p:txBody>
          <a:bodyPr>
            <a:normAutofit/>
          </a:bodyPr>
          <a:lstStyle/>
          <a:p>
            <a:pPr marL="285750" indent="-285750">
              <a:buFont typeface="Courier New" panose="02070309020205020404" pitchFamily="49" charset="0"/>
              <a:buChar char="o"/>
            </a:pPr>
            <a:r>
              <a:rPr lang="ru-RU" sz="2800" dirty="0">
                <a:latin typeface="+mn-lt"/>
              </a:rPr>
              <a:t>В ВПР по географии в 8 классах приняло участие </a:t>
            </a:r>
            <a:r>
              <a:rPr lang="ru-RU" sz="2800" b="1" dirty="0">
                <a:latin typeface="+mn-lt"/>
              </a:rPr>
              <a:t>4619</a:t>
            </a:r>
            <a:r>
              <a:rPr lang="ru-RU" sz="2800" dirty="0">
                <a:latin typeface="+mn-lt"/>
              </a:rPr>
              <a:t> человек.</a:t>
            </a:r>
          </a:p>
          <a:p>
            <a:endParaRPr lang="ru-RU" sz="2800" dirty="0">
              <a:latin typeface="+mn-lt"/>
            </a:endParaRPr>
          </a:p>
          <a:p>
            <a:pPr marL="285750" indent="-285750">
              <a:buFont typeface="Courier New" panose="02070309020205020404" pitchFamily="49" charset="0"/>
              <a:buChar char="o"/>
            </a:pPr>
            <a:r>
              <a:rPr lang="ru-RU" sz="2800" dirty="0">
                <a:latin typeface="+mn-lt"/>
              </a:rPr>
              <a:t>Не справились с  работой (получил «2») </a:t>
            </a:r>
            <a:r>
              <a:rPr lang="ru-RU" sz="2800" b="1" dirty="0">
                <a:latin typeface="+mn-lt"/>
              </a:rPr>
              <a:t>148</a:t>
            </a:r>
            <a:r>
              <a:rPr lang="ru-RU" sz="2800" dirty="0">
                <a:latin typeface="+mn-lt"/>
              </a:rPr>
              <a:t> участников (</a:t>
            </a:r>
            <a:r>
              <a:rPr lang="ru-RU" sz="2800" b="1" dirty="0">
                <a:latin typeface="+mn-lt"/>
              </a:rPr>
              <a:t>3,2</a:t>
            </a:r>
            <a:r>
              <a:rPr lang="ru-RU" sz="2800" dirty="0">
                <a:latin typeface="+mn-lt"/>
              </a:rPr>
              <a:t>%).</a:t>
            </a:r>
          </a:p>
          <a:p>
            <a:endParaRPr lang="ru-RU" sz="2800" dirty="0">
              <a:latin typeface="+mn-lt"/>
            </a:endParaRPr>
          </a:p>
          <a:p>
            <a:pPr marL="285750" indent="-285750">
              <a:buFont typeface="Courier New" panose="02070309020205020404" pitchFamily="49" charset="0"/>
              <a:buChar char="o"/>
            </a:pPr>
            <a:r>
              <a:rPr lang="ru-RU" sz="2800" dirty="0">
                <a:latin typeface="+mn-lt"/>
              </a:rPr>
              <a:t> </a:t>
            </a:r>
            <a:r>
              <a:rPr lang="ru-RU" sz="2800" b="1" dirty="0">
                <a:latin typeface="+mn-lt"/>
              </a:rPr>
              <a:t>51,57 </a:t>
            </a:r>
            <a:r>
              <a:rPr lang="ru-RU" sz="2800" dirty="0">
                <a:latin typeface="+mn-lt"/>
              </a:rPr>
              <a:t>% участников показали качество знаний (получили «4» и «5»)        в  процессе выполнения работы.</a:t>
            </a:r>
          </a:p>
          <a:p>
            <a:endParaRPr lang="ru-RU" sz="2800" dirty="0">
              <a:latin typeface="+mn-lt"/>
            </a:endParaRPr>
          </a:p>
          <a:p>
            <a:pPr marL="285750" indent="-285750">
              <a:buFont typeface="Courier New" panose="02070309020205020404" pitchFamily="49" charset="0"/>
              <a:buChar char="o"/>
            </a:pPr>
            <a:r>
              <a:rPr lang="ru-RU" sz="2800" dirty="0">
                <a:latin typeface="+mn-lt"/>
              </a:rPr>
              <a:t>Наибольшую сложность при выполнении работы вызвали задания                № </a:t>
            </a:r>
            <a:r>
              <a:rPr lang="ru-RU" sz="2800" b="1" dirty="0">
                <a:latin typeface="+mn-lt"/>
              </a:rPr>
              <a:t>3, 8, 9, 10, 11, 14, 16, 17.</a:t>
            </a:r>
            <a:endParaRPr lang="ru-RU" sz="2800" dirty="0">
              <a:latin typeface="+mn-lt"/>
            </a:endParaRPr>
          </a:p>
          <a:p>
            <a:endParaRPr lang="ru-RU" sz="2800" dirty="0">
              <a:latin typeface="+mn-lt"/>
            </a:endParaRPr>
          </a:p>
        </p:txBody>
      </p:sp>
      <p:sp>
        <p:nvSpPr>
          <p:cNvPr id="5" name="TextBox 4">
            <a:extLst>
              <a:ext uri="{FF2B5EF4-FFF2-40B4-BE49-F238E27FC236}">
                <a16:creationId xmlns:a16="http://schemas.microsoft.com/office/drawing/2014/main" id="{DA68D7B8-E87C-41EC-8113-61489BD02665}"/>
              </a:ext>
            </a:extLst>
          </p:cNvPr>
          <p:cNvSpPr txBox="1"/>
          <p:nvPr/>
        </p:nvSpPr>
        <p:spPr>
          <a:xfrm>
            <a:off x="10775093" y="0"/>
            <a:ext cx="1416908" cy="276999"/>
          </a:xfrm>
          <a:prstGeom prst="rect">
            <a:avLst/>
          </a:prstGeom>
          <a:noFill/>
        </p:spPr>
        <p:txBody>
          <a:bodyPr wrap="square" rtlCol="0">
            <a:spAutoFit/>
          </a:bodyPr>
          <a:lstStyle/>
          <a:p>
            <a:r>
              <a:rPr lang="ru-RU" sz="1200" dirty="0">
                <a:solidFill>
                  <a:schemeClr val="tx2">
                    <a:lumMod val="40000"/>
                    <a:lumOff val="60000"/>
                  </a:schemeClr>
                </a:solidFill>
              </a:rPr>
              <a:t>География, 8 класс</a:t>
            </a:r>
          </a:p>
        </p:txBody>
      </p:sp>
    </p:spTree>
    <p:extLst>
      <p:ext uri="{BB962C8B-B14F-4D97-AF65-F5344CB8AC3E}">
        <p14:creationId xmlns:p14="http://schemas.microsoft.com/office/powerpoint/2010/main" val="252353242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E7192A1F-275E-951D-1242-8D6271F06BC5}"/>
              </a:ext>
            </a:extLst>
          </p:cNvPr>
          <p:cNvSpPr>
            <a:spLocks noGrp="1"/>
          </p:cNvSpPr>
          <p:nvPr>
            <p:ph idx="1"/>
          </p:nvPr>
        </p:nvSpPr>
        <p:spPr>
          <a:xfrm>
            <a:off x="1061857" y="1993557"/>
            <a:ext cx="10068285" cy="4740464"/>
          </a:xfrm>
        </p:spPr>
        <p:txBody>
          <a:bodyPr>
            <a:normAutofit/>
          </a:bodyPr>
          <a:lstStyle/>
          <a:p>
            <a:pPr algn="ctr"/>
            <a:r>
              <a:rPr lang="ru-RU" sz="6600" b="1" dirty="0"/>
              <a:t>Основные результаты </a:t>
            </a:r>
          </a:p>
          <a:p>
            <a:pPr algn="ctr"/>
            <a:r>
              <a:rPr lang="ru-RU" sz="6600" b="1" dirty="0"/>
              <a:t>по обществознанию</a:t>
            </a:r>
          </a:p>
        </p:txBody>
      </p:sp>
    </p:spTree>
    <p:extLst>
      <p:ext uri="{BB962C8B-B14F-4D97-AF65-F5344CB8AC3E}">
        <p14:creationId xmlns:p14="http://schemas.microsoft.com/office/powerpoint/2010/main" val="4207068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Распределение первичных баллов</a:t>
            </a:r>
          </a:p>
        </p:txBody>
      </p:sp>
      <p:graphicFrame>
        <p:nvGraphicFramePr>
          <p:cNvPr id="3" name="Диаграмма 2">
            <a:extLst>
              <a:ext uri="{FF2B5EF4-FFF2-40B4-BE49-F238E27FC236}">
                <a16:creationId xmlns:a16="http://schemas.microsoft.com/office/drawing/2014/main" id="{8A7017B7-19EA-4F59-A353-2E4DF65C4210}"/>
              </a:ext>
            </a:extLst>
          </p:cNvPr>
          <p:cNvGraphicFramePr/>
          <p:nvPr>
            <p:extLst>
              <p:ext uri="{D42A27DB-BD31-4B8C-83A1-F6EECF244321}">
                <p14:modId xmlns:p14="http://schemas.microsoft.com/office/powerpoint/2010/main" val="2059556235"/>
              </p:ext>
            </p:extLst>
          </p:nvPr>
        </p:nvGraphicFramePr>
        <p:xfrm>
          <a:off x="538796" y="946996"/>
          <a:ext cx="11449686" cy="5500053"/>
        </p:xfrm>
        <a:graphic>
          <a:graphicData uri="http://schemas.openxmlformats.org/drawingml/2006/chart">
            <c:chart xmlns:c="http://schemas.openxmlformats.org/drawingml/2006/chart" xmlns:r="http://schemas.openxmlformats.org/officeDocument/2006/relationships" r:id="rId2"/>
          </a:graphicData>
        </a:graphic>
      </p:graphicFrame>
      <p:sp>
        <p:nvSpPr>
          <p:cNvPr id="2" name="Правая фигурная скобка 1">
            <a:extLst>
              <a:ext uri="{FF2B5EF4-FFF2-40B4-BE49-F238E27FC236}">
                <a16:creationId xmlns:a16="http://schemas.microsoft.com/office/drawing/2014/main" id="{885D3207-DFA3-456F-9CC9-C9F82E22EC16}"/>
              </a:ext>
            </a:extLst>
          </p:cNvPr>
          <p:cNvSpPr/>
          <p:nvPr/>
        </p:nvSpPr>
        <p:spPr>
          <a:xfrm rot="5400000">
            <a:off x="7099087" y="5432092"/>
            <a:ext cx="279326" cy="1537810"/>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 name="Правая фигурная скобка 4">
            <a:extLst>
              <a:ext uri="{FF2B5EF4-FFF2-40B4-BE49-F238E27FC236}">
                <a16:creationId xmlns:a16="http://schemas.microsoft.com/office/drawing/2014/main" id="{F8FD364E-D3CE-4ECD-9508-A8EFF0C91621}"/>
              </a:ext>
            </a:extLst>
          </p:cNvPr>
          <p:cNvSpPr/>
          <p:nvPr/>
        </p:nvSpPr>
        <p:spPr>
          <a:xfrm rot="5400000">
            <a:off x="10682458" y="5090936"/>
            <a:ext cx="252386" cy="2175204"/>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 name="Правая фигурная скобка 6">
            <a:extLst>
              <a:ext uri="{FF2B5EF4-FFF2-40B4-BE49-F238E27FC236}">
                <a16:creationId xmlns:a16="http://schemas.microsoft.com/office/drawing/2014/main" id="{5C1F372C-0DBD-48C2-9221-45F17602B6DB}"/>
              </a:ext>
            </a:extLst>
          </p:cNvPr>
          <p:cNvSpPr/>
          <p:nvPr/>
        </p:nvSpPr>
        <p:spPr>
          <a:xfrm rot="5400000">
            <a:off x="8696564" y="5364262"/>
            <a:ext cx="273433" cy="1651248"/>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Правая фигурная скобка 7">
            <a:extLst>
              <a:ext uri="{FF2B5EF4-FFF2-40B4-BE49-F238E27FC236}">
                <a16:creationId xmlns:a16="http://schemas.microsoft.com/office/drawing/2014/main" id="{D70BC413-238B-4C4C-8FFF-2C59AF79E197}"/>
              </a:ext>
            </a:extLst>
          </p:cNvPr>
          <p:cNvSpPr/>
          <p:nvPr/>
        </p:nvSpPr>
        <p:spPr>
          <a:xfrm rot="5400000">
            <a:off x="3574241" y="3445054"/>
            <a:ext cx="288315" cy="5502895"/>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 name="TextBox 3">
            <a:extLst>
              <a:ext uri="{FF2B5EF4-FFF2-40B4-BE49-F238E27FC236}">
                <a16:creationId xmlns:a16="http://schemas.microsoft.com/office/drawing/2014/main" id="{3A8123AB-B78E-4DA2-BDCE-A3E5D1AA0A7F}"/>
              </a:ext>
            </a:extLst>
          </p:cNvPr>
          <p:cNvSpPr txBox="1"/>
          <p:nvPr/>
        </p:nvSpPr>
        <p:spPr>
          <a:xfrm>
            <a:off x="3442173" y="6386825"/>
            <a:ext cx="552450" cy="369332"/>
          </a:xfrm>
          <a:prstGeom prst="rect">
            <a:avLst/>
          </a:prstGeom>
          <a:noFill/>
        </p:spPr>
        <p:txBody>
          <a:bodyPr wrap="square" rtlCol="0">
            <a:spAutoFit/>
          </a:bodyPr>
          <a:lstStyle/>
          <a:p>
            <a:r>
              <a:rPr lang="ru-RU" dirty="0"/>
              <a:t>«2»</a:t>
            </a:r>
          </a:p>
        </p:txBody>
      </p:sp>
      <p:sp>
        <p:nvSpPr>
          <p:cNvPr id="9" name="TextBox 8">
            <a:extLst>
              <a:ext uri="{FF2B5EF4-FFF2-40B4-BE49-F238E27FC236}">
                <a16:creationId xmlns:a16="http://schemas.microsoft.com/office/drawing/2014/main" id="{139A4B10-EDC8-4B6C-B931-CFE0CD0F7742}"/>
              </a:ext>
            </a:extLst>
          </p:cNvPr>
          <p:cNvSpPr txBox="1"/>
          <p:nvPr/>
        </p:nvSpPr>
        <p:spPr>
          <a:xfrm>
            <a:off x="6962525" y="6458694"/>
            <a:ext cx="552450" cy="369332"/>
          </a:xfrm>
          <a:prstGeom prst="rect">
            <a:avLst/>
          </a:prstGeom>
          <a:noFill/>
        </p:spPr>
        <p:txBody>
          <a:bodyPr wrap="square" rtlCol="0">
            <a:spAutoFit/>
          </a:bodyPr>
          <a:lstStyle/>
          <a:p>
            <a:r>
              <a:rPr lang="ru-RU" dirty="0"/>
              <a:t>«3»</a:t>
            </a:r>
          </a:p>
        </p:txBody>
      </p:sp>
      <p:sp>
        <p:nvSpPr>
          <p:cNvPr id="10" name="TextBox 9">
            <a:extLst>
              <a:ext uri="{FF2B5EF4-FFF2-40B4-BE49-F238E27FC236}">
                <a16:creationId xmlns:a16="http://schemas.microsoft.com/office/drawing/2014/main" id="{313DB121-766F-449C-8C9C-B4822E7A55FA}"/>
              </a:ext>
            </a:extLst>
          </p:cNvPr>
          <p:cNvSpPr txBox="1"/>
          <p:nvPr/>
        </p:nvSpPr>
        <p:spPr>
          <a:xfrm>
            <a:off x="8557055" y="6447049"/>
            <a:ext cx="552450" cy="369332"/>
          </a:xfrm>
          <a:prstGeom prst="rect">
            <a:avLst/>
          </a:prstGeom>
          <a:noFill/>
        </p:spPr>
        <p:txBody>
          <a:bodyPr wrap="square" rtlCol="0">
            <a:spAutoFit/>
          </a:bodyPr>
          <a:lstStyle/>
          <a:p>
            <a:r>
              <a:rPr lang="ru-RU" dirty="0"/>
              <a:t>«4»</a:t>
            </a:r>
          </a:p>
        </p:txBody>
      </p:sp>
      <p:sp>
        <p:nvSpPr>
          <p:cNvPr id="11" name="TextBox 10">
            <a:extLst>
              <a:ext uri="{FF2B5EF4-FFF2-40B4-BE49-F238E27FC236}">
                <a16:creationId xmlns:a16="http://schemas.microsoft.com/office/drawing/2014/main" id="{77EBAF2E-4AA9-4C74-BBAF-884860710CE4}"/>
              </a:ext>
            </a:extLst>
          </p:cNvPr>
          <p:cNvSpPr txBox="1"/>
          <p:nvPr/>
        </p:nvSpPr>
        <p:spPr>
          <a:xfrm>
            <a:off x="10585790" y="6447049"/>
            <a:ext cx="552450" cy="369332"/>
          </a:xfrm>
          <a:prstGeom prst="rect">
            <a:avLst/>
          </a:prstGeom>
          <a:noFill/>
        </p:spPr>
        <p:txBody>
          <a:bodyPr wrap="square" rtlCol="0">
            <a:spAutoFit/>
          </a:bodyPr>
          <a:lstStyle/>
          <a:p>
            <a:r>
              <a:rPr lang="ru-RU" dirty="0"/>
              <a:t>«5»</a:t>
            </a:r>
          </a:p>
        </p:txBody>
      </p:sp>
      <p:sp>
        <p:nvSpPr>
          <p:cNvPr id="12" name="TextBox 11">
            <a:extLst>
              <a:ext uri="{FF2B5EF4-FFF2-40B4-BE49-F238E27FC236}">
                <a16:creationId xmlns:a16="http://schemas.microsoft.com/office/drawing/2014/main" id="{B68F43DD-77B6-41B5-9908-D76257BC2D48}"/>
              </a:ext>
            </a:extLst>
          </p:cNvPr>
          <p:cNvSpPr txBox="1"/>
          <p:nvPr/>
        </p:nvSpPr>
        <p:spPr>
          <a:xfrm>
            <a:off x="10597333" y="13711"/>
            <a:ext cx="1594667" cy="276999"/>
          </a:xfrm>
          <a:prstGeom prst="rect">
            <a:avLst/>
          </a:prstGeom>
          <a:noFill/>
        </p:spPr>
        <p:txBody>
          <a:bodyPr wrap="none" rtlCol="0">
            <a:spAutoFit/>
          </a:bodyPr>
          <a:lstStyle/>
          <a:p>
            <a:r>
              <a:rPr lang="ru-RU" sz="1200" dirty="0">
                <a:solidFill>
                  <a:schemeClr val="tx2">
                    <a:lumMod val="40000"/>
                    <a:lumOff val="60000"/>
                  </a:schemeClr>
                </a:solidFill>
              </a:rPr>
              <a:t>Русский язык, 8 класс</a:t>
            </a:r>
          </a:p>
        </p:txBody>
      </p:sp>
    </p:spTree>
    <p:extLst>
      <p:ext uri="{BB962C8B-B14F-4D97-AF65-F5344CB8AC3E}">
        <p14:creationId xmlns:p14="http://schemas.microsoft.com/office/powerpoint/2010/main" val="134347379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90F7D01D-7223-435B-A3CF-762E77D525DC}"/>
              </a:ext>
            </a:extLst>
          </p:cNvPr>
          <p:cNvSpPr txBox="1">
            <a:spLocks/>
          </p:cNvSpPr>
          <p:nvPr/>
        </p:nvSpPr>
        <p:spPr>
          <a:xfrm>
            <a:off x="3490686" y="290710"/>
            <a:ext cx="3116580" cy="59436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r>
              <a:rPr lang="ru-RU" dirty="0"/>
              <a:t>Описание работы</a:t>
            </a:r>
          </a:p>
        </p:txBody>
      </p:sp>
      <p:sp>
        <p:nvSpPr>
          <p:cNvPr id="5" name="Прямоугольник: скругленные углы 4">
            <a:extLst>
              <a:ext uri="{FF2B5EF4-FFF2-40B4-BE49-F238E27FC236}">
                <a16:creationId xmlns:a16="http://schemas.microsoft.com/office/drawing/2014/main" id="{F452794E-3ABB-4847-9459-CB69FDB4776B}"/>
              </a:ext>
            </a:extLst>
          </p:cNvPr>
          <p:cNvSpPr/>
          <p:nvPr/>
        </p:nvSpPr>
        <p:spPr>
          <a:xfrm>
            <a:off x="108739" y="2341046"/>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8 заданий</a:t>
            </a:r>
          </a:p>
        </p:txBody>
      </p:sp>
      <p:sp>
        <p:nvSpPr>
          <p:cNvPr id="8" name="Прямоугольник: скругленные углы 7">
            <a:extLst>
              <a:ext uri="{FF2B5EF4-FFF2-40B4-BE49-F238E27FC236}">
                <a16:creationId xmlns:a16="http://schemas.microsoft.com/office/drawing/2014/main" id="{F4BA2786-3DFF-41D6-A840-04D3ABEAA725}"/>
              </a:ext>
            </a:extLst>
          </p:cNvPr>
          <p:cNvSpPr/>
          <p:nvPr/>
        </p:nvSpPr>
        <p:spPr>
          <a:xfrm>
            <a:off x="1939188" y="2341046"/>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7 заданий базового уровня сложности</a:t>
            </a:r>
          </a:p>
        </p:txBody>
      </p:sp>
      <p:sp>
        <p:nvSpPr>
          <p:cNvPr id="9" name="Прямоугольник: скругленные углы 8">
            <a:extLst>
              <a:ext uri="{FF2B5EF4-FFF2-40B4-BE49-F238E27FC236}">
                <a16:creationId xmlns:a16="http://schemas.microsoft.com/office/drawing/2014/main" id="{BE1EAEA2-B72C-4122-8C12-CC36DD7CF02D}"/>
              </a:ext>
            </a:extLst>
          </p:cNvPr>
          <p:cNvSpPr/>
          <p:nvPr/>
        </p:nvSpPr>
        <p:spPr>
          <a:xfrm>
            <a:off x="113682" y="5200288"/>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Работа состоит из одной части</a:t>
            </a:r>
          </a:p>
        </p:txBody>
      </p:sp>
      <p:sp>
        <p:nvSpPr>
          <p:cNvPr id="10" name="Прямоугольник: скругленные углы 9">
            <a:extLst>
              <a:ext uri="{FF2B5EF4-FFF2-40B4-BE49-F238E27FC236}">
                <a16:creationId xmlns:a16="http://schemas.microsoft.com/office/drawing/2014/main" id="{D31FB0FC-E027-4013-AD37-A9F2A0F8AB8A}"/>
              </a:ext>
            </a:extLst>
          </p:cNvPr>
          <p:cNvSpPr/>
          <p:nvPr/>
        </p:nvSpPr>
        <p:spPr>
          <a:xfrm>
            <a:off x="3465454" y="5067652"/>
            <a:ext cx="8612864" cy="171595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a:solidFill>
                  <a:schemeClr val="tx1"/>
                </a:solidFill>
              </a:rPr>
              <a:t>Проверочная работа содержит 8 заданий, из которых 2 задания предполагают краткий ответ в виде комбинации цифр и 6 заданий – развернутый ответ.</a:t>
            </a:r>
          </a:p>
          <a:p>
            <a:r>
              <a:rPr lang="ru-RU" sz="1600" dirty="0">
                <a:solidFill>
                  <a:schemeClr val="tx1"/>
                </a:solidFill>
              </a:rPr>
              <a:t>Задания в совокупности охватывают различные аспекты содержания базовых социальных ролей (гражданина, потребителя, труженика (работника), члена семьи), а также основы финансовой культуры личности и особенности поведения человека в современной информационной среде.</a:t>
            </a:r>
          </a:p>
        </p:txBody>
      </p:sp>
      <p:sp>
        <p:nvSpPr>
          <p:cNvPr id="12" name="Прямоугольник: скругленные углы 11">
            <a:extLst>
              <a:ext uri="{FF2B5EF4-FFF2-40B4-BE49-F238E27FC236}">
                <a16:creationId xmlns:a16="http://schemas.microsoft.com/office/drawing/2014/main" id="{50E5816E-2110-4725-BDF8-B4AAAD3DAE81}"/>
              </a:ext>
            </a:extLst>
          </p:cNvPr>
          <p:cNvSpPr/>
          <p:nvPr/>
        </p:nvSpPr>
        <p:spPr>
          <a:xfrm>
            <a:off x="5048976" y="3265538"/>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минимальный балл за работу - </a:t>
            </a:r>
            <a:r>
              <a:rPr lang="ru-RU" b="1" dirty="0">
                <a:solidFill>
                  <a:sysClr val="windowText" lastClr="000000"/>
                </a:solidFill>
              </a:rPr>
              <a:t>10</a:t>
            </a:r>
          </a:p>
        </p:txBody>
      </p:sp>
      <p:sp>
        <p:nvSpPr>
          <p:cNvPr id="13" name="Прямоугольник: скругленные углы 12">
            <a:extLst>
              <a:ext uri="{FF2B5EF4-FFF2-40B4-BE49-F238E27FC236}">
                <a16:creationId xmlns:a16="http://schemas.microsoft.com/office/drawing/2014/main" id="{7EC46491-BD9C-4F30-ABB8-8D06FC9DB66F}"/>
              </a:ext>
            </a:extLst>
          </p:cNvPr>
          <p:cNvSpPr/>
          <p:nvPr/>
        </p:nvSpPr>
        <p:spPr>
          <a:xfrm>
            <a:off x="5048976" y="2351806"/>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максимальный балл за работу -  </a:t>
            </a:r>
            <a:r>
              <a:rPr lang="ru-RU" b="1" dirty="0">
                <a:solidFill>
                  <a:sysClr val="windowText" lastClr="000000"/>
                </a:solidFill>
              </a:rPr>
              <a:t>22</a:t>
            </a:r>
          </a:p>
        </p:txBody>
      </p:sp>
      <p:sp>
        <p:nvSpPr>
          <p:cNvPr id="14" name="Прямоугольник: скругленные углы 13">
            <a:extLst>
              <a:ext uri="{FF2B5EF4-FFF2-40B4-BE49-F238E27FC236}">
                <a16:creationId xmlns:a16="http://schemas.microsoft.com/office/drawing/2014/main" id="{3EEB01CB-1853-44FF-B0DC-3ADB00B795AF}"/>
              </a:ext>
            </a:extLst>
          </p:cNvPr>
          <p:cNvSpPr/>
          <p:nvPr/>
        </p:nvSpPr>
        <p:spPr>
          <a:xfrm>
            <a:off x="1939187" y="3265538"/>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1 задание повышенного уровня сложности</a:t>
            </a:r>
          </a:p>
        </p:txBody>
      </p:sp>
      <p:sp>
        <p:nvSpPr>
          <p:cNvPr id="15" name="Прямоугольник: скругленные углы 14">
            <a:extLst>
              <a:ext uri="{FF2B5EF4-FFF2-40B4-BE49-F238E27FC236}">
                <a16:creationId xmlns:a16="http://schemas.microsoft.com/office/drawing/2014/main" id="{2BD5BEBA-741E-4EA2-8876-EB92469EB874}"/>
              </a:ext>
            </a:extLst>
          </p:cNvPr>
          <p:cNvSpPr/>
          <p:nvPr/>
        </p:nvSpPr>
        <p:spPr>
          <a:xfrm>
            <a:off x="8207221" y="1422511"/>
            <a:ext cx="3525107" cy="807308"/>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Перевод первичных баллов </a:t>
            </a:r>
          </a:p>
          <a:p>
            <a:pPr algn="ctr"/>
            <a:r>
              <a:rPr lang="ru-RU" dirty="0">
                <a:solidFill>
                  <a:sysClr val="windowText" lastClr="000000"/>
                </a:solidFill>
              </a:rPr>
              <a:t>в  отметки по пятибалльной шкале</a:t>
            </a:r>
          </a:p>
        </p:txBody>
      </p:sp>
      <p:graphicFrame>
        <p:nvGraphicFramePr>
          <p:cNvPr id="16" name="Таблица 15">
            <a:extLst>
              <a:ext uri="{FF2B5EF4-FFF2-40B4-BE49-F238E27FC236}">
                <a16:creationId xmlns:a16="http://schemas.microsoft.com/office/drawing/2014/main" id="{7506DA7C-50E6-4EB1-B291-D46D75408635}"/>
              </a:ext>
            </a:extLst>
          </p:cNvPr>
          <p:cNvGraphicFramePr>
            <a:graphicFrameLocks noGrp="1"/>
          </p:cNvGraphicFramePr>
          <p:nvPr>
            <p:extLst>
              <p:ext uri="{D42A27DB-BD31-4B8C-83A1-F6EECF244321}">
                <p14:modId xmlns:p14="http://schemas.microsoft.com/office/powerpoint/2010/main" val="884371746"/>
              </p:ext>
            </p:extLst>
          </p:nvPr>
        </p:nvGraphicFramePr>
        <p:xfrm>
          <a:off x="7953375" y="2389325"/>
          <a:ext cx="4002735" cy="1715950"/>
        </p:xfrm>
        <a:graphic>
          <a:graphicData uri="http://schemas.openxmlformats.org/drawingml/2006/table">
            <a:tbl>
              <a:tblPr firstRow="1" bandRow="1">
                <a:tableStyleId>{5940675A-B579-460E-94D1-54222C63F5DA}</a:tableStyleId>
              </a:tblPr>
              <a:tblGrid>
                <a:gridCol w="1276814">
                  <a:extLst>
                    <a:ext uri="{9D8B030D-6E8A-4147-A177-3AD203B41FA5}">
                      <a16:colId xmlns:a16="http://schemas.microsoft.com/office/drawing/2014/main" val="3089212738"/>
                    </a:ext>
                  </a:extLst>
                </a:gridCol>
                <a:gridCol w="705455">
                  <a:extLst>
                    <a:ext uri="{9D8B030D-6E8A-4147-A177-3AD203B41FA5}">
                      <a16:colId xmlns:a16="http://schemas.microsoft.com/office/drawing/2014/main" val="469627586"/>
                    </a:ext>
                  </a:extLst>
                </a:gridCol>
                <a:gridCol w="673488">
                  <a:extLst>
                    <a:ext uri="{9D8B030D-6E8A-4147-A177-3AD203B41FA5}">
                      <a16:colId xmlns:a16="http://schemas.microsoft.com/office/drawing/2014/main" val="1410754882"/>
                    </a:ext>
                  </a:extLst>
                </a:gridCol>
                <a:gridCol w="664134">
                  <a:extLst>
                    <a:ext uri="{9D8B030D-6E8A-4147-A177-3AD203B41FA5}">
                      <a16:colId xmlns:a16="http://schemas.microsoft.com/office/drawing/2014/main" val="3208314456"/>
                    </a:ext>
                  </a:extLst>
                </a:gridCol>
                <a:gridCol w="682844">
                  <a:extLst>
                    <a:ext uri="{9D8B030D-6E8A-4147-A177-3AD203B41FA5}">
                      <a16:colId xmlns:a16="http://schemas.microsoft.com/office/drawing/2014/main" val="4101601159"/>
                    </a:ext>
                  </a:extLst>
                </a:gridCol>
              </a:tblGrid>
              <a:tr h="777992">
                <a:tc>
                  <a:txBody>
                    <a:bodyPr/>
                    <a:lstStyle/>
                    <a:p>
                      <a:pPr algn="ctr"/>
                      <a:r>
                        <a:rPr lang="ru-RU" sz="1600" dirty="0"/>
                        <a:t>Отметка</a:t>
                      </a:r>
                    </a:p>
                  </a:txBody>
                  <a:tcPr anchor="ctr"/>
                </a:tc>
                <a:tc>
                  <a:txBody>
                    <a:bodyPr/>
                    <a:lstStyle/>
                    <a:p>
                      <a:pPr algn="ctr"/>
                      <a:r>
                        <a:rPr lang="ru-RU" sz="1600" dirty="0"/>
                        <a:t>«2»</a:t>
                      </a:r>
                    </a:p>
                  </a:txBody>
                  <a:tcPr anchor="ctr"/>
                </a:tc>
                <a:tc>
                  <a:txBody>
                    <a:bodyPr/>
                    <a:lstStyle/>
                    <a:p>
                      <a:pPr algn="ctr"/>
                      <a:r>
                        <a:rPr lang="ru-RU" sz="1600" dirty="0"/>
                        <a:t>«3»</a:t>
                      </a:r>
                    </a:p>
                  </a:txBody>
                  <a:tcPr anchor="ctr"/>
                </a:tc>
                <a:tc>
                  <a:txBody>
                    <a:bodyPr/>
                    <a:lstStyle/>
                    <a:p>
                      <a:pPr algn="ctr"/>
                      <a:r>
                        <a:rPr lang="ru-RU" sz="1600" dirty="0"/>
                        <a:t>«4»</a:t>
                      </a:r>
                    </a:p>
                  </a:txBody>
                  <a:tcPr anchor="ctr"/>
                </a:tc>
                <a:tc>
                  <a:txBody>
                    <a:bodyPr/>
                    <a:lstStyle/>
                    <a:p>
                      <a:pPr algn="ctr"/>
                      <a:r>
                        <a:rPr lang="ru-RU" sz="1600" dirty="0"/>
                        <a:t>«5»</a:t>
                      </a:r>
                    </a:p>
                  </a:txBody>
                  <a:tcPr anchor="ctr"/>
                </a:tc>
                <a:extLst>
                  <a:ext uri="{0D108BD9-81ED-4DB2-BD59-A6C34878D82A}">
                    <a16:rowId xmlns:a16="http://schemas.microsoft.com/office/drawing/2014/main" val="3892861024"/>
                  </a:ext>
                </a:extLst>
              </a:tr>
              <a:tr h="937958">
                <a:tc>
                  <a:txBody>
                    <a:bodyPr/>
                    <a:lstStyle/>
                    <a:p>
                      <a:pPr algn="ctr"/>
                      <a:r>
                        <a:rPr lang="ru-RU" sz="1600" dirty="0"/>
                        <a:t>Первичные баллы</a:t>
                      </a:r>
                    </a:p>
                  </a:txBody>
                  <a:tcPr anchor="ctr"/>
                </a:tc>
                <a:tc>
                  <a:txBody>
                    <a:bodyPr/>
                    <a:lstStyle/>
                    <a:p>
                      <a:pPr algn="ctr"/>
                      <a:r>
                        <a:rPr lang="ru-RU" sz="1600" dirty="0"/>
                        <a:t>0-9</a:t>
                      </a:r>
                    </a:p>
                  </a:txBody>
                  <a:tcPr anchor="ctr"/>
                </a:tc>
                <a:tc>
                  <a:txBody>
                    <a:bodyPr/>
                    <a:lstStyle/>
                    <a:p>
                      <a:pPr algn="ctr"/>
                      <a:r>
                        <a:rPr lang="ru-RU" sz="1600" dirty="0"/>
                        <a:t>10-14</a:t>
                      </a:r>
                    </a:p>
                  </a:txBody>
                  <a:tcPr anchor="ctr"/>
                </a:tc>
                <a:tc>
                  <a:txBody>
                    <a:bodyPr/>
                    <a:lstStyle/>
                    <a:p>
                      <a:pPr algn="ctr"/>
                      <a:r>
                        <a:rPr lang="ru-RU" sz="1600" dirty="0"/>
                        <a:t>15-19</a:t>
                      </a:r>
                    </a:p>
                  </a:txBody>
                  <a:tcPr anchor="ctr"/>
                </a:tc>
                <a:tc>
                  <a:txBody>
                    <a:bodyPr/>
                    <a:lstStyle/>
                    <a:p>
                      <a:pPr algn="ctr"/>
                      <a:r>
                        <a:rPr lang="ru-RU" sz="1600" dirty="0"/>
                        <a:t>20-22</a:t>
                      </a:r>
                    </a:p>
                  </a:txBody>
                  <a:tcPr anchor="ctr"/>
                </a:tc>
                <a:extLst>
                  <a:ext uri="{0D108BD9-81ED-4DB2-BD59-A6C34878D82A}">
                    <a16:rowId xmlns:a16="http://schemas.microsoft.com/office/drawing/2014/main" val="1517554406"/>
                  </a:ext>
                </a:extLst>
              </a:tr>
            </a:tbl>
          </a:graphicData>
        </a:graphic>
      </p:graphicFrame>
      <p:pic>
        <p:nvPicPr>
          <p:cNvPr id="17" name="Рисунок 16" descr="Часы">
            <a:extLst>
              <a:ext uri="{FF2B5EF4-FFF2-40B4-BE49-F238E27FC236}">
                <a16:creationId xmlns:a16="http://schemas.microsoft.com/office/drawing/2014/main" id="{305C066C-516A-49B0-B9CF-8A7285CF74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3612" y="3966678"/>
            <a:ext cx="1233610" cy="1233610"/>
          </a:xfrm>
          <a:prstGeom prst="rect">
            <a:avLst/>
          </a:prstGeom>
        </p:spPr>
      </p:pic>
      <p:sp>
        <p:nvSpPr>
          <p:cNvPr id="18" name="Прямоугольник: скругленные углы 17">
            <a:extLst>
              <a:ext uri="{FF2B5EF4-FFF2-40B4-BE49-F238E27FC236}">
                <a16:creationId xmlns:a16="http://schemas.microsoft.com/office/drawing/2014/main" id="{17BD4829-F0EE-426E-95EF-C14D905F9713}"/>
              </a:ext>
            </a:extLst>
          </p:cNvPr>
          <p:cNvSpPr/>
          <p:nvPr/>
        </p:nvSpPr>
        <p:spPr>
          <a:xfrm>
            <a:off x="1985236" y="5200288"/>
            <a:ext cx="1263972" cy="1518852"/>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tx1"/>
                </a:solidFill>
              </a:rPr>
              <a:t>45 минут</a:t>
            </a:r>
          </a:p>
        </p:txBody>
      </p:sp>
      <p:pic>
        <p:nvPicPr>
          <p:cNvPr id="20" name="Рисунок 19" descr="Документ">
            <a:extLst>
              <a:ext uri="{FF2B5EF4-FFF2-40B4-BE49-F238E27FC236}">
                <a16:creationId xmlns:a16="http://schemas.microsoft.com/office/drawing/2014/main" id="{0627694F-307C-4CA3-BF8D-9B63DD6F63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8475" y="1125928"/>
            <a:ext cx="1139034" cy="1139034"/>
          </a:xfrm>
          <a:prstGeom prst="rect">
            <a:avLst/>
          </a:prstGeom>
        </p:spPr>
      </p:pic>
      <p:pic>
        <p:nvPicPr>
          <p:cNvPr id="21" name="Рисунок 20" descr="Поделиться">
            <a:extLst>
              <a:ext uri="{FF2B5EF4-FFF2-40B4-BE49-F238E27FC236}">
                <a16:creationId xmlns:a16="http://schemas.microsoft.com/office/drawing/2014/main" id="{F8F9697D-AED4-4A45-A862-D48E11A392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64744" y="208110"/>
            <a:ext cx="1054895" cy="1054895"/>
          </a:xfrm>
          <a:prstGeom prst="rect">
            <a:avLst/>
          </a:prstGeom>
        </p:spPr>
      </p:pic>
      <p:sp>
        <p:nvSpPr>
          <p:cNvPr id="19" name="TextBox 18">
            <a:extLst>
              <a:ext uri="{FF2B5EF4-FFF2-40B4-BE49-F238E27FC236}">
                <a16:creationId xmlns:a16="http://schemas.microsoft.com/office/drawing/2014/main" id="{514465CD-9917-45DE-A8C2-6991F56092F1}"/>
              </a:ext>
            </a:extLst>
          </p:cNvPr>
          <p:cNvSpPr txBox="1"/>
          <p:nvPr/>
        </p:nvSpPr>
        <p:spPr>
          <a:xfrm>
            <a:off x="10272584" y="0"/>
            <a:ext cx="1919417" cy="276999"/>
          </a:xfrm>
          <a:prstGeom prst="rect">
            <a:avLst/>
          </a:prstGeom>
          <a:noFill/>
        </p:spPr>
        <p:txBody>
          <a:bodyPr wrap="square" rtlCol="0">
            <a:spAutoFit/>
          </a:bodyPr>
          <a:lstStyle/>
          <a:p>
            <a:r>
              <a:rPr lang="ru-RU" sz="1200" dirty="0">
                <a:solidFill>
                  <a:schemeClr val="tx2">
                    <a:lumMod val="40000"/>
                    <a:lumOff val="60000"/>
                  </a:schemeClr>
                </a:solidFill>
              </a:rPr>
              <a:t>Обществознание, 8 класс</a:t>
            </a:r>
          </a:p>
        </p:txBody>
      </p:sp>
    </p:spTree>
    <p:extLst>
      <p:ext uri="{BB962C8B-B14F-4D97-AF65-F5344CB8AC3E}">
        <p14:creationId xmlns:p14="http://schemas.microsoft.com/office/powerpoint/2010/main" val="376929729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923AEC73-3C65-42DB-8517-994DE7F35046}"/>
              </a:ext>
            </a:extLst>
          </p:cNvPr>
          <p:cNvGraphicFramePr>
            <a:graphicFrameLocks noGrp="1"/>
          </p:cNvGraphicFramePr>
          <p:nvPr>
            <p:extLst>
              <p:ext uri="{D42A27DB-BD31-4B8C-83A1-F6EECF244321}">
                <p14:modId xmlns:p14="http://schemas.microsoft.com/office/powerpoint/2010/main" val="1480867958"/>
              </p:ext>
            </p:extLst>
          </p:nvPr>
        </p:nvGraphicFramePr>
        <p:xfrm>
          <a:off x="84488" y="973969"/>
          <a:ext cx="11796583" cy="5411343"/>
        </p:xfrm>
        <a:graphic>
          <a:graphicData uri="http://schemas.openxmlformats.org/drawingml/2006/table">
            <a:tbl>
              <a:tblPr firstRow="1" firstCol="1" lastRow="1" lastCol="1" bandRow="1" bandCol="1">
                <a:noFill/>
                <a:tableStyleId>{5940675A-B579-460E-94D1-54222C63F5DA}</a:tableStyleId>
              </a:tblPr>
              <a:tblGrid>
                <a:gridCol w="586788">
                  <a:extLst>
                    <a:ext uri="{9D8B030D-6E8A-4147-A177-3AD203B41FA5}">
                      <a16:colId xmlns:a16="http://schemas.microsoft.com/office/drawing/2014/main" val="1602300257"/>
                    </a:ext>
                  </a:extLst>
                </a:gridCol>
                <a:gridCol w="11209795">
                  <a:extLst>
                    <a:ext uri="{9D8B030D-6E8A-4147-A177-3AD203B41FA5}">
                      <a16:colId xmlns:a16="http://schemas.microsoft.com/office/drawing/2014/main" val="3427477491"/>
                    </a:ext>
                  </a:extLst>
                </a:gridCol>
              </a:tblGrid>
              <a:tr h="219605">
                <a:tc>
                  <a:txBody>
                    <a:bodyPr/>
                    <a:lstStyle/>
                    <a:p>
                      <a:pPr algn="ctr">
                        <a:lnSpc>
                          <a:spcPct val="115000"/>
                        </a:lnSpc>
                        <a:spcBef>
                          <a:spcPts val="55"/>
                        </a:spcBef>
                        <a:spcAft>
                          <a:spcPts val="0"/>
                        </a:spcAft>
                        <a:tabLst>
                          <a:tab pos="452120" algn="l"/>
                        </a:tabLst>
                      </a:pPr>
                      <a:r>
                        <a:rPr lang="ru-RU" sz="1200" b="1" dirty="0">
                          <a:effectLst/>
                          <a:latin typeface="Times New Roman" panose="02020603050405020304" pitchFamily="18" charset="0"/>
                          <a:cs typeface="Times New Roman" panose="02020603050405020304" pitchFamily="18" charset="0"/>
                        </a:rPr>
                        <a:t>№</a:t>
                      </a:r>
                    </a:p>
                    <a:p>
                      <a:pPr algn="ctr">
                        <a:lnSpc>
                          <a:spcPct val="115000"/>
                        </a:lnSpc>
                        <a:spcBef>
                          <a:spcPts val="55"/>
                        </a:spcBef>
                        <a:spcAft>
                          <a:spcPts val="0"/>
                        </a:spcAft>
                        <a:tabLst>
                          <a:tab pos="452120" algn="l"/>
                        </a:tabLst>
                      </a:pPr>
                      <a:r>
                        <a:rPr lang="ru-RU" sz="1200" b="1" dirty="0">
                          <a:effectLst/>
                          <a:latin typeface="Times New Roman" panose="02020603050405020304" pitchFamily="18" charset="0"/>
                          <a:cs typeface="Times New Roman" panose="02020603050405020304" pitchFamily="18" charset="0"/>
                        </a:rPr>
                        <a:t>п/п</a:t>
                      </a:r>
                      <a:endParaRPr lang="ru-RU"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lnSpc>
                          <a:spcPct val="115000"/>
                        </a:lnSpc>
                        <a:spcBef>
                          <a:spcPts val="55"/>
                        </a:spcBef>
                        <a:spcAft>
                          <a:spcPts val="0"/>
                        </a:spcAft>
                        <a:tabLst>
                          <a:tab pos="452120" algn="l"/>
                        </a:tabLst>
                      </a:pPr>
                      <a:r>
                        <a:rPr lang="ru-RU" sz="1200" b="1" dirty="0">
                          <a:effectLst/>
                          <a:latin typeface="Times New Roman" panose="02020603050405020304" pitchFamily="18" charset="0"/>
                          <a:cs typeface="Times New Roman" panose="02020603050405020304" pitchFamily="18" charset="0"/>
                        </a:rPr>
                        <a:t>Блоки</a:t>
                      </a:r>
                      <a:r>
                        <a:rPr lang="ru-RU" sz="1200" b="1" spc="-35" dirty="0">
                          <a:effectLst/>
                          <a:latin typeface="Times New Roman" panose="02020603050405020304" pitchFamily="18" charset="0"/>
                          <a:cs typeface="Times New Roman" panose="02020603050405020304" pitchFamily="18" charset="0"/>
                        </a:rPr>
                        <a:t> </a:t>
                      </a:r>
                      <a:r>
                        <a:rPr lang="ru-RU" sz="1200" b="1" dirty="0" err="1">
                          <a:effectLst/>
                          <a:latin typeface="Times New Roman" panose="02020603050405020304" pitchFamily="18" charset="0"/>
                          <a:cs typeface="Times New Roman" panose="02020603050405020304" pitchFamily="18" charset="0"/>
                        </a:rPr>
                        <a:t>ПООП</a:t>
                      </a:r>
                      <a:r>
                        <a:rPr lang="ru-RU" sz="1200" b="1" dirty="0">
                          <a:effectLst/>
                          <a:latin typeface="Times New Roman" panose="02020603050405020304" pitchFamily="18" charset="0"/>
                          <a:cs typeface="Times New Roman" panose="02020603050405020304" pitchFamily="18" charset="0"/>
                        </a:rPr>
                        <a:t>:</a:t>
                      </a:r>
                      <a:r>
                        <a:rPr lang="ru-RU" sz="1200" b="1" spc="-35" dirty="0">
                          <a:effectLst/>
                          <a:latin typeface="Times New Roman" panose="02020603050405020304" pitchFamily="18" charset="0"/>
                          <a:cs typeface="Times New Roman" panose="02020603050405020304" pitchFamily="18" charset="0"/>
                        </a:rPr>
                        <a:t> </a:t>
                      </a:r>
                      <a:r>
                        <a:rPr lang="ru-RU" sz="1200" b="1" dirty="0">
                          <a:effectLst/>
                          <a:latin typeface="Times New Roman" panose="02020603050405020304" pitchFamily="18" charset="0"/>
                          <a:cs typeface="Times New Roman" panose="02020603050405020304" pitchFamily="18" charset="0"/>
                        </a:rPr>
                        <a:t>выпускник</a:t>
                      </a:r>
                      <a:r>
                        <a:rPr lang="ru-RU" sz="1200" b="1" spc="-45" dirty="0">
                          <a:effectLst/>
                          <a:latin typeface="Times New Roman" panose="02020603050405020304" pitchFamily="18" charset="0"/>
                          <a:cs typeface="Times New Roman" panose="02020603050405020304" pitchFamily="18" charset="0"/>
                        </a:rPr>
                        <a:t> </a:t>
                      </a:r>
                      <a:r>
                        <a:rPr lang="ru-RU" sz="1200" b="1" dirty="0">
                          <a:effectLst/>
                          <a:latin typeface="Times New Roman" panose="02020603050405020304" pitchFamily="18" charset="0"/>
                          <a:cs typeface="Times New Roman" panose="02020603050405020304" pitchFamily="18" charset="0"/>
                        </a:rPr>
                        <a:t>научится</a:t>
                      </a:r>
                      <a:r>
                        <a:rPr lang="ru-RU" sz="1200" b="1" spc="-35" dirty="0">
                          <a:effectLst/>
                          <a:latin typeface="Times New Roman" panose="02020603050405020304" pitchFamily="18" charset="0"/>
                          <a:cs typeface="Times New Roman" panose="02020603050405020304" pitchFamily="18" charset="0"/>
                        </a:rPr>
                        <a:t> </a:t>
                      </a:r>
                      <a:r>
                        <a:rPr lang="ru-RU" sz="1200" b="1" dirty="0">
                          <a:effectLst/>
                          <a:latin typeface="Times New Roman" panose="02020603050405020304" pitchFamily="18" charset="0"/>
                          <a:cs typeface="Times New Roman" panose="02020603050405020304" pitchFamily="18" charset="0"/>
                        </a:rPr>
                        <a:t>/</a:t>
                      </a:r>
                      <a:r>
                        <a:rPr lang="ru-RU" sz="1200" b="1" spc="-20" dirty="0">
                          <a:effectLst/>
                          <a:latin typeface="Times New Roman" panose="02020603050405020304" pitchFamily="18" charset="0"/>
                          <a:cs typeface="Times New Roman" panose="02020603050405020304" pitchFamily="18" charset="0"/>
                        </a:rPr>
                        <a:t> </a:t>
                      </a:r>
                      <a:r>
                        <a:rPr lang="ru-RU" sz="1200" b="1" dirty="0">
                          <a:effectLst/>
                          <a:latin typeface="Times New Roman" panose="02020603050405020304" pitchFamily="18" charset="0"/>
                          <a:cs typeface="Times New Roman" panose="02020603050405020304" pitchFamily="18" charset="0"/>
                        </a:rPr>
                        <a:t>получит </a:t>
                      </a:r>
                      <a:r>
                        <a:rPr lang="ru-RU" sz="1200" b="1" spc="-285" dirty="0">
                          <a:effectLst/>
                          <a:latin typeface="Times New Roman" panose="02020603050405020304" pitchFamily="18" charset="0"/>
                          <a:cs typeface="Times New Roman" panose="02020603050405020304" pitchFamily="18" charset="0"/>
                        </a:rPr>
                        <a:t> </a:t>
                      </a:r>
                      <a:r>
                        <a:rPr lang="ru-RU" sz="1200" b="1" dirty="0">
                          <a:effectLst/>
                          <a:latin typeface="Times New Roman" panose="02020603050405020304" pitchFamily="18" charset="0"/>
                          <a:cs typeface="Times New Roman" panose="02020603050405020304" pitchFamily="18" charset="0"/>
                        </a:rPr>
                        <a:t>возможность</a:t>
                      </a:r>
                      <a:r>
                        <a:rPr lang="ru-RU" sz="1200" b="1" spc="-10" dirty="0">
                          <a:effectLst/>
                          <a:latin typeface="Times New Roman" panose="02020603050405020304" pitchFamily="18" charset="0"/>
                          <a:cs typeface="Times New Roman" panose="02020603050405020304" pitchFamily="18" charset="0"/>
                        </a:rPr>
                        <a:t> </a:t>
                      </a:r>
                      <a:r>
                        <a:rPr lang="ru-RU" sz="1200" b="1" dirty="0">
                          <a:effectLst/>
                          <a:latin typeface="Times New Roman" panose="02020603050405020304" pitchFamily="18" charset="0"/>
                          <a:cs typeface="Times New Roman" panose="02020603050405020304" pitchFamily="18" charset="0"/>
                        </a:rPr>
                        <a:t>научиться</a:t>
                      </a:r>
                      <a:r>
                        <a:rPr lang="ru-RU" sz="1200" b="1" spc="-5" dirty="0">
                          <a:effectLst/>
                          <a:latin typeface="Times New Roman" panose="02020603050405020304" pitchFamily="18" charset="0"/>
                          <a:cs typeface="Times New Roman" panose="02020603050405020304" pitchFamily="18" charset="0"/>
                        </a:rPr>
                        <a:t> </a:t>
                      </a:r>
                      <a:r>
                        <a:rPr lang="ru-RU" sz="1200" b="1" dirty="0">
                          <a:effectLst/>
                          <a:latin typeface="Times New Roman" panose="02020603050405020304" pitchFamily="18" charset="0"/>
                          <a:cs typeface="Times New Roman" panose="02020603050405020304" pitchFamily="18" charset="0"/>
                        </a:rPr>
                        <a:t>или</a:t>
                      </a:r>
                      <a:r>
                        <a:rPr lang="ru-RU" sz="1200" b="1" spc="-10" dirty="0">
                          <a:effectLst/>
                          <a:latin typeface="Times New Roman" panose="02020603050405020304" pitchFamily="18" charset="0"/>
                          <a:cs typeface="Times New Roman" panose="02020603050405020304" pitchFamily="18" charset="0"/>
                        </a:rPr>
                        <a:t> </a:t>
                      </a:r>
                      <a:r>
                        <a:rPr lang="ru-RU" sz="1200" b="1" dirty="0">
                          <a:effectLst/>
                          <a:latin typeface="Times New Roman" panose="02020603050405020304" pitchFamily="18" charset="0"/>
                          <a:cs typeface="Times New Roman" panose="02020603050405020304" pitchFamily="18" charset="0"/>
                        </a:rPr>
                        <a:t>проверяемые требования</a:t>
                      </a:r>
                      <a:r>
                        <a:rPr lang="ru-RU" sz="1200" b="1" spc="-20" dirty="0">
                          <a:effectLst/>
                          <a:latin typeface="Times New Roman" panose="02020603050405020304" pitchFamily="18" charset="0"/>
                          <a:cs typeface="Times New Roman" panose="02020603050405020304" pitchFamily="18" charset="0"/>
                        </a:rPr>
                        <a:t> </a:t>
                      </a:r>
                      <a:r>
                        <a:rPr lang="ru-RU" sz="1200" b="1" dirty="0">
                          <a:effectLst/>
                          <a:latin typeface="Times New Roman" panose="02020603050405020304" pitchFamily="18" charset="0"/>
                          <a:cs typeface="Times New Roman" panose="02020603050405020304" pitchFamily="18" charset="0"/>
                        </a:rPr>
                        <a:t>(умения)</a:t>
                      </a:r>
                      <a:r>
                        <a:rPr lang="ru-RU" sz="1200" b="1" spc="-25" dirty="0">
                          <a:effectLst/>
                          <a:latin typeface="Times New Roman" panose="02020603050405020304" pitchFamily="18" charset="0"/>
                          <a:cs typeface="Times New Roman" panose="02020603050405020304" pitchFamily="18" charset="0"/>
                        </a:rPr>
                        <a:t> </a:t>
                      </a:r>
                      <a:r>
                        <a:rPr lang="ru-RU" sz="1200" b="1" dirty="0">
                          <a:effectLst/>
                          <a:latin typeface="Times New Roman" panose="02020603050405020304" pitchFamily="18" charset="0"/>
                          <a:cs typeface="Times New Roman" panose="02020603050405020304" pitchFamily="18" charset="0"/>
                        </a:rPr>
                        <a:t>в</a:t>
                      </a:r>
                      <a:r>
                        <a:rPr lang="ru-RU" sz="1200" b="1" spc="-30" dirty="0">
                          <a:effectLst/>
                          <a:latin typeface="Times New Roman" panose="02020603050405020304" pitchFamily="18" charset="0"/>
                          <a:cs typeface="Times New Roman" panose="02020603050405020304" pitchFamily="18" charset="0"/>
                        </a:rPr>
                        <a:t> </a:t>
                      </a:r>
                      <a:r>
                        <a:rPr lang="ru-RU" sz="1200" b="1" dirty="0">
                          <a:effectLst/>
                          <a:latin typeface="Times New Roman" panose="02020603050405020304" pitchFamily="18" charset="0"/>
                          <a:cs typeface="Times New Roman" panose="02020603050405020304" pitchFamily="18" charset="0"/>
                        </a:rPr>
                        <a:t>соответствии</a:t>
                      </a:r>
                      <a:r>
                        <a:rPr lang="ru-RU" sz="1200" b="1" spc="-20" dirty="0">
                          <a:effectLst/>
                          <a:latin typeface="Times New Roman" panose="02020603050405020304" pitchFamily="18" charset="0"/>
                          <a:cs typeface="Times New Roman" panose="02020603050405020304" pitchFamily="18" charset="0"/>
                        </a:rPr>
                        <a:t> </a:t>
                      </a:r>
                      <a:r>
                        <a:rPr lang="ru-RU" sz="1200" b="1" dirty="0">
                          <a:effectLst/>
                          <a:latin typeface="Times New Roman" panose="02020603050405020304" pitchFamily="18" charset="0"/>
                          <a:cs typeface="Times New Roman" panose="02020603050405020304" pitchFamily="18" charset="0"/>
                        </a:rPr>
                        <a:t>с</a:t>
                      </a:r>
                      <a:r>
                        <a:rPr lang="ru-RU" sz="1200" b="1" spc="-25" dirty="0">
                          <a:effectLst/>
                          <a:latin typeface="Times New Roman" panose="02020603050405020304" pitchFamily="18" charset="0"/>
                          <a:cs typeface="Times New Roman" panose="02020603050405020304" pitchFamily="18" charset="0"/>
                        </a:rPr>
                        <a:t> </a:t>
                      </a:r>
                      <a:r>
                        <a:rPr lang="ru-RU" sz="1200" b="1" dirty="0" err="1">
                          <a:effectLst/>
                          <a:latin typeface="Times New Roman" panose="02020603050405020304" pitchFamily="18" charset="0"/>
                          <a:cs typeface="Times New Roman" panose="02020603050405020304" pitchFamily="18" charset="0"/>
                        </a:rPr>
                        <a:t>ФГОС</a:t>
                      </a:r>
                      <a:endParaRPr lang="ru-RU"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373384286"/>
                  </a:ext>
                </a:extLst>
              </a:tr>
              <a:tr h="41962">
                <a:tc>
                  <a:txBody>
                    <a:bodyPr/>
                    <a:lstStyle/>
                    <a:p>
                      <a:pPr algn="ctr">
                        <a:lnSpc>
                          <a:spcPct val="115000"/>
                        </a:lnSpc>
                        <a:spcBef>
                          <a:spcPts val="1200"/>
                        </a:spcBef>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1.1</a:t>
                      </a:r>
                    </a:p>
                  </a:txBody>
                  <a:tcPr marL="68580" marR="68580" marT="0" marB="0" anchor="ctr">
                    <a:noFill/>
                  </a:tcPr>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Применять знания об информации как важном ресурсе современного общества, характеризовать духовно-нравственные ценности (в том числе нормы морали и нравственности, гуманизм, милосердие, справедливость) нашего общества, информационную культуру и информационную безопасность</a:t>
                      </a:r>
                    </a:p>
                  </a:txBody>
                  <a:tcPr marL="9525" marR="9525" marT="9525" marB="0" anchor="b">
                    <a:noFill/>
                  </a:tcPr>
                </a:tc>
                <a:extLst>
                  <a:ext uri="{0D108BD9-81ED-4DB2-BD59-A6C34878D82A}">
                    <a16:rowId xmlns:a16="http://schemas.microsoft.com/office/drawing/2014/main" val="3392768954"/>
                  </a:ext>
                </a:extLst>
              </a:tr>
              <a:tr h="41962">
                <a:tc>
                  <a:txBody>
                    <a:bodyPr/>
                    <a:lstStyle/>
                    <a:p>
                      <a:pPr algn="ctr">
                        <a:lnSpc>
                          <a:spcPct val="115000"/>
                        </a:lnSpc>
                        <a:spcBef>
                          <a:spcPts val="1200"/>
                        </a:spcBef>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1.2</a:t>
                      </a:r>
                    </a:p>
                  </a:txBody>
                  <a:tcPr marL="68580" marR="68580" marT="0" marB="0" anchor="ctr">
                    <a:noFill/>
                  </a:tcPr>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Применять знания об информации как важном ресурсе современного общества, характеризовать духовно-нравственные ценности (в том числе нормы морали и нравственности, гуманизм, милосердие, справедливость) нашего общества, информационную культуру и информационную безопасность</a:t>
                      </a:r>
                    </a:p>
                  </a:txBody>
                  <a:tcPr marL="9525" marR="9525" marT="9525" marB="0" anchor="b">
                    <a:noFill/>
                  </a:tcPr>
                </a:tc>
                <a:extLst>
                  <a:ext uri="{0D108BD9-81ED-4DB2-BD59-A6C34878D82A}">
                    <a16:rowId xmlns:a16="http://schemas.microsoft.com/office/drawing/2014/main" val="2067784926"/>
                  </a:ext>
                </a:extLst>
              </a:tr>
              <a:tr h="41962">
                <a:tc>
                  <a:txBody>
                    <a:bodyPr/>
                    <a:lstStyle/>
                    <a:p>
                      <a:pPr algn="ctr">
                        <a:lnSpc>
                          <a:spcPct val="115000"/>
                        </a:lnSpc>
                        <a:spcBef>
                          <a:spcPts val="1200"/>
                        </a:spcBef>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68580" marR="68580" marT="0" marB="0" anchor="ctr">
                    <a:noFill/>
                  </a:tcPr>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Применять знания об экономической жизни общества, ее основных проявлениях, экономических системах, о собственности, механизме рыночного регулирования экономики, финансовых отношениях, роли государства в экономике, видах налогов, об основах государственной бюджетной и денежно-кредитной политики, о влиянии государственной политики на развитие конкуренции, процессах и явлениях в духовной жизни общества, о науке и образовании, системе образования в Российской Федерации, о религии, мировых религиях, об искусстве и его видах, об информации как важном ресурсе современного общества; классифицировать (в том числе устанавливать существенный признак классификации) механизмы государственного регулирования экономики, о процессах и явлениях в духовной жизни общества, о науке и образовании, системе образования в Российской Федерации, о религии, мировых религиях, об искусстве и его видах; об информации как важном ресурсе современного общества</a:t>
                      </a:r>
                    </a:p>
                  </a:txBody>
                  <a:tcPr marL="9525" marR="9525" marT="9525" marB="0" anchor="b">
                    <a:noFill/>
                  </a:tcPr>
                </a:tc>
                <a:extLst>
                  <a:ext uri="{0D108BD9-81ED-4DB2-BD59-A6C34878D82A}">
                    <a16:rowId xmlns:a16="http://schemas.microsoft.com/office/drawing/2014/main" val="1574819962"/>
                  </a:ext>
                </a:extLst>
              </a:tr>
              <a:tr h="41962">
                <a:tc>
                  <a:txBody>
                    <a:bodyPr/>
                    <a:lstStyle/>
                    <a:p>
                      <a:pPr algn="ctr">
                        <a:lnSpc>
                          <a:spcPct val="115000"/>
                        </a:lnSpc>
                        <a:spcBef>
                          <a:spcPts val="1200"/>
                        </a:spcBef>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68580" marR="68580" marT="0" marB="0" anchor="ctr">
                    <a:noFill/>
                  </a:tcPr>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Применять знания об экономической жизни общества, ее основных проявлениях, экономических системах, о собственности, механизме рыночного регулирования экономики, финансовых отношениях, роли государства в экономике, видах налогов, об основах государственной бюджетной и денежно-кредитной политики, о влиянии государственной политики на развитие конкуренции, процессах и явлениях в духовной жизни общества, о науке и образовании, системе образования в Российской Федерации, о религии, мировых религиях, об искусстве и его видах, информации как важном ресурсе современного общества; сравнивать различные способы хозяйствования</a:t>
                      </a:r>
                    </a:p>
                  </a:txBody>
                  <a:tcPr marL="9525" marR="9525" marT="9525" marB="0" anchor="b">
                    <a:noFill/>
                  </a:tcPr>
                </a:tc>
                <a:extLst>
                  <a:ext uri="{0D108BD9-81ED-4DB2-BD59-A6C34878D82A}">
                    <a16:rowId xmlns:a16="http://schemas.microsoft.com/office/drawing/2014/main" val="3456756613"/>
                  </a:ext>
                </a:extLst>
              </a:tr>
              <a:tr h="114831">
                <a:tc>
                  <a:txBody>
                    <a:bodyPr/>
                    <a:lstStyle/>
                    <a:p>
                      <a:pPr algn="ctr">
                        <a:lnSpc>
                          <a:spcPct val="115000"/>
                        </a:lnSpc>
                        <a:spcBef>
                          <a:spcPts val="1200"/>
                        </a:spcBef>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68580" marR="68580" marT="0" marB="0" anchor="ctr">
                    <a:noFill/>
                  </a:tcPr>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Приобретать опыт использования знаний, включая основы финансовой грамотности, в практической деятельности и повседневной жизни: для анализа потребления домашнего хозяйства, структуры семейного бюджета, составления личного финансового плана; выбора профессии и оценки собственных перспектив в профессиональной сфере; выбора форм сбережений; реализации и защиты прав потребителя (в том числе финансовых услуг); осознанного выполнения гражданских обязанностей; выбора профессии и оценки собственных перспектив в профессиональной сфере; оценивать собственные поступки и поступки других людей с точки зрения их экономической рациональности (сложившиеся модели поведения производителей и потребителей, а также граждан, защищающих свои экономические интересы; практики осуществления экономических действий на основе рационального выбора в условиях ограниченных ресурсов; использования различных способов повышения эффективности производства, распределения семейных ресурсов; для оценки рисков осуществления финансовых мошенничеств, применения недобросовестных практик)</a:t>
                      </a:r>
                    </a:p>
                  </a:txBody>
                  <a:tcPr marL="9525" marR="9525" marT="9525" marB="0" anchor="b">
                    <a:noFill/>
                  </a:tcPr>
                </a:tc>
                <a:extLst>
                  <a:ext uri="{0D108BD9-81ED-4DB2-BD59-A6C34878D82A}">
                    <a16:rowId xmlns:a16="http://schemas.microsoft.com/office/drawing/2014/main" val="3443452799"/>
                  </a:ext>
                </a:extLst>
              </a:tr>
              <a:tr h="41962">
                <a:tc>
                  <a:txBody>
                    <a:bodyPr/>
                    <a:lstStyle/>
                    <a:p>
                      <a:pPr algn="ctr">
                        <a:lnSpc>
                          <a:spcPct val="115000"/>
                        </a:lnSpc>
                        <a:spcBef>
                          <a:spcPts val="1200"/>
                        </a:spcBef>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5.1</a:t>
                      </a:r>
                    </a:p>
                  </a:txBody>
                  <a:tcPr marL="68580" marR="68580" marT="0" marB="0" anchor="ctr">
                    <a:noFill/>
                  </a:tcPr>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Определять и аргументировать с точки зрения социальных ценностей и с опорой на обществоведческие знания, факты общественной жизни свое отношение к предпринимательству и развитию собственного бизнеса; приводить примеры способов повышения эффективности производства, деятельности и проявления основных функций различных финансовых посредников, использования способов повышения эффективности производства, политики Российского государства в сфере культуры и образования, влияния образования на социализацию личности; оценивать собственные поступки, поведение людей в духовной сфере жизни общества</a:t>
                      </a:r>
                    </a:p>
                  </a:txBody>
                  <a:tcPr marL="9525" marR="9525" marT="9525" marB="0" anchor="b">
                    <a:noFill/>
                  </a:tcPr>
                </a:tc>
                <a:extLst>
                  <a:ext uri="{0D108BD9-81ED-4DB2-BD59-A6C34878D82A}">
                    <a16:rowId xmlns:a16="http://schemas.microsoft.com/office/drawing/2014/main" val="1071059244"/>
                  </a:ext>
                </a:extLst>
              </a:tr>
            </a:tbl>
          </a:graphicData>
        </a:graphic>
      </p:graphicFrame>
      <p:sp>
        <p:nvSpPr>
          <p:cNvPr id="6" name="Заголовок 3">
            <a:extLst>
              <a:ext uri="{FF2B5EF4-FFF2-40B4-BE49-F238E27FC236}">
                <a16:creationId xmlns:a16="http://schemas.microsoft.com/office/drawing/2014/main" id="{6AA098EB-00A5-4472-B92F-2DD914CDD303}"/>
              </a:ext>
            </a:extLst>
          </p:cNvPr>
          <p:cNvSpPr>
            <a:spLocks noGrp="1"/>
          </p:cNvSpPr>
          <p:nvPr>
            <p:ph type="title"/>
          </p:nvPr>
        </p:nvSpPr>
        <p:spPr>
          <a:xfrm>
            <a:off x="3436620" y="292746"/>
            <a:ext cx="10728960" cy="594360"/>
          </a:xfrm>
        </p:spPr>
        <p:txBody>
          <a:bodyPr/>
          <a:lstStyle/>
          <a:p>
            <a:r>
              <a:rPr lang="ru-RU" dirty="0"/>
              <a:t>Требования (умения)</a:t>
            </a:r>
          </a:p>
        </p:txBody>
      </p:sp>
      <p:sp>
        <p:nvSpPr>
          <p:cNvPr id="4" name="TextBox 3">
            <a:extLst>
              <a:ext uri="{FF2B5EF4-FFF2-40B4-BE49-F238E27FC236}">
                <a16:creationId xmlns:a16="http://schemas.microsoft.com/office/drawing/2014/main" id="{2E8AFB52-921F-4712-A5E9-F103D37FB0BD}"/>
              </a:ext>
            </a:extLst>
          </p:cNvPr>
          <p:cNvSpPr txBox="1"/>
          <p:nvPr/>
        </p:nvSpPr>
        <p:spPr>
          <a:xfrm>
            <a:off x="10272584" y="0"/>
            <a:ext cx="1919417" cy="276999"/>
          </a:xfrm>
          <a:prstGeom prst="rect">
            <a:avLst/>
          </a:prstGeom>
          <a:noFill/>
        </p:spPr>
        <p:txBody>
          <a:bodyPr wrap="square" rtlCol="0">
            <a:spAutoFit/>
          </a:bodyPr>
          <a:lstStyle/>
          <a:p>
            <a:r>
              <a:rPr lang="ru-RU" sz="1200" dirty="0">
                <a:solidFill>
                  <a:schemeClr val="tx2">
                    <a:lumMod val="40000"/>
                    <a:lumOff val="60000"/>
                  </a:schemeClr>
                </a:solidFill>
              </a:rPr>
              <a:t>Обществознание, 8 класс</a:t>
            </a:r>
          </a:p>
        </p:txBody>
      </p:sp>
    </p:spTree>
    <p:extLst>
      <p:ext uri="{BB962C8B-B14F-4D97-AF65-F5344CB8AC3E}">
        <p14:creationId xmlns:p14="http://schemas.microsoft.com/office/powerpoint/2010/main" val="384881960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923AEC73-3C65-42DB-8517-994DE7F35046}"/>
              </a:ext>
            </a:extLst>
          </p:cNvPr>
          <p:cNvGraphicFramePr>
            <a:graphicFrameLocks noGrp="1"/>
          </p:cNvGraphicFramePr>
          <p:nvPr>
            <p:extLst>
              <p:ext uri="{D42A27DB-BD31-4B8C-83A1-F6EECF244321}">
                <p14:modId xmlns:p14="http://schemas.microsoft.com/office/powerpoint/2010/main" val="892814224"/>
              </p:ext>
            </p:extLst>
          </p:nvPr>
        </p:nvGraphicFramePr>
        <p:xfrm>
          <a:off x="197708" y="1110702"/>
          <a:ext cx="11796583" cy="5392293"/>
        </p:xfrm>
        <a:graphic>
          <a:graphicData uri="http://schemas.openxmlformats.org/drawingml/2006/table">
            <a:tbl>
              <a:tblPr firstRow="1" firstCol="1" lastRow="1" lastCol="1" bandRow="1" bandCol="1">
                <a:noFill/>
                <a:tableStyleId>{5940675A-B579-460E-94D1-54222C63F5DA}</a:tableStyleId>
              </a:tblPr>
              <a:tblGrid>
                <a:gridCol w="586788">
                  <a:extLst>
                    <a:ext uri="{9D8B030D-6E8A-4147-A177-3AD203B41FA5}">
                      <a16:colId xmlns:a16="http://schemas.microsoft.com/office/drawing/2014/main" val="1602300257"/>
                    </a:ext>
                  </a:extLst>
                </a:gridCol>
                <a:gridCol w="11209795">
                  <a:extLst>
                    <a:ext uri="{9D8B030D-6E8A-4147-A177-3AD203B41FA5}">
                      <a16:colId xmlns:a16="http://schemas.microsoft.com/office/drawing/2014/main" val="3427477491"/>
                    </a:ext>
                  </a:extLst>
                </a:gridCol>
              </a:tblGrid>
              <a:tr h="219605">
                <a:tc>
                  <a:txBody>
                    <a:bodyPr/>
                    <a:lstStyle/>
                    <a:p>
                      <a:pPr algn="ctr">
                        <a:lnSpc>
                          <a:spcPct val="115000"/>
                        </a:lnSpc>
                        <a:spcBef>
                          <a:spcPts val="55"/>
                        </a:spcBef>
                        <a:spcAft>
                          <a:spcPts val="0"/>
                        </a:spcAft>
                        <a:tabLst>
                          <a:tab pos="452120" algn="l"/>
                        </a:tabLst>
                      </a:pPr>
                      <a:r>
                        <a:rPr lang="ru-RU" sz="1200" b="1" dirty="0">
                          <a:effectLst/>
                          <a:latin typeface="Times New Roman" panose="02020603050405020304" pitchFamily="18" charset="0"/>
                          <a:cs typeface="Times New Roman" panose="02020603050405020304" pitchFamily="18" charset="0"/>
                        </a:rPr>
                        <a:t>№</a:t>
                      </a:r>
                    </a:p>
                    <a:p>
                      <a:pPr algn="ctr">
                        <a:lnSpc>
                          <a:spcPct val="115000"/>
                        </a:lnSpc>
                        <a:spcBef>
                          <a:spcPts val="55"/>
                        </a:spcBef>
                        <a:spcAft>
                          <a:spcPts val="0"/>
                        </a:spcAft>
                        <a:tabLst>
                          <a:tab pos="452120" algn="l"/>
                        </a:tabLst>
                      </a:pPr>
                      <a:r>
                        <a:rPr lang="ru-RU" sz="1200" b="1" dirty="0">
                          <a:effectLst/>
                          <a:latin typeface="Times New Roman" panose="02020603050405020304" pitchFamily="18" charset="0"/>
                          <a:cs typeface="Times New Roman" panose="02020603050405020304" pitchFamily="18" charset="0"/>
                        </a:rPr>
                        <a:t>п/п</a:t>
                      </a:r>
                      <a:endParaRPr lang="ru-RU"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lnSpc>
                          <a:spcPct val="115000"/>
                        </a:lnSpc>
                        <a:spcBef>
                          <a:spcPts val="55"/>
                        </a:spcBef>
                        <a:spcAft>
                          <a:spcPts val="0"/>
                        </a:spcAft>
                        <a:tabLst>
                          <a:tab pos="452120" algn="l"/>
                        </a:tabLst>
                      </a:pPr>
                      <a:r>
                        <a:rPr lang="ru-RU" sz="1200" b="1" dirty="0">
                          <a:effectLst/>
                          <a:latin typeface="Times New Roman" panose="02020603050405020304" pitchFamily="18" charset="0"/>
                          <a:cs typeface="Times New Roman" panose="02020603050405020304" pitchFamily="18" charset="0"/>
                        </a:rPr>
                        <a:t>Блоки</a:t>
                      </a:r>
                      <a:r>
                        <a:rPr lang="ru-RU" sz="1200" b="1" spc="-35" dirty="0">
                          <a:effectLst/>
                          <a:latin typeface="Times New Roman" panose="02020603050405020304" pitchFamily="18" charset="0"/>
                          <a:cs typeface="Times New Roman" panose="02020603050405020304" pitchFamily="18" charset="0"/>
                        </a:rPr>
                        <a:t> </a:t>
                      </a:r>
                      <a:r>
                        <a:rPr lang="ru-RU" sz="1200" b="1" dirty="0" err="1">
                          <a:effectLst/>
                          <a:latin typeface="Times New Roman" panose="02020603050405020304" pitchFamily="18" charset="0"/>
                          <a:cs typeface="Times New Roman" panose="02020603050405020304" pitchFamily="18" charset="0"/>
                        </a:rPr>
                        <a:t>ПООП</a:t>
                      </a:r>
                      <a:r>
                        <a:rPr lang="ru-RU" sz="1200" b="1" dirty="0">
                          <a:effectLst/>
                          <a:latin typeface="Times New Roman" panose="02020603050405020304" pitchFamily="18" charset="0"/>
                          <a:cs typeface="Times New Roman" panose="02020603050405020304" pitchFamily="18" charset="0"/>
                        </a:rPr>
                        <a:t>:</a:t>
                      </a:r>
                      <a:r>
                        <a:rPr lang="ru-RU" sz="1200" b="1" spc="-35" dirty="0">
                          <a:effectLst/>
                          <a:latin typeface="Times New Roman" panose="02020603050405020304" pitchFamily="18" charset="0"/>
                          <a:cs typeface="Times New Roman" panose="02020603050405020304" pitchFamily="18" charset="0"/>
                        </a:rPr>
                        <a:t> </a:t>
                      </a:r>
                      <a:r>
                        <a:rPr lang="ru-RU" sz="1200" b="1" dirty="0">
                          <a:effectLst/>
                          <a:latin typeface="Times New Roman" panose="02020603050405020304" pitchFamily="18" charset="0"/>
                          <a:cs typeface="Times New Roman" panose="02020603050405020304" pitchFamily="18" charset="0"/>
                        </a:rPr>
                        <a:t>выпускник</a:t>
                      </a:r>
                      <a:r>
                        <a:rPr lang="ru-RU" sz="1200" b="1" spc="-45" dirty="0">
                          <a:effectLst/>
                          <a:latin typeface="Times New Roman" panose="02020603050405020304" pitchFamily="18" charset="0"/>
                          <a:cs typeface="Times New Roman" panose="02020603050405020304" pitchFamily="18" charset="0"/>
                        </a:rPr>
                        <a:t> </a:t>
                      </a:r>
                      <a:r>
                        <a:rPr lang="ru-RU" sz="1200" b="1" dirty="0">
                          <a:effectLst/>
                          <a:latin typeface="Times New Roman" panose="02020603050405020304" pitchFamily="18" charset="0"/>
                          <a:cs typeface="Times New Roman" panose="02020603050405020304" pitchFamily="18" charset="0"/>
                        </a:rPr>
                        <a:t>научится</a:t>
                      </a:r>
                      <a:r>
                        <a:rPr lang="ru-RU" sz="1200" b="1" spc="-35" dirty="0">
                          <a:effectLst/>
                          <a:latin typeface="Times New Roman" panose="02020603050405020304" pitchFamily="18" charset="0"/>
                          <a:cs typeface="Times New Roman" panose="02020603050405020304" pitchFamily="18" charset="0"/>
                        </a:rPr>
                        <a:t> </a:t>
                      </a:r>
                      <a:r>
                        <a:rPr lang="ru-RU" sz="1200" b="1" dirty="0">
                          <a:effectLst/>
                          <a:latin typeface="Times New Roman" panose="02020603050405020304" pitchFamily="18" charset="0"/>
                          <a:cs typeface="Times New Roman" panose="02020603050405020304" pitchFamily="18" charset="0"/>
                        </a:rPr>
                        <a:t>/</a:t>
                      </a:r>
                      <a:r>
                        <a:rPr lang="ru-RU" sz="1200" b="1" spc="-20" dirty="0">
                          <a:effectLst/>
                          <a:latin typeface="Times New Roman" panose="02020603050405020304" pitchFamily="18" charset="0"/>
                          <a:cs typeface="Times New Roman" panose="02020603050405020304" pitchFamily="18" charset="0"/>
                        </a:rPr>
                        <a:t> </a:t>
                      </a:r>
                      <a:r>
                        <a:rPr lang="ru-RU" sz="1200" b="1" dirty="0">
                          <a:effectLst/>
                          <a:latin typeface="Times New Roman" panose="02020603050405020304" pitchFamily="18" charset="0"/>
                          <a:cs typeface="Times New Roman" panose="02020603050405020304" pitchFamily="18" charset="0"/>
                        </a:rPr>
                        <a:t>получит </a:t>
                      </a:r>
                      <a:r>
                        <a:rPr lang="ru-RU" sz="1200" b="1" spc="-285" dirty="0">
                          <a:effectLst/>
                          <a:latin typeface="Times New Roman" panose="02020603050405020304" pitchFamily="18" charset="0"/>
                          <a:cs typeface="Times New Roman" panose="02020603050405020304" pitchFamily="18" charset="0"/>
                        </a:rPr>
                        <a:t> </a:t>
                      </a:r>
                      <a:r>
                        <a:rPr lang="ru-RU" sz="1200" b="1" dirty="0">
                          <a:effectLst/>
                          <a:latin typeface="Times New Roman" panose="02020603050405020304" pitchFamily="18" charset="0"/>
                          <a:cs typeface="Times New Roman" panose="02020603050405020304" pitchFamily="18" charset="0"/>
                        </a:rPr>
                        <a:t>возможность</a:t>
                      </a:r>
                      <a:r>
                        <a:rPr lang="ru-RU" sz="1200" b="1" spc="-10" dirty="0">
                          <a:effectLst/>
                          <a:latin typeface="Times New Roman" panose="02020603050405020304" pitchFamily="18" charset="0"/>
                          <a:cs typeface="Times New Roman" panose="02020603050405020304" pitchFamily="18" charset="0"/>
                        </a:rPr>
                        <a:t> </a:t>
                      </a:r>
                      <a:r>
                        <a:rPr lang="ru-RU" sz="1200" b="1" dirty="0">
                          <a:effectLst/>
                          <a:latin typeface="Times New Roman" panose="02020603050405020304" pitchFamily="18" charset="0"/>
                          <a:cs typeface="Times New Roman" panose="02020603050405020304" pitchFamily="18" charset="0"/>
                        </a:rPr>
                        <a:t>научиться</a:t>
                      </a:r>
                      <a:r>
                        <a:rPr lang="ru-RU" sz="1200" b="1" spc="-5" dirty="0">
                          <a:effectLst/>
                          <a:latin typeface="Times New Roman" panose="02020603050405020304" pitchFamily="18" charset="0"/>
                          <a:cs typeface="Times New Roman" panose="02020603050405020304" pitchFamily="18" charset="0"/>
                        </a:rPr>
                        <a:t> </a:t>
                      </a:r>
                      <a:r>
                        <a:rPr lang="ru-RU" sz="1200" b="1" dirty="0">
                          <a:effectLst/>
                          <a:latin typeface="Times New Roman" panose="02020603050405020304" pitchFamily="18" charset="0"/>
                          <a:cs typeface="Times New Roman" panose="02020603050405020304" pitchFamily="18" charset="0"/>
                        </a:rPr>
                        <a:t>или</a:t>
                      </a:r>
                      <a:r>
                        <a:rPr lang="ru-RU" sz="1200" b="1" spc="-10" dirty="0">
                          <a:effectLst/>
                          <a:latin typeface="Times New Roman" panose="02020603050405020304" pitchFamily="18" charset="0"/>
                          <a:cs typeface="Times New Roman" panose="02020603050405020304" pitchFamily="18" charset="0"/>
                        </a:rPr>
                        <a:t> </a:t>
                      </a:r>
                      <a:r>
                        <a:rPr lang="ru-RU" sz="1200" b="1" dirty="0">
                          <a:effectLst/>
                          <a:latin typeface="Times New Roman" panose="02020603050405020304" pitchFamily="18" charset="0"/>
                          <a:cs typeface="Times New Roman" panose="02020603050405020304" pitchFamily="18" charset="0"/>
                        </a:rPr>
                        <a:t>проверяемые требования</a:t>
                      </a:r>
                      <a:r>
                        <a:rPr lang="ru-RU" sz="1200" b="1" spc="-20" dirty="0">
                          <a:effectLst/>
                          <a:latin typeface="Times New Roman" panose="02020603050405020304" pitchFamily="18" charset="0"/>
                          <a:cs typeface="Times New Roman" panose="02020603050405020304" pitchFamily="18" charset="0"/>
                        </a:rPr>
                        <a:t> </a:t>
                      </a:r>
                      <a:r>
                        <a:rPr lang="ru-RU" sz="1200" b="1" dirty="0">
                          <a:effectLst/>
                          <a:latin typeface="Times New Roman" panose="02020603050405020304" pitchFamily="18" charset="0"/>
                          <a:cs typeface="Times New Roman" panose="02020603050405020304" pitchFamily="18" charset="0"/>
                        </a:rPr>
                        <a:t>(умения)</a:t>
                      </a:r>
                      <a:r>
                        <a:rPr lang="ru-RU" sz="1200" b="1" spc="-25" dirty="0">
                          <a:effectLst/>
                          <a:latin typeface="Times New Roman" panose="02020603050405020304" pitchFamily="18" charset="0"/>
                          <a:cs typeface="Times New Roman" panose="02020603050405020304" pitchFamily="18" charset="0"/>
                        </a:rPr>
                        <a:t> </a:t>
                      </a:r>
                      <a:r>
                        <a:rPr lang="ru-RU" sz="1200" b="1" dirty="0">
                          <a:effectLst/>
                          <a:latin typeface="Times New Roman" panose="02020603050405020304" pitchFamily="18" charset="0"/>
                          <a:cs typeface="Times New Roman" panose="02020603050405020304" pitchFamily="18" charset="0"/>
                        </a:rPr>
                        <a:t>в</a:t>
                      </a:r>
                      <a:r>
                        <a:rPr lang="ru-RU" sz="1200" b="1" spc="-30" dirty="0">
                          <a:effectLst/>
                          <a:latin typeface="Times New Roman" panose="02020603050405020304" pitchFamily="18" charset="0"/>
                          <a:cs typeface="Times New Roman" panose="02020603050405020304" pitchFamily="18" charset="0"/>
                        </a:rPr>
                        <a:t> </a:t>
                      </a:r>
                      <a:r>
                        <a:rPr lang="ru-RU" sz="1200" b="1" dirty="0">
                          <a:effectLst/>
                          <a:latin typeface="Times New Roman" panose="02020603050405020304" pitchFamily="18" charset="0"/>
                          <a:cs typeface="Times New Roman" panose="02020603050405020304" pitchFamily="18" charset="0"/>
                        </a:rPr>
                        <a:t>соответствии</a:t>
                      </a:r>
                      <a:r>
                        <a:rPr lang="ru-RU" sz="1200" b="1" spc="-20" dirty="0">
                          <a:effectLst/>
                          <a:latin typeface="Times New Roman" panose="02020603050405020304" pitchFamily="18" charset="0"/>
                          <a:cs typeface="Times New Roman" panose="02020603050405020304" pitchFamily="18" charset="0"/>
                        </a:rPr>
                        <a:t> </a:t>
                      </a:r>
                      <a:r>
                        <a:rPr lang="ru-RU" sz="1200" b="1" dirty="0">
                          <a:effectLst/>
                          <a:latin typeface="Times New Roman" panose="02020603050405020304" pitchFamily="18" charset="0"/>
                          <a:cs typeface="Times New Roman" panose="02020603050405020304" pitchFamily="18" charset="0"/>
                        </a:rPr>
                        <a:t>с</a:t>
                      </a:r>
                      <a:r>
                        <a:rPr lang="ru-RU" sz="1200" b="1" spc="-25" dirty="0">
                          <a:effectLst/>
                          <a:latin typeface="Times New Roman" panose="02020603050405020304" pitchFamily="18" charset="0"/>
                          <a:cs typeface="Times New Roman" panose="02020603050405020304" pitchFamily="18" charset="0"/>
                        </a:rPr>
                        <a:t> </a:t>
                      </a:r>
                      <a:r>
                        <a:rPr lang="ru-RU" sz="1200" b="1" dirty="0" err="1">
                          <a:effectLst/>
                          <a:latin typeface="Times New Roman" panose="02020603050405020304" pitchFamily="18" charset="0"/>
                          <a:cs typeface="Times New Roman" panose="02020603050405020304" pitchFamily="18" charset="0"/>
                        </a:rPr>
                        <a:t>ФГОС</a:t>
                      </a:r>
                      <a:endParaRPr lang="ru-RU"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373384286"/>
                  </a:ext>
                </a:extLst>
              </a:tr>
              <a:tr h="41962">
                <a:tc>
                  <a:txBody>
                    <a:bodyPr/>
                    <a:lstStyle/>
                    <a:p>
                      <a:pPr algn="ctr">
                        <a:lnSpc>
                          <a:spcPct val="115000"/>
                        </a:lnSpc>
                        <a:spcBef>
                          <a:spcPts val="1200"/>
                        </a:spcBef>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5.2</a:t>
                      </a:r>
                    </a:p>
                  </a:txBody>
                  <a:tcPr marL="68580" marR="68580" marT="0" marB="0" anchor="ctr">
                    <a:noFill/>
                  </a:tcPr>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Определять и аргументировать с точки зрения социальных ценностей и с опорой на обществоведческие знания, факты общественной жизни свое отношение к предпринимательству и развитию собственного бизнеса; приводить примеры способов повышения эффективности производства, деятельности и проявления основных функций различных финансовых посредников, использования способов повышения эффективности производства, политики Российского государства в сфере культуры и образования, влияния образования на социализацию личности; оценивать собственные поступки, поведение людей в духовной сфере жизни общества</a:t>
                      </a:r>
                    </a:p>
                  </a:txBody>
                  <a:tcPr marL="9525" marR="9525" marT="9525" marB="0" anchor="b">
                    <a:noFill/>
                  </a:tcPr>
                </a:tc>
                <a:extLst>
                  <a:ext uri="{0D108BD9-81ED-4DB2-BD59-A6C34878D82A}">
                    <a16:rowId xmlns:a16="http://schemas.microsoft.com/office/drawing/2014/main" val="1275662811"/>
                  </a:ext>
                </a:extLst>
              </a:tr>
              <a:tr h="41962">
                <a:tc>
                  <a:txBody>
                    <a:bodyPr/>
                    <a:lstStyle/>
                    <a:p>
                      <a:pPr algn="ctr">
                        <a:lnSpc>
                          <a:spcPct val="115000"/>
                        </a:lnSpc>
                        <a:spcBef>
                          <a:spcPts val="1200"/>
                        </a:spcBef>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6.1</a:t>
                      </a:r>
                    </a:p>
                  </a:txBody>
                  <a:tcPr marL="68580" marR="68580" marT="0" marB="0" anchor="ctr">
                    <a:noFill/>
                  </a:tcPr>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Применять знания об экономической жизни общества; приводить примеры способов повышения эффективности производства, деятельности и проявления основных функций различных финансовых посредников, использования способов повышения эффективности производства; классифицировать (в том числе устанавливать существенный признак классификации) экономические явления; использовать полученные знания для объяснения причин достижения (недостижения) результатов экономической деятельности, основных механизмов государственного регулирования экономики, государственной политики по развитию конкуренции, социально-экономической роли и функций предпринимательства, причин и последствий безработицы, необходимости правомерного налогового поведения; применять знания о процессах и явлениях в духовной жизни общества, о науке и образовании, системе образования в Российской Федерации, о религии, мировых религиях, об искусстве и его видах; приводить примеры политики Российского государства в сфере культуры и образования, влияния образования на социализацию личности, правил информационной безопасности; устанавливать и объяснять взаимосвязь развития духовной культуры и формирования личности, взаимовлияние науки и образования; анализировать, систематизировать, критически оценивать и обобщать социальную информацию, представленную в разных формах (описательную, графическую, аудиовизуальную), при изучении культуры, науки и образования</a:t>
                      </a:r>
                    </a:p>
                  </a:txBody>
                  <a:tcPr marL="9525" marR="9525" marT="9525" marB="0" anchor="b">
                    <a:noFill/>
                  </a:tcPr>
                </a:tc>
                <a:extLst>
                  <a:ext uri="{0D108BD9-81ED-4DB2-BD59-A6C34878D82A}">
                    <a16:rowId xmlns:a16="http://schemas.microsoft.com/office/drawing/2014/main" val="1258273726"/>
                  </a:ext>
                </a:extLst>
              </a:tr>
              <a:tr h="41962">
                <a:tc>
                  <a:txBody>
                    <a:bodyPr/>
                    <a:lstStyle/>
                    <a:p>
                      <a:pPr algn="ctr">
                        <a:lnSpc>
                          <a:spcPct val="115000"/>
                        </a:lnSpc>
                        <a:spcBef>
                          <a:spcPts val="1200"/>
                        </a:spcBef>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6.2</a:t>
                      </a:r>
                    </a:p>
                  </a:txBody>
                  <a:tcPr marL="68580" marR="68580" marT="0" marB="0" anchor="ctr">
                    <a:noFill/>
                  </a:tcPr>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Применять знания об экономической жизни общества; приводить примеры способов повышения эффективности производства, деятельности и проявления основных функций различных финансовых посредников, использования способов повышения эффективности производства; классифицировать (в том числе устанавливать существенный признак классификации) экономические явления; использовать полученные знания для объяснения причин достижения (недостижения) результатов экономической деятельности, основных механизмов государственного регулирования экономики, государственной политики по развитию конкуренции, социально-экономической роли и функций предпринимательства, причин и последствий безработицы, необходимости правомерного налогового поведения; применять знания о процессах и явлениях в духовной жизни общества, о науке и образовании, системе образования в Российской Федерации, о религии, мировых религиях, об искусстве и его видах; приводить примеры политики Российского государства в сфере культуры и образования, влияния образования на социализацию личности, правил информационной безопасности; устанавливать и объяснять взаимосвязь развития духовной культуры и формирования личности, взаимовлияние науки и образования; анализировать, систематизировать, критически оценивать и обобщать социальную информацию, представленную в разных формах (описательную, графическую, аудиовизуальную), при изучении культуры, науки и образования</a:t>
                      </a:r>
                    </a:p>
                  </a:txBody>
                  <a:tcPr marL="9525" marR="9525" marT="9525" marB="0" anchor="b">
                    <a:noFill/>
                  </a:tcPr>
                </a:tc>
                <a:extLst>
                  <a:ext uri="{0D108BD9-81ED-4DB2-BD59-A6C34878D82A}">
                    <a16:rowId xmlns:a16="http://schemas.microsoft.com/office/drawing/2014/main" val="339288966"/>
                  </a:ext>
                </a:extLst>
              </a:tr>
              <a:tr h="216828">
                <a:tc>
                  <a:txBody>
                    <a:bodyPr/>
                    <a:lstStyle/>
                    <a:p>
                      <a:pPr algn="ctr">
                        <a:lnSpc>
                          <a:spcPct val="115000"/>
                        </a:lnSpc>
                        <a:spcBef>
                          <a:spcPts val="1200"/>
                        </a:spcBef>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7.1</a:t>
                      </a:r>
                    </a:p>
                  </a:txBody>
                  <a:tcPr marL="68580" marR="68580" marT="0" marB="0" anchor="ctr">
                    <a:noFill/>
                  </a:tcPr>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Анализировать, обобщать, систематизировать, конкретизировать и критически оценивать социальную информацию, включая экономико-статистическую, из адаптированных источников (в том числе учебных материалов) и публикаций СМИ, соотносить ее с   личным социальным опытом; используя обществоведческие знания, формулировать выводы, подкрепляя их аргументами, при изучении экономической сферы, культуры, науки и образования</a:t>
                      </a:r>
                    </a:p>
                  </a:txBody>
                  <a:tcPr marL="9525" marR="9525" marT="9525" marB="0" anchor="b">
                    <a:noFill/>
                  </a:tcPr>
                </a:tc>
                <a:extLst>
                  <a:ext uri="{0D108BD9-81ED-4DB2-BD59-A6C34878D82A}">
                    <a16:rowId xmlns:a16="http://schemas.microsoft.com/office/drawing/2014/main" val="3572328884"/>
                  </a:ext>
                </a:extLst>
              </a:tr>
            </a:tbl>
          </a:graphicData>
        </a:graphic>
      </p:graphicFrame>
      <p:sp>
        <p:nvSpPr>
          <p:cNvPr id="6" name="Заголовок 3">
            <a:extLst>
              <a:ext uri="{FF2B5EF4-FFF2-40B4-BE49-F238E27FC236}">
                <a16:creationId xmlns:a16="http://schemas.microsoft.com/office/drawing/2014/main" id="{6AA098EB-00A5-4472-B92F-2DD914CDD303}"/>
              </a:ext>
            </a:extLst>
          </p:cNvPr>
          <p:cNvSpPr>
            <a:spLocks noGrp="1"/>
          </p:cNvSpPr>
          <p:nvPr>
            <p:ph type="title"/>
          </p:nvPr>
        </p:nvSpPr>
        <p:spPr>
          <a:xfrm>
            <a:off x="3436620" y="292746"/>
            <a:ext cx="10728960" cy="594360"/>
          </a:xfrm>
        </p:spPr>
        <p:txBody>
          <a:bodyPr/>
          <a:lstStyle/>
          <a:p>
            <a:r>
              <a:rPr lang="ru-RU" dirty="0"/>
              <a:t>Требования (умения)                             </a:t>
            </a:r>
            <a:r>
              <a:rPr lang="ru-RU" sz="2000" i="1" dirty="0"/>
              <a:t>(продолжение таблицы)</a:t>
            </a:r>
            <a:endParaRPr lang="ru-RU" i="1" dirty="0"/>
          </a:p>
        </p:txBody>
      </p:sp>
      <p:sp>
        <p:nvSpPr>
          <p:cNvPr id="4" name="TextBox 3">
            <a:extLst>
              <a:ext uri="{FF2B5EF4-FFF2-40B4-BE49-F238E27FC236}">
                <a16:creationId xmlns:a16="http://schemas.microsoft.com/office/drawing/2014/main" id="{5345FF6B-3230-42BE-893C-B971517290A1}"/>
              </a:ext>
            </a:extLst>
          </p:cNvPr>
          <p:cNvSpPr txBox="1"/>
          <p:nvPr/>
        </p:nvSpPr>
        <p:spPr>
          <a:xfrm>
            <a:off x="10272584" y="0"/>
            <a:ext cx="1919417" cy="276999"/>
          </a:xfrm>
          <a:prstGeom prst="rect">
            <a:avLst/>
          </a:prstGeom>
          <a:noFill/>
        </p:spPr>
        <p:txBody>
          <a:bodyPr wrap="square" rtlCol="0">
            <a:spAutoFit/>
          </a:bodyPr>
          <a:lstStyle/>
          <a:p>
            <a:r>
              <a:rPr lang="ru-RU" sz="1200" dirty="0">
                <a:solidFill>
                  <a:schemeClr val="tx2">
                    <a:lumMod val="40000"/>
                    <a:lumOff val="60000"/>
                  </a:schemeClr>
                </a:solidFill>
              </a:rPr>
              <a:t>Обществознание, 8 класс</a:t>
            </a:r>
          </a:p>
        </p:txBody>
      </p:sp>
    </p:spTree>
    <p:extLst>
      <p:ext uri="{BB962C8B-B14F-4D97-AF65-F5344CB8AC3E}">
        <p14:creationId xmlns:p14="http://schemas.microsoft.com/office/powerpoint/2010/main" val="265284026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923AEC73-3C65-42DB-8517-994DE7F35046}"/>
              </a:ext>
            </a:extLst>
          </p:cNvPr>
          <p:cNvGraphicFramePr>
            <a:graphicFrameLocks noGrp="1"/>
          </p:cNvGraphicFramePr>
          <p:nvPr>
            <p:extLst>
              <p:ext uri="{D42A27DB-BD31-4B8C-83A1-F6EECF244321}">
                <p14:modId xmlns:p14="http://schemas.microsoft.com/office/powerpoint/2010/main" val="1137953229"/>
              </p:ext>
            </p:extLst>
          </p:nvPr>
        </p:nvGraphicFramePr>
        <p:xfrm>
          <a:off x="274621" y="887106"/>
          <a:ext cx="11796583" cy="5438712"/>
        </p:xfrm>
        <a:graphic>
          <a:graphicData uri="http://schemas.openxmlformats.org/drawingml/2006/table">
            <a:tbl>
              <a:tblPr firstRow="1" firstCol="1" lastRow="1" lastCol="1" bandRow="1" bandCol="1">
                <a:noFill/>
                <a:tableStyleId>{5940675A-B579-460E-94D1-54222C63F5DA}</a:tableStyleId>
              </a:tblPr>
              <a:tblGrid>
                <a:gridCol w="586788">
                  <a:extLst>
                    <a:ext uri="{9D8B030D-6E8A-4147-A177-3AD203B41FA5}">
                      <a16:colId xmlns:a16="http://schemas.microsoft.com/office/drawing/2014/main" val="1602300257"/>
                    </a:ext>
                  </a:extLst>
                </a:gridCol>
                <a:gridCol w="11209795">
                  <a:extLst>
                    <a:ext uri="{9D8B030D-6E8A-4147-A177-3AD203B41FA5}">
                      <a16:colId xmlns:a16="http://schemas.microsoft.com/office/drawing/2014/main" val="3427477491"/>
                    </a:ext>
                  </a:extLst>
                </a:gridCol>
              </a:tblGrid>
              <a:tr h="219353">
                <a:tc>
                  <a:txBody>
                    <a:bodyPr/>
                    <a:lstStyle/>
                    <a:p>
                      <a:pPr algn="ctr">
                        <a:lnSpc>
                          <a:spcPct val="115000"/>
                        </a:lnSpc>
                        <a:spcBef>
                          <a:spcPts val="55"/>
                        </a:spcBef>
                        <a:spcAft>
                          <a:spcPts val="0"/>
                        </a:spcAft>
                        <a:tabLst>
                          <a:tab pos="452120" algn="l"/>
                        </a:tabLst>
                      </a:pPr>
                      <a:r>
                        <a:rPr lang="ru-RU" sz="1400" b="1" dirty="0">
                          <a:effectLst/>
                          <a:latin typeface="Times New Roman" panose="02020603050405020304" pitchFamily="18" charset="0"/>
                          <a:cs typeface="Times New Roman" panose="02020603050405020304" pitchFamily="18" charset="0"/>
                        </a:rPr>
                        <a:t>№</a:t>
                      </a:r>
                    </a:p>
                    <a:p>
                      <a:pPr algn="ctr">
                        <a:lnSpc>
                          <a:spcPct val="115000"/>
                        </a:lnSpc>
                        <a:spcBef>
                          <a:spcPts val="55"/>
                        </a:spcBef>
                        <a:spcAft>
                          <a:spcPts val="0"/>
                        </a:spcAft>
                        <a:tabLst>
                          <a:tab pos="452120" algn="l"/>
                        </a:tabLst>
                      </a:pPr>
                      <a:r>
                        <a:rPr lang="ru-RU" sz="1400" b="1" dirty="0">
                          <a:effectLst/>
                          <a:latin typeface="Times New Roman" panose="02020603050405020304" pitchFamily="18" charset="0"/>
                          <a:cs typeface="Times New Roman" panose="02020603050405020304" pitchFamily="18" charset="0"/>
                        </a:rPr>
                        <a:t>п/п</a:t>
                      </a:r>
                      <a:endPar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lnSpc>
                          <a:spcPct val="115000"/>
                        </a:lnSpc>
                        <a:spcBef>
                          <a:spcPts val="55"/>
                        </a:spcBef>
                        <a:spcAft>
                          <a:spcPts val="0"/>
                        </a:spcAft>
                        <a:tabLst>
                          <a:tab pos="452120" algn="l"/>
                        </a:tabLst>
                      </a:pPr>
                      <a:r>
                        <a:rPr lang="ru-RU" sz="1400" b="1" dirty="0">
                          <a:effectLst/>
                          <a:latin typeface="Times New Roman" panose="02020603050405020304" pitchFamily="18" charset="0"/>
                          <a:cs typeface="Times New Roman" panose="02020603050405020304" pitchFamily="18" charset="0"/>
                        </a:rPr>
                        <a:t>Блоки</a:t>
                      </a:r>
                      <a:r>
                        <a:rPr lang="ru-RU" sz="1400" b="1" spc="-35" dirty="0">
                          <a:effectLst/>
                          <a:latin typeface="Times New Roman" panose="02020603050405020304" pitchFamily="18" charset="0"/>
                          <a:cs typeface="Times New Roman" panose="02020603050405020304" pitchFamily="18" charset="0"/>
                        </a:rPr>
                        <a:t> </a:t>
                      </a:r>
                      <a:r>
                        <a:rPr lang="ru-RU" sz="1400" b="1" dirty="0" err="1">
                          <a:effectLst/>
                          <a:latin typeface="Times New Roman" panose="02020603050405020304" pitchFamily="18" charset="0"/>
                          <a:cs typeface="Times New Roman" panose="02020603050405020304" pitchFamily="18" charset="0"/>
                        </a:rPr>
                        <a:t>ПООП</a:t>
                      </a:r>
                      <a:r>
                        <a:rPr lang="ru-RU" sz="1400" b="1" dirty="0">
                          <a:effectLst/>
                          <a:latin typeface="Times New Roman" panose="02020603050405020304" pitchFamily="18" charset="0"/>
                          <a:cs typeface="Times New Roman" panose="02020603050405020304" pitchFamily="18" charset="0"/>
                        </a:rPr>
                        <a:t>:</a:t>
                      </a:r>
                      <a:r>
                        <a:rPr lang="ru-RU" sz="1400" b="1" spc="-35"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выпускник</a:t>
                      </a:r>
                      <a:r>
                        <a:rPr lang="ru-RU" sz="1400" b="1" spc="-45"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научится</a:t>
                      </a:r>
                      <a:r>
                        <a:rPr lang="ru-RU" sz="1400" b="1" spc="-35"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a:t>
                      </a:r>
                      <a:r>
                        <a:rPr lang="ru-RU" sz="1400" b="1" spc="-20"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получит </a:t>
                      </a:r>
                      <a:r>
                        <a:rPr lang="ru-RU" sz="1400" b="1" spc="-285"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возможность</a:t>
                      </a:r>
                      <a:r>
                        <a:rPr lang="ru-RU" sz="1400" b="1" spc="-10"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научиться</a:t>
                      </a:r>
                      <a:r>
                        <a:rPr lang="ru-RU" sz="1400" b="1" spc="-5"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или</a:t>
                      </a:r>
                      <a:r>
                        <a:rPr lang="ru-RU" sz="1400" b="1" spc="-10"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проверяемые требования</a:t>
                      </a:r>
                      <a:r>
                        <a:rPr lang="ru-RU" sz="1400" b="1" spc="-20"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(умения)</a:t>
                      </a:r>
                      <a:r>
                        <a:rPr lang="ru-RU" sz="1400" b="1" spc="-25"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в</a:t>
                      </a:r>
                      <a:r>
                        <a:rPr lang="ru-RU" sz="1400" b="1" spc="-30"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соответствии</a:t>
                      </a:r>
                      <a:r>
                        <a:rPr lang="ru-RU" sz="1400" b="1" spc="-20"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с</a:t>
                      </a:r>
                      <a:r>
                        <a:rPr lang="ru-RU" sz="1400" b="1" spc="-25" dirty="0">
                          <a:effectLst/>
                          <a:latin typeface="Times New Roman" panose="02020603050405020304" pitchFamily="18" charset="0"/>
                          <a:cs typeface="Times New Roman" panose="02020603050405020304" pitchFamily="18" charset="0"/>
                        </a:rPr>
                        <a:t> </a:t>
                      </a:r>
                      <a:r>
                        <a:rPr lang="ru-RU" sz="1400" b="1" dirty="0" err="1">
                          <a:effectLst/>
                          <a:latin typeface="Times New Roman" panose="02020603050405020304" pitchFamily="18" charset="0"/>
                          <a:cs typeface="Times New Roman" panose="02020603050405020304" pitchFamily="18" charset="0"/>
                        </a:rPr>
                        <a:t>ФГОС</a:t>
                      </a:r>
                      <a:endPar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373384286"/>
                  </a:ext>
                </a:extLst>
              </a:tr>
              <a:tr h="41962">
                <a:tc>
                  <a:txBody>
                    <a:bodyPr/>
                    <a:lstStyle/>
                    <a:p>
                      <a:pPr algn="ctr">
                        <a:lnSpc>
                          <a:spcPct val="115000"/>
                        </a:lnSpc>
                        <a:spcBef>
                          <a:spcPts val="1200"/>
                        </a:spcBef>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7.2</a:t>
                      </a:r>
                    </a:p>
                  </a:txBody>
                  <a:tcPr marL="68580" marR="68580" marT="0" marB="0" anchor="ctr">
                    <a:noFill/>
                  </a:tcPr>
                </a:tc>
                <a:tc>
                  <a:txBody>
                    <a:bodyPr/>
                    <a:lstStyle/>
                    <a:p>
                      <a:pPr algn="l"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Анализировать, обобщать, систематизировать, конкретизировать и критически оценивать социальную информацию, включая экономико-статистическую, из адаптированных источников (в том числе учебных материалов) и публикаций СМИ, соотносить ее с   личным социальным опытом; используя обществоведческие знания, формулировать выводы, подкрепляя их аргументами, при изучении экономической сферы, культуры, науки и образования</a:t>
                      </a:r>
                    </a:p>
                  </a:txBody>
                  <a:tcPr marL="9525" marR="9525" marT="9525" marB="0" anchor="b">
                    <a:noFill/>
                  </a:tcPr>
                </a:tc>
                <a:extLst>
                  <a:ext uri="{0D108BD9-81ED-4DB2-BD59-A6C34878D82A}">
                    <a16:rowId xmlns:a16="http://schemas.microsoft.com/office/drawing/2014/main" val="2612646142"/>
                  </a:ext>
                </a:extLst>
              </a:tr>
              <a:tr h="41962">
                <a:tc>
                  <a:txBody>
                    <a:bodyPr/>
                    <a:lstStyle/>
                    <a:p>
                      <a:pPr algn="ctr">
                        <a:lnSpc>
                          <a:spcPct val="115000"/>
                        </a:lnSpc>
                        <a:spcBef>
                          <a:spcPts val="1200"/>
                        </a:spcBef>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7.3</a:t>
                      </a:r>
                    </a:p>
                  </a:txBody>
                  <a:tcPr marL="68580" marR="68580" marT="0" marB="0" anchor="ctr">
                    <a:noFill/>
                  </a:tcPr>
                </a:tc>
                <a:tc>
                  <a:txBody>
                    <a:bodyPr/>
                    <a:lstStyle/>
                    <a:p>
                      <a:pPr algn="l"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Анализировать, обобщать, систематизировать, конкретизировать и критически оценивать социальную информацию, включая экономико-статистическую, из адаптированных источников (в том числе учебных материалов) и публикаций СМИ, соотносить ее с   личным социальным опытом; используя обществоведческие знания, формулировать выводы, подкрепляя их аргументами, при изучении экономической сферы, культуры, науки и образования</a:t>
                      </a:r>
                    </a:p>
                  </a:txBody>
                  <a:tcPr marL="9525" marR="9525" marT="9525" marB="0" anchor="b">
                    <a:noFill/>
                  </a:tcPr>
                </a:tc>
                <a:extLst>
                  <a:ext uri="{0D108BD9-81ED-4DB2-BD59-A6C34878D82A}">
                    <a16:rowId xmlns:a16="http://schemas.microsoft.com/office/drawing/2014/main" val="1001040712"/>
                  </a:ext>
                </a:extLst>
              </a:tr>
              <a:tr h="143316">
                <a:tc>
                  <a:txBody>
                    <a:bodyPr/>
                    <a:lstStyle/>
                    <a:p>
                      <a:pPr algn="ctr">
                        <a:lnSpc>
                          <a:spcPct val="115000"/>
                        </a:lnSpc>
                        <a:spcBef>
                          <a:spcPts val="1200"/>
                        </a:spcBef>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8.1</a:t>
                      </a:r>
                    </a:p>
                  </a:txBody>
                  <a:tcPr marL="68580" marR="68580" marT="0" marB="0" anchor="ctr">
                    <a:noFill/>
                  </a:tcPr>
                </a:tc>
                <a:tc>
                  <a:txBody>
                    <a:bodyPr/>
                    <a:lstStyle/>
                    <a:p>
                      <a:pPr algn="l"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Применять знания об экономической жизни общества, ее основных проявлениях, экономических системах, о собственности, механизме рыночного регулирования экономики, финансовых отношениях, роли государства в экономике, видах налогов, об основах государственной бюджетной и денежно-кредитной политики, о влиянии государственной политики на развитие конкуренции; характеризовать духовно-нравственные ценности (в том числе нормы морали и нравственности, гуманизм, милосердие, справедливость) нашего общества, искусство как сферу деятельности, информационную культуру и информационную безопасность</a:t>
                      </a:r>
                    </a:p>
                  </a:txBody>
                  <a:tcPr marL="9525" marR="9525" marT="9525" marB="0" anchor="b">
                    <a:noFill/>
                  </a:tcPr>
                </a:tc>
                <a:extLst>
                  <a:ext uri="{0D108BD9-81ED-4DB2-BD59-A6C34878D82A}">
                    <a16:rowId xmlns:a16="http://schemas.microsoft.com/office/drawing/2014/main" val="1313562819"/>
                  </a:ext>
                </a:extLst>
              </a:tr>
              <a:tr h="572850">
                <a:tc>
                  <a:txBody>
                    <a:bodyPr/>
                    <a:lstStyle/>
                    <a:p>
                      <a:pPr algn="ctr">
                        <a:lnSpc>
                          <a:spcPct val="115000"/>
                        </a:lnSpc>
                        <a:spcBef>
                          <a:spcPts val="1200"/>
                        </a:spcBef>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8.2</a:t>
                      </a:r>
                    </a:p>
                  </a:txBody>
                  <a:tcPr marL="68580" marR="68580" marT="0" marB="0" anchor="ctr">
                    <a:noFill/>
                  </a:tcPr>
                </a:tc>
                <a:tc>
                  <a:txBody>
                    <a:bodyPr/>
                    <a:lstStyle/>
                    <a:p>
                      <a:pPr algn="l"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Применять знания об экономической жизни общества, ее основных проявлениях, экономических системах, о собственности, механизме рыночного регулирования экономики, финансовых отношениях, роли государства в экономике, видах налогов, об основах государственной бюджетной и денежно-кредитной политики, о влиянии государственной политики на развитие конкуренции; характеризовать духовно-нравственные ценности (в том числе нормы морали и нравственности, гуманизм, милосердие, справедливость) нашего общества, искусство как сферу деятельности, информационную культуру и информационную безопасность</a:t>
                      </a:r>
                    </a:p>
                  </a:txBody>
                  <a:tcPr marL="9525" marR="9525" marT="9525" marB="0" anchor="b">
                    <a:noFill/>
                  </a:tcPr>
                </a:tc>
                <a:extLst>
                  <a:ext uri="{0D108BD9-81ED-4DB2-BD59-A6C34878D82A}">
                    <a16:rowId xmlns:a16="http://schemas.microsoft.com/office/drawing/2014/main" val="4237803416"/>
                  </a:ext>
                </a:extLst>
              </a:tr>
              <a:tr h="572850">
                <a:tc>
                  <a:txBody>
                    <a:bodyPr/>
                    <a:lstStyle/>
                    <a:p>
                      <a:pPr algn="ctr">
                        <a:lnSpc>
                          <a:spcPct val="115000"/>
                        </a:lnSpc>
                        <a:spcBef>
                          <a:spcPts val="1200"/>
                        </a:spcBef>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8.3</a:t>
                      </a:r>
                    </a:p>
                  </a:txBody>
                  <a:tcPr marL="68580" marR="68580" marT="0" marB="0" anchor="ctr">
                    <a:noFill/>
                  </a:tcPr>
                </a:tc>
                <a:tc>
                  <a:txBody>
                    <a:bodyPr/>
                    <a:lstStyle/>
                    <a:p>
                      <a:pPr algn="l"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Применять знания об экономической жизни общества, ее основных проявлениях, экономических системах, о собственности, механизме рыночного регулирования экономики, финансовых отношениях, роли государства в экономике, видах налогов, об основах государственной бюджетной и денежно-кредитной политики, о влиянии государственной политики на развитие конкуренции; характеризовать духовно-нравственные ценности (в том числе нормы морали и нравственности, гуманизм, милосердие, справедливость) нашего общества, искусство как сферу деятельности, информационную культуру и информационную безопасность</a:t>
                      </a:r>
                    </a:p>
                  </a:txBody>
                  <a:tcPr marL="9525" marR="9525" marT="9525" marB="0" anchor="b">
                    <a:noFill/>
                  </a:tcPr>
                </a:tc>
                <a:extLst>
                  <a:ext uri="{0D108BD9-81ED-4DB2-BD59-A6C34878D82A}">
                    <a16:rowId xmlns:a16="http://schemas.microsoft.com/office/drawing/2014/main" val="3930840741"/>
                  </a:ext>
                </a:extLst>
              </a:tr>
            </a:tbl>
          </a:graphicData>
        </a:graphic>
      </p:graphicFrame>
      <p:sp>
        <p:nvSpPr>
          <p:cNvPr id="6" name="Заголовок 3">
            <a:extLst>
              <a:ext uri="{FF2B5EF4-FFF2-40B4-BE49-F238E27FC236}">
                <a16:creationId xmlns:a16="http://schemas.microsoft.com/office/drawing/2014/main" id="{6AA098EB-00A5-4472-B92F-2DD914CDD303}"/>
              </a:ext>
            </a:extLst>
          </p:cNvPr>
          <p:cNvSpPr>
            <a:spLocks noGrp="1"/>
          </p:cNvSpPr>
          <p:nvPr>
            <p:ph type="title"/>
          </p:nvPr>
        </p:nvSpPr>
        <p:spPr>
          <a:xfrm>
            <a:off x="3436620" y="292746"/>
            <a:ext cx="10728960" cy="594360"/>
          </a:xfrm>
        </p:spPr>
        <p:txBody>
          <a:bodyPr/>
          <a:lstStyle/>
          <a:p>
            <a:r>
              <a:rPr lang="ru-RU" dirty="0"/>
              <a:t>Требования (умения) )                             </a:t>
            </a:r>
            <a:r>
              <a:rPr lang="ru-RU" sz="2000" i="1" dirty="0"/>
              <a:t>(продолжение таблицы)</a:t>
            </a:r>
            <a:endParaRPr lang="ru-RU" dirty="0"/>
          </a:p>
        </p:txBody>
      </p:sp>
      <p:sp>
        <p:nvSpPr>
          <p:cNvPr id="4" name="TextBox 3">
            <a:extLst>
              <a:ext uri="{FF2B5EF4-FFF2-40B4-BE49-F238E27FC236}">
                <a16:creationId xmlns:a16="http://schemas.microsoft.com/office/drawing/2014/main" id="{5345FF6B-3230-42BE-893C-B971517290A1}"/>
              </a:ext>
            </a:extLst>
          </p:cNvPr>
          <p:cNvSpPr txBox="1"/>
          <p:nvPr/>
        </p:nvSpPr>
        <p:spPr>
          <a:xfrm>
            <a:off x="10272584" y="0"/>
            <a:ext cx="1919417" cy="276999"/>
          </a:xfrm>
          <a:prstGeom prst="rect">
            <a:avLst/>
          </a:prstGeom>
          <a:noFill/>
        </p:spPr>
        <p:txBody>
          <a:bodyPr wrap="square" rtlCol="0">
            <a:spAutoFit/>
          </a:bodyPr>
          <a:lstStyle/>
          <a:p>
            <a:r>
              <a:rPr lang="ru-RU" sz="1200" dirty="0">
                <a:solidFill>
                  <a:schemeClr val="tx2">
                    <a:lumMod val="40000"/>
                    <a:lumOff val="60000"/>
                  </a:schemeClr>
                </a:solidFill>
              </a:rPr>
              <a:t>Обществознание, 8 класс</a:t>
            </a:r>
          </a:p>
        </p:txBody>
      </p:sp>
    </p:spTree>
    <p:extLst>
      <p:ext uri="{BB962C8B-B14F-4D97-AF65-F5344CB8AC3E}">
        <p14:creationId xmlns:p14="http://schemas.microsoft.com/office/powerpoint/2010/main" val="376562207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8362281" cy="444387"/>
          </a:xfrm>
        </p:spPr>
        <p:txBody>
          <a:bodyPr>
            <a:noAutofit/>
          </a:bodyPr>
          <a:lstStyle/>
          <a:p>
            <a:r>
              <a:rPr lang="ru-RU" sz="2000" dirty="0"/>
              <a:t>Изменение доли участников по качеству знаний («4»+ «5») по результатам ВПР в  2021-2025 гг.</a:t>
            </a:r>
          </a:p>
        </p:txBody>
      </p:sp>
      <p:graphicFrame>
        <p:nvGraphicFramePr>
          <p:cNvPr id="5" name="Диаграмма 4">
            <a:extLst>
              <a:ext uri="{FF2B5EF4-FFF2-40B4-BE49-F238E27FC236}">
                <a16:creationId xmlns:a16="http://schemas.microsoft.com/office/drawing/2014/main" id="{B778A58D-E6E9-4DE1-8D27-8FDCACC32A8C}"/>
              </a:ext>
            </a:extLst>
          </p:cNvPr>
          <p:cNvGraphicFramePr/>
          <p:nvPr>
            <p:extLst>
              <p:ext uri="{D42A27DB-BD31-4B8C-83A1-F6EECF244321}">
                <p14:modId xmlns:p14="http://schemas.microsoft.com/office/powerpoint/2010/main" val="1594994983"/>
              </p:ext>
            </p:extLst>
          </p:nvPr>
        </p:nvGraphicFramePr>
        <p:xfrm>
          <a:off x="98854" y="719667"/>
          <a:ext cx="11986054" cy="30331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Диаграмма 6">
            <a:extLst>
              <a:ext uri="{FF2B5EF4-FFF2-40B4-BE49-F238E27FC236}">
                <a16:creationId xmlns:a16="http://schemas.microsoft.com/office/drawing/2014/main" id="{8FAA810D-E1F2-4CF0-9CEE-B6A9C74CD080}"/>
              </a:ext>
            </a:extLst>
          </p:cNvPr>
          <p:cNvGraphicFramePr/>
          <p:nvPr>
            <p:extLst>
              <p:ext uri="{D42A27DB-BD31-4B8C-83A1-F6EECF244321}">
                <p14:modId xmlns:p14="http://schemas.microsoft.com/office/powerpoint/2010/main" val="3733616180"/>
              </p:ext>
            </p:extLst>
          </p:nvPr>
        </p:nvGraphicFramePr>
        <p:xfrm>
          <a:off x="0" y="3656001"/>
          <a:ext cx="11986054" cy="303318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958E93E7-EDA4-4347-91A7-762EECD772CB}"/>
              </a:ext>
            </a:extLst>
          </p:cNvPr>
          <p:cNvSpPr txBox="1"/>
          <p:nvPr/>
        </p:nvSpPr>
        <p:spPr>
          <a:xfrm>
            <a:off x="10272584" y="0"/>
            <a:ext cx="1919417" cy="276999"/>
          </a:xfrm>
          <a:prstGeom prst="rect">
            <a:avLst/>
          </a:prstGeom>
          <a:noFill/>
        </p:spPr>
        <p:txBody>
          <a:bodyPr wrap="square" rtlCol="0">
            <a:spAutoFit/>
          </a:bodyPr>
          <a:lstStyle/>
          <a:p>
            <a:r>
              <a:rPr lang="ru-RU" sz="1200" dirty="0">
                <a:solidFill>
                  <a:schemeClr val="tx2">
                    <a:lumMod val="40000"/>
                    <a:lumOff val="60000"/>
                  </a:schemeClr>
                </a:solidFill>
              </a:rPr>
              <a:t>Обществознание, 8 класс</a:t>
            </a:r>
          </a:p>
        </p:txBody>
      </p:sp>
    </p:spTree>
    <p:extLst>
      <p:ext uri="{BB962C8B-B14F-4D97-AF65-F5344CB8AC3E}">
        <p14:creationId xmlns:p14="http://schemas.microsoft.com/office/powerpoint/2010/main" val="170250429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300365"/>
            <a:ext cx="6688455" cy="509260"/>
          </a:xfrm>
        </p:spPr>
        <p:txBody>
          <a:bodyPr>
            <a:normAutofit/>
          </a:bodyPr>
          <a:lstStyle/>
          <a:p>
            <a:r>
              <a:rPr lang="ru-RU" dirty="0"/>
              <a:t>Достижение планируемых результатов</a:t>
            </a:r>
          </a:p>
        </p:txBody>
      </p:sp>
      <p:graphicFrame>
        <p:nvGraphicFramePr>
          <p:cNvPr id="7" name="Диаграмма 6">
            <a:extLst>
              <a:ext uri="{FF2B5EF4-FFF2-40B4-BE49-F238E27FC236}">
                <a16:creationId xmlns:a16="http://schemas.microsoft.com/office/drawing/2014/main" id="{CDC35874-62BF-4D4F-AC73-5604ABA8ABF0}"/>
              </a:ext>
            </a:extLst>
          </p:cNvPr>
          <p:cNvGraphicFramePr/>
          <p:nvPr>
            <p:extLst>
              <p:ext uri="{D42A27DB-BD31-4B8C-83A1-F6EECF244321}">
                <p14:modId xmlns:p14="http://schemas.microsoft.com/office/powerpoint/2010/main" val="3094556038"/>
              </p:ext>
            </p:extLst>
          </p:nvPr>
        </p:nvGraphicFramePr>
        <p:xfrm>
          <a:off x="409575" y="723900"/>
          <a:ext cx="11363325" cy="539115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F24746DC-6D51-48FE-8696-5F0A72E1476D}"/>
              </a:ext>
            </a:extLst>
          </p:cNvPr>
          <p:cNvSpPr txBox="1"/>
          <p:nvPr/>
        </p:nvSpPr>
        <p:spPr>
          <a:xfrm>
            <a:off x="9597339" y="5999520"/>
            <a:ext cx="2431622" cy="276999"/>
          </a:xfrm>
          <a:prstGeom prst="rect">
            <a:avLst/>
          </a:prstGeom>
          <a:solidFill>
            <a:schemeClr val="bg1"/>
          </a:solidFill>
        </p:spPr>
        <p:txBody>
          <a:bodyPr wrap="square" rtlCol="0">
            <a:spAutoFit/>
          </a:bodyPr>
          <a:lstStyle/>
          <a:p>
            <a:r>
              <a:rPr lang="ru-RU" sz="1200" dirty="0"/>
              <a:t>результат лучше общероссийского</a:t>
            </a:r>
          </a:p>
        </p:txBody>
      </p:sp>
      <p:sp>
        <p:nvSpPr>
          <p:cNvPr id="5" name="TextBox 4">
            <a:extLst>
              <a:ext uri="{FF2B5EF4-FFF2-40B4-BE49-F238E27FC236}">
                <a16:creationId xmlns:a16="http://schemas.microsoft.com/office/drawing/2014/main" id="{B990D271-C629-4ADF-8943-37A49A4D5ED3}"/>
              </a:ext>
            </a:extLst>
          </p:cNvPr>
          <p:cNvSpPr txBox="1"/>
          <p:nvPr/>
        </p:nvSpPr>
        <p:spPr>
          <a:xfrm>
            <a:off x="9597339" y="6253345"/>
            <a:ext cx="2431622" cy="276999"/>
          </a:xfrm>
          <a:prstGeom prst="rect">
            <a:avLst/>
          </a:prstGeom>
          <a:solidFill>
            <a:schemeClr val="bg1"/>
          </a:solidFill>
        </p:spPr>
        <p:txBody>
          <a:bodyPr wrap="square" rtlCol="0">
            <a:spAutoFit/>
          </a:bodyPr>
          <a:lstStyle/>
          <a:p>
            <a:r>
              <a:rPr lang="ru-RU" sz="1200" dirty="0"/>
              <a:t>результат выше 80%</a:t>
            </a:r>
          </a:p>
        </p:txBody>
      </p:sp>
      <p:sp>
        <p:nvSpPr>
          <p:cNvPr id="8" name="TextBox 7">
            <a:extLst>
              <a:ext uri="{FF2B5EF4-FFF2-40B4-BE49-F238E27FC236}">
                <a16:creationId xmlns:a16="http://schemas.microsoft.com/office/drawing/2014/main" id="{C6D48567-4EC9-43E0-B87B-7C7AEB86AA00}"/>
              </a:ext>
            </a:extLst>
          </p:cNvPr>
          <p:cNvSpPr txBox="1"/>
          <p:nvPr/>
        </p:nvSpPr>
        <p:spPr>
          <a:xfrm>
            <a:off x="9597337" y="6546819"/>
            <a:ext cx="2431623" cy="276999"/>
          </a:xfrm>
          <a:prstGeom prst="rect">
            <a:avLst/>
          </a:prstGeom>
          <a:solidFill>
            <a:schemeClr val="bg1"/>
          </a:solidFill>
        </p:spPr>
        <p:txBody>
          <a:bodyPr wrap="square" rtlCol="0">
            <a:spAutoFit/>
          </a:bodyPr>
          <a:lstStyle/>
          <a:p>
            <a:r>
              <a:rPr lang="ru-RU" sz="1200" dirty="0"/>
              <a:t> самый  низкий % выполнения</a:t>
            </a:r>
          </a:p>
        </p:txBody>
      </p:sp>
      <p:sp>
        <p:nvSpPr>
          <p:cNvPr id="9" name="TextBox 8">
            <a:extLst>
              <a:ext uri="{FF2B5EF4-FFF2-40B4-BE49-F238E27FC236}">
                <a16:creationId xmlns:a16="http://schemas.microsoft.com/office/drawing/2014/main" id="{95317570-9DA7-45C8-95C0-FC8B34A1C001}"/>
              </a:ext>
            </a:extLst>
          </p:cNvPr>
          <p:cNvSpPr txBox="1"/>
          <p:nvPr/>
        </p:nvSpPr>
        <p:spPr>
          <a:xfrm>
            <a:off x="9267841" y="6340614"/>
            <a:ext cx="329501" cy="178149"/>
          </a:xfrm>
          <a:prstGeom prst="rect">
            <a:avLst/>
          </a:prstGeom>
          <a:solidFill>
            <a:srgbClr val="FFFF00"/>
          </a:solidFill>
        </p:spPr>
        <p:txBody>
          <a:bodyPr wrap="square" rtlCol="0">
            <a:spAutoFit/>
          </a:bodyPr>
          <a:lstStyle/>
          <a:p>
            <a:endParaRPr lang="ru-RU" sz="1200" dirty="0"/>
          </a:p>
        </p:txBody>
      </p:sp>
      <p:sp>
        <p:nvSpPr>
          <p:cNvPr id="10" name="TextBox 9">
            <a:extLst>
              <a:ext uri="{FF2B5EF4-FFF2-40B4-BE49-F238E27FC236}">
                <a16:creationId xmlns:a16="http://schemas.microsoft.com/office/drawing/2014/main" id="{B3DBF8BB-E2A5-4BC6-A512-B2C88FF1140D}"/>
              </a:ext>
            </a:extLst>
          </p:cNvPr>
          <p:cNvSpPr txBox="1"/>
          <p:nvPr/>
        </p:nvSpPr>
        <p:spPr>
          <a:xfrm>
            <a:off x="9269763" y="6588111"/>
            <a:ext cx="327574" cy="194414"/>
          </a:xfrm>
          <a:prstGeom prst="rect">
            <a:avLst/>
          </a:prstGeom>
          <a:solidFill>
            <a:schemeClr val="accent2">
              <a:lumMod val="60000"/>
              <a:lumOff val="40000"/>
            </a:schemeClr>
          </a:solidFill>
        </p:spPr>
        <p:txBody>
          <a:bodyPr wrap="square" rtlCol="0">
            <a:spAutoFit/>
          </a:bodyPr>
          <a:lstStyle/>
          <a:p>
            <a:endParaRPr lang="ru-RU" sz="1200" dirty="0"/>
          </a:p>
        </p:txBody>
      </p:sp>
      <p:sp>
        <p:nvSpPr>
          <p:cNvPr id="11" name="TextBox 1">
            <a:extLst>
              <a:ext uri="{FF2B5EF4-FFF2-40B4-BE49-F238E27FC236}">
                <a16:creationId xmlns:a16="http://schemas.microsoft.com/office/drawing/2014/main" id="{7FE6DA13-B5DC-473A-AEFF-6B242BFB4357}"/>
              </a:ext>
            </a:extLst>
          </p:cNvPr>
          <p:cNvSpPr txBox="1"/>
          <p:nvPr/>
        </p:nvSpPr>
        <p:spPr>
          <a:xfrm>
            <a:off x="9267835" y="6077441"/>
            <a:ext cx="329512" cy="194442"/>
          </a:xfrm>
          <a:prstGeom prst="rect">
            <a:avLst/>
          </a:prstGeom>
          <a:solidFill>
            <a:srgbClr val="00FF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200" dirty="0"/>
          </a:p>
        </p:txBody>
      </p:sp>
      <p:sp>
        <p:nvSpPr>
          <p:cNvPr id="12" name="TextBox 11">
            <a:extLst>
              <a:ext uri="{FF2B5EF4-FFF2-40B4-BE49-F238E27FC236}">
                <a16:creationId xmlns:a16="http://schemas.microsoft.com/office/drawing/2014/main" id="{604F4795-063B-41E9-BBA9-1B53D18678D8}"/>
              </a:ext>
            </a:extLst>
          </p:cNvPr>
          <p:cNvSpPr txBox="1"/>
          <p:nvPr/>
        </p:nvSpPr>
        <p:spPr>
          <a:xfrm>
            <a:off x="10272584" y="0"/>
            <a:ext cx="1919417" cy="276999"/>
          </a:xfrm>
          <a:prstGeom prst="rect">
            <a:avLst/>
          </a:prstGeom>
          <a:noFill/>
        </p:spPr>
        <p:txBody>
          <a:bodyPr wrap="square" rtlCol="0">
            <a:spAutoFit/>
          </a:bodyPr>
          <a:lstStyle/>
          <a:p>
            <a:r>
              <a:rPr lang="ru-RU" sz="1200" dirty="0">
                <a:solidFill>
                  <a:schemeClr val="tx2">
                    <a:lumMod val="40000"/>
                    <a:lumOff val="60000"/>
                  </a:schemeClr>
                </a:solidFill>
              </a:rPr>
              <a:t>Обществознание, 8 класс</a:t>
            </a:r>
          </a:p>
        </p:txBody>
      </p:sp>
    </p:spTree>
    <p:extLst>
      <p:ext uri="{BB962C8B-B14F-4D97-AF65-F5344CB8AC3E}">
        <p14:creationId xmlns:p14="http://schemas.microsoft.com/office/powerpoint/2010/main" val="114292346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Распределение участников по отметкам, %</a:t>
            </a:r>
          </a:p>
        </p:txBody>
      </p:sp>
      <p:graphicFrame>
        <p:nvGraphicFramePr>
          <p:cNvPr id="4" name="Таблица 3">
            <a:extLst>
              <a:ext uri="{FF2B5EF4-FFF2-40B4-BE49-F238E27FC236}">
                <a16:creationId xmlns:a16="http://schemas.microsoft.com/office/drawing/2014/main" id="{8FFA6CE0-D724-4244-B21F-300A8875D027}"/>
              </a:ext>
            </a:extLst>
          </p:cNvPr>
          <p:cNvGraphicFramePr>
            <a:graphicFrameLocks noGrp="1"/>
          </p:cNvGraphicFramePr>
          <p:nvPr>
            <p:extLst>
              <p:ext uri="{D42A27DB-BD31-4B8C-83A1-F6EECF244321}">
                <p14:modId xmlns:p14="http://schemas.microsoft.com/office/powerpoint/2010/main" val="91228121"/>
              </p:ext>
            </p:extLst>
          </p:nvPr>
        </p:nvGraphicFramePr>
        <p:xfrm>
          <a:off x="139546" y="2952750"/>
          <a:ext cx="3756179" cy="952500"/>
        </p:xfrm>
        <a:graphic>
          <a:graphicData uri="http://schemas.openxmlformats.org/drawingml/2006/table">
            <a:tbl>
              <a:tblPr firstRow="1" bandRow="1">
                <a:tableStyleId>{5940675A-B579-460E-94D1-54222C63F5DA}</a:tableStyleId>
              </a:tblPr>
              <a:tblGrid>
                <a:gridCol w="2632229">
                  <a:extLst>
                    <a:ext uri="{9D8B030D-6E8A-4147-A177-3AD203B41FA5}">
                      <a16:colId xmlns:a16="http://schemas.microsoft.com/office/drawing/2014/main" val="3089212738"/>
                    </a:ext>
                  </a:extLst>
                </a:gridCol>
                <a:gridCol w="1123950">
                  <a:extLst>
                    <a:ext uri="{9D8B030D-6E8A-4147-A177-3AD203B41FA5}">
                      <a16:colId xmlns:a16="http://schemas.microsoft.com/office/drawing/2014/main" val="469627586"/>
                    </a:ext>
                  </a:extLst>
                </a:gridCol>
              </a:tblGrid>
              <a:tr h="296363">
                <a:tc>
                  <a:txBody>
                    <a:bodyPr/>
                    <a:lstStyle/>
                    <a:p>
                      <a:pPr algn="ctr"/>
                      <a:r>
                        <a:rPr lang="ru-RU" sz="1400" dirty="0"/>
                        <a:t>Количество участников</a:t>
                      </a:r>
                    </a:p>
                  </a:txBody>
                  <a:tcPr anchor="ctr"/>
                </a:tc>
                <a:tc>
                  <a:txBody>
                    <a:bodyPr/>
                    <a:lstStyle/>
                    <a:p>
                      <a:pPr algn="ctr"/>
                      <a:r>
                        <a:rPr lang="en-US" sz="1400" dirty="0"/>
                        <a:t>8 </a:t>
                      </a:r>
                      <a:r>
                        <a:rPr lang="ru-RU" sz="1400" dirty="0"/>
                        <a:t>класс</a:t>
                      </a:r>
                    </a:p>
                  </a:txBody>
                  <a:tcPr anchor="ctr"/>
                </a:tc>
                <a:extLst>
                  <a:ext uri="{0D108BD9-81ED-4DB2-BD59-A6C34878D82A}">
                    <a16:rowId xmlns:a16="http://schemas.microsoft.com/office/drawing/2014/main" val="3892861024"/>
                  </a:ext>
                </a:extLst>
              </a:tr>
              <a:tr h="342900">
                <a:tc>
                  <a:txBody>
                    <a:bodyPr/>
                    <a:lstStyle/>
                    <a:p>
                      <a:pPr algn="ctr"/>
                      <a:r>
                        <a:rPr lang="ru-RU" sz="1400" dirty="0"/>
                        <a:t>Россия (вся выборка)</a:t>
                      </a:r>
                    </a:p>
                  </a:txBody>
                  <a:tcPr anchor="ctr"/>
                </a:tc>
                <a:tc>
                  <a:txBody>
                    <a:bodyPr/>
                    <a:lstStyle/>
                    <a:p>
                      <a:pPr algn="ctr"/>
                      <a:r>
                        <a:rPr lang="ru-RU" sz="1400" dirty="0"/>
                        <a:t>467122</a:t>
                      </a:r>
                    </a:p>
                  </a:txBody>
                  <a:tcPr anchor="ctr"/>
                </a:tc>
                <a:extLst>
                  <a:ext uri="{0D108BD9-81ED-4DB2-BD59-A6C34878D82A}">
                    <a16:rowId xmlns:a16="http://schemas.microsoft.com/office/drawing/2014/main" val="1517554406"/>
                  </a:ext>
                </a:extLst>
              </a:tr>
              <a:tr h="285750">
                <a:tc>
                  <a:txBody>
                    <a:bodyPr/>
                    <a:lstStyle/>
                    <a:p>
                      <a:pPr algn="ctr"/>
                      <a:r>
                        <a:rPr lang="ru-RU" sz="1400" dirty="0"/>
                        <a:t>Приморский край</a:t>
                      </a:r>
                    </a:p>
                  </a:txBody>
                  <a:tcPr anchor="ctr"/>
                </a:tc>
                <a:tc>
                  <a:txBody>
                    <a:bodyPr/>
                    <a:lstStyle/>
                    <a:p>
                      <a:pPr algn="ctr"/>
                      <a:r>
                        <a:rPr lang="ru-RU" sz="1400" dirty="0"/>
                        <a:t>6270</a:t>
                      </a:r>
                    </a:p>
                  </a:txBody>
                  <a:tcPr anchor="ctr"/>
                </a:tc>
                <a:extLst>
                  <a:ext uri="{0D108BD9-81ED-4DB2-BD59-A6C34878D82A}">
                    <a16:rowId xmlns:a16="http://schemas.microsoft.com/office/drawing/2014/main" val="2599007028"/>
                  </a:ext>
                </a:extLst>
              </a:tr>
            </a:tbl>
          </a:graphicData>
        </a:graphic>
      </p:graphicFrame>
      <p:graphicFrame>
        <p:nvGraphicFramePr>
          <p:cNvPr id="5" name="Диаграмма 4">
            <a:extLst>
              <a:ext uri="{FF2B5EF4-FFF2-40B4-BE49-F238E27FC236}">
                <a16:creationId xmlns:a16="http://schemas.microsoft.com/office/drawing/2014/main" id="{54478881-B93D-411D-81FB-2A5AB84EA5CE}"/>
              </a:ext>
            </a:extLst>
          </p:cNvPr>
          <p:cNvGraphicFramePr/>
          <p:nvPr>
            <p:extLst>
              <p:ext uri="{D42A27DB-BD31-4B8C-83A1-F6EECF244321}">
                <p14:modId xmlns:p14="http://schemas.microsoft.com/office/powerpoint/2010/main" val="1717573095"/>
              </p:ext>
            </p:extLst>
          </p:nvPr>
        </p:nvGraphicFramePr>
        <p:xfrm>
          <a:off x="4095749" y="723900"/>
          <a:ext cx="7677151" cy="565785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F56BBD36-48C1-47A9-9019-9A0B089D9F8B}"/>
              </a:ext>
            </a:extLst>
          </p:cNvPr>
          <p:cNvSpPr txBox="1"/>
          <p:nvPr/>
        </p:nvSpPr>
        <p:spPr>
          <a:xfrm>
            <a:off x="10272584" y="0"/>
            <a:ext cx="1919417" cy="276999"/>
          </a:xfrm>
          <a:prstGeom prst="rect">
            <a:avLst/>
          </a:prstGeom>
          <a:noFill/>
        </p:spPr>
        <p:txBody>
          <a:bodyPr wrap="square" rtlCol="0">
            <a:spAutoFit/>
          </a:bodyPr>
          <a:lstStyle/>
          <a:p>
            <a:r>
              <a:rPr lang="ru-RU" sz="1200" dirty="0">
                <a:solidFill>
                  <a:schemeClr val="tx2">
                    <a:lumMod val="40000"/>
                    <a:lumOff val="60000"/>
                  </a:schemeClr>
                </a:solidFill>
              </a:rPr>
              <a:t>Обществознание, 8 класс</a:t>
            </a:r>
          </a:p>
        </p:txBody>
      </p:sp>
    </p:spTree>
    <p:extLst>
      <p:ext uri="{BB962C8B-B14F-4D97-AF65-F5344CB8AC3E}">
        <p14:creationId xmlns:p14="http://schemas.microsoft.com/office/powerpoint/2010/main" val="23574396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Распределение первичных баллов</a:t>
            </a:r>
          </a:p>
        </p:txBody>
      </p:sp>
      <p:graphicFrame>
        <p:nvGraphicFramePr>
          <p:cNvPr id="3" name="Диаграмма 2">
            <a:extLst>
              <a:ext uri="{FF2B5EF4-FFF2-40B4-BE49-F238E27FC236}">
                <a16:creationId xmlns:a16="http://schemas.microsoft.com/office/drawing/2014/main" id="{8A7017B7-19EA-4F59-A353-2E4DF65C4210}"/>
              </a:ext>
            </a:extLst>
          </p:cNvPr>
          <p:cNvGraphicFramePr/>
          <p:nvPr>
            <p:extLst>
              <p:ext uri="{D42A27DB-BD31-4B8C-83A1-F6EECF244321}">
                <p14:modId xmlns:p14="http://schemas.microsoft.com/office/powerpoint/2010/main" val="3360938503"/>
              </p:ext>
            </p:extLst>
          </p:nvPr>
        </p:nvGraphicFramePr>
        <p:xfrm>
          <a:off x="504189" y="723900"/>
          <a:ext cx="11449686" cy="5500053"/>
        </p:xfrm>
        <a:graphic>
          <a:graphicData uri="http://schemas.openxmlformats.org/drawingml/2006/chart">
            <c:chart xmlns:c="http://schemas.openxmlformats.org/drawingml/2006/chart" xmlns:r="http://schemas.openxmlformats.org/officeDocument/2006/relationships" r:id="rId2"/>
          </a:graphicData>
        </a:graphic>
      </p:graphicFrame>
      <p:sp>
        <p:nvSpPr>
          <p:cNvPr id="2" name="Правая фигурная скобка 1">
            <a:extLst>
              <a:ext uri="{FF2B5EF4-FFF2-40B4-BE49-F238E27FC236}">
                <a16:creationId xmlns:a16="http://schemas.microsoft.com/office/drawing/2014/main" id="{885D3207-DFA3-456F-9CC9-C9F82E22EC16}"/>
              </a:ext>
            </a:extLst>
          </p:cNvPr>
          <p:cNvSpPr/>
          <p:nvPr/>
        </p:nvSpPr>
        <p:spPr>
          <a:xfrm rot="5400000">
            <a:off x="6817032" y="4947597"/>
            <a:ext cx="285039" cy="2262640"/>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 name="Правая фигурная скобка 4">
            <a:extLst>
              <a:ext uri="{FF2B5EF4-FFF2-40B4-BE49-F238E27FC236}">
                <a16:creationId xmlns:a16="http://schemas.microsoft.com/office/drawing/2014/main" id="{F8FD364E-D3CE-4ECD-9508-A8EFF0C91621}"/>
              </a:ext>
            </a:extLst>
          </p:cNvPr>
          <p:cNvSpPr/>
          <p:nvPr/>
        </p:nvSpPr>
        <p:spPr>
          <a:xfrm rot="5400000">
            <a:off x="10987679" y="5433011"/>
            <a:ext cx="294982" cy="1281869"/>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 name="Правая фигурная скобка 6">
            <a:extLst>
              <a:ext uri="{FF2B5EF4-FFF2-40B4-BE49-F238E27FC236}">
                <a16:creationId xmlns:a16="http://schemas.microsoft.com/office/drawing/2014/main" id="{5C1F372C-0DBD-48C2-9221-45F17602B6DB}"/>
              </a:ext>
            </a:extLst>
          </p:cNvPr>
          <p:cNvSpPr/>
          <p:nvPr/>
        </p:nvSpPr>
        <p:spPr>
          <a:xfrm rot="5400000">
            <a:off x="9148773" y="4878494"/>
            <a:ext cx="287559" cy="2403363"/>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Правая фигурная скобка 7">
            <a:extLst>
              <a:ext uri="{FF2B5EF4-FFF2-40B4-BE49-F238E27FC236}">
                <a16:creationId xmlns:a16="http://schemas.microsoft.com/office/drawing/2014/main" id="{D70BC413-238B-4C4C-8FFF-2C59AF79E197}"/>
              </a:ext>
            </a:extLst>
          </p:cNvPr>
          <p:cNvSpPr/>
          <p:nvPr/>
        </p:nvSpPr>
        <p:spPr>
          <a:xfrm rot="5400000">
            <a:off x="3330161" y="3845125"/>
            <a:ext cx="279137" cy="4461677"/>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 name="TextBox 3">
            <a:extLst>
              <a:ext uri="{FF2B5EF4-FFF2-40B4-BE49-F238E27FC236}">
                <a16:creationId xmlns:a16="http://schemas.microsoft.com/office/drawing/2014/main" id="{3A8123AB-B78E-4DA2-BDCE-A3E5D1AA0A7F}"/>
              </a:ext>
            </a:extLst>
          </p:cNvPr>
          <p:cNvSpPr txBox="1"/>
          <p:nvPr/>
        </p:nvSpPr>
        <p:spPr>
          <a:xfrm>
            <a:off x="3193504" y="6281289"/>
            <a:ext cx="552450" cy="369332"/>
          </a:xfrm>
          <a:prstGeom prst="rect">
            <a:avLst/>
          </a:prstGeom>
          <a:noFill/>
        </p:spPr>
        <p:txBody>
          <a:bodyPr wrap="square" rtlCol="0">
            <a:spAutoFit/>
          </a:bodyPr>
          <a:lstStyle/>
          <a:p>
            <a:r>
              <a:rPr lang="ru-RU" dirty="0"/>
              <a:t>«2»</a:t>
            </a:r>
          </a:p>
        </p:txBody>
      </p:sp>
      <p:sp>
        <p:nvSpPr>
          <p:cNvPr id="9" name="TextBox 8">
            <a:extLst>
              <a:ext uri="{FF2B5EF4-FFF2-40B4-BE49-F238E27FC236}">
                <a16:creationId xmlns:a16="http://schemas.microsoft.com/office/drawing/2014/main" id="{139A4B10-EDC8-4B6C-B931-CFE0CD0F7742}"/>
              </a:ext>
            </a:extLst>
          </p:cNvPr>
          <p:cNvSpPr txBox="1"/>
          <p:nvPr/>
        </p:nvSpPr>
        <p:spPr>
          <a:xfrm>
            <a:off x="6683326" y="6283146"/>
            <a:ext cx="552450" cy="369332"/>
          </a:xfrm>
          <a:prstGeom prst="rect">
            <a:avLst/>
          </a:prstGeom>
          <a:noFill/>
        </p:spPr>
        <p:txBody>
          <a:bodyPr wrap="square" rtlCol="0">
            <a:spAutoFit/>
          </a:bodyPr>
          <a:lstStyle/>
          <a:p>
            <a:r>
              <a:rPr lang="ru-RU" dirty="0"/>
              <a:t>«3»</a:t>
            </a:r>
          </a:p>
        </p:txBody>
      </p:sp>
      <p:sp>
        <p:nvSpPr>
          <p:cNvPr id="10" name="TextBox 9">
            <a:extLst>
              <a:ext uri="{FF2B5EF4-FFF2-40B4-BE49-F238E27FC236}">
                <a16:creationId xmlns:a16="http://schemas.microsoft.com/office/drawing/2014/main" id="{313DB121-766F-449C-8C9C-B4822E7A55FA}"/>
              </a:ext>
            </a:extLst>
          </p:cNvPr>
          <p:cNvSpPr txBox="1"/>
          <p:nvPr/>
        </p:nvSpPr>
        <p:spPr>
          <a:xfrm>
            <a:off x="9016327" y="6317399"/>
            <a:ext cx="552450" cy="369332"/>
          </a:xfrm>
          <a:prstGeom prst="rect">
            <a:avLst/>
          </a:prstGeom>
          <a:noFill/>
        </p:spPr>
        <p:txBody>
          <a:bodyPr wrap="square" rtlCol="0">
            <a:spAutoFit/>
          </a:bodyPr>
          <a:lstStyle/>
          <a:p>
            <a:r>
              <a:rPr lang="ru-RU" dirty="0"/>
              <a:t>«4»</a:t>
            </a:r>
          </a:p>
        </p:txBody>
      </p:sp>
      <p:sp>
        <p:nvSpPr>
          <p:cNvPr id="11" name="TextBox 10">
            <a:extLst>
              <a:ext uri="{FF2B5EF4-FFF2-40B4-BE49-F238E27FC236}">
                <a16:creationId xmlns:a16="http://schemas.microsoft.com/office/drawing/2014/main" id="{77EBAF2E-4AA9-4C74-BBAF-884860710CE4}"/>
              </a:ext>
            </a:extLst>
          </p:cNvPr>
          <p:cNvSpPr txBox="1"/>
          <p:nvPr/>
        </p:nvSpPr>
        <p:spPr>
          <a:xfrm>
            <a:off x="10858945" y="6263656"/>
            <a:ext cx="552450" cy="369332"/>
          </a:xfrm>
          <a:prstGeom prst="rect">
            <a:avLst/>
          </a:prstGeom>
          <a:noFill/>
        </p:spPr>
        <p:txBody>
          <a:bodyPr wrap="square" rtlCol="0">
            <a:spAutoFit/>
          </a:bodyPr>
          <a:lstStyle/>
          <a:p>
            <a:r>
              <a:rPr lang="ru-RU" dirty="0"/>
              <a:t>«5»</a:t>
            </a:r>
          </a:p>
        </p:txBody>
      </p:sp>
      <p:sp>
        <p:nvSpPr>
          <p:cNvPr id="12" name="TextBox 11">
            <a:extLst>
              <a:ext uri="{FF2B5EF4-FFF2-40B4-BE49-F238E27FC236}">
                <a16:creationId xmlns:a16="http://schemas.microsoft.com/office/drawing/2014/main" id="{02E019F0-6E12-49B6-BFFE-77C4F8D59828}"/>
              </a:ext>
            </a:extLst>
          </p:cNvPr>
          <p:cNvSpPr txBox="1"/>
          <p:nvPr/>
        </p:nvSpPr>
        <p:spPr>
          <a:xfrm>
            <a:off x="10272584" y="0"/>
            <a:ext cx="1919417" cy="276999"/>
          </a:xfrm>
          <a:prstGeom prst="rect">
            <a:avLst/>
          </a:prstGeom>
          <a:noFill/>
        </p:spPr>
        <p:txBody>
          <a:bodyPr wrap="square" rtlCol="0">
            <a:spAutoFit/>
          </a:bodyPr>
          <a:lstStyle/>
          <a:p>
            <a:r>
              <a:rPr lang="ru-RU" sz="1200" dirty="0">
                <a:solidFill>
                  <a:schemeClr val="tx2">
                    <a:lumMod val="40000"/>
                    <a:lumOff val="60000"/>
                  </a:schemeClr>
                </a:solidFill>
              </a:rPr>
              <a:t>Обществознание, 8 класс</a:t>
            </a:r>
          </a:p>
        </p:txBody>
      </p:sp>
    </p:spTree>
    <p:extLst>
      <p:ext uri="{BB962C8B-B14F-4D97-AF65-F5344CB8AC3E}">
        <p14:creationId xmlns:p14="http://schemas.microsoft.com/office/powerpoint/2010/main" val="11587867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Выполнение заданий группами участников</a:t>
            </a:r>
          </a:p>
        </p:txBody>
      </p:sp>
      <p:graphicFrame>
        <p:nvGraphicFramePr>
          <p:cNvPr id="4" name="Диаграмма 3">
            <a:extLst>
              <a:ext uri="{FF2B5EF4-FFF2-40B4-BE49-F238E27FC236}">
                <a16:creationId xmlns:a16="http://schemas.microsoft.com/office/drawing/2014/main" id="{399A6CDC-6674-47D3-86F1-B3479447F6F5}"/>
              </a:ext>
            </a:extLst>
          </p:cNvPr>
          <p:cNvGraphicFramePr/>
          <p:nvPr>
            <p:extLst>
              <p:ext uri="{D42A27DB-BD31-4B8C-83A1-F6EECF244321}">
                <p14:modId xmlns:p14="http://schemas.microsoft.com/office/powerpoint/2010/main" val="1617574855"/>
              </p:ext>
            </p:extLst>
          </p:nvPr>
        </p:nvGraphicFramePr>
        <p:xfrm>
          <a:off x="831850" y="900641"/>
          <a:ext cx="10902950" cy="574271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D9101455-2BCE-43FC-AEA4-E2DB8657EBDD}"/>
              </a:ext>
            </a:extLst>
          </p:cNvPr>
          <p:cNvSpPr txBox="1"/>
          <p:nvPr/>
        </p:nvSpPr>
        <p:spPr>
          <a:xfrm>
            <a:off x="10272584" y="0"/>
            <a:ext cx="1919417" cy="276999"/>
          </a:xfrm>
          <a:prstGeom prst="rect">
            <a:avLst/>
          </a:prstGeom>
          <a:noFill/>
        </p:spPr>
        <p:txBody>
          <a:bodyPr wrap="square" rtlCol="0">
            <a:spAutoFit/>
          </a:bodyPr>
          <a:lstStyle/>
          <a:p>
            <a:r>
              <a:rPr lang="ru-RU" sz="1200" dirty="0">
                <a:solidFill>
                  <a:schemeClr val="tx2">
                    <a:lumMod val="40000"/>
                    <a:lumOff val="60000"/>
                  </a:schemeClr>
                </a:solidFill>
              </a:rPr>
              <a:t>Обществознание, 8 класс</a:t>
            </a:r>
          </a:p>
        </p:txBody>
      </p:sp>
    </p:spTree>
    <p:extLst>
      <p:ext uri="{BB962C8B-B14F-4D97-AF65-F5344CB8AC3E}">
        <p14:creationId xmlns:p14="http://schemas.microsoft.com/office/powerpoint/2010/main" val="365021557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491967" y="288781"/>
            <a:ext cx="8032767" cy="509260"/>
          </a:xfrm>
        </p:spPr>
        <p:txBody>
          <a:bodyPr>
            <a:normAutofit fontScale="90000"/>
          </a:bodyPr>
          <a:lstStyle/>
          <a:p>
            <a:r>
              <a:rPr lang="ru-RU" dirty="0"/>
              <a:t>Сравнение отметок за работу с отметками по журналу</a:t>
            </a:r>
          </a:p>
        </p:txBody>
      </p:sp>
      <mc:AlternateContent xmlns:mc="http://schemas.openxmlformats.org/markup-compatibility/2006" xmlns:cx1="http://schemas.microsoft.com/office/drawing/2015/9/8/chartex">
        <mc:Choice Requires="cx1">
          <p:graphicFrame>
            <p:nvGraphicFramePr>
              <p:cNvPr id="4" name="Диаграмма 3">
                <a:extLst>
                  <a:ext uri="{FF2B5EF4-FFF2-40B4-BE49-F238E27FC236}">
                    <a16:creationId xmlns:a16="http://schemas.microsoft.com/office/drawing/2014/main" id="{1B351FF4-6774-4ED7-A5D4-4187767B86F8}"/>
                  </a:ext>
                </a:extLst>
              </p:cNvPr>
              <p:cNvGraphicFramePr/>
              <p:nvPr>
                <p:extLst>
                  <p:ext uri="{D42A27DB-BD31-4B8C-83A1-F6EECF244321}">
                    <p14:modId xmlns:p14="http://schemas.microsoft.com/office/powerpoint/2010/main" val="2627705336"/>
                  </p:ext>
                </p:extLst>
              </p:nvPr>
            </p:nvGraphicFramePr>
            <p:xfrm>
              <a:off x="1517095" y="1229599"/>
              <a:ext cx="8256079" cy="3711517"/>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4" name="Диаграмма 3">
                <a:extLst>
                  <a:ext uri="{FF2B5EF4-FFF2-40B4-BE49-F238E27FC236}">
                    <a16:creationId xmlns:a16="http://schemas.microsoft.com/office/drawing/2014/main" id="{1B351FF4-6774-4ED7-A5D4-4187767B86F8}"/>
                  </a:ext>
                </a:extLst>
              </p:cNvPr>
              <p:cNvPicPr>
                <a:picLocks noGrp="1" noRot="1" noChangeAspect="1" noMove="1" noResize="1" noEditPoints="1" noAdjustHandles="1" noChangeArrowheads="1" noChangeShapeType="1"/>
              </p:cNvPicPr>
              <p:nvPr/>
            </p:nvPicPr>
            <p:blipFill>
              <a:blip r:embed="rId3"/>
              <a:stretch>
                <a:fillRect/>
              </a:stretch>
            </p:blipFill>
            <p:spPr>
              <a:xfrm>
                <a:off x="1517095" y="1229599"/>
                <a:ext cx="8256079" cy="3711517"/>
              </a:xfrm>
              <a:prstGeom prst="rect">
                <a:avLst/>
              </a:prstGeom>
            </p:spPr>
          </p:pic>
        </mc:Fallback>
      </mc:AlternateContent>
      <p:sp>
        <p:nvSpPr>
          <p:cNvPr id="5" name="TextBox 4">
            <a:extLst>
              <a:ext uri="{FF2B5EF4-FFF2-40B4-BE49-F238E27FC236}">
                <a16:creationId xmlns:a16="http://schemas.microsoft.com/office/drawing/2014/main" id="{7EFBFB5C-FE7D-4166-9461-32D10831D90D}"/>
              </a:ext>
            </a:extLst>
          </p:cNvPr>
          <p:cNvSpPr txBox="1"/>
          <p:nvPr/>
        </p:nvSpPr>
        <p:spPr>
          <a:xfrm>
            <a:off x="10272584" y="0"/>
            <a:ext cx="1919417" cy="276999"/>
          </a:xfrm>
          <a:prstGeom prst="rect">
            <a:avLst/>
          </a:prstGeom>
          <a:noFill/>
        </p:spPr>
        <p:txBody>
          <a:bodyPr wrap="square" rtlCol="0">
            <a:spAutoFit/>
          </a:bodyPr>
          <a:lstStyle/>
          <a:p>
            <a:r>
              <a:rPr lang="ru-RU" sz="1200" dirty="0">
                <a:solidFill>
                  <a:schemeClr val="tx2">
                    <a:lumMod val="40000"/>
                    <a:lumOff val="60000"/>
                  </a:schemeClr>
                </a:solidFill>
              </a:rPr>
              <a:t>Обществознание, 8 класс</a:t>
            </a:r>
          </a:p>
        </p:txBody>
      </p:sp>
    </p:spTree>
    <p:extLst>
      <p:ext uri="{BB962C8B-B14F-4D97-AF65-F5344CB8AC3E}">
        <p14:creationId xmlns:p14="http://schemas.microsoft.com/office/powerpoint/2010/main" val="2678978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fontScale="90000"/>
          </a:bodyPr>
          <a:lstStyle/>
          <a:p>
            <a:r>
              <a:rPr lang="ru-RU" dirty="0"/>
              <a:t>Выполнение заданий группами участников, %</a:t>
            </a:r>
          </a:p>
        </p:txBody>
      </p:sp>
      <p:graphicFrame>
        <p:nvGraphicFramePr>
          <p:cNvPr id="4" name="Диаграмма 3">
            <a:extLst>
              <a:ext uri="{FF2B5EF4-FFF2-40B4-BE49-F238E27FC236}">
                <a16:creationId xmlns:a16="http://schemas.microsoft.com/office/drawing/2014/main" id="{399A6CDC-6674-47D3-86F1-B3479447F6F5}"/>
              </a:ext>
            </a:extLst>
          </p:cNvPr>
          <p:cNvGraphicFramePr/>
          <p:nvPr>
            <p:extLst>
              <p:ext uri="{D42A27DB-BD31-4B8C-83A1-F6EECF244321}">
                <p14:modId xmlns:p14="http://schemas.microsoft.com/office/powerpoint/2010/main" val="2160647034"/>
              </p:ext>
            </p:extLst>
          </p:nvPr>
        </p:nvGraphicFramePr>
        <p:xfrm>
          <a:off x="831850" y="900641"/>
          <a:ext cx="10902950" cy="574271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B4F2CD39-22E6-408C-AE7E-6147AB8360AF}"/>
              </a:ext>
            </a:extLst>
          </p:cNvPr>
          <p:cNvSpPr txBox="1"/>
          <p:nvPr/>
        </p:nvSpPr>
        <p:spPr>
          <a:xfrm>
            <a:off x="10597333" y="13711"/>
            <a:ext cx="1594667" cy="276999"/>
          </a:xfrm>
          <a:prstGeom prst="rect">
            <a:avLst/>
          </a:prstGeom>
          <a:noFill/>
        </p:spPr>
        <p:txBody>
          <a:bodyPr wrap="none" rtlCol="0">
            <a:spAutoFit/>
          </a:bodyPr>
          <a:lstStyle/>
          <a:p>
            <a:r>
              <a:rPr lang="ru-RU" sz="1200" dirty="0">
                <a:solidFill>
                  <a:schemeClr val="tx2">
                    <a:lumMod val="40000"/>
                    <a:lumOff val="60000"/>
                  </a:schemeClr>
                </a:solidFill>
              </a:rPr>
              <a:t>Русский язык, 8 класс</a:t>
            </a:r>
          </a:p>
        </p:txBody>
      </p:sp>
    </p:spTree>
    <p:extLst>
      <p:ext uri="{BB962C8B-B14F-4D97-AF65-F5344CB8AC3E}">
        <p14:creationId xmlns:p14="http://schemas.microsoft.com/office/powerpoint/2010/main" val="412566343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FA4C46F-5D12-76B5-8BC8-F8B04389451E}"/>
              </a:ext>
            </a:extLst>
          </p:cNvPr>
          <p:cNvSpPr>
            <a:spLocks noGrp="1"/>
          </p:cNvSpPr>
          <p:nvPr>
            <p:ph type="title"/>
          </p:nvPr>
        </p:nvSpPr>
        <p:spPr>
          <a:xfrm>
            <a:off x="3531870" y="297181"/>
            <a:ext cx="10728960" cy="594360"/>
          </a:xfrm>
        </p:spPr>
        <p:txBody>
          <a:bodyPr/>
          <a:lstStyle/>
          <a:p>
            <a:r>
              <a:rPr lang="ru-RU" dirty="0"/>
              <a:t>Выводы</a:t>
            </a:r>
          </a:p>
        </p:txBody>
      </p:sp>
      <p:sp>
        <p:nvSpPr>
          <p:cNvPr id="7" name="Объект 4">
            <a:extLst>
              <a:ext uri="{FF2B5EF4-FFF2-40B4-BE49-F238E27FC236}">
                <a16:creationId xmlns:a16="http://schemas.microsoft.com/office/drawing/2014/main" id="{C43E84AE-2FC9-4608-BADC-F993BE74A5F5}"/>
              </a:ext>
            </a:extLst>
          </p:cNvPr>
          <p:cNvSpPr>
            <a:spLocks noGrp="1"/>
          </p:cNvSpPr>
          <p:nvPr>
            <p:ph idx="1"/>
          </p:nvPr>
        </p:nvSpPr>
        <p:spPr>
          <a:xfrm>
            <a:off x="436284" y="1237507"/>
            <a:ext cx="11467694" cy="5323312"/>
          </a:xfrm>
        </p:spPr>
        <p:txBody>
          <a:bodyPr>
            <a:normAutofit/>
          </a:bodyPr>
          <a:lstStyle/>
          <a:p>
            <a:pPr marL="285750" indent="-285750">
              <a:buFont typeface="Courier New" panose="02070309020205020404" pitchFamily="49" charset="0"/>
              <a:buChar char="o"/>
            </a:pPr>
            <a:r>
              <a:rPr lang="ru-RU" sz="2800" dirty="0">
                <a:latin typeface="+mn-lt"/>
              </a:rPr>
              <a:t>В ВПР по обществознанию в </a:t>
            </a:r>
            <a:r>
              <a:rPr lang="en-US" sz="2800" dirty="0">
                <a:latin typeface="+mn-lt"/>
              </a:rPr>
              <a:t>8</a:t>
            </a:r>
            <a:r>
              <a:rPr lang="ru-RU" sz="2800" dirty="0">
                <a:latin typeface="+mn-lt"/>
              </a:rPr>
              <a:t> классах приняло участие </a:t>
            </a:r>
            <a:r>
              <a:rPr lang="ru-RU" sz="2800" b="1" dirty="0">
                <a:solidFill>
                  <a:schemeClr val="tx1"/>
                </a:solidFill>
              </a:rPr>
              <a:t>6270</a:t>
            </a:r>
            <a:r>
              <a:rPr lang="ru-RU" sz="2800" dirty="0">
                <a:solidFill>
                  <a:schemeClr val="tx1"/>
                </a:solidFill>
                <a:latin typeface="+mn-lt"/>
              </a:rPr>
              <a:t> </a:t>
            </a:r>
            <a:r>
              <a:rPr lang="ru-RU" sz="2800" dirty="0">
                <a:latin typeface="+mn-lt"/>
              </a:rPr>
              <a:t>человек.</a:t>
            </a:r>
          </a:p>
          <a:p>
            <a:endParaRPr lang="ru-RU" sz="2800" dirty="0">
              <a:latin typeface="+mn-lt"/>
            </a:endParaRPr>
          </a:p>
          <a:p>
            <a:pPr marL="285750" indent="-285750">
              <a:buFont typeface="Courier New" panose="02070309020205020404" pitchFamily="49" charset="0"/>
              <a:buChar char="o"/>
            </a:pPr>
            <a:r>
              <a:rPr lang="ru-RU" sz="2800" dirty="0">
                <a:latin typeface="+mn-lt"/>
              </a:rPr>
              <a:t>Не справились с  работой (получили «2») </a:t>
            </a:r>
            <a:r>
              <a:rPr lang="ru-RU" sz="2800" b="1" dirty="0">
                <a:latin typeface="+mn-lt"/>
              </a:rPr>
              <a:t>672</a:t>
            </a:r>
            <a:r>
              <a:rPr lang="ru-RU" sz="2800" dirty="0">
                <a:latin typeface="+mn-lt"/>
              </a:rPr>
              <a:t> участника (</a:t>
            </a:r>
            <a:r>
              <a:rPr lang="ru-RU" sz="2800" b="1" dirty="0">
                <a:latin typeface="+mn-lt"/>
              </a:rPr>
              <a:t>10,74</a:t>
            </a:r>
            <a:r>
              <a:rPr lang="ru-RU" sz="2800" dirty="0">
                <a:latin typeface="+mn-lt"/>
              </a:rPr>
              <a:t>%).</a:t>
            </a:r>
          </a:p>
          <a:p>
            <a:endParaRPr lang="ru-RU" sz="2800" dirty="0">
              <a:latin typeface="+mn-lt"/>
            </a:endParaRPr>
          </a:p>
          <a:p>
            <a:pPr marL="285750" indent="-285750">
              <a:buFont typeface="Courier New" panose="02070309020205020404" pitchFamily="49" charset="0"/>
              <a:buChar char="o"/>
            </a:pPr>
            <a:r>
              <a:rPr lang="ru-RU" sz="2800" dirty="0">
                <a:latin typeface="+mn-lt"/>
              </a:rPr>
              <a:t> </a:t>
            </a:r>
            <a:r>
              <a:rPr lang="ru-RU" sz="2800" b="1" dirty="0"/>
              <a:t>40,52</a:t>
            </a:r>
            <a:r>
              <a:rPr lang="ru-RU" sz="2800" dirty="0">
                <a:latin typeface="+mn-lt"/>
              </a:rPr>
              <a:t>% участников показали качество знаний (получили «4» и «5»)        </a:t>
            </a:r>
            <a:endParaRPr lang="en-US" sz="2800" dirty="0">
              <a:latin typeface="+mn-lt"/>
            </a:endParaRPr>
          </a:p>
          <a:p>
            <a:r>
              <a:rPr lang="ru-RU" sz="2800" dirty="0">
                <a:latin typeface="+mn-lt"/>
              </a:rPr>
              <a:t>в  процессе выполнения работы.</a:t>
            </a:r>
          </a:p>
          <a:p>
            <a:endParaRPr lang="ru-RU" sz="2800" dirty="0">
              <a:latin typeface="+mn-lt"/>
            </a:endParaRPr>
          </a:p>
          <a:p>
            <a:pPr marL="285750" indent="-285750">
              <a:buFont typeface="Courier New" panose="02070309020205020404" pitchFamily="49" charset="0"/>
              <a:buChar char="o"/>
            </a:pPr>
            <a:r>
              <a:rPr lang="ru-RU" sz="2800" dirty="0">
                <a:latin typeface="+mn-lt"/>
              </a:rPr>
              <a:t>Наибольшую сложность при выполнении работы вызвали задания               № </a:t>
            </a:r>
            <a:r>
              <a:rPr lang="ru-RU" sz="2800" b="1" dirty="0">
                <a:latin typeface="+mn-lt"/>
              </a:rPr>
              <a:t>6.2, 7.3, 8.2, 8.3.</a:t>
            </a:r>
            <a:endParaRPr lang="ru-RU" sz="2800" dirty="0">
              <a:latin typeface="+mn-lt"/>
            </a:endParaRPr>
          </a:p>
          <a:p>
            <a:endParaRPr lang="ru-RU" sz="2800" dirty="0">
              <a:latin typeface="+mn-lt"/>
            </a:endParaRPr>
          </a:p>
        </p:txBody>
      </p:sp>
      <p:sp>
        <p:nvSpPr>
          <p:cNvPr id="5" name="TextBox 4">
            <a:extLst>
              <a:ext uri="{FF2B5EF4-FFF2-40B4-BE49-F238E27FC236}">
                <a16:creationId xmlns:a16="http://schemas.microsoft.com/office/drawing/2014/main" id="{8EADE362-F4DC-49F2-8257-45E2747BFF4D}"/>
              </a:ext>
            </a:extLst>
          </p:cNvPr>
          <p:cNvSpPr txBox="1"/>
          <p:nvPr/>
        </p:nvSpPr>
        <p:spPr>
          <a:xfrm>
            <a:off x="10272584" y="0"/>
            <a:ext cx="1919417" cy="276999"/>
          </a:xfrm>
          <a:prstGeom prst="rect">
            <a:avLst/>
          </a:prstGeom>
          <a:noFill/>
        </p:spPr>
        <p:txBody>
          <a:bodyPr wrap="square" rtlCol="0">
            <a:spAutoFit/>
          </a:bodyPr>
          <a:lstStyle/>
          <a:p>
            <a:r>
              <a:rPr lang="ru-RU" sz="1200" dirty="0">
                <a:solidFill>
                  <a:schemeClr val="tx2">
                    <a:lumMod val="40000"/>
                    <a:lumOff val="60000"/>
                  </a:schemeClr>
                </a:solidFill>
              </a:rPr>
              <a:t>Обществознание, 8 класс</a:t>
            </a:r>
          </a:p>
        </p:txBody>
      </p:sp>
    </p:spTree>
    <p:extLst>
      <p:ext uri="{BB962C8B-B14F-4D97-AF65-F5344CB8AC3E}">
        <p14:creationId xmlns:p14="http://schemas.microsoft.com/office/powerpoint/2010/main" val="205673145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E7192A1F-275E-951D-1242-8D6271F06BC5}"/>
              </a:ext>
            </a:extLst>
          </p:cNvPr>
          <p:cNvSpPr>
            <a:spLocks noGrp="1"/>
          </p:cNvSpPr>
          <p:nvPr>
            <p:ph idx="1"/>
          </p:nvPr>
        </p:nvSpPr>
        <p:spPr>
          <a:xfrm>
            <a:off x="1061857" y="1993557"/>
            <a:ext cx="10068285" cy="4740464"/>
          </a:xfrm>
        </p:spPr>
        <p:txBody>
          <a:bodyPr>
            <a:normAutofit/>
          </a:bodyPr>
          <a:lstStyle/>
          <a:p>
            <a:pPr algn="ctr"/>
            <a:r>
              <a:rPr lang="ru-RU" sz="6600" b="1" dirty="0"/>
              <a:t>Основные результаты </a:t>
            </a:r>
          </a:p>
          <a:p>
            <a:pPr algn="ctr"/>
            <a:r>
              <a:rPr lang="ru-RU" sz="6600" b="1" dirty="0"/>
              <a:t>по английскому языку</a:t>
            </a:r>
          </a:p>
        </p:txBody>
      </p:sp>
    </p:spTree>
    <p:extLst>
      <p:ext uri="{BB962C8B-B14F-4D97-AF65-F5344CB8AC3E}">
        <p14:creationId xmlns:p14="http://schemas.microsoft.com/office/powerpoint/2010/main" val="55343101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90F7D01D-7223-435B-A3CF-762E77D525DC}"/>
              </a:ext>
            </a:extLst>
          </p:cNvPr>
          <p:cNvSpPr txBox="1">
            <a:spLocks/>
          </p:cNvSpPr>
          <p:nvPr/>
        </p:nvSpPr>
        <p:spPr>
          <a:xfrm>
            <a:off x="3490686" y="290710"/>
            <a:ext cx="3116580" cy="59436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r>
              <a:rPr lang="ru-RU" dirty="0"/>
              <a:t>Описание работы</a:t>
            </a:r>
          </a:p>
        </p:txBody>
      </p:sp>
      <p:sp>
        <p:nvSpPr>
          <p:cNvPr id="5" name="Прямоугольник: скругленные углы 4">
            <a:extLst>
              <a:ext uri="{FF2B5EF4-FFF2-40B4-BE49-F238E27FC236}">
                <a16:creationId xmlns:a16="http://schemas.microsoft.com/office/drawing/2014/main" id="{F452794E-3ABB-4847-9459-CB69FDB4776B}"/>
              </a:ext>
            </a:extLst>
          </p:cNvPr>
          <p:cNvSpPr/>
          <p:nvPr/>
        </p:nvSpPr>
        <p:spPr>
          <a:xfrm>
            <a:off x="108739" y="2341046"/>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4 задания</a:t>
            </a:r>
          </a:p>
        </p:txBody>
      </p:sp>
      <p:sp>
        <p:nvSpPr>
          <p:cNvPr id="8" name="Прямоугольник: скругленные углы 7">
            <a:extLst>
              <a:ext uri="{FF2B5EF4-FFF2-40B4-BE49-F238E27FC236}">
                <a16:creationId xmlns:a16="http://schemas.microsoft.com/office/drawing/2014/main" id="{F4BA2786-3DFF-41D6-A840-04D3ABEAA725}"/>
              </a:ext>
            </a:extLst>
          </p:cNvPr>
          <p:cNvSpPr/>
          <p:nvPr/>
        </p:nvSpPr>
        <p:spPr>
          <a:xfrm>
            <a:off x="1980098" y="2803292"/>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4 задания базового уровня сложности</a:t>
            </a:r>
          </a:p>
        </p:txBody>
      </p:sp>
      <p:sp>
        <p:nvSpPr>
          <p:cNvPr id="9" name="Прямоугольник: скругленные углы 8">
            <a:extLst>
              <a:ext uri="{FF2B5EF4-FFF2-40B4-BE49-F238E27FC236}">
                <a16:creationId xmlns:a16="http://schemas.microsoft.com/office/drawing/2014/main" id="{BE1EAEA2-B72C-4122-8C12-CC36DD7CF02D}"/>
              </a:ext>
            </a:extLst>
          </p:cNvPr>
          <p:cNvSpPr/>
          <p:nvPr/>
        </p:nvSpPr>
        <p:spPr>
          <a:xfrm>
            <a:off x="113682" y="5200288"/>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Работа состоит из одной части</a:t>
            </a:r>
          </a:p>
        </p:txBody>
      </p:sp>
      <p:sp>
        <p:nvSpPr>
          <p:cNvPr id="10" name="Прямоугольник: скругленные углы 9">
            <a:extLst>
              <a:ext uri="{FF2B5EF4-FFF2-40B4-BE49-F238E27FC236}">
                <a16:creationId xmlns:a16="http://schemas.microsoft.com/office/drawing/2014/main" id="{D31FB0FC-E027-4013-AD37-A9F2A0F8AB8A}"/>
              </a:ext>
            </a:extLst>
          </p:cNvPr>
          <p:cNvSpPr/>
          <p:nvPr/>
        </p:nvSpPr>
        <p:spPr>
          <a:xfrm>
            <a:off x="3587584" y="5200288"/>
            <a:ext cx="8250804" cy="1518852"/>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dirty="0">
                <a:solidFill>
                  <a:schemeClr val="tx1"/>
                </a:solidFill>
              </a:rPr>
              <a:t>3 задания предполагают краткий ответ в виде комбинации цифр или слов. </a:t>
            </a:r>
          </a:p>
          <a:p>
            <a:r>
              <a:rPr lang="ru-RU" sz="2000" dirty="0">
                <a:solidFill>
                  <a:schemeClr val="tx1"/>
                </a:solidFill>
              </a:rPr>
              <a:t>1 задание – развернутый ответ.</a:t>
            </a:r>
          </a:p>
        </p:txBody>
      </p:sp>
      <p:sp>
        <p:nvSpPr>
          <p:cNvPr id="12" name="Прямоугольник: скругленные углы 11">
            <a:extLst>
              <a:ext uri="{FF2B5EF4-FFF2-40B4-BE49-F238E27FC236}">
                <a16:creationId xmlns:a16="http://schemas.microsoft.com/office/drawing/2014/main" id="{50E5816E-2110-4725-BDF8-B4AAAD3DAE81}"/>
              </a:ext>
            </a:extLst>
          </p:cNvPr>
          <p:cNvSpPr/>
          <p:nvPr/>
        </p:nvSpPr>
        <p:spPr>
          <a:xfrm>
            <a:off x="5048976" y="3265538"/>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минимальный балл за работу - </a:t>
            </a:r>
            <a:r>
              <a:rPr lang="ru-RU" b="1" dirty="0">
                <a:solidFill>
                  <a:sysClr val="windowText" lastClr="000000"/>
                </a:solidFill>
              </a:rPr>
              <a:t>10</a:t>
            </a:r>
          </a:p>
        </p:txBody>
      </p:sp>
      <p:sp>
        <p:nvSpPr>
          <p:cNvPr id="13" name="Прямоугольник: скругленные углы 12">
            <a:extLst>
              <a:ext uri="{FF2B5EF4-FFF2-40B4-BE49-F238E27FC236}">
                <a16:creationId xmlns:a16="http://schemas.microsoft.com/office/drawing/2014/main" id="{7EC46491-BD9C-4F30-ABB8-8D06FC9DB66F}"/>
              </a:ext>
            </a:extLst>
          </p:cNvPr>
          <p:cNvSpPr/>
          <p:nvPr/>
        </p:nvSpPr>
        <p:spPr>
          <a:xfrm>
            <a:off x="5048976" y="2351806"/>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максимальный балл за работу -  </a:t>
            </a:r>
            <a:r>
              <a:rPr lang="ru-RU" b="1" dirty="0">
                <a:solidFill>
                  <a:sysClr val="windowText" lastClr="000000"/>
                </a:solidFill>
              </a:rPr>
              <a:t>25</a:t>
            </a:r>
          </a:p>
        </p:txBody>
      </p:sp>
      <p:sp>
        <p:nvSpPr>
          <p:cNvPr id="15" name="Прямоугольник: скругленные углы 14">
            <a:extLst>
              <a:ext uri="{FF2B5EF4-FFF2-40B4-BE49-F238E27FC236}">
                <a16:creationId xmlns:a16="http://schemas.microsoft.com/office/drawing/2014/main" id="{2BD5BEBA-741E-4EA2-8876-EB92469EB874}"/>
              </a:ext>
            </a:extLst>
          </p:cNvPr>
          <p:cNvSpPr/>
          <p:nvPr/>
        </p:nvSpPr>
        <p:spPr>
          <a:xfrm>
            <a:off x="8207221" y="1422511"/>
            <a:ext cx="3525107" cy="807308"/>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Перевод первичных баллов </a:t>
            </a:r>
          </a:p>
          <a:p>
            <a:pPr algn="ctr"/>
            <a:r>
              <a:rPr lang="ru-RU" dirty="0">
                <a:solidFill>
                  <a:sysClr val="windowText" lastClr="000000"/>
                </a:solidFill>
              </a:rPr>
              <a:t>в  отметки по пятибалльной шкале</a:t>
            </a:r>
          </a:p>
        </p:txBody>
      </p:sp>
      <p:graphicFrame>
        <p:nvGraphicFramePr>
          <p:cNvPr id="16" name="Таблица 15">
            <a:extLst>
              <a:ext uri="{FF2B5EF4-FFF2-40B4-BE49-F238E27FC236}">
                <a16:creationId xmlns:a16="http://schemas.microsoft.com/office/drawing/2014/main" id="{7506DA7C-50E6-4EB1-B291-D46D75408635}"/>
              </a:ext>
            </a:extLst>
          </p:cNvPr>
          <p:cNvGraphicFramePr>
            <a:graphicFrameLocks noGrp="1"/>
          </p:cNvGraphicFramePr>
          <p:nvPr>
            <p:extLst>
              <p:ext uri="{D42A27DB-BD31-4B8C-83A1-F6EECF244321}">
                <p14:modId xmlns:p14="http://schemas.microsoft.com/office/powerpoint/2010/main" val="2489006216"/>
              </p:ext>
            </p:extLst>
          </p:nvPr>
        </p:nvGraphicFramePr>
        <p:xfrm>
          <a:off x="7953375" y="2389325"/>
          <a:ext cx="4002735" cy="1715950"/>
        </p:xfrm>
        <a:graphic>
          <a:graphicData uri="http://schemas.openxmlformats.org/drawingml/2006/table">
            <a:tbl>
              <a:tblPr firstRow="1" bandRow="1">
                <a:tableStyleId>{5940675A-B579-460E-94D1-54222C63F5DA}</a:tableStyleId>
              </a:tblPr>
              <a:tblGrid>
                <a:gridCol w="1276814">
                  <a:extLst>
                    <a:ext uri="{9D8B030D-6E8A-4147-A177-3AD203B41FA5}">
                      <a16:colId xmlns:a16="http://schemas.microsoft.com/office/drawing/2014/main" val="3089212738"/>
                    </a:ext>
                  </a:extLst>
                </a:gridCol>
                <a:gridCol w="705455">
                  <a:extLst>
                    <a:ext uri="{9D8B030D-6E8A-4147-A177-3AD203B41FA5}">
                      <a16:colId xmlns:a16="http://schemas.microsoft.com/office/drawing/2014/main" val="469627586"/>
                    </a:ext>
                  </a:extLst>
                </a:gridCol>
                <a:gridCol w="673488">
                  <a:extLst>
                    <a:ext uri="{9D8B030D-6E8A-4147-A177-3AD203B41FA5}">
                      <a16:colId xmlns:a16="http://schemas.microsoft.com/office/drawing/2014/main" val="1410754882"/>
                    </a:ext>
                  </a:extLst>
                </a:gridCol>
                <a:gridCol w="664134">
                  <a:extLst>
                    <a:ext uri="{9D8B030D-6E8A-4147-A177-3AD203B41FA5}">
                      <a16:colId xmlns:a16="http://schemas.microsoft.com/office/drawing/2014/main" val="3208314456"/>
                    </a:ext>
                  </a:extLst>
                </a:gridCol>
                <a:gridCol w="682844">
                  <a:extLst>
                    <a:ext uri="{9D8B030D-6E8A-4147-A177-3AD203B41FA5}">
                      <a16:colId xmlns:a16="http://schemas.microsoft.com/office/drawing/2014/main" val="4101601159"/>
                    </a:ext>
                  </a:extLst>
                </a:gridCol>
              </a:tblGrid>
              <a:tr h="777992">
                <a:tc>
                  <a:txBody>
                    <a:bodyPr/>
                    <a:lstStyle/>
                    <a:p>
                      <a:pPr algn="ctr"/>
                      <a:r>
                        <a:rPr lang="ru-RU" sz="1600" dirty="0"/>
                        <a:t>Отметка</a:t>
                      </a:r>
                    </a:p>
                  </a:txBody>
                  <a:tcPr anchor="ctr"/>
                </a:tc>
                <a:tc>
                  <a:txBody>
                    <a:bodyPr/>
                    <a:lstStyle/>
                    <a:p>
                      <a:pPr algn="ctr"/>
                      <a:r>
                        <a:rPr lang="ru-RU" sz="1600" dirty="0"/>
                        <a:t>«2»</a:t>
                      </a:r>
                    </a:p>
                  </a:txBody>
                  <a:tcPr anchor="ctr"/>
                </a:tc>
                <a:tc>
                  <a:txBody>
                    <a:bodyPr/>
                    <a:lstStyle/>
                    <a:p>
                      <a:pPr algn="ctr"/>
                      <a:r>
                        <a:rPr lang="ru-RU" sz="1600" dirty="0"/>
                        <a:t>«3»</a:t>
                      </a:r>
                    </a:p>
                  </a:txBody>
                  <a:tcPr anchor="ctr"/>
                </a:tc>
                <a:tc>
                  <a:txBody>
                    <a:bodyPr/>
                    <a:lstStyle/>
                    <a:p>
                      <a:pPr algn="ctr"/>
                      <a:r>
                        <a:rPr lang="ru-RU" sz="1600" dirty="0"/>
                        <a:t>«4»</a:t>
                      </a:r>
                    </a:p>
                  </a:txBody>
                  <a:tcPr anchor="ctr"/>
                </a:tc>
                <a:tc>
                  <a:txBody>
                    <a:bodyPr/>
                    <a:lstStyle/>
                    <a:p>
                      <a:pPr algn="ctr"/>
                      <a:r>
                        <a:rPr lang="ru-RU" sz="1600" dirty="0"/>
                        <a:t>«5»</a:t>
                      </a:r>
                    </a:p>
                  </a:txBody>
                  <a:tcPr anchor="ctr"/>
                </a:tc>
                <a:extLst>
                  <a:ext uri="{0D108BD9-81ED-4DB2-BD59-A6C34878D82A}">
                    <a16:rowId xmlns:a16="http://schemas.microsoft.com/office/drawing/2014/main" val="3892861024"/>
                  </a:ext>
                </a:extLst>
              </a:tr>
              <a:tr h="937958">
                <a:tc>
                  <a:txBody>
                    <a:bodyPr/>
                    <a:lstStyle/>
                    <a:p>
                      <a:pPr algn="ctr"/>
                      <a:r>
                        <a:rPr lang="ru-RU" sz="1600" dirty="0"/>
                        <a:t>Первичные баллы</a:t>
                      </a:r>
                    </a:p>
                  </a:txBody>
                  <a:tcPr anchor="ctr"/>
                </a:tc>
                <a:tc>
                  <a:txBody>
                    <a:bodyPr/>
                    <a:lstStyle/>
                    <a:p>
                      <a:pPr algn="ctr"/>
                      <a:r>
                        <a:rPr lang="ru-RU" sz="1600" dirty="0"/>
                        <a:t>0-9</a:t>
                      </a:r>
                    </a:p>
                  </a:txBody>
                  <a:tcPr anchor="ctr"/>
                </a:tc>
                <a:tc>
                  <a:txBody>
                    <a:bodyPr/>
                    <a:lstStyle/>
                    <a:p>
                      <a:pPr algn="ctr"/>
                      <a:r>
                        <a:rPr lang="ru-RU" sz="1600" dirty="0"/>
                        <a:t>10-14</a:t>
                      </a:r>
                    </a:p>
                  </a:txBody>
                  <a:tcPr anchor="ctr"/>
                </a:tc>
                <a:tc>
                  <a:txBody>
                    <a:bodyPr/>
                    <a:lstStyle/>
                    <a:p>
                      <a:pPr algn="ctr"/>
                      <a:r>
                        <a:rPr lang="ru-RU" sz="1600" dirty="0"/>
                        <a:t>15-21</a:t>
                      </a:r>
                    </a:p>
                  </a:txBody>
                  <a:tcPr anchor="ctr"/>
                </a:tc>
                <a:tc>
                  <a:txBody>
                    <a:bodyPr/>
                    <a:lstStyle/>
                    <a:p>
                      <a:pPr algn="ctr"/>
                      <a:r>
                        <a:rPr lang="ru-RU" sz="1600" dirty="0"/>
                        <a:t>21-25</a:t>
                      </a:r>
                    </a:p>
                  </a:txBody>
                  <a:tcPr anchor="ctr"/>
                </a:tc>
                <a:extLst>
                  <a:ext uri="{0D108BD9-81ED-4DB2-BD59-A6C34878D82A}">
                    <a16:rowId xmlns:a16="http://schemas.microsoft.com/office/drawing/2014/main" val="1517554406"/>
                  </a:ext>
                </a:extLst>
              </a:tr>
            </a:tbl>
          </a:graphicData>
        </a:graphic>
      </p:graphicFrame>
      <p:pic>
        <p:nvPicPr>
          <p:cNvPr id="17" name="Рисунок 16" descr="Часы">
            <a:extLst>
              <a:ext uri="{FF2B5EF4-FFF2-40B4-BE49-F238E27FC236}">
                <a16:creationId xmlns:a16="http://schemas.microsoft.com/office/drawing/2014/main" id="{305C066C-516A-49B0-B9CF-8A7285CF74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3612" y="3966678"/>
            <a:ext cx="1233610" cy="1233610"/>
          </a:xfrm>
          <a:prstGeom prst="rect">
            <a:avLst/>
          </a:prstGeom>
        </p:spPr>
      </p:pic>
      <p:sp>
        <p:nvSpPr>
          <p:cNvPr id="18" name="Прямоугольник: скругленные углы 17">
            <a:extLst>
              <a:ext uri="{FF2B5EF4-FFF2-40B4-BE49-F238E27FC236}">
                <a16:creationId xmlns:a16="http://schemas.microsoft.com/office/drawing/2014/main" id="{17BD4829-F0EE-426E-95EF-C14D905F9713}"/>
              </a:ext>
            </a:extLst>
          </p:cNvPr>
          <p:cNvSpPr/>
          <p:nvPr/>
        </p:nvSpPr>
        <p:spPr>
          <a:xfrm>
            <a:off x="1985236" y="5200288"/>
            <a:ext cx="1263972" cy="1518852"/>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tx1"/>
                </a:solidFill>
              </a:rPr>
              <a:t>45 минут</a:t>
            </a:r>
          </a:p>
        </p:txBody>
      </p:sp>
      <p:pic>
        <p:nvPicPr>
          <p:cNvPr id="20" name="Рисунок 19" descr="Документ">
            <a:extLst>
              <a:ext uri="{FF2B5EF4-FFF2-40B4-BE49-F238E27FC236}">
                <a16:creationId xmlns:a16="http://schemas.microsoft.com/office/drawing/2014/main" id="{0627694F-307C-4CA3-BF8D-9B63DD6F63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8475" y="1125928"/>
            <a:ext cx="1139034" cy="1139034"/>
          </a:xfrm>
          <a:prstGeom prst="rect">
            <a:avLst/>
          </a:prstGeom>
        </p:spPr>
      </p:pic>
      <p:pic>
        <p:nvPicPr>
          <p:cNvPr id="21" name="Рисунок 20" descr="Поделиться">
            <a:extLst>
              <a:ext uri="{FF2B5EF4-FFF2-40B4-BE49-F238E27FC236}">
                <a16:creationId xmlns:a16="http://schemas.microsoft.com/office/drawing/2014/main" id="{F8F9697D-AED4-4A45-A862-D48E11A392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64744" y="208110"/>
            <a:ext cx="1054895" cy="1054895"/>
          </a:xfrm>
          <a:prstGeom prst="rect">
            <a:avLst/>
          </a:prstGeom>
        </p:spPr>
      </p:pic>
      <p:sp>
        <p:nvSpPr>
          <p:cNvPr id="19" name="TextBox 18">
            <a:extLst>
              <a:ext uri="{FF2B5EF4-FFF2-40B4-BE49-F238E27FC236}">
                <a16:creationId xmlns:a16="http://schemas.microsoft.com/office/drawing/2014/main" id="{97B343FF-6699-4792-B321-02DDE1AB0FD3}"/>
              </a:ext>
            </a:extLst>
          </p:cNvPr>
          <p:cNvSpPr txBox="1"/>
          <p:nvPr/>
        </p:nvSpPr>
        <p:spPr>
          <a:xfrm>
            <a:off x="10306975" y="0"/>
            <a:ext cx="1885026" cy="276999"/>
          </a:xfrm>
          <a:prstGeom prst="rect">
            <a:avLst/>
          </a:prstGeom>
          <a:noFill/>
        </p:spPr>
        <p:txBody>
          <a:bodyPr wrap="square" rtlCol="0">
            <a:spAutoFit/>
          </a:bodyPr>
          <a:lstStyle/>
          <a:p>
            <a:r>
              <a:rPr lang="ru-RU" sz="1200" dirty="0">
                <a:solidFill>
                  <a:schemeClr val="tx2">
                    <a:lumMod val="40000"/>
                    <a:lumOff val="60000"/>
                  </a:schemeClr>
                </a:solidFill>
              </a:rPr>
              <a:t>Английский язык, 8 класс</a:t>
            </a:r>
          </a:p>
        </p:txBody>
      </p:sp>
    </p:spTree>
    <p:extLst>
      <p:ext uri="{BB962C8B-B14F-4D97-AF65-F5344CB8AC3E}">
        <p14:creationId xmlns:p14="http://schemas.microsoft.com/office/powerpoint/2010/main" val="27368151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923AEC73-3C65-42DB-8517-994DE7F35046}"/>
              </a:ext>
            </a:extLst>
          </p:cNvPr>
          <p:cNvGraphicFramePr>
            <a:graphicFrameLocks noGrp="1"/>
          </p:cNvGraphicFramePr>
          <p:nvPr>
            <p:extLst>
              <p:ext uri="{D42A27DB-BD31-4B8C-83A1-F6EECF244321}">
                <p14:modId xmlns:p14="http://schemas.microsoft.com/office/powerpoint/2010/main" val="2341470215"/>
              </p:ext>
            </p:extLst>
          </p:nvPr>
        </p:nvGraphicFramePr>
        <p:xfrm>
          <a:off x="197708" y="1238888"/>
          <a:ext cx="11796583" cy="4426015"/>
        </p:xfrm>
        <a:graphic>
          <a:graphicData uri="http://schemas.openxmlformats.org/drawingml/2006/table">
            <a:tbl>
              <a:tblPr firstRow="1" firstCol="1" lastRow="1" lastCol="1" bandRow="1" bandCol="1">
                <a:noFill/>
                <a:tableStyleId>{5940675A-B579-460E-94D1-54222C63F5DA}</a:tableStyleId>
              </a:tblPr>
              <a:tblGrid>
                <a:gridCol w="562868">
                  <a:extLst>
                    <a:ext uri="{9D8B030D-6E8A-4147-A177-3AD203B41FA5}">
                      <a16:colId xmlns:a16="http://schemas.microsoft.com/office/drawing/2014/main" val="1602300257"/>
                    </a:ext>
                  </a:extLst>
                </a:gridCol>
                <a:gridCol w="11233715">
                  <a:extLst>
                    <a:ext uri="{9D8B030D-6E8A-4147-A177-3AD203B41FA5}">
                      <a16:colId xmlns:a16="http://schemas.microsoft.com/office/drawing/2014/main" val="3427477491"/>
                    </a:ext>
                  </a:extLst>
                </a:gridCol>
              </a:tblGrid>
              <a:tr h="219605">
                <a:tc>
                  <a:txBody>
                    <a:bodyPr/>
                    <a:lstStyle/>
                    <a:p>
                      <a:pPr algn="ctr">
                        <a:lnSpc>
                          <a:spcPct val="115000"/>
                        </a:lnSpc>
                        <a:spcBef>
                          <a:spcPts val="55"/>
                        </a:spcBef>
                        <a:spcAft>
                          <a:spcPts val="0"/>
                        </a:spcAft>
                        <a:tabLst>
                          <a:tab pos="452120" algn="l"/>
                        </a:tabLst>
                      </a:pPr>
                      <a:r>
                        <a:rPr lang="ru-RU" sz="2000" b="1" dirty="0">
                          <a:effectLst/>
                          <a:latin typeface="Times New Roman" panose="02020603050405020304" pitchFamily="18" charset="0"/>
                          <a:cs typeface="Times New Roman" panose="02020603050405020304" pitchFamily="18" charset="0"/>
                        </a:rPr>
                        <a:t>№</a:t>
                      </a:r>
                    </a:p>
                    <a:p>
                      <a:pPr algn="ctr">
                        <a:lnSpc>
                          <a:spcPct val="115000"/>
                        </a:lnSpc>
                        <a:spcBef>
                          <a:spcPts val="55"/>
                        </a:spcBef>
                        <a:spcAft>
                          <a:spcPts val="0"/>
                        </a:spcAft>
                        <a:tabLst>
                          <a:tab pos="452120" algn="l"/>
                        </a:tabLst>
                      </a:pPr>
                      <a:r>
                        <a:rPr lang="ru-RU" sz="2000" b="1" dirty="0">
                          <a:effectLst/>
                          <a:latin typeface="Times New Roman" panose="02020603050405020304" pitchFamily="18" charset="0"/>
                          <a:cs typeface="Times New Roman" panose="02020603050405020304" pitchFamily="18" charset="0"/>
                        </a:rPr>
                        <a:t>п/п</a:t>
                      </a:r>
                      <a:endPar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lnSpc>
                          <a:spcPct val="115000"/>
                        </a:lnSpc>
                        <a:spcBef>
                          <a:spcPts val="55"/>
                        </a:spcBef>
                        <a:spcAft>
                          <a:spcPts val="0"/>
                        </a:spcAft>
                        <a:tabLst>
                          <a:tab pos="450850" algn="l"/>
                        </a:tabLst>
                      </a:pPr>
                      <a:r>
                        <a:rPr lang="ru-RU" sz="2000" b="1" dirty="0">
                          <a:effectLst/>
                          <a:latin typeface="Times New Roman" panose="02020603050405020304" pitchFamily="18" charset="0"/>
                          <a:cs typeface="Times New Roman" panose="02020603050405020304" pitchFamily="18" charset="0"/>
                        </a:rPr>
                        <a:t>Блоки</a:t>
                      </a:r>
                      <a:r>
                        <a:rPr lang="ru-RU" sz="2000" b="1" spc="-35" dirty="0">
                          <a:effectLst/>
                          <a:latin typeface="Times New Roman" panose="02020603050405020304" pitchFamily="18" charset="0"/>
                          <a:cs typeface="Times New Roman" panose="02020603050405020304" pitchFamily="18" charset="0"/>
                        </a:rPr>
                        <a:t> </a:t>
                      </a:r>
                      <a:r>
                        <a:rPr lang="ru-RU" sz="2000" b="1" dirty="0" err="1">
                          <a:effectLst/>
                          <a:latin typeface="Times New Roman" panose="02020603050405020304" pitchFamily="18" charset="0"/>
                          <a:cs typeface="Times New Roman" panose="02020603050405020304" pitchFamily="18" charset="0"/>
                        </a:rPr>
                        <a:t>ПООП</a:t>
                      </a:r>
                      <a:r>
                        <a:rPr lang="ru-RU" sz="2000" b="1" dirty="0">
                          <a:effectLst/>
                          <a:latin typeface="Times New Roman" panose="02020603050405020304" pitchFamily="18" charset="0"/>
                          <a:cs typeface="Times New Roman" panose="02020603050405020304" pitchFamily="18" charset="0"/>
                        </a:rPr>
                        <a:t>:</a:t>
                      </a:r>
                      <a:r>
                        <a:rPr lang="ru-RU" sz="2000" b="1" spc="-35" dirty="0">
                          <a:effectLst/>
                          <a:latin typeface="Times New Roman" panose="02020603050405020304" pitchFamily="18" charset="0"/>
                          <a:cs typeface="Times New Roman" panose="02020603050405020304" pitchFamily="18" charset="0"/>
                        </a:rPr>
                        <a:t> </a:t>
                      </a:r>
                      <a:r>
                        <a:rPr lang="ru-RU" sz="2000" b="1" dirty="0">
                          <a:effectLst/>
                          <a:latin typeface="Times New Roman" panose="02020603050405020304" pitchFamily="18" charset="0"/>
                          <a:cs typeface="Times New Roman" panose="02020603050405020304" pitchFamily="18" charset="0"/>
                        </a:rPr>
                        <a:t>выпускник</a:t>
                      </a:r>
                      <a:r>
                        <a:rPr lang="ru-RU" sz="2000" b="1" spc="-45" dirty="0">
                          <a:effectLst/>
                          <a:latin typeface="Times New Roman" panose="02020603050405020304" pitchFamily="18" charset="0"/>
                          <a:cs typeface="Times New Roman" panose="02020603050405020304" pitchFamily="18" charset="0"/>
                        </a:rPr>
                        <a:t> </a:t>
                      </a:r>
                      <a:r>
                        <a:rPr lang="ru-RU" sz="2000" b="1" dirty="0">
                          <a:effectLst/>
                          <a:latin typeface="Times New Roman" panose="02020603050405020304" pitchFamily="18" charset="0"/>
                          <a:cs typeface="Times New Roman" panose="02020603050405020304" pitchFamily="18" charset="0"/>
                        </a:rPr>
                        <a:t>научится</a:t>
                      </a:r>
                      <a:r>
                        <a:rPr lang="ru-RU" sz="2000" b="1" spc="-35" dirty="0">
                          <a:effectLst/>
                          <a:latin typeface="Times New Roman" panose="02020603050405020304" pitchFamily="18" charset="0"/>
                          <a:cs typeface="Times New Roman" panose="02020603050405020304" pitchFamily="18" charset="0"/>
                        </a:rPr>
                        <a:t> </a:t>
                      </a:r>
                      <a:r>
                        <a:rPr lang="ru-RU" sz="2000" b="1" dirty="0">
                          <a:effectLst/>
                          <a:latin typeface="Times New Roman" panose="02020603050405020304" pitchFamily="18" charset="0"/>
                          <a:cs typeface="Times New Roman" panose="02020603050405020304" pitchFamily="18" charset="0"/>
                        </a:rPr>
                        <a:t>/</a:t>
                      </a:r>
                      <a:r>
                        <a:rPr lang="ru-RU" sz="2000" b="1" spc="-20" dirty="0">
                          <a:effectLst/>
                          <a:latin typeface="Times New Roman" panose="02020603050405020304" pitchFamily="18" charset="0"/>
                          <a:cs typeface="Times New Roman" panose="02020603050405020304" pitchFamily="18" charset="0"/>
                        </a:rPr>
                        <a:t> </a:t>
                      </a:r>
                      <a:r>
                        <a:rPr lang="ru-RU" sz="2000" b="1" dirty="0">
                          <a:effectLst/>
                          <a:latin typeface="Times New Roman" panose="02020603050405020304" pitchFamily="18" charset="0"/>
                          <a:cs typeface="Times New Roman" panose="02020603050405020304" pitchFamily="18" charset="0"/>
                        </a:rPr>
                        <a:t>получит </a:t>
                      </a:r>
                      <a:r>
                        <a:rPr lang="ru-RU" sz="2000" b="1" spc="-285" dirty="0">
                          <a:effectLst/>
                          <a:latin typeface="Times New Roman" panose="02020603050405020304" pitchFamily="18" charset="0"/>
                          <a:cs typeface="Times New Roman" panose="02020603050405020304" pitchFamily="18" charset="0"/>
                        </a:rPr>
                        <a:t> </a:t>
                      </a:r>
                      <a:r>
                        <a:rPr lang="ru-RU" sz="2000" b="1" dirty="0">
                          <a:effectLst/>
                          <a:latin typeface="Times New Roman" panose="02020603050405020304" pitchFamily="18" charset="0"/>
                          <a:cs typeface="Times New Roman" panose="02020603050405020304" pitchFamily="18" charset="0"/>
                        </a:rPr>
                        <a:t>возможность</a:t>
                      </a:r>
                      <a:r>
                        <a:rPr lang="ru-RU" sz="2000" b="1" spc="-10" dirty="0">
                          <a:effectLst/>
                          <a:latin typeface="Times New Roman" panose="02020603050405020304" pitchFamily="18" charset="0"/>
                          <a:cs typeface="Times New Roman" panose="02020603050405020304" pitchFamily="18" charset="0"/>
                        </a:rPr>
                        <a:t> </a:t>
                      </a:r>
                      <a:r>
                        <a:rPr lang="ru-RU" sz="2000" b="1" dirty="0">
                          <a:effectLst/>
                          <a:latin typeface="Times New Roman" panose="02020603050405020304" pitchFamily="18" charset="0"/>
                          <a:cs typeface="Times New Roman" panose="02020603050405020304" pitchFamily="18" charset="0"/>
                        </a:rPr>
                        <a:t>научиться</a:t>
                      </a:r>
                      <a:r>
                        <a:rPr lang="ru-RU" sz="2000" b="1" spc="-5" dirty="0">
                          <a:effectLst/>
                          <a:latin typeface="Times New Roman" panose="02020603050405020304" pitchFamily="18" charset="0"/>
                          <a:cs typeface="Times New Roman" panose="02020603050405020304" pitchFamily="18" charset="0"/>
                        </a:rPr>
                        <a:t> </a:t>
                      </a:r>
                      <a:r>
                        <a:rPr lang="ru-RU" sz="2000" b="1" dirty="0">
                          <a:effectLst/>
                          <a:latin typeface="Times New Roman" panose="02020603050405020304" pitchFamily="18" charset="0"/>
                          <a:cs typeface="Times New Roman" panose="02020603050405020304" pitchFamily="18" charset="0"/>
                        </a:rPr>
                        <a:t>или</a:t>
                      </a:r>
                      <a:r>
                        <a:rPr lang="ru-RU" sz="2000" b="1" spc="-10" dirty="0">
                          <a:effectLst/>
                          <a:latin typeface="Times New Roman" panose="02020603050405020304" pitchFamily="18" charset="0"/>
                          <a:cs typeface="Times New Roman" panose="02020603050405020304" pitchFamily="18" charset="0"/>
                        </a:rPr>
                        <a:t> </a:t>
                      </a:r>
                      <a:r>
                        <a:rPr lang="ru-RU" sz="2000" b="1" dirty="0">
                          <a:effectLst/>
                          <a:latin typeface="Times New Roman" panose="02020603050405020304" pitchFamily="18" charset="0"/>
                          <a:cs typeface="Times New Roman" panose="02020603050405020304" pitchFamily="18" charset="0"/>
                        </a:rPr>
                        <a:t>проверяемые требования</a:t>
                      </a:r>
                      <a:r>
                        <a:rPr lang="ru-RU" sz="2000" b="1" spc="-20" dirty="0">
                          <a:effectLst/>
                          <a:latin typeface="Times New Roman" panose="02020603050405020304" pitchFamily="18" charset="0"/>
                          <a:cs typeface="Times New Roman" panose="02020603050405020304" pitchFamily="18" charset="0"/>
                        </a:rPr>
                        <a:t> </a:t>
                      </a:r>
                      <a:r>
                        <a:rPr lang="ru-RU" sz="2000" b="1" dirty="0">
                          <a:effectLst/>
                          <a:latin typeface="Times New Roman" panose="02020603050405020304" pitchFamily="18" charset="0"/>
                          <a:cs typeface="Times New Roman" panose="02020603050405020304" pitchFamily="18" charset="0"/>
                        </a:rPr>
                        <a:t>(умения)</a:t>
                      </a:r>
                      <a:r>
                        <a:rPr lang="ru-RU" sz="2000" b="1" spc="-25" dirty="0">
                          <a:effectLst/>
                          <a:latin typeface="Times New Roman" panose="02020603050405020304" pitchFamily="18" charset="0"/>
                          <a:cs typeface="Times New Roman" panose="02020603050405020304" pitchFamily="18" charset="0"/>
                        </a:rPr>
                        <a:t> </a:t>
                      </a:r>
                      <a:r>
                        <a:rPr lang="ru-RU" sz="2000" b="1" dirty="0">
                          <a:effectLst/>
                          <a:latin typeface="Times New Roman" panose="02020603050405020304" pitchFamily="18" charset="0"/>
                          <a:cs typeface="Times New Roman" panose="02020603050405020304" pitchFamily="18" charset="0"/>
                        </a:rPr>
                        <a:t>в</a:t>
                      </a:r>
                      <a:r>
                        <a:rPr lang="ru-RU" sz="2000" b="1" spc="-30" dirty="0">
                          <a:effectLst/>
                          <a:latin typeface="Times New Roman" panose="02020603050405020304" pitchFamily="18" charset="0"/>
                          <a:cs typeface="Times New Roman" panose="02020603050405020304" pitchFamily="18" charset="0"/>
                        </a:rPr>
                        <a:t> </a:t>
                      </a:r>
                      <a:r>
                        <a:rPr lang="ru-RU" sz="2000" b="1" dirty="0">
                          <a:effectLst/>
                          <a:latin typeface="Times New Roman" panose="02020603050405020304" pitchFamily="18" charset="0"/>
                          <a:cs typeface="Times New Roman" panose="02020603050405020304" pitchFamily="18" charset="0"/>
                        </a:rPr>
                        <a:t>соответствии</a:t>
                      </a:r>
                      <a:r>
                        <a:rPr lang="ru-RU" sz="2000" b="1" spc="-20" dirty="0">
                          <a:effectLst/>
                          <a:latin typeface="Times New Roman" panose="02020603050405020304" pitchFamily="18" charset="0"/>
                          <a:cs typeface="Times New Roman" panose="02020603050405020304" pitchFamily="18" charset="0"/>
                        </a:rPr>
                        <a:t> </a:t>
                      </a:r>
                      <a:r>
                        <a:rPr lang="ru-RU" sz="2000" b="1" dirty="0">
                          <a:effectLst/>
                          <a:latin typeface="Times New Roman" panose="02020603050405020304" pitchFamily="18" charset="0"/>
                          <a:cs typeface="Times New Roman" panose="02020603050405020304" pitchFamily="18" charset="0"/>
                        </a:rPr>
                        <a:t>с</a:t>
                      </a:r>
                      <a:r>
                        <a:rPr lang="ru-RU" sz="2000" b="1" spc="-25" dirty="0">
                          <a:effectLst/>
                          <a:latin typeface="Times New Roman" panose="02020603050405020304" pitchFamily="18" charset="0"/>
                          <a:cs typeface="Times New Roman" panose="02020603050405020304" pitchFamily="18" charset="0"/>
                        </a:rPr>
                        <a:t> </a:t>
                      </a:r>
                      <a:r>
                        <a:rPr lang="ru-RU" sz="2000" b="1" dirty="0" err="1">
                          <a:effectLst/>
                          <a:latin typeface="Times New Roman" panose="02020603050405020304" pitchFamily="18" charset="0"/>
                          <a:cs typeface="Times New Roman" panose="02020603050405020304" pitchFamily="18" charset="0"/>
                        </a:rPr>
                        <a:t>ФГОС</a:t>
                      </a:r>
                      <a:endPar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373384286"/>
                  </a:ext>
                </a:extLst>
              </a:tr>
              <a:tr h="177305">
                <a:tc>
                  <a:txBody>
                    <a:bodyPr/>
                    <a:lstStyle/>
                    <a:p>
                      <a:pPr algn="ctr">
                        <a:lnSpc>
                          <a:spcPct val="115000"/>
                        </a:lnSpc>
                        <a:spcBef>
                          <a:spcPts val="55"/>
                        </a:spcBef>
                        <a:spcAft>
                          <a:spcPts val="0"/>
                        </a:spcAft>
                        <a:tabLst>
                          <a:tab pos="452120" algn="l"/>
                        </a:tabLst>
                      </a:pPr>
                      <a:r>
                        <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0" marR="0" marT="0" marB="0" anchor="ctr">
                    <a:noFill/>
                  </a:tcPr>
                </a:tc>
                <a:tc>
                  <a:txBody>
                    <a:bodyPr/>
                    <a:lstStyle/>
                    <a:p>
                      <a:pPr algn="l" fontAlgn="b"/>
                      <a:r>
                        <a:rPr lang="ru-RU" sz="2000" b="0" i="0" u="none" strike="noStrike" dirty="0">
                          <a:solidFill>
                            <a:srgbClr val="000000"/>
                          </a:solidFill>
                          <a:effectLst/>
                          <a:latin typeface="Times New Roman" panose="02020603050405020304" pitchFamily="18" charset="0"/>
                          <a:cs typeface="Times New Roman" panose="02020603050405020304" pitchFamily="18" charset="0"/>
                        </a:rPr>
                        <a:t>Воспринимать на слух и понимать несложные адаптированные аутентичные тексты, содержащие отдельные незнакомые слова</a:t>
                      </a:r>
                    </a:p>
                  </a:txBody>
                  <a:tcPr marL="9525" marR="9525" marT="9525" marB="0" anchor="b">
                    <a:noFill/>
                  </a:tcPr>
                </a:tc>
                <a:extLst>
                  <a:ext uri="{0D108BD9-81ED-4DB2-BD59-A6C34878D82A}">
                    <a16:rowId xmlns:a16="http://schemas.microsoft.com/office/drawing/2014/main" val="3992077659"/>
                  </a:ext>
                </a:extLst>
              </a:tr>
              <a:tr h="178932">
                <a:tc>
                  <a:txBody>
                    <a:bodyPr/>
                    <a:lstStyle/>
                    <a:p>
                      <a:pPr algn="ctr">
                        <a:lnSpc>
                          <a:spcPct val="115000"/>
                        </a:lnSpc>
                        <a:spcBef>
                          <a:spcPts val="55"/>
                        </a:spcBef>
                        <a:spcAft>
                          <a:spcPts val="0"/>
                        </a:spcAft>
                        <a:tabLst>
                          <a:tab pos="452120" algn="l"/>
                        </a:tabLst>
                      </a:pPr>
                      <a:r>
                        <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0" marR="0" marT="0" marB="0" anchor="ctr">
                    <a:noFill/>
                  </a:tcPr>
                </a:tc>
                <a:tc>
                  <a:txBody>
                    <a:bodyPr/>
                    <a:lstStyle/>
                    <a:p>
                      <a:pPr algn="l" fontAlgn="b"/>
                      <a:r>
                        <a:rPr lang="ru-RU" sz="2000" b="0" i="0" u="none" strike="noStrike" dirty="0">
                          <a:solidFill>
                            <a:srgbClr val="000000"/>
                          </a:solidFill>
                          <a:effectLst/>
                          <a:latin typeface="Times New Roman" panose="02020603050405020304" pitchFamily="18" charset="0"/>
                          <a:cs typeface="Times New Roman" panose="02020603050405020304" pitchFamily="18" charset="0"/>
                        </a:rPr>
                        <a:t>Читать про себя и понимать несложные адаптированные аутентичные тексты, содержащие отдельные незнакомые слова, с пониманием запрашиваемой информации</a:t>
                      </a:r>
                    </a:p>
                  </a:txBody>
                  <a:tcPr marL="9525" marR="9525" marT="9525" marB="0" anchor="b">
                    <a:noFill/>
                  </a:tcPr>
                </a:tc>
                <a:extLst>
                  <a:ext uri="{0D108BD9-81ED-4DB2-BD59-A6C34878D82A}">
                    <a16:rowId xmlns:a16="http://schemas.microsoft.com/office/drawing/2014/main" val="2203698548"/>
                  </a:ext>
                </a:extLst>
              </a:tr>
              <a:tr h="171649">
                <a:tc>
                  <a:txBody>
                    <a:bodyPr/>
                    <a:lstStyle/>
                    <a:p>
                      <a:pPr algn="ctr">
                        <a:lnSpc>
                          <a:spcPct val="115000"/>
                        </a:lnSpc>
                        <a:spcBef>
                          <a:spcPts val="55"/>
                        </a:spcBef>
                        <a:spcAft>
                          <a:spcPts val="0"/>
                        </a:spcAft>
                        <a:tabLst>
                          <a:tab pos="452120" algn="l"/>
                        </a:tabLst>
                      </a:pPr>
                      <a:r>
                        <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0" marR="0" marT="0" marB="0" anchor="ctr">
                    <a:noFill/>
                  </a:tcPr>
                </a:tc>
                <a:tc>
                  <a:txBody>
                    <a:bodyPr/>
                    <a:lstStyle/>
                    <a:p>
                      <a:pPr algn="l" fontAlgn="b"/>
                      <a:r>
                        <a:rPr lang="ru-RU" sz="2000" b="0" i="0" u="none" strike="noStrike" dirty="0">
                          <a:solidFill>
                            <a:srgbClr val="000000"/>
                          </a:solidFill>
                          <a:effectLst/>
                          <a:latin typeface="Times New Roman" panose="02020603050405020304" pitchFamily="18" charset="0"/>
                          <a:cs typeface="Times New Roman" panose="02020603050405020304" pitchFamily="18" charset="0"/>
                        </a:rPr>
                        <a:t>Оперировать языковыми средствами в коммуникативно значимом контексте: грамматические формы</a:t>
                      </a:r>
                    </a:p>
                  </a:txBody>
                  <a:tcPr marL="9525" marR="9525" marT="9525" marB="0" anchor="b">
                    <a:noFill/>
                  </a:tcPr>
                </a:tc>
                <a:extLst>
                  <a:ext uri="{0D108BD9-81ED-4DB2-BD59-A6C34878D82A}">
                    <a16:rowId xmlns:a16="http://schemas.microsoft.com/office/drawing/2014/main" val="4045395038"/>
                  </a:ext>
                </a:extLst>
              </a:tr>
              <a:tr h="53488">
                <a:tc>
                  <a:txBody>
                    <a:bodyPr/>
                    <a:lstStyle/>
                    <a:p>
                      <a:pPr algn="ctr">
                        <a:lnSpc>
                          <a:spcPct val="115000"/>
                        </a:lnSpc>
                        <a:spcBef>
                          <a:spcPts val="55"/>
                        </a:spcBef>
                        <a:spcAft>
                          <a:spcPts val="0"/>
                        </a:spcAft>
                        <a:tabLst>
                          <a:tab pos="452120" algn="l"/>
                        </a:tabLst>
                      </a:pPr>
                      <a:r>
                        <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rPr>
                        <a:t>4К1</a:t>
                      </a:r>
                    </a:p>
                  </a:txBody>
                  <a:tcPr marL="0" marR="0" marT="0" marB="0" anchor="ctr">
                    <a:noFill/>
                  </a:tcPr>
                </a:tc>
                <a:tc>
                  <a:txBody>
                    <a:bodyPr/>
                    <a:lstStyle/>
                    <a:p>
                      <a:pPr algn="l" fontAlgn="b"/>
                      <a:r>
                        <a:rPr lang="ru-RU" sz="2000" b="0" i="0" u="none" strike="noStrike" dirty="0">
                          <a:solidFill>
                            <a:srgbClr val="000000"/>
                          </a:solidFill>
                          <a:effectLst/>
                          <a:latin typeface="Times New Roman" panose="02020603050405020304" pitchFamily="18" charset="0"/>
                          <a:cs typeface="Times New Roman" panose="02020603050405020304" pitchFamily="18" charset="0"/>
                        </a:rPr>
                        <a:t>Писать электронное сообщение личного характера, соблюдая речевой этикет, принятый в стране (странах) изучаемого языка</a:t>
                      </a:r>
                    </a:p>
                  </a:txBody>
                  <a:tcPr marL="9525" marR="9525" marT="9525" marB="0" anchor="b">
                    <a:noFill/>
                  </a:tcPr>
                </a:tc>
                <a:extLst>
                  <a:ext uri="{0D108BD9-81ED-4DB2-BD59-A6C34878D82A}">
                    <a16:rowId xmlns:a16="http://schemas.microsoft.com/office/drawing/2014/main" val="2651566131"/>
                  </a:ext>
                </a:extLst>
              </a:tr>
              <a:tr h="219605">
                <a:tc>
                  <a:txBody>
                    <a:bodyPr/>
                    <a:lstStyle/>
                    <a:p>
                      <a:pPr algn="ctr">
                        <a:lnSpc>
                          <a:spcPct val="115000"/>
                        </a:lnSpc>
                        <a:spcBef>
                          <a:spcPts val="55"/>
                        </a:spcBef>
                        <a:spcAft>
                          <a:spcPts val="0"/>
                        </a:spcAft>
                        <a:tabLst>
                          <a:tab pos="452120" algn="l"/>
                        </a:tabLst>
                      </a:pPr>
                      <a:r>
                        <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rPr>
                        <a:t>4К2</a:t>
                      </a:r>
                    </a:p>
                  </a:txBody>
                  <a:tcPr marL="0" marR="0" marT="0" marB="0" anchor="ctr">
                    <a:noFill/>
                  </a:tcPr>
                </a:tc>
                <a:tc>
                  <a:txBody>
                    <a:bodyPr/>
                    <a:lstStyle/>
                    <a:p>
                      <a:pPr algn="l" fontAlgn="b"/>
                      <a:r>
                        <a:rPr lang="ru-RU" sz="2000" b="0" i="0" u="none" strike="noStrike" dirty="0">
                          <a:solidFill>
                            <a:srgbClr val="000000"/>
                          </a:solidFill>
                          <a:effectLst/>
                          <a:latin typeface="Times New Roman" panose="02020603050405020304" pitchFamily="18" charset="0"/>
                          <a:cs typeface="Times New Roman" panose="02020603050405020304" pitchFamily="18" charset="0"/>
                        </a:rPr>
                        <a:t>Правильно использовать средства логической связи; структурно оформлять текст в соответствии с нормами письменного этикета</a:t>
                      </a:r>
                    </a:p>
                  </a:txBody>
                  <a:tcPr marL="9525" marR="9525" marT="9525" marB="0" anchor="b">
                    <a:noFill/>
                  </a:tcPr>
                </a:tc>
                <a:extLst>
                  <a:ext uri="{0D108BD9-81ED-4DB2-BD59-A6C34878D82A}">
                    <a16:rowId xmlns:a16="http://schemas.microsoft.com/office/drawing/2014/main" val="338805296"/>
                  </a:ext>
                </a:extLst>
              </a:tr>
              <a:tr h="219605">
                <a:tc>
                  <a:txBody>
                    <a:bodyPr/>
                    <a:lstStyle/>
                    <a:p>
                      <a:pPr algn="ctr">
                        <a:lnSpc>
                          <a:spcPct val="115000"/>
                        </a:lnSpc>
                        <a:spcBef>
                          <a:spcPts val="55"/>
                        </a:spcBef>
                        <a:spcAft>
                          <a:spcPts val="0"/>
                        </a:spcAft>
                        <a:tabLst>
                          <a:tab pos="452120" algn="l"/>
                        </a:tabLst>
                      </a:pPr>
                      <a:r>
                        <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rPr>
                        <a:t>4К3</a:t>
                      </a:r>
                    </a:p>
                  </a:txBody>
                  <a:tcPr marL="0" marR="0" marT="0" marB="0" anchor="ctr">
                    <a:noFill/>
                  </a:tcPr>
                </a:tc>
                <a:tc>
                  <a:txBody>
                    <a:bodyPr/>
                    <a:lstStyle/>
                    <a:p>
                      <a:pPr algn="l" fontAlgn="b"/>
                      <a:r>
                        <a:rPr lang="ru-RU" sz="2000" b="0" i="0" u="none" strike="noStrike" dirty="0">
                          <a:solidFill>
                            <a:srgbClr val="000000"/>
                          </a:solidFill>
                          <a:effectLst/>
                          <a:latin typeface="Times New Roman" panose="02020603050405020304" pitchFamily="18" charset="0"/>
                          <a:cs typeface="Times New Roman" panose="02020603050405020304" pitchFamily="18" charset="0"/>
                        </a:rPr>
                        <a:t>Правильное лексико-грамматическое оформление текста</a:t>
                      </a:r>
                    </a:p>
                  </a:txBody>
                  <a:tcPr marL="9525" marR="9525" marT="9525" marB="0" anchor="b">
                    <a:noFill/>
                  </a:tcPr>
                </a:tc>
                <a:extLst>
                  <a:ext uri="{0D108BD9-81ED-4DB2-BD59-A6C34878D82A}">
                    <a16:rowId xmlns:a16="http://schemas.microsoft.com/office/drawing/2014/main" val="658666705"/>
                  </a:ext>
                </a:extLst>
              </a:tr>
              <a:tr h="219605">
                <a:tc>
                  <a:txBody>
                    <a:bodyPr/>
                    <a:lstStyle/>
                    <a:p>
                      <a:pPr algn="ctr">
                        <a:lnSpc>
                          <a:spcPct val="115000"/>
                        </a:lnSpc>
                        <a:spcBef>
                          <a:spcPts val="55"/>
                        </a:spcBef>
                        <a:spcAft>
                          <a:spcPts val="0"/>
                        </a:spcAft>
                        <a:tabLst>
                          <a:tab pos="452120" algn="l"/>
                        </a:tabLst>
                      </a:pPr>
                      <a:r>
                        <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rPr>
                        <a:t>4К4</a:t>
                      </a:r>
                    </a:p>
                  </a:txBody>
                  <a:tcPr marL="0" marR="0" marT="0" marB="0" anchor="ctr">
                    <a:noFill/>
                  </a:tcPr>
                </a:tc>
                <a:tc>
                  <a:txBody>
                    <a:bodyPr/>
                    <a:lstStyle/>
                    <a:p>
                      <a:pPr algn="l" fontAlgn="b"/>
                      <a:r>
                        <a:rPr lang="ru-RU" sz="2000" b="0" i="0" u="none" strike="noStrike" dirty="0">
                          <a:solidFill>
                            <a:srgbClr val="000000"/>
                          </a:solidFill>
                          <a:effectLst/>
                          <a:latin typeface="Times New Roman" panose="02020603050405020304" pitchFamily="18" charset="0"/>
                          <a:cs typeface="Times New Roman" panose="02020603050405020304" pitchFamily="18" charset="0"/>
                        </a:rPr>
                        <a:t>Владеть орфографическими навыками: правильно писать изученные слова, пунктуационно правильно оформлять электронное сообщение личного характера</a:t>
                      </a:r>
                    </a:p>
                  </a:txBody>
                  <a:tcPr marL="9525" marR="9525" marT="9525" marB="0" anchor="b">
                    <a:noFill/>
                  </a:tcPr>
                </a:tc>
                <a:extLst>
                  <a:ext uri="{0D108BD9-81ED-4DB2-BD59-A6C34878D82A}">
                    <a16:rowId xmlns:a16="http://schemas.microsoft.com/office/drawing/2014/main" val="2149994676"/>
                  </a:ext>
                </a:extLst>
              </a:tr>
            </a:tbl>
          </a:graphicData>
        </a:graphic>
      </p:graphicFrame>
      <p:sp>
        <p:nvSpPr>
          <p:cNvPr id="6" name="Заголовок 3">
            <a:extLst>
              <a:ext uri="{FF2B5EF4-FFF2-40B4-BE49-F238E27FC236}">
                <a16:creationId xmlns:a16="http://schemas.microsoft.com/office/drawing/2014/main" id="{6AA098EB-00A5-4472-B92F-2DD914CDD303}"/>
              </a:ext>
            </a:extLst>
          </p:cNvPr>
          <p:cNvSpPr>
            <a:spLocks noGrp="1"/>
          </p:cNvSpPr>
          <p:nvPr>
            <p:ph type="title"/>
          </p:nvPr>
        </p:nvSpPr>
        <p:spPr>
          <a:xfrm>
            <a:off x="3436620" y="292746"/>
            <a:ext cx="10728960" cy="594360"/>
          </a:xfrm>
        </p:spPr>
        <p:txBody>
          <a:bodyPr/>
          <a:lstStyle/>
          <a:p>
            <a:r>
              <a:rPr lang="ru-RU" dirty="0"/>
              <a:t>Требования (умения)</a:t>
            </a:r>
          </a:p>
        </p:txBody>
      </p:sp>
      <p:sp>
        <p:nvSpPr>
          <p:cNvPr id="7" name="TextBox 6">
            <a:extLst>
              <a:ext uri="{FF2B5EF4-FFF2-40B4-BE49-F238E27FC236}">
                <a16:creationId xmlns:a16="http://schemas.microsoft.com/office/drawing/2014/main" id="{E474D12F-95DE-4EE5-AA35-E053D72763F3}"/>
              </a:ext>
            </a:extLst>
          </p:cNvPr>
          <p:cNvSpPr txBox="1"/>
          <p:nvPr/>
        </p:nvSpPr>
        <p:spPr>
          <a:xfrm>
            <a:off x="10306975" y="0"/>
            <a:ext cx="1885026" cy="276999"/>
          </a:xfrm>
          <a:prstGeom prst="rect">
            <a:avLst/>
          </a:prstGeom>
          <a:noFill/>
        </p:spPr>
        <p:txBody>
          <a:bodyPr wrap="square" rtlCol="0">
            <a:spAutoFit/>
          </a:bodyPr>
          <a:lstStyle/>
          <a:p>
            <a:r>
              <a:rPr lang="ru-RU" sz="1200" dirty="0">
                <a:solidFill>
                  <a:schemeClr val="tx2">
                    <a:lumMod val="40000"/>
                    <a:lumOff val="60000"/>
                  </a:schemeClr>
                </a:solidFill>
              </a:rPr>
              <a:t>Английский язык, 8 класс</a:t>
            </a:r>
          </a:p>
        </p:txBody>
      </p:sp>
    </p:spTree>
    <p:extLst>
      <p:ext uri="{BB962C8B-B14F-4D97-AF65-F5344CB8AC3E}">
        <p14:creationId xmlns:p14="http://schemas.microsoft.com/office/powerpoint/2010/main" val="128600098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8362281" cy="444387"/>
          </a:xfrm>
        </p:spPr>
        <p:txBody>
          <a:bodyPr>
            <a:noAutofit/>
          </a:bodyPr>
          <a:lstStyle/>
          <a:p>
            <a:r>
              <a:rPr lang="ru-RU" sz="2000" dirty="0"/>
              <a:t>Изменение доли участников по качеству знаний («4»+«5») по результатам ВПР в  2025 г.</a:t>
            </a:r>
            <a:r>
              <a:rPr lang="ru-RU" sz="2000" b="1" dirty="0"/>
              <a:t> </a:t>
            </a:r>
            <a:r>
              <a:rPr lang="ru-RU" sz="2000" dirty="0"/>
              <a:t>(в  параллели 8 классов впервые проводится ВПР по иностранным языкам)</a:t>
            </a:r>
          </a:p>
        </p:txBody>
      </p:sp>
      <p:graphicFrame>
        <p:nvGraphicFramePr>
          <p:cNvPr id="5" name="Диаграмма 4">
            <a:extLst>
              <a:ext uri="{FF2B5EF4-FFF2-40B4-BE49-F238E27FC236}">
                <a16:creationId xmlns:a16="http://schemas.microsoft.com/office/drawing/2014/main" id="{B778A58D-E6E9-4DE1-8D27-8FDCACC32A8C}"/>
              </a:ext>
            </a:extLst>
          </p:cNvPr>
          <p:cNvGraphicFramePr/>
          <p:nvPr>
            <p:extLst>
              <p:ext uri="{D42A27DB-BD31-4B8C-83A1-F6EECF244321}">
                <p14:modId xmlns:p14="http://schemas.microsoft.com/office/powerpoint/2010/main" val="65796882"/>
              </p:ext>
            </p:extLst>
          </p:nvPr>
        </p:nvGraphicFramePr>
        <p:xfrm>
          <a:off x="98854" y="1233181"/>
          <a:ext cx="11986054" cy="25196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Диаграмма 6">
            <a:extLst>
              <a:ext uri="{FF2B5EF4-FFF2-40B4-BE49-F238E27FC236}">
                <a16:creationId xmlns:a16="http://schemas.microsoft.com/office/drawing/2014/main" id="{8FAA810D-E1F2-4CF0-9CEE-B6A9C74CD080}"/>
              </a:ext>
            </a:extLst>
          </p:cNvPr>
          <p:cNvGraphicFramePr/>
          <p:nvPr>
            <p:extLst>
              <p:ext uri="{D42A27DB-BD31-4B8C-83A1-F6EECF244321}">
                <p14:modId xmlns:p14="http://schemas.microsoft.com/office/powerpoint/2010/main" val="1263548952"/>
              </p:ext>
            </p:extLst>
          </p:nvPr>
        </p:nvGraphicFramePr>
        <p:xfrm>
          <a:off x="0" y="3656001"/>
          <a:ext cx="11986054" cy="303318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AD76E3C6-C781-4AD4-A1D3-7C23957AD7AA}"/>
              </a:ext>
            </a:extLst>
          </p:cNvPr>
          <p:cNvSpPr txBox="1"/>
          <p:nvPr/>
        </p:nvSpPr>
        <p:spPr>
          <a:xfrm>
            <a:off x="10306975" y="0"/>
            <a:ext cx="1885026" cy="276999"/>
          </a:xfrm>
          <a:prstGeom prst="rect">
            <a:avLst/>
          </a:prstGeom>
          <a:noFill/>
        </p:spPr>
        <p:txBody>
          <a:bodyPr wrap="square" rtlCol="0">
            <a:spAutoFit/>
          </a:bodyPr>
          <a:lstStyle/>
          <a:p>
            <a:r>
              <a:rPr lang="ru-RU" sz="1200" dirty="0">
                <a:solidFill>
                  <a:schemeClr val="tx2">
                    <a:lumMod val="40000"/>
                    <a:lumOff val="60000"/>
                  </a:schemeClr>
                </a:solidFill>
              </a:rPr>
              <a:t>Английский язык, 8 класс</a:t>
            </a:r>
          </a:p>
        </p:txBody>
      </p:sp>
    </p:spTree>
    <p:extLst>
      <p:ext uri="{BB962C8B-B14F-4D97-AF65-F5344CB8AC3E}">
        <p14:creationId xmlns:p14="http://schemas.microsoft.com/office/powerpoint/2010/main" val="294933471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300365"/>
            <a:ext cx="6688455" cy="509260"/>
          </a:xfrm>
        </p:spPr>
        <p:txBody>
          <a:bodyPr>
            <a:normAutofit/>
          </a:bodyPr>
          <a:lstStyle/>
          <a:p>
            <a:r>
              <a:rPr lang="ru-RU" dirty="0"/>
              <a:t>Достижение планируемых результатов</a:t>
            </a:r>
          </a:p>
        </p:txBody>
      </p:sp>
      <p:graphicFrame>
        <p:nvGraphicFramePr>
          <p:cNvPr id="7" name="Диаграмма 6">
            <a:extLst>
              <a:ext uri="{FF2B5EF4-FFF2-40B4-BE49-F238E27FC236}">
                <a16:creationId xmlns:a16="http://schemas.microsoft.com/office/drawing/2014/main" id="{CDC35874-62BF-4D4F-AC73-5604ABA8ABF0}"/>
              </a:ext>
            </a:extLst>
          </p:cNvPr>
          <p:cNvGraphicFramePr/>
          <p:nvPr>
            <p:extLst>
              <p:ext uri="{D42A27DB-BD31-4B8C-83A1-F6EECF244321}">
                <p14:modId xmlns:p14="http://schemas.microsoft.com/office/powerpoint/2010/main" val="368033921"/>
              </p:ext>
            </p:extLst>
          </p:nvPr>
        </p:nvGraphicFramePr>
        <p:xfrm>
          <a:off x="409575" y="723900"/>
          <a:ext cx="11363325" cy="539115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F24746DC-6D51-48FE-8696-5F0A72E1476D}"/>
              </a:ext>
            </a:extLst>
          </p:cNvPr>
          <p:cNvSpPr txBox="1"/>
          <p:nvPr/>
        </p:nvSpPr>
        <p:spPr>
          <a:xfrm>
            <a:off x="9597339" y="5999520"/>
            <a:ext cx="2431622" cy="276999"/>
          </a:xfrm>
          <a:prstGeom prst="rect">
            <a:avLst/>
          </a:prstGeom>
          <a:solidFill>
            <a:schemeClr val="bg1"/>
          </a:solidFill>
        </p:spPr>
        <p:txBody>
          <a:bodyPr wrap="square" rtlCol="0">
            <a:spAutoFit/>
          </a:bodyPr>
          <a:lstStyle/>
          <a:p>
            <a:r>
              <a:rPr lang="ru-RU" sz="1200" dirty="0"/>
              <a:t>результат лучше общероссийского</a:t>
            </a:r>
          </a:p>
        </p:txBody>
      </p:sp>
      <p:sp>
        <p:nvSpPr>
          <p:cNvPr id="5" name="TextBox 4">
            <a:extLst>
              <a:ext uri="{FF2B5EF4-FFF2-40B4-BE49-F238E27FC236}">
                <a16:creationId xmlns:a16="http://schemas.microsoft.com/office/drawing/2014/main" id="{B990D271-C629-4ADF-8943-37A49A4D5ED3}"/>
              </a:ext>
            </a:extLst>
          </p:cNvPr>
          <p:cNvSpPr txBox="1"/>
          <p:nvPr/>
        </p:nvSpPr>
        <p:spPr>
          <a:xfrm>
            <a:off x="9597339" y="6253345"/>
            <a:ext cx="2431622" cy="276999"/>
          </a:xfrm>
          <a:prstGeom prst="rect">
            <a:avLst/>
          </a:prstGeom>
          <a:solidFill>
            <a:schemeClr val="bg1"/>
          </a:solidFill>
        </p:spPr>
        <p:txBody>
          <a:bodyPr wrap="square" rtlCol="0">
            <a:spAutoFit/>
          </a:bodyPr>
          <a:lstStyle/>
          <a:p>
            <a:r>
              <a:rPr lang="ru-RU" sz="1200" dirty="0"/>
              <a:t>результат выше 80%</a:t>
            </a:r>
          </a:p>
        </p:txBody>
      </p:sp>
      <p:sp>
        <p:nvSpPr>
          <p:cNvPr id="8" name="TextBox 7">
            <a:extLst>
              <a:ext uri="{FF2B5EF4-FFF2-40B4-BE49-F238E27FC236}">
                <a16:creationId xmlns:a16="http://schemas.microsoft.com/office/drawing/2014/main" id="{C6D48567-4EC9-43E0-B87B-7C7AEB86AA00}"/>
              </a:ext>
            </a:extLst>
          </p:cNvPr>
          <p:cNvSpPr txBox="1"/>
          <p:nvPr/>
        </p:nvSpPr>
        <p:spPr>
          <a:xfrm>
            <a:off x="9597337" y="6546819"/>
            <a:ext cx="2431623" cy="276999"/>
          </a:xfrm>
          <a:prstGeom prst="rect">
            <a:avLst/>
          </a:prstGeom>
          <a:solidFill>
            <a:schemeClr val="bg1"/>
          </a:solidFill>
        </p:spPr>
        <p:txBody>
          <a:bodyPr wrap="square" rtlCol="0">
            <a:spAutoFit/>
          </a:bodyPr>
          <a:lstStyle/>
          <a:p>
            <a:r>
              <a:rPr lang="ru-RU" sz="1200" dirty="0"/>
              <a:t> самый  низкий % выполнения</a:t>
            </a:r>
          </a:p>
        </p:txBody>
      </p:sp>
      <p:sp>
        <p:nvSpPr>
          <p:cNvPr id="9" name="TextBox 8">
            <a:extLst>
              <a:ext uri="{FF2B5EF4-FFF2-40B4-BE49-F238E27FC236}">
                <a16:creationId xmlns:a16="http://schemas.microsoft.com/office/drawing/2014/main" id="{95317570-9DA7-45C8-95C0-FC8B34A1C001}"/>
              </a:ext>
            </a:extLst>
          </p:cNvPr>
          <p:cNvSpPr txBox="1"/>
          <p:nvPr/>
        </p:nvSpPr>
        <p:spPr>
          <a:xfrm>
            <a:off x="9267841" y="6340614"/>
            <a:ext cx="329501" cy="178149"/>
          </a:xfrm>
          <a:prstGeom prst="rect">
            <a:avLst/>
          </a:prstGeom>
          <a:solidFill>
            <a:srgbClr val="FFFF00"/>
          </a:solidFill>
        </p:spPr>
        <p:txBody>
          <a:bodyPr wrap="square" rtlCol="0">
            <a:spAutoFit/>
          </a:bodyPr>
          <a:lstStyle/>
          <a:p>
            <a:endParaRPr lang="ru-RU" sz="1200" dirty="0"/>
          </a:p>
        </p:txBody>
      </p:sp>
      <p:sp>
        <p:nvSpPr>
          <p:cNvPr id="10" name="TextBox 9">
            <a:extLst>
              <a:ext uri="{FF2B5EF4-FFF2-40B4-BE49-F238E27FC236}">
                <a16:creationId xmlns:a16="http://schemas.microsoft.com/office/drawing/2014/main" id="{B3DBF8BB-E2A5-4BC6-A512-B2C88FF1140D}"/>
              </a:ext>
            </a:extLst>
          </p:cNvPr>
          <p:cNvSpPr txBox="1"/>
          <p:nvPr/>
        </p:nvSpPr>
        <p:spPr>
          <a:xfrm>
            <a:off x="9269763" y="6588111"/>
            <a:ext cx="327574" cy="194414"/>
          </a:xfrm>
          <a:prstGeom prst="rect">
            <a:avLst/>
          </a:prstGeom>
          <a:solidFill>
            <a:schemeClr val="accent2">
              <a:lumMod val="60000"/>
              <a:lumOff val="40000"/>
            </a:schemeClr>
          </a:solidFill>
        </p:spPr>
        <p:txBody>
          <a:bodyPr wrap="square" rtlCol="0">
            <a:spAutoFit/>
          </a:bodyPr>
          <a:lstStyle/>
          <a:p>
            <a:endParaRPr lang="ru-RU" sz="1200" dirty="0"/>
          </a:p>
        </p:txBody>
      </p:sp>
      <p:sp>
        <p:nvSpPr>
          <p:cNvPr id="11" name="TextBox 1">
            <a:extLst>
              <a:ext uri="{FF2B5EF4-FFF2-40B4-BE49-F238E27FC236}">
                <a16:creationId xmlns:a16="http://schemas.microsoft.com/office/drawing/2014/main" id="{7FE6DA13-B5DC-473A-AEFF-6B242BFB4357}"/>
              </a:ext>
            </a:extLst>
          </p:cNvPr>
          <p:cNvSpPr txBox="1"/>
          <p:nvPr/>
        </p:nvSpPr>
        <p:spPr>
          <a:xfrm>
            <a:off x="9267835" y="6077441"/>
            <a:ext cx="329512" cy="194442"/>
          </a:xfrm>
          <a:prstGeom prst="rect">
            <a:avLst/>
          </a:prstGeom>
          <a:solidFill>
            <a:srgbClr val="00FF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200" dirty="0"/>
          </a:p>
        </p:txBody>
      </p:sp>
      <p:sp>
        <p:nvSpPr>
          <p:cNvPr id="14" name="TextBox 13">
            <a:extLst>
              <a:ext uri="{FF2B5EF4-FFF2-40B4-BE49-F238E27FC236}">
                <a16:creationId xmlns:a16="http://schemas.microsoft.com/office/drawing/2014/main" id="{2D1C74BA-F79C-4339-B5E0-D3CAF2C3C8C3}"/>
              </a:ext>
            </a:extLst>
          </p:cNvPr>
          <p:cNvSpPr txBox="1"/>
          <p:nvPr/>
        </p:nvSpPr>
        <p:spPr>
          <a:xfrm>
            <a:off x="10306975" y="0"/>
            <a:ext cx="1885026" cy="276999"/>
          </a:xfrm>
          <a:prstGeom prst="rect">
            <a:avLst/>
          </a:prstGeom>
          <a:noFill/>
        </p:spPr>
        <p:txBody>
          <a:bodyPr wrap="square" rtlCol="0">
            <a:spAutoFit/>
          </a:bodyPr>
          <a:lstStyle/>
          <a:p>
            <a:r>
              <a:rPr lang="ru-RU" sz="1200" dirty="0">
                <a:solidFill>
                  <a:schemeClr val="tx2">
                    <a:lumMod val="40000"/>
                    <a:lumOff val="60000"/>
                  </a:schemeClr>
                </a:solidFill>
              </a:rPr>
              <a:t>Английский язык, 8 класс</a:t>
            </a:r>
          </a:p>
        </p:txBody>
      </p:sp>
    </p:spTree>
    <p:extLst>
      <p:ext uri="{BB962C8B-B14F-4D97-AF65-F5344CB8AC3E}">
        <p14:creationId xmlns:p14="http://schemas.microsoft.com/office/powerpoint/2010/main" val="96369006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Распределение участников по отметкам, %</a:t>
            </a:r>
          </a:p>
        </p:txBody>
      </p:sp>
      <p:graphicFrame>
        <p:nvGraphicFramePr>
          <p:cNvPr id="4" name="Таблица 3">
            <a:extLst>
              <a:ext uri="{FF2B5EF4-FFF2-40B4-BE49-F238E27FC236}">
                <a16:creationId xmlns:a16="http://schemas.microsoft.com/office/drawing/2014/main" id="{8FFA6CE0-D724-4244-B21F-300A8875D027}"/>
              </a:ext>
            </a:extLst>
          </p:cNvPr>
          <p:cNvGraphicFramePr>
            <a:graphicFrameLocks noGrp="1"/>
          </p:cNvGraphicFramePr>
          <p:nvPr>
            <p:extLst>
              <p:ext uri="{D42A27DB-BD31-4B8C-83A1-F6EECF244321}">
                <p14:modId xmlns:p14="http://schemas.microsoft.com/office/powerpoint/2010/main" val="3683429092"/>
              </p:ext>
            </p:extLst>
          </p:nvPr>
        </p:nvGraphicFramePr>
        <p:xfrm>
          <a:off x="139546" y="2952750"/>
          <a:ext cx="3756179" cy="952500"/>
        </p:xfrm>
        <a:graphic>
          <a:graphicData uri="http://schemas.openxmlformats.org/drawingml/2006/table">
            <a:tbl>
              <a:tblPr firstRow="1" bandRow="1">
                <a:tableStyleId>{5940675A-B579-460E-94D1-54222C63F5DA}</a:tableStyleId>
              </a:tblPr>
              <a:tblGrid>
                <a:gridCol w="2632229">
                  <a:extLst>
                    <a:ext uri="{9D8B030D-6E8A-4147-A177-3AD203B41FA5}">
                      <a16:colId xmlns:a16="http://schemas.microsoft.com/office/drawing/2014/main" val="3089212738"/>
                    </a:ext>
                  </a:extLst>
                </a:gridCol>
                <a:gridCol w="1123950">
                  <a:extLst>
                    <a:ext uri="{9D8B030D-6E8A-4147-A177-3AD203B41FA5}">
                      <a16:colId xmlns:a16="http://schemas.microsoft.com/office/drawing/2014/main" val="469627586"/>
                    </a:ext>
                  </a:extLst>
                </a:gridCol>
              </a:tblGrid>
              <a:tr h="296363">
                <a:tc>
                  <a:txBody>
                    <a:bodyPr/>
                    <a:lstStyle/>
                    <a:p>
                      <a:pPr algn="ctr"/>
                      <a:r>
                        <a:rPr lang="ru-RU" sz="1400" dirty="0"/>
                        <a:t>Количество участников</a:t>
                      </a:r>
                    </a:p>
                  </a:txBody>
                  <a:tcPr anchor="ctr"/>
                </a:tc>
                <a:tc>
                  <a:txBody>
                    <a:bodyPr/>
                    <a:lstStyle/>
                    <a:p>
                      <a:pPr algn="ctr"/>
                      <a:r>
                        <a:rPr lang="ru-RU" sz="1400" dirty="0"/>
                        <a:t>8 класс</a:t>
                      </a:r>
                    </a:p>
                  </a:txBody>
                  <a:tcPr anchor="ctr"/>
                </a:tc>
                <a:extLst>
                  <a:ext uri="{0D108BD9-81ED-4DB2-BD59-A6C34878D82A}">
                    <a16:rowId xmlns:a16="http://schemas.microsoft.com/office/drawing/2014/main" val="3892861024"/>
                  </a:ext>
                </a:extLst>
              </a:tr>
              <a:tr h="342900">
                <a:tc>
                  <a:txBody>
                    <a:bodyPr/>
                    <a:lstStyle/>
                    <a:p>
                      <a:pPr algn="ctr"/>
                      <a:r>
                        <a:rPr lang="ru-RU" sz="1400" dirty="0"/>
                        <a:t>Россия (вся выборка)</a:t>
                      </a:r>
                    </a:p>
                  </a:txBody>
                  <a:tcPr anchor="ctr"/>
                </a:tc>
                <a:tc>
                  <a:txBody>
                    <a:bodyPr/>
                    <a:lstStyle/>
                    <a:p>
                      <a:pPr algn="ctr"/>
                      <a:r>
                        <a:rPr lang="ru-RU" sz="1400" dirty="0"/>
                        <a:t>234357</a:t>
                      </a:r>
                    </a:p>
                  </a:txBody>
                  <a:tcPr anchor="ctr"/>
                </a:tc>
                <a:extLst>
                  <a:ext uri="{0D108BD9-81ED-4DB2-BD59-A6C34878D82A}">
                    <a16:rowId xmlns:a16="http://schemas.microsoft.com/office/drawing/2014/main" val="1517554406"/>
                  </a:ext>
                </a:extLst>
              </a:tr>
              <a:tr h="247825">
                <a:tc>
                  <a:txBody>
                    <a:bodyPr/>
                    <a:lstStyle/>
                    <a:p>
                      <a:pPr algn="ctr"/>
                      <a:r>
                        <a:rPr lang="ru-RU" sz="1400" dirty="0"/>
                        <a:t>Приморский край</a:t>
                      </a:r>
                    </a:p>
                  </a:txBody>
                  <a:tcPr anchor="ctr"/>
                </a:tc>
                <a:tc>
                  <a:txBody>
                    <a:bodyPr/>
                    <a:lstStyle/>
                    <a:p>
                      <a:pPr algn="ctr"/>
                      <a:r>
                        <a:rPr lang="ru-RU" sz="1400" dirty="0"/>
                        <a:t>2751</a:t>
                      </a:r>
                    </a:p>
                  </a:txBody>
                  <a:tcPr anchor="ctr"/>
                </a:tc>
                <a:extLst>
                  <a:ext uri="{0D108BD9-81ED-4DB2-BD59-A6C34878D82A}">
                    <a16:rowId xmlns:a16="http://schemas.microsoft.com/office/drawing/2014/main" val="2599007028"/>
                  </a:ext>
                </a:extLst>
              </a:tr>
            </a:tbl>
          </a:graphicData>
        </a:graphic>
      </p:graphicFrame>
      <p:graphicFrame>
        <p:nvGraphicFramePr>
          <p:cNvPr id="5" name="Диаграмма 4">
            <a:extLst>
              <a:ext uri="{FF2B5EF4-FFF2-40B4-BE49-F238E27FC236}">
                <a16:creationId xmlns:a16="http://schemas.microsoft.com/office/drawing/2014/main" id="{54478881-B93D-411D-81FB-2A5AB84EA5CE}"/>
              </a:ext>
            </a:extLst>
          </p:cNvPr>
          <p:cNvGraphicFramePr/>
          <p:nvPr>
            <p:extLst>
              <p:ext uri="{D42A27DB-BD31-4B8C-83A1-F6EECF244321}">
                <p14:modId xmlns:p14="http://schemas.microsoft.com/office/powerpoint/2010/main" val="1564037082"/>
              </p:ext>
            </p:extLst>
          </p:nvPr>
        </p:nvGraphicFramePr>
        <p:xfrm>
          <a:off x="4095749" y="723900"/>
          <a:ext cx="7677151" cy="565785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1AE17DAC-A96D-4F48-869C-E4A24AA2D23F}"/>
              </a:ext>
            </a:extLst>
          </p:cNvPr>
          <p:cNvSpPr txBox="1"/>
          <p:nvPr/>
        </p:nvSpPr>
        <p:spPr>
          <a:xfrm>
            <a:off x="10306975" y="0"/>
            <a:ext cx="1885026" cy="276999"/>
          </a:xfrm>
          <a:prstGeom prst="rect">
            <a:avLst/>
          </a:prstGeom>
          <a:noFill/>
        </p:spPr>
        <p:txBody>
          <a:bodyPr wrap="square" rtlCol="0">
            <a:spAutoFit/>
          </a:bodyPr>
          <a:lstStyle/>
          <a:p>
            <a:r>
              <a:rPr lang="ru-RU" sz="1200" dirty="0">
                <a:solidFill>
                  <a:schemeClr val="tx2">
                    <a:lumMod val="40000"/>
                    <a:lumOff val="60000"/>
                  </a:schemeClr>
                </a:solidFill>
              </a:rPr>
              <a:t>Английский язык, 8 класс</a:t>
            </a:r>
          </a:p>
        </p:txBody>
      </p:sp>
    </p:spTree>
    <p:extLst>
      <p:ext uri="{BB962C8B-B14F-4D97-AF65-F5344CB8AC3E}">
        <p14:creationId xmlns:p14="http://schemas.microsoft.com/office/powerpoint/2010/main" val="276251467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Распределение первичных баллов</a:t>
            </a:r>
          </a:p>
        </p:txBody>
      </p:sp>
      <p:graphicFrame>
        <p:nvGraphicFramePr>
          <p:cNvPr id="3" name="Диаграмма 2">
            <a:extLst>
              <a:ext uri="{FF2B5EF4-FFF2-40B4-BE49-F238E27FC236}">
                <a16:creationId xmlns:a16="http://schemas.microsoft.com/office/drawing/2014/main" id="{8A7017B7-19EA-4F59-A353-2E4DF65C4210}"/>
              </a:ext>
            </a:extLst>
          </p:cNvPr>
          <p:cNvGraphicFramePr/>
          <p:nvPr>
            <p:extLst>
              <p:ext uri="{D42A27DB-BD31-4B8C-83A1-F6EECF244321}">
                <p14:modId xmlns:p14="http://schemas.microsoft.com/office/powerpoint/2010/main" val="4032244528"/>
              </p:ext>
            </p:extLst>
          </p:nvPr>
        </p:nvGraphicFramePr>
        <p:xfrm>
          <a:off x="504189" y="698429"/>
          <a:ext cx="11449686" cy="5500053"/>
        </p:xfrm>
        <a:graphic>
          <a:graphicData uri="http://schemas.openxmlformats.org/drawingml/2006/chart">
            <c:chart xmlns:c="http://schemas.openxmlformats.org/drawingml/2006/chart" xmlns:r="http://schemas.openxmlformats.org/officeDocument/2006/relationships" r:id="rId2"/>
          </a:graphicData>
        </a:graphic>
      </p:graphicFrame>
      <p:sp>
        <p:nvSpPr>
          <p:cNvPr id="2" name="Правая фигурная скобка 1">
            <a:extLst>
              <a:ext uri="{FF2B5EF4-FFF2-40B4-BE49-F238E27FC236}">
                <a16:creationId xmlns:a16="http://schemas.microsoft.com/office/drawing/2014/main" id="{885D3207-DFA3-456F-9CC9-C9F82E22EC16}"/>
              </a:ext>
            </a:extLst>
          </p:cNvPr>
          <p:cNvSpPr/>
          <p:nvPr/>
        </p:nvSpPr>
        <p:spPr>
          <a:xfrm rot="5400000">
            <a:off x="6060248" y="5171603"/>
            <a:ext cx="317119" cy="2032986"/>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 name="Правая фигурная скобка 4">
            <a:extLst>
              <a:ext uri="{FF2B5EF4-FFF2-40B4-BE49-F238E27FC236}">
                <a16:creationId xmlns:a16="http://schemas.microsoft.com/office/drawing/2014/main" id="{F8FD364E-D3CE-4ECD-9508-A8EFF0C91621}"/>
              </a:ext>
            </a:extLst>
          </p:cNvPr>
          <p:cNvSpPr/>
          <p:nvPr/>
        </p:nvSpPr>
        <p:spPr>
          <a:xfrm rot="5400000">
            <a:off x="10857235" y="5393034"/>
            <a:ext cx="291895" cy="1546669"/>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 name="Правая фигурная скобка 6">
            <a:extLst>
              <a:ext uri="{FF2B5EF4-FFF2-40B4-BE49-F238E27FC236}">
                <a16:creationId xmlns:a16="http://schemas.microsoft.com/office/drawing/2014/main" id="{5C1F372C-0DBD-48C2-9221-45F17602B6DB}"/>
              </a:ext>
            </a:extLst>
          </p:cNvPr>
          <p:cNvSpPr/>
          <p:nvPr/>
        </p:nvSpPr>
        <p:spPr>
          <a:xfrm rot="5400000">
            <a:off x="8612015" y="4717831"/>
            <a:ext cx="312139" cy="2923529"/>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Правая фигурная скобка 7">
            <a:extLst>
              <a:ext uri="{FF2B5EF4-FFF2-40B4-BE49-F238E27FC236}">
                <a16:creationId xmlns:a16="http://schemas.microsoft.com/office/drawing/2014/main" id="{D70BC413-238B-4C4C-8FFF-2C59AF79E197}"/>
              </a:ext>
            </a:extLst>
          </p:cNvPr>
          <p:cNvSpPr/>
          <p:nvPr/>
        </p:nvSpPr>
        <p:spPr>
          <a:xfrm rot="5400000">
            <a:off x="2978431" y="4168566"/>
            <a:ext cx="278694" cy="4027031"/>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 name="TextBox 3">
            <a:extLst>
              <a:ext uri="{FF2B5EF4-FFF2-40B4-BE49-F238E27FC236}">
                <a16:creationId xmlns:a16="http://schemas.microsoft.com/office/drawing/2014/main" id="{3A8123AB-B78E-4DA2-BDCE-A3E5D1AA0A7F}"/>
              </a:ext>
            </a:extLst>
          </p:cNvPr>
          <p:cNvSpPr txBox="1"/>
          <p:nvPr/>
        </p:nvSpPr>
        <p:spPr>
          <a:xfrm>
            <a:off x="2841553" y="6427466"/>
            <a:ext cx="552450" cy="369332"/>
          </a:xfrm>
          <a:prstGeom prst="rect">
            <a:avLst/>
          </a:prstGeom>
          <a:noFill/>
        </p:spPr>
        <p:txBody>
          <a:bodyPr wrap="square" rtlCol="0">
            <a:spAutoFit/>
          </a:bodyPr>
          <a:lstStyle/>
          <a:p>
            <a:r>
              <a:rPr lang="ru-RU" dirty="0"/>
              <a:t>«2»</a:t>
            </a:r>
          </a:p>
        </p:txBody>
      </p:sp>
      <p:sp>
        <p:nvSpPr>
          <p:cNvPr id="9" name="TextBox 8">
            <a:extLst>
              <a:ext uri="{FF2B5EF4-FFF2-40B4-BE49-F238E27FC236}">
                <a16:creationId xmlns:a16="http://schemas.microsoft.com/office/drawing/2014/main" id="{139A4B10-EDC8-4B6C-B931-CFE0CD0F7742}"/>
              </a:ext>
            </a:extLst>
          </p:cNvPr>
          <p:cNvSpPr txBox="1"/>
          <p:nvPr/>
        </p:nvSpPr>
        <p:spPr>
          <a:xfrm>
            <a:off x="5942582" y="6458694"/>
            <a:ext cx="552450" cy="369332"/>
          </a:xfrm>
          <a:prstGeom prst="rect">
            <a:avLst/>
          </a:prstGeom>
          <a:noFill/>
        </p:spPr>
        <p:txBody>
          <a:bodyPr wrap="square" rtlCol="0">
            <a:spAutoFit/>
          </a:bodyPr>
          <a:lstStyle/>
          <a:p>
            <a:r>
              <a:rPr lang="ru-RU" dirty="0"/>
              <a:t>«3»</a:t>
            </a:r>
          </a:p>
        </p:txBody>
      </p:sp>
      <p:sp>
        <p:nvSpPr>
          <p:cNvPr id="10" name="TextBox 9">
            <a:extLst>
              <a:ext uri="{FF2B5EF4-FFF2-40B4-BE49-F238E27FC236}">
                <a16:creationId xmlns:a16="http://schemas.microsoft.com/office/drawing/2014/main" id="{313DB121-766F-449C-8C9C-B4822E7A55FA}"/>
              </a:ext>
            </a:extLst>
          </p:cNvPr>
          <p:cNvSpPr txBox="1"/>
          <p:nvPr/>
        </p:nvSpPr>
        <p:spPr>
          <a:xfrm>
            <a:off x="8491859" y="6458694"/>
            <a:ext cx="552450" cy="369332"/>
          </a:xfrm>
          <a:prstGeom prst="rect">
            <a:avLst/>
          </a:prstGeom>
          <a:noFill/>
        </p:spPr>
        <p:txBody>
          <a:bodyPr wrap="square" rtlCol="0">
            <a:spAutoFit/>
          </a:bodyPr>
          <a:lstStyle/>
          <a:p>
            <a:r>
              <a:rPr lang="ru-RU" dirty="0"/>
              <a:t>«4»</a:t>
            </a:r>
          </a:p>
        </p:txBody>
      </p:sp>
      <p:sp>
        <p:nvSpPr>
          <p:cNvPr id="11" name="TextBox 10">
            <a:extLst>
              <a:ext uri="{FF2B5EF4-FFF2-40B4-BE49-F238E27FC236}">
                <a16:creationId xmlns:a16="http://schemas.microsoft.com/office/drawing/2014/main" id="{77EBAF2E-4AA9-4C74-BBAF-884860710CE4}"/>
              </a:ext>
            </a:extLst>
          </p:cNvPr>
          <p:cNvSpPr txBox="1"/>
          <p:nvPr/>
        </p:nvSpPr>
        <p:spPr>
          <a:xfrm>
            <a:off x="10763615" y="6435246"/>
            <a:ext cx="552450" cy="369332"/>
          </a:xfrm>
          <a:prstGeom prst="rect">
            <a:avLst/>
          </a:prstGeom>
          <a:noFill/>
        </p:spPr>
        <p:txBody>
          <a:bodyPr wrap="square" rtlCol="0">
            <a:spAutoFit/>
          </a:bodyPr>
          <a:lstStyle/>
          <a:p>
            <a:r>
              <a:rPr lang="ru-RU" dirty="0"/>
              <a:t>«5»</a:t>
            </a:r>
          </a:p>
        </p:txBody>
      </p:sp>
      <p:sp>
        <p:nvSpPr>
          <p:cNvPr id="14" name="TextBox 13">
            <a:extLst>
              <a:ext uri="{FF2B5EF4-FFF2-40B4-BE49-F238E27FC236}">
                <a16:creationId xmlns:a16="http://schemas.microsoft.com/office/drawing/2014/main" id="{044558A5-15C6-4D48-B707-54CE508269D4}"/>
              </a:ext>
            </a:extLst>
          </p:cNvPr>
          <p:cNvSpPr txBox="1"/>
          <p:nvPr/>
        </p:nvSpPr>
        <p:spPr>
          <a:xfrm>
            <a:off x="10306975" y="0"/>
            <a:ext cx="1885026" cy="276999"/>
          </a:xfrm>
          <a:prstGeom prst="rect">
            <a:avLst/>
          </a:prstGeom>
          <a:noFill/>
        </p:spPr>
        <p:txBody>
          <a:bodyPr wrap="square" rtlCol="0">
            <a:spAutoFit/>
          </a:bodyPr>
          <a:lstStyle/>
          <a:p>
            <a:r>
              <a:rPr lang="ru-RU" sz="1200" dirty="0">
                <a:solidFill>
                  <a:schemeClr val="tx2">
                    <a:lumMod val="40000"/>
                    <a:lumOff val="60000"/>
                  </a:schemeClr>
                </a:solidFill>
              </a:rPr>
              <a:t>Английский язык, 8 класс</a:t>
            </a:r>
          </a:p>
        </p:txBody>
      </p:sp>
    </p:spTree>
    <p:extLst>
      <p:ext uri="{BB962C8B-B14F-4D97-AF65-F5344CB8AC3E}">
        <p14:creationId xmlns:p14="http://schemas.microsoft.com/office/powerpoint/2010/main" val="16927429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Выполнение заданий группами участников</a:t>
            </a:r>
          </a:p>
        </p:txBody>
      </p:sp>
      <p:graphicFrame>
        <p:nvGraphicFramePr>
          <p:cNvPr id="4" name="Диаграмма 3">
            <a:extLst>
              <a:ext uri="{FF2B5EF4-FFF2-40B4-BE49-F238E27FC236}">
                <a16:creationId xmlns:a16="http://schemas.microsoft.com/office/drawing/2014/main" id="{399A6CDC-6674-47D3-86F1-B3479447F6F5}"/>
              </a:ext>
            </a:extLst>
          </p:cNvPr>
          <p:cNvGraphicFramePr/>
          <p:nvPr>
            <p:extLst>
              <p:ext uri="{D42A27DB-BD31-4B8C-83A1-F6EECF244321}">
                <p14:modId xmlns:p14="http://schemas.microsoft.com/office/powerpoint/2010/main" val="2405164151"/>
              </p:ext>
            </p:extLst>
          </p:nvPr>
        </p:nvGraphicFramePr>
        <p:xfrm>
          <a:off x="831850" y="900641"/>
          <a:ext cx="10902950" cy="574271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6F37FDAE-7FEF-4536-99E1-350D28C52A1B}"/>
              </a:ext>
            </a:extLst>
          </p:cNvPr>
          <p:cNvSpPr txBox="1"/>
          <p:nvPr/>
        </p:nvSpPr>
        <p:spPr>
          <a:xfrm>
            <a:off x="10306975" y="0"/>
            <a:ext cx="1885026" cy="276999"/>
          </a:xfrm>
          <a:prstGeom prst="rect">
            <a:avLst/>
          </a:prstGeom>
          <a:noFill/>
        </p:spPr>
        <p:txBody>
          <a:bodyPr wrap="square" rtlCol="0">
            <a:spAutoFit/>
          </a:bodyPr>
          <a:lstStyle/>
          <a:p>
            <a:r>
              <a:rPr lang="ru-RU" sz="1200" dirty="0">
                <a:solidFill>
                  <a:schemeClr val="tx2">
                    <a:lumMod val="40000"/>
                    <a:lumOff val="60000"/>
                  </a:schemeClr>
                </a:solidFill>
              </a:rPr>
              <a:t>Английский язык, 8 класс</a:t>
            </a:r>
          </a:p>
        </p:txBody>
      </p:sp>
    </p:spTree>
    <p:extLst>
      <p:ext uri="{BB962C8B-B14F-4D97-AF65-F5344CB8AC3E}">
        <p14:creationId xmlns:p14="http://schemas.microsoft.com/office/powerpoint/2010/main" val="247265254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491967" y="288781"/>
            <a:ext cx="8032767" cy="509260"/>
          </a:xfrm>
        </p:spPr>
        <p:txBody>
          <a:bodyPr>
            <a:normAutofit fontScale="90000"/>
          </a:bodyPr>
          <a:lstStyle/>
          <a:p>
            <a:r>
              <a:rPr lang="ru-RU" dirty="0"/>
              <a:t>Сравнение отметок за работу с отметками по журналу</a:t>
            </a:r>
          </a:p>
        </p:txBody>
      </p:sp>
      <mc:AlternateContent xmlns:mc="http://schemas.openxmlformats.org/markup-compatibility/2006" xmlns:cx1="http://schemas.microsoft.com/office/drawing/2015/9/8/chartex">
        <mc:Choice Requires="cx1">
          <p:graphicFrame>
            <p:nvGraphicFramePr>
              <p:cNvPr id="4" name="Диаграмма 3">
                <a:extLst>
                  <a:ext uri="{FF2B5EF4-FFF2-40B4-BE49-F238E27FC236}">
                    <a16:creationId xmlns:a16="http://schemas.microsoft.com/office/drawing/2014/main" id="{9D8EDCF2-97DC-442A-ACDC-025AD973B3FC}"/>
                  </a:ext>
                </a:extLst>
              </p:cNvPr>
              <p:cNvGraphicFramePr/>
              <p:nvPr>
                <p:extLst>
                  <p:ext uri="{D42A27DB-BD31-4B8C-83A1-F6EECF244321}">
                    <p14:modId xmlns:p14="http://schemas.microsoft.com/office/powerpoint/2010/main" val="1645941448"/>
                  </p:ext>
                </p:extLst>
              </p:nvPr>
            </p:nvGraphicFramePr>
            <p:xfrm>
              <a:off x="2122414" y="1518407"/>
              <a:ext cx="7461922" cy="3677485"/>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4" name="Диаграмма 3">
                <a:extLst>
                  <a:ext uri="{FF2B5EF4-FFF2-40B4-BE49-F238E27FC236}">
                    <a16:creationId xmlns:a16="http://schemas.microsoft.com/office/drawing/2014/main" id="{9D8EDCF2-97DC-442A-ACDC-025AD973B3FC}"/>
                  </a:ext>
                </a:extLst>
              </p:cNvPr>
              <p:cNvPicPr>
                <a:picLocks noGrp="1" noRot="1" noChangeAspect="1" noMove="1" noResize="1" noEditPoints="1" noAdjustHandles="1" noChangeArrowheads="1" noChangeShapeType="1"/>
              </p:cNvPicPr>
              <p:nvPr/>
            </p:nvPicPr>
            <p:blipFill>
              <a:blip r:embed="rId3"/>
              <a:stretch>
                <a:fillRect/>
              </a:stretch>
            </p:blipFill>
            <p:spPr>
              <a:xfrm>
                <a:off x="2122414" y="1518407"/>
                <a:ext cx="7461922" cy="3677485"/>
              </a:xfrm>
              <a:prstGeom prst="rect">
                <a:avLst/>
              </a:prstGeom>
            </p:spPr>
          </p:pic>
        </mc:Fallback>
      </mc:AlternateContent>
      <p:sp>
        <p:nvSpPr>
          <p:cNvPr id="8" name="TextBox 7">
            <a:extLst>
              <a:ext uri="{FF2B5EF4-FFF2-40B4-BE49-F238E27FC236}">
                <a16:creationId xmlns:a16="http://schemas.microsoft.com/office/drawing/2014/main" id="{95E74240-5A10-40B9-8CEC-F69AA48E64E8}"/>
              </a:ext>
            </a:extLst>
          </p:cNvPr>
          <p:cNvSpPr txBox="1"/>
          <p:nvPr/>
        </p:nvSpPr>
        <p:spPr>
          <a:xfrm>
            <a:off x="10306975" y="0"/>
            <a:ext cx="1885026" cy="276999"/>
          </a:xfrm>
          <a:prstGeom prst="rect">
            <a:avLst/>
          </a:prstGeom>
          <a:noFill/>
        </p:spPr>
        <p:txBody>
          <a:bodyPr wrap="square" rtlCol="0">
            <a:spAutoFit/>
          </a:bodyPr>
          <a:lstStyle/>
          <a:p>
            <a:r>
              <a:rPr lang="ru-RU" sz="1200" dirty="0">
                <a:solidFill>
                  <a:schemeClr val="tx2">
                    <a:lumMod val="40000"/>
                    <a:lumOff val="60000"/>
                  </a:schemeClr>
                </a:solidFill>
              </a:rPr>
              <a:t>Английский язык, 8 класс</a:t>
            </a:r>
          </a:p>
        </p:txBody>
      </p:sp>
    </p:spTree>
    <p:extLst>
      <p:ext uri="{BB962C8B-B14F-4D97-AF65-F5344CB8AC3E}">
        <p14:creationId xmlns:p14="http://schemas.microsoft.com/office/powerpoint/2010/main" val="3360447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491967" y="288781"/>
            <a:ext cx="8032767" cy="509260"/>
          </a:xfrm>
        </p:spPr>
        <p:txBody>
          <a:bodyPr>
            <a:normAutofit fontScale="90000"/>
          </a:bodyPr>
          <a:lstStyle/>
          <a:p>
            <a:r>
              <a:rPr lang="ru-RU" dirty="0"/>
              <a:t>Сравнение отметок за работу с отметками по журналу</a:t>
            </a:r>
          </a:p>
        </p:txBody>
      </p:sp>
      <mc:AlternateContent xmlns:mc="http://schemas.openxmlformats.org/markup-compatibility/2006" xmlns:cx1="http://schemas.microsoft.com/office/drawing/2015/9/8/chartex">
        <mc:Choice Requires="cx1">
          <p:graphicFrame>
            <p:nvGraphicFramePr>
              <p:cNvPr id="2" name="Диаграмма 1">
                <a:extLst>
                  <a:ext uri="{FF2B5EF4-FFF2-40B4-BE49-F238E27FC236}">
                    <a16:creationId xmlns:a16="http://schemas.microsoft.com/office/drawing/2014/main" id="{A9DD2C83-0646-209F-035E-66A9F533B628}"/>
                  </a:ext>
                </a:extLst>
              </p:cNvPr>
              <p:cNvGraphicFramePr/>
              <p:nvPr>
                <p:extLst>
                  <p:ext uri="{D42A27DB-BD31-4B8C-83A1-F6EECF244321}">
                    <p14:modId xmlns:p14="http://schemas.microsoft.com/office/powerpoint/2010/main" val="2646825178"/>
                  </p:ext>
                </p:extLst>
              </p:nvPr>
            </p:nvGraphicFramePr>
            <p:xfrm>
              <a:off x="1795243" y="1241570"/>
              <a:ext cx="7965261" cy="4214380"/>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2" name="Диаграмма 1">
                <a:extLst>
                  <a:ext uri="{FF2B5EF4-FFF2-40B4-BE49-F238E27FC236}">
                    <a16:creationId xmlns:a16="http://schemas.microsoft.com/office/drawing/2014/main" id="{A9DD2C83-0646-209F-035E-66A9F533B628}"/>
                  </a:ext>
                </a:extLst>
              </p:cNvPr>
              <p:cNvPicPr>
                <a:picLocks noGrp="1" noRot="1" noChangeAspect="1" noMove="1" noResize="1" noEditPoints="1" noAdjustHandles="1" noChangeArrowheads="1" noChangeShapeType="1"/>
              </p:cNvPicPr>
              <p:nvPr/>
            </p:nvPicPr>
            <p:blipFill>
              <a:blip r:embed="rId3"/>
              <a:stretch>
                <a:fillRect/>
              </a:stretch>
            </p:blipFill>
            <p:spPr>
              <a:xfrm>
                <a:off x="1795243" y="1241570"/>
                <a:ext cx="7965261" cy="4214380"/>
              </a:xfrm>
              <a:prstGeom prst="rect">
                <a:avLst/>
              </a:prstGeom>
            </p:spPr>
          </p:pic>
        </mc:Fallback>
      </mc:AlternateContent>
      <p:sp>
        <p:nvSpPr>
          <p:cNvPr id="4" name="TextBox 3">
            <a:extLst>
              <a:ext uri="{FF2B5EF4-FFF2-40B4-BE49-F238E27FC236}">
                <a16:creationId xmlns:a16="http://schemas.microsoft.com/office/drawing/2014/main" id="{5B156784-BF19-452D-8D8A-C2400BEEFA30}"/>
              </a:ext>
            </a:extLst>
          </p:cNvPr>
          <p:cNvSpPr txBox="1"/>
          <p:nvPr/>
        </p:nvSpPr>
        <p:spPr>
          <a:xfrm>
            <a:off x="10597333" y="13711"/>
            <a:ext cx="1594667" cy="276999"/>
          </a:xfrm>
          <a:prstGeom prst="rect">
            <a:avLst/>
          </a:prstGeom>
          <a:noFill/>
        </p:spPr>
        <p:txBody>
          <a:bodyPr wrap="none" rtlCol="0">
            <a:spAutoFit/>
          </a:bodyPr>
          <a:lstStyle/>
          <a:p>
            <a:r>
              <a:rPr lang="ru-RU" sz="1200" dirty="0">
                <a:solidFill>
                  <a:schemeClr val="tx2">
                    <a:lumMod val="40000"/>
                    <a:lumOff val="60000"/>
                  </a:schemeClr>
                </a:solidFill>
              </a:rPr>
              <a:t>Русский язык, 8 класс</a:t>
            </a:r>
          </a:p>
        </p:txBody>
      </p:sp>
    </p:spTree>
    <p:extLst>
      <p:ext uri="{BB962C8B-B14F-4D97-AF65-F5344CB8AC3E}">
        <p14:creationId xmlns:p14="http://schemas.microsoft.com/office/powerpoint/2010/main" val="835453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FA4C46F-5D12-76B5-8BC8-F8B04389451E}"/>
              </a:ext>
            </a:extLst>
          </p:cNvPr>
          <p:cNvSpPr>
            <a:spLocks noGrp="1"/>
          </p:cNvSpPr>
          <p:nvPr>
            <p:ph type="title"/>
          </p:nvPr>
        </p:nvSpPr>
        <p:spPr>
          <a:xfrm>
            <a:off x="3531870" y="297181"/>
            <a:ext cx="10728960" cy="594360"/>
          </a:xfrm>
        </p:spPr>
        <p:txBody>
          <a:bodyPr/>
          <a:lstStyle/>
          <a:p>
            <a:r>
              <a:rPr lang="ru-RU" dirty="0"/>
              <a:t>Выводы</a:t>
            </a:r>
          </a:p>
        </p:txBody>
      </p:sp>
      <p:sp>
        <p:nvSpPr>
          <p:cNvPr id="7" name="Объект 4">
            <a:extLst>
              <a:ext uri="{FF2B5EF4-FFF2-40B4-BE49-F238E27FC236}">
                <a16:creationId xmlns:a16="http://schemas.microsoft.com/office/drawing/2014/main" id="{C43E84AE-2FC9-4608-BADC-F993BE74A5F5}"/>
              </a:ext>
            </a:extLst>
          </p:cNvPr>
          <p:cNvSpPr>
            <a:spLocks noGrp="1"/>
          </p:cNvSpPr>
          <p:nvPr>
            <p:ph idx="1"/>
          </p:nvPr>
        </p:nvSpPr>
        <p:spPr>
          <a:xfrm>
            <a:off x="436284" y="1237507"/>
            <a:ext cx="11467694" cy="5323312"/>
          </a:xfrm>
        </p:spPr>
        <p:txBody>
          <a:bodyPr>
            <a:normAutofit/>
          </a:bodyPr>
          <a:lstStyle/>
          <a:p>
            <a:pPr marL="285750" indent="-285750">
              <a:buFont typeface="Courier New" panose="02070309020205020404" pitchFamily="49" charset="0"/>
              <a:buChar char="o"/>
            </a:pPr>
            <a:r>
              <a:rPr lang="ru-RU" sz="2800" dirty="0">
                <a:latin typeface="+mn-lt"/>
              </a:rPr>
              <a:t>В ВПР по английскому языку в 8 классах принял участие </a:t>
            </a:r>
            <a:r>
              <a:rPr lang="ru-RU" sz="2800" b="1" dirty="0">
                <a:latin typeface="+mn-lt"/>
              </a:rPr>
              <a:t>2751</a:t>
            </a:r>
            <a:r>
              <a:rPr lang="ru-RU" sz="2800" dirty="0">
                <a:latin typeface="+mn-lt"/>
              </a:rPr>
              <a:t> человек.</a:t>
            </a:r>
          </a:p>
          <a:p>
            <a:endParaRPr lang="ru-RU" sz="2800" dirty="0">
              <a:latin typeface="+mn-lt"/>
            </a:endParaRPr>
          </a:p>
          <a:p>
            <a:pPr marL="285750" indent="-285750">
              <a:buFont typeface="Courier New" panose="02070309020205020404" pitchFamily="49" charset="0"/>
              <a:buChar char="o"/>
            </a:pPr>
            <a:r>
              <a:rPr lang="ru-RU" sz="2800" dirty="0">
                <a:latin typeface="+mn-lt"/>
              </a:rPr>
              <a:t>Не справился с  работой (получил «2») </a:t>
            </a:r>
            <a:r>
              <a:rPr lang="ru-RU" sz="2800" b="1" dirty="0">
                <a:latin typeface="+mn-lt"/>
              </a:rPr>
              <a:t>301</a:t>
            </a:r>
            <a:r>
              <a:rPr lang="ru-RU" sz="2800" dirty="0">
                <a:latin typeface="+mn-lt"/>
              </a:rPr>
              <a:t> участник (</a:t>
            </a:r>
            <a:r>
              <a:rPr lang="ru-RU" sz="2800" b="1" dirty="0">
                <a:latin typeface="+mn-lt"/>
              </a:rPr>
              <a:t>11</a:t>
            </a:r>
            <a:r>
              <a:rPr lang="ru-RU" sz="2800" dirty="0">
                <a:latin typeface="+mn-lt"/>
              </a:rPr>
              <a:t>%).</a:t>
            </a:r>
          </a:p>
          <a:p>
            <a:endParaRPr lang="ru-RU" sz="2800" dirty="0">
              <a:latin typeface="+mn-lt"/>
            </a:endParaRPr>
          </a:p>
          <a:p>
            <a:pPr marL="285750" indent="-285750">
              <a:buFont typeface="Courier New" panose="02070309020205020404" pitchFamily="49" charset="0"/>
              <a:buChar char="o"/>
            </a:pPr>
            <a:r>
              <a:rPr lang="ru-RU" sz="3200" dirty="0">
                <a:latin typeface="+mn-lt"/>
              </a:rPr>
              <a:t> </a:t>
            </a:r>
            <a:r>
              <a:rPr lang="ru-RU" sz="2800" b="1" dirty="0"/>
              <a:t>46,29</a:t>
            </a:r>
            <a:r>
              <a:rPr lang="ru-RU" sz="2800" dirty="0">
                <a:latin typeface="+mn-lt"/>
              </a:rPr>
              <a:t>% участников показали качество знаний (получили «4» и «5»)        в  процессе выполнения работы.</a:t>
            </a:r>
          </a:p>
          <a:p>
            <a:endParaRPr lang="ru-RU" sz="2800" dirty="0">
              <a:latin typeface="+mn-lt"/>
            </a:endParaRPr>
          </a:p>
          <a:p>
            <a:pPr marL="285750" indent="-285750">
              <a:buFont typeface="Courier New" panose="02070309020205020404" pitchFamily="49" charset="0"/>
              <a:buChar char="o"/>
            </a:pPr>
            <a:r>
              <a:rPr lang="ru-RU" sz="2800" dirty="0">
                <a:latin typeface="+mn-lt"/>
              </a:rPr>
              <a:t>Наибольшую сложность при выполнении работы вызвали задания                № </a:t>
            </a:r>
            <a:r>
              <a:rPr lang="ru-RU" sz="2800" b="1" dirty="0">
                <a:latin typeface="+mn-lt"/>
              </a:rPr>
              <a:t>4К1, 4К2, 4К3, 4К4.</a:t>
            </a:r>
            <a:endParaRPr lang="ru-RU" sz="2800" dirty="0">
              <a:latin typeface="+mn-lt"/>
            </a:endParaRPr>
          </a:p>
          <a:p>
            <a:endParaRPr lang="ru-RU" sz="2800" dirty="0">
              <a:latin typeface="+mn-lt"/>
            </a:endParaRPr>
          </a:p>
        </p:txBody>
      </p:sp>
      <p:sp>
        <p:nvSpPr>
          <p:cNvPr id="9" name="TextBox 8">
            <a:extLst>
              <a:ext uri="{FF2B5EF4-FFF2-40B4-BE49-F238E27FC236}">
                <a16:creationId xmlns:a16="http://schemas.microsoft.com/office/drawing/2014/main" id="{69037431-8B83-4C3F-88A0-F84D8B9865BD}"/>
              </a:ext>
            </a:extLst>
          </p:cNvPr>
          <p:cNvSpPr txBox="1"/>
          <p:nvPr/>
        </p:nvSpPr>
        <p:spPr>
          <a:xfrm>
            <a:off x="10306975" y="0"/>
            <a:ext cx="1885026" cy="276999"/>
          </a:xfrm>
          <a:prstGeom prst="rect">
            <a:avLst/>
          </a:prstGeom>
          <a:noFill/>
        </p:spPr>
        <p:txBody>
          <a:bodyPr wrap="square" rtlCol="0">
            <a:spAutoFit/>
          </a:bodyPr>
          <a:lstStyle/>
          <a:p>
            <a:r>
              <a:rPr lang="ru-RU" sz="1200" dirty="0">
                <a:solidFill>
                  <a:schemeClr val="tx2">
                    <a:lumMod val="40000"/>
                    <a:lumOff val="60000"/>
                  </a:schemeClr>
                </a:solidFill>
              </a:rPr>
              <a:t>Английский язык, 8 класс</a:t>
            </a:r>
          </a:p>
        </p:txBody>
      </p:sp>
    </p:spTree>
    <p:extLst>
      <p:ext uri="{BB962C8B-B14F-4D97-AF65-F5344CB8AC3E}">
        <p14:creationId xmlns:p14="http://schemas.microsoft.com/office/powerpoint/2010/main" val="397129586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E7192A1F-275E-951D-1242-8D6271F06BC5}"/>
              </a:ext>
            </a:extLst>
          </p:cNvPr>
          <p:cNvSpPr>
            <a:spLocks noGrp="1"/>
          </p:cNvSpPr>
          <p:nvPr>
            <p:ph idx="1"/>
          </p:nvPr>
        </p:nvSpPr>
        <p:spPr>
          <a:xfrm>
            <a:off x="1061857" y="1993557"/>
            <a:ext cx="10068285" cy="4740464"/>
          </a:xfrm>
        </p:spPr>
        <p:txBody>
          <a:bodyPr>
            <a:normAutofit/>
          </a:bodyPr>
          <a:lstStyle/>
          <a:p>
            <a:pPr algn="ctr"/>
            <a:r>
              <a:rPr lang="ru-RU" sz="6600" b="1" dirty="0"/>
              <a:t>Основные результаты </a:t>
            </a:r>
          </a:p>
          <a:p>
            <a:pPr algn="ctr"/>
            <a:r>
              <a:rPr lang="ru-RU" sz="6600" b="1" dirty="0"/>
              <a:t>по литературе</a:t>
            </a:r>
          </a:p>
        </p:txBody>
      </p:sp>
    </p:spTree>
    <p:extLst>
      <p:ext uri="{BB962C8B-B14F-4D97-AF65-F5344CB8AC3E}">
        <p14:creationId xmlns:p14="http://schemas.microsoft.com/office/powerpoint/2010/main" val="326573050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90F7D01D-7223-435B-A3CF-762E77D525DC}"/>
              </a:ext>
            </a:extLst>
          </p:cNvPr>
          <p:cNvSpPr txBox="1">
            <a:spLocks/>
          </p:cNvSpPr>
          <p:nvPr/>
        </p:nvSpPr>
        <p:spPr>
          <a:xfrm>
            <a:off x="3490686" y="290710"/>
            <a:ext cx="3116580" cy="59436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r>
              <a:rPr lang="ru-RU" dirty="0"/>
              <a:t>Описание работы</a:t>
            </a:r>
          </a:p>
        </p:txBody>
      </p:sp>
      <p:sp>
        <p:nvSpPr>
          <p:cNvPr id="5" name="Прямоугольник: скругленные углы 4">
            <a:extLst>
              <a:ext uri="{FF2B5EF4-FFF2-40B4-BE49-F238E27FC236}">
                <a16:creationId xmlns:a16="http://schemas.microsoft.com/office/drawing/2014/main" id="{F452794E-3ABB-4847-9459-CB69FDB4776B}"/>
              </a:ext>
            </a:extLst>
          </p:cNvPr>
          <p:cNvSpPr/>
          <p:nvPr/>
        </p:nvSpPr>
        <p:spPr>
          <a:xfrm>
            <a:off x="108739" y="2341046"/>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6 заданий</a:t>
            </a:r>
          </a:p>
        </p:txBody>
      </p:sp>
      <p:sp>
        <p:nvSpPr>
          <p:cNvPr id="8" name="Прямоугольник: скругленные углы 7">
            <a:extLst>
              <a:ext uri="{FF2B5EF4-FFF2-40B4-BE49-F238E27FC236}">
                <a16:creationId xmlns:a16="http://schemas.microsoft.com/office/drawing/2014/main" id="{F4BA2786-3DFF-41D6-A840-04D3ABEAA725}"/>
              </a:ext>
            </a:extLst>
          </p:cNvPr>
          <p:cNvSpPr/>
          <p:nvPr/>
        </p:nvSpPr>
        <p:spPr>
          <a:xfrm>
            <a:off x="1939186" y="2341046"/>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5 заданий базового уровня сложности</a:t>
            </a:r>
          </a:p>
        </p:txBody>
      </p:sp>
      <p:sp>
        <p:nvSpPr>
          <p:cNvPr id="9" name="Прямоугольник: скругленные углы 8">
            <a:extLst>
              <a:ext uri="{FF2B5EF4-FFF2-40B4-BE49-F238E27FC236}">
                <a16:creationId xmlns:a16="http://schemas.microsoft.com/office/drawing/2014/main" id="{BE1EAEA2-B72C-4122-8C12-CC36DD7CF02D}"/>
              </a:ext>
            </a:extLst>
          </p:cNvPr>
          <p:cNvSpPr/>
          <p:nvPr/>
        </p:nvSpPr>
        <p:spPr>
          <a:xfrm>
            <a:off x="113682" y="5200288"/>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Работа состоит из одной части</a:t>
            </a:r>
          </a:p>
        </p:txBody>
      </p:sp>
      <p:sp>
        <p:nvSpPr>
          <p:cNvPr id="10" name="Прямоугольник: скругленные углы 9">
            <a:extLst>
              <a:ext uri="{FF2B5EF4-FFF2-40B4-BE49-F238E27FC236}">
                <a16:creationId xmlns:a16="http://schemas.microsoft.com/office/drawing/2014/main" id="{D31FB0FC-E027-4013-AD37-A9F2A0F8AB8A}"/>
              </a:ext>
            </a:extLst>
          </p:cNvPr>
          <p:cNvSpPr/>
          <p:nvPr/>
        </p:nvSpPr>
        <p:spPr>
          <a:xfrm>
            <a:off x="3587584" y="5200288"/>
            <a:ext cx="8250804" cy="1518852"/>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a:solidFill>
                  <a:schemeClr val="tx1"/>
                </a:solidFill>
              </a:rPr>
              <a:t>Задания 1–3 требуют краткого ответа в виде слова или словосочетания.</a:t>
            </a:r>
          </a:p>
          <a:p>
            <a:r>
              <a:rPr lang="ru-RU" sz="1600" dirty="0">
                <a:solidFill>
                  <a:schemeClr val="tx1"/>
                </a:solidFill>
              </a:rPr>
              <a:t>Задание 4 предполагает ответ в виде последовательности цифр.</a:t>
            </a:r>
          </a:p>
          <a:p>
            <a:r>
              <a:rPr lang="ru-RU" sz="1600" dirty="0">
                <a:solidFill>
                  <a:schemeClr val="tx1"/>
                </a:solidFill>
              </a:rPr>
              <a:t>Задания 5 и 6 предполагают развернутый ответ.</a:t>
            </a:r>
          </a:p>
        </p:txBody>
      </p:sp>
      <p:sp>
        <p:nvSpPr>
          <p:cNvPr id="12" name="Прямоугольник: скругленные углы 11">
            <a:extLst>
              <a:ext uri="{FF2B5EF4-FFF2-40B4-BE49-F238E27FC236}">
                <a16:creationId xmlns:a16="http://schemas.microsoft.com/office/drawing/2014/main" id="{50E5816E-2110-4725-BDF8-B4AAAD3DAE81}"/>
              </a:ext>
            </a:extLst>
          </p:cNvPr>
          <p:cNvSpPr/>
          <p:nvPr/>
        </p:nvSpPr>
        <p:spPr>
          <a:xfrm>
            <a:off x="5048976" y="3265538"/>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минимальный балл за работу - </a:t>
            </a:r>
            <a:r>
              <a:rPr lang="ru-RU" b="1" dirty="0">
                <a:solidFill>
                  <a:sysClr val="windowText" lastClr="000000"/>
                </a:solidFill>
              </a:rPr>
              <a:t>9</a:t>
            </a:r>
          </a:p>
        </p:txBody>
      </p:sp>
      <p:sp>
        <p:nvSpPr>
          <p:cNvPr id="13" name="Прямоугольник: скругленные углы 12">
            <a:extLst>
              <a:ext uri="{FF2B5EF4-FFF2-40B4-BE49-F238E27FC236}">
                <a16:creationId xmlns:a16="http://schemas.microsoft.com/office/drawing/2014/main" id="{7EC46491-BD9C-4F30-ABB8-8D06FC9DB66F}"/>
              </a:ext>
            </a:extLst>
          </p:cNvPr>
          <p:cNvSpPr/>
          <p:nvPr/>
        </p:nvSpPr>
        <p:spPr>
          <a:xfrm>
            <a:off x="5048976" y="2351806"/>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максимальный балл за работу -  </a:t>
            </a:r>
            <a:r>
              <a:rPr lang="ru-RU" b="1" dirty="0">
                <a:solidFill>
                  <a:sysClr val="windowText" lastClr="000000"/>
                </a:solidFill>
              </a:rPr>
              <a:t>17</a:t>
            </a:r>
          </a:p>
        </p:txBody>
      </p:sp>
      <p:sp>
        <p:nvSpPr>
          <p:cNvPr id="14" name="Прямоугольник: скругленные углы 13">
            <a:extLst>
              <a:ext uri="{FF2B5EF4-FFF2-40B4-BE49-F238E27FC236}">
                <a16:creationId xmlns:a16="http://schemas.microsoft.com/office/drawing/2014/main" id="{3EEB01CB-1853-44FF-B0DC-3ADB00B795AF}"/>
              </a:ext>
            </a:extLst>
          </p:cNvPr>
          <p:cNvSpPr/>
          <p:nvPr/>
        </p:nvSpPr>
        <p:spPr>
          <a:xfrm>
            <a:off x="1939187" y="3265538"/>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1 задание повышенного уровня сложности</a:t>
            </a:r>
          </a:p>
        </p:txBody>
      </p:sp>
      <p:sp>
        <p:nvSpPr>
          <p:cNvPr id="15" name="Прямоугольник: скругленные углы 14">
            <a:extLst>
              <a:ext uri="{FF2B5EF4-FFF2-40B4-BE49-F238E27FC236}">
                <a16:creationId xmlns:a16="http://schemas.microsoft.com/office/drawing/2014/main" id="{2BD5BEBA-741E-4EA2-8876-EB92469EB874}"/>
              </a:ext>
            </a:extLst>
          </p:cNvPr>
          <p:cNvSpPr/>
          <p:nvPr/>
        </p:nvSpPr>
        <p:spPr>
          <a:xfrm>
            <a:off x="8207221" y="1422511"/>
            <a:ext cx="3525107" cy="807308"/>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Перевод первичных баллов </a:t>
            </a:r>
          </a:p>
          <a:p>
            <a:pPr algn="ctr"/>
            <a:r>
              <a:rPr lang="ru-RU" dirty="0">
                <a:solidFill>
                  <a:sysClr val="windowText" lastClr="000000"/>
                </a:solidFill>
              </a:rPr>
              <a:t>в  отметки по пятибалльной шкале</a:t>
            </a:r>
          </a:p>
        </p:txBody>
      </p:sp>
      <p:graphicFrame>
        <p:nvGraphicFramePr>
          <p:cNvPr id="16" name="Таблица 15">
            <a:extLst>
              <a:ext uri="{FF2B5EF4-FFF2-40B4-BE49-F238E27FC236}">
                <a16:creationId xmlns:a16="http://schemas.microsoft.com/office/drawing/2014/main" id="{7506DA7C-50E6-4EB1-B291-D46D75408635}"/>
              </a:ext>
            </a:extLst>
          </p:cNvPr>
          <p:cNvGraphicFramePr>
            <a:graphicFrameLocks noGrp="1"/>
          </p:cNvGraphicFramePr>
          <p:nvPr>
            <p:extLst>
              <p:ext uri="{D42A27DB-BD31-4B8C-83A1-F6EECF244321}">
                <p14:modId xmlns:p14="http://schemas.microsoft.com/office/powerpoint/2010/main" val="3561233428"/>
              </p:ext>
            </p:extLst>
          </p:nvPr>
        </p:nvGraphicFramePr>
        <p:xfrm>
          <a:off x="7953375" y="2389325"/>
          <a:ext cx="4002735" cy="1715950"/>
        </p:xfrm>
        <a:graphic>
          <a:graphicData uri="http://schemas.openxmlformats.org/drawingml/2006/table">
            <a:tbl>
              <a:tblPr firstRow="1" bandRow="1">
                <a:tableStyleId>{5940675A-B579-460E-94D1-54222C63F5DA}</a:tableStyleId>
              </a:tblPr>
              <a:tblGrid>
                <a:gridCol w="1276814">
                  <a:extLst>
                    <a:ext uri="{9D8B030D-6E8A-4147-A177-3AD203B41FA5}">
                      <a16:colId xmlns:a16="http://schemas.microsoft.com/office/drawing/2014/main" val="3089212738"/>
                    </a:ext>
                  </a:extLst>
                </a:gridCol>
                <a:gridCol w="705455">
                  <a:extLst>
                    <a:ext uri="{9D8B030D-6E8A-4147-A177-3AD203B41FA5}">
                      <a16:colId xmlns:a16="http://schemas.microsoft.com/office/drawing/2014/main" val="469627586"/>
                    </a:ext>
                  </a:extLst>
                </a:gridCol>
                <a:gridCol w="673488">
                  <a:extLst>
                    <a:ext uri="{9D8B030D-6E8A-4147-A177-3AD203B41FA5}">
                      <a16:colId xmlns:a16="http://schemas.microsoft.com/office/drawing/2014/main" val="1410754882"/>
                    </a:ext>
                  </a:extLst>
                </a:gridCol>
                <a:gridCol w="664134">
                  <a:extLst>
                    <a:ext uri="{9D8B030D-6E8A-4147-A177-3AD203B41FA5}">
                      <a16:colId xmlns:a16="http://schemas.microsoft.com/office/drawing/2014/main" val="3208314456"/>
                    </a:ext>
                  </a:extLst>
                </a:gridCol>
                <a:gridCol w="682844">
                  <a:extLst>
                    <a:ext uri="{9D8B030D-6E8A-4147-A177-3AD203B41FA5}">
                      <a16:colId xmlns:a16="http://schemas.microsoft.com/office/drawing/2014/main" val="4101601159"/>
                    </a:ext>
                  </a:extLst>
                </a:gridCol>
              </a:tblGrid>
              <a:tr h="777992">
                <a:tc>
                  <a:txBody>
                    <a:bodyPr/>
                    <a:lstStyle/>
                    <a:p>
                      <a:pPr algn="ctr"/>
                      <a:r>
                        <a:rPr lang="ru-RU" sz="1600" dirty="0"/>
                        <a:t>Отметка</a:t>
                      </a:r>
                    </a:p>
                  </a:txBody>
                  <a:tcPr anchor="ctr"/>
                </a:tc>
                <a:tc>
                  <a:txBody>
                    <a:bodyPr/>
                    <a:lstStyle/>
                    <a:p>
                      <a:pPr algn="ctr"/>
                      <a:r>
                        <a:rPr lang="ru-RU" sz="1600" dirty="0"/>
                        <a:t>«2»</a:t>
                      </a:r>
                    </a:p>
                  </a:txBody>
                  <a:tcPr anchor="ctr"/>
                </a:tc>
                <a:tc>
                  <a:txBody>
                    <a:bodyPr/>
                    <a:lstStyle/>
                    <a:p>
                      <a:pPr algn="ctr"/>
                      <a:r>
                        <a:rPr lang="ru-RU" sz="1600" dirty="0"/>
                        <a:t>«3»</a:t>
                      </a:r>
                    </a:p>
                  </a:txBody>
                  <a:tcPr anchor="ctr"/>
                </a:tc>
                <a:tc>
                  <a:txBody>
                    <a:bodyPr/>
                    <a:lstStyle/>
                    <a:p>
                      <a:pPr algn="ctr"/>
                      <a:r>
                        <a:rPr lang="ru-RU" sz="1600" dirty="0"/>
                        <a:t>«4»</a:t>
                      </a:r>
                    </a:p>
                  </a:txBody>
                  <a:tcPr anchor="ctr"/>
                </a:tc>
                <a:tc>
                  <a:txBody>
                    <a:bodyPr/>
                    <a:lstStyle/>
                    <a:p>
                      <a:pPr algn="ctr"/>
                      <a:r>
                        <a:rPr lang="ru-RU" sz="1600" dirty="0"/>
                        <a:t>«5»</a:t>
                      </a:r>
                    </a:p>
                  </a:txBody>
                  <a:tcPr anchor="ctr"/>
                </a:tc>
                <a:extLst>
                  <a:ext uri="{0D108BD9-81ED-4DB2-BD59-A6C34878D82A}">
                    <a16:rowId xmlns:a16="http://schemas.microsoft.com/office/drawing/2014/main" val="3892861024"/>
                  </a:ext>
                </a:extLst>
              </a:tr>
              <a:tr h="937958">
                <a:tc>
                  <a:txBody>
                    <a:bodyPr/>
                    <a:lstStyle/>
                    <a:p>
                      <a:pPr algn="ctr"/>
                      <a:r>
                        <a:rPr lang="ru-RU" sz="1600" dirty="0"/>
                        <a:t>Первичные баллы</a:t>
                      </a:r>
                    </a:p>
                  </a:txBody>
                  <a:tcPr anchor="ctr"/>
                </a:tc>
                <a:tc>
                  <a:txBody>
                    <a:bodyPr/>
                    <a:lstStyle/>
                    <a:p>
                      <a:pPr algn="ctr"/>
                      <a:r>
                        <a:rPr lang="ru-RU" sz="1600" dirty="0"/>
                        <a:t>0-8</a:t>
                      </a:r>
                    </a:p>
                  </a:txBody>
                  <a:tcPr anchor="ctr"/>
                </a:tc>
                <a:tc>
                  <a:txBody>
                    <a:bodyPr/>
                    <a:lstStyle/>
                    <a:p>
                      <a:pPr algn="ctr"/>
                      <a:r>
                        <a:rPr lang="ru-RU" sz="1600" dirty="0"/>
                        <a:t>9-11</a:t>
                      </a:r>
                    </a:p>
                  </a:txBody>
                  <a:tcPr anchor="ctr"/>
                </a:tc>
                <a:tc>
                  <a:txBody>
                    <a:bodyPr/>
                    <a:lstStyle/>
                    <a:p>
                      <a:pPr algn="ctr"/>
                      <a:r>
                        <a:rPr lang="ru-RU" sz="1600" dirty="0"/>
                        <a:t>12-14</a:t>
                      </a:r>
                    </a:p>
                  </a:txBody>
                  <a:tcPr anchor="ctr"/>
                </a:tc>
                <a:tc>
                  <a:txBody>
                    <a:bodyPr/>
                    <a:lstStyle/>
                    <a:p>
                      <a:pPr algn="ctr"/>
                      <a:r>
                        <a:rPr lang="ru-RU" sz="1600" dirty="0"/>
                        <a:t>15-17</a:t>
                      </a:r>
                    </a:p>
                  </a:txBody>
                  <a:tcPr anchor="ctr"/>
                </a:tc>
                <a:extLst>
                  <a:ext uri="{0D108BD9-81ED-4DB2-BD59-A6C34878D82A}">
                    <a16:rowId xmlns:a16="http://schemas.microsoft.com/office/drawing/2014/main" val="1517554406"/>
                  </a:ext>
                </a:extLst>
              </a:tr>
            </a:tbl>
          </a:graphicData>
        </a:graphic>
      </p:graphicFrame>
      <p:pic>
        <p:nvPicPr>
          <p:cNvPr id="17" name="Рисунок 16" descr="Часы">
            <a:extLst>
              <a:ext uri="{FF2B5EF4-FFF2-40B4-BE49-F238E27FC236}">
                <a16:creationId xmlns:a16="http://schemas.microsoft.com/office/drawing/2014/main" id="{305C066C-516A-49B0-B9CF-8A7285CF74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3612" y="3966678"/>
            <a:ext cx="1233610" cy="1233610"/>
          </a:xfrm>
          <a:prstGeom prst="rect">
            <a:avLst/>
          </a:prstGeom>
        </p:spPr>
      </p:pic>
      <p:sp>
        <p:nvSpPr>
          <p:cNvPr id="18" name="Прямоугольник: скругленные углы 17">
            <a:extLst>
              <a:ext uri="{FF2B5EF4-FFF2-40B4-BE49-F238E27FC236}">
                <a16:creationId xmlns:a16="http://schemas.microsoft.com/office/drawing/2014/main" id="{17BD4829-F0EE-426E-95EF-C14D905F9713}"/>
              </a:ext>
            </a:extLst>
          </p:cNvPr>
          <p:cNvSpPr/>
          <p:nvPr/>
        </p:nvSpPr>
        <p:spPr>
          <a:xfrm>
            <a:off x="1985236" y="5200288"/>
            <a:ext cx="1263972" cy="1518852"/>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45 минут</a:t>
            </a:r>
          </a:p>
        </p:txBody>
      </p:sp>
      <p:pic>
        <p:nvPicPr>
          <p:cNvPr id="20" name="Рисунок 19" descr="Документ">
            <a:extLst>
              <a:ext uri="{FF2B5EF4-FFF2-40B4-BE49-F238E27FC236}">
                <a16:creationId xmlns:a16="http://schemas.microsoft.com/office/drawing/2014/main" id="{0627694F-307C-4CA3-BF8D-9B63DD6F63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8475" y="1125928"/>
            <a:ext cx="1139034" cy="1139034"/>
          </a:xfrm>
          <a:prstGeom prst="rect">
            <a:avLst/>
          </a:prstGeom>
        </p:spPr>
      </p:pic>
      <p:pic>
        <p:nvPicPr>
          <p:cNvPr id="21" name="Рисунок 20" descr="Поделиться">
            <a:extLst>
              <a:ext uri="{FF2B5EF4-FFF2-40B4-BE49-F238E27FC236}">
                <a16:creationId xmlns:a16="http://schemas.microsoft.com/office/drawing/2014/main" id="{F8F9697D-AED4-4A45-A862-D48E11A392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64744" y="208110"/>
            <a:ext cx="1054895" cy="1054895"/>
          </a:xfrm>
          <a:prstGeom prst="rect">
            <a:avLst/>
          </a:prstGeom>
        </p:spPr>
      </p:pic>
      <p:sp>
        <p:nvSpPr>
          <p:cNvPr id="19" name="TextBox 18">
            <a:extLst>
              <a:ext uri="{FF2B5EF4-FFF2-40B4-BE49-F238E27FC236}">
                <a16:creationId xmlns:a16="http://schemas.microsoft.com/office/drawing/2014/main" id="{97B343FF-6699-4792-B321-02DDE1AB0FD3}"/>
              </a:ext>
            </a:extLst>
          </p:cNvPr>
          <p:cNvSpPr txBox="1"/>
          <p:nvPr/>
        </p:nvSpPr>
        <p:spPr>
          <a:xfrm>
            <a:off x="10209402" y="0"/>
            <a:ext cx="1982599" cy="276999"/>
          </a:xfrm>
          <a:prstGeom prst="rect">
            <a:avLst/>
          </a:prstGeom>
          <a:noFill/>
        </p:spPr>
        <p:txBody>
          <a:bodyPr wrap="square" rtlCol="0">
            <a:spAutoFit/>
          </a:bodyPr>
          <a:lstStyle/>
          <a:p>
            <a:r>
              <a:rPr lang="ru-RU" sz="1200" dirty="0">
                <a:solidFill>
                  <a:schemeClr val="tx2">
                    <a:lumMod val="40000"/>
                    <a:lumOff val="60000"/>
                  </a:schemeClr>
                </a:solidFill>
              </a:rPr>
              <a:t>Литература, 8 класс</a:t>
            </a:r>
          </a:p>
        </p:txBody>
      </p:sp>
    </p:spTree>
    <p:extLst>
      <p:ext uri="{BB962C8B-B14F-4D97-AF65-F5344CB8AC3E}">
        <p14:creationId xmlns:p14="http://schemas.microsoft.com/office/powerpoint/2010/main" val="21397772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923AEC73-3C65-42DB-8517-994DE7F35046}"/>
              </a:ext>
            </a:extLst>
          </p:cNvPr>
          <p:cNvGraphicFramePr>
            <a:graphicFrameLocks noGrp="1"/>
          </p:cNvGraphicFramePr>
          <p:nvPr>
            <p:extLst>
              <p:ext uri="{D42A27DB-BD31-4B8C-83A1-F6EECF244321}">
                <p14:modId xmlns:p14="http://schemas.microsoft.com/office/powerpoint/2010/main" val="3412190629"/>
              </p:ext>
            </p:extLst>
          </p:nvPr>
        </p:nvGraphicFramePr>
        <p:xfrm>
          <a:off x="197708" y="993964"/>
          <a:ext cx="11796583" cy="5244464"/>
        </p:xfrm>
        <a:graphic>
          <a:graphicData uri="http://schemas.openxmlformats.org/drawingml/2006/table">
            <a:tbl>
              <a:tblPr firstRow="1" firstCol="1" lastRow="1" lastCol="1" bandRow="1" bandCol="1">
                <a:noFill/>
                <a:tableStyleId>{5940675A-B579-460E-94D1-54222C63F5DA}</a:tableStyleId>
              </a:tblPr>
              <a:tblGrid>
                <a:gridCol w="562868">
                  <a:extLst>
                    <a:ext uri="{9D8B030D-6E8A-4147-A177-3AD203B41FA5}">
                      <a16:colId xmlns:a16="http://schemas.microsoft.com/office/drawing/2014/main" val="1602300257"/>
                    </a:ext>
                  </a:extLst>
                </a:gridCol>
                <a:gridCol w="11233715">
                  <a:extLst>
                    <a:ext uri="{9D8B030D-6E8A-4147-A177-3AD203B41FA5}">
                      <a16:colId xmlns:a16="http://schemas.microsoft.com/office/drawing/2014/main" val="3427477491"/>
                    </a:ext>
                  </a:extLst>
                </a:gridCol>
              </a:tblGrid>
              <a:tr h="521000">
                <a:tc>
                  <a:txBody>
                    <a:bodyPr/>
                    <a:lstStyle/>
                    <a:p>
                      <a:pPr algn="ctr">
                        <a:lnSpc>
                          <a:spcPct val="115000"/>
                        </a:lnSpc>
                        <a:spcBef>
                          <a:spcPts val="55"/>
                        </a:spcBef>
                        <a:spcAft>
                          <a:spcPts val="0"/>
                        </a:spcAft>
                        <a:tabLst>
                          <a:tab pos="452120" algn="l"/>
                        </a:tabLst>
                      </a:pPr>
                      <a:r>
                        <a:rPr lang="ru-RU" sz="1400" b="1" dirty="0">
                          <a:effectLst/>
                          <a:latin typeface="Times New Roman" panose="02020603050405020304" pitchFamily="18" charset="0"/>
                          <a:cs typeface="Times New Roman" panose="02020603050405020304" pitchFamily="18" charset="0"/>
                        </a:rPr>
                        <a:t>№</a:t>
                      </a:r>
                    </a:p>
                    <a:p>
                      <a:pPr algn="ctr">
                        <a:lnSpc>
                          <a:spcPct val="115000"/>
                        </a:lnSpc>
                        <a:spcBef>
                          <a:spcPts val="55"/>
                        </a:spcBef>
                        <a:spcAft>
                          <a:spcPts val="0"/>
                        </a:spcAft>
                        <a:tabLst>
                          <a:tab pos="452120" algn="l"/>
                        </a:tabLst>
                      </a:pPr>
                      <a:r>
                        <a:rPr lang="ru-RU" sz="1400" b="1" dirty="0">
                          <a:effectLst/>
                          <a:latin typeface="Times New Roman" panose="02020603050405020304" pitchFamily="18" charset="0"/>
                          <a:cs typeface="Times New Roman" panose="02020603050405020304" pitchFamily="18" charset="0"/>
                        </a:rPr>
                        <a:t>п/п</a:t>
                      </a:r>
                      <a:endPar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lnSpc>
                          <a:spcPct val="115000"/>
                        </a:lnSpc>
                        <a:spcBef>
                          <a:spcPts val="55"/>
                        </a:spcBef>
                        <a:spcAft>
                          <a:spcPts val="0"/>
                        </a:spcAft>
                        <a:tabLst>
                          <a:tab pos="450850" algn="l"/>
                        </a:tabLst>
                      </a:pPr>
                      <a:r>
                        <a:rPr lang="ru-RU" sz="1400" b="1" dirty="0">
                          <a:effectLst/>
                          <a:latin typeface="Times New Roman" panose="02020603050405020304" pitchFamily="18" charset="0"/>
                          <a:cs typeface="Times New Roman" panose="02020603050405020304" pitchFamily="18" charset="0"/>
                        </a:rPr>
                        <a:t>Блоки</a:t>
                      </a:r>
                      <a:r>
                        <a:rPr lang="ru-RU" sz="1400" b="1" spc="-35" dirty="0">
                          <a:effectLst/>
                          <a:latin typeface="Times New Roman" panose="02020603050405020304" pitchFamily="18" charset="0"/>
                          <a:cs typeface="Times New Roman" panose="02020603050405020304" pitchFamily="18" charset="0"/>
                        </a:rPr>
                        <a:t> </a:t>
                      </a:r>
                      <a:r>
                        <a:rPr lang="ru-RU" sz="1400" b="1" dirty="0" err="1">
                          <a:effectLst/>
                          <a:latin typeface="Times New Roman" panose="02020603050405020304" pitchFamily="18" charset="0"/>
                          <a:cs typeface="Times New Roman" panose="02020603050405020304" pitchFamily="18" charset="0"/>
                        </a:rPr>
                        <a:t>ПООП</a:t>
                      </a:r>
                      <a:r>
                        <a:rPr lang="ru-RU" sz="1400" b="1" dirty="0">
                          <a:effectLst/>
                          <a:latin typeface="Times New Roman" panose="02020603050405020304" pitchFamily="18" charset="0"/>
                          <a:cs typeface="Times New Roman" panose="02020603050405020304" pitchFamily="18" charset="0"/>
                        </a:rPr>
                        <a:t>:</a:t>
                      </a:r>
                      <a:r>
                        <a:rPr lang="ru-RU" sz="1400" b="1" spc="-35"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выпускник</a:t>
                      </a:r>
                      <a:r>
                        <a:rPr lang="ru-RU" sz="1400" b="1" spc="-45"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научится</a:t>
                      </a:r>
                      <a:r>
                        <a:rPr lang="ru-RU" sz="1400" b="1" spc="-35"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a:t>
                      </a:r>
                      <a:r>
                        <a:rPr lang="ru-RU" sz="1400" b="1" spc="-20"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получит </a:t>
                      </a:r>
                      <a:r>
                        <a:rPr lang="ru-RU" sz="1400" b="1" spc="-285"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возможность</a:t>
                      </a:r>
                      <a:r>
                        <a:rPr lang="ru-RU" sz="1400" b="1" spc="-10"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научиться</a:t>
                      </a:r>
                      <a:r>
                        <a:rPr lang="ru-RU" sz="1400" b="1" spc="-5"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или</a:t>
                      </a:r>
                      <a:r>
                        <a:rPr lang="ru-RU" sz="1400" b="1" spc="-10"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проверяемые требования</a:t>
                      </a:r>
                      <a:r>
                        <a:rPr lang="ru-RU" sz="1400" b="1" spc="-20"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(умения)</a:t>
                      </a:r>
                      <a:r>
                        <a:rPr lang="ru-RU" sz="1400" b="1" spc="-25"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в</a:t>
                      </a:r>
                      <a:r>
                        <a:rPr lang="ru-RU" sz="1400" b="1" spc="-30"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соответствии</a:t>
                      </a:r>
                      <a:r>
                        <a:rPr lang="ru-RU" sz="1400" b="1" spc="-20"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с</a:t>
                      </a:r>
                      <a:r>
                        <a:rPr lang="ru-RU" sz="1400" b="1" spc="-25" dirty="0">
                          <a:effectLst/>
                          <a:latin typeface="Times New Roman" panose="02020603050405020304" pitchFamily="18" charset="0"/>
                          <a:cs typeface="Times New Roman" panose="02020603050405020304" pitchFamily="18" charset="0"/>
                        </a:rPr>
                        <a:t> </a:t>
                      </a:r>
                      <a:r>
                        <a:rPr lang="ru-RU" sz="1400" b="1" dirty="0" err="1">
                          <a:effectLst/>
                          <a:latin typeface="Times New Roman" panose="02020603050405020304" pitchFamily="18" charset="0"/>
                          <a:cs typeface="Times New Roman" panose="02020603050405020304" pitchFamily="18" charset="0"/>
                        </a:rPr>
                        <a:t>ФГОС</a:t>
                      </a:r>
                      <a:endPar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373384286"/>
                  </a:ext>
                </a:extLst>
              </a:tr>
              <a:tr h="469782">
                <a:tc>
                  <a:txBody>
                    <a:bodyPr/>
                    <a:lstStyle/>
                    <a:p>
                      <a:pPr algn="ctr">
                        <a:lnSpc>
                          <a:spcPct val="115000"/>
                        </a:lnSpc>
                        <a:spcBef>
                          <a:spcPts val="55"/>
                        </a:spcBef>
                        <a:spcAft>
                          <a:spcPts val="0"/>
                        </a:spcAft>
                        <a:tabLst>
                          <a:tab pos="452120" algn="l"/>
                        </a:tabLst>
                      </a:pPr>
                      <a:r>
                        <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0" marR="0" marT="0" marB="0" anchor="ctr">
                    <a:noFill/>
                  </a:tcPr>
                </a:tc>
                <a:tc>
                  <a:txBody>
                    <a:bodyPr/>
                    <a:lstStyle/>
                    <a:p>
                      <a:pPr algn="l"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Овладеть сущностью и пониманием смысловых функций теоретико-литературных понятий и самостоятельно использовать их в процессе анализа и интерпретации произведений, оформления собственных оценок и наблюдений; определять родовую и жанровую принадлежность произведения</a:t>
                      </a:r>
                    </a:p>
                  </a:txBody>
                  <a:tcPr marL="9525" marR="9525" marT="9525" marB="0" anchor="ctr">
                    <a:noFill/>
                  </a:tcPr>
                </a:tc>
                <a:extLst>
                  <a:ext uri="{0D108BD9-81ED-4DB2-BD59-A6C34878D82A}">
                    <a16:rowId xmlns:a16="http://schemas.microsoft.com/office/drawing/2014/main" val="3992077659"/>
                  </a:ext>
                </a:extLst>
              </a:tr>
              <a:tr h="469782">
                <a:tc>
                  <a:txBody>
                    <a:bodyPr/>
                    <a:lstStyle/>
                    <a:p>
                      <a:pPr algn="ctr">
                        <a:lnSpc>
                          <a:spcPct val="115000"/>
                        </a:lnSpc>
                        <a:spcBef>
                          <a:spcPts val="55"/>
                        </a:spcBef>
                        <a:spcAft>
                          <a:spcPts val="0"/>
                        </a:spcAft>
                        <a:tabLst>
                          <a:tab pos="452120" algn="l"/>
                        </a:tabLst>
                      </a:pPr>
                      <a:r>
                        <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0" marR="0" marT="0" marB="0" anchor="ctr">
                    <a:noFill/>
                  </a:tcPr>
                </a:tc>
                <a:tc>
                  <a:txBody>
                    <a:bodyPr/>
                    <a:lstStyle/>
                    <a:p>
                      <a:pPr algn="l"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Овладеть сущностью и пониманием смысловых функций теоретико-литературных понятий и самостоятельно использовать их в процессе анализа и интерпретации произведений, оформления собственных оценок и наблюдений; определять родовую и жанровую принадлежность произведения</a:t>
                      </a:r>
                    </a:p>
                  </a:txBody>
                  <a:tcPr marL="9525" marR="9525" marT="9525" marB="0" anchor="ctr">
                    <a:noFill/>
                  </a:tcPr>
                </a:tc>
                <a:extLst>
                  <a:ext uri="{0D108BD9-81ED-4DB2-BD59-A6C34878D82A}">
                    <a16:rowId xmlns:a16="http://schemas.microsoft.com/office/drawing/2014/main" val="2203698548"/>
                  </a:ext>
                </a:extLst>
              </a:tr>
              <a:tr h="469782">
                <a:tc>
                  <a:txBody>
                    <a:bodyPr/>
                    <a:lstStyle/>
                    <a:p>
                      <a:pPr algn="ctr">
                        <a:lnSpc>
                          <a:spcPct val="115000"/>
                        </a:lnSpc>
                        <a:spcBef>
                          <a:spcPts val="55"/>
                        </a:spcBef>
                        <a:spcAft>
                          <a:spcPts val="0"/>
                        </a:spcAft>
                        <a:tabLst>
                          <a:tab pos="452120" algn="l"/>
                        </a:tabLst>
                      </a:pPr>
                      <a:r>
                        <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0" marR="0" marT="0" marB="0" anchor="ctr">
                    <a:noFill/>
                  </a:tcPr>
                </a:tc>
                <a:tc>
                  <a:txBody>
                    <a:bodyPr/>
                    <a:lstStyle/>
                    <a:p>
                      <a:pPr algn="l"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Проводить самостоятельный смысловой и эстетический анализ произведений художественной литературы; воспринимать, анализировать, интерпретировать и оценивать прочитанное</a:t>
                      </a:r>
                    </a:p>
                  </a:txBody>
                  <a:tcPr marL="9525" marR="9525" marT="9525" marB="0" anchor="ctr">
                    <a:noFill/>
                  </a:tcPr>
                </a:tc>
                <a:extLst>
                  <a:ext uri="{0D108BD9-81ED-4DB2-BD59-A6C34878D82A}">
                    <a16:rowId xmlns:a16="http://schemas.microsoft.com/office/drawing/2014/main" val="4045395038"/>
                  </a:ext>
                </a:extLst>
              </a:tr>
              <a:tr h="929307">
                <a:tc>
                  <a:txBody>
                    <a:bodyPr/>
                    <a:lstStyle/>
                    <a:p>
                      <a:pPr algn="ctr">
                        <a:lnSpc>
                          <a:spcPct val="115000"/>
                        </a:lnSpc>
                        <a:spcBef>
                          <a:spcPts val="55"/>
                        </a:spcBef>
                        <a:spcAft>
                          <a:spcPts val="0"/>
                        </a:spcAft>
                        <a:tabLst>
                          <a:tab pos="452120" algn="l"/>
                        </a:tabLst>
                      </a:pPr>
                      <a:r>
                        <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0" marR="0" marT="0" marB="0" anchor="ctr">
                    <a:noFill/>
                  </a:tcPr>
                </a:tc>
                <a:tc>
                  <a:txBody>
                    <a:bodyPr/>
                    <a:lstStyle/>
                    <a:p>
                      <a:pPr algn="l"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Овладеть сущностью и пониманием смысловых функций теоретико-литературных понятий и самостоятельно использовать их в процессе анализа и интерпретации произведений, оформления собственных оценок и наблюдений; определять родовую и жанровую принадлежность произведения; анализировать произведение в единстве формы и содержания; выявлять основные особенности языка художественного произведения, поэтической и прозаической речи</a:t>
                      </a:r>
                    </a:p>
                  </a:txBody>
                  <a:tcPr marL="9525" marR="9525" marT="9525" marB="0" anchor="ctr">
                    <a:noFill/>
                  </a:tcPr>
                </a:tc>
                <a:extLst>
                  <a:ext uri="{0D108BD9-81ED-4DB2-BD59-A6C34878D82A}">
                    <a16:rowId xmlns:a16="http://schemas.microsoft.com/office/drawing/2014/main" val="2651566131"/>
                  </a:ext>
                </a:extLst>
              </a:tr>
              <a:tr h="243097">
                <a:tc>
                  <a:txBody>
                    <a:bodyPr/>
                    <a:lstStyle/>
                    <a:p>
                      <a:pPr algn="ctr">
                        <a:lnSpc>
                          <a:spcPct val="115000"/>
                        </a:lnSpc>
                        <a:spcBef>
                          <a:spcPts val="55"/>
                        </a:spcBef>
                        <a:spcAft>
                          <a:spcPts val="0"/>
                        </a:spcAft>
                        <a:tabLst>
                          <a:tab pos="452120" algn="l"/>
                        </a:tabLst>
                      </a:pPr>
                      <a:r>
                        <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rPr>
                        <a:t>5К1</a:t>
                      </a:r>
                    </a:p>
                  </a:txBody>
                  <a:tcPr marL="0" marR="0" marT="0" marB="0" anchor="ctr">
                    <a:noFill/>
                  </a:tcPr>
                </a:tc>
                <a:tc>
                  <a:txBody>
                    <a:bodyPr/>
                    <a:lstStyle/>
                    <a:p>
                      <a:pPr algn="l"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Проводить самостоятельный смысловой и эстетический анализ произведений фольклора и художественной литературы</a:t>
                      </a:r>
                    </a:p>
                  </a:txBody>
                  <a:tcPr marL="9525" marR="9525" marT="9525" marB="0" anchor="ctr">
                    <a:noFill/>
                  </a:tcPr>
                </a:tc>
                <a:extLst>
                  <a:ext uri="{0D108BD9-81ED-4DB2-BD59-A6C34878D82A}">
                    <a16:rowId xmlns:a16="http://schemas.microsoft.com/office/drawing/2014/main" val="338805296"/>
                  </a:ext>
                </a:extLst>
              </a:tr>
              <a:tr h="243097">
                <a:tc>
                  <a:txBody>
                    <a:bodyPr/>
                    <a:lstStyle/>
                    <a:p>
                      <a:pPr algn="ctr">
                        <a:lnSpc>
                          <a:spcPct val="115000"/>
                        </a:lnSpc>
                        <a:spcBef>
                          <a:spcPts val="55"/>
                        </a:spcBef>
                        <a:spcAft>
                          <a:spcPts val="0"/>
                        </a:spcAft>
                        <a:tabLst>
                          <a:tab pos="452120" algn="l"/>
                        </a:tabLst>
                      </a:pPr>
                      <a:r>
                        <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rPr>
                        <a:t>5К2</a:t>
                      </a:r>
                    </a:p>
                  </a:txBody>
                  <a:tcPr marL="0" marR="0" marT="0" marB="0" anchor="ctr">
                    <a:noFill/>
                  </a:tcPr>
                </a:tc>
                <a:tc>
                  <a:txBody>
                    <a:bodyPr/>
                    <a:lstStyle/>
                    <a:p>
                      <a:pPr algn="l"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Писать сочинение-рассуждение по заданной теме с опорой на прочитанные произведения </a:t>
                      </a:r>
                    </a:p>
                  </a:txBody>
                  <a:tcPr marL="9525" marR="9525" marT="9525" marB="0" anchor="ctr">
                    <a:noFill/>
                  </a:tcPr>
                </a:tc>
                <a:extLst>
                  <a:ext uri="{0D108BD9-81ED-4DB2-BD59-A6C34878D82A}">
                    <a16:rowId xmlns:a16="http://schemas.microsoft.com/office/drawing/2014/main" val="658666705"/>
                  </a:ext>
                </a:extLst>
              </a:tr>
              <a:tr h="243097">
                <a:tc>
                  <a:txBody>
                    <a:bodyPr/>
                    <a:lstStyle/>
                    <a:p>
                      <a:pPr algn="ctr">
                        <a:lnSpc>
                          <a:spcPct val="115000"/>
                        </a:lnSpc>
                        <a:spcBef>
                          <a:spcPts val="55"/>
                        </a:spcBef>
                        <a:spcAft>
                          <a:spcPts val="0"/>
                        </a:spcAft>
                        <a:tabLst>
                          <a:tab pos="452120" algn="l"/>
                        </a:tabLst>
                      </a:pPr>
                      <a:r>
                        <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rPr>
                        <a:t>5К3</a:t>
                      </a:r>
                    </a:p>
                  </a:txBody>
                  <a:tcPr marL="0" marR="0" marT="0" marB="0" anchor="ctr">
                    <a:noFill/>
                  </a:tcPr>
                </a:tc>
                <a:tc>
                  <a:txBody>
                    <a:bodyPr/>
                    <a:lstStyle/>
                    <a:p>
                      <a:pPr algn="l"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Создавать письменные высказывания разных жанров (объемом не менее 50 слов) </a:t>
                      </a:r>
                    </a:p>
                  </a:txBody>
                  <a:tcPr marL="9525" marR="9525" marT="9525" marB="0" anchor="ctr">
                    <a:noFill/>
                  </a:tcPr>
                </a:tc>
                <a:extLst>
                  <a:ext uri="{0D108BD9-81ED-4DB2-BD59-A6C34878D82A}">
                    <a16:rowId xmlns:a16="http://schemas.microsoft.com/office/drawing/2014/main" val="2149994676"/>
                  </a:ext>
                </a:extLst>
              </a:tr>
              <a:tr h="243097">
                <a:tc>
                  <a:txBody>
                    <a:bodyPr/>
                    <a:lstStyle/>
                    <a:p>
                      <a:pPr algn="ctr">
                        <a:lnSpc>
                          <a:spcPct val="115000"/>
                        </a:lnSpc>
                        <a:spcBef>
                          <a:spcPts val="55"/>
                        </a:spcBef>
                        <a:spcAft>
                          <a:spcPts val="0"/>
                        </a:spcAft>
                        <a:tabLst>
                          <a:tab pos="452120" algn="l"/>
                        </a:tabLst>
                      </a:pPr>
                      <a:r>
                        <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rPr>
                        <a:t>6К1</a:t>
                      </a:r>
                    </a:p>
                  </a:txBody>
                  <a:tcPr marL="0" marR="0" marT="0" marB="0" anchor="ctr">
                    <a:noFill/>
                  </a:tcPr>
                </a:tc>
                <a:tc>
                  <a:txBody>
                    <a:bodyPr/>
                    <a:lstStyle/>
                    <a:p>
                      <a:pPr algn="l"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Воспринимать, анализировать, интерпретировать и оценивать прочитанное (с учетом литературного развития обучающихся)</a:t>
                      </a:r>
                    </a:p>
                  </a:txBody>
                  <a:tcPr marL="9525" marR="9525" marT="9525" marB="0" anchor="ctr">
                    <a:noFill/>
                  </a:tcPr>
                </a:tc>
                <a:extLst>
                  <a:ext uri="{0D108BD9-81ED-4DB2-BD59-A6C34878D82A}">
                    <a16:rowId xmlns:a16="http://schemas.microsoft.com/office/drawing/2014/main" val="1769626365"/>
                  </a:ext>
                </a:extLst>
              </a:tr>
              <a:tr h="469782">
                <a:tc>
                  <a:txBody>
                    <a:bodyPr/>
                    <a:lstStyle/>
                    <a:p>
                      <a:pPr algn="ctr">
                        <a:lnSpc>
                          <a:spcPct val="115000"/>
                        </a:lnSpc>
                        <a:spcBef>
                          <a:spcPts val="55"/>
                        </a:spcBef>
                        <a:spcAft>
                          <a:spcPts val="0"/>
                        </a:spcAft>
                        <a:tabLst>
                          <a:tab pos="452120" algn="l"/>
                        </a:tabLst>
                      </a:pPr>
                      <a:r>
                        <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rPr>
                        <a:t>6К2</a:t>
                      </a:r>
                    </a:p>
                  </a:txBody>
                  <a:tcPr marL="0" marR="0" marT="0" marB="0" anchor="ctr">
                    <a:noFill/>
                  </a:tcPr>
                </a:tc>
                <a:tc>
                  <a:txBody>
                    <a:bodyPr/>
                    <a:lstStyle/>
                    <a:p>
                      <a:pPr algn="l"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Писать сочинение-рассуждение по заданной теме с опорой на прочитанные произведения; объяснять свое понимание нравственно-философской, социально-исторической и эстетической проблематики произведений (с учетом литературного развития обучающихся)</a:t>
                      </a:r>
                    </a:p>
                  </a:txBody>
                  <a:tcPr marL="9525" marR="9525" marT="9525" marB="0" anchor="ctr">
                    <a:noFill/>
                  </a:tcPr>
                </a:tc>
                <a:extLst>
                  <a:ext uri="{0D108BD9-81ED-4DB2-BD59-A6C34878D82A}">
                    <a16:rowId xmlns:a16="http://schemas.microsoft.com/office/drawing/2014/main" val="3534213404"/>
                  </a:ext>
                </a:extLst>
              </a:tr>
              <a:tr h="699544">
                <a:tc>
                  <a:txBody>
                    <a:bodyPr/>
                    <a:lstStyle/>
                    <a:p>
                      <a:pPr algn="ctr">
                        <a:lnSpc>
                          <a:spcPct val="115000"/>
                        </a:lnSpc>
                        <a:spcBef>
                          <a:spcPts val="55"/>
                        </a:spcBef>
                        <a:spcAft>
                          <a:spcPts val="0"/>
                        </a:spcAft>
                        <a:tabLst>
                          <a:tab pos="452120" algn="l"/>
                        </a:tabLst>
                      </a:pPr>
                      <a:r>
                        <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rPr>
                        <a:t>6К3</a:t>
                      </a:r>
                    </a:p>
                  </a:txBody>
                  <a:tcPr marL="0" marR="0" marT="0" marB="0" anchor="ctr">
                    <a:noFill/>
                  </a:tcPr>
                </a:tc>
                <a:tc>
                  <a:txBody>
                    <a:bodyPr/>
                    <a:lstStyle/>
                    <a:p>
                      <a:pPr algn="l"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Выявлять позицию героя, рассказчика и авторскую позицию, учитывая художественные особенности произведения; характеризовать героев-персонажей, давать их сравнительные характеристики, оценивать систему персонажей; определять особенности композиции и основной конфликт произведения</a:t>
                      </a:r>
                    </a:p>
                  </a:txBody>
                  <a:tcPr marL="9525" marR="9525" marT="9525" marB="0" anchor="ctr">
                    <a:noFill/>
                  </a:tcPr>
                </a:tc>
                <a:extLst>
                  <a:ext uri="{0D108BD9-81ED-4DB2-BD59-A6C34878D82A}">
                    <a16:rowId xmlns:a16="http://schemas.microsoft.com/office/drawing/2014/main" val="2633442738"/>
                  </a:ext>
                </a:extLst>
              </a:tr>
              <a:tr h="243097">
                <a:tc>
                  <a:txBody>
                    <a:bodyPr/>
                    <a:lstStyle/>
                    <a:p>
                      <a:pPr algn="ctr">
                        <a:lnSpc>
                          <a:spcPct val="115000"/>
                        </a:lnSpc>
                        <a:spcBef>
                          <a:spcPts val="55"/>
                        </a:spcBef>
                        <a:spcAft>
                          <a:spcPts val="0"/>
                        </a:spcAft>
                        <a:tabLst>
                          <a:tab pos="452120" algn="l"/>
                        </a:tabLst>
                      </a:pPr>
                      <a:r>
                        <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rPr>
                        <a:t>6К4</a:t>
                      </a:r>
                    </a:p>
                  </a:txBody>
                  <a:tcPr marL="0" marR="0" marT="0" marB="0" anchor="ctr">
                    <a:noFill/>
                  </a:tcPr>
                </a:tc>
                <a:tc>
                  <a:txBody>
                    <a:bodyPr/>
                    <a:lstStyle/>
                    <a:p>
                      <a:pPr algn="l"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Создавать письменные высказывания разных жанров (объемом не менее 80 слов)</a:t>
                      </a:r>
                    </a:p>
                  </a:txBody>
                  <a:tcPr marL="9525" marR="9525" marT="9525" marB="0" anchor="ctr">
                    <a:noFill/>
                  </a:tcPr>
                </a:tc>
                <a:extLst>
                  <a:ext uri="{0D108BD9-81ED-4DB2-BD59-A6C34878D82A}">
                    <a16:rowId xmlns:a16="http://schemas.microsoft.com/office/drawing/2014/main" val="3944565555"/>
                  </a:ext>
                </a:extLst>
              </a:tr>
            </a:tbl>
          </a:graphicData>
        </a:graphic>
      </p:graphicFrame>
      <p:sp>
        <p:nvSpPr>
          <p:cNvPr id="6" name="Заголовок 3">
            <a:extLst>
              <a:ext uri="{FF2B5EF4-FFF2-40B4-BE49-F238E27FC236}">
                <a16:creationId xmlns:a16="http://schemas.microsoft.com/office/drawing/2014/main" id="{6AA098EB-00A5-4472-B92F-2DD914CDD303}"/>
              </a:ext>
            </a:extLst>
          </p:cNvPr>
          <p:cNvSpPr>
            <a:spLocks noGrp="1"/>
          </p:cNvSpPr>
          <p:nvPr>
            <p:ph type="title"/>
          </p:nvPr>
        </p:nvSpPr>
        <p:spPr>
          <a:xfrm>
            <a:off x="3436620" y="292746"/>
            <a:ext cx="10728960" cy="594360"/>
          </a:xfrm>
        </p:spPr>
        <p:txBody>
          <a:bodyPr/>
          <a:lstStyle/>
          <a:p>
            <a:r>
              <a:rPr lang="ru-RU" dirty="0"/>
              <a:t>Требования (умения)</a:t>
            </a:r>
          </a:p>
        </p:txBody>
      </p:sp>
      <p:sp>
        <p:nvSpPr>
          <p:cNvPr id="4" name="TextBox 3">
            <a:extLst>
              <a:ext uri="{FF2B5EF4-FFF2-40B4-BE49-F238E27FC236}">
                <a16:creationId xmlns:a16="http://schemas.microsoft.com/office/drawing/2014/main" id="{789A88A6-AE75-48D0-B051-AE95DAA75A1E}"/>
              </a:ext>
            </a:extLst>
          </p:cNvPr>
          <p:cNvSpPr txBox="1"/>
          <p:nvPr/>
        </p:nvSpPr>
        <p:spPr>
          <a:xfrm>
            <a:off x="10775093" y="0"/>
            <a:ext cx="1416908" cy="461665"/>
          </a:xfrm>
          <a:prstGeom prst="rect">
            <a:avLst/>
          </a:prstGeom>
          <a:noFill/>
        </p:spPr>
        <p:txBody>
          <a:bodyPr wrap="square" rtlCol="0">
            <a:spAutoFit/>
          </a:bodyPr>
          <a:lstStyle/>
          <a:p>
            <a:r>
              <a:rPr lang="ru-RU" sz="1200" dirty="0">
                <a:solidFill>
                  <a:schemeClr val="tx2">
                    <a:lumMod val="40000"/>
                    <a:lumOff val="60000"/>
                  </a:schemeClr>
                </a:solidFill>
              </a:rPr>
              <a:t>Литература, 8 класс</a:t>
            </a:r>
          </a:p>
        </p:txBody>
      </p:sp>
    </p:spTree>
    <p:extLst>
      <p:ext uri="{BB962C8B-B14F-4D97-AF65-F5344CB8AC3E}">
        <p14:creationId xmlns:p14="http://schemas.microsoft.com/office/powerpoint/2010/main" val="94910103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8362281" cy="444387"/>
          </a:xfrm>
        </p:spPr>
        <p:txBody>
          <a:bodyPr>
            <a:noAutofit/>
          </a:bodyPr>
          <a:lstStyle/>
          <a:p>
            <a:r>
              <a:rPr lang="ru-RU" sz="2000" dirty="0"/>
              <a:t>Изменение доли участников по качеству знаний («4»+«5») по результатам ВПР в  2025 г. (в  параллели 8 классов впервые проводится ВПР </a:t>
            </a:r>
            <a:r>
              <a:rPr lang="ru-RU" sz="2000"/>
              <a:t>по литературе)</a:t>
            </a:r>
            <a:endParaRPr lang="ru-RU" sz="2000" dirty="0"/>
          </a:p>
        </p:txBody>
      </p:sp>
      <p:graphicFrame>
        <p:nvGraphicFramePr>
          <p:cNvPr id="5" name="Диаграмма 4">
            <a:extLst>
              <a:ext uri="{FF2B5EF4-FFF2-40B4-BE49-F238E27FC236}">
                <a16:creationId xmlns:a16="http://schemas.microsoft.com/office/drawing/2014/main" id="{B778A58D-E6E9-4DE1-8D27-8FDCACC32A8C}"/>
              </a:ext>
            </a:extLst>
          </p:cNvPr>
          <p:cNvGraphicFramePr/>
          <p:nvPr>
            <p:extLst>
              <p:ext uri="{D42A27DB-BD31-4B8C-83A1-F6EECF244321}">
                <p14:modId xmlns:p14="http://schemas.microsoft.com/office/powerpoint/2010/main" val="1330550058"/>
              </p:ext>
            </p:extLst>
          </p:nvPr>
        </p:nvGraphicFramePr>
        <p:xfrm>
          <a:off x="205946" y="1113950"/>
          <a:ext cx="11986054" cy="30331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Диаграмма 6">
            <a:extLst>
              <a:ext uri="{FF2B5EF4-FFF2-40B4-BE49-F238E27FC236}">
                <a16:creationId xmlns:a16="http://schemas.microsoft.com/office/drawing/2014/main" id="{8FAA810D-E1F2-4CF0-9CEE-B6A9C74CD080}"/>
              </a:ext>
            </a:extLst>
          </p:cNvPr>
          <p:cNvGraphicFramePr/>
          <p:nvPr>
            <p:extLst>
              <p:ext uri="{D42A27DB-BD31-4B8C-83A1-F6EECF244321}">
                <p14:modId xmlns:p14="http://schemas.microsoft.com/office/powerpoint/2010/main" val="162682988"/>
              </p:ext>
            </p:extLst>
          </p:nvPr>
        </p:nvGraphicFramePr>
        <p:xfrm>
          <a:off x="0" y="3656001"/>
          <a:ext cx="11986054" cy="303318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B711A353-0ADB-45CD-9F21-3824FD01D233}"/>
              </a:ext>
            </a:extLst>
          </p:cNvPr>
          <p:cNvSpPr txBox="1"/>
          <p:nvPr/>
        </p:nvSpPr>
        <p:spPr>
          <a:xfrm>
            <a:off x="10276514" y="0"/>
            <a:ext cx="1915487" cy="276999"/>
          </a:xfrm>
          <a:prstGeom prst="rect">
            <a:avLst/>
          </a:prstGeom>
          <a:noFill/>
        </p:spPr>
        <p:txBody>
          <a:bodyPr wrap="square" rtlCol="0">
            <a:spAutoFit/>
          </a:bodyPr>
          <a:lstStyle/>
          <a:p>
            <a:r>
              <a:rPr lang="ru-RU" sz="1200" dirty="0">
                <a:solidFill>
                  <a:schemeClr val="tx2">
                    <a:lumMod val="40000"/>
                    <a:lumOff val="60000"/>
                  </a:schemeClr>
                </a:solidFill>
              </a:rPr>
              <a:t>Литература, 8 класс</a:t>
            </a:r>
          </a:p>
        </p:txBody>
      </p:sp>
    </p:spTree>
    <p:extLst>
      <p:ext uri="{BB962C8B-B14F-4D97-AF65-F5344CB8AC3E}">
        <p14:creationId xmlns:p14="http://schemas.microsoft.com/office/powerpoint/2010/main" val="2539837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300365"/>
            <a:ext cx="6688455" cy="509260"/>
          </a:xfrm>
        </p:spPr>
        <p:txBody>
          <a:bodyPr>
            <a:normAutofit/>
          </a:bodyPr>
          <a:lstStyle/>
          <a:p>
            <a:r>
              <a:rPr lang="ru-RU" dirty="0"/>
              <a:t>Достижение планируемых результатов</a:t>
            </a:r>
          </a:p>
        </p:txBody>
      </p:sp>
      <p:graphicFrame>
        <p:nvGraphicFramePr>
          <p:cNvPr id="7" name="Диаграмма 6">
            <a:extLst>
              <a:ext uri="{FF2B5EF4-FFF2-40B4-BE49-F238E27FC236}">
                <a16:creationId xmlns:a16="http://schemas.microsoft.com/office/drawing/2014/main" id="{CDC35874-62BF-4D4F-AC73-5604ABA8ABF0}"/>
              </a:ext>
            </a:extLst>
          </p:cNvPr>
          <p:cNvGraphicFramePr/>
          <p:nvPr>
            <p:extLst>
              <p:ext uri="{D42A27DB-BD31-4B8C-83A1-F6EECF244321}">
                <p14:modId xmlns:p14="http://schemas.microsoft.com/office/powerpoint/2010/main" val="3331105728"/>
              </p:ext>
            </p:extLst>
          </p:nvPr>
        </p:nvGraphicFramePr>
        <p:xfrm>
          <a:off x="409575" y="723900"/>
          <a:ext cx="11363325" cy="539115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F24746DC-6D51-48FE-8696-5F0A72E1476D}"/>
              </a:ext>
            </a:extLst>
          </p:cNvPr>
          <p:cNvSpPr txBox="1"/>
          <p:nvPr/>
        </p:nvSpPr>
        <p:spPr>
          <a:xfrm>
            <a:off x="9597339" y="5999520"/>
            <a:ext cx="2431622" cy="276999"/>
          </a:xfrm>
          <a:prstGeom prst="rect">
            <a:avLst/>
          </a:prstGeom>
          <a:solidFill>
            <a:schemeClr val="bg1"/>
          </a:solidFill>
        </p:spPr>
        <p:txBody>
          <a:bodyPr wrap="square" rtlCol="0">
            <a:spAutoFit/>
          </a:bodyPr>
          <a:lstStyle/>
          <a:p>
            <a:r>
              <a:rPr lang="ru-RU" sz="1200" dirty="0"/>
              <a:t>результат лучше общероссийского</a:t>
            </a:r>
          </a:p>
        </p:txBody>
      </p:sp>
      <p:sp>
        <p:nvSpPr>
          <p:cNvPr id="5" name="TextBox 4">
            <a:extLst>
              <a:ext uri="{FF2B5EF4-FFF2-40B4-BE49-F238E27FC236}">
                <a16:creationId xmlns:a16="http://schemas.microsoft.com/office/drawing/2014/main" id="{B990D271-C629-4ADF-8943-37A49A4D5ED3}"/>
              </a:ext>
            </a:extLst>
          </p:cNvPr>
          <p:cNvSpPr txBox="1"/>
          <p:nvPr/>
        </p:nvSpPr>
        <p:spPr>
          <a:xfrm>
            <a:off x="9597339" y="6253345"/>
            <a:ext cx="2431622" cy="276999"/>
          </a:xfrm>
          <a:prstGeom prst="rect">
            <a:avLst/>
          </a:prstGeom>
          <a:solidFill>
            <a:schemeClr val="bg1"/>
          </a:solidFill>
        </p:spPr>
        <p:txBody>
          <a:bodyPr wrap="square" rtlCol="0">
            <a:spAutoFit/>
          </a:bodyPr>
          <a:lstStyle/>
          <a:p>
            <a:r>
              <a:rPr lang="ru-RU" sz="1200" dirty="0"/>
              <a:t>результат выше 80%</a:t>
            </a:r>
          </a:p>
        </p:txBody>
      </p:sp>
      <p:sp>
        <p:nvSpPr>
          <p:cNvPr id="8" name="TextBox 7">
            <a:extLst>
              <a:ext uri="{FF2B5EF4-FFF2-40B4-BE49-F238E27FC236}">
                <a16:creationId xmlns:a16="http://schemas.microsoft.com/office/drawing/2014/main" id="{C6D48567-4EC9-43E0-B87B-7C7AEB86AA00}"/>
              </a:ext>
            </a:extLst>
          </p:cNvPr>
          <p:cNvSpPr txBox="1"/>
          <p:nvPr/>
        </p:nvSpPr>
        <p:spPr>
          <a:xfrm>
            <a:off x="9597337" y="6546819"/>
            <a:ext cx="2431623" cy="276999"/>
          </a:xfrm>
          <a:prstGeom prst="rect">
            <a:avLst/>
          </a:prstGeom>
          <a:solidFill>
            <a:schemeClr val="bg1"/>
          </a:solidFill>
        </p:spPr>
        <p:txBody>
          <a:bodyPr wrap="square" rtlCol="0">
            <a:spAutoFit/>
          </a:bodyPr>
          <a:lstStyle/>
          <a:p>
            <a:r>
              <a:rPr lang="ru-RU" sz="1200" dirty="0"/>
              <a:t> самый  низкий % выполнения</a:t>
            </a:r>
          </a:p>
        </p:txBody>
      </p:sp>
      <p:sp>
        <p:nvSpPr>
          <p:cNvPr id="9" name="TextBox 8">
            <a:extLst>
              <a:ext uri="{FF2B5EF4-FFF2-40B4-BE49-F238E27FC236}">
                <a16:creationId xmlns:a16="http://schemas.microsoft.com/office/drawing/2014/main" id="{95317570-9DA7-45C8-95C0-FC8B34A1C001}"/>
              </a:ext>
            </a:extLst>
          </p:cNvPr>
          <p:cNvSpPr txBox="1"/>
          <p:nvPr/>
        </p:nvSpPr>
        <p:spPr>
          <a:xfrm>
            <a:off x="9267841" y="6340614"/>
            <a:ext cx="329501" cy="178149"/>
          </a:xfrm>
          <a:prstGeom prst="rect">
            <a:avLst/>
          </a:prstGeom>
          <a:solidFill>
            <a:srgbClr val="FFFF00"/>
          </a:solidFill>
        </p:spPr>
        <p:txBody>
          <a:bodyPr wrap="square" rtlCol="0">
            <a:spAutoFit/>
          </a:bodyPr>
          <a:lstStyle/>
          <a:p>
            <a:endParaRPr lang="ru-RU" sz="1200" dirty="0"/>
          </a:p>
        </p:txBody>
      </p:sp>
      <p:sp>
        <p:nvSpPr>
          <p:cNvPr id="10" name="TextBox 9">
            <a:extLst>
              <a:ext uri="{FF2B5EF4-FFF2-40B4-BE49-F238E27FC236}">
                <a16:creationId xmlns:a16="http://schemas.microsoft.com/office/drawing/2014/main" id="{B3DBF8BB-E2A5-4BC6-A512-B2C88FF1140D}"/>
              </a:ext>
            </a:extLst>
          </p:cNvPr>
          <p:cNvSpPr txBox="1"/>
          <p:nvPr/>
        </p:nvSpPr>
        <p:spPr>
          <a:xfrm>
            <a:off x="9269763" y="6588111"/>
            <a:ext cx="327574" cy="194414"/>
          </a:xfrm>
          <a:prstGeom prst="rect">
            <a:avLst/>
          </a:prstGeom>
          <a:solidFill>
            <a:schemeClr val="accent2">
              <a:lumMod val="60000"/>
              <a:lumOff val="40000"/>
            </a:schemeClr>
          </a:solidFill>
        </p:spPr>
        <p:txBody>
          <a:bodyPr wrap="square" rtlCol="0">
            <a:spAutoFit/>
          </a:bodyPr>
          <a:lstStyle/>
          <a:p>
            <a:endParaRPr lang="ru-RU" sz="1200" dirty="0"/>
          </a:p>
        </p:txBody>
      </p:sp>
      <p:sp>
        <p:nvSpPr>
          <p:cNvPr id="11" name="TextBox 1">
            <a:extLst>
              <a:ext uri="{FF2B5EF4-FFF2-40B4-BE49-F238E27FC236}">
                <a16:creationId xmlns:a16="http://schemas.microsoft.com/office/drawing/2014/main" id="{7FE6DA13-B5DC-473A-AEFF-6B242BFB4357}"/>
              </a:ext>
            </a:extLst>
          </p:cNvPr>
          <p:cNvSpPr txBox="1"/>
          <p:nvPr/>
        </p:nvSpPr>
        <p:spPr>
          <a:xfrm>
            <a:off x="9267835" y="6077441"/>
            <a:ext cx="329512" cy="194442"/>
          </a:xfrm>
          <a:prstGeom prst="rect">
            <a:avLst/>
          </a:prstGeom>
          <a:solidFill>
            <a:srgbClr val="00FF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200" dirty="0"/>
          </a:p>
        </p:txBody>
      </p:sp>
      <p:sp>
        <p:nvSpPr>
          <p:cNvPr id="12" name="TextBox 11">
            <a:extLst>
              <a:ext uri="{FF2B5EF4-FFF2-40B4-BE49-F238E27FC236}">
                <a16:creationId xmlns:a16="http://schemas.microsoft.com/office/drawing/2014/main" id="{6FDDE5E3-2527-40EA-A13B-33E0719CEE98}"/>
              </a:ext>
            </a:extLst>
          </p:cNvPr>
          <p:cNvSpPr txBox="1"/>
          <p:nvPr/>
        </p:nvSpPr>
        <p:spPr>
          <a:xfrm>
            <a:off x="10486239" y="0"/>
            <a:ext cx="1705762" cy="276999"/>
          </a:xfrm>
          <a:prstGeom prst="rect">
            <a:avLst/>
          </a:prstGeom>
          <a:noFill/>
        </p:spPr>
        <p:txBody>
          <a:bodyPr wrap="square" rtlCol="0">
            <a:spAutoFit/>
          </a:bodyPr>
          <a:lstStyle/>
          <a:p>
            <a:r>
              <a:rPr lang="ru-RU" sz="1200" dirty="0">
                <a:solidFill>
                  <a:schemeClr val="tx2">
                    <a:lumMod val="40000"/>
                    <a:lumOff val="60000"/>
                  </a:schemeClr>
                </a:solidFill>
              </a:rPr>
              <a:t>Литература, 8 класс</a:t>
            </a:r>
          </a:p>
        </p:txBody>
      </p:sp>
    </p:spTree>
    <p:extLst>
      <p:ext uri="{BB962C8B-B14F-4D97-AF65-F5344CB8AC3E}">
        <p14:creationId xmlns:p14="http://schemas.microsoft.com/office/powerpoint/2010/main" val="391729537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Распределение участников по отметкам, %</a:t>
            </a:r>
          </a:p>
        </p:txBody>
      </p:sp>
      <p:graphicFrame>
        <p:nvGraphicFramePr>
          <p:cNvPr id="4" name="Таблица 3">
            <a:extLst>
              <a:ext uri="{FF2B5EF4-FFF2-40B4-BE49-F238E27FC236}">
                <a16:creationId xmlns:a16="http://schemas.microsoft.com/office/drawing/2014/main" id="{8FFA6CE0-D724-4244-B21F-300A8875D027}"/>
              </a:ext>
            </a:extLst>
          </p:cNvPr>
          <p:cNvGraphicFramePr>
            <a:graphicFrameLocks noGrp="1"/>
          </p:cNvGraphicFramePr>
          <p:nvPr>
            <p:extLst>
              <p:ext uri="{D42A27DB-BD31-4B8C-83A1-F6EECF244321}">
                <p14:modId xmlns:p14="http://schemas.microsoft.com/office/powerpoint/2010/main" val="678463787"/>
              </p:ext>
            </p:extLst>
          </p:nvPr>
        </p:nvGraphicFramePr>
        <p:xfrm>
          <a:off x="139546" y="2952750"/>
          <a:ext cx="3756179" cy="952500"/>
        </p:xfrm>
        <a:graphic>
          <a:graphicData uri="http://schemas.openxmlformats.org/drawingml/2006/table">
            <a:tbl>
              <a:tblPr firstRow="1" bandRow="1">
                <a:tableStyleId>{5940675A-B579-460E-94D1-54222C63F5DA}</a:tableStyleId>
              </a:tblPr>
              <a:tblGrid>
                <a:gridCol w="2632229">
                  <a:extLst>
                    <a:ext uri="{9D8B030D-6E8A-4147-A177-3AD203B41FA5}">
                      <a16:colId xmlns:a16="http://schemas.microsoft.com/office/drawing/2014/main" val="3089212738"/>
                    </a:ext>
                  </a:extLst>
                </a:gridCol>
                <a:gridCol w="1123950">
                  <a:extLst>
                    <a:ext uri="{9D8B030D-6E8A-4147-A177-3AD203B41FA5}">
                      <a16:colId xmlns:a16="http://schemas.microsoft.com/office/drawing/2014/main" val="469627586"/>
                    </a:ext>
                  </a:extLst>
                </a:gridCol>
              </a:tblGrid>
              <a:tr h="296363">
                <a:tc>
                  <a:txBody>
                    <a:bodyPr/>
                    <a:lstStyle/>
                    <a:p>
                      <a:pPr algn="ctr"/>
                      <a:r>
                        <a:rPr lang="ru-RU" sz="1400" dirty="0"/>
                        <a:t>Количество участников</a:t>
                      </a:r>
                    </a:p>
                  </a:txBody>
                  <a:tcPr anchor="ctr"/>
                </a:tc>
                <a:tc>
                  <a:txBody>
                    <a:bodyPr/>
                    <a:lstStyle/>
                    <a:p>
                      <a:pPr algn="ctr"/>
                      <a:r>
                        <a:rPr lang="ru-RU" sz="1400" dirty="0"/>
                        <a:t>8 класс</a:t>
                      </a:r>
                    </a:p>
                  </a:txBody>
                  <a:tcPr anchor="ctr"/>
                </a:tc>
                <a:extLst>
                  <a:ext uri="{0D108BD9-81ED-4DB2-BD59-A6C34878D82A}">
                    <a16:rowId xmlns:a16="http://schemas.microsoft.com/office/drawing/2014/main" val="3892861024"/>
                  </a:ext>
                </a:extLst>
              </a:tr>
              <a:tr h="342900">
                <a:tc>
                  <a:txBody>
                    <a:bodyPr/>
                    <a:lstStyle/>
                    <a:p>
                      <a:pPr algn="ctr"/>
                      <a:r>
                        <a:rPr lang="ru-RU" sz="1400" dirty="0"/>
                        <a:t>Россия (вся выборка)</a:t>
                      </a:r>
                    </a:p>
                  </a:txBody>
                  <a:tcPr anchor="ctr"/>
                </a:tc>
                <a:tc>
                  <a:txBody>
                    <a:bodyPr/>
                    <a:lstStyle/>
                    <a:p>
                      <a:pPr algn="ctr"/>
                      <a:r>
                        <a:rPr lang="ru-RU" sz="1400" dirty="0"/>
                        <a:t>200973</a:t>
                      </a:r>
                    </a:p>
                  </a:txBody>
                  <a:tcPr anchor="ctr"/>
                </a:tc>
                <a:extLst>
                  <a:ext uri="{0D108BD9-81ED-4DB2-BD59-A6C34878D82A}">
                    <a16:rowId xmlns:a16="http://schemas.microsoft.com/office/drawing/2014/main" val="1517554406"/>
                  </a:ext>
                </a:extLst>
              </a:tr>
              <a:tr h="285750">
                <a:tc>
                  <a:txBody>
                    <a:bodyPr/>
                    <a:lstStyle/>
                    <a:p>
                      <a:pPr algn="ctr"/>
                      <a:r>
                        <a:rPr lang="ru-RU" sz="1400" dirty="0"/>
                        <a:t>Приморский край</a:t>
                      </a:r>
                    </a:p>
                  </a:txBody>
                  <a:tcPr anchor="ctr"/>
                </a:tc>
                <a:tc>
                  <a:txBody>
                    <a:bodyPr/>
                    <a:lstStyle/>
                    <a:p>
                      <a:pPr algn="ctr"/>
                      <a:r>
                        <a:rPr lang="ru-RU" sz="1400" dirty="0"/>
                        <a:t>2229</a:t>
                      </a:r>
                    </a:p>
                  </a:txBody>
                  <a:tcPr anchor="ctr"/>
                </a:tc>
                <a:extLst>
                  <a:ext uri="{0D108BD9-81ED-4DB2-BD59-A6C34878D82A}">
                    <a16:rowId xmlns:a16="http://schemas.microsoft.com/office/drawing/2014/main" val="2599007028"/>
                  </a:ext>
                </a:extLst>
              </a:tr>
            </a:tbl>
          </a:graphicData>
        </a:graphic>
      </p:graphicFrame>
      <p:graphicFrame>
        <p:nvGraphicFramePr>
          <p:cNvPr id="5" name="Диаграмма 4">
            <a:extLst>
              <a:ext uri="{FF2B5EF4-FFF2-40B4-BE49-F238E27FC236}">
                <a16:creationId xmlns:a16="http://schemas.microsoft.com/office/drawing/2014/main" id="{54478881-B93D-411D-81FB-2A5AB84EA5CE}"/>
              </a:ext>
            </a:extLst>
          </p:cNvPr>
          <p:cNvGraphicFramePr/>
          <p:nvPr>
            <p:extLst>
              <p:ext uri="{D42A27DB-BD31-4B8C-83A1-F6EECF244321}">
                <p14:modId xmlns:p14="http://schemas.microsoft.com/office/powerpoint/2010/main" val="2792684677"/>
              </p:ext>
            </p:extLst>
          </p:nvPr>
        </p:nvGraphicFramePr>
        <p:xfrm>
          <a:off x="4095749" y="723900"/>
          <a:ext cx="7677151" cy="565785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FD5DFEF2-B7B5-4562-A864-7E06E67742F3}"/>
              </a:ext>
            </a:extLst>
          </p:cNvPr>
          <p:cNvSpPr txBox="1"/>
          <p:nvPr/>
        </p:nvSpPr>
        <p:spPr>
          <a:xfrm>
            <a:off x="10229850" y="0"/>
            <a:ext cx="1962151" cy="276999"/>
          </a:xfrm>
          <a:prstGeom prst="rect">
            <a:avLst/>
          </a:prstGeom>
          <a:noFill/>
        </p:spPr>
        <p:txBody>
          <a:bodyPr wrap="square" rtlCol="0">
            <a:spAutoFit/>
          </a:bodyPr>
          <a:lstStyle/>
          <a:p>
            <a:r>
              <a:rPr lang="ru-RU" sz="1200" dirty="0">
                <a:solidFill>
                  <a:schemeClr val="tx2">
                    <a:lumMod val="40000"/>
                    <a:lumOff val="60000"/>
                  </a:schemeClr>
                </a:solidFill>
              </a:rPr>
              <a:t>Литература, 8 класс</a:t>
            </a:r>
          </a:p>
        </p:txBody>
      </p:sp>
    </p:spTree>
    <p:extLst>
      <p:ext uri="{BB962C8B-B14F-4D97-AF65-F5344CB8AC3E}">
        <p14:creationId xmlns:p14="http://schemas.microsoft.com/office/powerpoint/2010/main" val="267417597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Распределение первичных баллов</a:t>
            </a:r>
          </a:p>
        </p:txBody>
      </p:sp>
      <p:graphicFrame>
        <p:nvGraphicFramePr>
          <p:cNvPr id="3" name="Диаграмма 2">
            <a:extLst>
              <a:ext uri="{FF2B5EF4-FFF2-40B4-BE49-F238E27FC236}">
                <a16:creationId xmlns:a16="http://schemas.microsoft.com/office/drawing/2014/main" id="{8A7017B7-19EA-4F59-A353-2E4DF65C4210}"/>
              </a:ext>
            </a:extLst>
          </p:cNvPr>
          <p:cNvGraphicFramePr/>
          <p:nvPr>
            <p:extLst>
              <p:ext uri="{D42A27DB-BD31-4B8C-83A1-F6EECF244321}">
                <p14:modId xmlns:p14="http://schemas.microsoft.com/office/powerpoint/2010/main" val="2311008318"/>
              </p:ext>
            </p:extLst>
          </p:nvPr>
        </p:nvGraphicFramePr>
        <p:xfrm>
          <a:off x="504189" y="698429"/>
          <a:ext cx="11449686" cy="5500053"/>
        </p:xfrm>
        <a:graphic>
          <a:graphicData uri="http://schemas.openxmlformats.org/drawingml/2006/chart">
            <c:chart xmlns:c="http://schemas.openxmlformats.org/drawingml/2006/chart" xmlns:r="http://schemas.openxmlformats.org/officeDocument/2006/relationships" r:id="rId2"/>
          </a:graphicData>
        </a:graphic>
      </p:graphicFrame>
      <p:sp>
        <p:nvSpPr>
          <p:cNvPr id="2" name="Правая фигурная скобка 1">
            <a:extLst>
              <a:ext uri="{FF2B5EF4-FFF2-40B4-BE49-F238E27FC236}">
                <a16:creationId xmlns:a16="http://schemas.microsoft.com/office/drawing/2014/main" id="{885D3207-DFA3-456F-9CC9-C9F82E22EC16}"/>
              </a:ext>
            </a:extLst>
          </p:cNvPr>
          <p:cNvSpPr/>
          <p:nvPr/>
        </p:nvSpPr>
        <p:spPr>
          <a:xfrm rot="5400000">
            <a:off x="7232140" y="5290474"/>
            <a:ext cx="317119" cy="1795242"/>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5" name="Правая фигурная скобка 4">
            <a:extLst>
              <a:ext uri="{FF2B5EF4-FFF2-40B4-BE49-F238E27FC236}">
                <a16:creationId xmlns:a16="http://schemas.microsoft.com/office/drawing/2014/main" id="{F8FD364E-D3CE-4ECD-9508-A8EFF0C91621}"/>
              </a:ext>
            </a:extLst>
          </p:cNvPr>
          <p:cNvSpPr/>
          <p:nvPr/>
        </p:nvSpPr>
        <p:spPr>
          <a:xfrm rot="5400000">
            <a:off x="10817651" y="5353448"/>
            <a:ext cx="291895" cy="1625840"/>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 name="Правая фигурная скобка 6">
            <a:extLst>
              <a:ext uri="{FF2B5EF4-FFF2-40B4-BE49-F238E27FC236}">
                <a16:creationId xmlns:a16="http://schemas.microsoft.com/office/drawing/2014/main" id="{5C1F372C-0DBD-48C2-9221-45F17602B6DB}"/>
              </a:ext>
            </a:extLst>
          </p:cNvPr>
          <p:cNvSpPr/>
          <p:nvPr/>
        </p:nvSpPr>
        <p:spPr>
          <a:xfrm rot="5400000">
            <a:off x="9063429" y="5248416"/>
            <a:ext cx="312139" cy="1862354"/>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Правая фигурная скобка 7">
            <a:extLst>
              <a:ext uri="{FF2B5EF4-FFF2-40B4-BE49-F238E27FC236}">
                <a16:creationId xmlns:a16="http://schemas.microsoft.com/office/drawing/2014/main" id="{D70BC413-238B-4C4C-8FFF-2C59AF79E197}"/>
              </a:ext>
            </a:extLst>
          </p:cNvPr>
          <p:cNvSpPr/>
          <p:nvPr/>
        </p:nvSpPr>
        <p:spPr>
          <a:xfrm rot="5400000">
            <a:off x="3625767" y="3521229"/>
            <a:ext cx="278694" cy="5321705"/>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 name="TextBox 3">
            <a:extLst>
              <a:ext uri="{FF2B5EF4-FFF2-40B4-BE49-F238E27FC236}">
                <a16:creationId xmlns:a16="http://schemas.microsoft.com/office/drawing/2014/main" id="{3A8123AB-B78E-4DA2-BDCE-A3E5D1AA0A7F}"/>
              </a:ext>
            </a:extLst>
          </p:cNvPr>
          <p:cNvSpPr txBox="1"/>
          <p:nvPr/>
        </p:nvSpPr>
        <p:spPr>
          <a:xfrm>
            <a:off x="3488889" y="6476501"/>
            <a:ext cx="552450" cy="369332"/>
          </a:xfrm>
          <a:prstGeom prst="rect">
            <a:avLst/>
          </a:prstGeom>
          <a:noFill/>
        </p:spPr>
        <p:txBody>
          <a:bodyPr wrap="square" rtlCol="0">
            <a:spAutoFit/>
          </a:bodyPr>
          <a:lstStyle/>
          <a:p>
            <a:r>
              <a:rPr lang="ru-RU" dirty="0"/>
              <a:t>«2»</a:t>
            </a:r>
          </a:p>
        </p:txBody>
      </p:sp>
      <p:sp>
        <p:nvSpPr>
          <p:cNvPr id="9" name="TextBox 8">
            <a:extLst>
              <a:ext uri="{FF2B5EF4-FFF2-40B4-BE49-F238E27FC236}">
                <a16:creationId xmlns:a16="http://schemas.microsoft.com/office/drawing/2014/main" id="{139A4B10-EDC8-4B6C-B931-CFE0CD0F7742}"/>
              </a:ext>
            </a:extLst>
          </p:cNvPr>
          <p:cNvSpPr txBox="1"/>
          <p:nvPr/>
        </p:nvSpPr>
        <p:spPr>
          <a:xfrm>
            <a:off x="7114474" y="6497605"/>
            <a:ext cx="552450" cy="369332"/>
          </a:xfrm>
          <a:prstGeom prst="rect">
            <a:avLst/>
          </a:prstGeom>
          <a:noFill/>
        </p:spPr>
        <p:txBody>
          <a:bodyPr wrap="square" rtlCol="0">
            <a:spAutoFit/>
          </a:bodyPr>
          <a:lstStyle/>
          <a:p>
            <a:r>
              <a:rPr lang="ru-RU" dirty="0"/>
              <a:t>«3»</a:t>
            </a:r>
          </a:p>
        </p:txBody>
      </p:sp>
      <p:sp>
        <p:nvSpPr>
          <p:cNvPr id="10" name="TextBox 9">
            <a:extLst>
              <a:ext uri="{FF2B5EF4-FFF2-40B4-BE49-F238E27FC236}">
                <a16:creationId xmlns:a16="http://schemas.microsoft.com/office/drawing/2014/main" id="{313DB121-766F-449C-8C9C-B4822E7A55FA}"/>
              </a:ext>
            </a:extLst>
          </p:cNvPr>
          <p:cNvSpPr txBox="1"/>
          <p:nvPr/>
        </p:nvSpPr>
        <p:spPr>
          <a:xfrm>
            <a:off x="8943273" y="6488668"/>
            <a:ext cx="552450" cy="369332"/>
          </a:xfrm>
          <a:prstGeom prst="rect">
            <a:avLst/>
          </a:prstGeom>
          <a:noFill/>
        </p:spPr>
        <p:txBody>
          <a:bodyPr wrap="square" rtlCol="0">
            <a:spAutoFit/>
          </a:bodyPr>
          <a:lstStyle/>
          <a:p>
            <a:r>
              <a:rPr lang="ru-RU" dirty="0"/>
              <a:t>«4»</a:t>
            </a:r>
          </a:p>
        </p:txBody>
      </p:sp>
      <p:sp>
        <p:nvSpPr>
          <p:cNvPr id="11" name="TextBox 10">
            <a:extLst>
              <a:ext uri="{FF2B5EF4-FFF2-40B4-BE49-F238E27FC236}">
                <a16:creationId xmlns:a16="http://schemas.microsoft.com/office/drawing/2014/main" id="{77EBAF2E-4AA9-4C74-BBAF-884860710CE4}"/>
              </a:ext>
            </a:extLst>
          </p:cNvPr>
          <p:cNvSpPr txBox="1"/>
          <p:nvPr/>
        </p:nvSpPr>
        <p:spPr>
          <a:xfrm>
            <a:off x="10687373" y="6497605"/>
            <a:ext cx="552450" cy="369332"/>
          </a:xfrm>
          <a:prstGeom prst="rect">
            <a:avLst/>
          </a:prstGeom>
          <a:noFill/>
        </p:spPr>
        <p:txBody>
          <a:bodyPr wrap="square" rtlCol="0">
            <a:spAutoFit/>
          </a:bodyPr>
          <a:lstStyle/>
          <a:p>
            <a:r>
              <a:rPr lang="ru-RU" dirty="0"/>
              <a:t>«5»</a:t>
            </a:r>
          </a:p>
        </p:txBody>
      </p:sp>
      <p:sp>
        <p:nvSpPr>
          <p:cNvPr id="12" name="TextBox 11">
            <a:extLst>
              <a:ext uri="{FF2B5EF4-FFF2-40B4-BE49-F238E27FC236}">
                <a16:creationId xmlns:a16="http://schemas.microsoft.com/office/drawing/2014/main" id="{A724303E-B52F-4474-97AA-805C42236274}"/>
              </a:ext>
            </a:extLst>
          </p:cNvPr>
          <p:cNvSpPr txBox="1"/>
          <p:nvPr/>
        </p:nvSpPr>
        <p:spPr>
          <a:xfrm>
            <a:off x="10050011" y="0"/>
            <a:ext cx="2141990" cy="276999"/>
          </a:xfrm>
          <a:prstGeom prst="rect">
            <a:avLst/>
          </a:prstGeom>
          <a:noFill/>
        </p:spPr>
        <p:txBody>
          <a:bodyPr wrap="square" rtlCol="0">
            <a:spAutoFit/>
          </a:bodyPr>
          <a:lstStyle/>
          <a:p>
            <a:r>
              <a:rPr lang="ru-RU" sz="1200" dirty="0">
                <a:solidFill>
                  <a:schemeClr val="tx2">
                    <a:lumMod val="40000"/>
                    <a:lumOff val="60000"/>
                  </a:schemeClr>
                </a:solidFill>
              </a:rPr>
              <a:t>Литература, 8 класс</a:t>
            </a:r>
          </a:p>
        </p:txBody>
      </p:sp>
    </p:spTree>
    <p:extLst>
      <p:ext uri="{BB962C8B-B14F-4D97-AF65-F5344CB8AC3E}">
        <p14:creationId xmlns:p14="http://schemas.microsoft.com/office/powerpoint/2010/main" val="358590482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Выполнение заданий группами участников</a:t>
            </a:r>
          </a:p>
        </p:txBody>
      </p:sp>
      <p:graphicFrame>
        <p:nvGraphicFramePr>
          <p:cNvPr id="4" name="Диаграмма 3">
            <a:extLst>
              <a:ext uri="{FF2B5EF4-FFF2-40B4-BE49-F238E27FC236}">
                <a16:creationId xmlns:a16="http://schemas.microsoft.com/office/drawing/2014/main" id="{399A6CDC-6674-47D3-86F1-B3479447F6F5}"/>
              </a:ext>
            </a:extLst>
          </p:cNvPr>
          <p:cNvGraphicFramePr/>
          <p:nvPr>
            <p:extLst>
              <p:ext uri="{D42A27DB-BD31-4B8C-83A1-F6EECF244321}">
                <p14:modId xmlns:p14="http://schemas.microsoft.com/office/powerpoint/2010/main" val="954948112"/>
              </p:ext>
            </p:extLst>
          </p:nvPr>
        </p:nvGraphicFramePr>
        <p:xfrm>
          <a:off x="831850" y="900641"/>
          <a:ext cx="10902950" cy="574271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23D56175-E151-487D-808A-874EA2A40E30}"/>
              </a:ext>
            </a:extLst>
          </p:cNvPr>
          <p:cNvSpPr txBox="1"/>
          <p:nvPr/>
        </p:nvSpPr>
        <p:spPr>
          <a:xfrm>
            <a:off x="10494628" y="0"/>
            <a:ext cx="1697373" cy="276999"/>
          </a:xfrm>
          <a:prstGeom prst="rect">
            <a:avLst/>
          </a:prstGeom>
          <a:noFill/>
        </p:spPr>
        <p:txBody>
          <a:bodyPr wrap="square" rtlCol="0">
            <a:spAutoFit/>
          </a:bodyPr>
          <a:lstStyle/>
          <a:p>
            <a:r>
              <a:rPr lang="ru-RU" sz="1200" dirty="0">
                <a:solidFill>
                  <a:schemeClr val="tx2">
                    <a:lumMod val="40000"/>
                    <a:lumOff val="60000"/>
                  </a:schemeClr>
                </a:solidFill>
              </a:rPr>
              <a:t>Литература, 8 класс</a:t>
            </a:r>
          </a:p>
        </p:txBody>
      </p:sp>
    </p:spTree>
    <p:extLst>
      <p:ext uri="{BB962C8B-B14F-4D97-AF65-F5344CB8AC3E}">
        <p14:creationId xmlns:p14="http://schemas.microsoft.com/office/powerpoint/2010/main" val="62491126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491967" y="288781"/>
            <a:ext cx="8032767" cy="509260"/>
          </a:xfrm>
        </p:spPr>
        <p:txBody>
          <a:bodyPr>
            <a:normAutofit fontScale="90000"/>
          </a:bodyPr>
          <a:lstStyle/>
          <a:p>
            <a:r>
              <a:rPr lang="ru-RU" dirty="0"/>
              <a:t>Сравнение отметок за работу с отметками по журналу</a:t>
            </a:r>
          </a:p>
        </p:txBody>
      </p:sp>
      <mc:AlternateContent xmlns:mc="http://schemas.openxmlformats.org/markup-compatibility/2006" xmlns:cx1="http://schemas.microsoft.com/office/drawing/2015/9/8/chartex">
        <mc:Choice Requires="cx1">
          <p:graphicFrame>
            <p:nvGraphicFramePr>
              <p:cNvPr id="4" name="Диаграмма 3">
                <a:extLst>
                  <a:ext uri="{FF2B5EF4-FFF2-40B4-BE49-F238E27FC236}">
                    <a16:creationId xmlns:a16="http://schemas.microsoft.com/office/drawing/2014/main" id="{9D8EDCF2-97DC-442A-ACDC-025AD973B3FC}"/>
                  </a:ext>
                </a:extLst>
              </p:cNvPr>
              <p:cNvGraphicFramePr/>
              <p:nvPr>
                <p:extLst>
                  <p:ext uri="{D42A27DB-BD31-4B8C-83A1-F6EECF244321}">
                    <p14:modId xmlns:p14="http://schemas.microsoft.com/office/powerpoint/2010/main" val="3879801260"/>
                  </p:ext>
                </p:extLst>
              </p:nvPr>
            </p:nvGraphicFramePr>
            <p:xfrm>
              <a:off x="2122414" y="1518407"/>
              <a:ext cx="7461922" cy="3677485"/>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4" name="Диаграмма 3">
                <a:extLst>
                  <a:ext uri="{FF2B5EF4-FFF2-40B4-BE49-F238E27FC236}">
                    <a16:creationId xmlns:a16="http://schemas.microsoft.com/office/drawing/2014/main" id="{9D8EDCF2-97DC-442A-ACDC-025AD973B3FC}"/>
                  </a:ext>
                </a:extLst>
              </p:cNvPr>
              <p:cNvPicPr>
                <a:picLocks noGrp="1" noRot="1" noChangeAspect="1" noMove="1" noResize="1" noEditPoints="1" noAdjustHandles="1" noChangeArrowheads="1" noChangeShapeType="1"/>
              </p:cNvPicPr>
              <p:nvPr/>
            </p:nvPicPr>
            <p:blipFill>
              <a:blip r:embed="rId3"/>
              <a:stretch>
                <a:fillRect/>
              </a:stretch>
            </p:blipFill>
            <p:spPr>
              <a:xfrm>
                <a:off x="2122414" y="1518407"/>
                <a:ext cx="7461922" cy="3677485"/>
              </a:xfrm>
              <a:prstGeom prst="rect">
                <a:avLst/>
              </a:prstGeom>
            </p:spPr>
          </p:pic>
        </mc:Fallback>
      </mc:AlternateContent>
      <p:sp>
        <p:nvSpPr>
          <p:cNvPr id="5" name="TextBox 4">
            <a:extLst>
              <a:ext uri="{FF2B5EF4-FFF2-40B4-BE49-F238E27FC236}">
                <a16:creationId xmlns:a16="http://schemas.microsoft.com/office/drawing/2014/main" id="{32BB0D51-49A3-4DD6-966D-3E893D75F4DD}"/>
              </a:ext>
            </a:extLst>
          </p:cNvPr>
          <p:cNvSpPr txBox="1"/>
          <p:nvPr/>
        </p:nvSpPr>
        <p:spPr>
          <a:xfrm>
            <a:off x="10775093" y="0"/>
            <a:ext cx="1416908" cy="276999"/>
          </a:xfrm>
          <a:prstGeom prst="rect">
            <a:avLst/>
          </a:prstGeom>
          <a:noFill/>
        </p:spPr>
        <p:txBody>
          <a:bodyPr wrap="square" rtlCol="0">
            <a:spAutoFit/>
          </a:bodyPr>
          <a:lstStyle/>
          <a:p>
            <a:r>
              <a:rPr lang="ru-RU" sz="1200" dirty="0">
                <a:solidFill>
                  <a:schemeClr val="tx2">
                    <a:lumMod val="40000"/>
                    <a:lumOff val="60000"/>
                  </a:schemeClr>
                </a:solidFill>
              </a:rPr>
              <a:t>География, 8 класс</a:t>
            </a:r>
          </a:p>
        </p:txBody>
      </p:sp>
    </p:spTree>
    <p:extLst>
      <p:ext uri="{BB962C8B-B14F-4D97-AF65-F5344CB8AC3E}">
        <p14:creationId xmlns:p14="http://schemas.microsoft.com/office/powerpoint/2010/main" val="1753573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FA4C46F-5D12-76B5-8BC8-F8B04389451E}"/>
              </a:ext>
            </a:extLst>
          </p:cNvPr>
          <p:cNvSpPr>
            <a:spLocks noGrp="1"/>
          </p:cNvSpPr>
          <p:nvPr>
            <p:ph type="title"/>
          </p:nvPr>
        </p:nvSpPr>
        <p:spPr>
          <a:xfrm>
            <a:off x="3531870" y="297181"/>
            <a:ext cx="10728960" cy="594360"/>
          </a:xfrm>
        </p:spPr>
        <p:txBody>
          <a:bodyPr/>
          <a:lstStyle/>
          <a:p>
            <a:r>
              <a:rPr lang="ru-RU" dirty="0"/>
              <a:t>Выводы</a:t>
            </a:r>
          </a:p>
        </p:txBody>
      </p:sp>
      <p:sp>
        <p:nvSpPr>
          <p:cNvPr id="7" name="Объект 4">
            <a:extLst>
              <a:ext uri="{FF2B5EF4-FFF2-40B4-BE49-F238E27FC236}">
                <a16:creationId xmlns:a16="http://schemas.microsoft.com/office/drawing/2014/main" id="{C43E84AE-2FC9-4608-BADC-F993BE74A5F5}"/>
              </a:ext>
            </a:extLst>
          </p:cNvPr>
          <p:cNvSpPr>
            <a:spLocks noGrp="1"/>
          </p:cNvSpPr>
          <p:nvPr>
            <p:ph idx="1"/>
          </p:nvPr>
        </p:nvSpPr>
        <p:spPr>
          <a:xfrm>
            <a:off x="436284" y="1237507"/>
            <a:ext cx="11467694" cy="5323312"/>
          </a:xfrm>
        </p:spPr>
        <p:txBody>
          <a:bodyPr>
            <a:normAutofit/>
          </a:bodyPr>
          <a:lstStyle/>
          <a:p>
            <a:pPr marL="285750" indent="-285750">
              <a:buFont typeface="Courier New" panose="02070309020205020404" pitchFamily="49" charset="0"/>
              <a:buChar char="o"/>
            </a:pPr>
            <a:r>
              <a:rPr lang="ru-RU" sz="2800" dirty="0">
                <a:latin typeface="+mn-lt"/>
              </a:rPr>
              <a:t>В ВПР по русскому языку в 8 классах участвовали </a:t>
            </a:r>
            <a:r>
              <a:rPr lang="en-US" sz="2800" b="1" dirty="0">
                <a:latin typeface="+mn-lt"/>
              </a:rPr>
              <a:t>17401</a:t>
            </a:r>
            <a:r>
              <a:rPr lang="ru-RU" sz="2800" dirty="0">
                <a:latin typeface="+mn-lt"/>
              </a:rPr>
              <a:t> человек.</a:t>
            </a:r>
          </a:p>
          <a:p>
            <a:endParaRPr lang="ru-RU" sz="2800" dirty="0">
              <a:latin typeface="+mn-lt"/>
            </a:endParaRPr>
          </a:p>
          <a:p>
            <a:pPr marL="285750" indent="-285750">
              <a:buFont typeface="Courier New" panose="02070309020205020404" pitchFamily="49" charset="0"/>
              <a:buChar char="o"/>
            </a:pPr>
            <a:r>
              <a:rPr lang="ru-RU" sz="2800" dirty="0">
                <a:latin typeface="+mn-lt"/>
              </a:rPr>
              <a:t>Не справились с  работой (получили «2») </a:t>
            </a:r>
            <a:r>
              <a:rPr lang="en-US" sz="2800" b="1" dirty="0">
                <a:latin typeface="+mn-lt"/>
              </a:rPr>
              <a:t>2389</a:t>
            </a:r>
            <a:r>
              <a:rPr lang="ru-RU" sz="2800" dirty="0">
                <a:latin typeface="+mn-lt"/>
              </a:rPr>
              <a:t> участников (</a:t>
            </a:r>
            <a:r>
              <a:rPr lang="ru-RU" sz="2800" b="1" dirty="0">
                <a:latin typeface="+mn-lt"/>
              </a:rPr>
              <a:t>13,76</a:t>
            </a:r>
            <a:r>
              <a:rPr lang="ru-RU" sz="2800" dirty="0">
                <a:latin typeface="+mn-lt"/>
              </a:rPr>
              <a:t>%).</a:t>
            </a:r>
          </a:p>
          <a:p>
            <a:endParaRPr lang="ru-RU" sz="2800" dirty="0">
              <a:latin typeface="+mn-lt"/>
            </a:endParaRPr>
          </a:p>
          <a:p>
            <a:pPr marL="285750" indent="-285750">
              <a:buFont typeface="Courier New" panose="02070309020205020404" pitchFamily="49" charset="0"/>
              <a:buChar char="o"/>
            </a:pPr>
            <a:r>
              <a:rPr lang="ru-RU" sz="2800" dirty="0">
                <a:latin typeface="+mn-lt"/>
              </a:rPr>
              <a:t> </a:t>
            </a:r>
            <a:r>
              <a:rPr lang="ru-RU" sz="2800" b="1" dirty="0"/>
              <a:t>39,06</a:t>
            </a:r>
            <a:r>
              <a:rPr lang="ru-RU" sz="2800" dirty="0">
                <a:latin typeface="+mn-lt"/>
              </a:rPr>
              <a:t>% участников показали качество знаний (получили «4» и «5») в  процессе выполнения работы.</a:t>
            </a:r>
          </a:p>
          <a:p>
            <a:endParaRPr lang="ru-RU" sz="2800" dirty="0">
              <a:latin typeface="+mn-lt"/>
            </a:endParaRPr>
          </a:p>
          <a:p>
            <a:pPr marL="285750" indent="-285750">
              <a:buFont typeface="Courier New" panose="02070309020205020404" pitchFamily="49" charset="0"/>
              <a:buChar char="o"/>
            </a:pPr>
            <a:r>
              <a:rPr lang="ru-RU" sz="2800" dirty="0">
                <a:latin typeface="+mn-lt"/>
              </a:rPr>
              <a:t>Наибольшую сложность при выполнении работы вызвали задания                    № </a:t>
            </a:r>
            <a:r>
              <a:rPr lang="ru-RU" sz="2800" b="1" dirty="0">
                <a:latin typeface="+mn-lt"/>
              </a:rPr>
              <a:t>1К2, 6.2, 9, 10.</a:t>
            </a:r>
            <a:endParaRPr lang="ru-RU" sz="2800" dirty="0">
              <a:latin typeface="+mn-lt"/>
            </a:endParaRPr>
          </a:p>
          <a:p>
            <a:endParaRPr lang="ru-RU" sz="2800" dirty="0">
              <a:latin typeface="+mn-lt"/>
            </a:endParaRPr>
          </a:p>
        </p:txBody>
      </p:sp>
      <p:sp>
        <p:nvSpPr>
          <p:cNvPr id="5" name="TextBox 4">
            <a:extLst>
              <a:ext uri="{FF2B5EF4-FFF2-40B4-BE49-F238E27FC236}">
                <a16:creationId xmlns:a16="http://schemas.microsoft.com/office/drawing/2014/main" id="{84358333-7DD3-4A52-90EF-95B3F2C0A17B}"/>
              </a:ext>
            </a:extLst>
          </p:cNvPr>
          <p:cNvSpPr txBox="1"/>
          <p:nvPr/>
        </p:nvSpPr>
        <p:spPr>
          <a:xfrm>
            <a:off x="10597333" y="13711"/>
            <a:ext cx="1594667" cy="276999"/>
          </a:xfrm>
          <a:prstGeom prst="rect">
            <a:avLst/>
          </a:prstGeom>
          <a:noFill/>
        </p:spPr>
        <p:txBody>
          <a:bodyPr wrap="none" rtlCol="0">
            <a:spAutoFit/>
          </a:bodyPr>
          <a:lstStyle/>
          <a:p>
            <a:r>
              <a:rPr lang="ru-RU" sz="1200" dirty="0">
                <a:solidFill>
                  <a:schemeClr val="tx2">
                    <a:lumMod val="40000"/>
                    <a:lumOff val="60000"/>
                  </a:schemeClr>
                </a:solidFill>
              </a:rPr>
              <a:t>Русский язык, 8 класс</a:t>
            </a:r>
          </a:p>
        </p:txBody>
      </p:sp>
    </p:spTree>
    <p:extLst>
      <p:ext uri="{BB962C8B-B14F-4D97-AF65-F5344CB8AC3E}">
        <p14:creationId xmlns:p14="http://schemas.microsoft.com/office/powerpoint/2010/main" val="421585962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FA4C46F-5D12-76B5-8BC8-F8B04389451E}"/>
              </a:ext>
            </a:extLst>
          </p:cNvPr>
          <p:cNvSpPr>
            <a:spLocks noGrp="1"/>
          </p:cNvSpPr>
          <p:nvPr>
            <p:ph type="title"/>
          </p:nvPr>
        </p:nvSpPr>
        <p:spPr>
          <a:xfrm>
            <a:off x="3531870" y="297181"/>
            <a:ext cx="10728960" cy="594360"/>
          </a:xfrm>
        </p:spPr>
        <p:txBody>
          <a:bodyPr/>
          <a:lstStyle/>
          <a:p>
            <a:r>
              <a:rPr lang="ru-RU" dirty="0"/>
              <a:t>Выводы</a:t>
            </a:r>
          </a:p>
        </p:txBody>
      </p:sp>
      <p:sp>
        <p:nvSpPr>
          <p:cNvPr id="7" name="Объект 4">
            <a:extLst>
              <a:ext uri="{FF2B5EF4-FFF2-40B4-BE49-F238E27FC236}">
                <a16:creationId xmlns:a16="http://schemas.microsoft.com/office/drawing/2014/main" id="{C43E84AE-2FC9-4608-BADC-F993BE74A5F5}"/>
              </a:ext>
            </a:extLst>
          </p:cNvPr>
          <p:cNvSpPr>
            <a:spLocks noGrp="1"/>
          </p:cNvSpPr>
          <p:nvPr>
            <p:ph idx="1"/>
          </p:nvPr>
        </p:nvSpPr>
        <p:spPr>
          <a:xfrm>
            <a:off x="436284" y="1237507"/>
            <a:ext cx="11467694" cy="5323312"/>
          </a:xfrm>
        </p:spPr>
        <p:txBody>
          <a:bodyPr>
            <a:normAutofit/>
          </a:bodyPr>
          <a:lstStyle/>
          <a:p>
            <a:pPr marL="285750" indent="-285750">
              <a:buFont typeface="Courier New" panose="02070309020205020404" pitchFamily="49" charset="0"/>
              <a:buChar char="o"/>
            </a:pPr>
            <a:r>
              <a:rPr lang="ru-RU" sz="2800" dirty="0">
                <a:latin typeface="+mn-lt"/>
              </a:rPr>
              <a:t>В ВПР по литературе в 8 классах приняло участие </a:t>
            </a:r>
            <a:r>
              <a:rPr lang="ru-RU" sz="2800" b="1" dirty="0">
                <a:latin typeface="+mn-lt"/>
              </a:rPr>
              <a:t>2229</a:t>
            </a:r>
            <a:r>
              <a:rPr lang="ru-RU" sz="2800" dirty="0">
                <a:latin typeface="+mn-lt"/>
              </a:rPr>
              <a:t> человек.</a:t>
            </a:r>
          </a:p>
          <a:p>
            <a:endParaRPr lang="ru-RU" sz="2800" dirty="0">
              <a:latin typeface="+mn-lt"/>
            </a:endParaRPr>
          </a:p>
          <a:p>
            <a:pPr marL="285750" indent="-285750">
              <a:buFont typeface="Courier New" panose="02070309020205020404" pitchFamily="49" charset="0"/>
              <a:buChar char="o"/>
            </a:pPr>
            <a:r>
              <a:rPr lang="ru-RU" sz="2800" dirty="0">
                <a:latin typeface="+mn-lt"/>
              </a:rPr>
              <a:t>Не справились с  работой (получили «2») </a:t>
            </a:r>
            <a:r>
              <a:rPr lang="ru-RU" sz="2800" b="1" dirty="0">
                <a:latin typeface="+mn-lt"/>
              </a:rPr>
              <a:t>220</a:t>
            </a:r>
            <a:r>
              <a:rPr lang="ru-RU" sz="2800" dirty="0">
                <a:latin typeface="+mn-lt"/>
              </a:rPr>
              <a:t> участников (</a:t>
            </a:r>
            <a:r>
              <a:rPr lang="ru-RU" sz="2800" b="1" dirty="0">
                <a:latin typeface="+mn-lt"/>
              </a:rPr>
              <a:t>9,87</a:t>
            </a:r>
            <a:r>
              <a:rPr lang="ru-RU" sz="2800" dirty="0">
                <a:latin typeface="+mn-lt"/>
              </a:rPr>
              <a:t>%).</a:t>
            </a:r>
          </a:p>
          <a:p>
            <a:endParaRPr lang="ru-RU" sz="2800" dirty="0">
              <a:latin typeface="+mn-lt"/>
            </a:endParaRPr>
          </a:p>
          <a:p>
            <a:pPr marL="285750" indent="-285750">
              <a:buFont typeface="Courier New" panose="02070309020205020404" pitchFamily="49" charset="0"/>
              <a:buChar char="o"/>
            </a:pPr>
            <a:r>
              <a:rPr lang="ru-RU" sz="2800" dirty="0">
                <a:latin typeface="+mn-lt"/>
              </a:rPr>
              <a:t> </a:t>
            </a:r>
            <a:r>
              <a:rPr lang="ru-RU" sz="2800" b="1" dirty="0">
                <a:latin typeface="+mn-lt"/>
              </a:rPr>
              <a:t>50,47</a:t>
            </a:r>
            <a:r>
              <a:rPr lang="ru-RU" sz="2800" dirty="0">
                <a:latin typeface="+mn-lt"/>
              </a:rPr>
              <a:t>% участников показали качество знаний (получили «4» и «5»)        в  процессе выполнения работы.</a:t>
            </a:r>
          </a:p>
          <a:p>
            <a:endParaRPr lang="ru-RU" sz="2800" dirty="0">
              <a:latin typeface="+mn-lt"/>
            </a:endParaRPr>
          </a:p>
          <a:p>
            <a:pPr marL="285750" indent="-285750">
              <a:buFont typeface="Courier New" panose="02070309020205020404" pitchFamily="49" charset="0"/>
              <a:buChar char="o"/>
            </a:pPr>
            <a:r>
              <a:rPr lang="ru-RU" sz="2800" dirty="0">
                <a:latin typeface="+mn-lt"/>
              </a:rPr>
              <a:t>Наибольшую сложность при выполнении работы вызвало задание                № </a:t>
            </a:r>
            <a:r>
              <a:rPr lang="ru-RU" sz="2800" b="1" dirty="0">
                <a:latin typeface="+mn-lt"/>
              </a:rPr>
              <a:t>6К3.</a:t>
            </a:r>
            <a:endParaRPr lang="ru-RU" sz="2800" dirty="0">
              <a:latin typeface="+mn-lt"/>
            </a:endParaRPr>
          </a:p>
          <a:p>
            <a:endParaRPr lang="ru-RU" sz="2800" dirty="0">
              <a:latin typeface="+mn-lt"/>
            </a:endParaRPr>
          </a:p>
        </p:txBody>
      </p:sp>
      <p:sp>
        <p:nvSpPr>
          <p:cNvPr id="5" name="TextBox 4">
            <a:extLst>
              <a:ext uri="{FF2B5EF4-FFF2-40B4-BE49-F238E27FC236}">
                <a16:creationId xmlns:a16="http://schemas.microsoft.com/office/drawing/2014/main" id="{DA68D7B8-E87C-41EC-8113-61489BD02665}"/>
              </a:ext>
            </a:extLst>
          </p:cNvPr>
          <p:cNvSpPr txBox="1"/>
          <p:nvPr/>
        </p:nvSpPr>
        <p:spPr>
          <a:xfrm>
            <a:off x="10323320" y="0"/>
            <a:ext cx="1868681" cy="276999"/>
          </a:xfrm>
          <a:prstGeom prst="rect">
            <a:avLst/>
          </a:prstGeom>
          <a:noFill/>
        </p:spPr>
        <p:txBody>
          <a:bodyPr wrap="square" rtlCol="0">
            <a:spAutoFit/>
          </a:bodyPr>
          <a:lstStyle/>
          <a:p>
            <a:r>
              <a:rPr lang="ru-RU" sz="1200" dirty="0">
                <a:solidFill>
                  <a:schemeClr val="tx2">
                    <a:lumMod val="40000"/>
                    <a:lumOff val="60000"/>
                  </a:schemeClr>
                </a:solidFill>
              </a:rPr>
              <a:t>Литература, 8 класс</a:t>
            </a:r>
          </a:p>
        </p:txBody>
      </p:sp>
    </p:spTree>
    <p:extLst>
      <p:ext uri="{BB962C8B-B14F-4D97-AF65-F5344CB8AC3E}">
        <p14:creationId xmlns:p14="http://schemas.microsoft.com/office/powerpoint/2010/main" val="1514539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E7192A1F-275E-951D-1242-8D6271F06BC5}"/>
              </a:ext>
            </a:extLst>
          </p:cNvPr>
          <p:cNvSpPr>
            <a:spLocks noGrp="1"/>
          </p:cNvSpPr>
          <p:nvPr>
            <p:ph idx="1"/>
          </p:nvPr>
        </p:nvSpPr>
        <p:spPr>
          <a:xfrm>
            <a:off x="1061857" y="1993557"/>
            <a:ext cx="10068285" cy="4740464"/>
          </a:xfrm>
        </p:spPr>
        <p:txBody>
          <a:bodyPr>
            <a:normAutofit/>
          </a:bodyPr>
          <a:lstStyle/>
          <a:p>
            <a:pPr algn="ctr"/>
            <a:r>
              <a:rPr lang="ru-RU" sz="6600" b="1" dirty="0"/>
              <a:t>Основные результаты </a:t>
            </a:r>
          </a:p>
          <a:p>
            <a:pPr algn="ctr"/>
            <a:r>
              <a:rPr lang="ru-RU" sz="6600" b="1" dirty="0"/>
              <a:t>по математике</a:t>
            </a:r>
          </a:p>
        </p:txBody>
      </p:sp>
    </p:spTree>
    <p:extLst>
      <p:ext uri="{BB962C8B-B14F-4D97-AF65-F5344CB8AC3E}">
        <p14:creationId xmlns:p14="http://schemas.microsoft.com/office/powerpoint/2010/main" val="950922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90F7D01D-7223-435B-A3CF-762E77D525DC}"/>
              </a:ext>
            </a:extLst>
          </p:cNvPr>
          <p:cNvSpPr txBox="1">
            <a:spLocks/>
          </p:cNvSpPr>
          <p:nvPr/>
        </p:nvSpPr>
        <p:spPr>
          <a:xfrm>
            <a:off x="3490686" y="290710"/>
            <a:ext cx="3116580" cy="59436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r>
              <a:rPr lang="ru-RU" dirty="0"/>
              <a:t>Описание работы</a:t>
            </a:r>
          </a:p>
        </p:txBody>
      </p:sp>
      <p:sp>
        <p:nvSpPr>
          <p:cNvPr id="5" name="Прямоугольник: скругленные углы 4">
            <a:extLst>
              <a:ext uri="{FF2B5EF4-FFF2-40B4-BE49-F238E27FC236}">
                <a16:creationId xmlns:a16="http://schemas.microsoft.com/office/drawing/2014/main" id="{F452794E-3ABB-4847-9459-CB69FDB4776B}"/>
              </a:ext>
            </a:extLst>
          </p:cNvPr>
          <p:cNvSpPr/>
          <p:nvPr/>
        </p:nvSpPr>
        <p:spPr>
          <a:xfrm>
            <a:off x="113682" y="1880808"/>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r>
              <a:rPr lang="ru-RU" dirty="0">
                <a:solidFill>
                  <a:sysClr val="windowText" lastClr="000000"/>
                </a:solidFill>
              </a:rPr>
              <a:t>8</a:t>
            </a:r>
            <a:r>
              <a:rPr lang="en-US" dirty="0">
                <a:solidFill>
                  <a:sysClr val="windowText" lastClr="000000"/>
                </a:solidFill>
              </a:rPr>
              <a:t> </a:t>
            </a:r>
            <a:r>
              <a:rPr lang="ru-RU" dirty="0">
                <a:solidFill>
                  <a:sysClr val="windowText" lastClr="000000"/>
                </a:solidFill>
              </a:rPr>
              <a:t>заданий</a:t>
            </a:r>
          </a:p>
        </p:txBody>
      </p:sp>
      <p:sp>
        <p:nvSpPr>
          <p:cNvPr id="8" name="Прямоугольник: скругленные углы 7">
            <a:extLst>
              <a:ext uri="{FF2B5EF4-FFF2-40B4-BE49-F238E27FC236}">
                <a16:creationId xmlns:a16="http://schemas.microsoft.com/office/drawing/2014/main" id="{F4BA2786-3DFF-41D6-A840-04D3ABEAA725}"/>
              </a:ext>
            </a:extLst>
          </p:cNvPr>
          <p:cNvSpPr/>
          <p:nvPr/>
        </p:nvSpPr>
        <p:spPr>
          <a:xfrm>
            <a:off x="1939188" y="1955818"/>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15 заданий базового уровня сложности</a:t>
            </a:r>
          </a:p>
        </p:txBody>
      </p:sp>
      <p:sp>
        <p:nvSpPr>
          <p:cNvPr id="9" name="Прямоугольник: скругленные углы 8">
            <a:extLst>
              <a:ext uri="{FF2B5EF4-FFF2-40B4-BE49-F238E27FC236}">
                <a16:creationId xmlns:a16="http://schemas.microsoft.com/office/drawing/2014/main" id="{BE1EAEA2-B72C-4122-8C12-CC36DD7CF02D}"/>
              </a:ext>
            </a:extLst>
          </p:cNvPr>
          <p:cNvSpPr/>
          <p:nvPr/>
        </p:nvSpPr>
        <p:spPr>
          <a:xfrm>
            <a:off x="113682" y="5200288"/>
            <a:ext cx="1718414"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Работа состоит из двух частей</a:t>
            </a:r>
          </a:p>
        </p:txBody>
      </p:sp>
      <p:sp>
        <p:nvSpPr>
          <p:cNvPr id="10" name="Прямоугольник: скругленные углы 9">
            <a:extLst>
              <a:ext uri="{FF2B5EF4-FFF2-40B4-BE49-F238E27FC236}">
                <a16:creationId xmlns:a16="http://schemas.microsoft.com/office/drawing/2014/main" id="{D31FB0FC-E027-4013-AD37-A9F2A0F8AB8A}"/>
              </a:ext>
            </a:extLst>
          </p:cNvPr>
          <p:cNvSpPr/>
          <p:nvPr/>
        </p:nvSpPr>
        <p:spPr>
          <a:xfrm>
            <a:off x="3928168" y="4662267"/>
            <a:ext cx="7910219" cy="1014086"/>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pPr>
            <a:r>
              <a:rPr lang="ru-RU" sz="1400" dirty="0">
                <a:solidFill>
                  <a:schemeClr val="tx1"/>
                </a:solidFill>
              </a:rPr>
              <a:t>Часть 1 состоит из заданий 1–12. </a:t>
            </a:r>
          </a:p>
          <a:p>
            <a:pPr>
              <a:lnSpc>
                <a:spcPct val="114000"/>
              </a:lnSpc>
            </a:pPr>
            <a:r>
              <a:rPr lang="ru-RU" sz="1400" dirty="0">
                <a:solidFill>
                  <a:schemeClr val="tx1"/>
                </a:solidFill>
              </a:rPr>
              <a:t>В заданиях 1–3, 5, 7–12 следует записать только ответ. Полное решение не является объектом проверки.</a:t>
            </a:r>
          </a:p>
          <a:p>
            <a:pPr>
              <a:lnSpc>
                <a:spcPct val="114000"/>
              </a:lnSpc>
            </a:pPr>
            <a:r>
              <a:rPr lang="ru-RU" sz="1400" dirty="0">
                <a:solidFill>
                  <a:schemeClr val="tx1"/>
                </a:solidFill>
              </a:rPr>
              <a:t>В задании 4 и 6 требуется отметить точку на числовой прямой.</a:t>
            </a:r>
          </a:p>
        </p:txBody>
      </p:sp>
      <p:sp>
        <p:nvSpPr>
          <p:cNvPr id="12" name="Прямоугольник: скругленные углы 11">
            <a:extLst>
              <a:ext uri="{FF2B5EF4-FFF2-40B4-BE49-F238E27FC236}">
                <a16:creationId xmlns:a16="http://schemas.microsoft.com/office/drawing/2014/main" id="{50E5816E-2110-4725-BDF8-B4AAAD3DAE81}"/>
              </a:ext>
            </a:extLst>
          </p:cNvPr>
          <p:cNvSpPr/>
          <p:nvPr/>
        </p:nvSpPr>
        <p:spPr>
          <a:xfrm>
            <a:off x="5048976" y="2655786"/>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минимальный балл за работу - </a:t>
            </a:r>
            <a:r>
              <a:rPr lang="ru-RU" b="1" dirty="0">
                <a:solidFill>
                  <a:sysClr val="windowText" lastClr="000000"/>
                </a:solidFill>
              </a:rPr>
              <a:t>7</a:t>
            </a:r>
          </a:p>
        </p:txBody>
      </p:sp>
      <p:sp>
        <p:nvSpPr>
          <p:cNvPr id="13" name="Прямоугольник: скругленные углы 12">
            <a:extLst>
              <a:ext uri="{FF2B5EF4-FFF2-40B4-BE49-F238E27FC236}">
                <a16:creationId xmlns:a16="http://schemas.microsoft.com/office/drawing/2014/main" id="{7EC46491-BD9C-4F30-ABB8-8D06FC9DB66F}"/>
              </a:ext>
            </a:extLst>
          </p:cNvPr>
          <p:cNvSpPr/>
          <p:nvPr/>
        </p:nvSpPr>
        <p:spPr>
          <a:xfrm>
            <a:off x="5048976" y="1922135"/>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максимальный балл за работу -  </a:t>
            </a:r>
            <a:r>
              <a:rPr lang="ru-RU" b="1" dirty="0">
                <a:solidFill>
                  <a:sysClr val="windowText" lastClr="000000"/>
                </a:solidFill>
              </a:rPr>
              <a:t>24</a:t>
            </a:r>
          </a:p>
        </p:txBody>
      </p:sp>
      <p:sp>
        <p:nvSpPr>
          <p:cNvPr id="14" name="Прямоугольник: скругленные углы 13">
            <a:extLst>
              <a:ext uri="{FF2B5EF4-FFF2-40B4-BE49-F238E27FC236}">
                <a16:creationId xmlns:a16="http://schemas.microsoft.com/office/drawing/2014/main" id="{3EEB01CB-1853-44FF-B0DC-3ADB00B795AF}"/>
              </a:ext>
            </a:extLst>
          </p:cNvPr>
          <p:cNvSpPr/>
          <p:nvPr/>
        </p:nvSpPr>
        <p:spPr>
          <a:xfrm>
            <a:off x="1939188" y="2728171"/>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3 задания повышенного уровня сложности</a:t>
            </a:r>
          </a:p>
        </p:txBody>
      </p:sp>
      <p:sp>
        <p:nvSpPr>
          <p:cNvPr id="15" name="Прямоугольник: скругленные углы 14">
            <a:extLst>
              <a:ext uri="{FF2B5EF4-FFF2-40B4-BE49-F238E27FC236}">
                <a16:creationId xmlns:a16="http://schemas.microsoft.com/office/drawing/2014/main" id="{2BD5BEBA-741E-4EA2-8876-EB92469EB874}"/>
              </a:ext>
            </a:extLst>
          </p:cNvPr>
          <p:cNvSpPr/>
          <p:nvPr/>
        </p:nvSpPr>
        <p:spPr>
          <a:xfrm>
            <a:off x="8207221" y="1238525"/>
            <a:ext cx="3525107" cy="807308"/>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Перевод первичных баллов </a:t>
            </a:r>
          </a:p>
          <a:p>
            <a:pPr algn="ctr"/>
            <a:r>
              <a:rPr lang="ru-RU" dirty="0">
                <a:solidFill>
                  <a:sysClr val="windowText" lastClr="000000"/>
                </a:solidFill>
              </a:rPr>
              <a:t>в  отметки по пятибалльной шкале</a:t>
            </a:r>
          </a:p>
        </p:txBody>
      </p:sp>
      <p:graphicFrame>
        <p:nvGraphicFramePr>
          <p:cNvPr id="16" name="Таблица 15">
            <a:extLst>
              <a:ext uri="{FF2B5EF4-FFF2-40B4-BE49-F238E27FC236}">
                <a16:creationId xmlns:a16="http://schemas.microsoft.com/office/drawing/2014/main" id="{7506DA7C-50E6-4EB1-B291-D46D75408635}"/>
              </a:ext>
            </a:extLst>
          </p:cNvPr>
          <p:cNvGraphicFramePr>
            <a:graphicFrameLocks noGrp="1"/>
          </p:cNvGraphicFramePr>
          <p:nvPr>
            <p:extLst>
              <p:ext uri="{D42A27DB-BD31-4B8C-83A1-F6EECF244321}">
                <p14:modId xmlns:p14="http://schemas.microsoft.com/office/powerpoint/2010/main" val="1778751015"/>
              </p:ext>
            </p:extLst>
          </p:nvPr>
        </p:nvGraphicFramePr>
        <p:xfrm>
          <a:off x="7953375" y="2205339"/>
          <a:ext cx="4002735" cy="1506582"/>
        </p:xfrm>
        <a:graphic>
          <a:graphicData uri="http://schemas.openxmlformats.org/drawingml/2006/table">
            <a:tbl>
              <a:tblPr firstRow="1" bandRow="1">
                <a:tableStyleId>{5940675A-B579-460E-94D1-54222C63F5DA}</a:tableStyleId>
              </a:tblPr>
              <a:tblGrid>
                <a:gridCol w="1276814">
                  <a:extLst>
                    <a:ext uri="{9D8B030D-6E8A-4147-A177-3AD203B41FA5}">
                      <a16:colId xmlns:a16="http://schemas.microsoft.com/office/drawing/2014/main" val="3089212738"/>
                    </a:ext>
                  </a:extLst>
                </a:gridCol>
                <a:gridCol w="705455">
                  <a:extLst>
                    <a:ext uri="{9D8B030D-6E8A-4147-A177-3AD203B41FA5}">
                      <a16:colId xmlns:a16="http://schemas.microsoft.com/office/drawing/2014/main" val="469627586"/>
                    </a:ext>
                  </a:extLst>
                </a:gridCol>
                <a:gridCol w="673488">
                  <a:extLst>
                    <a:ext uri="{9D8B030D-6E8A-4147-A177-3AD203B41FA5}">
                      <a16:colId xmlns:a16="http://schemas.microsoft.com/office/drawing/2014/main" val="1410754882"/>
                    </a:ext>
                  </a:extLst>
                </a:gridCol>
                <a:gridCol w="664134">
                  <a:extLst>
                    <a:ext uri="{9D8B030D-6E8A-4147-A177-3AD203B41FA5}">
                      <a16:colId xmlns:a16="http://schemas.microsoft.com/office/drawing/2014/main" val="3208314456"/>
                    </a:ext>
                  </a:extLst>
                </a:gridCol>
                <a:gridCol w="682844">
                  <a:extLst>
                    <a:ext uri="{9D8B030D-6E8A-4147-A177-3AD203B41FA5}">
                      <a16:colId xmlns:a16="http://schemas.microsoft.com/office/drawing/2014/main" val="4101601159"/>
                    </a:ext>
                  </a:extLst>
                </a:gridCol>
              </a:tblGrid>
              <a:tr h="777992">
                <a:tc>
                  <a:txBody>
                    <a:bodyPr/>
                    <a:lstStyle/>
                    <a:p>
                      <a:pPr algn="ctr"/>
                      <a:r>
                        <a:rPr lang="ru-RU" sz="1600" dirty="0"/>
                        <a:t>Отметка</a:t>
                      </a:r>
                    </a:p>
                  </a:txBody>
                  <a:tcPr anchor="ctr"/>
                </a:tc>
                <a:tc>
                  <a:txBody>
                    <a:bodyPr/>
                    <a:lstStyle/>
                    <a:p>
                      <a:pPr algn="ctr"/>
                      <a:r>
                        <a:rPr lang="ru-RU" sz="1600" dirty="0"/>
                        <a:t>«2»</a:t>
                      </a:r>
                    </a:p>
                  </a:txBody>
                  <a:tcPr anchor="ctr"/>
                </a:tc>
                <a:tc>
                  <a:txBody>
                    <a:bodyPr/>
                    <a:lstStyle/>
                    <a:p>
                      <a:pPr algn="ctr"/>
                      <a:r>
                        <a:rPr lang="ru-RU" sz="1600" dirty="0"/>
                        <a:t>«3»</a:t>
                      </a:r>
                    </a:p>
                  </a:txBody>
                  <a:tcPr anchor="ctr"/>
                </a:tc>
                <a:tc>
                  <a:txBody>
                    <a:bodyPr/>
                    <a:lstStyle/>
                    <a:p>
                      <a:pPr algn="ctr"/>
                      <a:r>
                        <a:rPr lang="ru-RU" sz="1600" dirty="0"/>
                        <a:t>«4»</a:t>
                      </a:r>
                    </a:p>
                  </a:txBody>
                  <a:tcPr anchor="ctr"/>
                </a:tc>
                <a:tc>
                  <a:txBody>
                    <a:bodyPr/>
                    <a:lstStyle/>
                    <a:p>
                      <a:pPr algn="ctr"/>
                      <a:r>
                        <a:rPr lang="ru-RU" sz="1600" dirty="0"/>
                        <a:t>«5»</a:t>
                      </a:r>
                    </a:p>
                  </a:txBody>
                  <a:tcPr anchor="ctr"/>
                </a:tc>
                <a:extLst>
                  <a:ext uri="{0D108BD9-81ED-4DB2-BD59-A6C34878D82A}">
                    <a16:rowId xmlns:a16="http://schemas.microsoft.com/office/drawing/2014/main" val="3892861024"/>
                  </a:ext>
                </a:extLst>
              </a:tr>
              <a:tr h="728590">
                <a:tc>
                  <a:txBody>
                    <a:bodyPr/>
                    <a:lstStyle/>
                    <a:p>
                      <a:pPr algn="ctr"/>
                      <a:r>
                        <a:rPr lang="ru-RU" sz="1600" dirty="0"/>
                        <a:t>Первичные баллы</a:t>
                      </a:r>
                    </a:p>
                  </a:txBody>
                  <a:tcPr anchor="ctr"/>
                </a:tc>
                <a:tc>
                  <a:txBody>
                    <a:bodyPr/>
                    <a:lstStyle/>
                    <a:p>
                      <a:pPr algn="ctr"/>
                      <a:r>
                        <a:rPr lang="ru-RU" sz="1600" dirty="0"/>
                        <a:t>0-6</a:t>
                      </a:r>
                    </a:p>
                  </a:txBody>
                  <a:tcPr anchor="ctr"/>
                </a:tc>
                <a:tc>
                  <a:txBody>
                    <a:bodyPr/>
                    <a:lstStyle/>
                    <a:p>
                      <a:pPr algn="ctr"/>
                      <a:r>
                        <a:rPr lang="ru-RU" sz="1600" dirty="0"/>
                        <a:t>7-12</a:t>
                      </a:r>
                    </a:p>
                  </a:txBody>
                  <a:tcPr anchor="ctr"/>
                </a:tc>
                <a:tc>
                  <a:txBody>
                    <a:bodyPr/>
                    <a:lstStyle/>
                    <a:p>
                      <a:pPr algn="ctr"/>
                      <a:r>
                        <a:rPr lang="ru-RU" sz="1600" dirty="0"/>
                        <a:t>13-18</a:t>
                      </a:r>
                    </a:p>
                  </a:txBody>
                  <a:tcPr anchor="ctr"/>
                </a:tc>
                <a:tc>
                  <a:txBody>
                    <a:bodyPr/>
                    <a:lstStyle/>
                    <a:p>
                      <a:pPr algn="ctr"/>
                      <a:r>
                        <a:rPr lang="ru-RU" sz="1600" dirty="0"/>
                        <a:t>19-24</a:t>
                      </a:r>
                    </a:p>
                  </a:txBody>
                  <a:tcPr anchor="ctr"/>
                </a:tc>
                <a:extLst>
                  <a:ext uri="{0D108BD9-81ED-4DB2-BD59-A6C34878D82A}">
                    <a16:rowId xmlns:a16="http://schemas.microsoft.com/office/drawing/2014/main" val="1517554406"/>
                  </a:ext>
                </a:extLst>
              </a:tr>
            </a:tbl>
          </a:graphicData>
        </a:graphic>
      </p:graphicFrame>
      <p:pic>
        <p:nvPicPr>
          <p:cNvPr id="17" name="Рисунок 16" descr="Часы">
            <a:extLst>
              <a:ext uri="{FF2B5EF4-FFF2-40B4-BE49-F238E27FC236}">
                <a16:creationId xmlns:a16="http://schemas.microsoft.com/office/drawing/2014/main" id="{305C066C-516A-49B0-B9CF-8A7285CF74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3612" y="3966678"/>
            <a:ext cx="1233610" cy="1233610"/>
          </a:xfrm>
          <a:prstGeom prst="rect">
            <a:avLst/>
          </a:prstGeom>
        </p:spPr>
      </p:pic>
      <p:sp>
        <p:nvSpPr>
          <p:cNvPr id="18" name="Прямоугольник: скругленные углы 17">
            <a:extLst>
              <a:ext uri="{FF2B5EF4-FFF2-40B4-BE49-F238E27FC236}">
                <a16:creationId xmlns:a16="http://schemas.microsoft.com/office/drawing/2014/main" id="{17BD4829-F0EE-426E-95EF-C14D905F9713}"/>
              </a:ext>
            </a:extLst>
          </p:cNvPr>
          <p:cNvSpPr/>
          <p:nvPr/>
        </p:nvSpPr>
        <p:spPr>
          <a:xfrm>
            <a:off x="2193201" y="5200282"/>
            <a:ext cx="1373863" cy="1518853"/>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90 минут</a:t>
            </a:r>
          </a:p>
        </p:txBody>
      </p:sp>
      <p:pic>
        <p:nvPicPr>
          <p:cNvPr id="20" name="Рисунок 19" descr="Документ">
            <a:extLst>
              <a:ext uri="{FF2B5EF4-FFF2-40B4-BE49-F238E27FC236}">
                <a16:creationId xmlns:a16="http://schemas.microsoft.com/office/drawing/2014/main" id="{0627694F-307C-4CA3-BF8D-9B63DD6F63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3612" y="772641"/>
            <a:ext cx="1139034" cy="1139034"/>
          </a:xfrm>
          <a:prstGeom prst="rect">
            <a:avLst/>
          </a:prstGeom>
        </p:spPr>
      </p:pic>
      <p:pic>
        <p:nvPicPr>
          <p:cNvPr id="21" name="Рисунок 20" descr="Поделиться">
            <a:extLst>
              <a:ext uri="{FF2B5EF4-FFF2-40B4-BE49-F238E27FC236}">
                <a16:creationId xmlns:a16="http://schemas.microsoft.com/office/drawing/2014/main" id="{F8F9697D-AED4-4A45-A862-D48E11A392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64744" y="24124"/>
            <a:ext cx="1054895" cy="1054895"/>
          </a:xfrm>
          <a:prstGeom prst="rect">
            <a:avLst/>
          </a:prstGeom>
        </p:spPr>
      </p:pic>
      <p:sp>
        <p:nvSpPr>
          <p:cNvPr id="22" name="TextBox 21">
            <a:extLst>
              <a:ext uri="{FF2B5EF4-FFF2-40B4-BE49-F238E27FC236}">
                <a16:creationId xmlns:a16="http://schemas.microsoft.com/office/drawing/2014/main" id="{F9A689D1-228B-444E-A16F-26043A22B7C9}"/>
              </a:ext>
            </a:extLst>
          </p:cNvPr>
          <p:cNvSpPr txBox="1"/>
          <p:nvPr/>
        </p:nvSpPr>
        <p:spPr>
          <a:xfrm>
            <a:off x="10662222" y="13711"/>
            <a:ext cx="1529778" cy="276999"/>
          </a:xfrm>
          <a:prstGeom prst="rect">
            <a:avLst/>
          </a:prstGeom>
          <a:noFill/>
        </p:spPr>
        <p:txBody>
          <a:bodyPr wrap="none" rtlCol="0">
            <a:spAutoFit/>
          </a:bodyPr>
          <a:lstStyle/>
          <a:p>
            <a:r>
              <a:rPr lang="ru-RU" sz="1200" dirty="0">
                <a:solidFill>
                  <a:schemeClr val="tx2">
                    <a:lumMod val="40000"/>
                    <a:lumOff val="60000"/>
                  </a:schemeClr>
                </a:solidFill>
              </a:rPr>
              <a:t>Математика, 8 класс</a:t>
            </a:r>
          </a:p>
        </p:txBody>
      </p:sp>
      <p:sp>
        <p:nvSpPr>
          <p:cNvPr id="23" name="Прямоугольник: скругленные углы 22">
            <a:extLst>
              <a:ext uri="{FF2B5EF4-FFF2-40B4-BE49-F238E27FC236}">
                <a16:creationId xmlns:a16="http://schemas.microsoft.com/office/drawing/2014/main" id="{45BBF6F2-7D77-40DC-846B-9788E8D685B5}"/>
              </a:ext>
            </a:extLst>
          </p:cNvPr>
          <p:cNvSpPr/>
          <p:nvPr/>
        </p:nvSpPr>
        <p:spPr>
          <a:xfrm>
            <a:off x="3928168" y="5775889"/>
            <a:ext cx="7910219" cy="1014086"/>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pPr>
            <a:r>
              <a:rPr lang="ru-RU" sz="1400" dirty="0">
                <a:solidFill>
                  <a:schemeClr val="tx1"/>
                </a:solidFill>
              </a:rPr>
              <a:t>Часть 2 состоит из заданий 13–18. </a:t>
            </a:r>
          </a:p>
          <a:p>
            <a:pPr>
              <a:lnSpc>
                <a:spcPct val="114000"/>
              </a:lnSpc>
            </a:pPr>
            <a:r>
              <a:rPr lang="ru-RU" sz="1400" dirty="0">
                <a:solidFill>
                  <a:schemeClr val="tx1"/>
                </a:solidFill>
              </a:rPr>
              <a:t>В задании 14 следует записать только ответ. </a:t>
            </a:r>
          </a:p>
          <a:p>
            <a:pPr>
              <a:lnSpc>
                <a:spcPct val="114000"/>
              </a:lnSpc>
            </a:pPr>
            <a:r>
              <a:rPr lang="ru-RU" sz="1400" dirty="0">
                <a:solidFill>
                  <a:schemeClr val="tx1"/>
                </a:solidFill>
              </a:rPr>
              <a:t>В заданиях 13, 15–18 объектом проверки является полное решение, то есть последовательность действий и рассуждений обучающегося.</a:t>
            </a:r>
          </a:p>
        </p:txBody>
      </p:sp>
    </p:spTree>
    <p:extLst>
      <p:ext uri="{BB962C8B-B14F-4D97-AF65-F5344CB8AC3E}">
        <p14:creationId xmlns:p14="http://schemas.microsoft.com/office/powerpoint/2010/main" val="1266978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6AA098EB-00A5-4472-B92F-2DD914CDD303}"/>
              </a:ext>
            </a:extLst>
          </p:cNvPr>
          <p:cNvSpPr>
            <a:spLocks noGrp="1"/>
          </p:cNvSpPr>
          <p:nvPr>
            <p:ph type="title"/>
          </p:nvPr>
        </p:nvSpPr>
        <p:spPr>
          <a:xfrm>
            <a:off x="3436620" y="292746"/>
            <a:ext cx="10728960" cy="594360"/>
          </a:xfrm>
        </p:spPr>
        <p:txBody>
          <a:bodyPr/>
          <a:lstStyle/>
          <a:p>
            <a:r>
              <a:rPr lang="ru-RU" dirty="0"/>
              <a:t>Требования (умения)</a:t>
            </a:r>
          </a:p>
        </p:txBody>
      </p:sp>
      <p:graphicFrame>
        <p:nvGraphicFramePr>
          <p:cNvPr id="5" name="Таблица 4">
            <a:extLst>
              <a:ext uri="{FF2B5EF4-FFF2-40B4-BE49-F238E27FC236}">
                <a16:creationId xmlns:a16="http://schemas.microsoft.com/office/drawing/2014/main" id="{E2C63D16-4AD3-47DF-9954-447C61C7C887}"/>
              </a:ext>
            </a:extLst>
          </p:cNvPr>
          <p:cNvGraphicFramePr>
            <a:graphicFrameLocks noGrp="1"/>
          </p:cNvGraphicFramePr>
          <p:nvPr>
            <p:extLst>
              <p:ext uri="{D42A27DB-BD31-4B8C-83A1-F6EECF244321}">
                <p14:modId xmlns:p14="http://schemas.microsoft.com/office/powerpoint/2010/main" val="1257054725"/>
              </p:ext>
            </p:extLst>
          </p:nvPr>
        </p:nvGraphicFramePr>
        <p:xfrm>
          <a:off x="134600" y="756351"/>
          <a:ext cx="11760989" cy="5901690"/>
        </p:xfrm>
        <a:graphic>
          <a:graphicData uri="http://schemas.openxmlformats.org/drawingml/2006/table">
            <a:tbl>
              <a:tblPr firstRow="1" firstCol="1" lastRow="1" lastCol="1" bandRow="1" bandCol="1">
                <a:tableStyleId>{5940675A-B579-460E-94D1-54222C63F5DA}</a:tableStyleId>
              </a:tblPr>
              <a:tblGrid>
                <a:gridCol w="402295">
                  <a:extLst>
                    <a:ext uri="{9D8B030D-6E8A-4147-A177-3AD203B41FA5}">
                      <a16:colId xmlns:a16="http://schemas.microsoft.com/office/drawing/2014/main" val="3371003209"/>
                    </a:ext>
                  </a:extLst>
                </a:gridCol>
                <a:gridCol w="11358694">
                  <a:extLst>
                    <a:ext uri="{9D8B030D-6E8A-4147-A177-3AD203B41FA5}">
                      <a16:colId xmlns:a16="http://schemas.microsoft.com/office/drawing/2014/main" val="1794966923"/>
                    </a:ext>
                  </a:extLst>
                </a:gridCol>
              </a:tblGrid>
              <a:tr h="113629">
                <a:tc>
                  <a:txBody>
                    <a:bodyPr/>
                    <a:lstStyle/>
                    <a:p>
                      <a:pPr marL="67945" marR="49530" algn="ctr">
                        <a:lnSpc>
                          <a:spcPct val="100000"/>
                        </a:lnSpc>
                        <a:spcAft>
                          <a:spcPts val="0"/>
                        </a:spcAft>
                      </a:pPr>
                      <a:r>
                        <a:rPr lang="ru-RU" sz="1400" b="1" dirty="0">
                          <a:effectLst/>
                          <a:latin typeface="Times New Roman" panose="02020603050405020304" pitchFamily="18" charset="0"/>
                          <a:cs typeface="Times New Roman" panose="02020603050405020304" pitchFamily="18" charset="0"/>
                        </a:rPr>
                        <a:t>№ п/п</a:t>
                      </a:r>
                      <a:endPar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67945" marR="49530" algn="ctr">
                        <a:lnSpc>
                          <a:spcPct val="100000"/>
                        </a:lnSpc>
                        <a:spcAft>
                          <a:spcPts val="0"/>
                        </a:spcAft>
                      </a:pPr>
                      <a:r>
                        <a:rPr lang="ru-RU" sz="1400" b="1" dirty="0">
                          <a:effectLst/>
                          <a:latin typeface="Times New Roman" panose="02020603050405020304" pitchFamily="18" charset="0"/>
                          <a:cs typeface="Times New Roman" panose="02020603050405020304" pitchFamily="18" charset="0"/>
                        </a:rPr>
                        <a:t>Блоки </a:t>
                      </a:r>
                      <a:r>
                        <a:rPr lang="ru-RU" sz="1400" b="1" dirty="0" err="1">
                          <a:effectLst/>
                          <a:latin typeface="Times New Roman" panose="02020603050405020304" pitchFamily="18" charset="0"/>
                          <a:cs typeface="Times New Roman" panose="02020603050405020304" pitchFamily="18" charset="0"/>
                        </a:rPr>
                        <a:t>ПООП</a:t>
                      </a:r>
                      <a:r>
                        <a:rPr lang="ru-RU" sz="1400" b="1" dirty="0">
                          <a:effectLst/>
                          <a:latin typeface="Times New Roman" panose="02020603050405020304" pitchFamily="18" charset="0"/>
                          <a:cs typeface="Times New Roman" panose="02020603050405020304" pitchFamily="18" charset="0"/>
                        </a:rPr>
                        <a:t>: выпускник научится / получит возможность научиться или проверяемые требования (умения) в соответствии с </a:t>
                      </a:r>
                      <a:r>
                        <a:rPr lang="ru-RU" sz="1400" b="1" dirty="0" err="1">
                          <a:effectLst/>
                          <a:latin typeface="Times New Roman" panose="02020603050405020304" pitchFamily="18" charset="0"/>
                          <a:cs typeface="Times New Roman" panose="02020603050405020304" pitchFamily="18" charset="0"/>
                        </a:rPr>
                        <a:t>ФГОС</a:t>
                      </a:r>
                      <a:endPar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951856539"/>
                  </a:ext>
                </a:extLst>
              </a:tr>
              <a:tr h="70226">
                <a:tc>
                  <a:txBody>
                    <a:bodyPr/>
                    <a:lstStyle/>
                    <a:p>
                      <a:pPr marL="4445" algn="ctr">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0" marR="0" marT="0" marB="0"/>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Использовать начальные представления о множестве действительных чисел для сравнения, округления и вычислений; изображать действительные числа точками на координатной прямой</a:t>
                      </a:r>
                    </a:p>
                  </a:txBody>
                  <a:tcPr marL="9525" marR="9525" marT="9525" marB="0" anchor="b"/>
                </a:tc>
                <a:extLst>
                  <a:ext uri="{0D108BD9-81ED-4DB2-BD59-A6C34878D82A}">
                    <a16:rowId xmlns:a16="http://schemas.microsoft.com/office/drawing/2014/main" val="1316804931"/>
                  </a:ext>
                </a:extLst>
              </a:tr>
              <a:tr h="167793">
                <a:tc>
                  <a:txBody>
                    <a:bodyPr/>
                    <a:lstStyle/>
                    <a:p>
                      <a:pPr marL="4445" algn="ctr">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0" marR="0" marT="0" marB="0"/>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Решать линейные, квадратные уравнения и рациональные уравнения, сводящиеся к ним, системы двух уравнений с двумя переменными</a:t>
                      </a:r>
                    </a:p>
                  </a:txBody>
                  <a:tcPr marL="9525" marR="9525" marT="9525" marB="0" anchor="b"/>
                </a:tc>
                <a:extLst>
                  <a:ext uri="{0D108BD9-81ED-4DB2-BD59-A6C34878D82A}">
                    <a16:rowId xmlns:a16="http://schemas.microsoft.com/office/drawing/2014/main" val="1275866699"/>
                  </a:ext>
                </a:extLst>
              </a:tr>
              <a:tr h="167793">
                <a:tc>
                  <a:txBody>
                    <a:bodyPr/>
                    <a:lstStyle/>
                    <a:p>
                      <a:pPr marL="4445" algn="ctr">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0" marR="0" marT="0" marB="0"/>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Переходить от словесной формулировки задачи к ее алгебраической модели с помощью составления уравнения или системы уравнений, интерпретировать в соответствии с контекстом задачи полученный результат</a:t>
                      </a:r>
                    </a:p>
                  </a:txBody>
                  <a:tcPr marL="9525" marR="9525" marT="9525" marB="0" anchor="b"/>
                </a:tc>
                <a:extLst>
                  <a:ext uri="{0D108BD9-81ED-4DB2-BD59-A6C34878D82A}">
                    <a16:rowId xmlns:a16="http://schemas.microsoft.com/office/drawing/2014/main" val="345991892"/>
                  </a:ext>
                </a:extLst>
              </a:tr>
              <a:tr h="167793">
                <a:tc>
                  <a:txBody>
                    <a:bodyPr/>
                    <a:lstStyle/>
                    <a:p>
                      <a:pPr marL="4445" algn="ctr">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0" marR="0" marT="0" marB="0"/>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Применять свойства числовых неравенств для сравнения, оценки; решать линейные неравенства с одной переменной и их системы; давать графическую иллюстрацию множества решений неравенства, системы неравенств</a:t>
                      </a:r>
                    </a:p>
                  </a:txBody>
                  <a:tcPr marL="9525" marR="9525" marT="9525" marB="0" anchor="b"/>
                </a:tc>
                <a:extLst>
                  <a:ext uri="{0D108BD9-81ED-4DB2-BD59-A6C34878D82A}">
                    <a16:rowId xmlns:a16="http://schemas.microsoft.com/office/drawing/2014/main" val="3373622303"/>
                  </a:ext>
                </a:extLst>
              </a:tr>
              <a:tr h="167793">
                <a:tc>
                  <a:txBody>
                    <a:bodyPr/>
                    <a:lstStyle/>
                    <a:p>
                      <a:pPr marL="4445" algn="ctr">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0" marR="0" marT="0" marB="0"/>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Понимать и использовать функциональные понятия и язык (термины, символические обозначения), определять значение функции по значению аргумента, определять свойства функции по ее графику</a:t>
                      </a:r>
                    </a:p>
                  </a:txBody>
                  <a:tcPr marL="9525" marR="9525" marT="9525" marB="0" anchor="b"/>
                </a:tc>
                <a:extLst>
                  <a:ext uri="{0D108BD9-81ED-4DB2-BD59-A6C34878D82A}">
                    <a16:rowId xmlns:a16="http://schemas.microsoft.com/office/drawing/2014/main" val="1896412867"/>
                  </a:ext>
                </a:extLst>
              </a:tr>
              <a:tr h="167793">
                <a:tc>
                  <a:txBody>
                    <a:bodyPr/>
                    <a:lstStyle/>
                    <a:p>
                      <a:pPr marL="4445" algn="ctr">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0" marR="0" marT="0" marB="0"/>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Использовать начальные представления о множестве действительных чисел для сравнения, округления и вычислений; изображать действительные числа точками на координатной прямой</a:t>
                      </a:r>
                    </a:p>
                  </a:txBody>
                  <a:tcPr marL="9525" marR="9525" marT="9525" marB="0" anchor="b"/>
                </a:tc>
                <a:extLst>
                  <a:ext uri="{0D108BD9-81ED-4DB2-BD59-A6C34878D82A}">
                    <a16:rowId xmlns:a16="http://schemas.microsoft.com/office/drawing/2014/main" val="1138086909"/>
                  </a:ext>
                </a:extLst>
              </a:tr>
              <a:tr h="167793">
                <a:tc>
                  <a:txBody>
                    <a:bodyPr/>
                    <a:lstStyle/>
                    <a:p>
                      <a:pPr marL="4445" algn="ctr">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0" marR="0" marT="0" marB="0"/>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Выполнять тождественные преобразования рациональных выражений на основе правил действий над многочленами и алгебраическими дробями</a:t>
                      </a:r>
                    </a:p>
                  </a:txBody>
                  <a:tcPr marL="9525" marR="9525" marT="9525" marB="0" anchor="b"/>
                </a:tc>
                <a:extLst>
                  <a:ext uri="{0D108BD9-81ED-4DB2-BD59-A6C34878D82A}">
                    <a16:rowId xmlns:a16="http://schemas.microsoft.com/office/drawing/2014/main" val="2243113165"/>
                  </a:ext>
                </a:extLst>
              </a:tr>
              <a:tr h="167793">
                <a:tc>
                  <a:txBody>
                    <a:bodyPr/>
                    <a:lstStyle/>
                    <a:p>
                      <a:pPr marL="4445" algn="ctr">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8</a:t>
                      </a:r>
                    </a:p>
                  </a:txBody>
                  <a:tcPr marL="0" marR="0" marT="0" marB="0"/>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Находить вероятности случайных событий в опытах, зная вероятности элементарных событий, в том числе в опытах с равновозможными элементарными событиями</a:t>
                      </a:r>
                    </a:p>
                  </a:txBody>
                  <a:tcPr marL="9525" marR="9525" marT="9525" marB="0" anchor="b"/>
                </a:tc>
                <a:extLst>
                  <a:ext uri="{0D108BD9-81ED-4DB2-BD59-A6C34878D82A}">
                    <a16:rowId xmlns:a16="http://schemas.microsoft.com/office/drawing/2014/main" val="4152238309"/>
                  </a:ext>
                </a:extLst>
              </a:tr>
              <a:tr h="121996">
                <a:tc>
                  <a:txBody>
                    <a:bodyPr/>
                    <a:lstStyle/>
                    <a:p>
                      <a:pPr marL="174625" algn="l">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9</a:t>
                      </a:r>
                    </a:p>
                  </a:txBody>
                  <a:tcPr marL="0" marR="0" marT="0" marB="0"/>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Распознавать основные виды четырехугольников, их элементы; пользоваться их свойствами при решении геометрических задач</a:t>
                      </a:r>
                    </a:p>
                  </a:txBody>
                  <a:tcPr marL="9525" marR="9525" marT="9525" marB="0" anchor="b"/>
                </a:tc>
                <a:extLst>
                  <a:ext uri="{0D108BD9-81ED-4DB2-BD59-A6C34878D82A}">
                    <a16:rowId xmlns:a16="http://schemas.microsoft.com/office/drawing/2014/main" val="2519602564"/>
                  </a:ext>
                </a:extLst>
              </a:tr>
              <a:tr h="287287">
                <a:tc>
                  <a:txBody>
                    <a:bodyPr/>
                    <a:lstStyle/>
                    <a:p>
                      <a:pPr marL="136525" algn="l">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0" marR="0" marT="0" marB="0"/>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Пользоваться теоремой Пифагора для решения геометрических и практических задач. Строить математическую модель в практических задачах, самостоятельно делать чертеж и находить соответствующие длины. Владеть понятиями синуса, косинуса и тангенса острого угла прямоугольного треугольника. Пользоваться этими понятиями для решения практических задач. Вычислять (различными способами) площадь треугольника и площади многоугольных фигур (пользуясь, где необходимо, калькулятором). Применять полученные умения в практических задачах</a:t>
                      </a:r>
                    </a:p>
                  </a:txBody>
                  <a:tcPr marL="9525" marR="9525" marT="9525" marB="0" anchor="b"/>
                </a:tc>
                <a:extLst>
                  <a:ext uri="{0D108BD9-81ED-4DB2-BD59-A6C34878D82A}">
                    <a16:rowId xmlns:a16="http://schemas.microsoft.com/office/drawing/2014/main" val="2510523923"/>
                  </a:ext>
                </a:extLst>
              </a:tr>
              <a:tr h="175927">
                <a:tc>
                  <a:txBody>
                    <a:bodyPr/>
                    <a:lstStyle/>
                    <a:p>
                      <a:pPr marL="136525" algn="l">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11</a:t>
                      </a:r>
                    </a:p>
                  </a:txBody>
                  <a:tcPr marL="0" marR="0" marT="0" marB="0"/>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Использовать графические модели: дерево случайного эксперимента, диаграммы Эйлера, числовая прямая</a:t>
                      </a:r>
                    </a:p>
                  </a:txBody>
                  <a:tcPr marL="9525" marR="9525" marT="9525" marB="0" anchor="b"/>
                </a:tc>
                <a:extLst>
                  <a:ext uri="{0D108BD9-81ED-4DB2-BD59-A6C34878D82A}">
                    <a16:rowId xmlns:a16="http://schemas.microsoft.com/office/drawing/2014/main" val="90867957"/>
                  </a:ext>
                </a:extLst>
              </a:tr>
              <a:tr h="139677">
                <a:tc>
                  <a:txBody>
                    <a:bodyPr/>
                    <a:lstStyle/>
                    <a:p>
                      <a:pPr marL="136525" algn="l">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12</a:t>
                      </a:r>
                    </a:p>
                  </a:txBody>
                  <a:tcPr marL="0" marR="0" marT="0" marB="0"/>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Распознавать основные виды четырехугольников, их элементы, пользоваться их свойствами при решении геометрических задач</a:t>
                      </a:r>
                    </a:p>
                  </a:txBody>
                  <a:tcPr marL="9525" marR="9525" marT="9525" marB="0" anchor="b"/>
                </a:tc>
                <a:extLst>
                  <a:ext uri="{0D108BD9-81ED-4DB2-BD59-A6C34878D82A}">
                    <a16:rowId xmlns:a16="http://schemas.microsoft.com/office/drawing/2014/main" val="1016968410"/>
                  </a:ext>
                </a:extLst>
              </a:tr>
              <a:tr h="157046">
                <a:tc>
                  <a:txBody>
                    <a:bodyPr/>
                    <a:lstStyle/>
                    <a:p>
                      <a:pPr marL="136525" algn="l">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13</a:t>
                      </a:r>
                    </a:p>
                  </a:txBody>
                  <a:tcPr marL="0" marR="0" marT="0" marB="0"/>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Решать линейные, квадратные уравнения и рациональные уравнения, сводящиеся к ним, системы двух уравнений с двумя переменными</a:t>
                      </a:r>
                    </a:p>
                  </a:txBody>
                  <a:tcPr marL="9525" marR="9525" marT="9525" marB="0" anchor="b"/>
                </a:tc>
                <a:extLst>
                  <a:ext uri="{0D108BD9-81ED-4DB2-BD59-A6C34878D82A}">
                    <a16:rowId xmlns:a16="http://schemas.microsoft.com/office/drawing/2014/main" val="27220648"/>
                  </a:ext>
                </a:extLst>
              </a:tr>
              <a:tr h="186176">
                <a:tc>
                  <a:txBody>
                    <a:bodyPr/>
                    <a:lstStyle/>
                    <a:p>
                      <a:pPr marL="136525" algn="l">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14</a:t>
                      </a:r>
                    </a:p>
                  </a:txBody>
                  <a:tcPr marL="0" marR="0" marT="0" marB="0"/>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Извлекать и преобразовывать информацию, представленную в виде таблиц, диаграмм, графиков; представлять данные в виде таблиц, диаграмм, графиков</a:t>
                      </a:r>
                    </a:p>
                  </a:txBody>
                  <a:tcPr marL="9525" marR="9525" marT="9525" marB="0" anchor="b"/>
                </a:tc>
                <a:extLst>
                  <a:ext uri="{0D108BD9-81ED-4DB2-BD59-A6C34878D82A}">
                    <a16:rowId xmlns:a16="http://schemas.microsoft.com/office/drawing/2014/main" val="3581229686"/>
                  </a:ext>
                </a:extLst>
              </a:tr>
              <a:tr h="186176">
                <a:tc>
                  <a:txBody>
                    <a:bodyPr/>
                    <a:lstStyle/>
                    <a:p>
                      <a:pPr marL="136525" algn="l">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15</a:t>
                      </a:r>
                    </a:p>
                  </a:txBody>
                  <a:tcPr marL="0" marR="0" marT="0" marB="0"/>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Переходить от словесной формулировки задачи к ее алгебраической модели с помощью составления уравнения или системы уравнений, интерпретировать в соответствии с контекстом задачи полученный результат</a:t>
                      </a:r>
                    </a:p>
                  </a:txBody>
                  <a:tcPr marL="9525" marR="9525" marT="9525" marB="0" anchor="b"/>
                </a:tc>
                <a:extLst>
                  <a:ext uri="{0D108BD9-81ED-4DB2-BD59-A6C34878D82A}">
                    <a16:rowId xmlns:a16="http://schemas.microsoft.com/office/drawing/2014/main" val="4100492733"/>
                  </a:ext>
                </a:extLst>
              </a:tr>
              <a:tr h="186176">
                <a:tc>
                  <a:txBody>
                    <a:bodyPr/>
                    <a:lstStyle/>
                    <a:p>
                      <a:pPr marL="136525" algn="l">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16</a:t>
                      </a:r>
                    </a:p>
                  </a:txBody>
                  <a:tcPr marL="0" marR="0" marT="0" marB="0"/>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Находить вероятности случайных событий в опытах, зная вероятности элементарных событий, в том числе в опытах с равновозможными элементарными событиями</a:t>
                      </a:r>
                    </a:p>
                  </a:txBody>
                  <a:tcPr marL="9525" marR="9525" marT="9525" marB="0" anchor="b"/>
                </a:tc>
                <a:extLst>
                  <a:ext uri="{0D108BD9-81ED-4DB2-BD59-A6C34878D82A}">
                    <a16:rowId xmlns:a16="http://schemas.microsoft.com/office/drawing/2014/main" val="2685725373"/>
                  </a:ext>
                </a:extLst>
              </a:tr>
              <a:tr h="186176">
                <a:tc>
                  <a:txBody>
                    <a:bodyPr/>
                    <a:lstStyle/>
                    <a:p>
                      <a:pPr marL="136525" algn="l">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17</a:t>
                      </a:r>
                    </a:p>
                  </a:txBody>
                  <a:tcPr marL="0" marR="0" marT="0" marB="0"/>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Применять понятие арифметического квадратного корня; находить квадратные корни, используя при необходимости калькулятор; выполнять преобразования выражений, содержащих квадратные корни, используя свойства корней</a:t>
                      </a:r>
                    </a:p>
                  </a:txBody>
                  <a:tcPr marL="9525" marR="9525" marT="9525" marB="0" anchor="b"/>
                </a:tc>
                <a:extLst>
                  <a:ext uri="{0D108BD9-81ED-4DB2-BD59-A6C34878D82A}">
                    <a16:rowId xmlns:a16="http://schemas.microsoft.com/office/drawing/2014/main" val="4214294751"/>
                  </a:ext>
                </a:extLst>
              </a:tr>
              <a:tr h="186176">
                <a:tc>
                  <a:txBody>
                    <a:bodyPr/>
                    <a:lstStyle/>
                    <a:p>
                      <a:pPr marL="136525" algn="l">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18</a:t>
                      </a:r>
                    </a:p>
                  </a:txBody>
                  <a:tcPr marL="0" marR="0" marT="0" marB="0"/>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Применять полученные знания на практике: строить математические модели для задач реальной жизни и проводить соответствующие вычисления с применением подобия и тригонометрии (пользуясь, где необходимо, калькулятором)</a:t>
                      </a:r>
                    </a:p>
                  </a:txBody>
                  <a:tcPr marL="9525" marR="9525" marT="9525" marB="0" anchor="b"/>
                </a:tc>
                <a:extLst>
                  <a:ext uri="{0D108BD9-81ED-4DB2-BD59-A6C34878D82A}">
                    <a16:rowId xmlns:a16="http://schemas.microsoft.com/office/drawing/2014/main" val="3103485462"/>
                  </a:ext>
                </a:extLst>
              </a:tr>
            </a:tbl>
          </a:graphicData>
        </a:graphic>
      </p:graphicFrame>
      <p:sp>
        <p:nvSpPr>
          <p:cNvPr id="4" name="TextBox 3">
            <a:extLst>
              <a:ext uri="{FF2B5EF4-FFF2-40B4-BE49-F238E27FC236}">
                <a16:creationId xmlns:a16="http://schemas.microsoft.com/office/drawing/2014/main" id="{30033495-6EE9-4667-ACB8-9B399F40A19E}"/>
              </a:ext>
            </a:extLst>
          </p:cNvPr>
          <p:cNvSpPr txBox="1"/>
          <p:nvPr/>
        </p:nvSpPr>
        <p:spPr>
          <a:xfrm>
            <a:off x="10662222" y="13711"/>
            <a:ext cx="1529778" cy="276999"/>
          </a:xfrm>
          <a:prstGeom prst="rect">
            <a:avLst/>
          </a:prstGeom>
          <a:noFill/>
        </p:spPr>
        <p:txBody>
          <a:bodyPr wrap="none" rtlCol="0">
            <a:spAutoFit/>
          </a:bodyPr>
          <a:lstStyle/>
          <a:p>
            <a:r>
              <a:rPr lang="ru-RU" sz="1200" dirty="0">
                <a:solidFill>
                  <a:schemeClr val="tx2">
                    <a:lumMod val="40000"/>
                    <a:lumOff val="60000"/>
                  </a:schemeClr>
                </a:solidFill>
              </a:rPr>
              <a:t>Математика, 8 класс</a:t>
            </a:r>
          </a:p>
        </p:txBody>
      </p:sp>
    </p:spTree>
    <p:extLst>
      <p:ext uri="{BB962C8B-B14F-4D97-AF65-F5344CB8AC3E}">
        <p14:creationId xmlns:p14="http://schemas.microsoft.com/office/powerpoint/2010/main" val="1665386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8362281" cy="444387"/>
          </a:xfrm>
        </p:spPr>
        <p:txBody>
          <a:bodyPr>
            <a:noAutofit/>
          </a:bodyPr>
          <a:lstStyle/>
          <a:p>
            <a:r>
              <a:rPr lang="ru-RU" sz="2000" dirty="0"/>
              <a:t>Изменение доли участников по качеству знаний («4»+«5») по результатам ВПР в  2021-2025 гг.</a:t>
            </a:r>
          </a:p>
        </p:txBody>
      </p:sp>
      <p:graphicFrame>
        <p:nvGraphicFramePr>
          <p:cNvPr id="5" name="Диаграмма 4">
            <a:extLst>
              <a:ext uri="{FF2B5EF4-FFF2-40B4-BE49-F238E27FC236}">
                <a16:creationId xmlns:a16="http://schemas.microsoft.com/office/drawing/2014/main" id="{B778A58D-E6E9-4DE1-8D27-8FDCACC32A8C}"/>
              </a:ext>
            </a:extLst>
          </p:cNvPr>
          <p:cNvGraphicFramePr/>
          <p:nvPr>
            <p:extLst>
              <p:ext uri="{D42A27DB-BD31-4B8C-83A1-F6EECF244321}">
                <p14:modId xmlns:p14="http://schemas.microsoft.com/office/powerpoint/2010/main" val="884796116"/>
              </p:ext>
            </p:extLst>
          </p:nvPr>
        </p:nvGraphicFramePr>
        <p:xfrm>
          <a:off x="98854" y="719667"/>
          <a:ext cx="11986054" cy="30331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Диаграмма 6">
            <a:extLst>
              <a:ext uri="{FF2B5EF4-FFF2-40B4-BE49-F238E27FC236}">
                <a16:creationId xmlns:a16="http://schemas.microsoft.com/office/drawing/2014/main" id="{8FAA810D-E1F2-4CF0-9CEE-B6A9C74CD080}"/>
              </a:ext>
            </a:extLst>
          </p:cNvPr>
          <p:cNvGraphicFramePr/>
          <p:nvPr>
            <p:extLst>
              <p:ext uri="{D42A27DB-BD31-4B8C-83A1-F6EECF244321}">
                <p14:modId xmlns:p14="http://schemas.microsoft.com/office/powerpoint/2010/main" val="4051618238"/>
              </p:ext>
            </p:extLst>
          </p:nvPr>
        </p:nvGraphicFramePr>
        <p:xfrm>
          <a:off x="0" y="3691468"/>
          <a:ext cx="11986054" cy="303318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E2DB9409-43BA-4C46-AE71-06CF830366C8}"/>
              </a:ext>
            </a:extLst>
          </p:cNvPr>
          <p:cNvSpPr txBox="1"/>
          <p:nvPr/>
        </p:nvSpPr>
        <p:spPr>
          <a:xfrm>
            <a:off x="10662222" y="13711"/>
            <a:ext cx="1529778" cy="276999"/>
          </a:xfrm>
          <a:prstGeom prst="rect">
            <a:avLst/>
          </a:prstGeom>
          <a:noFill/>
        </p:spPr>
        <p:txBody>
          <a:bodyPr wrap="none" rtlCol="0">
            <a:spAutoFit/>
          </a:bodyPr>
          <a:lstStyle/>
          <a:p>
            <a:r>
              <a:rPr lang="ru-RU" sz="1200" dirty="0">
                <a:solidFill>
                  <a:schemeClr val="tx2">
                    <a:lumMod val="40000"/>
                    <a:lumOff val="60000"/>
                  </a:schemeClr>
                </a:solidFill>
              </a:rPr>
              <a:t>Математика, 8 класс</a:t>
            </a:r>
          </a:p>
        </p:txBody>
      </p:sp>
    </p:spTree>
    <p:extLst>
      <p:ext uri="{BB962C8B-B14F-4D97-AF65-F5344CB8AC3E}">
        <p14:creationId xmlns:p14="http://schemas.microsoft.com/office/powerpoint/2010/main" val="1015029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446145" y="172664"/>
            <a:ext cx="6688455" cy="509260"/>
          </a:xfrm>
        </p:spPr>
        <p:txBody>
          <a:bodyPr>
            <a:normAutofit/>
          </a:bodyPr>
          <a:lstStyle/>
          <a:p>
            <a:r>
              <a:rPr lang="ru-RU" dirty="0"/>
              <a:t>Достижение планируемых результатов</a:t>
            </a:r>
          </a:p>
        </p:txBody>
      </p:sp>
      <p:graphicFrame>
        <p:nvGraphicFramePr>
          <p:cNvPr id="7" name="Диаграмма 6">
            <a:extLst>
              <a:ext uri="{FF2B5EF4-FFF2-40B4-BE49-F238E27FC236}">
                <a16:creationId xmlns:a16="http://schemas.microsoft.com/office/drawing/2014/main" id="{CDC35874-62BF-4D4F-AC73-5604ABA8ABF0}"/>
              </a:ext>
            </a:extLst>
          </p:cNvPr>
          <p:cNvGraphicFramePr/>
          <p:nvPr>
            <p:extLst>
              <p:ext uri="{D42A27DB-BD31-4B8C-83A1-F6EECF244321}">
                <p14:modId xmlns:p14="http://schemas.microsoft.com/office/powerpoint/2010/main" val="3431135194"/>
              </p:ext>
            </p:extLst>
          </p:nvPr>
        </p:nvGraphicFramePr>
        <p:xfrm>
          <a:off x="414337" y="701974"/>
          <a:ext cx="11363325" cy="570547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F24746DC-6D51-48FE-8696-5F0A72E1476D}"/>
              </a:ext>
            </a:extLst>
          </p:cNvPr>
          <p:cNvSpPr txBox="1"/>
          <p:nvPr/>
        </p:nvSpPr>
        <p:spPr>
          <a:xfrm>
            <a:off x="9597339" y="5999520"/>
            <a:ext cx="2431622" cy="276999"/>
          </a:xfrm>
          <a:prstGeom prst="rect">
            <a:avLst/>
          </a:prstGeom>
          <a:solidFill>
            <a:schemeClr val="bg1"/>
          </a:solidFill>
        </p:spPr>
        <p:txBody>
          <a:bodyPr wrap="square" rtlCol="0">
            <a:spAutoFit/>
          </a:bodyPr>
          <a:lstStyle/>
          <a:p>
            <a:r>
              <a:rPr lang="ru-RU" sz="1200" dirty="0"/>
              <a:t>результат лучше общероссийского</a:t>
            </a:r>
          </a:p>
        </p:txBody>
      </p:sp>
      <p:sp>
        <p:nvSpPr>
          <p:cNvPr id="5" name="TextBox 4">
            <a:extLst>
              <a:ext uri="{FF2B5EF4-FFF2-40B4-BE49-F238E27FC236}">
                <a16:creationId xmlns:a16="http://schemas.microsoft.com/office/drawing/2014/main" id="{B990D271-C629-4ADF-8943-37A49A4D5ED3}"/>
              </a:ext>
            </a:extLst>
          </p:cNvPr>
          <p:cNvSpPr txBox="1"/>
          <p:nvPr/>
        </p:nvSpPr>
        <p:spPr>
          <a:xfrm>
            <a:off x="9597339" y="6253345"/>
            <a:ext cx="2431622" cy="276999"/>
          </a:xfrm>
          <a:prstGeom prst="rect">
            <a:avLst/>
          </a:prstGeom>
          <a:solidFill>
            <a:schemeClr val="bg1"/>
          </a:solidFill>
        </p:spPr>
        <p:txBody>
          <a:bodyPr wrap="square" rtlCol="0">
            <a:spAutoFit/>
          </a:bodyPr>
          <a:lstStyle/>
          <a:p>
            <a:r>
              <a:rPr lang="ru-RU" sz="1200" dirty="0"/>
              <a:t>результат выше 80%</a:t>
            </a:r>
          </a:p>
        </p:txBody>
      </p:sp>
      <p:sp>
        <p:nvSpPr>
          <p:cNvPr id="8" name="TextBox 7">
            <a:extLst>
              <a:ext uri="{FF2B5EF4-FFF2-40B4-BE49-F238E27FC236}">
                <a16:creationId xmlns:a16="http://schemas.microsoft.com/office/drawing/2014/main" id="{C6D48567-4EC9-43E0-B87B-7C7AEB86AA00}"/>
              </a:ext>
            </a:extLst>
          </p:cNvPr>
          <p:cNvSpPr txBox="1"/>
          <p:nvPr/>
        </p:nvSpPr>
        <p:spPr>
          <a:xfrm>
            <a:off x="9597337" y="6546819"/>
            <a:ext cx="2431623" cy="276999"/>
          </a:xfrm>
          <a:prstGeom prst="rect">
            <a:avLst/>
          </a:prstGeom>
          <a:solidFill>
            <a:schemeClr val="bg1"/>
          </a:solidFill>
        </p:spPr>
        <p:txBody>
          <a:bodyPr wrap="square" rtlCol="0">
            <a:spAutoFit/>
          </a:bodyPr>
          <a:lstStyle/>
          <a:p>
            <a:r>
              <a:rPr lang="ru-RU" sz="1200" dirty="0"/>
              <a:t> самый  низкий % выполнения</a:t>
            </a:r>
          </a:p>
        </p:txBody>
      </p:sp>
      <p:sp>
        <p:nvSpPr>
          <p:cNvPr id="9" name="TextBox 8">
            <a:extLst>
              <a:ext uri="{FF2B5EF4-FFF2-40B4-BE49-F238E27FC236}">
                <a16:creationId xmlns:a16="http://schemas.microsoft.com/office/drawing/2014/main" id="{95317570-9DA7-45C8-95C0-FC8B34A1C001}"/>
              </a:ext>
            </a:extLst>
          </p:cNvPr>
          <p:cNvSpPr txBox="1"/>
          <p:nvPr/>
        </p:nvSpPr>
        <p:spPr>
          <a:xfrm>
            <a:off x="9346040" y="6343936"/>
            <a:ext cx="265419" cy="143502"/>
          </a:xfrm>
          <a:prstGeom prst="rect">
            <a:avLst/>
          </a:prstGeom>
          <a:solidFill>
            <a:srgbClr val="FFFF00"/>
          </a:solidFill>
        </p:spPr>
        <p:txBody>
          <a:bodyPr wrap="square" rtlCol="0">
            <a:spAutoFit/>
          </a:bodyPr>
          <a:lstStyle/>
          <a:p>
            <a:endParaRPr lang="ru-RU" sz="1200" dirty="0"/>
          </a:p>
        </p:txBody>
      </p:sp>
      <p:sp>
        <p:nvSpPr>
          <p:cNvPr id="10" name="TextBox 9">
            <a:extLst>
              <a:ext uri="{FF2B5EF4-FFF2-40B4-BE49-F238E27FC236}">
                <a16:creationId xmlns:a16="http://schemas.microsoft.com/office/drawing/2014/main" id="{B3DBF8BB-E2A5-4BC6-A512-B2C88FF1140D}"/>
              </a:ext>
            </a:extLst>
          </p:cNvPr>
          <p:cNvSpPr txBox="1"/>
          <p:nvPr/>
        </p:nvSpPr>
        <p:spPr>
          <a:xfrm>
            <a:off x="9333470" y="6627565"/>
            <a:ext cx="263867" cy="156604"/>
          </a:xfrm>
          <a:prstGeom prst="rect">
            <a:avLst/>
          </a:prstGeom>
          <a:solidFill>
            <a:srgbClr val="FFC000"/>
          </a:solidFill>
        </p:spPr>
        <p:txBody>
          <a:bodyPr wrap="square" rtlCol="0">
            <a:spAutoFit/>
          </a:bodyPr>
          <a:lstStyle/>
          <a:p>
            <a:endParaRPr lang="ru-RU" sz="1200" dirty="0"/>
          </a:p>
        </p:txBody>
      </p:sp>
      <p:sp>
        <p:nvSpPr>
          <p:cNvPr id="11" name="TextBox 1">
            <a:extLst>
              <a:ext uri="{FF2B5EF4-FFF2-40B4-BE49-F238E27FC236}">
                <a16:creationId xmlns:a16="http://schemas.microsoft.com/office/drawing/2014/main" id="{7FE6DA13-B5DC-473A-AEFF-6B242BFB4357}"/>
              </a:ext>
            </a:extLst>
          </p:cNvPr>
          <p:cNvSpPr txBox="1"/>
          <p:nvPr/>
        </p:nvSpPr>
        <p:spPr>
          <a:xfrm>
            <a:off x="9331909" y="6082014"/>
            <a:ext cx="265428" cy="156626"/>
          </a:xfrm>
          <a:prstGeom prst="rect">
            <a:avLst/>
          </a:prstGeom>
          <a:solidFill>
            <a:srgbClr val="00FF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200" dirty="0"/>
          </a:p>
        </p:txBody>
      </p:sp>
      <p:sp>
        <p:nvSpPr>
          <p:cNvPr id="12" name="TextBox 11">
            <a:extLst>
              <a:ext uri="{FF2B5EF4-FFF2-40B4-BE49-F238E27FC236}">
                <a16:creationId xmlns:a16="http://schemas.microsoft.com/office/drawing/2014/main" id="{047854C5-D003-43BD-8B55-6B055099E7B4}"/>
              </a:ext>
            </a:extLst>
          </p:cNvPr>
          <p:cNvSpPr txBox="1"/>
          <p:nvPr/>
        </p:nvSpPr>
        <p:spPr>
          <a:xfrm>
            <a:off x="10662222" y="13711"/>
            <a:ext cx="1529778" cy="276999"/>
          </a:xfrm>
          <a:prstGeom prst="rect">
            <a:avLst/>
          </a:prstGeom>
          <a:noFill/>
        </p:spPr>
        <p:txBody>
          <a:bodyPr wrap="none" rtlCol="0">
            <a:spAutoFit/>
          </a:bodyPr>
          <a:lstStyle/>
          <a:p>
            <a:r>
              <a:rPr lang="ru-RU" sz="1200" dirty="0">
                <a:solidFill>
                  <a:schemeClr val="tx2">
                    <a:lumMod val="40000"/>
                    <a:lumOff val="60000"/>
                  </a:schemeClr>
                </a:solidFill>
              </a:rPr>
              <a:t>Математика, 8 класс</a:t>
            </a:r>
          </a:p>
        </p:txBody>
      </p:sp>
    </p:spTree>
    <p:extLst>
      <p:ext uri="{BB962C8B-B14F-4D97-AF65-F5344CB8AC3E}">
        <p14:creationId xmlns:p14="http://schemas.microsoft.com/office/powerpoint/2010/main" val="12435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FA4C46F-5D12-76B5-8BC8-F8B04389451E}"/>
              </a:ext>
            </a:extLst>
          </p:cNvPr>
          <p:cNvSpPr>
            <a:spLocks noGrp="1"/>
          </p:cNvSpPr>
          <p:nvPr>
            <p:ph type="title"/>
          </p:nvPr>
        </p:nvSpPr>
        <p:spPr>
          <a:xfrm>
            <a:off x="3450007" y="265259"/>
            <a:ext cx="7774463" cy="573640"/>
          </a:xfrm>
        </p:spPr>
        <p:txBody>
          <a:bodyPr>
            <a:normAutofit/>
          </a:bodyPr>
          <a:lstStyle/>
          <a:p>
            <a:r>
              <a:rPr lang="ru-RU" dirty="0"/>
              <a:t>Цель Всероссийских проверочных работ</a:t>
            </a:r>
          </a:p>
        </p:txBody>
      </p:sp>
      <p:sp>
        <p:nvSpPr>
          <p:cNvPr id="5" name="Объект 4">
            <a:extLst>
              <a:ext uri="{FF2B5EF4-FFF2-40B4-BE49-F238E27FC236}">
                <a16:creationId xmlns:a16="http://schemas.microsoft.com/office/drawing/2014/main" id="{BC378BAD-155E-DB7C-261D-1B9411CA07DF}"/>
              </a:ext>
            </a:extLst>
          </p:cNvPr>
          <p:cNvSpPr>
            <a:spLocks noGrp="1"/>
          </p:cNvSpPr>
          <p:nvPr>
            <p:ph idx="1"/>
          </p:nvPr>
        </p:nvSpPr>
        <p:spPr>
          <a:xfrm>
            <a:off x="731520" y="1131887"/>
            <a:ext cx="10728960" cy="4594226"/>
          </a:xfrm>
        </p:spPr>
        <p:txBody>
          <a:bodyPr>
            <a:noAutofit/>
          </a:bodyPr>
          <a:lstStyle/>
          <a:p>
            <a:pPr algn="just"/>
            <a:r>
              <a:rPr lang="ru-RU" sz="2800" dirty="0">
                <a:latin typeface="+mn-lt"/>
              </a:rPr>
              <a:t>Мониторинг уровня подготовки обучающихся в соответствии с федеральными государственными образовательными стандартами</a:t>
            </a:r>
          </a:p>
          <a:p>
            <a:pPr algn="just"/>
            <a:endParaRPr lang="ru-RU" sz="5400" dirty="0">
              <a:latin typeface="+mn-lt"/>
            </a:endParaRPr>
          </a:p>
        </p:txBody>
      </p:sp>
    </p:spTree>
    <p:extLst>
      <p:ext uri="{BB962C8B-B14F-4D97-AF65-F5344CB8AC3E}">
        <p14:creationId xmlns:p14="http://schemas.microsoft.com/office/powerpoint/2010/main" val="403740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Распределение участников по отметкам, %</a:t>
            </a:r>
          </a:p>
        </p:txBody>
      </p:sp>
      <p:graphicFrame>
        <p:nvGraphicFramePr>
          <p:cNvPr id="4" name="Таблица 3">
            <a:extLst>
              <a:ext uri="{FF2B5EF4-FFF2-40B4-BE49-F238E27FC236}">
                <a16:creationId xmlns:a16="http://schemas.microsoft.com/office/drawing/2014/main" id="{8FFA6CE0-D724-4244-B21F-300A8875D027}"/>
              </a:ext>
            </a:extLst>
          </p:cNvPr>
          <p:cNvGraphicFramePr>
            <a:graphicFrameLocks noGrp="1"/>
          </p:cNvGraphicFramePr>
          <p:nvPr>
            <p:extLst>
              <p:ext uri="{D42A27DB-BD31-4B8C-83A1-F6EECF244321}">
                <p14:modId xmlns:p14="http://schemas.microsoft.com/office/powerpoint/2010/main" val="1969950988"/>
              </p:ext>
            </p:extLst>
          </p:nvPr>
        </p:nvGraphicFramePr>
        <p:xfrm>
          <a:off x="177723" y="2717849"/>
          <a:ext cx="3756179" cy="1163290"/>
        </p:xfrm>
        <a:graphic>
          <a:graphicData uri="http://schemas.openxmlformats.org/drawingml/2006/table">
            <a:tbl>
              <a:tblPr firstRow="1" bandRow="1">
                <a:tableStyleId>{5940675A-B579-460E-94D1-54222C63F5DA}</a:tableStyleId>
              </a:tblPr>
              <a:tblGrid>
                <a:gridCol w="2632229">
                  <a:extLst>
                    <a:ext uri="{9D8B030D-6E8A-4147-A177-3AD203B41FA5}">
                      <a16:colId xmlns:a16="http://schemas.microsoft.com/office/drawing/2014/main" val="3089212738"/>
                    </a:ext>
                  </a:extLst>
                </a:gridCol>
                <a:gridCol w="1123950">
                  <a:extLst>
                    <a:ext uri="{9D8B030D-6E8A-4147-A177-3AD203B41FA5}">
                      <a16:colId xmlns:a16="http://schemas.microsoft.com/office/drawing/2014/main" val="469627586"/>
                    </a:ext>
                  </a:extLst>
                </a:gridCol>
              </a:tblGrid>
              <a:tr h="412530">
                <a:tc>
                  <a:txBody>
                    <a:bodyPr/>
                    <a:lstStyle/>
                    <a:p>
                      <a:pPr algn="ctr"/>
                      <a:r>
                        <a:rPr lang="ru-RU" sz="1400" dirty="0"/>
                        <a:t>Количество участников</a:t>
                      </a:r>
                    </a:p>
                  </a:txBody>
                  <a:tcPr anchor="ctr"/>
                </a:tc>
                <a:tc>
                  <a:txBody>
                    <a:bodyPr/>
                    <a:lstStyle/>
                    <a:p>
                      <a:pPr algn="ctr"/>
                      <a:r>
                        <a:rPr lang="ru-RU" sz="1400" dirty="0"/>
                        <a:t>8 класс</a:t>
                      </a:r>
                    </a:p>
                  </a:txBody>
                  <a:tcPr anchor="ctr"/>
                </a:tc>
                <a:extLst>
                  <a:ext uri="{0D108BD9-81ED-4DB2-BD59-A6C34878D82A}">
                    <a16:rowId xmlns:a16="http://schemas.microsoft.com/office/drawing/2014/main" val="3892861024"/>
                  </a:ext>
                </a:extLst>
              </a:tr>
              <a:tr h="420129">
                <a:tc>
                  <a:txBody>
                    <a:bodyPr/>
                    <a:lstStyle/>
                    <a:p>
                      <a:pPr algn="ctr"/>
                      <a:r>
                        <a:rPr lang="ru-RU" sz="1400" dirty="0"/>
                        <a:t>Россия (вся выборка)</a:t>
                      </a:r>
                    </a:p>
                  </a:txBody>
                  <a:tcPr anchor="ctr"/>
                </a:tc>
                <a:tc>
                  <a:txBody>
                    <a:bodyPr/>
                    <a:lstStyle/>
                    <a:p>
                      <a:pPr algn="ctr"/>
                      <a:r>
                        <a:rPr lang="en-US" sz="1400" dirty="0"/>
                        <a:t>1361550</a:t>
                      </a:r>
                      <a:endParaRPr lang="ru-RU" sz="1400" dirty="0"/>
                    </a:p>
                  </a:txBody>
                  <a:tcPr anchor="ctr"/>
                </a:tc>
                <a:extLst>
                  <a:ext uri="{0D108BD9-81ED-4DB2-BD59-A6C34878D82A}">
                    <a16:rowId xmlns:a16="http://schemas.microsoft.com/office/drawing/2014/main" val="1517554406"/>
                  </a:ext>
                </a:extLst>
              </a:tr>
              <a:tr h="330631">
                <a:tc>
                  <a:txBody>
                    <a:bodyPr/>
                    <a:lstStyle/>
                    <a:p>
                      <a:pPr algn="ctr"/>
                      <a:r>
                        <a:rPr lang="ru-RU" sz="1400" dirty="0"/>
                        <a:t>Приморский край</a:t>
                      </a:r>
                    </a:p>
                  </a:txBody>
                  <a:tcPr anchor="ctr"/>
                </a:tc>
                <a:tc>
                  <a:txBody>
                    <a:bodyPr/>
                    <a:lstStyle/>
                    <a:p>
                      <a:pPr algn="ctr"/>
                      <a:r>
                        <a:rPr lang="ru-RU" sz="1400" dirty="0"/>
                        <a:t>17649</a:t>
                      </a:r>
                    </a:p>
                  </a:txBody>
                  <a:tcPr anchor="ctr"/>
                </a:tc>
                <a:extLst>
                  <a:ext uri="{0D108BD9-81ED-4DB2-BD59-A6C34878D82A}">
                    <a16:rowId xmlns:a16="http://schemas.microsoft.com/office/drawing/2014/main" val="2599007028"/>
                  </a:ext>
                </a:extLst>
              </a:tr>
            </a:tbl>
          </a:graphicData>
        </a:graphic>
      </p:graphicFrame>
      <p:graphicFrame>
        <p:nvGraphicFramePr>
          <p:cNvPr id="5" name="Диаграмма 4">
            <a:extLst>
              <a:ext uri="{FF2B5EF4-FFF2-40B4-BE49-F238E27FC236}">
                <a16:creationId xmlns:a16="http://schemas.microsoft.com/office/drawing/2014/main" id="{54478881-B93D-411D-81FB-2A5AB84EA5CE}"/>
              </a:ext>
            </a:extLst>
          </p:cNvPr>
          <p:cNvGraphicFramePr/>
          <p:nvPr>
            <p:extLst>
              <p:ext uri="{D42A27DB-BD31-4B8C-83A1-F6EECF244321}">
                <p14:modId xmlns:p14="http://schemas.microsoft.com/office/powerpoint/2010/main" val="1692727856"/>
              </p:ext>
            </p:extLst>
          </p:nvPr>
        </p:nvGraphicFramePr>
        <p:xfrm>
          <a:off x="4095749" y="723900"/>
          <a:ext cx="7677151" cy="565785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AA3CC2ED-FB31-4A0D-BAA9-81E71BD34F62}"/>
              </a:ext>
            </a:extLst>
          </p:cNvPr>
          <p:cNvSpPr txBox="1"/>
          <p:nvPr/>
        </p:nvSpPr>
        <p:spPr>
          <a:xfrm>
            <a:off x="10662222" y="13711"/>
            <a:ext cx="1529778" cy="276999"/>
          </a:xfrm>
          <a:prstGeom prst="rect">
            <a:avLst/>
          </a:prstGeom>
          <a:noFill/>
        </p:spPr>
        <p:txBody>
          <a:bodyPr wrap="none" rtlCol="0">
            <a:spAutoFit/>
          </a:bodyPr>
          <a:lstStyle/>
          <a:p>
            <a:r>
              <a:rPr lang="ru-RU" sz="1200" dirty="0">
                <a:solidFill>
                  <a:schemeClr val="tx2">
                    <a:lumMod val="40000"/>
                    <a:lumOff val="60000"/>
                  </a:schemeClr>
                </a:solidFill>
              </a:rPr>
              <a:t>Математика, 8 класс</a:t>
            </a:r>
          </a:p>
        </p:txBody>
      </p:sp>
    </p:spTree>
    <p:extLst>
      <p:ext uri="{BB962C8B-B14F-4D97-AF65-F5344CB8AC3E}">
        <p14:creationId xmlns:p14="http://schemas.microsoft.com/office/powerpoint/2010/main" val="2173761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Распределение первичных баллов</a:t>
            </a:r>
          </a:p>
        </p:txBody>
      </p:sp>
      <p:graphicFrame>
        <p:nvGraphicFramePr>
          <p:cNvPr id="3" name="Диаграмма 2">
            <a:extLst>
              <a:ext uri="{FF2B5EF4-FFF2-40B4-BE49-F238E27FC236}">
                <a16:creationId xmlns:a16="http://schemas.microsoft.com/office/drawing/2014/main" id="{8A7017B7-19EA-4F59-A353-2E4DF65C4210}"/>
              </a:ext>
            </a:extLst>
          </p:cNvPr>
          <p:cNvGraphicFramePr/>
          <p:nvPr>
            <p:extLst>
              <p:ext uri="{D42A27DB-BD31-4B8C-83A1-F6EECF244321}">
                <p14:modId xmlns:p14="http://schemas.microsoft.com/office/powerpoint/2010/main" val="3609461995"/>
              </p:ext>
            </p:extLst>
          </p:nvPr>
        </p:nvGraphicFramePr>
        <p:xfrm>
          <a:off x="504189" y="723900"/>
          <a:ext cx="11449686" cy="5500053"/>
        </p:xfrm>
        <a:graphic>
          <a:graphicData uri="http://schemas.openxmlformats.org/drawingml/2006/chart">
            <c:chart xmlns:c="http://schemas.openxmlformats.org/drawingml/2006/chart" xmlns:r="http://schemas.openxmlformats.org/officeDocument/2006/relationships" r:id="rId2"/>
          </a:graphicData>
        </a:graphic>
      </p:graphicFrame>
      <p:sp>
        <p:nvSpPr>
          <p:cNvPr id="2" name="Правая фигурная скобка 1">
            <a:extLst>
              <a:ext uri="{FF2B5EF4-FFF2-40B4-BE49-F238E27FC236}">
                <a16:creationId xmlns:a16="http://schemas.microsoft.com/office/drawing/2014/main" id="{885D3207-DFA3-456F-9CC9-C9F82E22EC16}"/>
              </a:ext>
            </a:extLst>
          </p:cNvPr>
          <p:cNvSpPr/>
          <p:nvPr/>
        </p:nvSpPr>
        <p:spPr>
          <a:xfrm rot="5400000">
            <a:off x="5258803" y="4855646"/>
            <a:ext cx="211337" cy="2481029"/>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5" name="Правая фигурная скобка 4">
            <a:extLst>
              <a:ext uri="{FF2B5EF4-FFF2-40B4-BE49-F238E27FC236}">
                <a16:creationId xmlns:a16="http://schemas.microsoft.com/office/drawing/2014/main" id="{F8FD364E-D3CE-4ECD-9508-A8EFF0C91621}"/>
              </a:ext>
            </a:extLst>
          </p:cNvPr>
          <p:cNvSpPr/>
          <p:nvPr/>
        </p:nvSpPr>
        <p:spPr>
          <a:xfrm rot="5400000">
            <a:off x="10421312" y="4866709"/>
            <a:ext cx="233464" cy="2481029"/>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7" name="Правая фигурная скобка 6">
            <a:extLst>
              <a:ext uri="{FF2B5EF4-FFF2-40B4-BE49-F238E27FC236}">
                <a16:creationId xmlns:a16="http://schemas.microsoft.com/office/drawing/2014/main" id="{5C1F372C-0DBD-48C2-9221-45F17602B6DB}"/>
              </a:ext>
            </a:extLst>
          </p:cNvPr>
          <p:cNvSpPr/>
          <p:nvPr/>
        </p:nvSpPr>
        <p:spPr>
          <a:xfrm rot="5400000">
            <a:off x="7837381" y="4879421"/>
            <a:ext cx="232148" cy="2481029"/>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8" name="Правая фигурная скобка 7">
            <a:extLst>
              <a:ext uri="{FF2B5EF4-FFF2-40B4-BE49-F238E27FC236}">
                <a16:creationId xmlns:a16="http://schemas.microsoft.com/office/drawing/2014/main" id="{D70BC413-238B-4C4C-8FFF-2C59AF79E197}"/>
              </a:ext>
            </a:extLst>
          </p:cNvPr>
          <p:cNvSpPr/>
          <p:nvPr/>
        </p:nvSpPr>
        <p:spPr>
          <a:xfrm rot="5400000">
            <a:off x="2451151" y="4671160"/>
            <a:ext cx="223391" cy="2906309"/>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4" name="TextBox 3">
            <a:extLst>
              <a:ext uri="{FF2B5EF4-FFF2-40B4-BE49-F238E27FC236}">
                <a16:creationId xmlns:a16="http://schemas.microsoft.com/office/drawing/2014/main" id="{3A8123AB-B78E-4DA2-BDCE-A3E5D1AA0A7F}"/>
              </a:ext>
            </a:extLst>
          </p:cNvPr>
          <p:cNvSpPr txBox="1"/>
          <p:nvPr/>
        </p:nvSpPr>
        <p:spPr>
          <a:xfrm>
            <a:off x="2286621" y="6293986"/>
            <a:ext cx="552450" cy="369332"/>
          </a:xfrm>
          <a:prstGeom prst="rect">
            <a:avLst/>
          </a:prstGeom>
          <a:noFill/>
        </p:spPr>
        <p:txBody>
          <a:bodyPr wrap="square" rtlCol="0">
            <a:spAutoFit/>
          </a:bodyPr>
          <a:lstStyle/>
          <a:p>
            <a:r>
              <a:rPr lang="ru-RU" dirty="0"/>
              <a:t>«2»</a:t>
            </a:r>
          </a:p>
        </p:txBody>
      </p:sp>
      <p:sp>
        <p:nvSpPr>
          <p:cNvPr id="9" name="TextBox 8">
            <a:extLst>
              <a:ext uri="{FF2B5EF4-FFF2-40B4-BE49-F238E27FC236}">
                <a16:creationId xmlns:a16="http://schemas.microsoft.com/office/drawing/2014/main" id="{139A4B10-EDC8-4B6C-B931-CFE0CD0F7742}"/>
              </a:ext>
            </a:extLst>
          </p:cNvPr>
          <p:cNvSpPr txBox="1"/>
          <p:nvPr/>
        </p:nvSpPr>
        <p:spPr>
          <a:xfrm>
            <a:off x="5088246" y="6293986"/>
            <a:ext cx="552450" cy="369332"/>
          </a:xfrm>
          <a:prstGeom prst="rect">
            <a:avLst/>
          </a:prstGeom>
          <a:noFill/>
        </p:spPr>
        <p:txBody>
          <a:bodyPr wrap="square" rtlCol="0">
            <a:spAutoFit/>
          </a:bodyPr>
          <a:lstStyle/>
          <a:p>
            <a:r>
              <a:rPr lang="ru-RU" dirty="0"/>
              <a:t>«3»</a:t>
            </a:r>
          </a:p>
        </p:txBody>
      </p:sp>
      <p:sp>
        <p:nvSpPr>
          <p:cNvPr id="10" name="TextBox 9">
            <a:extLst>
              <a:ext uri="{FF2B5EF4-FFF2-40B4-BE49-F238E27FC236}">
                <a16:creationId xmlns:a16="http://schemas.microsoft.com/office/drawing/2014/main" id="{313DB121-766F-449C-8C9C-B4822E7A55FA}"/>
              </a:ext>
            </a:extLst>
          </p:cNvPr>
          <p:cNvSpPr txBox="1"/>
          <p:nvPr/>
        </p:nvSpPr>
        <p:spPr>
          <a:xfrm>
            <a:off x="7677230" y="6289080"/>
            <a:ext cx="552450" cy="369332"/>
          </a:xfrm>
          <a:prstGeom prst="rect">
            <a:avLst/>
          </a:prstGeom>
          <a:noFill/>
        </p:spPr>
        <p:txBody>
          <a:bodyPr wrap="square" rtlCol="0">
            <a:spAutoFit/>
          </a:bodyPr>
          <a:lstStyle/>
          <a:p>
            <a:r>
              <a:rPr lang="ru-RU" dirty="0"/>
              <a:t>«4»</a:t>
            </a:r>
          </a:p>
        </p:txBody>
      </p:sp>
      <p:sp>
        <p:nvSpPr>
          <p:cNvPr id="11" name="TextBox 10">
            <a:extLst>
              <a:ext uri="{FF2B5EF4-FFF2-40B4-BE49-F238E27FC236}">
                <a16:creationId xmlns:a16="http://schemas.microsoft.com/office/drawing/2014/main" id="{77EBAF2E-4AA9-4C74-BBAF-884860710CE4}"/>
              </a:ext>
            </a:extLst>
          </p:cNvPr>
          <p:cNvSpPr txBox="1"/>
          <p:nvPr/>
        </p:nvSpPr>
        <p:spPr>
          <a:xfrm>
            <a:off x="10261819" y="6289080"/>
            <a:ext cx="552450" cy="369332"/>
          </a:xfrm>
          <a:prstGeom prst="rect">
            <a:avLst/>
          </a:prstGeom>
          <a:noFill/>
        </p:spPr>
        <p:txBody>
          <a:bodyPr wrap="square" rtlCol="0">
            <a:spAutoFit/>
          </a:bodyPr>
          <a:lstStyle/>
          <a:p>
            <a:r>
              <a:rPr lang="ru-RU" dirty="0"/>
              <a:t>«5»</a:t>
            </a:r>
          </a:p>
        </p:txBody>
      </p:sp>
      <p:sp>
        <p:nvSpPr>
          <p:cNvPr id="12" name="TextBox 11">
            <a:extLst>
              <a:ext uri="{FF2B5EF4-FFF2-40B4-BE49-F238E27FC236}">
                <a16:creationId xmlns:a16="http://schemas.microsoft.com/office/drawing/2014/main" id="{702B1747-AE01-4289-87E9-E21DF1E62B91}"/>
              </a:ext>
            </a:extLst>
          </p:cNvPr>
          <p:cNvSpPr txBox="1"/>
          <p:nvPr/>
        </p:nvSpPr>
        <p:spPr>
          <a:xfrm>
            <a:off x="10662222" y="13711"/>
            <a:ext cx="1529778" cy="276999"/>
          </a:xfrm>
          <a:prstGeom prst="rect">
            <a:avLst/>
          </a:prstGeom>
          <a:noFill/>
        </p:spPr>
        <p:txBody>
          <a:bodyPr wrap="none" rtlCol="0">
            <a:spAutoFit/>
          </a:bodyPr>
          <a:lstStyle/>
          <a:p>
            <a:r>
              <a:rPr lang="ru-RU" sz="1200" dirty="0">
                <a:solidFill>
                  <a:schemeClr val="tx2">
                    <a:lumMod val="40000"/>
                    <a:lumOff val="60000"/>
                  </a:schemeClr>
                </a:solidFill>
              </a:rPr>
              <a:t>Математика, 8 класс</a:t>
            </a:r>
          </a:p>
        </p:txBody>
      </p:sp>
    </p:spTree>
    <p:extLst>
      <p:ext uri="{BB962C8B-B14F-4D97-AF65-F5344CB8AC3E}">
        <p14:creationId xmlns:p14="http://schemas.microsoft.com/office/powerpoint/2010/main" val="4162203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Выполнение заданий группами участников</a:t>
            </a:r>
          </a:p>
        </p:txBody>
      </p:sp>
      <p:graphicFrame>
        <p:nvGraphicFramePr>
          <p:cNvPr id="4" name="Диаграмма 3">
            <a:extLst>
              <a:ext uri="{FF2B5EF4-FFF2-40B4-BE49-F238E27FC236}">
                <a16:creationId xmlns:a16="http://schemas.microsoft.com/office/drawing/2014/main" id="{399A6CDC-6674-47D3-86F1-B3479447F6F5}"/>
              </a:ext>
            </a:extLst>
          </p:cNvPr>
          <p:cNvGraphicFramePr/>
          <p:nvPr>
            <p:extLst>
              <p:ext uri="{D42A27DB-BD31-4B8C-83A1-F6EECF244321}">
                <p14:modId xmlns:p14="http://schemas.microsoft.com/office/powerpoint/2010/main" val="2399009774"/>
              </p:ext>
            </p:extLst>
          </p:nvPr>
        </p:nvGraphicFramePr>
        <p:xfrm>
          <a:off x="831850" y="900641"/>
          <a:ext cx="10902950" cy="574271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EA79B4CE-8C4C-4143-86D1-8CB94B4E109B}"/>
              </a:ext>
            </a:extLst>
          </p:cNvPr>
          <p:cNvSpPr txBox="1"/>
          <p:nvPr/>
        </p:nvSpPr>
        <p:spPr>
          <a:xfrm>
            <a:off x="10662222" y="13711"/>
            <a:ext cx="1529778" cy="276999"/>
          </a:xfrm>
          <a:prstGeom prst="rect">
            <a:avLst/>
          </a:prstGeom>
          <a:noFill/>
        </p:spPr>
        <p:txBody>
          <a:bodyPr wrap="none" rtlCol="0">
            <a:spAutoFit/>
          </a:bodyPr>
          <a:lstStyle/>
          <a:p>
            <a:r>
              <a:rPr lang="ru-RU" sz="1200" dirty="0">
                <a:solidFill>
                  <a:schemeClr val="tx2">
                    <a:lumMod val="40000"/>
                    <a:lumOff val="60000"/>
                  </a:schemeClr>
                </a:solidFill>
              </a:rPr>
              <a:t>Математика, 8 класс</a:t>
            </a:r>
          </a:p>
        </p:txBody>
      </p:sp>
    </p:spTree>
    <p:extLst>
      <p:ext uri="{BB962C8B-B14F-4D97-AF65-F5344CB8AC3E}">
        <p14:creationId xmlns:p14="http://schemas.microsoft.com/office/powerpoint/2010/main" val="1318859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491967" y="288781"/>
            <a:ext cx="8032767" cy="509260"/>
          </a:xfrm>
        </p:spPr>
        <p:txBody>
          <a:bodyPr>
            <a:normAutofit fontScale="90000"/>
          </a:bodyPr>
          <a:lstStyle/>
          <a:p>
            <a:r>
              <a:rPr lang="ru-RU" dirty="0"/>
              <a:t>Сравнение отметок за работу с отметками по журналу</a:t>
            </a:r>
          </a:p>
        </p:txBody>
      </p:sp>
      <mc:AlternateContent xmlns:mc="http://schemas.openxmlformats.org/markup-compatibility/2006" xmlns:cx1="http://schemas.microsoft.com/office/drawing/2015/9/8/chartex">
        <mc:Choice Requires="cx1">
          <p:graphicFrame>
            <p:nvGraphicFramePr>
              <p:cNvPr id="2" name="Диаграмма 1">
                <a:extLst>
                  <a:ext uri="{FF2B5EF4-FFF2-40B4-BE49-F238E27FC236}">
                    <a16:creationId xmlns:a16="http://schemas.microsoft.com/office/drawing/2014/main" id="{0235B4D5-5671-63AE-0EC5-86244F5F15A1}"/>
                  </a:ext>
                </a:extLst>
              </p:cNvPr>
              <p:cNvGraphicFramePr/>
              <p:nvPr>
                <p:extLst>
                  <p:ext uri="{D42A27DB-BD31-4B8C-83A1-F6EECF244321}">
                    <p14:modId xmlns:p14="http://schemas.microsoft.com/office/powerpoint/2010/main" val="947677658"/>
                  </p:ext>
                </p:extLst>
              </p:nvPr>
            </p:nvGraphicFramePr>
            <p:xfrm>
              <a:off x="1887521" y="1377018"/>
              <a:ext cx="8137055" cy="3815767"/>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2" name="Диаграмма 1">
                <a:extLst>
                  <a:ext uri="{FF2B5EF4-FFF2-40B4-BE49-F238E27FC236}">
                    <a16:creationId xmlns:a16="http://schemas.microsoft.com/office/drawing/2014/main" id="{0235B4D5-5671-63AE-0EC5-86244F5F15A1}"/>
                  </a:ext>
                </a:extLst>
              </p:cNvPr>
              <p:cNvPicPr>
                <a:picLocks noGrp="1" noRot="1" noChangeAspect="1" noMove="1" noResize="1" noEditPoints="1" noAdjustHandles="1" noChangeArrowheads="1" noChangeShapeType="1"/>
              </p:cNvPicPr>
              <p:nvPr/>
            </p:nvPicPr>
            <p:blipFill>
              <a:blip r:embed="rId3"/>
              <a:stretch>
                <a:fillRect/>
              </a:stretch>
            </p:blipFill>
            <p:spPr>
              <a:xfrm>
                <a:off x="1887521" y="1377018"/>
                <a:ext cx="8137055" cy="3815767"/>
              </a:xfrm>
              <a:prstGeom prst="rect">
                <a:avLst/>
              </a:prstGeom>
            </p:spPr>
          </p:pic>
        </mc:Fallback>
      </mc:AlternateContent>
      <p:sp>
        <p:nvSpPr>
          <p:cNvPr id="4" name="TextBox 3">
            <a:extLst>
              <a:ext uri="{FF2B5EF4-FFF2-40B4-BE49-F238E27FC236}">
                <a16:creationId xmlns:a16="http://schemas.microsoft.com/office/drawing/2014/main" id="{40F5EB99-72A7-40A0-98AD-7F6F43407CF9}"/>
              </a:ext>
            </a:extLst>
          </p:cNvPr>
          <p:cNvSpPr txBox="1"/>
          <p:nvPr/>
        </p:nvSpPr>
        <p:spPr>
          <a:xfrm>
            <a:off x="10662222" y="13711"/>
            <a:ext cx="1529778" cy="276999"/>
          </a:xfrm>
          <a:prstGeom prst="rect">
            <a:avLst/>
          </a:prstGeom>
          <a:noFill/>
        </p:spPr>
        <p:txBody>
          <a:bodyPr wrap="none" rtlCol="0">
            <a:spAutoFit/>
          </a:bodyPr>
          <a:lstStyle/>
          <a:p>
            <a:r>
              <a:rPr lang="ru-RU" sz="1200" dirty="0">
                <a:solidFill>
                  <a:schemeClr val="tx2">
                    <a:lumMod val="40000"/>
                    <a:lumOff val="60000"/>
                  </a:schemeClr>
                </a:solidFill>
              </a:rPr>
              <a:t>Математика, 8 класс</a:t>
            </a:r>
          </a:p>
        </p:txBody>
      </p:sp>
    </p:spTree>
    <p:extLst>
      <p:ext uri="{BB962C8B-B14F-4D97-AF65-F5344CB8AC3E}">
        <p14:creationId xmlns:p14="http://schemas.microsoft.com/office/powerpoint/2010/main" val="3990502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FA4C46F-5D12-76B5-8BC8-F8B04389451E}"/>
              </a:ext>
            </a:extLst>
          </p:cNvPr>
          <p:cNvSpPr>
            <a:spLocks noGrp="1"/>
          </p:cNvSpPr>
          <p:nvPr>
            <p:ph type="title"/>
          </p:nvPr>
        </p:nvSpPr>
        <p:spPr>
          <a:xfrm>
            <a:off x="3531870" y="297181"/>
            <a:ext cx="10728960" cy="594360"/>
          </a:xfrm>
        </p:spPr>
        <p:txBody>
          <a:bodyPr/>
          <a:lstStyle/>
          <a:p>
            <a:r>
              <a:rPr lang="ru-RU" dirty="0"/>
              <a:t>Выводы</a:t>
            </a:r>
          </a:p>
        </p:txBody>
      </p:sp>
      <p:sp>
        <p:nvSpPr>
          <p:cNvPr id="7" name="Объект 4">
            <a:extLst>
              <a:ext uri="{FF2B5EF4-FFF2-40B4-BE49-F238E27FC236}">
                <a16:creationId xmlns:a16="http://schemas.microsoft.com/office/drawing/2014/main" id="{C43E84AE-2FC9-4608-BADC-F993BE74A5F5}"/>
              </a:ext>
            </a:extLst>
          </p:cNvPr>
          <p:cNvSpPr>
            <a:spLocks noGrp="1"/>
          </p:cNvSpPr>
          <p:nvPr>
            <p:ph idx="1"/>
          </p:nvPr>
        </p:nvSpPr>
        <p:spPr>
          <a:xfrm>
            <a:off x="436284" y="1237507"/>
            <a:ext cx="11467694" cy="5323312"/>
          </a:xfrm>
        </p:spPr>
        <p:txBody>
          <a:bodyPr>
            <a:normAutofit/>
          </a:bodyPr>
          <a:lstStyle/>
          <a:p>
            <a:pPr marL="285750" indent="-285750">
              <a:buFont typeface="Courier New" panose="02070309020205020404" pitchFamily="49" charset="0"/>
              <a:buChar char="o"/>
            </a:pPr>
            <a:r>
              <a:rPr lang="ru-RU" sz="2800" dirty="0">
                <a:latin typeface="+mn-lt"/>
              </a:rPr>
              <a:t>В ВПР по математике в 8 классах приняло участие </a:t>
            </a:r>
            <a:r>
              <a:rPr lang="ru-RU" sz="2800" b="1" dirty="0">
                <a:latin typeface="+mn-lt"/>
              </a:rPr>
              <a:t>17649</a:t>
            </a:r>
            <a:r>
              <a:rPr lang="ru-RU" sz="2800" dirty="0">
                <a:latin typeface="+mn-lt"/>
              </a:rPr>
              <a:t> человек.</a:t>
            </a:r>
          </a:p>
          <a:p>
            <a:endParaRPr lang="ru-RU" sz="2800" dirty="0">
              <a:latin typeface="+mn-lt"/>
            </a:endParaRPr>
          </a:p>
          <a:p>
            <a:pPr marL="285750" indent="-285750">
              <a:buFont typeface="Courier New" panose="02070309020205020404" pitchFamily="49" charset="0"/>
              <a:buChar char="o"/>
            </a:pPr>
            <a:r>
              <a:rPr lang="ru-RU" sz="2800" dirty="0">
                <a:latin typeface="+mn-lt"/>
              </a:rPr>
              <a:t>Не справились с  работой (получили «2») </a:t>
            </a:r>
            <a:r>
              <a:rPr lang="ru-RU" sz="2800" b="1" dirty="0">
                <a:latin typeface="+mn-lt"/>
              </a:rPr>
              <a:t>1170 </a:t>
            </a:r>
            <a:r>
              <a:rPr lang="ru-RU" sz="2800" dirty="0">
                <a:latin typeface="+mn-lt"/>
              </a:rPr>
              <a:t>участников (</a:t>
            </a:r>
            <a:r>
              <a:rPr lang="ru-RU" sz="2800" b="1" dirty="0">
                <a:latin typeface="+mn-lt"/>
              </a:rPr>
              <a:t>6,65</a:t>
            </a:r>
            <a:r>
              <a:rPr lang="ru-RU" sz="2800" dirty="0">
                <a:latin typeface="+mn-lt"/>
              </a:rPr>
              <a:t>%).</a:t>
            </a:r>
          </a:p>
          <a:p>
            <a:endParaRPr lang="ru-RU" sz="2800" dirty="0">
              <a:latin typeface="+mn-lt"/>
            </a:endParaRPr>
          </a:p>
          <a:p>
            <a:pPr marL="285750" indent="-285750">
              <a:buFont typeface="Courier New" panose="02070309020205020404" pitchFamily="49" charset="0"/>
              <a:buChar char="o"/>
            </a:pPr>
            <a:r>
              <a:rPr lang="ru-RU" sz="2800" dirty="0">
                <a:latin typeface="+mn-lt"/>
              </a:rPr>
              <a:t> </a:t>
            </a:r>
            <a:r>
              <a:rPr lang="en-US" sz="2800" b="1" dirty="0">
                <a:latin typeface="+mn-lt"/>
              </a:rPr>
              <a:t>41,44</a:t>
            </a:r>
            <a:r>
              <a:rPr lang="ru-RU" sz="2800" dirty="0">
                <a:latin typeface="+mn-lt"/>
              </a:rPr>
              <a:t>% участников показали качество знаний (получили «4» и «5»)              в  процессе выполнения работы.</a:t>
            </a:r>
          </a:p>
          <a:p>
            <a:endParaRPr lang="ru-RU" sz="2800" dirty="0">
              <a:latin typeface="+mn-lt"/>
            </a:endParaRPr>
          </a:p>
          <a:p>
            <a:pPr marL="285750" indent="-285750">
              <a:buFont typeface="Courier New" panose="02070309020205020404" pitchFamily="49" charset="0"/>
              <a:buChar char="o"/>
            </a:pPr>
            <a:r>
              <a:rPr lang="ru-RU" sz="2800" dirty="0">
                <a:latin typeface="+mn-lt"/>
              </a:rPr>
              <a:t>Наибольшую сложность при выполнении работы вызвали задания                   </a:t>
            </a:r>
            <a:r>
              <a:rPr lang="ru-RU" sz="2800" b="1" dirty="0">
                <a:latin typeface="+mn-lt"/>
              </a:rPr>
              <a:t> № </a:t>
            </a:r>
            <a:r>
              <a:rPr lang="ru-RU" b="1" dirty="0">
                <a:latin typeface="+mn-lt"/>
              </a:rPr>
              <a:t>10, 11, 13, 15, 16, 17, 18. </a:t>
            </a:r>
            <a:endParaRPr lang="ru-RU" sz="2800" b="1" dirty="0">
              <a:latin typeface="+mn-lt"/>
            </a:endParaRPr>
          </a:p>
        </p:txBody>
      </p:sp>
      <p:sp>
        <p:nvSpPr>
          <p:cNvPr id="5" name="TextBox 4">
            <a:extLst>
              <a:ext uri="{FF2B5EF4-FFF2-40B4-BE49-F238E27FC236}">
                <a16:creationId xmlns:a16="http://schemas.microsoft.com/office/drawing/2014/main" id="{3DDCDA87-1B59-44D6-9558-88859C864AF5}"/>
              </a:ext>
            </a:extLst>
          </p:cNvPr>
          <p:cNvSpPr txBox="1"/>
          <p:nvPr/>
        </p:nvSpPr>
        <p:spPr>
          <a:xfrm>
            <a:off x="10662222" y="13711"/>
            <a:ext cx="1529778" cy="276999"/>
          </a:xfrm>
          <a:prstGeom prst="rect">
            <a:avLst/>
          </a:prstGeom>
          <a:noFill/>
        </p:spPr>
        <p:txBody>
          <a:bodyPr wrap="none" rtlCol="0">
            <a:spAutoFit/>
          </a:bodyPr>
          <a:lstStyle/>
          <a:p>
            <a:r>
              <a:rPr lang="ru-RU" sz="1200" dirty="0">
                <a:solidFill>
                  <a:schemeClr val="tx2">
                    <a:lumMod val="40000"/>
                    <a:lumOff val="60000"/>
                  </a:schemeClr>
                </a:solidFill>
              </a:rPr>
              <a:t>Математика, 8 класс</a:t>
            </a:r>
          </a:p>
        </p:txBody>
      </p:sp>
    </p:spTree>
    <p:extLst>
      <p:ext uri="{BB962C8B-B14F-4D97-AF65-F5344CB8AC3E}">
        <p14:creationId xmlns:p14="http://schemas.microsoft.com/office/powerpoint/2010/main" val="3561033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E7192A1F-275E-951D-1242-8D6271F06BC5}"/>
              </a:ext>
            </a:extLst>
          </p:cNvPr>
          <p:cNvSpPr>
            <a:spLocks noGrp="1"/>
          </p:cNvSpPr>
          <p:nvPr>
            <p:ph idx="1"/>
          </p:nvPr>
        </p:nvSpPr>
        <p:spPr>
          <a:xfrm>
            <a:off x="1061857" y="1993557"/>
            <a:ext cx="10068285" cy="4740464"/>
          </a:xfrm>
        </p:spPr>
        <p:txBody>
          <a:bodyPr>
            <a:normAutofit/>
          </a:bodyPr>
          <a:lstStyle/>
          <a:p>
            <a:pPr algn="ctr"/>
            <a:r>
              <a:rPr lang="ru-RU" sz="6600" b="1" dirty="0"/>
              <a:t>Основные результаты </a:t>
            </a:r>
          </a:p>
          <a:p>
            <a:pPr algn="ctr"/>
            <a:r>
              <a:rPr lang="ru-RU" sz="6600" b="1" dirty="0"/>
              <a:t>по математике (углубленный уровень)</a:t>
            </a:r>
          </a:p>
        </p:txBody>
      </p:sp>
    </p:spTree>
    <p:extLst>
      <p:ext uri="{BB962C8B-B14F-4D97-AF65-F5344CB8AC3E}">
        <p14:creationId xmlns:p14="http://schemas.microsoft.com/office/powerpoint/2010/main" val="1191691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90F7D01D-7223-435B-A3CF-762E77D525DC}"/>
              </a:ext>
            </a:extLst>
          </p:cNvPr>
          <p:cNvSpPr txBox="1">
            <a:spLocks/>
          </p:cNvSpPr>
          <p:nvPr/>
        </p:nvSpPr>
        <p:spPr>
          <a:xfrm>
            <a:off x="3490686" y="290710"/>
            <a:ext cx="3116580" cy="59436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r>
              <a:rPr lang="ru-RU" dirty="0"/>
              <a:t>Описание работы</a:t>
            </a:r>
          </a:p>
        </p:txBody>
      </p:sp>
      <p:sp>
        <p:nvSpPr>
          <p:cNvPr id="5" name="Прямоугольник: скругленные углы 4">
            <a:extLst>
              <a:ext uri="{FF2B5EF4-FFF2-40B4-BE49-F238E27FC236}">
                <a16:creationId xmlns:a16="http://schemas.microsoft.com/office/drawing/2014/main" id="{F452794E-3ABB-4847-9459-CB69FDB4776B}"/>
              </a:ext>
            </a:extLst>
          </p:cNvPr>
          <p:cNvSpPr/>
          <p:nvPr/>
        </p:nvSpPr>
        <p:spPr>
          <a:xfrm>
            <a:off x="108739" y="1982888"/>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r>
              <a:rPr lang="ru-RU" dirty="0">
                <a:solidFill>
                  <a:sysClr val="windowText" lastClr="000000"/>
                </a:solidFill>
              </a:rPr>
              <a:t>6</a:t>
            </a:r>
            <a:r>
              <a:rPr lang="en-US" dirty="0">
                <a:solidFill>
                  <a:sysClr val="windowText" lastClr="000000"/>
                </a:solidFill>
              </a:rPr>
              <a:t> </a:t>
            </a:r>
            <a:r>
              <a:rPr lang="ru-RU" dirty="0">
                <a:solidFill>
                  <a:sysClr val="windowText" lastClr="000000"/>
                </a:solidFill>
              </a:rPr>
              <a:t>заданий</a:t>
            </a:r>
          </a:p>
        </p:txBody>
      </p:sp>
      <p:sp>
        <p:nvSpPr>
          <p:cNvPr id="8" name="Прямоугольник: скругленные углы 7">
            <a:extLst>
              <a:ext uri="{FF2B5EF4-FFF2-40B4-BE49-F238E27FC236}">
                <a16:creationId xmlns:a16="http://schemas.microsoft.com/office/drawing/2014/main" id="{F4BA2786-3DFF-41D6-A840-04D3ABEAA725}"/>
              </a:ext>
            </a:extLst>
          </p:cNvPr>
          <p:cNvSpPr/>
          <p:nvPr/>
        </p:nvSpPr>
        <p:spPr>
          <a:xfrm>
            <a:off x="1939188" y="1982888"/>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8 заданий базового уровня сложности</a:t>
            </a:r>
          </a:p>
        </p:txBody>
      </p:sp>
      <p:sp>
        <p:nvSpPr>
          <p:cNvPr id="9" name="Прямоугольник: скругленные углы 8">
            <a:extLst>
              <a:ext uri="{FF2B5EF4-FFF2-40B4-BE49-F238E27FC236}">
                <a16:creationId xmlns:a16="http://schemas.microsoft.com/office/drawing/2014/main" id="{BE1EAEA2-B72C-4122-8C12-CC36DD7CF02D}"/>
              </a:ext>
            </a:extLst>
          </p:cNvPr>
          <p:cNvSpPr/>
          <p:nvPr/>
        </p:nvSpPr>
        <p:spPr>
          <a:xfrm>
            <a:off x="113682" y="5200288"/>
            <a:ext cx="1718414"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Работа состоит из двух частей</a:t>
            </a:r>
          </a:p>
        </p:txBody>
      </p:sp>
      <p:sp>
        <p:nvSpPr>
          <p:cNvPr id="10" name="Прямоугольник: скругленные углы 9">
            <a:extLst>
              <a:ext uri="{FF2B5EF4-FFF2-40B4-BE49-F238E27FC236}">
                <a16:creationId xmlns:a16="http://schemas.microsoft.com/office/drawing/2014/main" id="{D31FB0FC-E027-4013-AD37-A9F2A0F8AB8A}"/>
              </a:ext>
            </a:extLst>
          </p:cNvPr>
          <p:cNvSpPr/>
          <p:nvPr/>
        </p:nvSpPr>
        <p:spPr>
          <a:xfrm>
            <a:off x="3181597" y="4822438"/>
            <a:ext cx="8801018" cy="995195"/>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pPr>
            <a:r>
              <a:rPr lang="ru-RU" sz="1400" dirty="0">
                <a:solidFill>
                  <a:schemeClr val="tx1"/>
                </a:solidFill>
              </a:rPr>
              <a:t>Часть 1 состоит из заданий 1–10. В заданиях 1–3, 5–10 следует записать только ответ. Полное решение не является объектом проверки. </a:t>
            </a:r>
          </a:p>
          <a:p>
            <a:pPr>
              <a:lnSpc>
                <a:spcPct val="114000"/>
              </a:lnSpc>
            </a:pPr>
            <a:r>
              <a:rPr lang="ru-RU" sz="1400" dirty="0">
                <a:solidFill>
                  <a:schemeClr val="tx1"/>
                </a:solidFill>
              </a:rPr>
              <a:t>В задании 4 требуется отметить точку на числовой прямой.</a:t>
            </a:r>
          </a:p>
        </p:txBody>
      </p:sp>
      <p:sp>
        <p:nvSpPr>
          <p:cNvPr id="12" name="Прямоугольник: скругленные углы 11">
            <a:extLst>
              <a:ext uri="{FF2B5EF4-FFF2-40B4-BE49-F238E27FC236}">
                <a16:creationId xmlns:a16="http://schemas.microsoft.com/office/drawing/2014/main" id="{50E5816E-2110-4725-BDF8-B4AAAD3DAE81}"/>
              </a:ext>
            </a:extLst>
          </p:cNvPr>
          <p:cNvSpPr/>
          <p:nvPr/>
        </p:nvSpPr>
        <p:spPr>
          <a:xfrm>
            <a:off x="5048976" y="2907380"/>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минимальный балл за работу – </a:t>
            </a:r>
            <a:r>
              <a:rPr lang="ru-RU" b="1" dirty="0">
                <a:solidFill>
                  <a:sysClr val="windowText" lastClr="000000"/>
                </a:solidFill>
              </a:rPr>
              <a:t>7</a:t>
            </a:r>
          </a:p>
        </p:txBody>
      </p:sp>
      <p:sp>
        <p:nvSpPr>
          <p:cNvPr id="13" name="Прямоугольник: скругленные углы 12">
            <a:extLst>
              <a:ext uri="{FF2B5EF4-FFF2-40B4-BE49-F238E27FC236}">
                <a16:creationId xmlns:a16="http://schemas.microsoft.com/office/drawing/2014/main" id="{7EC46491-BD9C-4F30-ABB8-8D06FC9DB66F}"/>
              </a:ext>
            </a:extLst>
          </p:cNvPr>
          <p:cNvSpPr/>
          <p:nvPr/>
        </p:nvSpPr>
        <p:spPr>
          <a:xfrm>
            <a:off x="5048976" y="1993648"/>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максимальный балл за работу -  </a:t>
            </a:r>
            <a:r>
              <a:rPr lang="ru-RU" b="1" dirty="0">
                <a:solidFill>
                  <a:sysClr val="windowText" lastClr="000000"/>
                </a:solidFill>
              </a:rPr>
              <a:t>22</a:t>
            </a:r>
          </a:p>
        </p:txBody>
      </p:sp>
      <p:sp>
        <p:nvSpPr>
          <p:cNvPr id="14" name="Прямоугольник: скругленные углы 13">
            <a:extLst>
              <a:ext uri="{FF2B5EF4-FFF2-40B4-BE49-F238E27FC236}">
                <a16:creationId xmlns:a16="http://schemas.microsoft.com/office/drawing/2014/main" id="{3EEB01CB-1853-44FF-B0DC-3ADB00B795AF}"/>
              </a:ext>
            </a:extLst>
          </p:cNvPr>
          <p:cNvSpPr/>
          <p:nvPr/>
        </p:nvSpPr>
        <p:spPr>
          <a:xfrm>
            <a:off x="1939187" y="2907380"/>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9 заданий повышенного уровня сложности</a:t>
            </a:r>
          </a:p>
        </p:txBody>
      </p:sp>
      <p:sp>
        <p:nvSpPr>
          <p:cNvPr id="15" name="Прямоугольник: скругленные углы 14">
            <a:extLst>
              <a:ext uri="{FF2B5EF4-FFF2-40B4-BE49-F238E27FC236}">
                <a16:creationId xmlns:a16="http://schemas.microsoft.com/office/drawing/2014/main" id="{2BD5BEBA-741E-4EA2-8876-EB92469EB874}"/>
              </a:ext>
            </a:extLst>
          </p:cNvPr>
          <p:cNvSpPr/>
          <p:nvPr/>
        </p:nvSpPr>
        <p:spPr>
          <a:xfrm>
            <a:off x="8207221" y="1175580"/>
            <a:ext cx="3525107" cy="807308"/>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Перевод первичных баллов </a:t>
            </a:r>
          </a:p>
          <a:p>
            <a:pPr algn="ctr"/>
            <a:r>
              <a:rPr lang="ru-RU" dirty="0">
                <a:solidFill>
                  <a:sysClr val="windowText" lastClr="000000"/>
                </a:solidFill>
              </a:rPr>
              <a:t>в  отметки по пятибалльной шкале</a:t>
            </a:r>
          </a:p>
        </p:txBody>
      </p:sp>
      <p:graphicFrame>
        <p:nvGraphicFramePr>
          <p:cNvPr id="16" name="Таблица 15">
            <a:extLst>
              <a:ext uri="{FF2B5EF4-FFF2-40B4-BE49-F238E27FC236}">
                <a16:creationId xmlns:a16="http://schemas.microsoft.com/office/drawing/2014/main" id="{7506DA7C-50E6-4EB1-B291-D46D75408635}"/>
              </a:ext>
            </a:extLst>
          </p:cNvPr>
          <p:cNvGraphicFramePr>
            <a:graphicFrameLocks noGrp="1"/>
          </p:cNvGraphicFramePr>
          <p:nvPr>
            <p:extLst>
              <p:ext uri="{D42A27DB-BD31-4B8C-83A1-F6EECF244321}">
                <p14:modId xmlns:p14="http://schemas.microsoft.com/office/powerpoint/2010/main" val="1577994417"/>
              </p:ext>
            </p:extLst>
          </p:nvPr>
        </p:nvGraphicFramePr>
        <p:xfrm>
          <a:off x="7953375" y="2142394"/>
          <a:ext cx="4002735" cy="1441065"/>
        </p:xfrm>
        <a:graphic>
          <a:graphicData uri="http://schemas.openxmlformats.org/drawingml/2006/table">
            <a:tbl>
              <a:tblPr firstRow="1" bandRow="1">
                <a:tableStyleId>{5940675A-B579-460E-94D1-54222C63F5DA}</a:tableStyleId>
              </a:tblPr>
              <a:tblGrid>
                <a:gridCol w="1276814">
                  <a:extLst>
                    <a:ext uri="{9D8B030D-6E8A-4147-A177-3AD203B41FA5}">
                      <a16:colId xmlns:a16="http://schemas.microsoft.com/office/drawing/2014/main" val="3089212738"/>
                    </a:ext>
                  </a:extLst>
                </a:gridCol>
                <a:gridCol w="705455">
                  <a:extLst>
                    <a:ext uri="{9D8B030D-6E8A-4147-A177-3AD203B41FA5}">
                      <a16:colId xmlns:a16="http://schemas.microsoft.com/office/drawing/2014/main" val="469627586"/>
                    </a:ext>
                  </a:extLst>
                </a:gridCol>
                <a:gridCol w="673488">
                  <a:extLst>
                    <a:ext uri="{9D8B030D-6E8A-4147-A177-3AD203B41FA5}">
                      <a16:colId xmlns:a16="http://schemas.microsoft.com/office/drawing/2014/main" val="1410754882"/>
                    </a:ext>
                  </a:extLst>
                </a:gridCol>
                <a:gridCol w="664134">
                  <a:extLst>
                    <a:ext uri="{9D8B030D-6E8A-4147-A177-3AD203B41FA5}">
                      <a16:colId xmlns:a16="http://schemas.microsoft.com/office/drawing/2014/main" val="3208314456"/>
                    </a:ext>
                  </a:extLst>
                </a:gridCol>
                <a:gridCol w="682844">
                  <a:extLst>
                    <a:ext uri="{9D8B030D-6E8A-4147-A177-3AD203B41FA5}">
                      <a16:colId xmlns:a16="http://schemas.microsoft.com/office/drawing/2014/main" val="4101601159"/>
                    </a:ext>
                  </a:extLst>
                </a:gridCol>
              </a:tblGrid>
              <a:tr h="777992">
                <a:tc>
                  <a:txBody>
                    <a:bodyPr/>
                    <a:lstStyle/>
                    <a:p>
                      <a:pPr algn="ctr"/>
                      <a:r>
                        <a:rPr lang="ru-RU" sz="1600" dirty="0"/>
                        <a:t>Отметка</a:t>
                      </a:r>
                    </a:p>
                  </a:txBody>
                  <a:tcPr anchor="ctr"/>
                </a:tc>
                <a:tc>
                  <a:txBody>
                    <a:bodyPr/>
                    <a:lstStyle/>
                    <a:p>
                      <a:pPr algn="ctr"/>
                      <a:r>
                        <a:rPr lang="ru-RU" sz="1600" dirty="0"/>
                        <a:t>«2»</a:t>
                      </a:r>
                    </a:p>
                  </a:txBody>
                  <a:tcPr anchor="ctr"/>
                </a:tc>
                <a:tc>
                  <a:txBody>
                    <a:bodyPr/>
                    <a:lstStyle/>
                    <a:p>
                      <a:pPr algn="ctr"/>
                      <a:r>
                        <a:rPr lang="ru-RU" sz="1600" dirty="0"/>
                        <a:t>«3»</a:t>
                      </a:r>
                    </a:p>
                  </a:txBody>
                  <a:tcPr anchor="ctr"/>
                </a:tc>
                <a:tc>
                  <a:txBody>
                    <a:bodyPr/>
                    <a:lstStyle/>
                    <a:p>
                      <a:pPr algn="ctr"/>
                      <a:r>
                        <a:rPr lang="ru-RU" sz="1600" dirty="0"/>
                        <a:t>«4»</a:t>
                      </a:r>
                    </a:p>
                  </a:txBody>
                  <a:tcPr anchor="ctr"/>
                </a:tc>
                <a:tc>
                  <a:txBody>
                    <a:bodyPr/>
                    <a:lstStyle/>
                    <a:p>
                      <a:pPr algn="ctr"/>
                      <a:r>
                        <a:rPr lang="ru-RU" sz="1600" dirty="0"/>
                        <a:t>«5»</a:t>
                      </a:r>
                    </a:p>
                  </a:txBody>
                  <a:tcPr anchor="ctr"/>
                </a:tc>
                <a:extLst>
                  <a:ext uri="{0D108BD9-81ED-4DB2-BD59-A6C34878D82A}">
                    <a16:rowId xmlns:a16="http://schemas.microsoft.com/office/drawing/2014/main" val="3892861024"/>
                  </a:ext>
                </a:extLst>
              </a:tr>
              <a:tr h="663073">
                <a:tc>
                  <a:txBody>
                    <a:bodyPr/>
                    <a:lstStyle/>
                    <a:p>
                      <a:pPr algn="ctr"/>
                      <a:r>
                        <a:rPr lang="ru-RU" sz="1600" dirty="0"/>
                        <a:t>Первичные баллы</a:t>
                      </a:r>
                    </a:p>
                  </a:txBody>
                  <a:tcPr anchor="ctr"/>
                </a:tc>
                <a:tc>
                  <a:txBody>
                    <a:bodyPr/>
                    <a:lstStyle/>
                    <a:p>
                      <a:pPr algn="ctr"/>
                      <a:r>
                        <a:rPr lang="ru-RU" sz="1600" dirty="0"/>
                        <a:t>0-6</a:t>
                      </a:r>
                    </a:p>
                  </a:txBody>
                  <a:tcPr anchor="ctr"/>
                </a:tc>
                <a:tc>
                  <a:txBody>
                    <a:bodyPr/>
                    <a:lstStyle/>
                    <a:p>
                      <a:pPr algn="ctr"/>
                      <a:r>
                        <a:rPr lang="ru-RU" sz="1600" dirty="0"/>
                        <a:t>7-11</a:t>
                      </a:r>
                    </a:p>
                  </a:txBody>
                  <a:tcPr anchor="ctr"/>
                </a:tc>
                <a:tc>
                  <a:txBody>
                    <a:bodyPr/>
                    <a:lstStyle/>
                    <a:p>
                      <a:pPr algn="ctr"/>
                      <a:r>
                        <a:rPr lang="ru-RU" sz="1600" dirty="0"/>
                        <a:t>12-17</a:t>
                      </a:r>
                    </a:p>
                  </a:txBody>
                  <a:tcPr anchor="ctr"/>
                </a:tc>
                <a:tc>
                  <a:txBody>
                    <a:bodyPr/>
                    <a:lstStyle/>
                    <a:p>
                      <a:pPr algn="ctr"/>
                      <a:r>
                        <a:rPr lang="ru-RU" sz="1600" dirty="0"/>
                        <a:t>18-2</a:t>
                      </a:r>
                      <a:r>
                        <a:rPr lang="en-US" sz="1600" dirty="0"/>
                        <a:t>2</a:t>
                      </a:r>
                      <a:endParaRPr lang="ru-RU" sz="1600" dirty="0"/>
                    </a:p>
                  </a:txBody>
                  <a:tcPr anchor="ctr"/>
                </a:tc>
                <a:extLst>
                  <a:ext uri="{0D108BD9-81ED-4DB2-BD59-A6C34878D82A}">
                    <a16:rowId xmlns:a16="http://schemas.microsoft.com/office/drawing/2014/main" val="1517554406"/>
                  </a:ext>
                </a:extLst>
              </a:tr>
            </a:tbl>
          </a:graphicData>
        </a:graphic>
      </p:graphicFrame>
      <p:pic>
        <p:nvPicPr>
          <p:cNvPr id="17" name="Рисунок 16" descr="Часы">
            <a:extLst>
              <a:ext uri="{FF2B5EF4-FFF2-40B4-BE49-F238E27FC236}">
                <a16:creationId xmlns:a16="http://schemas.microsoft.com/office/drawing/2014/main" id="{305C066C-516A-49B0-B9CF-8A7285CF74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3612" y="3966678"/>
            <a:ext cx="1233610" cy="1233610"/>
          </a:xfrm>
          <a:prstGeom prst="rect">
            <a:avLst/>
          </a:prstGeom>
        </p:spPr>
      </p:pic>
      <p:sp>
        <p:nvSpPr>
          <p:cNvPr id="18" name="Прямоугольник: скругленные углы 17">
            <a:extLst>
              <a:ext uri="{FF2B5EF4-FFF2-40B4-BE49-F238E27FC236}">
                <a16:creationId xmlns:a16="http://schemas.microsoft.com/office/drawing/2014/main" id="{17BD4829-F0EE-426E-95EF-C14D905F9713}"/>
              </a:ext>
            </a:extLst>
          </p:cNvPr>
          <p:cNvSpPr/>
          <p:nvPr/>
        </p:nvSpPr>
        <p:spPr>
          <a:xfrm>
            <a:off x="1988742" y="5200282"/>
            <a:ext cx="927454" cy="1518853"/>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90 минут</a:t>
            </a:r>
          </a:p>
        </p:txBody>
      </p:sp>
      <p:pic>
        <p:nvPicPr>
          <p:cNvPr id="20" name="Рисунок 19" descr="Документ">
            <a:extLst>
              <a:ext uri="{FF2B5EF4-FFF2-40B4-BE49-F238E27FC236}">
                <a16:creationId xmlns:a16="http://schemas.microsoft.com/office/drawing/2014/main" id="{0627694F-307C-4CA3-BF8D-9B63DD6F63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8475" y="767770"/>
            <a:ext cx="1139034" cy="1139034"/>
          </a:xfrm>
          <a:prstGeom prst="rect">
            <a:avLst/>
          </a:prstGeom>
        </p:spPr>
      </p:pic>
      <p:pic>
        <p:nvPicPr>
          <p:cNvPr id="21" name="Рисунок 20" descr="Поделиться">
            <a:extLst>
              <a:ext uri="{FF2B5EF4-FFF2-40B4-BE49-F238E27FC236}">
                <a16:creationId xmlns:a16="http://schemas.microsoft.com/office/drawing/2014/main" id="{F8F9697D-AED4-4A45-A862-D48E11A392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64744" y="-38821"/>
            <a:ext cx="1054895" cy="1054895"/>
          </a:xfrm>
          <a:prstGeom prst="rect">
            <a:avLst/>
          </a:prstGeom>
        </p:spPr>
      </p:pic>
      <p:sp>
        <p:nvSpPr>
          <p:cNvPr id="19" name="TextBox 18">
            <a:extLst>
              <a:ext uri="{FF2B5EF4-FFF2-40B4-BE49-F238E27FC236}">
                <a16:creationId xmlns:a16="http://schemas.microsoft.com/office/drawing/2014/main" id="{30687246-9468-4630-8575-223D12952E35}"/>
              </a:ext>
            </a:extLst>
          </p:cNvPr>
          <p:cNvSpPr txBox="1"/>
          <p:nvPr/>
        </p:nvSpPr>
        <p:spPr>
          <a:xfrm>
            <a:off x="9520015" y="0"/>
            <a:ext cx="2671985" cy="276999"/>
          </a:xfrm>
          <a:prstGeom prst="rect">
            <a:avLst/>
          </a:prstGeom>
          <a:noFill/>
        </p:spPr>
        <p:txBody>
          <a:bodyPr wrap="square" rtlCol="0">
            <a:spAutoFit/>
          </a:bodyPr>
          <a:lstStyle/>
          <a:p>
            <a:r>
              <a:rPr lang="ru-RU" sz="1200" dirty="0">
                <a:solidFill>
                  <a:schemeClr val="tx2">
                    <a:lumMod val="40000"/>
                    <a:lumOff val="60000"/>
                  </a:schemeClr>
                </a:solidFill>
              </a:rPr>
              <a:t>Математика (</a:t>
            </a:r>
            <a:r>
              <a:rPr lang="ru-RU" sz="1200" dirty="0" err="1">
                <a:solidFill>
                  <a:schemeClr val="tx2">
                    <a:lumMod val="40000"/>
                    <a:lumOff val="60000"/>
                  </a:schemeClr>
                </a:solidFill>
              </a:rPr>
              <a:t>углуб</a:t>
            </a:r>
            <a:r>
              <a:rPr lang="ru-RU" sz="1200" dirty="0">
                <a:solidFill>
                  <a:schemeClr val="tx2">
                    <a:lumMod val="40000"/>
                    <a:lumOff val="60000"/>
                  </a:schemeClr>
                </a:solidFill>
              </a:rPr>
              <a:t>. уровень), 8 класс</a:t>
            </a:r>
          </a:p>
        </p:txBody>
      </p:sp>
      <p:sp>
        <p:nvSpPr>
          <p:cNvPr id="22" name="Прямоугольник: скругленные углы 21">
            <a:extLst>
              <a:ext uri="{FF2B5EF4-FFF2-40B4-BE49-F238E27FC236}">
                <a16:creationId xmlns:a16="http://schemas.microsoft.com/office/drawing/2014/main" id="{76C0A22D-C441-45E3-A474-2D1376F860FE}"/>
              </a:ext>
            </a:extLst>
          </p:cNvPr>
          <p:cNvSpPr/>
          <p:nvPr/>
        </p:nvSpPr>
        <p:spPr>
          <a:xfrm>
            <a:off x="3181597" y="5928107"/>
            <a:ext cx="8801018" cy="777528"/>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pPr>
            <a:r>
              <a:rPr lang="ru-RU" sz="1400" dirty="0">
                <a:solidFill>
                  <a:schemeClr val="tx1"/>
                </a:solidFill>
              </a:rPr>
              <a:t>Часть 2 состоит из заданий 11–16.</a:t>
            </a:r>
          </a:p>
          <a:p>
            <a:pPr>
              <a:lnSpc>
                <a:spcPct val="114000"/>
              </a:lnSpc>
            </a:pPr>
            <a:r>
              <a:rPr lang="ru-RU" sz="1400" dirty="0">
                <a:solidFill>
                  <a:schemeClr val="tx1"/>
                </a:solidFill>
              </a:rPr>
              <a:t>В заданиях части 2 объектом проверки является полное решение, то есть последовательность действий и рассуждений обучающегося.</a:t>
            </a:r>
          </a:p>
        </p:txBody>
      </p:sp>
    </p:spTree>
    <p:extLst>
      <p:ext uri="{BB962C8B-B14F-4D97-AF65-F5344CB8AC3E}">
        <p14:creationId xmlns:p14="http://schemas.microsoft.com/office/powerpoint/2010/main" val="2544119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6AA098EB-00A5-4472-B92F-2DD914CDD303}"/>
              </a:ext>
            </a:extLst>
          </p:cNvPr>
          <p:cNvSpPr>
            <a:spLocks noGrp="1"/>
          </p:cNvSpPr>
          <p:nvPr>
            <p:ph type="title"/>
          </p:nvPr>
        </p:nvSpPr>
        <p:spPr>
          <a:xfrm>
            <a:off x="3436620" y="292746"/>
            <a:ext cx="10728960" cy="594360"/>
          </a:xfrm>
        </p:spPr>
        <p:txBody>
          <a:bodyPr/>
          <a:lstStyle/>
          <a:p>
            <a:r>
              <a:rPr lang="ru-RU" dirty="0"/>
              <a:t>Требования (умения)</a:t>
            </a:r>
          </a:p>
        </p:txBody>
      </p:sp>
      <p:graphicFrame>
        <p:nvGraphicFramePr>
          <p:cNvPr id="5" name="Таблица 4">
            <a:extLst>
              <a:ext uri="{FF2B5EF4-FFF2-40B4-BE49-F238E27FC236}">
                <a16:creationId xmlns:a16="http://schemas.microsoft.com/office/drawing/2014/main" id="{E2C63D16-4AD3-47DF-9954-447C61C7C887}"/>
              </a:ext>
            </a:extLst>
          </p:cNvPr>
          <p:cNvGraphicFramePr>
            <a:graphicFrameLocks noGrp="1"/>
          </p:cNvGraphicFramePr>
          <p:nvPr>
            <p:extLst>
              <p:ext uri="{D42A27DB-BD31-4B8C-83A1-F6EECF244321}">
                <p14:modId xmlns:p14="http://schemas.microsoft.com/office/powerpoint/2010/main" val="1004474"/>
              </p:ext>
            </p:extLst>
          </p:nvPr>
        </p:nvGraphicFramePr>
        <p:xfrm>
          <a:off x="215505" y="818740"/>
          <a:ext cx="11760989" cy="5859921"/>
        </p:xfrm>
        <a:graphic>
          <a:graphicData uri="http://schemas.openxmlformats.org/drawingml/2006/table">
            <a:tbl>
              <a:tblPr firstRow="1" firstCol="1" lastRow="1" lastCol="1" bandRow="1" bandCol="1">
                <a:tableStyleId>{5940675A-B579-460E-94D1-54222C63F5DA}</a:tableStyleId>
              </a:tblPr>
              <a:tblGrid>
                <a:gridCol w="402295">
                  <a:extLst>
                    <a:ext uri="{9D8B030D-6E8A-4147-A177-3AD203B41FA5}">
                      <a16:colId xmlns:a16="http://schemas.microsoft.com/office/drawing/2014/main" val="3371003209"/>
                    </a:ext>
                  </a:extLst>
                </a:gridCol>
                <a:gridCol w="11358694">
                  <a:extLst>
                    <a:ext uri="{9D8B030D-6E8A-4147-A177-3AD203B41FA5}">
                      <a16:colId xmlns:a16="http://schemas.microsoft.com/office/drawing/2014/main" val="1794966923"/>
                    </a:ext>
                  </a:extLst>
                </a:gridCol>
              </a:tblGrid>
              <a:tr h="383697">
                <a:tc>
                  <a:txBody>
                    <a:bodyPr/>
                    <a:lstStyle/>
                    <a:p>
                      <a:pPr marL="67945" marR="49530" algn="ctr">
                        <a:lnSpc>
                          <a:spcPct val="100000"/>
                        </a:lnSpc>
                        <a:spcAft>
                          <a:spcPts val="0"/>
                        </a:spcAft>
                      </a:pPr>
                      <a:r>
                        <a:rPr lang="ru-RU" sz="1200" b="1" dirty="0">
                          <a:effectLst/>
                          <a:latin typeface="Times New Roman" panose="02020603050405020304" pitchFamily="18" charset="0"/>
                          <a:cs typeface="Times New Roman" panose="02020603050405020304" pitchFamily="18" charset="0"/>
                        </a:rPr>
                        <a:t>№ п/п</a:t>
                      </a:r>
                      <a:endParaRPr lang="ru-RU"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67945" marR="49530" algn="ctr">
                        <a:lnSpc>
                          <a:spcPct val="100000"/>
                        </a:lnSpc>
                        <a:spcAft>
                          <a:spcPts val="0"/>
                        </a:spcAft>
                      </a:pPr>
                      <a:r>
                        <a:rPr lang="ru-RU" sz="1200" b="1" dirty="0">
                          <a:effectLst/>
                          <a:latin typeface="Times New Roman" panose="02020603050405020304" pitchFamily="18" charset="0"/>
                          <a:cs typeface="Times New Roman" panose="02020603050405020304" pitchFamily="18" charset="0"/>
                        </a:rPr>
                        <a:t>Блоки </a:t>
                      </a:r>
                      <a:r>
                        <a:rPr lang="ru-RU" sz="1200" b="1" dirty="0" err="1">
                          <a:effectLst/>
                          <a:latin typeface="Times New Roman" panose="02020603050405020304" pitchFamily="18" charset="0"/>
                          <a:cs typeface="Times New Roman" panose="02020603050405020304" pitchFamily="18" charset="0"/>
                        </a:rPr>
                        <a:t>ПООП</a:t>
                      </a:r>
                      <a:r>
                        <a:rPr lang="ru-RU" sz="1200" b="1" dirty="0">
                          <a:effectLst/>
                          <a:latin typeface="Times New Roman" panose="02020603050405020304" pitchFamily="18" charset="0"/>
                          <a:cs typeface="Times New Roman" panose="02020603050405020304" pitchFamily="18" charset="0"/>
                        </a:rPr>
                        <a:t>: выпускник научится / получит возможность научиться или проверяемые требования (умения) в соответствии с ФГОС</a:t>
                      </a:r>
                      <a:endParaRPr lang="ru-RU"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951856539"/>
                  </a:ext>
                </a:extLst>
              </a:tr>
              <a:tr h="234668">
                <a:tc>
                  <a:txBody>
                    <a:bodyPr/>
                    <a:lstStyle/>
                    <a:p>
                      <a:pPr marL="90170" marR="95885" algn="ctr">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0" marR="0" marT="0" marB="0" anchor="ctr"/>
                </a:tc>
                <a:tc>
                  <a:txBody>
                    <a:bodyPr/>
                    <a:lstStyle/>
                    <a:p>
                      <a:pPr algn="l" fontAlgn="b"/>
                      <a:r>
                        <a:rPr lang="ru-RU" sz="1000" b="0" i="0" u="none" strike="noStrike" dirty="0">
                          <a:solidFill>
                            <a:srgbClr val="000000"/>
                          </a:solidFill>
                          <a:effectLst/>
                          <a:latin typeface="Times New Roman" panose="02020603050405020304" pitchFamily="18" charset="0"/>
                          <a:cs typeface="Times New Roman" panose="02020603050405020304" pitchFamily="18" charset="0"/>
                        </a:rPr>
                        <a:t>Применять понятие арифметического квадратного корня; находить квадратные корни, используя при необходимости калькулятор; выполнять преобразования выражений, содержащих квадратные корни, используя свойства корней</a:t>
                      </a:r>
                    </a:p>
                  </a:txBody>
                  <a:tcPr marL="9525" marR="9525" marT="9525" marB="0" anchor="b"/>
                </a:tc>
                <a:extLst>
                  <a:ext uri="{0D108BD9-81ED-4DB2-BD59-A6C34878D82A}">
                    <a16:rowId xmlns:a16="http://schemas.microsoft.com/office/drawing/2014/main" val="1316804931"/>
                  </a:ext>
                </a:extLst>
              </a:tr>
              <a:tr h="192027">
                <a:tc>
                  <a:txBody>
                    <a:bodyPr/>
                    <a:lstStyle/>
                    <a:p>
                      <a:pPr marL="90170" marR="95885" algn="ctr">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0" marR="0" marT="0" marB="0" anchor="ctr"/>
                </a:tc>
                <a:tc>
                  <a:txBody>
                    <a:bodyPr/>
                    <a:lstStyle/>
                    <a:p>
                      <a:pPr algn="l" fontAlgn="b"/>
                      <a:r>
                        <a:rPr lang="ru-RU" sz="1000" b="0" i="0" u="none" strike="noStrike" dirty="0">
                          <a:solidFill>
                            <a:srgbClr val="000000"/>
                          </a:solidFill>
                          <a:effectLst/>
                          <a:latin typeface="Times New Roman" panose="02020603050405020304" pitchFamily="18" charset="0"/>
                          <a:cs typeface="Times New Roman" panose="02020603050405020304" pitchFamily="18" charset="0"/>
                        </a:rPr>
                        <a:t>Решать линейные, квадратные уравнения и рациональные уравнения, сводящиеся к ним, системы двух уравнений с двумя переменными</a:t>
                      </a:r>
                    </a:p>
                  </a:txBody>
                  <a:tcPr marL="9525" marR="9525" marT="9525" marB="0" anchor="b"/>
                </a:tc>
                <a:extLst>
                  <a:ext uri="{0D108BD9-81ED-4DB2-BD59-A6C34878D82A}">
                    <a16:rowId xmlns:a16="http://schemas.microsoft.com/office/drawing/2014/main" val="1138086909"/>
                  </a:ext>
                </a:extLst>
              </a:tr>
              <a:tr h="192027">
                <a:tc>
                  <a:txBody>
                    <a:bodyPr/>
                    <a:lstStyle/>
                    <a:p>
                      <a:pPr marL="90170" marR="95885" algn="ctr">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0" marR="0" marT="0" marB="0" anchor="ctr"/>
                </a:tc>
                <a:tc>
                  <a:txBody>
                    <a:bodyPr/>
                    <a:lstStyle/>
                    <a:p>
                      <a:pPr algn="l" fontAlgn="b"/>
                      <a:r>
                        <a:rPr lang="ru-RU" sz="1000" b="0" i="0" u="none" strike="noStrike" dirty="0">
                          <a:solidFill>
                            <a:srgbClr val="000000"/>
                          </a:solidFill>
                          <a:effectLst/>
                          <a:latin typeface="Times New Roman" panose="02020603050405020304" pitchFamily="18" charset="0"/>
                          <a:cs typeface="Times New Roman" panose="02020603050405020304" pitchFamily="18" charset="0"/>
                        </a:rPr>
                        <a:t>Распознавать основные виды четырехугольников, их элементы; пользоваться их свойствами при решении геометрических задач</a:t>
                      </a:r>
                    </a:p>
                  </a:txBody>
                  <a:tcPr marL="9525" marR="9525" marT="9525" marB="0" anchor="b"/>
                </a:tc>
                <a:extLst>
                  <a:ext uri="{0D108BD9-81ED-4DB2-BD59-A6C34878D82A}">
                    <a16:rowId xmlns:a16="http://schemas.microsoft.com/office/drawing/2014/main" val="2243113165"/>
                  </a:ext>
                </a:extLst>
              </a:tr>
              <a:tr h="192302">
                <a:tc>
                  <a:txBody>
                    <a:bodyPr/>
                    <a:lstStyle/>
                    <a:p>
                      <a:pPr marL="90170" marR="95885" algn="ctr">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0" marR="0" marT="0" marB="0" anchor="ctr"/>
                </a:tc>
                <a:tc>
                  <a:txBody>
                    <a:bodyPr/>
                    <a:lstStyle/>
                    <a:p>
                      <a:pPr algn="l" fontAlgn="b"/>
                      <a:r>
                        <a:rPr lang="ru-RU" sz="1000" b="0" i="0" u="none" strike="noStrike" dirty="0">
                          <a:solidFill>
                            <a:srgbClr val="000000"/>
                          </a:solidFill>
                          <a:effectLst/>
                          <a:latin typeface="Times New Roman" panose="02020603050405020304" pitchFamily="18" charset="0"/>
                          <a:cs typeface="Times New Roman" panose="02020603050405020304" pitchFamily="18" charset="0"/>
                        </a:rPr>
                        <a:t>Применять свойства числовых неравенств для сравнения, оценки; решать линейные неравенства с одной переменной и их системы; давать графическую иллюстрацию множества решений неравенства, системы неравенств</a:t>
                      </a:r>
                    </a:p>
                  </a:txBody>
                  <a:tcPr marL="9525" marR="9525" marT="9525" marB="0" anchor="b"/>
                </a:tc>
                <a:extLst>
                  <a:ext uri="{0D108BD9-81ED-4DB2-BD59-A6C34878D82A}">
                    <a16:rowId xmlns:a16="http://schemas.microsoft.com/office/drawing/2014/main" val="4152238309"/>
                  </a:ext>
                </a:extLst>
              </a:tr>
              <a:tr h="184558">
                <a:tc>
                  <a:txBody>
                    <a:bodyPr/>
                    <a:lstStyle/>
                    <a:p>
                      <a:pPr marL="90170" marR="95885" algn="ctr">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0" marR="0" marT="0" marB="0" anchor="ctr"/>
                </a:tc>
                <a:tc>
                  <a:txBody>
                    <a:bodyPr/>
                    <a:lstStyle/>
                    <a:p>
                      <a:pPr algn="l" fontAlgn="b"/>
                      <a:r>
                        <a:rPr lang="ru-RU" sz="1000" b="0" i="0" u="none" strike="noStrike" dirty="0">
                          <a:solidFill>
                            <a:srgbClr val="000000"/>
                          </a:solidFill>
                          <a:effectLst/>
                          <a:latin typeface="Times New Roman" panose="02020603050405020304" pitchFamily="18" charset="0"/>
                          <a:cs typeface="Times New Roman" panose="02020603050405020304" pitchFamily="18" charset="0"/>
                        </a:rPr>
                        <a:t>Распознавать основные виды четырехугольников, их элементы; пользоваться их свойствами при решении геометрических задач</a:t>
                      </a:r>
                    </a:p>
                  </a:txBody>
                  <a:tcPr marL="9525" marR="9525" marT="9525" marB="0" anchor="b"/>
                </a:tc>
                <a:extLst>
                  <a:ext uri="{0D108BD9-81ED-4DB2-BD59-A6C34878D82A}">
                    <a16:rowId xmlns:a16="http://schemas.microsoft.com/office/drawing/2014/main" val="2519602564"/>
                  </a:ext>
                </a:extLst>
              </a:tr>
              <a:tr h="218114">
                <a:tc>
                  <a:txBody>
                    <a:bodyPr/>
                    <a:lstStyle/>
                    <a:p>
                      <a:pPr marL="90170" marR="95885" algn="ctr">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0" marR="0" marT="0" marB="0" anchor="ctr"/>
                </a:tc>
                <a:tc>
                  <a:txBody>
                    <a:bodyPr/>
                    <a:lstStyle/>
                    <a:p>
                      <a:pPr algn="l" fontAlgn="b"/>
                      <a:r>
                        <a:rPr lang="ru-RU" sz="1000" b="0" i="0" u="none" strike="noStrike" dirty="0">
                          <a:solidFill>
                            <a:srgbClr val="000000"/>
                          </a:solidFill>
                          <a:effectLst/>
                          <a:latin typeface="Times New Roman" panose="02020603050405020304" pitchFamily="18" charset="0"/>
                          <a:cs typeface="Times New Roman" panose="02020603050405020304" pitchFamily="18" charset="0"/>
                        </a:rPr>
                        <a:t>Понимать и использовать функциональные понятия и язык (термины, символические обозначения), определять значение функции по значению аргумента, определять свойства функции по ее графику</a:t>
                      </a:r>
                    </a:p>
                  </a:txBody>
                  <a:tcPr marL="9525" marR="9525" marT="9525" marB="0" anchor="b"/>
                </a:tc>
                <a:extLst>
                  <a:ext uri="{0D108BD9-81ED-4DB2-BD59-A6C34878D82A}">
                    <a16:rowId xmlns:a16="http://schemas.microsoft.com/office/drawing/2014/main" val="2510523923"/>
                  </a:ext>
                </a:extLst>
              </a:tr>
              <a:tr h="201336">
                <a:tc>
                  <a:txBody>
                    <a:bodyPr/>
                    <a:lstStyle/>
                    <a:p>
                      <a:pPr marL="90170" marR="95885" algn="ctr">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0" marR="0" marT="0" marB="0" anchor="ctr"/>
                </a:tc>
                <a:tc>
                  <a:txBody>
                    <a:bodyPr/>
                    <a:lstStyle/>
                    <a:p>
                      <a:pPr algn="l" fontAlgn="b"/>
                      <a:r>
                        <a:rPr lang="ru-RU" sz="1000" b="0" i="0" u="none" strike="noStrike" dirty="0">
                          <a:solidFill>
                            <a:srgbClr val="000000"/>
                          </a:solidFill>
                          <a:effectLst/>
                          <a:latin typeface="Times New Roman" panose="02020603050405020304" pitchFamily="18" charset="0"/>
                          <a:cs typeface="Times New Roman" panose="02020603050405020304" pitchFamily="18" charset="0"/>
                        </a:rPr>
                        <a:t>Выполнять тождественные преобразования рациональных выражений на основе правил действий над многочленами и алгебраическими дробями</a:t>
                      </a:r>
                    </a:p>
                  </a:txBody>
                  <a:tcPr marL="9525" marR="9525" marT="9525" marB="0" anchor="b"/>
                </a:tc>
                <a:extLst>
                  <a:ext uri="{0D108BD9-81ED-4DB2-BD59-A6C34878D82A}">
                    <a16:rowId xmlns:a16="http://schemas.microsoft.com/office/drawing/2014/main" val="90867957"/>
                  </a:ext>
                </a:extLst>
              </a:tr>
              <a:tr h="183130">
                <a:tc>
                  <a:txBody>
                    <a:bodyPr/>
                    <a:lstStyle/>
                    <a:p>
                      <a:pPr marL="90170" marR="95885" algn="ctr">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8</a:t>
                      </a:r>
                    </a:p>
                  </a:txBody>
                  <a:tcPr marL="0" marR="0" marT="0" marB="0" anchor="ctr"/>
                </a:tc>
                <a:tc>
                  <a:txBody>
                    <a:bodyPr/>
                    <a:lstStyle/>
                    <a:p>
                      <a:pPr algn="l" fontAlgn="b"/>
                      <a:r>
                        <a:rPr lang="ru-RU" sz="1000" b="0" i="0" u="none" strike="noStrike" dirty="0">
                          <a:solidFill>
                            <a:srgbClr val="000000"/>
                          </a:solidFill>
                          <a:effectLst/>
                          <a:latin typeface="Times New Roman" panose="02020603050405020304" pitchFamily="18" charset="0"/>
                          <a:cs typeface="Times New Roman" panose="02020603050405020304" pitchFamily="18" charset="0"/>
                        </a:rPr>
                        <a:t>Находить вероятности случайных событий в опытах, зная вероятности элементарных событий, в том числе в опытах с равновозможными элементарными событиями. Использовать графические модели: дерево случайного эксперимента, диаграммы Эйлера, числовая прямая</a:t>
                      </a:r>
                    </a:p>
                  </a:txBody>
                  <a:tcPr marL="9525" marR="9525" marT="9525" marB="0" anchor="b"/>
                </a:tc>
                <a:extLst>
                  <a:ext uri="{0D108BD9-81ED-4DB2-BD59-A6C34878D82A}">
                    <a16:rowId xmlns:a16="http://schemas.microsoft.com/office/drawing/2014/main" val="1016968410"/>
                  </a:ext>
                </a:extLst>
              </a:tr>
              <a:tr h="192537">
                <a:tc>
                  <a:txBody>
                    <a:bodyPr/>
                    <a:lstStyle/>
                    <a:p>
                      <a:pPr marL="90170" marR="95885" algn="ctr">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9</a:t>
                      </a:r>
                    </a:p>
                  </a:txBody>
                  <a:tcPr marL="0" marR="0" marT="0" marB="0" anchor="ctr"/>
                </a:tc>
                <a:tc>
                  <a:txBody>
                    <a:bodyPr/>
                    <a:lstStyle/>
                    <a:p>
                      <a:pPr algn="l" fontAlgn="b"/>
                      <a:r>
                        <a:rPr lang="ru-RU" sz="1000" b="0" i="0" u="none" strike="noStrike" dirty="0">
                          <a:solidFill>
                            <a:srgbClr val="000000"/>
                          </a:solidFill>
                          <a:effectLst/>
                          <a:latin typeface="Times New Roman" panose="02020603050405020304" pitchFamily="18" charset="0"/>
                          <a:cs typeface="Times New Roman" panose="02020603050405020304" pitchFamily="18" charset="0"/>
                        </a:rPr>
                        <a:t>Использовать графическое представление множеств и связей между ними для описания процессов и явлений, в том числе при решении задач из других учебных предметов и курсов</a:t>
                      </a:r>
                    </a:p>
                  </a:txBody>
                  <a:tcPr marL="9525" marR="9525" marT="9525" marB="0" anchor="b"/>
                </a:tc>
                <a:extLst>
                  <a:ext uri="{0D108BD9-81ED-4DB2-BD59-A6C34878D82A}">
                    <a16:rowId xmlns:a16="http://schemas.microsoft.com/office/drawing/2014/main" val="27220648"/>
                  </a:ext>
                </a:extLst>
              </a:tr>
              <a:tr h="213062">
                <a:tc>
                  <a:txBody>
                    <a:bodyPr/>
                    <a:lstStyle/>
                    <a:p>
                      <a:pPr marL="90170" marR="95885" algn="ctr">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0" marR="0" marT="0" marB="0" anchor="ctr"/>
                </a:tc>
                <a:tc>
                  <a:txBody>
                    <a:bodyPr/>
                    <a:lstStyle/>
                    <a:p>
                      <a:pPr algn="l" fontAlgn="b"/>
                      <a:r>
                        <a:rPr lang="ru-RU" sz="1000" b="0" i="0" u="none" strike="noStrike" dirty="0">
                          <a:solidFill>
                            <a:srgbClr val="000000"/>
                          </a:solidFill>
                          <a:effectLst/>
                          <a:latin typeface="Times New Roman" panose="02020603050405020304" pitchFamily="18" charset="0"/>
                          <a:cs typeface="Times New Roman" panose="02020603050405020304" pitchFamily="18" charset="0"/>
                        </a:rPr>
                        <a:t>Переходить от словесной формулировки задачи к ее алгебраической модели с помощью составления уравнения или системы уравнений, интерпретировать в соответствии с контекстом задачи полученный результат</a:t>
                      </a:r>
                    </a:p>
                  </a:txBody>
                  <a:tcPr marL="9525" marR="9525" marT="9525" marB="0" anchor="b"/>
                </a:tc>
                <a:extLst>
                  <a:ext uri="{0D108BD9-81ED-4DB2-BD59-A6C34878D82A}">
                    <a16:rowId xmlns:a16="http://schemas.microsoft.com/office/drawing/2014/main" val="3581229686"/>
                  </a:ext>
                </a:extLst>
              </a:tr>
              <a:tr h="219360">
                <a:tc>
                  <a:txBody>
                    <a:bodyPr/>
                    <a:lstStyle/>
                    <a:p>
                      <a:pPr marL="90170" marR="95885" algn="ctr">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11</a:t>
                      </a:r>
                    </a:p>
                  </a:txBody>
                  <a:tcPr marL="0" marR="0" marT="0" marB="0" anchor="ctr"/>
                </a:tc>
                <a:tc>
                  <a:txBody>
                    <a:bodyPr/>
                    <a:lstStyle/>
                    <a:p>
                      <a:pPr algn="l" fontAlgn="b"/>
                      <a:r>
                        <a:rPr lang="ru-RU" sz="1000" b="0" i="0" u="none" strike="noStrike" dirty="0">
                          <a:solidFill>
                            <a:srgbClr val="000000"/>
                          </a:solidFill>
                          <a:effectLst/>
                          <a:latin typeface="Times New Roman" panose="02020603050405020304" pitchFamily="18" charset="0"/>
                          <a:cs typeface="Times New Roman" panose="02020603050405020304" pitchFamily="18" charset="0"/>
                        </a:rPr>
                        <a:t>Применять свойства числовых неравенств для сравнения, оценки; решать линейные неравенства с одной переменной и их системы; давать графическую иллюстрацию множества решений неравенства, системы неравенств</a:t>
                      </a:r>
                    </a:p>
                  </a:txBody>
                  <a:tcPr marL="9525" marR="9525" marT="9525" marB="0" anchor="b"/>
                </a:tc>
                <a:extLst>
                  <a:ext uri="{0D108BD9-81ED-4DB2-BD59-A6C34878D82A}">
                    <a16:rowId xmlns:a16="http://schemas.microsoft.com/office/drawing/2014/main" val="3042111620"/>
                  </a:ext>
                </a:extLst>
              </a:tr>
              <a:tr h="205709">
                <a:tc>
                  <a:txBody>
                    <a:bodyPr/>
                    <a:lstStyle/>
                    <a:p>
                      <a:pPr marL="90170" marR="95885" algn="ctr">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12</a:t>
                      </a:r>
                    </a:p>
                  </a:txBody>
                  <a:tcPr marL="0" marR="0" marT="0" marB="0" anchor="ctr"/>
                </a:tc>
                <a:tc>
                  <a:txBody>
                    <a:bodyPr/>
                    <a:lstStyle/>
                    <a:p>
                      <a:pPr algn="l" fontAlgn="b"/>
                      <a:r>
                        <a:rPr lang="ru-RU" sz="1000" b="0" i="0" u="none" strike="noStrike" dirty="0">
                          <a:solidFill>
                            <a:srgbClr val="000000"/>
                          </a:solidFill>
                          <a:effectLst/>
                          <a:latin typeface="Times New Roman" panose="02020603050405020304" pitchFamily="18" charset="0"/>
                          <a:cs typeface="Times New Roman" panose="02020603050405020304" pitchFamily="18" charset="0"/>
                        </a:rPr>
                        <a:t>Находить вероятности случайных событий в опытах, зная вероятности элементарных событий, в том числе в опытах с равновозможными элементарными событиями</a:t>
                      </a:r>
                    </a:p>
                  </a:txBody>
                  <a:tcPr marL="9525" marR="9525" marT="9525" marB="0" anchor="b"/>
                </a:tc>
                <a:extLst>
                  <a:ext uri="{0D108BD9-81ED-4DB2-BD59-A6C34878D82A}">
                    <a16:rowId xmlns:a16="http://schemas.microsoft.com/office/drawing/2014/main" val="1851672037"/>
                  </a:ext>
                </a:extLst>
              </a:tr>
              <a:tr h="203716">
                <a:tc>
                  <a:txBody>
                    <a:bodyPr/>
                    <a:lstStyle/>
                    <a:p>
                      <a:pPr marL="90170" marR="95885" algn="ctr">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13</a:t>
                      </a:r>
                    </a:p>
                  </a:txBody>
                  <a:tcPr marL="0" marR="0" marT="0" marB="0" anchor="ctr"/>
                </a:tc>
                <a:tc>
                  <a:txBody>
                    <a:bodyPr/>
                    <a:lstStyle/>
                    <a:p>
                      <a:pPr algn="l" fontAlgn="b"/>
                      <a:r>
                        <a:rPr lang="ru-RU" sz="1000" b="0" i="0" u="none" strike="noStrike" dirty="0">
                          <a:solidFill>
                            <a:srgbClr val="000000"/>
                          </a:solidFill>
                          <a:effectLst/>
                          <a:latin typeface="Times New Roman" panose="02020603050405020304" pitchFamily="18" charset="0"/>
                          <a:cs typeface="Times New Roman" panose="02020603050405020304" pitchFamily="18" charset="0"/>
                        </a:rPr>
                        <a:t>Решать линейные, квадратные уравнения и рациональные уравнения, сводящиеся к ним, системы двух уравнений с двумя переменными</a:t>
                      </a:r>
                    </a:p>
                  </a:txBody>
                  <a:tcPr marL="9525" marR="9525" marT="9525" marB="0" anchor="b"/>
                </a:tc>
                <a:extLst>
                  <a:ext uri="{0D108BD9-81ED-4DB2-BD59-A6C34878D82A}">
                    <a16:rowId xmlns:a16="http://schemas.microsoft.com/office/drawing/2014/main" val="1769400083"/>
                  </a:ext>
                </a:extLst>
              </a:tr>
              <a:tr h="201336">
                <a:tc>
                  <a:txBody>
                    <a:bodyPr/>
                    <a:lstStyle/>
                    <a:p>
                      <a:pPr marL="90170" marR="95885" algn="ctr">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14</a:t>
                      </a:r>
                    </a:p>
                  </a:txBody>
                  <a:tcPr marL="0" marR="0" marT="0" marB="0" anchor="ctr"/>
                </a:tc>
                <a:tc>
                  <a:txBody>
                    <a:bodyPr/>
                    <a:lstStyle/>
                    <a:p>
                      <a:pPr algn="l" fontAlgn="b"/>
                      <a:r>
                        <a:rPr lang="ru-RU" sz="1000" b="0" i="0" u="none" strike="noStrike" dirty="0">
                          <a:solidFill>
                            <a:srgbClr val="000000"/>
                          </a:solidFill>
                          <a:effectLst/>
                          <a:latin typeface="Times New Roman" panose="02020603050405020304" pitchFamily="18" charset="0"/>
                          <a:cs typeface="Times New Roman" panose="02020603050405020304" pitchFamily="18" charset="0"/>
                        </a:rPr>
                        <a:t>Применять свойства точки пересечения медиан треугольника (центра масс) в решении задач. Владеть понятием средней линии треугольника и трапеции, применять их свойства при решении геометрических задач. Пользоваться теоремой Фалеса и теоремой о пропорциональных отрезках, применять их для решения практических задач. Применять признаки подобия треугольников в решении геометрических задач. Пользоваться теоремой Пифагора для решения геометрических и практических задач. Строить математическую модель в практических задачах, самостоятельно делать чертеж и находить соответствующие длины. Владеть понятиями синуса, косинуса и тангенса острого угла прямоугольного треугольника. Пользоваться этими понятиями для решения практических задач. Вычислять (различными способами) площадь треугольника и площади многоугольных фигур (пользуясь, где необходимо, калькулятором). Применять полученные умения в практических задачах</a:t>
                      </a:r>
                    </a:p>
                  </a:txBody>
                  <a:tcPr marL="9525" marR="9525" marT="9525" marB="0" anchor="b"/>
                </a:tc>
                <a:extLst>
                  <a:ext uri="{0D108BD9-81ED-4DB2-BD59-A6C34878D82A}">
                    <a16:rowId xmlns:a16="http://schemas.microsoft.com/office/drawing/2014/main" val="2217835660"/>
                  </a:ext>
                </a:extLst>
              </a:tr>
              <a:tr h="184558">
                <a:tc>
                  <a:txBody>
                    <a:bodyPr/>
                    <a:lstStyle/>
                    <a:p>
                      <a:pPr marL="90170" marR="95885" algn="ctr">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15</a:t>
                      </a:r>
                    </a:p>
                  </a:txBody>
                  <a:tcPr marL="0" marR="0" marT="0" marB="0" anchor="ctr"/>
                </a:tc>
                <a:tc>
                  <a:txBody>
                    <a:bodyPr/>
                    <a:lstStyle/>
                    <a:p>
                      <a:pPr algn="l" fontAlgn="b"/>
                      <a:r>
                        <a:rPr lang="ru-RU" sz="1000" b="0" i="0" u="none" strike="noStrike" dirty="0">
                          <a:solidFill>
                            <a:srgbClr val="000000"/>
                          </a:solidFill>
                          <a:effectLst/>
                          <a:latin typeface="Times New Roman" panose="02020603050405020304" pitchFamily="18" charset="0"/>
                          <a:cs typeface="Times New Roman" panose="02020603050405020304" pitchFamily="18" charset="0"/>
                        </a:rPr>
                        <a:t>Переходить от словесной формулировки задачи к ее алгебраической модели с помощью составления уравнения или системы уравнений, интерпретировать в соответствии с контекстом задачи полученный результат</a:t>
                      </a:r>
                    </a:p>
                  </a:txBody>
                  <a:tcPr marL="9525" marR="9525" marT="9525" marB="0" anchor="b"/>
                </a:tc>
                <a:extLst>
                  <a:ext uri="{0D108BD9-81ED-4DB2-BD59-A6C34878D82A}">
                    <a16:rowId xmlns:a16="http://schemas.microsoft.com/office/drawing/2014/main" val="950850881"/>
                  </a:ext>
                </a:extLst>
              </a:tr>
              <a:tr h="184558">
                <a:tc>
                  <a:txBody>
                    <a:bodyPr/>
                    <a:lstStyle/>
                    <a:p>
                      <a:pPr marL="90170" marR="95885" algn="ctr">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16</a:t>
                      </a:r>
                    </a:p>
                  </a:txBody>
                  <a:tcPr marL="0" marR="0" marT="0" marB="0" anchor="ctr"/>
                </a:tc>
                <a:tc>
                  <a:txBody>
                    <a:bodyPr/>
                    <a:lstStyle/>
                    <a:p>
                      <a:pPr algn="l" fontAlgn="b"/>
                      <a:r>
                        <a:rPr lang="ru-RU" sz="1000" b="0" i="0" u="none" strike="noStrike" dirty="0">
                          <a:solidFill>
                            <a:srgbClr val="000000"/>
                          </a:solidFill>
                          <a:effectLst/>
                          <a:latin typeface="Times New Roman" panose="02020603050405020304" pitchFamily="18" charset="0"/>
                          <a:cs typeface="Times New Roman" panose="02020603050405020304" pitchFamily="18" charset="0"/>
                        </a:rPr>
                        <a:t>Распознавать основные виды четырехугольников, их элементы; пользоваться их свойствами при решении геометрических задач. Применять свойства точки пересечения медиан треугольника (центра масс) в решении задач. Владеть понятием средней линии треугольника и трапеции, применять их свойства при решении геометрических задач. Пользоваться теоремой Фалеса и теоремой о пропорциональных отрезках, применять их для решения практических задач. Применять признаки подобия треугольников в решении геометрических задач. Пользоваться теоремой Пифагора для решения геометрических и практических задач. Строить математическую модель в практических задачах, самостоятельно делать чертеж и находить соответствующие длины. Владеть понятиями синуса, косинуса и тангенса острого угла прямоугольного треугольника. Пользоваться этими понятиями для решения практических задач. Вычислять (различными способами) площадь треугольника и площади многоугольных фигур (пользуясь, где необходимо, калькулятором). Применять полученные умения в практических задачах. Владеть понятиями вписанного угла и центрального угла, использовать теоремы о вписанных углах, углах между хордами (секущими) и угле между касательной и хордой при решении геометрических задач. Владеть понятием описанного четырехугольника, применять свойства описанного четырехугольника при решении задач</a:t>
                      </a:r>
                    </a:p>
                  </a:txBody>
                  <a:tcPr marL="9525" marR="9525" marT="9525" marB="0" anchor="b"/>
                </a:tc>
                <a:extLst>
                  <a:ext uri="{0D108BD9-81ED-4DB2-BD59-A6C34878D82A}">
                    <a16:rowId xmlns:a16="http://schemas.microsoft.com/office/drawing/2014/main" val="3701998277"/>
                  </a:ext>
                </a:extLst>
              </a:tr>
            </a:tbl>
          </a:graphicData>
        </a:graphic>
      </p:graphicFrame>
      <p:sp>
        <p:nvSpPr>
          <p:cNvPr id="4" name="TextBox 3">
            <a:extLst>
              <a:ext uri="{FF2B5EF4-FFF2-40B4-BE49-F238E27FC236}">
                <a16:creationId xmlns:a16="http://schemas.microsoft.com/office/drawing/2014/main" id="{3EF0CD1D-7328-4FC6-8EC5-2DBCD5FE4F96}"/>
              </a:ext>
            </a:extLst>
          </p:cNvPr>
          <p:cNvSpPr txBox="1"/>
          <p:nvPr/>
        </p:nvSpPr>
        <p:spPr>
          <a:xfrm>
            <a:off x="9494378" y="0"/>
            <a:ext cx="2697622" cy="276999"/>
          </a:xfrm>
          <a:prstGeom prst="rect">
            <a:avLst/>
          </a:prstGeom>
          <a:noFill/>
        </p:spPr>
        <p:txBody>
          <a:bodyPr wrap="square" rtlCol="0">
            <a:spAutoFit/>
          </a:bodyPr>
          <a:lstStyle/>
          <a:p>
            <a:r>
              <a:rPr lang="ru-RU" sz="1200" dirty="0">
                <a:solidFill>
                  <a:schemeClr val="tx2">
                    <a:lumMod val="40000"/>
                    <a:lumOff val="60000"/>
                  </a:schemeClr>
                </a:solidFill>
              </a:rPr>
              <a:t>Математика (</a:t>
            </a:r>
            <a:r>
              <a:rPr lang="ru-RU" sz="1200" dirty="0" err="1">
                <a:solidFill>
                  <a:schemeClr val="tx2">
                    <a:lumMod val="40000"/>
                    <a:lumOff val="60000"/>
                  </a:schemeClr>
                </a:solidFill>
              </a:rPr>
              <a:t>углуб</a:t>
            </a:r>
            <a:r>
              <a:rPr lang="ru-RU" sz="1200" dirty="0">
                <a:solidFill>
                  <a:schemeClr val="tx2">
                    <a:lumMod val="40000"/>
                    <a:lumOff val="60000"/>
                  </a:schemeClr>
                </a:solidFill>
              </a:rPr>
              <a:t>. уровень), 8 класс</a:t>
            </a:r>
          </a:p>
        </p:txBody>
      </p:sp>
    </p:spTree>
    <p:extLst>
      <p:ext uri="{BB962C8B-B14F-4D97-AF65-F5344CB8AC3E}">
        <p14:creationId xmlns:p14="http://schemas.microsoft.com/office/powerpoint/2010/main" val="26626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8362281" cy="444387"/>
          </a:xfrm>
        </p:spPr>
        <p:txBody>
          <a:bodyPr>
            <a:noAutofit/>
          </a:bodyPr>
          <a:lstStyle/>
          <a:p>
            <a:r>
              <a:rPr lang="ru-RU" sz="2000" dirty="0"/>
              <a:t>Изменение доли участников по качеству знаний («4»+«5») по результатам ВПР в  2023-2025 гг. </a:t>
            </a:r>
          </a:p>
        </p:txBody>
      </p:sp>
      <p:graphicFrame>
        <p:nvGraphicFramePr>
          <p:cNvPr id="5" name="Диаграмма 4">
            <a:extLst>
              <a:ext uri="{FF2B5EF4-FFF2-40B4-BE49-F238E27FC236}">
                <a16:creationId xmlns:a16="http://schemas.microsoft.com/office/drawing/2014/main" id="{B778A58D-E6E9-4DE1-8D27-8FDCACC32A8C}"/>
              </a:ext>
            </a:extLst>
          </p:cNvPr>
          <p:cNvGraphicFramePr/>
          <p:nvPr>
            <p:extLst>
              <p:ext uri="{D42A27DB-BD31-4B8C-83A1-F6EECF244321}">
                <p14:modId xmlns:p14="http://schemas.microsoft.com/office/powerpoint/2010/main" val="2345228928"/>
              </p:ext>
            </p:extLst>
          </p:nvPr>
        </p:nvGraphicFramePr>
        <p:xfrm>
          <a:off x="0" y="1868359"/>
          <a:ext cx="11986054" cy="40856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E2DB9409-43BA-4C46-AE71-06CF830366C8}"/>
              </a:ext>
            </a:extLst>
          </p:cNvPr>
          <p:cNvSpPr txBox="1"/>
          <p:nvPr/>
        </p:nvSpPr>
        <p:spPr>
          <a:xfrm>
            <a:off x="9504213" y="13711"/>
            <a:ext cx="2687787" cy="276999"/>
          </a:xfrm>
          <a:prstGeom prst="rect">
            <a:avLst/>
          </a:prstGeom>
          <a:noFill/>
        </p:spPr>
        <p:txBody>
          <a:bodyPr wrap="none" rtlCol="0">
            <a:spAutoFit/>
          </a:bodyPr>
          <a:lstStyle/>
          <a:p>
            <a:r>
              <a:rPr lang="ru-RU" sz="1200" dirty="0">
                <a:solidFill>
                  <a:schemeClr val="tx2">
                    <a:lumMod val="40000"/>
                    <a:lumOff val="60000"/>
                  </a:schemeClr>
                </a:solidFill>
              </a:rPr>
              <a:t>Математика (</a:t>
            </a:r>
            <a:r>
              <a:rPr lang="ru-RU" sz="1200" dirty="0" err="1">
                <a:solidFill>
                  <a:schemeClr val="tx2">
                    <a:lumMod val="40000"/>
                    <a:lumOff val="60000"/>
                  </a:schemeClr>
                </a:solidFill>
              </a:rPr>
              <a:t>углуб</a:t>
            </a:r>
            <a:r>
              <a:rPr lang="ru-RU" sz="1200" dirty="0">
                <a:solidFill>
                  <a:schemeClr val="tx2">
                    <a:lumMod val="40000"/>
                    <a:lumOff val="60000"/>
                  </a:schemeClr>
                </a:solidFill>
              </a:rPr>
              <a:t>. уровень), 8 класс</a:t>
            </a:r>
          </a:p>
        </p:txBody>
      </p:sp>
    </p:spTree>
    <p:extLst>
      <p:ext uri="{BB962C8B-B14F-4D97-AF65-F5344CB8AC3E}">
        <p14:creationId xmlns:p14="http://schemas.microsoft.com/office/powerpoint/2010/main" val="35181445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446145" y="172664"/>
            <a:ext cx="6688455" cy="509260"/>
          </a:xfrm>
        </p:spPr>
        <p:txBody>
          <a:bodyPr>
            <a:normAutofit/>
          </a:bodyPr>
          <a:lstStyle/>
          <a:p>
            <a:r>
              <a:rPr lang="ru-RU" dirty="0"/>
              <a:t>Достижение планируемых результатов</a:t>
            </a:r>
          </a:p>
        </p:txBody>
      </p:sp>
      <p:graphicFrame>
        <p:nvGraphicFramePr>
          <p:cNvPr id="7" name="Диаграмма 6">
            <a:extLst>
              <a:ext uri="{FF2B5EF4-FFF2-40B4-BE49-F238E27FC236}">
                <a16:creationId xmlns:a16="http://schemas.microsoft.com/office/drawing/2014/main" id="{CDC35874-62BF-4D4F-AC73-5604ABA8ABF0}"/>
              </a:ext>
            </a:extLst>
          </p:cNvPr>
          <p:cNvGraphicFramePr/>
          <p:nvPr>
            <p:extLst>
              <p:ext uri="{D42A27DB-BD31-4B8C-83A1-F6EECF244321}">
                <p14:modId xmlns:p14="http://schemas.microsoft.com/office/powerpoint/2010/main" val="1868066561"/>
              </p:ext>
            </p:extLst>
          </p:nvPr>
        </p:nvGraphicFramePr>
        <p:xfrm>
          <a:off x="414337" y="701974"/>
          <a:ext cx="11363325" cy="570547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F24746DC-6D51-48FE-8696-5F0A72E1476D}"/>
              </a:ext>
            </a:extLst>
          </p:cNvPr>
          <p:cNvSpPr txBox="1"/>
          <p:nvPr/>
        </p:nvSpPr>
        <p:spPr>
          <a:xfrm>
            <a:off x="9597339" y="5999520"/>
            <a:ext cx="2431622" cy="276999"/>
          </a:xfrm>
          <a:prstGeom prst="rect">
            <a:avLst/>
          </a:prstGeom>
          <a:solidFill>
            <a:schemeClr val="bg1"/>
          </a:solidFill>
        </p:spPr>
        <p:txBody>
          <a:bodyPr wrap="square" rtlCol="0">
            <a:spAutoFit/>
          </a:bodyPr>
          <a:lstStyle/>
          <a:p>
            <a:r>
              <a:rPr lang="ru-RU" sz="1200" dirty="0"/>
              <a:t>результат лучше общероссийского</a:t>
            </a:r>
          </a:p>
        </p:txBody>
      </p:sp>
      <p:sp>
        <p:nvSpPr>
          <p:cNvPr id="5" name="TextBox 4">
            <a:extLst>
              <a:ext uri="{FF2B5EF4-FFF2-40B4-BE49-F238E27FC236}">
                <a16:creationId xmlns:a16="http://schemas.microsoft.com/office/drawing/2014/main" id="{B990D271-C629-4ADF-8943-37A49A4D5ED3}"/>
              </a:ext>
            </a:extLst>
          </p:cNvPr>
          <p:cNvSpPr txBox="1"/>
          <p:nvPr/>
        </p:nvSpPr>
        <p:spPr>
          <a:xfrm>
            <a:off x="9597339" y="6253345"/>
            <a:ext cx="2431622" cy="276999"/>
          </a:xfrm>
          <a:prstGeom prst="rect">
            <a:avLst/>
          </a:prstGeom>
          <a:solidFill>
            <a:schemeClr val="bg1"/>
          </a:solidFill>
        </p:spPr>
        <p:txBody>
          <a:bodyPr wrap="square" rtlCol="0">
            <a:spAutoFit/>
          </a:bodyPr>
          <a:lstStyle/>
          <a:p>
            <a:r>
              <a:rPr lang="ru-RU" sz="1200" dirty="0"/>
              <a:t>результат выше 80%</a:t>
            </a:r>
          </a:p>
        </p:txBody>
      </p:sp>
      <p:sp>
        <p:nvSpPr>
          <p:cNvPr id="8" name="TextBox 7">
            <a:extLst>
              <a:ext uri="{FF2B5EF4-FFF2-40B4-BE49-F238E27FC236}">
                <a16:creationId xmlns:a16="http://schemas.microsoft.com/office/drawing/2014/main" id="{C6D48567-4EC9-43E0-B87B-7C7AEB86AA00}"/>
              </a:ext>
            </a:extLst>
          </p:cNvPr>
          <p:cNvSpPr txBox="1"/>
          <p:nvPr/>
        </p:nvSpPr>
        <p:spPr>
          <a:xfrm>
            <a:off x="9597337" y="6546819"/>
            <a:ext cx="2431623" cy="276999"/>
          </a:xfrm>
          <a:prstGeom prst="rect">
            <a:avLst/>
          </a:prstGeom>
          <a:solidFill>
            <a:schemeClr val="bg1"/>
          </a:solidFill>
        </p:spPr>
        <p:txBody>
          <a:bodyPr wrap="square" rtlCol="0">
            <a:spAutoFit/>
          </a:bodyPr>
          <a:lstStyle/>
          <a:p>
            <a:r>
              <a:rPr lang="ru-RU" sz="1200" dirty="0"/>
              <a:t> самый  низкий % выполнения</a:t>
            </a:r>
          </a:p>
        </p:txBody>
      </p:sp>
      <p:sp>
        <p:nvSpPr>
          <p:cNvPr id="9" name="TextBox 8">
            <a:extLst>
              <a:ext uri="{FF2B5EF4-FFF2-40B4-BE49-F238E27FC236}">
                <a16:creationId xmlns:a16="http://schemas.microsoft.com/office/drawing/2014/main" id="{95317570-9DA7-45C8-95C0-FC8B34A1C001}"/>
              </a:ext>
            </a:extLst>
          </p:cNvPr>
          <p:cNvSpPr txBox="1"/>
          <p:nvPr/>
        </p:nvSpPr>
        <p:spPr>
          <a:xfrm>
            <a:off x="9346040" y="6343936"/>
            <a:ext cx="265419" cy="143502"/>
          </a:xfrm>
          <a:prstGeom prst="rect">
            <a:avLst/>
          </a:prstGeom>
          <a:solidFill>
            <a:srgbClr val="FFFF00"/>
          </a:solidFill>
        </p:spPr>
        <p:txBody>
          <a:bodyPr wrap="square" rtlCol="0">
            <a:spAutoFit/>
          </a:bodyPr>
          <a:lstStyle/>
          <a:p>
            <a:endParaRPr lang="ru-RU" sz="1200" dirty="0"/>
          </a:p>
        </p:txBody>
      </p:sp>
      <p:sp>
        <p:nvSpPr>
          <p:cNvPr id="10" name="TextBox 9">
            <a:extLst>
              <a:ext uri="{FF2B5EF4-FFF2-40B4-BE49-F238E27FC236}">
                <a16:creationId xmlns:a16="http://schemas.microsoft.com/office/drawing/2014/main" id="{B3DBF8BB-E2A5-4BC6-A512-B2C88FF1140D}"/>
              </a:ext>
            </a:extLst>
          </p:cNvPr>
          <p:cNvSpPr txBox="1"/>
          <p:nvPr/>
        </p:nvSpPr>
        <p:spPr>
          <a:xfrm>
            <a:off x="9333470" y="6627565"/>
            <a:ext cx="263867" cy="156604"/>
          </a:xfrm>
          <a:prstGeom prst="rect">
            <a:avLst/>
          </a:prstGeom>
          <a:solidFill>
            <a:srgbClr val="FFC000"/>
          </a:solidFill>
        </p:spPr>
        <p:txBody>
          <a:bodyPr wrap="square" rtlCol="0">
            <a:spAutoFit/>
          </a:bodyPr>
          <a:lstStyle/>
          <a:p>
            <a:endParaRPr lang="ru-RU" sz="1200" dirty="0"/>
          </a:p>
        </p:txBody>
      </p:sp>
      <p:sp>
        <p:nvSpPr>
          <p:cNvPr id="11" name="TextBox 1">
            <a:extLst>
              <a:ext uri="{FF2B5EF4-FFF2-40B4-BE49-F238E27FC236}">
                <a16:creationId xmlns:a16="http://schemas.microsoft.com/office/drawing/2014/main" id="{7FE6DA13-B5DC-473A-AEFF-6B242BFB4357}"/>
              </a:ext>
            </a:extLst>
          </p:cNvPr>
          <p:cNvSpPr txBox="1"/>
          <p:nvPr/>
        </p:nvSpPr>
        <p:spPr>
          <a:xfrm>
            <a:off x="9331909" y="6082014"/>
            <a:ext cx="265428" cy="156626"/>
          </a:xfrm>
          <a:prstGeom prst="rect">
            <a:avLst/>
          </a:prstGeom>
          <a:solidFill>
            <a:srgbClr val="00FF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200" dirty="0"/>
          </a:p>
        </p:txBody>
      </p:sp>
      <p:sp>
        <p:nvSpPr>
          <p:cNvPr id="12" name="TextBox 11">
            <a:extLst>
              <a:ext uri="{FF2B5EF4-FFF2-40B4-BE49-F238E27FC236}">
                <a16:creationId xmlns:a16="http://schemas.microsoft.com/office/drawing/2014/main" id="{AF4C7335-B5E2-47FD-BDCF-E29EA2500EC1}"/>
              </a:ext>
            </a:extLst>
          </p:cNvPr>
          <p:cNvSpPr txBox="1"/>
          <p:nvPr/>
        </p:nvSpPr>
        <p:spPr>
          <a:xfrm>
            <a:off x="9597337" y="0"/>
            <a:ext cx="2594663" cy="276999"/>
          </a:xfrm>
          <a:prstGeom prst="rect">
            <a:avLst/>
          </a:prstGeom>
          <a:noFill/>
        </p:spPr>
        <p:txBody>
          <a:bodyPr wrap="square" rtlCol="0">
            <a:spAutoFit/>
          </a:bodyPr>
          <a:lstStyle/>
          <a:p>
            <a:r>
              <a:rPr lang="ru-RU" sz="1200" dirty="0">
                <a:solidFill>
                  <a:schemeClr val="tx2">
                    <a:lumMod val="40000"/>
                    <a:lumOff val="60000"/>
                  </a:schemeClr>
                </a:solidFill>
              </a:rPr>
              <a:t>Математика (</a:t>
            </a:r>
            <a:r>
              <a:rPr lang="ru-RU" sz="1200" dirty="0" err="1">
                <a:solidFill>
                  <a:schemeClr val="tx2">
                    <a:lumMod val="40000"/>
                    <a:lumOff val="60000"/>
                  </a:schemeClr>
                </a:solidFill>
              </a:rPr>
              <a:t>углуб</a:t>
            </a:r>
            <a:r>
              <a:rPr lang="ru-RU" sz="1200" dirty="0">
                <a:solidFill>
                  <a:schemeClr val="tx2">
                    <a:lumMod val="40000"/>
                    <a:lumOff val="60000"/>
                  </a:schemeClr>
                </a:solidFill>
              </a:rPr>
              <a:t>. уровень), 8 класс</a:t>
            </a:r>
          </a:p>
        </p:txBody>
      </p:sp>
    </p:spTree>
    <p:extLst>
      <p:ext uri="{BB962C8B-B14F-4D97-AF65-F5344CB8AC3E}">
        <p14:creationId xmlns:p14="http://schemas.microsoft.com/office/powerpoint/2010/main" val="4234496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FA4C46F-5D12-76B5-8BC8-F8B04389451E}"/>
              </a:ext>
            </a:extLst>
          </p:cNvPr>
          <p:cNvSpPr>
            <a:spLocks noGrp="1"/>
          </p:cNvSpPr>
          <p:nvPr>
            <p:ph type="title"/>
          </p:nvPr>
        </p:nvSpPr>
        <p:spPr>
          <a:xfrm>
            <a:off x="3482958" y="302392"/>
            <a:ext cx="5619853" cy="594360"/>
          </a:xfrm>
        </p:spPr>
        <p:txBody>
          <a:bodyPr>
            <a:normAutofit/>
          </a:bodyPr>
          <a:lstStyle/>
          <a:p>
            <a:r>
              <a:rPr lang="ru-RU" dirty="0"/>
              <a:t>Как использовать результаты ВПР</a:t>
            </a:r>
          </a:p>
        </p:txBody>
      </p:sp>
      <p:sp>
        <p:nvSpPr>
          <p:cNvPr id="5" name="Объект 4">
            <a:extLst>
              <a:ext uri="{FF2B5EF4-FFF2-40B4-BE49-F238E27FC236}">
                <a16:creationId xmlns:a16="http://schemas.microsoft.com/office/drawing/2014/main" id="{BC378BAD-155E-DB7C-261D-1B9411CA07DF}"/>
              </a:ext>
            </a:extLst>
          </p:cNvPr>
          <p:cNvSpPr>
            <a:spLocks noGrp="1"/>
          </p:cNvSpPr>
          <p:nvPr>
            <p:ph idx="1"/>
          </p:nvPr>
        </p:nvSpPr>
        <p:spPr>
          <a:xfrm>
            <a:off x="277614" y="1816347"/>
            <a:ext cx="5409479" cy="2129653"/>
          </a:xfrm>
        </p:spPr>
        <p:txBody>
          <a:bodyPr>
            <a:normAutofit fontScale="92500" lnSpcReduction="10000"/>
          </a:bodyPr>
          <a:lstStyle/>
          <a:p>
            <a:pPr marL="285750" indent="-285750">
              <a:buFont typeface="Courier New" panose="02070309020205020404" pitchFamily="49" charset="0"/>
              <a:buChar char="o"/>
            </a:pPr>
            <a:r>
              <a:rPr lang="ru-RU" sz="1800" dirty="0">
                <a:latin typeface="Times New Roman" panose="02020603050405020304" pitchFamily="18" charset="0"/>
                <a:cs typeface="Times New Roman" panose="02020603050405020304" pitchFamily="18" charset="0"/>
              </a:rPr>
              <a:t>адресная работа с образовательными организациями и учителями, чьи учащиеся показывают низкие результаты </a:t>
            </a:r>
          </a:p>
          <a:p>
            <a:pPr marL="285750" indent="-285750">
              <a:buFont typeface="Courier New" panose="02070309020205020404" pitchFamily="49" charset="0"/>
              <a:buChar char="o"/>
            </a:pPr>
            <a:r>
              <a:rPr lang="ru-RU" sz="1800" dirty="0">
                <a:latin typeface="Times New Roman" panose="02020603050405020304" pitchFamily="18" charset="0"/>
                <a:cs typeface="Times New Roman" panose="02020603050405020304" pitchFamily="18" charset="0"/>
              </a:rPr>
              <a:t>организация методических заседаний по выработке стратегий исправления основных ошибок </a:t>
            </a:r>
          </a:p>
          <a:p>
            <a:pPr marL="285750" indent="-285750">
              <a:buFont typeface="Courier New" panose="02070309020205020404" pitchFamily="49" charset="0"/>
              <a:buChar char="o"/>
            </a:pPr>
            <a:r>
              <a:rPr lang="ru-RU" sz="1800" dirty="0">
                <a:latin typeface="Times New Roman" panose="02020603050405020304" pitchFamily="18" charset="0"/>
                <a:cs typeface="Times New Roman" panose="02020603050405020304" pitchFamily="18" charset="0"/>
              </a:rPr>
              <a:t>организация транслирования опыта учителей, учащиеся которых показывают стабильные и хорошие результаты</a:t>
            </a:r>
          </a:p>
        </p:txBody>
      </p:sp>
      <p:sp>
        <p:nvSpPr>
          <p:cNvPr id="6" name="Заголовок 3">
            <a:extLst>
              <a:ext uri="{FF2B5EF4-FFF2-40B4-BE49-F238E27FC236}">
                <a16:creationId xmlns:a16="http://schemas.microsoft.com/office/drawing/2014/main" id="{6080E9E4-4437-488C-9149-75840E35420A}"/>
              </a:ext>
            </a:extLst>
          </p:cNvPr>
          <p:cNvSpPr txBox="1">
            <a:spLocks/>
          </p:cNvSpPr>
          <p:nvPr/>
        </p:nvSpPr>
        <p:spPr>
          <a:xfrm>
            <a:off x="951057" y="4360447"/>
            <a:ext cx="3506849" cy="41436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r>
              <a:rPr lang="ru-RU" sz="1800" b="1" dirty="0">
                <a:solidFill>
                  <a:srgbClr val="14444F"/>
                </a:solidFill>
                <a:latin typeface="Times New Roman" panose="02020603050405020304" pitchFamily="18" charset="0"/>
                <a:cs typeface="Times New Roman" panose="02020603050405020304" pitchFamily="18" charset="0"/>
              </a:rPr>
              <a:t>Учитель</a:t>
            </a:r>
          </a:p>
        </p:txBody>
      </p:sp>
      <p:sp>
        <p:nvSpPr>
          <p:cNvPr id="7" name="Заголовок 3">
            <a:extLst>
              <a:ext uri="{FF2B5EF4-FFF2-40B4-BE49-F238E27FC236}">
                <a16:creationId xmlns:a16="http://schemas.microsoft.com/office/drawing/2014/main" id="{FD1D88A9-B92C-4C6F-A1CB-1E91D4DF0D14}"/>
              </a:ext>
            </a:extLst>
          </p:cNvPr>
          <p:cNvSpPr txBox="1">
            <a:spLocks/>
          </p:cNvSpPr>
          <p:nvPr/>
        </p:nvSpPr>
        <p:spPr>
          <a:xfrm>
            <a:off x="939624" y="1311199"/>
            <a:ext cx="3506849" cy="41436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r>
              <a:rPr lang="ru-RU" sz="1800" b="1" dirty="0">
                <a:solidFill>
                  <a:srgbClr val="14444F"/>
                </a:solidFill>
                <a:latin typeface="Times New Roman" panose="02020603050405020304" pitchFamily="18" charset="0"/>
                <a:cs typeface="Times New Roman" panose="02020603050405020304" pitchFamily="18" charset="0"/>
              </a:rPr>
              <a:t>Муниципальный уровень</a:t>
            </a:r>
          </a:p>
        </p:txBody>
      </p:sp>
      <p:sp>
        <p:nvSpPr>
          <p:cNvPr id="8" name="Заголовок 3">
            <a:extLst>
              <a:ext uri="{FF2B5EF4-FFF2-40B4-BE49-F238E27FC236}">
                <a16:creationId xmlns:a16="http://schemas.microsoft.com/office/drawing/2014/main" id="{5008D56D-B0F5-4B0A-BDD0-F34F9382E03E}"/>
              </a:ext>
            </a:extLst>
          </p:cNvPr>
          <p:cNvSpPr txBox="1">
            <a:spLocks/>
          </p:cNvSpPr>
          <p:nvPr/>
        </p:nvSpPr>
        <p:spPr>
          <a:xfrm>
            <a:off x="6787977" y="1335904"/>
            <a:ext cx="3506849" cy="41436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r>
              <a:rPr lang="ru-RU" sz="1800" b="1" dirty="0">
                <a:solidFill>
                  <a:srgbClr val="14444F"/>
                </a:solidFill>
                <a:latin typeface="Times New Roman" panose="02020603050405020304" pitchFamily="18" charset="0"/>
                <a:cs typeface="Times New Roman" panose="02020603050405020304" pitchFamily="18" charset="0"/>
              </a:rPr>
              <a:t>Образовательная организация</a:t>
            </a:r>
          </a:p>
        </p:txBody>
      </p:sp>
      <p:sp>
        <p:nvSpPr>
          <p:cNvPr id="9" name="Заголовок 3">
            <a:extLst>
              <a:ext uri="{FF2B5EF4-FFF2-40B4-BE49-F238E27FC236}">
                <a16:creationId xmlns:a16="http://schemas.microsoft.com/office/drawing/2014/main" id="{D2034F97-DFFA-42C8-9492-9992D06B042F}"/>
              </a:ext>
            </a:extLst>
          </p:cNvPr>
          <p:cNvSpPr txBox="1">
            <a:spLocks/>
          </p:cNvSpPr>
          <p:nvPr/>
        </p:nvSpPr>
        <p:spPr>
          <a:xfrm>
            <a:off x="6787976" y="4351468"/>
            <a:ext cx="3506849" cy="41436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r>
              <a:rPr lang="ru-RU" sz="1800" b="1" dirty="0">
                <a:solidFill>
                  <a:srgbClr val="14444F"/>
                </a:solidFill>
                <a:latin typeface="Times New Roman" panose="02020603050405020304" pitchFamily="18" charset="0"/>
                <a:cs typeface="Times New Roman" panose="02020603050405020304" pitchFamily="18" charset="0"/>
              </a:rPr>
              <a:t>Родитель и ученик</a:t>
            </a:r>
          </a:p>
        </p:txBody>
      </p:sp>
      <p:sp>
        <p:nvSpPr>
          <p:cNvPr id="10" name="Объект 4">
            <a:extLst>
              <a:ext uri="{FF2B5EF4-FFF2-40B4-BE49-F238E27FC236}">
                <a16:creationId xmlns:a16="http://schemas.microsoft.com/office/drawing/2014/main" id="{CB0694D8-692D-444E-9AEA-865F675731A4}"/>
              </a:ext>
            </a:extLst>
          </p:cNvPr>
          <p:cNvSpPr txBox="1">
            <a:spLocks/>
          </p:cNvSpPr>
          <p:nvPr/>
        </p:nvSpPr>
        <p:spPr>
          <a:xfrm>
            <a:off x="5939482" y="1795753"/>
            <a:ext cx="5726944" cy="21583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lang="ru-RU" sz="2400" kern="1200" dirty="0" smtClean="0">
                <a:solidFill>
                  <a:srgbClr val="161616"/>
                </a:solidFill>
                <a:latin typeface="Montserrat regular" panose="00000500000000000000" pitchFamily="2" charset="-52"/>
                <a:ea typeface="+mn-ea"/>
                <a:cs typeface="+mn-cs"/>
              </a:defRPr>
            </a:lvl1pPr>
            <a:lvl2pPr marL="457200" indent="0" algn="l" defTabSz="914400" rtl="0" eaLnBrk="1" latinLnBrk="0" hangingPunct="1">
              <a:lnSpc>
                <a:spcPct val="90000"/>
              </a:lnSpc>
              <a:spcBef>
                <a:spcPts val="500"/>
              </a:spcBef>
              <a:buFontTx/>
              <a:buNone/>
              <a:defRPr lang="ru-RU" sz="2400" kern="1200" dirty="0" smtClean="0">
                <a:solidFill>
                  <a:srgbClr val="161616"/>
                </a:solidFill>
                <a:latin typeface="Montserrat regular" panose="00000500000000000000" pitchFamily="2" charset="-52"/>
                <a:ea typeface="+mn-ea"/>
                <a:cs typeface="+mn-cs"/>
              </a:defRPr>
            </a:lvl2pPr>
            <a:lvl3pPr marL="914400" indent="0" algn="l" defTabSz="914400" rtl="0" eaLnBrk="1" latinLnBrk="0" hangingPunct="1">
              <a:lnSpc>
                <a:spcPct val="90000"/>
              </a:lnSpc>
              <a:spcBef>
                <a:spcPts val="500"/>
              </a:spcBef>
              <a:buFontTx/>
              <a:buNone/>
              <a:defRPr lang="ru-RU" sz="2000" kern="1200" dirty="0" smtClean="0">
                <a:solidFill>
                  <a:srgbClr val="161616"/>
                </a:solidFill>
                <a:latin typeface="Montserrat regular" panose="00000500000000000000" pitchFamily="2" charset="-52"/>
                <a:ea typeface="+mn-ea"/>
                <a:cs typeface="+mn-cs"/>
              </a:defRPr>
            </a:lvl3pPr>
            <a:lvl4pPr marL="1371600" indent="0" algn="l" defTabSz="914400" rtl="0" eaLnBrk="1" latinLnBrk="0" hangingPunct="1">
              <a:lnSpc>
                <a:spcPct val="90000"/>
              </a:lnSpc>
              <a:spcBef>
                <a:spcPts val="500"/>
              </a:spcBef>
              <a:buFontTx/>
              <a:buNone/>
              <a:defRPr lang="ru-RU" sz="1800" kern="1200" dirty="0" smtClean="0">
                <a:solidFill>
                  <a:srgbClr val="161616"/>
                </a:solidFill>
                <a:latin typeface="Montserrat regular" panose="00000500000000000000" pitchFamily="2" charset="-52"/>
                <a:ea typeface="+mn-ea"/>
                <a:cs typeface="+mn-cs"/>
              </a:defRPr>
            </a:lvl4pPr>
            <a:lvl5pPr marL="1828800" indent="0" algn="l" defTabSz="914400" rtl="0" eaLnBrk="1" latinLnBrk="0" hangingPunct="1">
              <a:lnSpc>
                <a:spcPct val="90000"/>
              </a:lnSpc>
              <a:spcBef>
                <a:spcPts val="500"/>
              </a:spcBef>
              <a:buFontTx/>
              <a:buNone/>
              <a:defRPr lang="ru-RU" sz="1800" kern="1200" dirty="0">
                <a:solidFill>
                  <a:srgbClr val="161616"/>
                </a:solidFill>
                <a:latin typeface="Montserrat regular" panose="00000500000000000000" pitchFamily="2" charset="-5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Courier New" panose="02070309020205020404" pitchFamily="49" charset="0"/>
              <a:buChar char="o"/>
            </a:pPr>
            <a:r>
              <a:rPr lang="ru-RU" sz="1700" dirty="0">
                <a:latin typeface="Times New Roman" panose="02020603050405020304" pitchFamily="18" charset="0"/>
                <a:cs typeface="Times New Roman" panose="02020603050405020304" pitchFamily="18" charset="0"/>
              </a:rPr>
              <a:t>корректировка образовательного процесса (совершенствование образовательных программ, методик, технологий обучения) </a:t>
            </a:r>
          </a:p>
          <a:p>
            <a:pPr marL="285750" indent="-285750">
              <a:buFont typeface="Courier New" panose="02070309020205020404" pitchFamily="49" charset="0"/>
              <a:buChar char="o"/>
            </a:pPr>
            <a:r>
              <a:rPr lang="ru-RU" sz="1700" dirty="0">
                <a:latin typeface="Times New Roman" panose="02020603050405020304" pitchFamily="18" charset="0"/>
                <a:cs typeface="Times New Roman" panose="02020603050405020304" pitchFamily="18" charset="0"/>
              </a:rPr>
              <a:t>информирование родителей о результатах ВПР </a:t>
            </a:r>
          </a:p>
          <a:p>
            <a:pPr marL="285750" indent="-285750">
              <a:buFont typeface="Courier New" panose="02070309020205020404" pitchFamily="49" charset="0"/>
              <a:buChar char="o"/>
            </a:pPr>
            <a:r>
              <a:rPr lang="ru-RU" sz="1700" dirty="0">
                <a:latin typeface="Times New Roman" panose="02020603050405020304" pitchFamily="18" charset="0"/>
                <a:cs typeface="Times New Roman" panose="02020603050405020304" pitchFamily="18" charset="0"/>
              </a:rPr>
              <a:t>проведение педагогических советов по результатам ВПР с целью улучшения качества образования обучающихся </a:t>
            </a:r>
          </a:p>
          <a:p>
            <a:pPr marL="285750" indent="-285750">
              <a:buFont typeface="Courier New" panose="02070309020205020404" pitchFamily="49" charset="0"/>
              <a:buChar char="o"/>
            </a:pPr>
            <a:r>
              <a:rPr lang="ru-RU" sz="1700" dirty="0">
                <a:latin typeface="Times New Roman" panose="02020603050405020304" pitchFamily="18" charset="0"/>
                <a:cs typeface="Times New Roman" panose="02020603050405020304" pitchFamily="18" charset="0"/>
              </a:rPr>
              <a:t>формирование графика внутришкольного контроля на будущий учебный год </a:t>
            </a:r>
          </a:p>
        </p:txBody>
      </p:sp>
      <p:sp>
        <p:nvSpPr>
          <p:cNvPr id="11" name="Объект 4">
            <a:extLst>
              <a:ext uri="{FF2B5EF4-FFF2-40B4-BE49-F238E27FC236}">
                <a16:creationId xmlns:a16="http://schemas.microsoft.com/office/drawing/2014/main" id="{CA1A0ED2-6080-4739-B973-607963337CCB}"/>
              </a:ext>
            </a:extLst>
          </p:cNvPr>
          <p:cNvSpPr txBox="1">
            <a:spLocks/>
          </p:cNvSpPr>
          <p:nvPr/>
        </p:nvSpPr>
        <p:spPr>
          <a:xfrm>
            <a:off x="277613" y="4774809"/>
            <a:ext cx="5409479" cy="2129653"/>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Tx/>
              <a:buNone/>
              <a:defRPr lang="ru-RU" sz="2400" kern="1200" dirty="0" smtClean="0">
                <a:solidFill>
                  <a:srgbClr val="161616"/>
                </a:solidFill>
                <a:latin typeface="Montserrat regular" panose="00000500000000000000" pitchFamily="2" charset="-52"/>
                <a:ea typeface="+mn-ea"/>
                <a:cs typeface="+mn-cs"/>
              </a:defRPr>
            </a:lvl1pPr>
            <a:lvl2pPr marL="457200" indent="0" algn="l" defTabSz="914400" rtl="0" eaLnBrk="1" latinLnBrk="0" hangingPunct="1">
              <a:lnSpc>
                <a:spcPct val="90000"/>
              </a:lnSpc>
              <a:spcBef>
                <a:spcPts val="500"/>
              </a:spcBef>
              <a:buFontTx/>
              <a:buNone/>
              <a:defRPr lang="ru-RU" sz="2400" kern="1200" dirty="0" smtClean="0">
                <a:solidFill>
                  <a:srgbClr val="161616"/>
                </a:solidFill>
                <a:latin typeface="Montserrat regular" panose="00000500000000000000" pitchFamily="2" charset="-52"/>
                <a:ea typeface="+mn-ea"/>
                <a:cs typeface="+mn-cs"/>
              </a:defRPr>
            </a:lvl2pPr>
            <a:lvl3pPr marL="914400" indent="0" algn="l" defTabSz="914400" rtl="0" eaLnBrk="1" latinLnBrk="0" hangingPunct="1">
              <a:lnSpc>
                <a:spcPct val="90000"/>
              </a:lnSpc>
              <a:spcBef>
                <a:spcPts val="500"/>
              </a:spcBef>
              <a:buFontTx/>
              <a:buNone/>
              <a:defRPr lang="ru-RU" sz="2000" kern="1200" dirty="0" smtClean="0">
                <a:solidFill>
                  <a:srgbClr val="161616"/>
                </a:solidFill>
                <a:latin typeface="Montserrat regular" panose="00000500000000000000" pitchFamily="2" charset="-52"/>
                <a:ea typeface="+mn-ea"/>
                <a:cs typeface="+mn-cs"/>
              </a:defRPr>
            </a:lvl3pPr>
            <a:lvl4pPr marL="1371600" indent="0" algn="l" defTabSz="914400" rtl="0" eaLnBrk="1" latinLnBrk="0" hangingPunct="1">
              <a:lnSpc>
                <a:spcPct val="90000"/>
              </a:lnSpc>
              <a:spcBef>
                <a:spcPts val="500"/>
              </a:spcBef>
              <a:buFontTx/>
              <a:buNone/>
              <a:defRPr lang="ru-RU" sz="1800" kern="1200" dirty="0" smtClean="0">
                <a:solidFill>
                  <a:srgbClr val="161616"/>
                </a:solidFill>
                <a:latin typeface="Montserrat regular" panose="00000500000000000000" pitchFamily="2" charset="-52"/>
                <a:ea typeface="+mn-ea"/>
                <a:cs typeface="+mn-cs"/>
              </a:defRPr>
            </a:lvl4pPr>
            <a:lvl5pPr marL="1828800" indent="0" algn="l" defTabSz="914400" rtl="0" eaLnBrk="1" latinLnBrk="0" hangingPunct="1">
              <a:lnSpc>
                <a:spcPct val="90000"/>
              </a:lnSpc>
              <a:spcBef>
                <a:spcPts val="500"/>
              </a:spcBef>
              <a:buFontTx/>
              <a:buNone/>
              <a:defRPr lang="ru-RU" sz="1800" kern="1200" dirty="0">
                <a:solidFill>
                  <a:srgbClr val="161616"/>
                </a:solidFill>
                <a:latin typeface="Montserrat regular" panose="00000500000000000000" pitchFamily="2" charset="-5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Courier New" panose="02070309020205020404" pitchFamily="49" charset="0"/>
              <a:buChar char="o"/>
            </a:pPr>
            <a:r>
              <a:rPr lang="ru-RU" sz="1800" dirty="0">
                <a:latin typeface="Times New Roman" panose="02020603050405020304" pitchFamily="18" charset="0"/>
                <a:cs typeface="Times New Roman" panose="02020603050405020304" pitchFamily="18" charset="0"/>
              </a:rPr>
              <a:t>планирование индивидуального маршрута обучения для каждого учащегося </a:t>
            </a:r>
          </a:p>
          <a:p>
            <a:pPr marL="285750" indent="-285750">
              <a:buFont typeface="Courier New" panose="02070309020205020404" pitchFamily="49" charset="0"/>
              <a:buChar char="o"/>
            </a:pPr>
            <a:r>
              <a:rPr lang="ru-RU" sz="1800" dirty="0">
                <a:latin typeface="Times New Roman" panose="02020603050405020304" pitchFamily="18" charset="0"/>
                <a:cs typeface="Times New Roman" panose="02020603050405020304" pitchFamily="18" charset="0"/>
              </a:rPr>
              <a:t>выявление проблем в усвоении образовательной программы начального общего образования </a:t>
            </a:r>
          </a:p>
          <a:p>
            <a:pPr marL="285750" indent="-285750">
              <a:buFont typeface="Courier New" panose="02070309020205020404" pitchFamily="49" charset="0"/>
              <a:buChar char="o"/>
            </a:pPr>
            <a:r>
              <a:rPr lang="ru-RU" sz="1800" dirty="0">
                <a:latin typeface="Times New Roman" panose="02020603050405020304" pitchFamily="18" charset="0"/>
                <a:cs typeface="Times New Roman" panose="02020603050405020304" pitchFamily="18" charset="0"/>
              </a:rPr>
              <a:t>самооценка профессиональной деятельности педагога </a:t>
            </a:r>
          </a:p>
          <a:p>
            <a:pPr marL="285750" indent="-285750">
              <a:buFont typeface="Courier New" panose="02070309020205020404" pitchFamily="49" charset="0"/>
              <a:buChar char="o"/>
            </a:pPr>
            <a:r>
              <a:rPr lang="ru-RU" sz="1800" dirty="0">
                <a:latin typeface="Times New Roman" panose="02020603050405020304" pitchFamily="18" charset="0"/>
                <a:cs typeface="Times New Roman" panose="02020603050405020304" pitchFamily="18" charset="0"/>
              </a:rPr>
              <a:t>формирование направлений совершенствования преподавания предмета </a:t>
            </a:r>
          </a:p>
        </p:txBody>
      </p:sp>
      <p:sp>
        <p:nvSpPr>
          <p:cNvPr id="12" name="Объект 4">
            <a:extLst>
              <a:ext uri="{FF2B5EF4-FFF2-40B4-BE49-F238E27FC236}">
                <a16:creationId xmlns:a16="http://schemas.microsoft.com/office/drawing/2014/main" id="{FEBF8B5B-6797-4F90-AED1-621A0FA13C81}"/>
              </a:ext>
            </a:extLst>
          </p:cNvPr>
          <p:cNvSpPr txBox="1">
            <a:spLocks/>
          </p:cNvSpPr>
          <p:nvPr/>
        </p:nvSpPr>
        <p:spPr>
          <a:xfrm>
            <a:off x="6096000" y="4774809"/>
            <a:ext cx="5409479" cy="212965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lang="ru-RU" sz="2400" kern="1200" dirty="0" smtClean="0">
                <a:solidFill>
                  <a:srgbClr val="161616"/>
                </a:solidFill>
                <a:latin typeface="Montserrat regular" panose="00000500000000000000" pitchFamily="2" charset="-52"/>
                <a:ea typeface="+mn-ea"/>
                <a:cs typeface="+mn-cs"/>
              </a:defRPr>
            </a:lvl1pPr>
            <a:lvl2pPr marL="457200" indent="0" algn="l" defTabSz="914400" rtl="0" eaLnBrk="1" latinLnBrk="0" hangingPunct="1">
              <a:lnSpc>
                <a:spcPct val="90000"/>
              </a:lnSpc>
              <a:spcBef>
                <a:spcPts val="500"/>
              </a:spcBef>
              <a:buFontTx/>
              <a:buNone/>
              <a:defRPr lang="ru-RU" sz="2400" kern="1200" dirty="0" smtClean="0">
                <a:solidFill>
                  <a:srgbClr val="161616"/>
                </a:solidFill>
                <a:latin typeface="Montserrat regular" panose="00000500000000000000" pitchFamily="2" charset="-52"/>
                <a:ea typeface="+mn-ea"/>
                <a:cs typeface="+mn-cs"/>
              </a:defRPr>
            </a:lvl2pPr>
            <a:lvl3pPr marL="914400" indent="0" algn="l" defTabSz="914400" rtl="0" eaLnBrk="1" latinLnBrk="0" hangingPunct="1">
              <a:lnSpc>
                <a:spcPct val="90000"/>
              </a:lnSpc>
              <a:spcBef>
                <a:spcPts val="500"/>
              </a:spcBef>
              <a:buFontTx/>
              <a:buNone/>
              <a:defRPr lang="ru-RU" sz="2000" kern="1200" dirty="0" smtClean="0">
                <a:solidFill>
                  <a:srgbClr val="161616"/>
                </a:solidFill>
                <a:latin typeface="Montserrat regular" panose="00000500000000000000" pitchFamily="2" charset="-52"/>
                <a:ea typeface="+mn-ea"/>
                <a:cs typeface="+mn-cs"/>
              </a:defRPr>
            </a:lvl3pPr>
            <a:lvl4pPr marL="1371600" indent="0" algn="l" defTabSz="914400" rtl="0" eaLnBrk="1" latinLnBrk="0" hangingPunct="1">
              <a:lnSpc>
                <a:spcPct val="90000"/>
              </a:lnSpc>
              <a:spcBef>
                <a:spcPts val="500"/>
              </a:spcBef>
              <a:buFontTx/>
              <a:buNone/>
              <a:defRPr lang="ru-RU" sz="1800" kern="1200" dirty="0" smtClean="0">
                <a:solidFill>
                  <a:srgbClr val="161616"/>
                </a:solidFill>
                <a:latin typeface="Montserrat regular" panose="00000500000000000000" pitchFamily="2" charset="-52"/>
                <a:ea typeface="+mn-ea"/>
                <a:cs typeface="+mn-cs"/>
              </a:defRPr>
            </a:lvl4pPr>
            <a:lvl5pPr marL="1828800" indent="0" algn="l" defTabSz="914400" rtl="0" eaLnBrk="1" latinLnBrk="0" hangingPunct="1">
              <a:lnSpc>
                <a:spcPct val="90000"/>
              </a:lnSpc>
              <a:spcBef>
                <a:spcPts val="500"/>
              </a:spcBef>
              <a:buFontTx/>
              <a:buNone/>
              <a:defRPr lang="ru-RU" sz="1800" kern="1200" dirty="0">
                <a:solidFill>
                  <a:srgbClr val="161616"/>
                </a:solidFill>
                <a:latin typeface="Montserrat regular" panose="00000500000000000000" pitchFamily="2" charset="-5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Courier New" panose="02070309020205020404" pitchFamily="49" charset="0"/>
              <a:buChar char="o"/>
            </a:pPr>
            <a:r>
              <a:rPr lang="ru-RU" sz="1700" dirty="0">
                <a:latin typeface="Times New Roman" panose="02020603050405020304" pitchFamily="18" charset="0"/>
                <a:cs typeface="Times New Roman" panose="02020603050405020304" pitchFamily="18" charset="0"/>
              </a:rPr>
              <a:t>объективная</a:t>
            </a:r>
            <a:r>
              <a:rPr lang="ru-RU" sz="1800" dirty="0">
                <a:latin typeface="Times New Roman" panose="02020603050405020304" pitchFamily="18" charset="0"/>
                <a:cs typeface="Times New Roman" panose="02020603050405020304" pitchFamily="18" charset="0"/>
              </a:rPr>
              <a:t> оценка уровня учебных достижений учащегося </a:t>
            </a:r>
          </a:p>
          <a:p>
            <a:pPr marL="285750" indent="-285750">
              <a:buFont typeface="Courier New" panose="02070309020205020404" pitchFamily="49" charset="0"/>
              <a:buChar char="o"/>
            </a:pPr>
            <a:r>
              <a:rPr lang="ru-RU" sz="1800" dirty="0">
                <a:latin typeface="Times New Roman" panose="02020603050405020304" pitchFamily="18" charset="0"/>
                <a:cs typeface="Times New Roman" panose="02020603050405020304" pitchFamily="18" charset="0"/>
              </a:rPr>
              <a:t>возможность принять участие в построении индивидуальной образовательной траектории </a:t>
            </a:r>
          </a:p>
        </p:txBody>
      </p:sp>
    </p:spTree>
    <p:extLst>
      <p:ext uri="{BB962C8B-B14F-4D97-AF65-F5344CB8AC3E}">
        <p14:creationId xmlns:p14="http://schemas.microsoft.com/office/powerpoint/2010/main" val="19596355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Распределение участников по отметкам, %</a:t>
            </a:r>
          </a:p>
        </p:txBody>
      </p:sp>
      <p:graphicFrame>
        <p:nvGraphicFramePr>
          <p:cNvPr id="4" name="Таблица 3">
            <a:extLst>
              <a:ext uri="{FF2B5EF4-FFF2-40B4-BE49-F238E27FC236}">
                <a16:creationId xmlns:a16="http://schemas.microsoft.com/office/drawing/2014/main" id="{8FFA6CE0-D724-4244-B21F-300A8875D027}"/>
              </a:ext>
            </a:extLst>
          </p:cNvPr>
          <p:cNvGraphicFramePr>
            <a:graphicFrameLocks noGrp="1"/>
          </p:cNvGraphicFramePr>
          <p:nvPr>
            <p:extLst>
              <p:ext uri="{D42A27DB-BD31-4B8C-83A1-F6EECF244321}">
                <p14:modId xmlns:p14="http://schemas.microsoft.com/office/powerpoint/2010/main" val="1089158988"/>
              </p:ext>
            </p:extLst>
          </p:nvPr>
        </p:nvGraphicFramePr>
        <p:xfrm>
          <a:off x="177723" y="2717849"/>
          <a:ext cx="3756179" cy="1163290"/>
        </p:xfrm>
        <a:graphic>
          <a:graphicData uri="http://schemas.openxmlformats.org/drawingml/2006/table">
            <a:tbl>
              <a:tblPr firstRow="1" bandRow="1">
                <a:tableStyleId>{5940675A-B579-460E-94D1-54222C63F5DA}</a:tableStyleId>
              </a:tblPr>
              <a:tblGrid>
                <a:gridCol w="2632229">
                  <a:extLst>
                    <a:ext uri="{9D8B030D-6E8A-4147-A177-3AD203B41FA5}">
                      <a16:colId xmlns:a16="http://schemas.microsoft.com/office/drawing/2014/main" val="3089212738"/>
                    </a:ext>
                  </a:extLst>
                </a:gridCol>
                <a:gridCol w="1123950">
                  <a:extLst>
                    <a:ext uri="{9D8B030D-6E8A-4147-A177-3AD203B41FA5}">
                      <a16:colId xmlns:a16="http://schemas.microsoft.com/office/drawing/2014/main" val="469627586"/>
                    </a:ext>
                  </a:extLst>
                </a:gridCol>
              </a:tblGrid>
              <a:tr h="412530">
                <a:tc>
                  <a:txBody>
                    <a:bodyPr/>
                    <a:lstStyle/>
                    <a:p>
                      <a:pPr algn="ctr"/>
                      <a:r>
                        <a:rPr lang="ru-RU" sz="1400" dirty="0"/>
                        <a:t>Количество участников</a:t>
                      </a:r>
                    </a:p>
                  </a:txBody>
                  <a:tcPr anchor="ctr"/>
                </a:tc>
                <a:tc>
                  <a:txBody>
                    <a:bodyPr/>
                    <a:lstStyle/>
                    <a:p>
                      <a:pPr algn="ctr"/>
                      <a:r>
                        <a:rPr lang="en-US" sz="1400" dirty="0"/>
                        <a:t>8</a:t>
                      </a:r>
                      <a:r>
                        <a:rPr lang="ru-RU" sz="1400" dirty="0"/>
                        <a:t> класс</a:t>
                      </a:r>
                    </a:p>
                  </a:txBody>
                  <a:tcPr anchor="ctr"/>
                </a:tc>
                <a:extLst>
                  <a:ext uri="{0D108BD9-81ED-4DB2-BD59-A6C34878D82A}">
                    <a16:rowId xmlns:a16="http://schemas.microsoft.com/office/drawing/2014/main" val="3892861024"/>
                  </a:ext>
                </a:extLst>
              </a:tr>
              <a:tr h="420129">
                <a:tc>
                  <a:txBody>
                    <a:bodyPr/>
                    <a:lstStyle/>
                    <a:p>
                      <a:pPr algn="ctr"/>
                      <a:r>
                        <a:rPr lang="ru-RU" sz="1400" dirty="0"/>
                        <a:t>Россия (вся выборка)</a:t>
                      </a:r>
                    </a:p>
                  </a:txBody>
                  <a:tcPr anchor="ctr"/>
                </a:tc>
                <a:tc>
                  <a:txBody>
                    <a:bodyPr/>
                    <a:lstStyle/>
                    <a:p>
                      <a:pPr algn="ctr"/>
                      <a:r>
                        <a:rPr lang="ru-RU" sz="1400" dirty="0"/>
                        <a:t>37330</a:t>
                      </a:r>
                    </a:p>
                  </a:txBody>
                  <a:tcPr anchor="ctr"/>
                </a:tc>
                <a:extLst>
                  <a:ext uri="{0D108BD9-81ED-4DB2-BD59-A6C34878D82A}">
                    <a16:rowId xmlns:a16="http://schemas.microsoft.com/office/drawing/2014/main" val="1517554406"/>
                  </a:ext>
                </a:extLst>
              </a:tr>
              <a:tr h="330631">
                <a:tc>
                  <a:txBody>
                    <a:bodyPr/>
                    <a:lstStyle/>
                    <a:p>
                      <a:pPr algn="ctr"/>
                      <a:r>
                        <a:rPr lang="ru-RU" sz="1400" dirty="0"/>
                        <a:t>Приморский край</a:t>
                      </a:r>
                    </a:p>
                  </a:txBody>
                  <a:tcPr anchor="ctr"/>
                </a:tc>
                <a:tc>
                  <a:txBody>
                    <a:bodyPr/>
                    <a:lstStyle/>
                    <a:p>
                      <a:pPr algn="ctr"/>
                      <a:r>
                        <a:rPr lang="ru-RU" sz="1400" dirty="0"/>
                        <a:t>204</a:t>
                      </a:r>
                    </a:p>
                  </a:txBody>
                  <a:tcPr anchor="ctr"/>
                </a:tc>
                <a:extLst>
                  <a:ext uri="{0D108BD9-81ED-4DB2-BD59-A6C34878D82A}">
                    <a16:rowId xmlns:a16="http://schemas.microsoft.com/office/drawing/2014/main" val="2599007028"/>
                  </a:ext>
                </a:extLst>
              </a:tr>
            </a:tbl>
          </a:graphicData>
        </a:graphic>
      </p:graphicFrame>
      <p:graphicFrame>
        <p:nvGraphicFramePr>
          <p:cNvPr id="5" name="Диаграмма 4">
            <a:extLst>
              <a:ext uri="{FF2B5EF4-FFF2-40B4-BE49-F238E27FC236}">
                <a16:creationId xmlns:a16="http://schemas.microsoft.com/office/drawing/2014/main" id="{54478881-B93D-411D-81FB-2A5AB84EA5CE}"/>
              </a:ext>
            </a:extLst>
          </p:cNvPr>
          <p:cNvGraphicFramePr/>
          <p:nvPr>
            <p:extLst>
              <p:ext uri="{D42A27DB-BD31-4B8C-83A1-F6EECF244321}">
                <p14:modId xmlns:p14="http://schemas.microsoft.com/office/powerpoint/2010/main" val="4189606809"/>
              </p:ext>
            </p:extLst>
          </p:nvPr>
        </p:nvGraphicFramePr>
        <p:xfrm>
          <a:off x="4095749" y="723900"/>
          <a:ext cx="7677151" cy="565785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4A627A21-5AA7-4F83-99FF-30D92AA04E1A}"/>
              </a:ext>
            </a:extLst>
          </p:cNvPr>
          <p:cNvSpPr txBox="1"/>
          <p:nvPr/>
        </p:nvSpPr>
        <p:spPr>
          <a:xfrm>
            <a:off x="9571290" y="0"/>
            <a:ext cx="2620710" cy="276999"/>
          </a:xfrm>
          <a:prstGeom prst="rect">
            <a:avLst/>
          </a:prstGeom>
          <a:noFill/>
        </p:spPr>
        <p:txBody>
          <a:bodyPr wrap="square" rtlCol="0">
            <a:spAutoFit/>
          </a:bodyPr>
          <a:lstStyle/>
          <a:p>
            <a:r>
              <a:rPr lang="ru-RU" sz="1200" dirty="0">
                <a:solidFill>
                  <a:schemeClr val="tx2">
                    <a:lumMod val="40000"/>
                    <a:lumOff val="60000"/>
                  </a:schemeClr>
                </a:solidFill>
              </a:rPr>
              <a:t>Математика (</a:t>
            </a:r>
            <a:r>
              <a:rPr lang="ru-RU" sz="1200" dirty="0" err="1">
                <a:solidFill>
                  <a:schemeClr val="tx2">
                    <a:lumMod val="40000"/>
                    <a:lumOff val="60000"/>
                  </a:schemeClr>
                </a:solidFill>
              </a:rPr>
              <a:t>углуб</a:t>
            </a:r>
            <a:r>
              <a:rPr lang="ru-RU" sz="1200" dirty="0">
                <a:solidFill>
                  <a:schemeClr val="tx2">
                    <a:lumMod val="40000"/>
                    <a:lumOff val="60000"/>
                  </a:schemeClr>
                </a:solidFill>
              </a:rPr>
              <a:t>. уровень), 8 класс</a:t>
            </a:r>
          </a:p>
        </p:txBody>
      </p:sp>
    </p:spTree>
    <p:extLst>
      <p:ext uri="{BB962C8B-B14F-4D97-AF65-F5344CB8AC3E}">
        <p14:creationId xmlns:p14="http://schemas.microsoft.com/office/powerpoint/2010/main" val="2915286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Распределение первичных баллов</a:t>
            </a:r>
          </a:p>
        </p:txBody>
      </p:sp>
      <p:graphicFrame>
        <p:nvGraphicFramePr>
          <p:cNvPr id="3" name="Диаграмма 2">
            <a:extLst>
              <a:ext uri="{FF2B5EF4-FFF2-40B4-BE49-F238E27FC236}">
                <a16:creationId xmlns:a16="http://schemas.microsoft.com/office/drawing/2014/main" id="{8A7017B7-19EA-4F59-A353-2E4DF65C4210}"/>
              </a:ext>
            </a:extLst>
          </p:cNvPr>
          <p:cNvGraphicFramePr/>
          <p:nvPr>
            <p:extLst>
              <p:ext uri="{D42A27DB-BD31-4B8C-83A1-F6EECF244321}">
                <p14:modId xmlns:p14="http://schemas.microsoft.com/office/powerpoint/2010/main" val="659208025"/>
              </p:ext>
            </p:extLst>
          </p:nvPr>
        </p:nvGraphicFramePr>
        <p:xfrm>
          <a:off x="504189" y="723900"/>
          <a:ext cx="11449686" cy="5500053"/>
        </p:xfrm>
        <a:graphic>
          <a:graphicData uri="http://schemas.openxmlformats.org/drawingml/2006/chart">
            <c:chart xmlns:c="http://schemas.openxmlformats.org/drawingml/2006/chart" xmlns:r="http://schemas.openxmlformats.org/officeDocument/2006/relationships" r:id="rId2"/>
          </a:graphicData>
        </a:graphic>
      </p:graphicFrame>
      <p:sp>
        <p:nvSpPr>
          <p:cNvPr id="2" name="Правая фигурная скобка 1">
            <a:extLst>
              <a:ext uri="{FF2B5EF4-FFF2-40B4-BE49-F238E27FC236}">
                <a16:creationId xmlns:a16="http://schemas.microsoft.com/office/drawing/2014/main" id="{885D3207-DFA3-456F-9CC9-C9F82E22EC16}"/>
              </a:ext>
            </a:extLst>
          </p:cNvPr>
          <p:cNvSpPr/>
          <p:nvPr/>
        </p:nvSpPr>
        <p:spPr>
          <a:xfrm rot="5400000">
            <a:off x="5391129" y="5080582"/>
            <a:ext cx="284543" cy="2230452"/>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 name="Правая фигурная скобка 4">
            <a:extLst>
              <a:ext uri="{FF2B5EF4-FFF2-40B4-BE49-F238E27FC236}">
                <a16:creationId xmlns:a16="http://schemas.microsoft.com/office/drawing/2014/main" id="{F8FD364E-D3CE-4ECD-9508-A8EFF0C91621}"/>
              </a:ext>
            </a:extLst>
          </p:cNvPr>
          <p:cNvSpPr/>
          <p:nvPr/>
        </p:nvSpPr>
        <p:spPr>
          <a:xfrm rot="5400000">
            <a:off x="10445989" y="5094145"/>
            <a:ext cx="298756" cy="2184887"/>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 name="Правая фигурная скобка 6">
            <a:extLst>
              <a:ext uri="{FF2B5EF4-FFF2-40B4-BE49-F238E27FC236}">
                <a16:creationId xmlns:a16="http://schemas.microsoft.com/office/drawing/2014/main" id="{5C1F372C-0DBD-48C2-9221-45F17602B6DB}"/>
              </a:ext>
            </a:extLst>
          </p:cNvPr>
          <p:cNvSpPr/>
          <p:nvPr/>
        </p:nvSpPr>
        <p:spPr>
          <a:xfrm rot="5400000">
            <a:off x="7947699" y="4816048"/>
            <a:ext cx="338711" cy="2771734"/>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Правая фигурная скобка 7">
            <a:extLst>
              <a:ext uri="{FF2B5EF4-FFF2-40B4-BE49-F238E27FC236}">
                <a16:creationId xmlns:a16="http://schemas.microsoft.com/office/drawing/2014/main" id="{D70BC413-238B-4C4C-8FFF-2C59AF79E197}"/>
              </a:ext>
            </a:extLst>
          </p:cNvPr>
          <p:cNvSpPr/>
          <p:nvPr/>
        </p:nvSpPr>
        <p:spPr>
          <a:xfrm rot="5400000">
            <a:off x="2593391" y="4613732"/>
            <a:ext cx="284544" cy="3159925"/>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4" name="TextBox 3">
            <a:extLst>
              <a:ext uri="{FF2B5EF4-FFF2-40B4-BE49-F238E27FC236}">
                <a16:creationId xmlns:a16="http://schemas.microsoft.com/office/drawing/2014/main" id="{3A8123AB-B78E-4DA2-BDCE-A3E5D1AA0A7F}"/>
              </a:ext>
            </a:extLst>
          </p:cNvPr>
          <p:cNvSpPr txBox="1"/>
          <p:nvPr/>
        </p:nvSpPr>
        <p:spPr>
          <a:xfrm>
            <a:off x="2459438" y="6377785"/>
            <a:ext cx="552450" cy="369332"/>
          </a:xfrm>
          <a:prstGeom prst="rect">
            <a:avLst/>
          </a:prstGeom>
          <a:noFill/>
        </p:spPr>
        <p:txBody>
          <a:bodyPr wrap="square" rtlCol="0">
            <a:spAutoFit/>
          </a:bodyPr>
          <a:lstStyle/>
          <a:p>
            <a:r>
              <a:rPr lang="ru-RU" dirty="0"/>
              <a:t>«2»</a:t>
            </a:r>
          </a:p>
        </p:txBody>
      </p:sp>
      <p:sp>
        <p:nvSpPr>
          <p:cNvPr id="9" name="TextBox 8">
            <a:extLst>
              <a:ext uri="{FF2B5EF4-FFF2-40B4-BE49-F238E27FC236}">
                <a16:creationId xmlns:a16="http://schemas.microsoft.com/office/drawing/2014/main" id="{139A4B10-EDC8-4B6C-B931-CFE0CD0F7742}"/>
              </a:ext>
            </a:extLst>
          </p:cNvPr>
          <p:cNvSpPr txBox="1"/>
          <p:nvPr/>
        </p:nvSpPr>
        <p:spPr>
          <a:xfrm>
            <a:off x="5257175" y="6458694"/>
            <a:ext cx="552450" cy="369332"/>
          </a:xfrm>
          <a:prstGeom prst="rect">
            <a:avLst/>
          </a:prstGeom>
          <a:noFill/>
        </p:spPr>
        <p:txBody>
          <a:bodyPr wrap="square" rtlCol="0">
            <a:spAutoFit/>
          </a:bodyPr>
          <a:lstStyle/>
          <a:p>
            <a:r>
              <a:rPr lang="ru-RU" dirty="0"/>
              <a:t>«3»</a:t>
            </a:r>
          </a:p>
        </p:txBody>
      </p:sp>
      <p:sp>
        <p:nvSpPr>
          <p:cNvPr id="10" name="TextBox 9">
            <a:extLst>
              <a:ext uri="{FF2B5EF4-FFF2-40B4-BE49-F238E27FC236}">
                <a16:creationId xmlns:a16="http://schemas.microsoft.com/office/drawing/2014/main" id="{313DB121-766F-449C-8C9C-B4822E7A55FA}"/>
              </a:ext>
            </a:extLst>
          </p:cNvPr>
          <p:cNvSpPr txBox="1"/>
          <p:nvPr/>
        </p:nvSpPr>
        <p:spPr>
          <a:xfrm>
            <a:off x="7840829" y="6458694"/>
            <a:ext cx="552450" cy="369332"/>
          </a:xfrm>
          <a:prstGeom prst="rect">
            <a:avLst/>
          </a:prstGeom>
          <a:noFill/>
        </p:spPr>
        <p:txBody>
          <a:bodyPr wrap="square" rtlCol="0">
            <a:spAutoFit/>
          </a:bodyPr>
          <a:lstStyle/>
          <a:p>
            <a:r>
              <a:rPr lang="ru-RU" dirty="0"/>
              <a:t>«4»</a:t>
            </a:r>
          </a:p>
        </p:txBody>
      </p:sp>
      <p:sp>
        <p:nvSpPr>
          <p:cNvPr id="11" name="TextBox 10">
            <a:extLst>
              <a:ext uri="{FF2B5EF4-FFF2-40B4-BE49-F238E27FC236}">
                <a16:creationId xmlns:a16="http://schemas.microsoft.com/office/drawing/2014/main" id="{77EBAF2E-4AA9-4C74-BBAF-884860710CE4}"/>
              </a:ext>
            </a:extLst>
          </p:cNvPr>
          <p:cNvSpPr txBox="1"/>
          <p:nvPr/>
        </p:nvSpPr>
        <p:spPr>
          <a:xfrm>
            <a:off x="10319142" y="6458694"/>
            <a:ext cx="552450" cy="369332"/>
          </a:xfrm>
          <a:prstGeom prst="rect">
            <a:avLst/>
          </a:prstGeom>
          <a:noFill/>
        </p:spPr>
        <p:txBody>
          <a:bodyPr wrap="square" rtlCol="0">
            <a:spAutoFit/>
          </a:bodyPr>
          <a:lstStyle/>
          <a:p>
            <a:r>
              <a:rPr lang="ru-RU" dirty="0"/>
              <a:t>«5»</a:t>
            </a:r>
          </a:p>
        </p:txBody>
      </p:sp>
      <p:sp>
        <p:nvSpPr>
          <p:cNvPr id="12" name="TextBox 11">
            <a:extLst>
              <a:ext uri="{FF2B5EF4-FFF2-40B4-BE49-F238E27FC236}">
                <a16:creationId xmlns:a16="http://schemas.microsoft.com/office/drawing/2014/main" id="{D6A8BF4C-46AC-4CB6-8ECC-CD7118FA8251}"/>
              </a:ext>
            </a:extLst>
          </p:cNvPr>
          <p:cNvSpPr txBox="1"/>
          <p:nvPr/>
        </p:nvSpPr>
        <p:spPr>
          <a:xfrm>
            <a:off x="9502922" y="0"/>
            <a:ext cx="2689078" cy="276999"/>
          </a:xfrm>
          <a:prstGeom prst="rect">
            <a:avLst/>
          </a:prstGeom>
          <a:noFill/>
        </p:spPr>
        <p:txBody>
          <a:bodyPr wrap="square" rtlCol="0">
            <a:spAutoFit/>
          </a:bodyPr>
          <a:lstStyle/>
          <a:p>
            <a:r>
              <a:rPr lang="ru-RU" sz="1200" dirty="0">
                <a:solidFill>
                  <a:schemeClr val="tx2">
                    <a:lumMod val="40000"/>
                    <a:lumOff val="60000"/>
                  </a:schemeClr>
                </a:solidFill>
              </a:rPr>
              <a:t>Математика (</a:t>
            </a:r>
            <a:r>
              <a:rPr lang="ru-RU" sz="1200" dirty="0" err="1">
                <a:solidFill>
                  <a:schemeClr val="tx2">
                    <a:lumMod val="40000"/>
                    <a:lumOff val="60000"/>
                  </a:schemeClr>
                </a:solidFill>
              </a:rPr>
              <a:t>углуб</a:t>
            </a:r>
            <a:r>
              <a:rPr lang="ru-RU" sz="1200" dirty="0">
                <a:solidFill>
                  <a:schemeClr val="tx2">
                    <a:lumMod val="40000"/>
                    <a:lumOff val="60000"/>
                  </a:schemeClr>
                </a:solidFill>
              </a:rPr>
              <a:t>. уровень), 8 класс</a:t>
            </a:r>
          </a:p>
        </p:txBody>
      </p:sp>
    </p:spTree>
    <p:extLst>
      <p:ext uri="{BB962C8B-B14F-4D97-AF65-F5344CB8AC3E}">
        <p14:creationId xmlns:p14="http://schemas.microsoft.com/office/powerpoint/2010/main" val="36494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Выполнение заданий группами участников</a:t>
            </a:r>
          </a:p>
        </p:txBody>
      </p:sp>
      <p:graphicFrame>
        <p:nvGraphicFramePr>
          <p:cNvPr id="4" name="Диаграмма 3">
            <a:extLst>
              <a:ext uri="{FF2B5EF4-FFF2-40B4-BE49-F238E27FC236}">
                <a16:creationId xmlns:a16="http://schemas.microsoft.com/office/drawing/2014/main" id="{399A6CDC-6674-47D3-86F1-B3479447F6F5}"/>
              </a:ext>
            </a:extLst>
          </p:cNvPr>
          <p:cNvGraphicFramePr/>
          <p:nvPr>
            <p:extLst>
              <p:ext uri="{D42A27DB-BD31-4B8C-83A1-F6EECF244321}">
                <p14:modId xmlns:p14="http://schemas.microsoft.com/office/powerpoint/2010/main" val="1578508374"/>
              </p:ext>
            </p:extLst>
          </p:nvPr>
        </p:nvGraphicFramePr>
        <p:xfrm>
          <a:off x="831850" y="900641"/>
          <a:ext cx="10902950" cy="574271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3D4913D3-C28D-4DDA-B906-706FDBB1B539}"/>
              </a:ext>
            </a:extLst>
          </p:cNvPr>
          <p:cNvSpPr txBox="1"/>
          <p:nvPr/>
        </p:nvSpPr>
        <p:spPr>
          <a:xfrm>
            <a:off x="9520015" y="0"/>
            <a:ext cx="2671985" cy="276999"/>
          </a:xfrm>
          <a:prstGeom prst="rect">
            <a:avLst/>
          </a:prstGeom>
          <a:noFill/>
        </p:spPr>
        <p:txBody>
          <a:bodyPr wrap="square" rtlCol="0">
            <a:spAutoFit/>
          </a:bodyPr>
          <a:lstStyle/>
          <a:p>
            <a:r>
              <a:rPr lang="ru-RU" sz="1200" dirty="0">
                <a:solidFill>
                  <a:schemeClr val="tx2">
                    <a:lumMod val="40000"/>
                    <a:lumOff val="60000"/>
                  </a:schemeClr>
                </a:solidFill>
              </a:rPr>
              <a:t>Математика (</a:t>
            </a:r>
            <a:r>
              <a:rPr lang="ru-RU" sz="1200" dirty="0" err="1">
                <a:solidFill>
                  <a:schemeClr val="tx2">
                    <a:lumMod val="40000"/>
                    <a:lumOff val="60000"/>
                  </a:schemeClr>
                </a:solidFill>
              </a:rPr>
              <a:t>углуб</a:t>
            </a:r>
            <a:r>
              <a:rPr lang="ru-RU" sz="1200" dirty="0">
                <a:solidFill>
                  <a:schemeClr val="tx2">
                    <a:lumMod val="40000"/>
                    <a:lumOff val="60000"/>
                  </a:schemeClr>
                </a:solidFill>
              </a:rPr>
              <a:t>. уровень), 8 класс</a:t>
            </a:r>
          </a:p>
        </p:txBody>
      </p:sp>
    </p:spTree>
    <p:extLst>
      <p:ext uri="{BB962C8B-B14F-4D97-AF65-F5344CB8AC3E}">
        <p14:creationId xmlns:p14="http://schemas.microsoft.com/office/powerpoint/2010/main" val="39085803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491967" y="288781"/>
            <a:ext cx="8032767" cy="509260"/>
          </a:xfrm>
        </p:spPr>
        <p:txBody>
          <a:bodyPr>
            <a:normAutofit fontScale="90000"/>
          </a:bodyPr>
          <a:lstStyle/>
          <a:p>
            <a:r>
              <a:rPr lang="ru-RU" dirty="0"/>
              <a:t>Сравнение отметок за работу с отметками по журналу</a:t>
            </a:r>
          </a:p>
        </p:txBody>
      </p:sp>
      <mc:AlternateContent xmlns:mc="http://schemas.openxmlformats.org/markup-compatibility/2006" xmlns:cx1="http://schemas.microsoft.com/office/drawing/2015/9/8/chartex">
        <mc:Choice Requires="cx1">
          <p:graphicFrame>
            <p:nvGraphicFramePr>
              <p:cNvPr id="2" name="Диаграмма 1">
                <a:extLst>
                  <a:ext uri="{FF2B5EF4-FFF2-40B4-BE49-F238E27FC236}">
                    <a16:creationId xmlns:a16="http://schemas.microsoft.com/office/drawing/2014/main" id="{0235B4D5-5671-63AE-0EC5-86244F5F15A1}"/>
                  </a:ext>
                </a:extLst>
              </p:cNvPr>
              <p:cNvGraphicFramePr/>
              <p:nvPr>
                <p:extLst>
                  <p:ext uri="{D42A27DB-BD31-4B8C-83A1-F6EECF244321}">
                    <p14:modId xmlns:p14="http://schemas.microsoft.com/office/powerpoint/2010/main" val="1614565165"/>
                  </p:ext>
                </p:extLst>
              </p:nvPr>
            </p:nvGraphicFramePr>
            <p:xfrm>
              <a:off x="2091005" y="1451262"/>
              <a:ext cx="7321176" cy="3955475"/>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2" name="Диаграмма 1">
                <a:extLst>
                  <a:ext uri="{FF2B5EF4-FFF2-40B4-BE49-F238E27FC236}">
                    <a16:creationId xmlns:a16="http://schemas.microsoft.com/office/drawing/2014/main" id="{0235B4D5-5671-63AE-0EC5-86244F5F15A1}"/>
                  </a:ext>
                </a:extLst>
              </p:cNvPr>
              <p:cNvPicPr>
                <a:picLocks noGrp="1" noRot="1" noChangeAspect="1" noMove="1" noResize="1" noEditPoints="1" noAdjustHandles="1" noChangeArrowheads="1" noChangeShapeType="1"/>
              </p:cNvPicPr>
              <p:nvPr/>
            </p:nvPicPr>
            <p:blipFill>
              <a:blip r:embed="rId3"/>
              <a:stretch>
                <a:fillRect/>
              </a:stretch>
            </p:blipFill>
            <p:spPr>
              <a:xfrm>
                <a:off x="2091005" y="1451262"/>
                <a:ext cx="7321176" cy="3955475"/>
              </a:xfrm>
              <a:prstGeom prst="rect">
                <a:avLst/>
              </a:prstGeom>
            </p:spPr>
          </p:pic>
        </mc:Fallback>
      </mc:AlternateContent>
      <p:sp>
        <p:nvSpPr>
          <p:cNvPr id="4" name="TextBox 3">
            <a:extLst>
              <a:ext uri="{FF2B5EF4-FFF2-40B4-BE49-F238E27FC236}">
                <a16:creationId xmlns:a16="http://schemas.microsoft.com/office/drawing/2014/main" id="{4A4AD908-BBCF-40AB-8A04-5C5F3FF57992}"/>
              </a:ext>
            </a:extLst>
          </p:cNvPr>
          <p:cNvSpPr txBox="1"/>
          <p:nvPr/>
        </p:nvSpPr>
        <p:spPr>
          <a:xfrm>
            <a:off x="9537107" y="0"/>
            <a:ext cx="2654893" cy="276999"/>
          </a:xfrm>
          <a:prstGeom prst="rect">
            <a:avLst/>
          </a:prstGeom>
          <a:noFill/>
        </p:spPr>
        <p:txBody>
          <a:bodyPr wrap="square" rtlCol="0">
            <a:spAutoFit/>
          </a:bodyPr>
          <a:lstStyle/>
          <a:p>
            <a:r>
              <a:rPr lang="ru-RU" sz="1200" dirty="0">
                <a:solidFill>
                  <a:schemeClr val="tx2">
                    <a:lumMod val="40000"/>
                    <a:lumOff val="60000"/>
                  </a:schemeClr>
                </a:solidFill>
              </a:rPr>
              <a:t>Математика (</a:t>
            </a:r>
            <a:r>
              <a:rPr lang="ru-RU" sz="1200" dirty="0" err="1">
                <a:solidFill>
                  <a:schemeClr val="tx2">
                    <a:lumMod val="40000"/>
                    <a:lumOff val="60000"/>
                  </a:schemeClr>
                </a:solidFill>
              </a:rPr>
              <a:t>углуб</a:t>
            </a:r>
            <a:r>
              <a:rPr lang="ru-RU" sz="1200" dirty="0">
                <a:solidFill>
                  <a:schemeClr val="tx2">
                    <a:lumMod val="40000"/>
                    <a:lumOff val="60000"/>
                  </a:schemeClr>
                </a:solidFill>
              </a:rPr>
              <a:t>. уровень), 8 класс</a:t>
            </a:r>
          </a:p>
        </p:txBody>
      </p:sp>
    </p:spTree>
    <p:extLst>
      <p:ext uri="{BB962C8B-B14F-4D97-AF65-F5344CB8AC3E}">
        <p14:creationId xmlns:p14="http://schemas.microsoft.com/office/powerpoint/2010/main" val="42812614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FA4C46F-5D12-76B5-8BC8-F8B04389451E}"/>
              </a:ext>
            </a:extLst>
          </p:cNvPr>
          <p:cNvSpPr>
            <a:spLocks noGrp="1"/>
          </p:cNvSpPr>
          <p:nvPr>
            <p:ph type="title"/>
          </p:nvPr>
        </p:nvSpPr>
        <p:spPr>
          <a:xfrm>
            <a:off x="3531870" y="297181"/>
            <a:ext cx="10728960" cy="594360"/>
          </a:xfrm>
        </p:spPr>
        <p:txBody>
          <a:bodyPr/>
          <a:lstStyle/>
          <a:p>
            <a:r>
              <a:rPr lang="ru-RU" dirty="0"/>
              <a:t>Выводы</a:t>
            </a:r>
          </a:p>
        </p:txBody>
      </p:sp>
      <p:sp>
        <p:nvSpPr>
          <p:cNvPr id="7" name="Объект 4">
            <a:extLst>
              <a:ext uri="{FF2B5EF4-FFF2-40B4-BE49-F238E27FC236}">
                <a16:creationId xmlns:a16="http://schemas.microsoft.com/office/drawing/2014/main" id="{C43E84AE-2FC9-4608-BADC-F993BE74A5F5}"/>
              </a:ext>
            </a:extLst>
          </p:cNvPr>
          <p:cNvSpPr>
            <a:spLocks noGrp="1"/>
          </p:cNvSpPr>
          <p:nvPr>
            <p:ph idx="1"/>
          </p:nvPr>
        </p:nvSpPr>
        <p:spPr>
          <a:xfrm>
            <a:off x="436284" y="1237507"/>
            <a:ext cx="11467694" cy="5323312"/>
          </a:xfrm>
        </p:spPr>
        <p:txBody>
          <a:bodyPr>
            <a:normAutofit/>
          </a:bodyPr>
          <a:lstStyle/>
          <a:p>
            <a:pPr marL="285750" indent="-285750">
              <a:buFont typeface="Courier New" panose="02070309020205020404" pitchFamily="49" charset="0"/>
              <a:buChar char="o"/>
            </a:pPr>
            <a:r>
              <a:rPr lang="ru-RU" sz="2800" dirty="0">
                <a:latin typeface="+mn-lt"/>
              </a:rPr>
              <a:t>В ВПР по математике (углубленный уровень) в 8 классах приняло участие </a:t>
            </a:r>
            <a:r>
              <a:rPr lang="ru-RU" sz="2800" b="1" dirty="0">
                <a:latin typeface="+mn-lt"/>
              </a:rPr>
              <a:t>204</a:t>
            </a:r>
            <a:r>
              <a:rPr lang="ru-RU" sz="2800" dirty="0">
                <a:latin typeface="+mn-lt"/>
              </a:rPr>
              <a:t> человека.</a:t>
            </a:r>
          </a:p>
          <a:p>
            <a:endParaRPr lang="ru-RU" sz="2800" dirty="0">
              <a:latin typeface="+mn-lt"/>
            </a:endParaRPr>
          </a:p>
          <a:p>
            <a:pPr marL="285750" indent="-285750">
              <a:buFont typeface="Courier New" panose="02070309020205020404" pitchFamily="49" charset="0"/>
              <a:buChar char="o"/>
            </a:pPr>
            <a:r>
              <a:rPr lang="ru-RU" sz="2800" dirty="0">
                <a:latin typeface="+mn-lt"/>
              </a:rPr>
              <a:t>Не справились с  работой (получили «2») </a:t>
            </a:r>
            <a:r>
              <a:rPr lang="ru-RU" sz="2800" b="1" dirty="0">
                <a:latin typeface="+mn-lt"/>
              </a:rPr>
              <a:t>10 </a:t>
            </a:r>
            <a:r>
              <a:rPr lang="ru-RU" sz="2800" dirty="0">
                <a:latin typeface="+mn-lt"/>
              </a:rPr>
              <a:t>участников (</a:t>
            </a:r>
            <a:r>
              <a:rPr lang="ru-RU" sz="2800" b="1" dirty="0">
                <a:latin typeface="+mn-lt"/>
              </a:rPr>
              <a:t>4,9%</a:t>
            </a:r>
            <a:r>
              <a:rPr lang="ru-RU" sz="2800" dirty="0">
                <a:latin typeface="+mn-lt"/>
              </a:rPr>
              <a:t>).</a:t>
            </a:r>
          </a:p>
          <a:p>
            <a:endParaRPr lang="ru-RU" sz="2800" dirty="0">
              <a:latin typeface="+mn-lt"/>
            </a:endParaRPr>
          </a:p>
          <a:p>
            <a:pPr marL="285750" indent="-285750">
              <a:buFont typeface="Courier New" panose="02070309020205020404" pitchFamily="49" charset="0"/>
              <a:buChar char="o"/>
            </a:pPr>
            <a:r>
              <a:rPr lang="ru-RU" sz="2800" b="1" dirty="0"/>
              <a:t>55,88</a:t>
            </a:r>
            <a:r>
              <a:rPr lang="ru-RU" sz="2800" b="1" dirty="0">
                <a:latin typeface="+mn-lt"/>
              </a:rPr>
              <a:t>% </a:t>
            </a:r>
            <a:r>
              <a:rPr lang="ru-RU" sz="2800" dirty="0">
                <a:latin typeface="+mn-lt"/>
              </a:rPr>
              <a:t>участников показали качество знаний (получили «4» и «5»)                    в  процессе выполнения работы.</a:t>
            </a:r>
          </a:p>
          <a:p>
            <a:endParaRPr lang="ru-RU" sz="2800" dirty="0">
              <a:latin typeface="+mn-lt"/>
            </a:endParaRPr>
          </a:p>
          <a:p>
            <a:pPr marL="285750" indent="-285750">
              <a:buFont typeface="Courier New" panose="02070309020205020404" pitchFamily="49" charset="0"/>
              <a:buChar char="o"/>
            </a:pPr>
            <a:r>
              <a:rPr lang="ru-RU" sz="2800" dirty="0">
                <a:latin typeface="+mn-lt"/>
              </a:rPr>
              <a:t>Наибольшую сложность при выполнении работы вызвали задания              № </a:t>
            </a:r>
            <a:r>
              <a:rPr lang="ru-RU" sz="2800" b="1" dirty="0">
                <a:latin typeface="+mn-lt"/>
              </a:rPr>
              <a:t>8, 13, 14, 15, 16.</a:t>
            </a:r>
          </a:p>
        </p:txBody>
      </p:sp>
      <p:sp>
        <p:nvSpPr>
          <p:cNvPr id="5" name="TextBox 4">
            <a:extLst>
              <a:ext uri="{FF2B5EF4-FFF2-40B4-BE49-F238E27FC236}">
                <a16:creationId xmlns:a16="http://schemas.microsoft.com/office/drawing/2014/main" id="{7E576028-D8EB-4508-BDD7-BB4C70FBA069}"/>
              </a:ext>
            </a:extLst>
          </p:cNvPr>
          <p:cNvSpPr txBox="1"/>
          <p:nvPr/>
        </p:nvSpPr>
        <p:spPr>
          <a:xfrm>
            <a:off x="9340553" y="0"/>
            <a:ext cx="2851447" cy="276999"/>
          </a:xfrm>
          <a:prstGeom prst="rect">
            <a:avLst/>
          </a:prstGeom>
          <a:noFill/>
        </p:spPr>
        <p:txBody>
          <a:bodyPr wrap="square" rtlCol="0">
            <a:spAutoFit/>
          </a:bodyPr>
          <a:lstStyle/>
          <a:p>
            <a:r>
              <a:rPr lang="ru-RU" sz="1200" dirty="0">
                <a:solidFill>
                  <a:schemeClr val="tx2">
                    <a:lumMod val="40000"/>
                    <a:lumOff val="60000"/>
                  </a:schemeClr>
                </a:solidFill>
              </a:rPr>
              <a:t>Математика (</a:t>
            </a:r>
            <a:r>
              <a:rPr lang="ru-RU" sz="1200" dirty="0" err="1">
                <a:solidFill>
                  <a:schemeClr val="tx2">
                    <a:lumMod val="40000"/>
                    <a:lumOff val="60000"/>
                  </a:schemeClr>
                </a:solidFill>
              </a:rPr>
              <a:t>углуб</a:t>
            </a:r>
            <a:r>
              <a:rPr lang="ru-RU" sz="1200" dirty="0">
                <a:solidFill>
                  <a:schemeClr val="tx2">
                    <a:lumMod val="40000"/>
                    <a:lumOff val="60000"/>
                  </a:schemeClr>
                </a:solidFill>
              </a:rPr>
              <a:t>. уровень), 8 класс</a:t>
            </a:r>
          </a:p>
        </p:txBody>
      </p:sp>
    </p:spTree>
    <p:extLst>
      <p:ext uri="{BB962C8B-B14F-4D97-AF65-F5344CB8AC3E}">
        <p14:creationId xmlns:p14="http://schemas.microsoft.com/office/powerpoint/2010/main" val="37965133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E7192A1F-275E-951D-1242-8D6271F06BC5}"/>
              </a:ext>
            </a:extLst>
          </p:cNvPr>
          <p:cNvSpPr>
            <a:spLocks noGrp="1"/>
          </p:cNvSpPr>
          <p:nvPr>
            <p:ph idx="1"/>
          </p:nvPr>
        </p:nvSpPr>
        <p:spPr>
          <a:xfrm>
            <a:off x="1061857" y="1993557"/>
            <a:ext cx="10068285" cy="4740464"/>
          </a:xfrm>
        </p:spPr>
        <p:txBody>
          <a:bodyPr>
            <a:normAutofit/>
          </a:bodyPr>
          <a:lstStyle/>
          <a:p>
            <a:pPr algn="ctr"/>
            <a:r>
              <a:rPr lang="ru-RU" sz="6600" b="1" dirty="0"/>
              <a:t>Основные результаты </a:t>
            </a:r>
          </a:p>
          <a:p>
            <a:pPr algn="ctr"/>
            <a:r>
              <a:rPr lang="ru-RU" sz="6600" b="1" dirty="0"/>
              <a:t>по физике</a:t>
            </a:r>
          </a:p>
        </p:txBody>
      </p:sp>
    </p:spTree>
    <p:extLst>
      <p:ext uri="{BB962C8B-B14F-4D97-AF65-F5344CB8AC3E}">
        <p14:creationId xmlns:p14="http://schemas.microsoft.com/office/powerpoint/2010/main" val="27874207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90F7D01D-7223-435B-A3CF-762E77D525DC}"/>
              </a:ext>
            </a:extLst>
          </p:cNvPr>
          <p:cNvSpPr txBox="1">
            <a:spLocks/>
          </p:cNvSpPr>
          <p:nvPr/>
        </p:nvSpPr>
        <p:spPr>
          <a:xfrm>
            <a:off x="3490686" y="290710"/>
            <a:ext cx="3116580" cy="59436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r>
              <a:rPr lang="ru-RU" dirty="0"/>
              <a:t>Описание работы</a:t>
            </a:r>
          </a:p>
        </p:txBody>
      </p:sp>
      <p:sp>
        <p:nvSpPr>
          <p:cNvPr id="5" name="Прямоугольник: скругленные углы 4">
            <a:extLst>
              <a:ext uri="{FF2B5EF4-FFF2-40B4-BE49-F238E27FC236}">
                <a16:creationId xmlns:a16="http://schemas.microsoft.com/office/drawing/2014/main" id="{F452794E-3ABB-4847-9459-CB69FDB4776B}"/>
              </a:ext>
            </a:extLst>
          </p:cNvPr>
          <p:cNvSpPr/>
          <p:nvPr/>
        </p:nvSpPr>
        <p:spPr>
          <a:xfrm>
            <a:off x="108739" y="2341046"/>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r>
              <a:rPr lang="ru-RU" dirty="0">
                <a:solidFill>
                  <a:sysClr val="windowText" lastClr="000000"/>
                </a:solidFill>
              </a:rPr>
              <a:t>0</a:t>
            </a:r>
            <a:r>
              <a:rPr lang="en-US" dirty="0">
                <a:solidFill>
                  <a:sysClr val="windowText" lastClr="000000"/>
                </a:solidFill>
              </a:rPr>
              <a:t> </a:t>
            </a:r>
            <a:r>
              <a:rPr lang="ru-RU" dirty="0">
                <a:solidFill>
                  <a:sysClr val="windowText" lastClr="000000"/>
                </a:solidFill>
              </a:rPr>
              <a:t>заданий</a:t>
            </a:r>
          </a:p>
        </p:txBody>
      </p:sp>
      <p:sp>
        <p:nvSpPr>
          <p:cNvPr id="9" name="Прямоугольник: скругленные углы 8">
            <a:extLst>
              <a:ext uri="{FF2B5EF4-FFF2-40B4-BE49-F238E27FC236}">
                <a16:creationId xmlns:a16="http://schemas.microsoft.com/office/drawing/2014/main" id="{BE1EAEA2-B72C-4122-8C12-CC36DD7CF02D}"/>
              </a:ext>
            </a:extLst>
          </p:cNvPr>
          <p:cNvSpPr/>
          <p:nvPr/>
        </p:nvSpPr>
        <p:spPr>
          <a:xfrm>
            <a:off x="62873" y="5200288"/>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Работа состоит из двух частей</a:t>
            </a:r>
          </a:p>
        </p:txBody>
      </p:sp>
      <p:sp>
        <p:nvSpPr>
          <p:cNvPr id="10" name="Прямоугольник: скругленные углы 9">
            <a:extLst>
              <a:ext uri="{FF2B5EF4-FFF2-40B4-BE49-F238E27FC236}">
                <a16:creationId xmlns:a16="http://schemas.microsoft.com/office/drawing/2014/main" id="{D31FB0FC-E027-4013-AD37-A9F2A0F8AB8A}"/>
              </a:ext>
            </a:extLst>
          </p:cNvPr>
          <p:cNvSpPr/>
          <p:nvPr/>
        </p:nvSpPr>
        <p:spPr>
          <a:xfrm>
            <a:off x="3465454" y="5187680"/>
            <a:ext cx="8490656" cy="15314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a:solidFill>
                  <a:schemeClr val="tx1"/>
                </a:solidFill>
              </a:rPr>
              <a:t>Задания 1–3, 6, 8 и 9 требуют краткого ответа. </a:t>
            </a:r>
          </a:p>
          <a:p>
            <a:pPr algn="just"/>
            <a:r>
              <a:rPr lang="ru-RU" dirty="0">
                <a:solidFill>
                  <a:schemeClr val="tx1"/>
                </a:solidFill>
              </a:rPr>
              <a:t>Задания 4, 5, 7 и 10 предполагают развернутую запись ответа или решения</a:t>
            </a:r>
          </a:p>
        </p:txBody>
      </p:sp>
      <p:sp>
        <p:nvSpPr>
          <p:cNvPr id="12" name="Прямоугольник: скругленные углы 11">
            <a:extLst>
              <a:ext uri="{FF2B5EF4-FFF2-40B4-BE49-F238E27FC236}">
                <a16:creationId xmlns:a16="http://schemas.microsoft.com/office/drawing/2014/main" id="{50E5816E-2110-4725-BDF8-B4AAAD3DAE81}"/>
              </a:ext>
            </a:extLst>
          </p:cNvPr>
          <p:cNvSpPr/>
          <p:nvPr/>
        </p:nvSpPr>
        <p:spPr>
          <a:xfrm>
            <a:off x="5048976" y="3265538"/>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минимальный балл за работу - </a:t>
            </a:r>
            <a:r>
              <a:rPr lang="ru-RU" b="1" dirty="0">
                <a:solidFill>
                  <a:sysClr val="windowText" lastClr="000000"/>
                </a:solidFill>
              </a:rPr>
              <a:t>5</a:t>
            </a:r>
          </a:p>
        </p:txBody>
      </p:sp>
      <p:sp>
        <p:nvSpPr>
          <p:cNvPr id="13" name="Прямоугольник: скругленные углы 12">
            <a:extLst>
              <a:ext uri="{FF2B5EF4-FFF2-40B4-BE49-F238E27FC236}">
                <a16:creationId xmlns:a16="http://schemas.microsoft.com/office/drawing/2014/main" id="{7EC46491-BD9C-4F30-ABB8-8D06FC9DB66F}"/>
              </a:ext>
            </a:extLst>
          </p:cNvPr>
          <p:cNvSpPr/>
          <p:nvPr/>
        </p:nvSpPr>
        <p:spPr>
          <a:xfrm>
            <a:off x="5048976" y="2351806"/>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максимальный балл за работу -  </a:t>
            </a:r>
            <a:r>
              <a:rPr lang="ru-RU" b="1" dirty="0">
                <a:solidFill>
                  <a:sysClr val="windowText" lastClr="000000"/>
                </a:solidFill>
              </a:rPr>
              <a:t>18</a:t>
            </a:r>
          </a:p>
        </p:txBody>
      </p:sp>
      <p:sp>
        <p:nvSpPr>
          <p:cNvPr id="14" name="Прямоугольник: скругленные углы 13">
            <a:extLst>
              <a:ext uri="{FF2B5EF4-FFF2-40B4-BE49-F238E27FC236}">
                <a16:creationId xmlns:a16="http://schemas.microsoft.com/office/drawing/2014/main" id="{3EEB01CB-1853-44FF-B0DC-3ADB00B795AF}"/>
              </a:ext>
            </a:extLst>
          </p:cNvPr>
          <p:cNvSpPr/>
          <p:nvPr/>
        </p:nvSpPr>
        <p:spPr>
          <a:xfrm>
            <a:off x="1980098" y="3291905"/>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3 задания повышенного уровня сложности</a:t>
            </a:r>
          </a:p>
        </p:txBody>
      </p:sp>
      <p:sp>
        <p:nvSpPr>
          <p:cNvPr id="15" name="Прямоугольник: скругленные углы 14">
            <a:extLst>
              <a:ext uri="{FF2B5EF4-FFF2-40B4-BE49-F238E27FC236}">
                <a16:creationId xmlns:a16="http://schemas.microsoft.com/office/drawing/2014/main" id="{2BD5BEBA-741E-4EA2-8876-EB92469EB874}"/>
              </a:ext>
            </a:extLst>
          </p:cNvPr>
          <p:cNvSpPr/>
          <p:nvPr/>
        </p:nvSpPr>
        <p:spPr>
          <a:xfrm>
            <a:off x="8207221" y="1422511"/>
            <a:ext cx="3525107" cy="807308"/>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Перевод первичных баллов </a:t>
            </a:r>
          </a:p>
          <a:p>
            <a:pPr algn="ctr"/>
            <a:r>
              <a:rPr lang="ru-RU" dirty="0">
                <a:solidFill>
                  <a:sysClr val="windowText" lastClr="000000"/>
                </a:solidFill>
              </a:rPr>
              <a:t>в  отметки по пятибалльной шкале</a:t>
            </a:r>
          </a:p>
        </p:txBody>
      </p:sp>
      <p:graphicFrame>
        <p:nvGraphicFramePr>
          <p:cNvPr id="16" name="Таблица 15">
            <a:extLst>
              <a:ext uri="{FF2B5EF4-FFF2-40B4-BE49-F238E27FC236}">
                <a16:creationId xmlns:a16="http://schemas.microsoft.com/office/drawing/2014/main" id="{7506DA7C-50E6-4EB1-B291-D46D75408635}"/>
              </a:ext>
            </a:extLst>
          </p:cNvPr>
          <p:cNvGraphicFramePr>
            <a:graphicFrameLocks noGrp="1"/>
          </p:cNvGraphicFramePr>
          <p:nvPr>
            <p:extLst>
              <p:ext uri="{D42A27DB-BD31-4B8C-83A1-F6EECF244321}">
                <p14:modId xmlns:p14="http://schemas.microsoft.com/office/powerpoint/2010/main" val="334907327"/>
              </p:ext>
            </p:extLst>
          </p:nvPr>
        </p:nvGraphicFramePr>
        <p:xfrm>
          <a:off x="7953375" y="2389325"/>
          <a:ext cx="4002735" cy="1715950"/>
        </p:xfrm>
        <a:graphic>
          <a:graphicData uri="http://schemas.openxmlformats.org/drawingml/2006/table">
            <a:tbl>
              <a:tblPr firstRow="1" bandRow="1">
                <a:tableStyleId>{5940675A-B579-460E-94D1-54222C63F5DA}</a:tableStyleId>
              </a:tblPr>
              <a:tblGrid>
                <a:gridCol w="1276814">
                  <a:extLst>
                    <a:ext uri="{9D8B030D-6E8A-4147-A177-3AD203B41FA5}">
                      <a16:colId xmlns:a16="http://schemas.microsoft.com/office/drawing/2014/main" val="3089212738"/>
                    </a:ext>
                  </a:extLst>
                </a:gridCol>
                <a:gridCol w="705455">
                  <a:extLst>
                    <a:ext uri="{9D8B030D-6E8A-4147-A177-3AD203B41FA5}">
                      <a16:colId xmlns:a16="http://schemas.microsoft.com/office/drawing/2014/main" val="469627586"/>
                    </a:ext>
                  </a:extLst>
                </a:gridCol>
                <a:gridCol w="673488">
                  <a:extLst>
                    <a:ext uri="{9D8B030D-6E8A-4147-A177-3AD203B41FA5}">
                      <a16:colId xmlns:a16="http://schemas.microsoft.com/office/drawing/2014/main" val="1410754882"/>
                    </a:ext>
                  </a:extLst>
                </a:gridCol>
                <a:gridCol w="664134">
                  <a:extLst>
                    <a:ext uri="{9D8B030D-6E8A-4147-A177-3AD203B41FA5}">
                      <a16:colId xmlns:a16="http://schemas.microsoft.com/office/drawing/2014/main" val="3208314456"/>
                    </a:ext>
                  </a:extLst>
                </a:gridCol>
                <a:gridCol w="682844">
                  <a:extLst>
                    <a:ext uri="{9D8B030D-6E8A-4147-A177-3AD203B41FA5}">
                      <a16:colId xmlns:a16="http://schemas.microsoft.com/office/drawing/2014/main" val="4101601159"/>
                    </a:ext>
                  </a:extLst>
                </a:gridCol>
              </a:tblGrid>
              <a:tr h="777992">
                <a:tc>
                  <a:txBody>
                    <a:bodyPr/>
                    <a:lstStyle/>
                    <a:p>
                      <a:pPr algn="ctr"/>
                      <a:r>
                        <a:rPr lang="ru-RU" sz="1600" dirty="0"/>
                        <a:t>Отметка</a:t>
                      </a:r>
                    </a:p>
                  </a:txBody>
                  <a:tcPr anchor="ctr"/>
                </a:tc>
                <a:tc>
                  <a:txBody>
                    <a:bodyPr/>
                    <a:lstStyle/>
                    <a:p>
                      <a:pPr algn="ctr"/>
                      <a:r>
                        <a:rPr lang="ru-RU" sz="1600" dirty="0"/>
                        <a:t>«2»</a:t>
                      </a:r>
                    </a:p>
                  </a:txBody>
                  <a:tcPr anchor="ctr"/>
                </a:tc>
                <a:tc>
                  <a:txBody>
                    <a:bodyPr/>
                    <a:lstStyle/>
                    <a:p>
                      <a:pPr algn="ctr"/>
                      <a:r>
                        <a:rPr lang="ru-RU" sz="1600" dirty="0"/>
                        <a:t>«3»</a:t>
                      </a:r>
                    </a:p>
                  </a:txBody>
                  <a:tcPr anchor="ctr"/>
                </a:tc>
                <a:tc>
                  <a:txBody>
                    <a:bodyPr/>
                    <a:lstStyle/>
                    <a:p>
                      <a:pPr algn="ctr"/>
                      <a:r>
                        <a:rPr lang="ru-RU" sz="1600" dirty="0"/>
                        <a:t>«4»</a:t>
                      </a:r>
                    </a:p>
                  </a:txBody>
                  <a:tcPr anchor="ctr"/>
                </a:tc>
                <a:tc>
                  <a:txBody>
                    <a:bodyPr/>
                    <a:lstStyle/>
                    <a:p>
                      <a:pPr algn="ctr"/>
                      <a:r>
                        <a:rPr lang="ru-RU" sz="1600" dirty="0"/>
                        <a:t>«5»</a:t>
                      </a:r>
                    </a:p>
                  </a:txBody>
                  <a:tcPr anchor="ctr"/>
                </a:tc>
                <a:extLst>
                  <a:ext uri="{0D108BD9-81ED-4DB2-BD59-A6C34878D82A}">
                    <a16:rowId xmlns:a16="http://schemas.microsoft.com/office/drawing/2014/main" val="3892861024"/>
                  </a:ext>
                </a:extLst>
              </a:tr>
              <a:tr h="937958">
                <a:tc>
                  <a:txBody>
                    <a:bodyPr/>
                    <a:lstStyle/>
                    <a:p>
                      <a:pPr algn="ctr"/>
                      <a:r>
                        <a:rPr lang="ru-RU" sz="1600" dirty="0"/>
                        <a:t>Первичные баллы</a:t>
                      </a:r>
                    </a:p>
                  </a:txBody>
                  <a:tcPr anchor="ctr"/>
                </a:tc>
                <a:tc>
                  <a:txBody>
                    <a:bodyPr/>
                    <a:lstStyle/>
                    <a:p>
                      <a:pPr algn="ctr"/>
                      <a:r>
                        <a:rPr lang="ru-RU" sz="1600" dirty="0"/>
                        <a:t>0-4</a:t>
                      </a:r>
                    </a:p>
                  </a:txBody>
                  <a:tcPr anchor="ctr"/>
                </a:tc>
                <a:tc>
                  <a:txBody>
                    <a:bodyPr/>
                    <a:lstStyle/>
                    <a:p>
                      <a:pPr algn="ctr"/>
                      <a:r>
                        <a:rPr lang="ru-RU" sz="1600" dirty="0"/>
                        <a:t>5-9</a:t>
                      </a:r>
                    </a:p>
                  </a:txBody>
                  <a:tcPr anchor="ctr"/>
                </a:tc>
                <a:tc>
                  <a:txBody>
                    <a:bodyPr/>
                    <a:lstStyle/>
                    <a:p>
                      <a:pPr algn="ctr"/>
                      <a:r>
                        <a:rPr lang="ru-RU" sz="1600" dirty="0"/>
                        <a:t>10-14</a:t>
                      </a:r>
                    </a:p>
                  </a:txBody>
                  <a:tcPr anchor="ctr"/>
                </a:tc>
                <a:tc>
                  <a:txBody>
                    <a:bodyPr/>
                    <a:lstStyle/>
                    <a:p>
                      <a:pPr algn="ctr"/>
                      <a:r>
                        <a:rPr lang="ru-RU" sz="1600" dirty="0"/>
                        <a:t>15-18</a:t>
                      </a:r>
                    </a:p>
                  </a:txBody>
                  <a:tcPr anchor="ctr"/>
                </a:tc>
                <a:extLst>
                  <a:ext uri="{0D108BD9-81ED-4DB2-BD59-A6C34878D82A}">
                    <a16:rowId xmlns:a16="http://schemas.microsoft.com/office/drawing/2014/main" val="1517554406"/>
                  </a:ext>
                </a:extLst>
              </a:tr>
            </a:tbl>
          </a:graphicData>
        </a:graphic>
      </p:graphicFrame>
      <p:pic>
        <p:nvPicPr>
          <p:cNvPr id="17" name="Рисунок 16" descr="Часы">
            <a:extLst>
              <a:ext uri="{FF2B5EF4-FFF2-40B4-BE49-F238E27FC236}">
                <a16:creationId xmlns:a16="http://schemas.microsoft.com/office/drawing/2014/main" id="{305C066C-516A-49B0-B9CF-8A7285CF74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3612" y="3966678"/>
            <a:ext cx="1233610" cy="1233610"/>
          </a:xfrm>
          <a:prstGeom prst="rect">
            <a:avLst/>
          </a:prstGeom>
        </p:spPr>
      </p:pic>
      <p:sp>
        <p:nvSpPr>
          <p:cNvPr id="18" name="Прямоугольник: скругленные углы 17">
            <a:extLst>
              <a:ext uri="{FF2B5EF4-FFF2-40B4-BE49-F238E27FC236}">
                <a16:creationId xmlns:a16="http://schemas.microsoft.com/office/drawing/2014/main" id="{17BD4829-F0EE-426E-95EF-C14D905F9713}"/>
              </a:ext>
            </a:extLst>
          </p:cNvPr>
          <p:cNvSpPr/>
          <p:nvPr/>
        </p:nvSpPr>
        <p:spPr>
          <a:xfrm>
            <a:off x="1985236" y="5200288"/>
            <a:ext cx="1263972" cy="1518852"/>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tx1"/>
                </a:solidFill>
              </a:rPr>
              <a:t>90 минут</a:t>
            </a:r>
          </a:p>
        </p:txBody>
      </p:sp>
      <p:pic>
        <p:nvPicPr>
          <p:cNvPr id="20" name="Рисунок 19" descr="Документ">
            <a:extLst>
              <a:ext uri="{FF2B5EF4-FFF2-40B4-BE49-F238E27FC236}">
                <a16:creationId xmlns:a16="http://schemas.microsoft.com/office/drawing/2014/main" id="{0627694F-307C-4CA3-BF8D-9B63DD6F63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8475" y="1125928"/>
            <a:ext cx="1139034" cy="1139034"/>
          </a:xfrm>
          <a:prstGeom prst="rect">
            <a:avLst/>
          </a:prstGeom>
        </p:spPr>
      </p:pic>
      <p:pic>
        <p:nvPicPr>
          <p:cNvPr id="21" name="Рисунок 20" descr="Поделиться">
            <a:extLst>
              <a:ext uri="{FF2B5EF4-FFF2-40B4-BE49-F238E27FC236}">
                <a16:creationId xmlns:a16="http://schemas.microsoft.com/office/drawing/2014/main" id="{F8F9697D-AED4-4A45-A862-D48E11A392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64744" y="208110"/>
            <a:ext cx="1054895" cy="1054895"/>
          </a:xfrm>
          <a:prstGeom prst="rect">
            <a:avLst/>
          </a:prstGeom>
        </p:spPr>
      </p:pic>
      <p:sp>
        <p:nvSpPr>
          <p:cNvPr id="2" name="Прямоугольник: скругленные углы 1">
            <a:extLst>
              <a:ext uri="{FF2B5EF4-FFF2-40B4-BE49-F238E27FC236}">
                <a16:creationId xmlns:a16="http://schemas.microsoft.com/office/drawing/2014/main" id="{6B02E92C-9EB3-240F-F658-AA8A0D12D041}"/>
              </a:ext>
            </a:extLst>
          </p:cNvPr>
          <p:cNvSpPr/>
          <p:nvPr/>
        </p:nvSpPr>
        <p:spPr>
          <a:xfrm>
            <a:off x="1980097" y="2442015"/>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7 заданий базового уровня сложности</a:t>
            </a:r>
          </a:p>
        </p:txBody>
      </p:sp>
      <p:sp>
        <p:nvSpPr>
          <p:cNvPr id="19" name="TextBox 18">
            <a:extLst>
              <a:ext uri="{FF2B5EF4-FFF2-40B4-BE49-F238E27FC236}">
                <a16:creationId xmlns:a16="http://schemas.microsoft.com/office/drawing/2014/main" id="{14803CEF-84B3-4EB5-B2B3-D378CED7D6B6}"/>
              </a:ext>
            </a:extLst>
          </p:cNvPr>
          <p:cNvSpPr txBox="1"/>
          <p:nvPr/>
        </p:nvSpPr>
        <p:spPr>
          <a:xfrm>
            <a:off x="10982566" y="0"/>
            <a:ext cx="1209434" cy="276999"/>
          </a:xfrm>
          <a:prstGeom prst="rect">
            <a:avLst/>
          </a:prstGeom>
          <a:noFill/>
        </p:spPr>
        <p:txBody>
          <a:bodyPr wrap="square" rtlCol="0">
            <a:spAutoFit/>
          </a:bodyPr>
          <a:lstStyle/>
          <a:p>
            <a:r>
              <a:rPr lang="ru-RU" sz="1200" dirty="0">
                <a:solidFill>
                  <a:schemeClr val="tx2">
                    <a:lumMod val="40000"/>
                    <a:lumOff val="60000"/>
                  </a:schemeClr>
                </a:solidFill>
              </a:rPr>
              <a:t>Физика, 8 класс</a:t>
            </a:r>
          </a:p>
        </p:txBody>
      </p:sp>
    </p:spTree>
    <p:extLst>
      <p:ext uri="{BB962C8B-B14F-4D97-AF65-F5344CB8AC3E}">
        <p14:creationId xmlns:p14="http://schemas.microsoft.com/office/powerpoint/2010/main" val="11187914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923AEC73-3C65-42DB-8517-994DE7F35046}"/>
              </a:ext>
            </a:extLst>
          </p:cNvPr>
          <p:cNvGraphicFramePr>
            <a:graphicFrameLocks noGrp="1"/>
          </p:cNvGraphicFramePr>
          <p:nvPr>
            <p:extLst>
              <p:ext uri="{D42A27DB-BD31-4B8C-83A1-F6EECF244321}">
                <p14:modId xmlns:p14="http://schemas.microsoft.com/office/powerpoint/2010/main" val="1937192283"/>
              </p:ext>
            </p:extLst>
          </p:nvPr>
        </p:nvGraphicFramePr>
        <p:xfrm>
          <a:off x="197708" y="887106"/>
          <a:ext cx="11796583" cy="5661597"/>
        </p:xfrm>
        <a:graphic>
          <a:graphicData uri="http://schemas.openxmlformats.org/drawingml/2006/table">
            <a:tbl>
              <a:tblPr firstRow="1" firstCol="1" lastRow="1" lastCol="1" bandRow="1" bandCol="1">
                <a:noFill/>
                <a:tableStyleId>{5940675A-B579-460E-94D1-54222C63F5DA}</a:tableStyleId>
              </a:tblPr>
              <a:tblGrid>
                <a:gridCol w="586788">
                  <a:extLst>
                    <a:ext uri="{9D8B030D-6E8A-4147-A177-3AD203B41FA5}">
                      <a16:colId xmlns:a16="http://schemas.microsoft.com/office/drawing/2014/main" val="1602300257"/>
                    </a:ext>
                  </a:extLst>
                </a:gridCol>
                <a:gridCol w="11209795">
                  <a:extLst>
                    <a:ext uri="{9D8B030D-6E8A-4147-A177-3AD203B41FA5}">
                      <a16:colId xmlns:a16="http://schemas.microsoft.com/office/drawing/2014/main" val="3427477491"/>
                    </a:ext>
                  </a:extLst>
                </a:gridCol>
              </a:tblGrid>
              <a:tr h="219605">
                <a:tc>
                  <a:txBody>
                    <a:bodyPr/>
                    <a:lstStyle/>
                    <a:p>
                      <a:pPr algn="ctr">
                        <a:lnSpc>
                          <a:spcPct val="115000"/>
                        </a:lnSpc>
                        <a:spcBef>
                          <a:spcPts val="55"/>
                        </a:spcBef>
                        <a:spcAft>
                          <a:spcPts val="0"/>
                        </a:spcAft>
                        <a:tabLst>
                          <a:tab pos="452120" algn="l"/>
                        </a:tabLst>
                      </a:pPr>
                      <a:r>
                        <a:rPr lang="ru-RU" sz="1400" b="1" dirty="0">
                          <a:effectLst/>
                          <a:latin typeface="Times New Roman" panose="02020603050405020304" pitchFamily="18" charset="0"/>
                          <a:cs typeface="Times New Roman" panose="02020603050405020304" pitchFamily="18" charset="0"/>
                        </a:rPr>
                        <a:t>№</a:t>
                      </a:r>
                    </a:p>
                    <a:p>
                      <a:pPr algn="ctr">
                        <a:lnSpc>
                          <a:spcPct val="115000"/>
                        </a:lnSpc>
                        <a:spcBef>
                          <a:spcPts val="55"/>
                        </a:spcBef>
                        <a:spcAft>
                          <a:spcPts val="0"/>
                        </a:spcAft>
                        <a:tabLst>
                          <a:tab pos="452120" algn="l"/>
                        </a:tabLst>
                      </a:pPr>
                      <a:r>
                        <a:rPr lang="ru-RU" sz="1400" b="1" dirty="0">
                          <a:effectLst/>
                          <a:latin typeface="Times New Roman" panose="02020603050405020304" pitchFamily="18" charset="0"/>
                          <a:cs typeface="Times New Roman" panose="02020603050405020304" pitchFamily="18" charset="0"/>
                        </a:rPr>
                        <a:t>п/п</a:t>
                      </a:r>
                      <a:endPar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lnSpc>
                          <a:spcPct val="115000"/>
                        </a:lnSpc>
                        <a:spcBef>
                          <a:spcPts val="55"/>
                        </a:spcBef>
                        <a:spcAft>
                          <a:spcPts val="0"/>
                        </a:spcAft>
                        <a:tabLst>
                          <a:tab pos="452120" algn="l"/>
                        </a:tabLst>
                      </a:pPr>
                      <a:r>
                        <a:rPr lang="ru-RU" sz="1400" b="1" dirty="0">
                          <a:effectLst/>
                          <a:latin typeface="Times New Roman" panose="02020603050405020304" pitchFamily="18" charset="0"/>
                          <a:cs typeface="Times New Roman" panose="02020603050405020304" pitchFamily="18" charset="0"/>
                        </a:rPr>
                        <a:t>Блоки</a:t>
                      </a:r>
                      <a:r>
                        <a:rPr lang="ru-RU" sz="1400" b="1" spc="-35" dirty="0">
                          <a:effectLst/>
                          <a:latin typeface="Times New Roman" panose="02020603050405020304" pitchFamily="18" charset="0"/>
                          <a:cs typeface="Times New Roman" panose="02020603050405020304" pitchFamily="18" charset="0"/>
                        </a:rPr>
                        <a:t> </a:t>
                      </a:r>
                      <a:r>
                        <a:rPr lang="ru-RU" sz="1400" b="1" dirty="0" err="1">
                          <a:effectLst/>
                          <a:latin typeface="Times New Roman" panose="02020603050405020304" pitchFamily="18" charset="0"/>
                          <a:cs typeface="Times New Roman" panose="02020603050405020304" pitchFamily="18" charset="0"/>
                        </a:rPr>
                        <a:t>ПООП</a:t>
                      </a:r>
                      <a:r>
                        <a:rPr lang="ru-RU" sz="1400" b="1" dirty="0">
                          <a:effectLst/>
                          <a:latin typeface="Times New Roman" panose="02020603050405020304" pitchFamily="18" charset="0"/>
                          <a:cs typeface="Times New Roman" panose="02020603050405020304" pitchFamily="18" charset="0"/>
                        </a:rPr>
                        <a:t>:</a:t>
                      </a:r>
                      <a:r>
                        <a:rPr lang="ru-RU" sz="1400" b="1" spc="-35"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выпускник</a:t>
                      </a:r>
                      <a:r>
                        <a:rPr lang="ru-RU" sz="1400" b="1" spc="-45"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научится</a:t>
                      </a:r>
                      <a:r>
                        <a:rPr lang="ru-RU" sz="1400" b="1" spc="-35"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a:t>
                      </a:r>
                      <a:r>
                        <a:rPr lang="ru-RU" sz="1400" b="1" spc="-20"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получит </a:t>
                      </a:r>
                      <a:r>
                        <a:rPr lang="ru-RU" sz="1400" b="1" spc="-285"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возможность</a:t>
                      </a:r>
                      <a:r>
                        <a:rPr lang="ru-RU" sz="1400" b="1" spc="-10"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научиться</a:t>
                      </a:r>
                      <a:r>
                        <a:rPr lang="ru-RU" sz="1400" b="1" spc="-5"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или</a:t>
                      </a:r>
                      <a:r>
                        <a:rPr lang="ru-RU" sz="1400" b="1" spc="-10"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проверяемые требования</a:t>
                      </a:r>
                      <a:r>
                        <a:rPr lang="ru-RU" sz="1400" b="1" spc="-20"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(умения)</a:t>
                      </a:r>
                      <a:r>
                        <a:rPr lang="ru-RU" sz="1400" b="1" spc="-25"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в</a:t>
                      </a:r>
                      <a:r>
                        <a:rPr lang="ru-RU" sz="1400" b="1" spc="-30"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соответствии</a:t>
                      </a:r>
                      <a:r>
                        <a:rPr lang="ru-RU" sz="1400" b="1" spc="-20"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с</a:t>
                      </a:r>
                      <a:r>
                        <a:rPr lang="ru-RU" sz="1400" b="1" spc="-25" dirty="0">
                          <a:effectLst/>
                          <a:latin typeface="Times New Roman" panose="02020603050405020304" pitchFamily="18" charset="0"/>
                          <a:cs typeface="Times New Roman" panose="02020603050405020304" pitchFamily="18" charset="0"/>
                        </a:rPr>
                        <a:t> </a:t>
                      </a:r>
                      <a:r>
                        <a:rPr lang="ru-RU" sz="1400" b="1" dirty="0" err="1">
                          <a:effectLst/>
                          <a:latin typeface="Times New Roman" panose="02020603050405020304" pitchFamily="18" charset="0"/>
                          <a:cs typeface="Times New Roman" panose="02020603050405020304" pitchFamily="18" charset="0"/>
                        </a:rPr>
                        <a:t>ФГОС</a:t>
                      </a:r>
                      <a:endPar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373384286"/>
                  </a:ext>
                </a:extLst>
              </a:tr>
              <a:tr h="41962">
                <a:tc>
                  <a:txBody>
                    <a:bodyPr/>
                    <a:lstStyle/>
                    <a:p>
                      <a:pPr algn="ctr">
                        <a:lnSpc>
                          <a:spcPct val="115000"/>
                        </a:lnSpc>
                        <a:spcBef>
                          <a:spcPts val="1200"/>
                        </a:spcBef>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noFill/>
                  </a:tcPr>
                </a:tc>
                <a:tc>
                  <a:txBody>
                    <a:bodyPr/>
                    <a:lstStyle/>
                    <a:p>
                      <a:pPr algn="l"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Решать задачи, используя физические законы (закон Ома для участка цепи, закон Джоуля – Ленца) и формулы, связывающие физические величины (количество теплоты, температура, удельная теплоемкость вещества, удельная теплота плавления, удельная теплота парообразования, удельная теплота сгорания топлива, сила тока, электрическое напряжение, электрическое сопротивление, удельное сопротивление проводника); на основе анализа условия задачи выделять физические величины, законы и формулы, необходимые для ее решения; проводить расчеты</a:t>
                      </a:r>
                    </a:p>
                  </a:txBody>
                  <a:tcPr marL="9525" marR="9525" marT="9525" marB="0" anchor="b">
                    <a:noFill/>
                  </a:tcPr>
                </a:tc>
                <a:extLst>
                  <a:ext uri="{0D108BD9-81ED-4DB2-BD59-A6C34878D82A}">
                    <a16:rowId xmlns:a16="http://schemas.microsoft.com/office/drawing/2014/main" val="3392768954"/>
                  </a:ext>
                </a:extLst>
              </a:tr>
              <a:tr h="41962">
                <a:tc>
                  <a:txBody>
                    <a:bodyPr/>
                    <a:lstStyle/>
                    <a:p>
                      <a:pPr algn="ctr">
                        <a:lnSpc>
                          <a:spcPct val="115000"/>
                        </a:lnSpc>
                        <a:spcBef>
                          <a:spcPts val="1200"/>
                        </a:spcBef>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68580" marR="68580" marT="0" marB="0" anchor="ctr">
                    <a:noFill/>
                  </a:tcPr>
                </a:tc>
                <a:tc>
                  <a:txBody>
                    <a:bodyPr/>
                    <a:lstStyle/>
                    <a:p>
                      <a:pPr algn="l"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Решать задачи; выделять физические величины, законы (закон Ома для участка цепи, закон Джоуля – Ленца) и формулы, связывающие физические величины (сила тока, электрическое напряжение, электрическое сопротивление, работа электрического поля, мощность тока), необходимые для ее решения; проводить расчеты. Распознавать простые технические устройства и измерительные приборы по схемам и схематичным рисункам; составлять схемы электрических цепей с последовательным и параллельным соединением элементов, различая условные обозначения элементов электрических цепей</a:t>
                      </a:r>
                    </a:p>
                  </a:txBody>
                  <a:tcPr marL="9525" marR="9525" marT="9525" marB="0" anchor="b">
                    <a:noFill/>
                  </a:tcPr>
                </a:tc>
                <a:extLst>
                  <a:ext uri="{0D108BD9-81ED-4DB2-BD59-A6C34878D82A}">
                    <a16:rowId xmlns:a16="http://schemas.microsoft.com/office/drawing/2014/main" val="4152742015"/>
                  </a:ext>
                </a:extLst>
              </a:tr>
              <a:tr h="41962">
                <a:tc>
                  <a:txBody>
                    <a:bodyPr/>
                    <a:lstStyle/>
                    <a:p>
                      <a:pPr algn="ctr">
                        <a:lnSpc>
                          <a:spcPct val="115000"/>
                        </a:lnSpc>
                        <a:spcBef>
                          <a:spcPts val="1200"/>
                        </a:spcBef>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68580" marR="68580" marT="0" marB="0" anchor="ctr">
                    <a:noFill/>
                  </a:tcPr>
                </a:tc>
                <a:tc>
                  <a:txBody>
                    <a:bodyPr/>
                    <a:lstStyle/>
                    <a:p>
                      <a:pPr algn="l"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Использовать при выполнении учебных задач справочные материалы; делать выводы по результатам исследования; решать задачи, используя физические законы (закон Ома для участка цепи, закон Джоуля – Ленца) и формулы, связывающие физические величины (масса тела, плотность вещества, сила тока, электрическое напряжение, электрическое сопротивление, работа электрического поля, мощность тока, количество теплоты, температура, удельная теплоемкость вещества, удельная теплота плавления, удельная теплота парообразования, удельная теплота сгорания топлива); на основе анализа условия задачи выделять физические величины, законы и формулы, необходимые для ее решения; проводить расчеты</a:t>
                      </a:r>
                    </a:p>
                  </a:txBody>
                  <a:tcPr marL="9525" marR="9525" marT="9525" marB="0" anchor="b">
                    <a:noFill/>
                  </a:tcPr>
                </a:tc>
                <a:extLst>
                  <a:ext uri="{0D108BD9-81ED-4DB2-BD59-A6C34878D82A}">
                    <a16:rowId xmlns:a16="http://schemas.microsoft.com/office/drawing/2014/main" val="1954617202"/>
                  </a:ext>
                </a:extLst>
              </a:tr>
              <a:tr h="41962">
                <a:tc>
                  <a:txBody>
                    <a:bodyPr/>
                    <a:lstStyle/>
                    <a:p>
                      <a:pPr algn="ctr">
                        <a:lnSpc>
                          <a:spcPct val="115000"/>
                        </a:lnSpc>
                        <a:spcBef>
                          <a:spcPts val="1200"/>
                        </a:spcBef>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68580" marR="68580" marT="0" marB="0" anchor="ctr">
                    <a:noFill/>
                  </a:tcPr>
                </a:tc>
                <a:tc>
                  <a:txBody>
                    <a:bodyPr/>
                    <a:lstStyle/>
                    <a:p>
                      <a:pPr algn="l"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Распознавать электромагнитные явления и объяснять на основе имеющихся знаний основные свойства или условия протекания этих явлений: взаимодействие магнитов, действие магнитного поля на проводник с током</a:t>
                      </a:r>
                    </a:p>
                  </a:txBody>
                  <a:tcPr marL="9525" marR="9525" marT="9525" marB="0" anchor="b">
                    <a:noFill/>
                  </a:tcPr>
                </a:tc>
                <a:extLst>
                  <a:ext uri="{0D108BD9-81ED-4DB2-BD59-A6C34878D82A}">
                    <a16:rowId xmlns:a16="http://schemas.microsoft.com/office/drawing/2014/main" val="3785311347"/>
                  </a:ext>
                </a:extLst>
              </a:tr>
              <a:tr h="41962">
                <a:tc>
                  <a:txBody>
                    <a:bodyPr/>
                    <a:lstStyle/>
                    <a:p>
                      <a:pPr algn="ctr">
                        <a:lnSpc>
                          <a:spcPct val="115000"/>
                        </a:lnSpc>
                        <a:spcBef>
                          <a:spcPts val="1200"/>
                        </a:spcBef>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68580" marR="68580" marT="0" marB="0" anchor="ctr">
                    <a:noFill/>
                  </a:tcPr>
                </a:tc>
                <a:tc>
                  <a:txBody>
                    <a:bodyPr/>
                    <a:lstStyle/>
                    <a:p>
                      <a:pPr algn="l"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Решать задачи, используя физические законы (закон сохранения энергии в тепловых процессах, закон Ома для участка цепи, закон Джоуля – Ленца) и формулы, связывающие физические величины (масса тела, плотность вещества, сила, количество теплоты, температура, удельная теплоемкость вещества, удельная теплота плавления, удельная теплота парообразования, удельная теплота сгорания топлива, сила тока, электрическое напряжение, электрическое сопротивление, формулы расчета электрического сопротивления при последовательном и параллельном соединении проводников); на основе анализа условия задачи записывать краткое условие, выделять физические величины, законы и формулы, необходимые для ее решения; проводить расчеты и оценивать реальность полученного значения физической величины</a:t>
                      </a:r>
                    </a:p>
                  </a:txBody>
                  <a:tcPr marL="9525" marR="9525" marT="9525" marB="0" anchor="b">
                    <a:noFill/>
                  </a:tcPr>
                </a:tc>
                <a:extLst>
                  <a:ext uri="{0D108BD9-81ED-4DB2-BD59-A6C34878D82A}">
                    <a16:rowId xmlns:a16="http://schemas.microsoft.com/office/drawing/2014/main" val="4044472599"/>
                  </a:ext>
                </a:extLst>
              </a:tr>
              <a:tr h="41962">
                <a:tc>
                  <a:txBody>
                    <a:bodyPr/>
                    <a:lstStyle/>
                    <a:p>
                      <a:pPr algn="ctr">
                        <a:lnSpc>
                          <a:spcPct val="115000"/>
                        </a:lnSpc>
                        <a:spcBef>
                          <a:spcPts val="1200"/>
                        </a:spcBef>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68580" marR="68580" marT="0" marB="0" anchor="ctr">
                    <a:noFill/>
                  </a:tcPr>
                </a:tc>
                <a:tc>
                  <a:txBody>
                    <a:bodyPr/>
                    <a:lstStyle/>
                    <a:p>
                      <a:pPr algn="l"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Проводить прямые измерения физических величин: время, масса тела, объем, сила, температура, атмосферное давление, напряжение, сила тока; использовать простейшие методы оценки погрешностей измерений</a:t>
                      </a:r>
                    </a:p>
                  </a:txBody>
                  <a:tcPr marL="9525" marR="9525" marT="9525" marB="0" anchor="b">
                    <a:noFill/>
                  </a:tcPr>
                </a:tc>
                <a:extLst>
                  <a:ext uri="{0D108BD9-81ED-4DB2-BD59-A6C34878D82A}">
                    <a16:rowId xmlns:a16="http://schemas.microsoft.com/office/drawing/2014/main" val="942685591"/>
                  </a:ext>
                </a:extLst>
              </a:tr>
            </a:tbl>
          </a:graphicData>
        </a:graphic>
      </p:graphicFrame>
      <p:sp>
        <p:nvSpPr>
          <p:cNvPr id="6" name="Заголовок 3">
            <a:extLst>
              <a:ext uri="{FF2B5EF4-FFF2-40B4-BE49-F238E27FC236}">
                <a16:creationId xmlns:a16="http://schemas.microsoft.com/office/drawing/2014/main" id="{6AA098EB-00A5-4472-B92F-2DD914CDD303}"/>
              </a:ext>
            </a:extLst>
          </p:cNvPr>
          <p:cNvSpPr>
            <a:spLocks noGrp="1"/>
          </p:cNvSpPr>
          <p:nvPr>
            <p:ph type="title"/>
          </p:nvPr>
        </p:nvSpPr>
        <p:spPr>
          <a:xfrm>
            <a:off x="3436620" y="292746"/>
            <a:ext cx="10728960" cy="594360"/>
          </a:xfrm>
        </p:spPr>
        <p:txBody>
          <a:bodyPr/>
          <a:lstStyle/>
          <a:p>
            <a:r>
              <a:rPr lang="ru-RU" dirty="0"/>
              <a:t>Требования (умения)</a:t>
            </a:r>
          </a:p>
        </p:txBody>
      </p:sp>
      <p:sp>
        <p:nvSpPr>
          <p:cNvPr id="4" name="TextBox 3">
            <a:extLst>
              <a:ext uri="{FF2B5EF4-FFF2-40B4-BE49-F238E27FC236}">
                <a16:creationId xmlns:a16="http://schemas.microsoft.com/office/drawing/2014/main" id="{DCDD3F02-B324-409C-8EB6-52400D5A445A}"/>
              </a:ext>
            </a:extLst>
          </p:cNvPr>
          <p:cNvSpPr txBox="1"/>
          <p:nvPr/>
        </p:nvSpPr>
        <p:spPr>
          <a:xfrm>
            <a:off x="10982566" y="0"/>
            <a:ext cx="1209434" cy="276999"/>
          </a:xfrm>
          <a:prstGeom prst="rect">
            <a:avLst/>
          </a:prstGeom>
          <a:noFill/>
        </p:spPr>
        <p:txBody>
          <a:bodyPr wrap="square" rtlCol="0">
            <a:spAutoFit/>
          </a:bodyPr>
          <a:lstStyle/>
          <a:p>
            <a:r>
              <a:rPr lang="ru-RU" sz="1200" dirty="0">
                <a:solidFill>
                  <a:schemeClr val="tx2">
                    <a:lumMod val="40000"/>
                    <a:lumOff val="60000"/>
                  </a:schemeClr>
                </a:solidFill>
              </a:rPr>
              <a:t>Физика, 8 класс</a:t>
            </a:r>
          </a:p>
        </p:txBody>
      </p:sp>
    </p:spTree>
    <p:extLst>
      <p:ext uri="{BB962C8B-B14F-4D97-AF65-F5344CB8AC3E}">
        <p14:creationId xmlns:p14="http://schemas.microsoft.com/office/powerpoint/2010/main" val="31653939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923AEC73-3C65-42DB-8517-994DE7F35046}"/>
              </a:ext>
            </a:extLst>
          </p:cNvPr>
          <p:cNvGraphicFramePr>
            <a:graphicFrameLocks noGrp="1"/>
          </p:cNvGraphicFramePr>
          <p:nvPr>
            <p:extLst>
              <p:ext uri="{D42A27DB-BD31-4B8C-83A1-F6EECF244321}">
                <p14:modId xmlns:p14="http://schemas.microsoft.com/office/powerpoint/2010/main" val="783731138"/>
              </p:ext>
            </p:extLst>
          </p:nvPr>
        </p:nvGraphicFramePr>
        <p:xfrm>
          <a:off x="197708" y="887106"/>
          <a:ext cx="11796583" cy="5855907"/>
        </p:xfrm>
        <a:graphic>
          <a:graphicData uri="http://schemas.openxmlformats.org/drawingml/2006/table">
            <a:tbl>
              <a:tblPr firstRow="1" firstCol="1" lastRow="1" lastCol="1" bandRow="1" bandCol="1">
                <a:noFill/>
                <a:tableStyleId>{5940675A-B579-460E-94D1-54222C63F5DA}</a:tableStyleId>
              </a:tblPr>
              <a:tblGrid>
                <a:gridCol w="586788">
                  <a:extLst>
                    <a:ext uri="{9D8B030D-6E8A-4147-A177-3AD203B41FA5}">
                      <a16:colId xmlns:a16="http://schemas.microsoft.com/office/drawing/2014/main" val="1602300257"/>
                    </a:ext>
                  </a:extLst>
                </a:gridCol>
                <a:gridCol w="11209795">
                  <a:extLst>
                    <a:ext uri="{9D8B030D-6E8A-4147-A177-3AD203B41FA5}">
                      <a16:colId xmlns:a16="http://schemas.microsoft.com/office/drawing/2014/main" val="3427477491"/>
                    </a:ext>
                  </a:extLst>
                </a:gridCol>
              </a:tblGrid>
              <a:tr h="277269">
                <a:tc>
                  <a:txBody>
                    <a:bodyPr/>
                    <a:lstStyle/>
                    <a:p>
                      <a:pPr algn="ctr">
                        <a:lnSpc>
                          <a:spcPct val="115000"/>
                        </a:lnSpc>
                        <a:spcBef>
                          <a:spcPts val="55"/>
                        </a:spcBef>
                        <a:spcAft>
                          <a:spcPts val="0"/>
                        </a:spcAft>
                        <a:tabLst>
                          <a:tab pos="452120" algn="l"/>
                        </a:tabLst>
                      </a:pPr>
                      <a:r>
                        <a:rPr lang="ru-RU" sz="1400" b="1" dirty="0">
                          <a:effectLst/>
                          <a:latin typeface="Times New Roman" panose="02020603050405020304" pitchFamily="18" charset="0"/>
                          <a:cs typeface="Times New Roman" panose="02020603050405020304" pitchFamily="18" charset="0"/>
                        </a:rPr>
                        <a:t>№</a:t>
                      </a:r>
                    </a:p>
                    <a:p>
                      <a:pPr algn="ctr">
                        <a:lnSpc>
                          <a:spcPct val="115000"/>
                        </a:lnSpc>
                        <a:spcBef>
                          <a:spcPts val="55"/>
                        </a:spcBef>
                        <a:spcAft>
                          <a:spcPts val="0"/>
                        </a:spcAft>
                        <a:tabLst>
                          <a:tab pos="452120" algn="l"/>
                        </a:tabLst>
                      </a:pPr>
                      <a:r>
                        <a:rPr lang="ru-RU" sz="1400" b="1" dirty="0">
                          <a:effectLst/>
                          <a:latin typeface="Times New Roman" panose="02020603050405020304" pitchFamily="18" charset="0"/>
                          <a:cs typeface="Times New Roman" panose="02020603050405020304" pitchFamily="18" charset="0"/>
                        </a:rPr>
                        <a:t>п/п</a:t>
                      </a:r>
                      <a:endPar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lnSpc>
                          <a:spcPct val="115000"/>
                        </a:lnSpc>
                        <a:spcBef>
                          <a:spcPts val="55"/>
                        </a:spcBef>
                        <a:spcAft>
                          <a:spcPts val="0"/>
                        </a:spcAft>
                        <a:tabLst>
                          <a:tab pos="452120" algn="l"/>
                        </a:tabLst>
                      </a:pPr>
                      <a:r>
                        <a:rPr lang="ru-RU" sz="1400" b="1" dirty="0">
                          <a:effectLst/>
                          <a:latin typeface="Times New Roman" panose="02020603050405020304" pitchFamily="18" charset="0"/>
                          <a:cs typeface="Times New Roman" panose="02020603050405020304" pitchFamily="18" charset="0"/>
                        </a:rPr>
                        <a:t>Блоки</a:t>
                      </a:r>
                      <a:r>
                        <a:rPr lang="ru-RU" sz="1400" b="1" spc="-35" dirty="0">
                          <a:effectLst/>
                          <a:latin typeface="Times New Roman" panose="02020603050405020304" pitchFamily="18" charset="0"/>
                          <a:cs typeface="Times New Roman" panose="02020603050405020304" pitchFamily="18" charset="0"/>
                        </a:rPr>
                        <a:t> </a:t>
                      </a:r>
                      <a:r>
                        <a:rPr lang="ru-RU" sz="1400" b="1" dirty="0" err="1">
                          <a:effectLst/>
                          <a:latin typeface="Times New Roman" panose="02020603050405020304" pitchFamily="18" charset="0"/>
                          <a:cs typeface="Times New Roman" panose="02020603050405020304" pitchFamily="18" charset="0"/>
                        </a:rPr>
                        <a:t>ПООП</a:t>
                      </a:r>
                      <a:r>
                        <a:rPr lang="ru-RU" sz="1400" b="1" dirty="0">
                          <a:effectLst/>
                          <a:latin typeface="Times New Roman" panose="02020603050405020304" pitchFamily="18" charset="0"/>
                          <a:cs typeface="Times New Roman" panose="02020603050405020304" pitchFamily="18" charset="0"/>
                        </a:rPr>
                        <a:t>:</a:t>
                      </a:r>
                      <a:r>
                        <a:rPr lang="ru-RU" sz="1400" b="1" spc="-35"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выпускник</a:t>
                      </a:r>
                      <a:r>
                        <a:rPr lang="ru-RU" sz="1400" b="1" spc="-45"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научится</a:t>
                      </a:r>
                      <a:r>
                        <a:rPr lang="ru-RU" sz="1400" b="1" spc="-35"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a:t>
                      </a:r>
                      <a:r>
                        <a:rPr lang="ru-RU" sz="1400" b="1" spc="-20"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получит </a:t>
                      </a:r>
                      <a:r>
                        <a:rPr lang="ru-RU" sz="1400" b="1" spc="-285"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возможность</a:t>
                      </a:r>
                      <a:r>
                        <a:rPr lang="ru-RU" sz="1400" b="1" spc="-10"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научиться</a:t>
                      </a:r>
                      <a:r>
                        <a:rPr lang="ru-RU" sz="1400" b="1" spc="-5"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или</a:t>
                      </a:r>
                      <a:r>
                        <a:rPr lang="ru-RU" sz="1400" b="1" spc="-10"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проверяемые требования</a:t>
                      </a:r>
                      <a:r>
                        <a:rPr lang="ru-RU" sz="1400" b="1" spc="-20"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(умения)</a:t>
                      </a:r>
                      <a:r>
                        <a:rPr lang="ru-RU" sz="1400" b="1" spc="-25"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в</a:t>
                      </a:r>
                      <a:r>
                        <a:rPr lang="ru-RU" sz="1400" b="1" spc="-30"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соответствии</a:t>
                      </a:r>
                      <a:r>
                        <a:rPr lang="ru-RU" sz="1400" b="1" spc="-20"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с</a:t>
                      </a:r>
                      <a:r>
                        <a:rPr lang="ru-RU" sz="1400" b="1" spc="-25" dirty="0">
                          <a:effectLst/>
                          <a:latin typeface="Times New Roman" panose="02020603050405020304" pitchFamily="18" charset="0"/>
                          <a:cs typeface="Times New Roman" panose="02020603050405020304" pitchFamily="18" charset="0"/>
                        </a:rPr>
                        <a:t> </a:t>
                      </a:r>
                      <a:r>
                        <a:rPr lang="ru-RU" sz="1400" b="1" dirty="0" err="1">
                          <a:effectLst/>
                          <a:latin typeface="Times New Roman" panose="02020603050405020304" pitchFamily="18" charset="0"/>
                          <a:cs typeface="Times New Roman" panose="02020603050405020304" pitchFamily="18" charset="0"/>
                        </a:rPr>
                        <a:t>ФГОС</a:t>
                      </a:r>
                      <a:endPar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373384286"/>
                  </a:ext>
                </a:extLst>
              </a:tr>
              <a:tr h="41962">
                <a:tc>
                  <a:txBody>
                    <a:bodyPr/>
                    <a:lstStyle/>
                    <a:p>
                      <a:pPr algn="ctr">
                        <a:lnSpc>
                          <a:spcPct val="115000"/>
                        </a:lnSpc>
                        <a:spcBef>
                          <a:spcPts val="1200"/>
                        </a:spcBef>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68580" marR="68580" marT="0" marB="0" anchor="ctr">
                    <a:noFill/>
                  </a:tcPr>
                </a:tc>
                <a:tc>
                  <a:txBody>
                    <a:bodyPr/>
                    <a:lstStyle/>
                    <a:p>
                      <a:pPr algn="l"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Распознавать тепловые явления и объяснять на базе имеющихся знаний основные свойства или условия протекания этих явлений: диффузия, изменение объема тел при нагревании (охлаждении), тепловое равновесие, испарение, конденсация, плавление, кристаллизация, кипение, различные способы теплопередачи (теплопроводность, конвекция, излучение), агрегатные состояния вещества, поглощение энергии при испарении жидкости и выделение ее при конденсации пара; распознавать электромагнитные явления и объяснять на основе имеющихся знаний основные свойства или условия протекания этих явлений: электризации тел, взаимодействие зарядов, электрический ток и его действия (тепловое, химическое, магнитное). Анализировать ситуации практико-ориентированного характера, узнавать в них проявление изученных физических явлений или закономерностей и применять имеющиеся знания для их объяснения</a:t>
                      </a:r>
                    </a:p>
                  </a:txBody>
                  <a:tcPr marL="9525" marR="9525" marT="9525" marB="0" anchor="b">
                    <a:noFill/>
                  </a:tcPr>
                </a:tc>
                <a:extLst>
                  <a:ext uri="{0D108BD9-81ED-4DB2-BD59-A6C34878D82A}">
                    <a16:rowId xmlns:a16="http://schemas.microsoft.com/office/drawing/2014/main" val="962026188"/>
                  </a:ext>
                </a:extLst>
              </a:tr>
              <a:tr h="41962">
                <a:tc>
                  <a:txBody>
                    <a:bodyPr/>
                    <a:lstStyle/>
                    <a:p>
                      <a:pPr algn="ctr">
                        <a:lnSpc>
                          <a:spcPct val="115000"/>
                        </a:lnSpc>
                        <a:spcBef>
                          <a:spcPts val="1200"/>
                        </a:spcBef>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8</a:t>
                      </a:r>
                    </a:p>
                  </a:txBody>
                  <a:tcPr marL="68580" marR="68580" marT="0" marB="0" anchor="ctr">
                    <a:noFill/>
                  </a:tcPr>
                </a:tc>
                <a:tc>
                  <a:txBody>
                    <a:bodyPr/>
                    <a:lstStyle/>
                    <a:p>
                      <a:pPr algn="l"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Решать задачи, используя физические законы (закон Ома для участка цепи, закон Джоуля – Ленца) и формулы, связывающие физические величины (масса тела, плотность вещества, сила тока, электрическое напряжение, электрическое сопротивление, работа электрического поля, мощность тока, количество теплоты, температура, удельная теплоемкость вещества, удельная теплота плавления, удельная теплота парообразования, удельная теплота сгорания топлива); на основе анализа условия задачи выделять физические величины, законы и формулы, необходимые для ее решения; проводить расчеты</a:t>
                      </a:r>
                    </a:p>
                  </a:txBody>
                  <a:tcPr marL="9525" marR="9525" marT="9525" marB="0" anchor="b">
                    <a:noFill/>
                  </a:tcPr>
                </a:tc>
                <a:extLst>
                  <a:ext uri="{0D108BD9-81ED-4DB2-BD59-A6C34878D82A}">
                    <a16:rowId xmlns:a16="http://schemas.microsoft.com/office/drawing/2014/main" val="2067784926"/>
                  </a:ext>
                </a:extLst>
              </a:tr>
              <a:tr h="41962">
                <a:tc>
                  <a:txBody>
                    <a:bodyPr/>
                    <a:lstStyle/>
                    <a:p>
                      <a:pPr algn="ctr">
                        <a:lnSpc>
                          <a:spcPct val="115000"/>
                        </a:lnSpc>
                        <a:spcBef>
                          <a:spcPts val="1200"/>
                        </a:spcBef>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9</a:t>
                      </a:r>
                    </a:p>
                  </a:txBody>
                  <a:tcPr marL="68580" marR="68580" marT="0" marB="0" anchor="ctr">
                    <a:noFill/>
                  </a:tcPr>
                </a:tc>
                <a:tc>
                  <a:txBody>
                    <a:bodyPr/>
                    <a:lstStyle/>
                    <a:p>
                      <a:pPr algn="l"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Интерпретировать результаты наблюдений и опытов; решать задачи, используя формулы, связывающие физические величины (количество теплоты, температура, удельная теплоемкость вещества, удельная теплота плавления, удельная теплота парообразования, удельная теплота сгорания топлива); на основе анализа условия задачи выделять физические величины и формулы, необходимые для ее решения; проводить расчеты; решать задачи, используя физические законы (закон Ома для участка цепи, закон Джоуля – Ленца) и формулы, связывающие физические величины (сила тока, электрическое напряжение, электрическое сопротивление, работа электрического поля, мощность тока); на основе анализа условия задачи выделять физические величины, законы и формулы, необходимые для ее решения; проводить расчеты</a:t>
                      </a:r>
                    </a:p>
                  </a:txBody>
                  <a:tcPr marL="9525" marR="9525" marT="9525" marB="0" anchor="b">
                    <a:noFill/>
                  </a:tcPr>
                </a:tc>
                <a:extLst>
                  <a:ext uri="{0D108BD9-81ED-4DB2-BD59-A6C34878D82A}">
                    <a16:rowId xmlns:a16="http://schemas.microsoft.com/office/drawing/2014/main" val="1258273726"/>
                  </a:ext>
                </a:extLst>
              </a:tr>
              <a:tr h="41962">
                <a:tc>
                  <a:txBody>
                    <a:bodyPr/>
                    <a:lstStyle/>
                    <a:p>
                      <a:pPr algn="ctr">
                        <a:lnSpc>
                          <a:spcPct val="115000"/>
                        </a:lnSpc>
                        <a:spcBef>
                          <a:spcPts val="1200"/>
                        </a:spcBef>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68580" marR="68580" marT="0" marB="0" anchor="ctr">
                    <a:noFill/>
                  </a:tcPr>
                </a:tc>
                <a:tc>
                  <a:txBody>
                    <a:bodyPr/>
                    <a:lstStyle/>
                    <a:p>
                      <a:pPr algn="l"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Анализировать отдельные этапы проведения исследований и интерпретировать результаты наблюдений и опытов; решать задачи, используя физические законы (закон сохранения энергии в тепловых процессах, закон Ома для участка цепи, закон Джоуля – Ленца) и формулы, связывающие физические величины (масса тела, плотность вещества, количество теплоты, температура, удельная теплоемкость вещества, удельная теплота плавления, удельная теплота парообразования, удельная теплота сгорания топлива, сила тока, электрическое напряжение, электрическое сопротивление, формулы расчета электрического сопротивления при последовательном и параллельном соединении проводников); на основе анализа условия задачи записывать краткое условие, выделять физические величины, законы и формулы, необходимые для ее решения; проводить расчеты и оценивать реальность полученного значения физической величины</a:t>
                      </a:r>
                    </a:p>
                  </a:txBody>
                  <a:tcPr marL="9525" marR="9525" marT="9525" marB="0" anchor="b">
                    <a:noFill/>
                  </a:tcPr>
                </a:tc>
                <a:extLst>
                  <a:ext uri="{0D108BD9-81ED-4DB2-BD59-A6C34878D82A}">
                    <a16:rowId xmlns:a16="http://schemas.microsoft.com/office/drawing/2014/main" val="1313562819"/>
                  </a:ext>
                </a:extLst>
              </a:tr>
            </a:tbl>
          </a:graphicData>
        </a:graphic>
      </p:graphicFrame>
      <p:sp>
        <p:nvSpPr>
          <p:cNvPr id="6" name="Заголовок 3">
            <a:extLst>
              <a:ext uri="{FF2B5EF4-FFF2-40B4-BE49-F238E27FC236}">
                <a16:creationId xmlns:a16="http://schemas.microsoft.com/office/drawing/2014/main" id="{6AA098EB-00A5-4472-B92F-2DD914CDD303}"/>
              </a:ext>
            </a:extLst>
          </p:cNvPr>
          <p:cNvSpPr>
            <a:spLocks noGrp="1"/>
          </p:cNvSpPr>
          <p:nvPr>
            <p:ph type="title"/>
          </p:nvPr>
        </p:nvSpPr>
        <p:spPr>
          <a:xfrm>
            <a:off x="3436620" y="292746"/>
            <a:ext cx="10728960" cy="594360"/>
          </a:xfrm>
        </p:spPr>
        <p:txBody>
          <a:bodyPr/>
          <a:lstStyle/>
          <a:p>
            <a:r>
              <a:rPr lang="ru-RU" dirty="0"/>
              <a:t>Требования (умения)</a:t>
            </a:r>
          </a:p>
        </p:txBody>
      </p:sp>
      <p:sp>
        <p:nvSpPr>
          <p:cNvPr id="4" name="TextBox 3">
            <a:extLst>
              <a:ext uri="{FF2B5EF4-FFF2-40B4-BE49-F238E27FC236}">
                <a16:creationId xmlns:a16="http://schemas.microsoft.com/office/drawing/2014/main" id="{A9DCC075-5A03-4C17-BF35-4D0B2BE9ABB8}"/>
              </a:ext>
            </a:extLst>
          </p:cNvPr>
          <p:cNvSpPr txBox="1"/>
          <p:nvPr/>
        </p:nvSpPr>
        <p:spPr>
          <a:xfrm>
            <a:off x="10982566" y="0"/>
            <a:ext cx="1209434" cy="276999"/>
          </a:xfrm>
          <a:prstGeom prst="rect">
            <a:avLst/>
          </a:prstGeom>
          <a:noFill/>
        </p:spPr>
        <p:txBody>
          <a:bodyPr wrap="square" rtlCol="0">
            <a:spAutoFit/>
          </a:bodyPr>
          <a:lstStyle/>
          <a:p>
            <a:r>
              <a:rPr lang="ru-RU" sz="1200" dirty="0">
                <a:solidFill>
                  <a:schemeClr val="tx2">
                    <a:lumMod val="40000"/>
                    <a:lumOff val="60000"/>
                  </a:schemeClr>
                </a:solidFill>
              </a:rPr>
              <a:t>Физика, 8 класс</a:t>
            </a:r>
          </a:p>
        </p:txBody>
      </p:sp>
    </p:spTree>
    <p:extLst>
      <p:ext uri="{BB962C8B-B14F-4D97-AF65-F5344CB8AC3E}">
        <p14:creationId xmlns:p14="http://schemas.microsoft.com/office/powerpoint/2010/main" val="17322318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8362281" cy="444387"/>
          </a:xfrm>
        </p:spPr>
        <p:txBody>
          <a:bodyPr>
            <a:noAutofit/>
          </a:bodyPr>
          <a:lstStyle/>
          <a:p>
            <a:r>
              <a:rPr lang="ru-RU" sz="2000" dirty="0"/>
              <a:t>Изменение доли участников по качеству знаний («4»+«5») по результатам ВПР в  2021-2025 гг.</a:t>
            </a:r>
          </a:p>
        </p:txBody>
      </p:sp>
      <p:graphicFrame>
        <p:nvGraphicFramePr>
          <p:cNvPr id="5" name="Диаграмма 4">
            <a:extLst>
              <a:ext uri="{FF2B5EF4-FFF2-40B4-BE49-F238E27FC236}">
                <a16:creationId xmlns:a16="http://schemas.microsoft.com/office/drawing/2014/main" id="{B778A58D-E6E9-4DE1-8D27-8FDCACC32A8C}"/>
              </a:ext>
            </a:extLst>
          </p:cNvPr>
          <p:cNvGraphicFramePr/>
          <p:nvPr>
            <p:extLst>
              <p:ext uri="{D42A27DB-BD31-4B8C-83A1-F6EECF244321}">
                <p14:modId xmlns:p14="http://schemas.microsoft.com/office/powerpoint/2010/main" val="2570200028"/>
              </p:ext>
            </p:extLst>
          </p:nvPr>
        </p:nvGraphicFramePr>
        <p:xfrm>
          <a:off x="98854" y="719667"/>
          <a:ext cx="11986054" cy="30331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Диаграмма 6">
            <a:extLst>
              <a:ext uri="{FF2B5EF4-FFF2-40B4-BE49-F238E27FC236}">
                <a16:creationId xmlns:a16="http://schemas.microsoft.com/office/drawing/2014/main" id="{8FAA810D-E1F2-4CF0-9CEE-B6A9C74CD080}"/>
              </a:ext>
            </a:extLst>
          </p:cNvPr>
          <p:cNvGraphicFramePr/>
          <p:nvPr>
            <p:extLst>
              <p:ext uri="{D42A27DB-BD31-4B8C-83A1-F6EECF244321}">
                <p14:modId xmlns:p14="http://schemas.microsoft.com/office/powerpoint/2010/main" val="1482942637"/>
              </p:ext>
            </p:extLst>
          </p:nvPr>
        </p:nvGraphicFramePr>
        <p:xfrm>
          <a:off x="0" y="3656001"/>
          <a:ext cx="11986054" cy="303318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2E680079-37E5-4FBA-8807-22DD9C7D3C34}"/>
              </a:ext>
            </a:extLst>
          </p:cNvPr>
          <p:cNvSpPr txBox="1"/>
          <p:nvPr/>
        </p:nvSpPr>
        <p:spPr>
          <a:xfrm>
            <a:off x="10982566" y="0"/>
            <a:ext cx="1209434" cy="276999"/>
          </a:xfrm>
          <a:prstGeom prst="rect">
            <a:avLst/>
          </a:prstGeom>
          <a:noFill/>
        </p:spPr>
        <p:txBody>
          <a:bodyPr wrap="square" rtlCol="0">
            <a:spAutoFit/>
          </a:bodyPr>
          <a:lstStyle/>
          <a:p>
            <a:r>
              <a:rPr lang="ru-RU" sz="1200" dirty="0">
                <a:solidFill>
                  <a:schemeClr val="tx2">
                    <a:lumMod val="40000"/>
                    <a:lumOff val="60000"/>
                  </a:schemeClr>
                </a:solidFill>
              </a:rPr>
              <a:t>Физика, 8 класс</a:t>
            </a:r>
          </a:p>
        </p:txBody>
      </p:sp>
    </p:spTree>
    <p:extLst>
      <p:ext uri="{BB962C8B-B14F-4D97-AF65-F5344CB8AC3E}">
        <p14:creationId xmlns:p14="http://schemas.microsoft.com/office/powerpoint/2010/main" val="1454159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3">
            <a:extLst>
              <a:ext uri="{FF2B5EF4-FFF2-40B4-BE49-F238E27FC236}">
                <a16:creationId xmlns:a16="http://schemas.microsoft.com/office/drawing/2014/main" id="{CB08541A-D9C6-46ED-958B-471025D2106D}"/>
              </a:ext>
            </a:extLst>
          </p:cNvPr>
          <p:cNvSpPr txBox="1">
            <a:spLocks/>
          </p:cNvSpPr>
          <p:nvPr/>
        </p:nvSpPr>
        <p:spPr>
          <a:xfrm>
            <a:off x="3608070" y="308651"/>
            <a:ext cx="4327332" cy="51033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r>
              <a:rPr lang="ru-RU" dirty="0"/>
              <a:t>Общие сведения</a:t>
            </a:r>
          </a:p>
        </p:txBody>
      </p:sp>
      <p:graphicFrame>
        <p:nvGraphicFramePr>
          <p:cNvPr id="5" name="Диаграмма 4">
            <a:extLst>
              <a:ext uri="{FF2B5EF4-FFF2-40B4-BE49-F238E27FC236}">
                <a16:creationId xmlns:a16="http://schemas.microsoft.com/office/drawing/2014/main" id="{8BC71586-C6B2-4793-9E42-7D30FCCE6773}"/>
              </a:ext>
            </a:extLst>
          </p:cNvPr>
          <p:cNvGraphicFramePr/>
          <p:nvPr>
            <p:extLst>
              <p:ext uri="{D42A27DB-BD31-4B8C-83A1-F6EECF244321}">
                <p14:modId xmlns:p14="http://schemas.microsoft.com/office/powerpoint/2010/main" val="1276504104"/>
              </p:ext>
            </p:extLst>
          </p:nvPr>
        </p:nvGraphicFramePr>
        <p:xfrm>
          <a:off x="180974" y="1173500"/>
          <a:ext cx="5305426" cy="55540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Диаграмма 7">
            <a:extLst>
              <a:ext uri="{FF2B5EF4-FFF2-40B4-BE49-F238E27FC236}">
                <a16:creationId xmlns:a16="http://schemas.microsoft.com/office/drawing/2014/main" id="{49883617-0E5C-442A-BC67-FB7D7BCAF978}"/>
              </a:ext>
            </a:extLst>
          </p:cNvPr>
          <p:cNvGraphicFramePr/>
          <p:nvPr>
            <p:extLst>
              <p:ext uri="{D42A27DB-BD31-4B8C-83A1-F6EECF244321}">
                <p14:modId xmlns:p14="http://schemas.microsoft.com/office/powerpoint/2010/main" val="4172347492"/>
              </p:ext>
            </p:extLst>
          </p:nvPr>
        </p:nvGraphicFramePr>
        <p:xfrm>
          <a:off x="4999764" y="818984"/>
          <a:ext cx="6891981" cy="547275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74300412-64CE-49F7-911F-15097D4972FC}"/>
              </a:ext>
            </a:extLst>
          </p:cNvPr>
          <p:cNvSpPr txBox="1"/>
          <p:nvPr/>
        </p:nvSpPr>
        <p:spPr>
          <a:xfrm>
            <a:off x="6191075" y="6186475"/>
            <a:ext cx="6000925" cy="646331"/>
          </a:xfrm>
          <a:prstGeom prst="rect">
            <a:avLst/>
          </a:prstGeom>
          <a:noFill/>
        </p:spPr>
        <p:txBody>
          <a:bodyPr wrap="square" rtlCol="0">
            <a:spAutoFit/>
          </a:bodyPr>
          <a:lstStyle/>
          <a:p>
            <a:r>
              <a:rPr lang="ru-RU" sz="1200" i="1" dirty="0"/>
              <a:t>* Количество участников указано без учета обучающихся, принимавших участие, но не получивших результат из-за наличия </a:t>
            </a:r>
            <a:r>
              <a:rPr lang="ru-RU" sz="1200" i="1" dirty="0" err="1"/>
              <a:t>непройденных</a:t>
            </a:r>
            <a:r>
              <a:rPr lang="ru-RU" sz="1200" i="1" dirty="0"/>
              <a:t> тем (у участников выставлен только первичный балл, решение о выставлении оценки принимается ОО)</a:t>
            </a:r>
          </a:p>
        </p:txBody>
      </p:sp>
    </p:spTree>
    <p:extLst>
      <p:ext uri="{BB962C8B-B14F-4D97-AF65-F5344CB8AC3E}">
        <p14:creationId xmlns:p14="http://schemas.microsoft.com/office/powerpoint/2010/main" val="31467680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300365"/>
            <a:ext cx="6688455" cy="509260"/>
          </a:xfrm>
        </p:spPr>
        <p:txBody>
          <a:bodyPr>
            <a:normAutofit/>
          </a:bodyPr>
          <a:lstStyle/>
          <a:p>
            <a:r>
              <a:rPr lang="ru-RU" dirty="0"/>
              <a:t>Достижение планируемых результатов</a:t>
            </a:r>
          </a:p>
        </p:txBody>
      </p:sp>
      <p:graphicFrame>
        <p:nvGraphicFramePr>
          <p:cNvPr id="7" name="Диаграмма 6">
            <a:extLst>
              <a:ext uri="{FF2B5EF4-FFF2-40B4-BE49-F238E27FC236}">
                <a16:creationId xmlns:a16="http://schemas.microsoft.com/office/drawing/2014/main" id="{CDC35874-62BF-4D4F-AC73-5604ABA8ABF0}"/>
              </a:ext>
            </a:extLst>
          </p:cNvPr>
          <p:cNvGraphicFramePr/>
          <p:nvPr>
            <p:extLst>
              <p:ext uri="{D42A27DB-BD31-4B8C-83A1-F6EECF244321}">
                <p14:modId xmlns:p14="http://schemas.microsoft.com/office/powerpoint/2010/main" val="3878963205"/>
              </p:ext>
            </p:extLst>
          </p:nvPr>
        </p:nvGraphicFramePr>
        <p:xfrm>
          <a:off x="409575" y="723900"/>
          <a:ext cx="11363325" cy="539115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F24746DC-6D51-48FE-8696-5F0A72E1476D}"/>
              </a:ext>
            </a:extLst>
          </p:cNvPr>
          <p:cNvSpPr txBox="1"/>
          <p:nvPr/>
        </p:nvSpPr>
        <p:spPr>
          <a:xfrm>
            <a:off x="9597339" y="5999520"/>
            <a:ext cx="2431622" cy="276999"/>
          </a:xfrm>
          <a:prstGeom prst="rect">
            <a:avLst/>
          </a:prstGeom>
          <a:solidFill>
            <a:schemeClr val="bg1"/>
          </a:solidFill>
        </p:spPr>
        <p:txBody>
          <a:bodyPr wrap="square" rtlCol="0">
            <a:spAutoFit/>
          </a:bodyPr>
          <a:lstStyle/>
          <a:p>
            <a:r>
              <a:rPr lang="ru-RU" sz="1200" dirty="0"/>
              <a:t>результат лучше общероссийского</a:t>
            </a:r>
          </a:p>
        </p:txBody>
      </p:sp>
      <p:sp>
        <p:nvSpPr>
          <p:cNvPr id="5" name="TextBox 4">
            <a:extLst>
              <a:ext uri="{FF2B5EF4-FFF2-40B4-BE49-F238E27FC236}">
                <a16:creationId xmlns:a16="http://schemas.microsoft.com/office/drawing/2014/main" id="{B990D271-C629-4ADF-8943-37A49A4D5ED3}"/>
              </a:ext>
            </a:extLst>
          </p:cNvPr>
          <p:cNvSpPr txBox="1"/>
          <p:nvPr/>
        </p:nvSpPr>
        <p:spPr>
          <a:xfrm>
            <a:off x="9597339" y="6253345"/>
            <a:ext cx="2431622" cy="276999"/>
          </a:xfrm>
          <a:prstGeom prst="rect">
            <a:avLst/>
          </a:prstGeom>
          <a:solidFill>
            <a:schemeClr val="bg1"/>
          </a:solidFill>
        </p:spPr>
        <p:txBody>
          <a:bodyPr wrap="square" rtlCol="0">
            <a:spAutoFit/>
          </a:bodyPr>
          <a:lstStyle/>
          <a:p>
            <a:r>
              <a:rPr lang="ru-RU" sz="1200" dirty="0"/>
              <a:t>результат выше 80%</a:t>
            </a:r>
          </a:p>
        </p:txBody>
      </p:sp>
      <p:sp>
        <p:nvSpPr>
          <p:cNvPr id="8" name="TextBox 7">
            <a:extLst>
              <a:ext uri="{FF2B5EF4-FFF2-40B4-BE49-F238E27FC236}">
                <a16:creationId xmlns:a16="http://schemas.microsoft.com/office/drawing/2014/main" id="{C6D48567-4EC9-43E0-B87B-7C7AEB86AA00}"/>
              </a:ext>
            </a:extLst>
          </p:cNvPr>
          <p:cNvSpPr txBox="1"/>
          <p:nvPr/>
        </p:nvSpPr>
        <p:spPr>
          <a:xfrm>
            <a:off x="9597337" y="6546819"/>
            <a:ext cx="2431623" cy="276999"/>
          </a:xfrm>
          <a:prstGeom prst="rect">
            <a:avLst/>
          </a:prstGeom>
          <a:solidFill>
            <a:schemeClr val="bg1"/>
          </a:solidFill>
        </p:spPr>
        <p:txBody>
          <a:bodyPr wrap="square" rtlCol="0">
            <a:spAutoFit/>
          </a:bodyPr>
          <a:lstStyle/>
          <a:p>
            <a:r>
              <a:rPr lang="ru-RU" sz="1200" dirty="0"/>
              <a:t> самый  низкий % выполнения</a:t>
            </a:r>
          </a:p>
        </p:txBody>
      </p:sp>
      <p:sp>
        <p:nvSpPr>
          <p:cNvPr id="9" name="TextBox 8">
            <a:extLst>
              <a:ext uri="{FF2B5EF4-FFF2-40B4-BE49-F238E27FC236}">
                <a16:creationId xmlns:a16="http://schemas.microsoft.com/office/drawing/2014/main" id="{95317570-9DA7-45C8-95C0-FC8B34A1C001}"/>
              </a:ext>
            </a:extLst>
          </p:cNvPr>
          <p:cNvSpPr txBox="1"/>
          <p:nvPr/>
        </p:nvSpPr>
        <p:spPr>
          <a:xfrm>
            <a:off x="9267841" y="6340614"/>
            <a:ext cx="329501" cy="178149"/>
          </a:xfrm>
          <a:prstGeom prst="rect">
            <a:avLst/>
          </a:prstGeom>
          <a:solidFill>
            <a:srgbClr val="FFFF00"/>
          </a:solidFill>
        </p:spPr>
        <p:txBody>
          <a:bodyPr wrap="square" rtlCol="0">
            <a:spAutoFit/>
          </a:bodyPr>
          <a:lstStyle/>
          <a:p>
            <a:endParaRPr lang="ru-RU" sz="1200" dirty="0"/>
          </a:p>
        </p:txBody>
      </p:sp>
      <p:sp>
        <p:nvSpPr>
          <p:cNvPr id="10" name="TextBox 9">
            <a:extLst>
              <a:ext uri="{FF2B5EF4-FFF2-40B4-BE49-F238E27FC236}">
                <a16:creationId xmlns:a16="http://schemas.microsoft.com/office/drawing/2014/main" id="{B3DBF8BB-E2A5-4BC6-A512-B2C88FF1140D}"/>
              </a:ext>
            </a:extLst>
          </p:cNvPr>
          <p:cNvSpPr txBox="1"/>
          <p:nvPr/>
        </p:nvSpPr>
        <p:spPr>
          <a:xfrm>
            <a:off x="9269763" y="6588111"/>
            <a:ext cx="327574" cy="194414"/>
          </a:xfrm>
          <a:prstGeom prst="rect">
            <a:avLst/>
          </a:prstGeom>
          <a:solidFill>
            <a:schemeClr val="accent2">
              <a:lumMod val="60000"/>
              <a:lumOff val="40000"/>
            </a:schemeClr>
          </a:solidFill>
        </p:spPr>
        <p:txBody>
          <a:bodyPr wrap="square" rtlCol="0">
            <a:spAutoFit/>
          </a:bodyPr>
          <a:lstStyle/>
          <a:p>
            <a:endParaRPr lang="ru-RU" sz="1200" dirty="0"/>
          </a:p>
        </p:txBody>
      </p:sp>
      <p:sp>
        <p:nvSpPr>
          <p:cNvPr id="11" name="TextBox 1">
            <a:extLst>
              <a:ext uri="{FF2B5EF4-FFF2-40B4-BE49-F238E27FC236}">
                <a16:creationId xmlns:a16="http://schemas.microsoft.com/office/drawing/2014/main" id="{7FE6DA13-B5DC-473A-AEFF-6B242BFB4357}"/>
              </a:ext>
            </a:extLst>
          </p:cNvPr>
          <p:cNvSpPr txBox="1"/>
          <p:nvPr/>
        </p:nvSpPr>
        <p:spPr>
          <a:xfrm>
            <a:off x="9267835" y="6077441"/>
            <a:ext cx="329512" cy="194442"/>
          </a:xfrm>
          <a:prstGeom prst="rect">
            <a:avLst/>
          </a:prstGeom>
          <a:solidFill>
            <a:srgbClr val="00FF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200" dirty="0"/>
          </a:p>
        </p:txBody>
      </p:sp>
      <p:sp>
        <p:nvSpPr>
          <p:cNvPr id="12" name="TextBox 11">
            <a:extLst>
              <a:ext uri="{FF2B5EF4-FFF2-40B4-BE49-F238E27FC236}">
                <a16:creationId xmlns:a16="http://schemas.microsoft.com/office/drawing/2014/main" id="{D18EE2C2-3D41-4D8D-A965-7235FA115C3B}"/>
              </a:ext>
            </a:extLst>
          </p:cNvPr>
          <p:cNvSpPr txBox="1"/>
          <p:nvPr/>
        </p:nvSpPr>
        <p:spPr>
          <a:xfrm>
            <a:off x="10982566" y="0"/>
            <a:ext cx="1209434" cy="276999"/>
          </a:xfrm>
          <a:prstGeom prst="rect">
            <a:avLst/>
          </a:prstGeom>
          <a:noFill/>
        </p:spPr>
        <p:txBody>
          <a:bodyPr wrap="square" rtlCol="0">
            <a:spAutoFit/>
          </a:bodyPr>
          <a:lstStyle/>
          <a:p>
            <a:r>
              <a:rPr lang="ru-RU" sz="1200" dirty="0">
                <a:solidFill>
                  <a:schemeClr val="tx2">
                    <a:lumMod val="40000"/>
                    <a:lumOff val="60000"/>
                  </a:schemeClr>
                </a:solidFill>
              </a:rPr>
              <a:t>Физика, 8 класс</a:t>
            </a:r>
          </a:p>
        </p:txBody>
      </p:sp>
    </p:spTree>
    <p:extLst>
      <p:ext uri="{BB962C8B-B14F-4D97-AF65-F5344CB8AC3E}">
        <p14:creationId xmlns:p14="http://schemas.microsoft.com/office/powerpoint/2010/main" val="5561045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Распределение участников по отметкам, %</a:t>
            </a:r>
          </a:p>
        </p:txBody>
      </p:sp>
      <p:graphicFrame>
        <p:nvGraphicFramePr>
          <p:cNvPr id="4" name="Таблица 3">
            <a:extLst>
              <a:ext uri="{FF2B5EF4-FFF2-40B4-BE49-F238E27FC236}">
                <a16:creationId xmlns:a16="http://schemas.microsoft.com/office/drawing/2014/main" id="{8FFA6CE0-D724-4244-B21F-300A8875D027}"/>
              </a:ext>
            </a:extLst>
          </p:cNvPr>
          <p:cNvGraphicFramePr>
            <a:graphicFrameLocks noGrp="1"/>
          </p:cNvGraphicFramePr>
          <p:nvPr>
            <p:extLst>
              <p:ext uri="{D42A27DB-BD31-4B8C-83A1-F6EECF244321}">
                <p14:modId xmlns:p14="http://schemas.microsoft.com/office/powerpoint/2010/main" val="2826941696"/>
              </p:ext>
            </p:extLst>
          </p:nvPr>
        </p:nvGraphicFramePr>
        <p:xfrm>
          <a:off x="139546" y="2952750"/>
          <a:ext cx="3756179" cy="952500"/>
        </p:xfrm>
        <a:graphic>
          <a:graphicData uri="http://schemas.openxmlformats.org/drawingml/2006/table">
            <a:tbl>
              <a:tblPr firstRow="1" bandRow="1">
                <a:tableStyleId>{5940675A-B579-460E-94D1-54222C63F5DA}</a:tableStyleId>
              </a:tblPr>
              <a:tblGrid>
                <a:gridCol w="2632229">
                  <a:extLst>
                    <a:ext uri="{9D8B030D-6E8A-4147-A177-3AD203B41FA5}">
                      <a16:colId xmlns:a16="http://schemas.microsoft.com/office/drawing/2014/main" val="3089212738"/>
                    </a:ext>
                  </a:extLst>
                </a:gridCol>
                <a:gridCol w="1123950">
                  <a:extLst>
                    <a:ext uri="{9D8B030D-6E8A-4147-A177-3AD203B41FA5}">
                      <a16:colId xmlns:a16="http://schemas.microsoft.com/office/drawing/2014/main" val="469627586"/>
                    </a:ext>
                  </a:extLst>
                </a:gridCol>
              </a:tblGrid>
              <a:tr h="296363">
                <a:tc>
                  <a:txBody>
                    <a:bodyPr/>
                    <a:lstStyle/>
                    <a:p>
                      <a:pPr algn="ctr"/>
                      <a:r>
                        <a:rPr lang="ru-RU" sz="1400" dirty="0"/>
                        <a:t>Количество участников</a:t>
                      </a:r>
                    </a:p>
                  </a:txBody>
                  <a:tcPr anchor="ctr"/>
                </a:tc>
                <a:tc>
                  <a:txBody>
                    <a:bodyPr/>
                    <a:lstStyle/>
                    <a:p>
                      <a:pPr algn="ctr"/>
                      <a:r>
                        <a:rPr lang="ru-RU" sz="1400" dirty="0"/>
                        <a:t>8 класс</a:t>
                      </a:r>
                    </a:p>
                  </a:txBody>
                  <a:tcPr anchor="ctr"/>
                </a:tc>
                <a:extLst>
                  <a:ext uri="{0D108BD9-81ED-4DB2-BD59-A6C34878D82A}">
                    <a16:rowId xmlns:a16="http://schemas.microsoft.com/office/drawing/2014/main" val="3892861024"/>
                  </a:ext>
                </a:extLst>
              </a:tr>
              <a:tr h="342900">
                <a:tc>
                  <a:txBody>
                    <a:bodyPr/>
                    <a:lstStyle/>
                    <a:p>
                      <a:pPr algn="ctr"/>
                      <a:r>
                        <a:rPr lang="ru-RU" sz="1400" dirty="0"/>
                        <a:t>Россия (вся выборка)</a:t>
                      </a:r>
                    </a:p>
                  </a:txBody>
                  <a:tcPr anchor="ctr"/>
                </a:tc>
                <a:tc>
                  <a:txBody>
                    <a:bodyPr/>
                    <a:lstStyle/>
                    <a:p>
                      <a:pPr algn="ctr"/>
                      <a:r>
                        <a:rPr lang="ru-RU" sz="1400" dirty="0"/>
                        <a:t>339755</a:t>
                      </a:r>
                    </a:p>
                  </a:txBody>
                  <a:tcPr anchor="ctr"/>
                </a:tc>
                <a:extLst>
                  <a:ext uri="{0D108BD9-81ED-4DB2-BD59-A6C34878D82A}">
                    <a16:rowId xmlns:a16="http://schemas.microsoft.com/office/drawing/2014/main" val="1517554406"/>
                  </a:ext>
                </a:extLst>
              </a:tr>
              <a:tr h="285750">
                <a:tc>
                  <a:txBody>
                    <a:bodyPr/>
                    <a:lstStyle/>
                    <a:p>
                      <a:pPr algn="ctr"/>
                      <a:r>
                        <a:rPr lang="ru-RU" sz="1400" dirty="0"/>
                        <a:t>Приморский край</a:t>
                      </a:r>
                    </a:p>
                  </a:txBody>
                  <a:tcPr anchor="ctr"/>
                </a:tc>
                <a:tc>
                  <a:txBody>
                    <a:bodyPr/>
                    <a:lstStyle/>
                    <a:p>
                      <a:pPr algn="ctr"/>
                      <a:r>
                        <a:rPr lang="ru-RU" sz="1400" dirty="0"/>
                        <a:t>4459</a:t>
                      </a:r>
                    </a:p>
                  </a:txBody>
                  <a:tcPr anchor="ctr"/>
                </a:tc>
                <a:extLst>
                  <a:ext uri="{0D108BD9-81ED-4DB2-BD59-A6C34878D82A}">
                    <a16:rowId xmlns:a16="http://schemas.microsoft.com/office/drawing/2014/main" val="2599007028"/>
                  </a:ext>
                </a:extLst>
              </a:tr>
            </a:tbl>
          </a:graphicData>
        </a:graphic>
      </p:graphicFrame>
      <p:graphicFrame>
        <p:nvGraphicFramePr>
          <p:cNvPr id="5" name="Диаграмма 4">
            <a:extLst>
              <a:ext uri="{FF2B5EF4-FFF2-40B4-BE49-F238E27FC236}">
                <a16:creationId xmlns:a16="http://schemas.microsoft.com/office/drawing/2014/main" id="{54478881-B93D-411D-81FB-2A5AB84EA5CE}"/>
              </a:ext>
            </a:extLst>
          </p:cNvPr>
          <p:cNvGraphicFramePr/>
          <p:nvPr>
            <p:extLst>
              <p:ext uri="{D42A27DB-BD31-4B8C-83A1-F6EECF244321}">
                <p14:modId xmlns:p14="http://schemas.microsoft.com/office/powerpoint/2010/main" val="1004498645"/>
              </p:ext>
            </p:extLst>
          </p:nvPr>
        </p:nvGraphicFramePr>
        <p:xfrm>
          <a:off x="4095749" y="723900"/>
          <a:ext cx="7677151" cy="565785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06173616-AD65-4D0C-824A-276A2E679413}"/>
              </a:ext>
            </a:extLst>
          </p:cNvPr>
          <p:cNvSpPr txBox="1"/>
          <p:nvPr/>
        </p:nvSpPr>
        <p:spPr>
          <a:xfrm>
            <a:off x="10982566" y="0"/>
            <a:ext cx="1209434" cy="276999"/>
          </a:xfrm>
          <a:prstGeom prst="rect">
            <a:avLst/>
          </a:prstGeom>
          <a:noFill/>
        </p:spPr>
        <p:txBody>
          <a:bodyPr wrap="square" rtlCol="0">
            <a:spAutoFit/>
          </a:bodyPr>
          <a:lstStyle/>
          <a:p>
            <a:r>
              <a:rPr lang="ru-RU" sz="1200" dirty="0">
                <a:solidFill>
                  <a:schemeClr val="tx2">
                    <a:lumMod val="40000"/>
                    <a:lumOff val="60000"/>
                  </a:schemeClr>
                </a:solidFill>
              </a:rPr>
              <a:t>Физика, 8 класс</a:t>
            </a:r>
          </a:p>
        </p:txBody>
      </p:sp>
    </p:spTree>
    <p:extLst>
      <p:ext uri="{BB962C8B-B14F-4D97-AF65-F5344CB8AC3E}">
        <p14:creationId xmlns:p14="http://schemas.microsoft.com/office/powerpoint/2010/main" val="24423998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Распределение первичных баллов</a:t>
            </a:r>
          </a:p>
        </p:txBody>
      </p:sp>
      <p:graphicFrame>
        <p:nvGraphicFramePr>
          <p:cNvPr id="3" name="Диаграмма 2">
            <a:extLst>
              <a:ext uri="{FF2B5EF4-FFF2-40B4-BE49-F238E27FC236}">
                <a16:creationId xmlns:a16="http://schemas.microsoft.com/office/drawing/2014/main" id="{8A7017B7-19EA-4F59-A353-2E4DF65C4210}"/>
              </a:ext>
            </a:extLst>
          </p:cNvPr>
          <p:cNvGraphicFramePr/>
          <p:nvPr>
            <p:extLst>
              <p:ext uri="{D42A27DB-BD31-4B8C-83A1-F6EECF244321}">
                <p14:modId xmlns:p14="http://schemas.microsoft.com/office/powerpoint/2010/main" val="3100767547"/>
              </p:ext>
            </p:extLst>
          </p:nvPr>
        </p:nvGraphicFramePr>
        <p:xfrm>
          <a:off x="504189" y="723900"/>
          <a:ext cx="11449686" cy="5500053"/>
        </p:xfrm>
        <a:graphic>
          <a:graphicData uri="http://schemas.openxmlformats.org/drawingml/2006/chart">
            <c:chart xmlns:c="http://schemas.openxmlformats.org/drawingml/2006/chart" xmlns:r="http://schemas.openxmlformats.org/officeDocument/2006/relationships" r:id="rId2"/>
          </a:graphicData>
        </a:graphic>
      </p:graphicFrame>
      <p:sp>
        <p:nvSpPr>
          <p:cNvPr id="2" name="Правая фигурная скобка 1">
            <a:extLst>
              <a:ext uri="{FF2B5EF4-FFF2-40B4-BE49-F238E27FC236}">
                <a16:creationId xmlns:a16="http://schemas.microsoft.com/office/drawing/2014/main" id="{885D3207-DFA3-456F-9CC9-C9F82E22EC16}"/>
              </a:ext>
            </a:extLst>
          </p:cNvPr>
          <p:cNvSpPr/>
          <p:nvPr/>
        </p:nvSpPr>
        <p:spPr>
          <a:xfrm rot="5400000">
            <a:off x="5238330" y="4798805"/>
            <a:ext cx="247714" cy="2698662"/>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 name="Правая фигурная скобка 4">
            <a:extLst>
              <a:ext uri="{FF2B5EF4-FFF2-40B4-BE49-F238E27FC236}">
                <a16:creationId xmlns:a16="http://schemas.microsoft.com/office/drawing/2014/main" id="{F8FD364E-D3CE-4ECD-9508-A8EFF0C91621}"/>
              </a:ext>
            </a:extLst>
          </p:cNvPr>
          <p:cNvSpPr/>
          <p:nvPr/>
        </p:nvSpPr>
        <p:spPr>
          <a:xfrm rot="5400000">
            <a:off x="10547180" y="5131367"/>
            <a:ext cx="243477" cy="2037783"/>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 name="Правая фигурная скобка 6">
            <a:extLst>
              <a:ext uri="{FF2B5EF4-FFF2-40B4-BE49-F238E27FC236}">
                <a16:creationId xmlns:a16="http://schemas.microsoft.com/office/drawing/2014/main" id="{5C1F372C-0DBD-48C2-9221-45F17602B6DB}"/>
              </a:ext>
            </a:extLst>
          </p:cNvPr>
          <p:cNvSpPr/>
          <p:nvPr/>
        </p:nvSpPr>
        <p:spPr>
          <a:xfrm rot="5400000">
            <a:off x="8064432" y="4808261"/>
            <a:ext cx="277218" cy="2698662"/>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Правая фигурная скобка 7">
            <a:extLst>
              <a:ext uri="{FF2B5EF4-FFF2-40B4-BE49-F238E27FC236}">
                <a16:creationId xmlns:a16="http://schemas.microsoft.com/office/drawing/2014/main" id="{D70BC413-238B-4C4C-8FFF-2C59AF79E197}"/>
              </a:ext>
            </a:extLst>
          </p:cNvPr>
          <p:cNvSpPr/>
          <p:nvPr/>
        </p:nvSpPr>
        <p:spPr>
          <a:xfrm rot="5400000">
            <a:off x="2311832" y="4683313"/>
            <a:ext cx="190830" cy="2890449"/>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 name="TextBox 3">
            <a:extLst>
              <a:ext uri="{FF2B5EF4-FFF2-40B4-BE49-F238E27FC236}">
                <a16:creationId xmlns:a16="http://schemas.microsoft.com/office/drawing/2014/main" id="{3A8123AB-B78E-4DA2-BDCE-A3E5D1AA0A7F}"/>
              </a:ext>
            </a:extLst>
          </p:cNvPr>
          <p:cNvSpPr txBox="1"/>
          <p:nvPr/>
        </p:nvSpPr>
        <p:spPr>
          <a:xfrm>
            <a:off x="2131022" y="6313515"/>
            <a:ext cx="552450" cy="369332"/>
          </a:xfrm>
          <a:prstGeom prst="rect">
            <a:avLst/>
          </a:prstGeom>
          <a:noFill/>
        </p:spPr>
        <p:txBody>
          <a:bodyPr wrap="square" rtlCol="0">
            <a:spAutoFit/>
          </a:bodyPr>
          <a:lstStyle/>
          <a:p>
            <a:r>
              <a:rPr lang="ru-RU" dirty="0"/>
              <a:t>«2»</a:t>
            </a:r>
          </a:p>
        </p:txBody>
      </p:sp>
      <p:sp>
        <p:nvSpPr>
          <p:cNvPr id="9" name="TextBox 8">
            <a:extLst>
              <a:ext uri="{FF2B5EF4-FFF2-40B4-BE49-F238E27FC236}">
                <a16:creationId xmlns:a16="http://schemas.microsoft.com/office/drawing/2014/main" id="{139A4B10-EDC8-4B6C-B931-CFE0CD0F7742}"/>
              </a:ext>
            </a:extLst>
          </p:cNvPr>
          <p:cNvSpPr txBox="1"/>
          <p:nvPr/>
        </p:nvSpPr>
        <p:spPr>
          <a:xfrm>
            <a:off x="5085962" y="6363881"/>
            <a:ext cx="552450" cy="369332"/>
          </a:xfrm>
          <a:prstGeom prst="rect">
            <a:avLst/>
          </a:prstGeom>
          <a:noFill/>
        </p:spPr>
        <p:txBody>
          <a:bodyPr wrap="square" rtlCol="0">
            <a:spAutoFit/>
          </a:bodyPr>
          <a:lstStyle/>
          <a:p>
            <a:r>
              <a:rPr lang="ru-RU" dirty="0"/>
              <a:t>«3»</a:t>
            </a:r>
          </a:p>
        </p:txBody>
      </p:sp>
      <p:sp>
        <p:nvSpPr>
          <p:cNvPr id="10" name="TextBox 9">
            <a:extLst>
              <a:ext uri="{FF2B5EF4-FFF2-40B4-BE49-F238E27FC236}">
                <a16:creationId xmlns:a16="http://schemas.microsoft.com/office/drawing/2014/main" id="{313DB121-766F-449C-8C9C-B4822E7A55FA}"/>
              </a:ext>
            </a:extLst>
          </p:cNvPr>
          <p:cNvSpPr txBox="1"/>
          <p:nvPr/>
        </p:nvSpPr>
        <p:spPr>
          <a:xfrm>
            <a:off x="7926816" y="6363881"/>
            <a:ext cx="552450" cy="369332"/>
          </a:xfrm>
          <a:prstGeom prst="rect">
            <a:avLst/>
          </a:prstGeom>
          <a:noFill/>
        </p:spPr>
        <p:txBody>
          <a:bodyPr wrap="square" rtlCol="0">
            <a:spAutoFit/>
          </a:bodyPr>
          <a:lstStyle/>
          <a:p>
            <a:r>
              <a:rPr lang="ru-RU" dirty="0"/>
              <a:t>«4»</a:t>
            </a:r>
          </a:p>
        </p:txBody>
      </p:sp>
      <p:sp>
        <p:nvSpPr>
          <p:cNvPr id="11" name="TextBox 10">
            <a:extLst>
              <a:ext uri="{FF2B5EF4-FFF2-40B4-BE49-F238E27FC236}">
                <a16:creationId xmlns:a16="http://schemas.microsoft.com/office/drawing/2014/main" id="{77EBAF2E-4AA9-4C74-BBAF-884860710CE4}"/>
              </a:ext>
            </a:extLst>
          </p:cNvPr>
          <p:cNvSpPr txBox="1"/>
          <p:nvPr/>
        </p:nvSpPr>
        <p:spPr>
          <a:xfrm>
            <a:off x="10445879" y="6363881"/>
            <a:ext cx="552450" cy="369332"/>
          </a:xfrm>
          <a:prstGeom prst="rect">
            <a:avLst/>
          </a:prstGeom>
          <a:noFill/>
        </p:spPr>
        <p:txBody>
          <a:bodyPr wrap="square" rtlCol="0">
            <a:spAutoFit/>
          </a:bodyPr>
          <a:lstStyle/>
          <a:p>
            <a:r>
              <a:rPr lang="ru-RU" dirty="0"/>
              <a:t>«5»</a:t>
            </a:r>
          </a:p>
        </p:txBody>
      </p:sp>
      <p:sp>
        <p:nvSpPr>
          <p:cNvPr id="12" name="TextBox 11">
            <a:extLst>
              <a:ext uri="{FF2B5EF4-FFF2-40B4-BE49-F238E27FC236}">
                <a16:creationId xmlns:a16="http://schemas.microsoft.com/office/drawing/2014/main" id="{EFB5A726-DDDE-4140-86B9-E0BA56A1A001}"/>
              </a:ext>
            </a:extLst>
          </p:cNvPr>
          <p:cNvSpPr txBox="1"/>
          <p:nvPr/>
        </p:nvSpPr>
        <p:spPr>
          <a:xfrm>
            <a:off x="10982566" y="0"/>
            <a:ext cx="1209434" cy="276999"/>
          </a:xfrm>
          <a:prstGeom prst="rect">
            <a:avLst/>
          </a:prstGeom>
          <a:noFill/>
        </p:spPr>
        <p:txBody>
          <a:bodyPr wrap="square" rtlCol="0">
            <a:spAutoFit/>
          </a:bodyPr>
          <a:lstStyle/>
          <a:p>
            <a:r>
              <a:rPr lang="ru-RU" sz="1200" dirty="0">
                <a:solidFill>
                  <a:schemeClr val="tx2">
                    <a:lumMod val="40000"/>
                    <a:lumOff val="60000"/>
                  </a:schemeClr>
                </a:solidFill>
              </a:rPr>
              <a:t>Физика, 8 класс</a:t>
            </a:r>
          </a:p>
        </p:txBody>
      </p:sp>
    </p:spTree>
    <p:extLst>
      <p:ext uri="{BB962C8B-B14F-4D97-AF65-F5344CB8AC3E}">
        <p14:creationId xmlns:p14="http://schemas.microsoft.com/office/powerpoint/2010/main" val="31322347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Выполнение заданий группами участников</a:t>
            </a:r>
          </a:p>
        </p:txBody>
      </p:sp>
      <p:graphicFrame>
        <p:nvGraphicFramePr>
          <p:cNvPr id="4" name="Диаграмма 3">
            <a:extLst>
              <a:ext uri="{FF2B5EF4-FFF2-40B4-BE49-F238E27FC236}">
                <a16:creationId xmlns:a16="http://schemas.microsoft.com/office/drawing/2014/main" id="{399A6CDC-6674-47D3-86F1-B3479447F6F5}"/>
              </a:ext>
            </a:extLst>
          </p:cNvPr>
          <p:cNvGraphicFramePr/>
          <p:nvPr>
            <p:extLst>
              <p:ext uri="{D42A27DB-BD31-4B8C-83A1-F6EECF244321}">
                <p14:modId xmlns:p14="http://schemas.microsoft.com/office/powerpoint/2010/main" val="22643726"/>
              </p:ext>
            </p:extLst>
          </p:nvPr>
        </p:nvGraphicFramePr>
        <p:xfrm>
          <a:off x="831850" y="900641"/>
          <a:ext cx="10902950" cy="574271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57B8AEE9-9BF8-43BE-9EE9-051259A5BF1D}"/>
              </a:ext>
            </a:extLst>
          </p:cNvPr>
          <p:cNvSpPr txBox="1"/>
          <p:nvPr/>
        </p:nvSpPr>
        <p:spPr>
          <a:xfrm>
            <a:off x="10982566" y="0"/>
            <a:ext cx="1209434" cy="276999"/>
          </a:xfrm>
          <a:prstGeom prst="rect">
            <a:avLst/>
          </a:prstGeom>
          <a:noFill/>
        </p:spPr>
        <p:txBody>
          <a:bodyPr wrap="square" rtlCol="0">
            <a:spAutoFit/>
          </a:bodyPr>
          <a:lstStyle/>
          <a:p>
            <a:r>
              <a:rPr lang="ru-RU" sz="1200" dirty="0">
                <a:solidFill>
                  <a:schemeClr val="tx2">
                    <a:lumMod val="40000"/>
                    <a:lumOff val="60000"/>
                  </a:schemeClr>
                </a:solidFill>
              </a:rPr>
              <a:t>Физика, 8 класс</a:t>
            </a:r>
          </a:p>
        </p:txBody>
      </p:sp>
    </p:spTree>
    <p:extLst>
      <p:ext uri="{BB962C8B-B14F-4D97-AF65-F5344CB8AC3E}">
        <p14:creationId xmlns:p14="http://schemas.microsoft.com/office/powerpoint/2010/main" val="5918157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491967" y="288781"/>
            <a:ext cx="8032767" cy="509260"/>
          </a:xfrm>
        </p:spPr>
        <p:txBody>
          <a:bodyPr>
            <a:normAutofit fontScale="90000"/>
          </a:bodyPr>
          <a:lstStyle/>
          <a:p>
            <a:r>
              <a:rPr lang="ru-RU" dirty="0"/>
              <a:t>Сравнение отметок за работу с отметками по журналу</a:t>
            </a:r>
          </a:p>
        </p:txBody>
      </p:sp>
      <mc:AlternateContent xmlns:mc="http://schemas.openxmlformats.org/markup-compatibility/2006" xmlns:cx1="http://schemas.microsoft.com/office/drawing/2015/9/8/chartex">
        <mc:Choice Requires="cx1">
          <p:graphicFrame>
            <p:nvGraphicFramePr>
              <p:cNvPr id="2" name="Диаграмма 1">
                <a:extLst>
                  <a:ext uri="{FF2B5EF4-FFF2-40B4-BE49-F238E27FC236}">
                    <a16:creationId xmlns:a16="http://schemas.microsoft.com/office/drawing/2014/main" id="{76B6DCA7-5149-0F01-17FF-CDDFA29E6FFF}"/>
                  </a:ext>
                </a:extLst>
              </p:cNvPr>
              <p:cNvGraphicFramePr/>
              <p:nvPr>
                <p:extLst>
                  <p:ext uri="{D42A27DB-BD31-4B8C-83A1-F6EECF244321}">
                    <p14:modId xmlns:p14="http://schemas.microsoft.com/office/powerpoint/2010/main" val="380467940"/>
                  </p:ext>
                </p:extLst>
              </p:nvPr>
            </p:nvGraphicFramePr>
            <p:xfrm>
              <a:off x="1947777" y="1199624"/>
              <a:ext cx="8296446" cy="4643373"/>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2" name="Диаграмма 1">
                <a:extLst>
                  <a:ext uri="{FF2B5EF4-FFF2-40B4-BE49-F238E27FC236}">
                    <a16:creationId xmlns:a16="http://schemas.microsoft.com/office/drawing/2014/main" id="{76B6DCA7-5149-0F01-17FF-CDDFA29E6FFF}"/>
                  </a:ext>
                </a:extLst>
              </p:cNvPr>
              <p:cNvPicPr>
                <a:picLocks noGrp="1" noRot="1" noChangeAspect="1" noMove="1" noResize="1" noEditPoints="1" noAdjustHandles="1" noChangeArrowheads="1" noChangeShapeType="1"/>
              </p:cNvPicPr>
              <p:nvPr/>
            </p:nvPicPr>
            <p:blipFill>
              <a:blip r:embed="rId3"/>
              <a:stretch>
                <a:fillRect/>
              </a:stretch>
            </p:blipFill>
            <p:spPr>
              <a:xfrm>
                <a:off x="1947777" y="1199624"/>
                <a:ext cx="8296446" cy="4643373"/>
              </a:xfrm>
              <a:prstGeom prst="rect">
                <a:avLst/>
              </a:prstGeom>
            </p:spPr>
          </p:pic>
        </mc:Fallback>
      </mc:AlternateContent>
      <p:sp>
        <p:nvSpPr>
          <p:cNvPr id="4" name="TextBox 3">
            <a:extLst>
              <a:ext uri="{FF2B5EF4-FFF2-40B4-BE49-F238E27FC236}">
                <a16:creationId xmlns:a16="http://schemas.microsoft.com/office/drawing/2014/main" id="{F69D2872-5D17-4332-B14F-51B7E6FEB55B}"/>
              </a:ext>
            </a:extLst>
          </p:cNvPr>
          <p:cNvSpPr txBox="1"/>
          <p:nvPr/>
        </p:nvSpPr>
        <p:spPr>
          <a:xfrm>
            <a:off x="10982566" y="0"/>
            <a:ext cx="1209434" cy="276999"/>
          </a:xfrm>
          <a:prstGeom prst="rect">
            <a:avLst/>
          </a:prstGeom>
          <a:noFill/>
        </p:spPr>
        <p:txBody>
          <a:bodyPr wrap="square" rtlCol="0">
            <a:spAutoFit/>
          </a:bodyPr>
          <a:lstStyle/>
          <a:p>
            <a:r>
              <a:rPr lang="ru-RU" sz="1200" dirty="0">
                <a:solidFill>
                  <a:schemeClr val="tx2">
                    <a:lumMod val="40000"/>
                    <a:lumOff val="60000"/>
                  </a:schemeClr>
                </a:solidFill>
              </a:rPr>
              <a:t>Физика, 8 класс</a:t>
            </a:r>
          </a:p>
        </p:txBody>
      </p:sp>
    </p:spTree>
    <p:extLst>
      <p:ext uri="{BB962C8B-B14F-4D97-AF65-F5344CB8AC3E}">
        <p14:creationId xmlns:p14="http://schemas.microsoft.com/office/powerpoint/2010/main" val="41476147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FA4C46F-5D12-76B5-8BC8-F8B04389451E}"/>
              </a:ext>
            </a:extLst>
          </p:cNvPr>
          <p:cNvSpPr>
            <a:spLocks noGrp="1"/>
          </p:cNvSpPr>
          <p:nvPr>
            <p:ph type="title"/>
          </p:nvPr>
        </p:nvSpPr>
        <p:spPr>
          <a:xfrm>
            <a:off x="3531870" y="297181"/>
            <a:ext cx="10728960" cy="594360"/>
          </a:xfrm>
        </p:spPr>
        <p:txBody>
          <a:bodyPr/>
          <a:lstStyle/>
          <a:p>
            <a:r>
              <a:rPr lang="ru-RU" dirty="0"/>
              <a:t>Выводы</a:t>
            </a:r>
          </a:p>
        </p:txBody>
      </p:sp>
      <p:sp>
        <p:nvSpPr>
          <p:cNvPr id="7" name="Объект 4">
            <a:extLst>
              <a:ext uri="{FF2B5EF4-FFF2-40B4-BE49-F238E27FC236}">
                <a16:creationId xmlns:a16="http://schemas.microsoft.com/office/drawing/2014/main" id="{C43E84AE-2FC9-4608-BADC-F993BE74A5F5}"/>
              </a:ext>
            </a:extLst>
          </p:cNvPr>
          <p:cNvSpPr>
            <a:spLocks noGrp="1"/>
          </p:cNvSpPr>
          <p:nvPr>
            <p:ph idx="1"/>
          </p:nvPr>
        </p:nvSpPr>
        <p:spPr>
          <a:xfrm>
            <a:off x="436284" y="1237507"/>
            <a:ext cx="11467694" cy="5323312"/>
          </a:xfrm>
        </p:spPr>
        <p:txBody>
          <a:bodyPr>
            <a:normAutofit/>
          </a:bodyPr>
          <a:lstStyle/>
          <a:p>
            <a:pPr marL="285750" indent="-285750">
              <a:buFont typeface="Courier New" panose="02070309020205020404" pitchFamily="49" charset="0"/>
              <a:buChar char="o"/>
            </a:pPr>
            <a:r>
              <a:rPr lang="ru-RU" sz="2800" dirty="0">
                <a:latin typeface="+mn-lt"/>
              </a:rPr>
              <a:t>В ВПР по физике в </a:t>
            </a:r>
            <a:r>
              <a:rPr lang="en-US" sz="2800" dirty="0">
                <a:latin typeface="+mn-lt"/>
              </a:rPr>
              <a:t>8</a:t>
            </a:r>
            <a:r>
              <a:rPr lang="ru-RU" sz="2800" dirty="0">
                <a:latin typeface="+mn-lt"/>
              </a:rPr>
              <a:t> классах приняло участие </a:t>
            </a:r>
            <a:r>
              <a:rPr lang="en-US" sz="2800" b="1" dirty="0">
                <a:latin typeface="+mn-lt"/>
              </a:rPr>
              <a:t>4459</a:t>
            </a:r>
            <a:r>
              <a:rPr lang="ru-RU" sz="2800" b="1" dirty="0">
                <a:latin typeface="+mn-lt"/>
              </a:rPr>
              <a:t> </a:t>
            </a:r>
            <a:r>
              <a:rPr lang="ru-RU" sz="2800" dirty="0">
                <a:latin typeface="+mn-lt"/>
              </a:rPr>
              <a:t>человек.</a:t>
            </a:r>
          </a:p>
          <a:p>
            <a:endParaRPr lang="ru-RU" sz="2800" dirty="0">
              <a:latin typeface="+mn-lt"/>
            </a:endParaRPr>
          </a:p>
          <a:p>
            <a:pPr marL="285750" indent="-285750">
              <a:buFont typeface="Courier New" panose="02070309020205020404" pitchFamily="49" charset="0"/>
              <a:buChar char="o"/>
            </a:pPr>
            <a:r>
              <a:rPr lang="ru-RU" sz="2800" dirty="0">
                <a:latin typeface="+mn-lt"/>
              </a:rPr>
              <a:t>Не справились с  работой (получили «2») </a:t>
            </a:r>
            <a:r>
              <a:rPr lang="ru-RU" sz="2800" b="1" dirty="0">
                <a:latin typeface="+mn-lt"/>
              </a:rPr>
              <a:t>210 </a:t>
            </a:r>
            <a:r>
              <a:rPr lang="ru-RU" sz="2800" dirty="0">
                <a:latin typeface="+mn-lt"/>
              </a:rPr>
              <a:t>участников (</a:t>
            </a:r>
            <a:r>
              <a:rPr lang="ru-RU" sz="2800" b="1" dirty="0">
                <a:latin typeface="+mn-lt"/>
              </a:rPr>
              <a:t>4,76</a:t>
            </a:r>
            <a:r>
              <a:rPr lang="ru-RU" sz="2800" dirty="0">
                <a:latin typeface="+mn-lt"/>
              </a:rPr>
              <a:t>%).</a:t>
            </a:r>
          </a:p>
          <a:p>
            <a:endParaRPr lang="ru-RU" sz="2800" dirty="0">
              <a:latin typeface="+mn-lt"/>
            </a:endParaRPr>
          </a:p>
          <a:p>
            <a:pPr marL="285750" indent="-285750">
              <a:buFont typeface="Courier New" panose="02070309020205020404" pitchFamily="49" charset="0"/>
              <a:buChar char="o"/>
            </a:pPr>
            <a:r>
              <a:rPr lang="ru-RU" sz="2800" dirty="0">
                <a:latin typeface="+mn-lt"/>
              </a:rPr>
              <a:t> </a:t>
            </a:r>
            <a:r>
              <a:rPr lang="ru-RU" sz="2800" b="1" dirty="0">
                <a:latin typeface="+mn-lt"/>
              </a:rPr>
              <a:t>39,88</a:t>
            </a:r>
            <a:r>
              <a:rPr lang="ru-RU" sz="2800" dirty="0">
                <a:latin typeface="+mn-lt"/>
              </a:rPr>
              <a:t>% участников показали качество знаний (получили «4» и «5»)                  в  процессе выполнения работы.</a:t>
            </a:r>
          </a:p>
          <a:p>
            <a:endParaRPr lang="ru-RU" sz="2800" dirty="0">
              <a:latin typeface="+mn-lt"/>
            </a:endParaRPr>
          </a:p>
          <a:p>
            <a:pPr marL="285750" indent="-285750">
              <a:buFont typeface="Courier New" panose="02070309020205020404" pitchFamily="49" charset="0"/>
              <a:buChar char="o"/>
            </a:pPr>
            <a:r>
              <a:rPr lang="ru-RU" sz="2800" dirty="0">
                <a:latin typeface="+mn-lt"/>
              </a:rPr>
              <a:t>Наибольшую сложность при выполнении работы вызвали задания                   № </a:t>
            </a:r>
            <a:r>
              <a:rPr lang="ru-RU" sz="2800" b="1" dirty="0">
                <a:latin typeface="+mn-lt"/>
              </a:rPr>
              <a:t>5, 10.</a:t>
            </a:r>
          </a:p>
        </p:txBody>
      </p:sp>
      <p:sp>
        <p:nvSpPr>
          <p:cNvPr id="5" name="TextBox 4">
            <a:extLst>
              <a:ext uri="{FF2B5EF4-FFF2-40B4-BE49-F238E27FC236}">
                <a16:creationId xmlns:a16="http://schemas.microsoft.com/office/drawing/2014/main" id="{37628A6C-6FF2-424B-8223-9AD13527BF67}"/>
              </a:ext>
            </a:extLst>
          </p:cNvPr>
          <p:cNvSpPr txBox="1"/>
          <p:nvPr/>
        </p:nvSpPr>
        <p:spPr>
          <a:xfrm>
            <a:off x="10982566" y="0"/>
            <a:ext cx="1209434" cy="276999"/>
          </a:xfrm>
          <a:prstGeom prst="rect">
            <a:avLst/>
          </a:prstGeom>
          <a:noFill/>
        </p:spPr>
        <p:txBody>
          <a:bodyPr wrap="square" rtlCol="0">
            <a:spAutoFit/>
          </a:bodyPr>
          <a:lstStyle/>
          <a:p>
            <a:r>
              <a:rPr lang="ru-RU" sz="1200" dirty="0">
                <a:solidFill>
                  <a:schemeClr val="tx2">
                    <a:lumMod val="40000"/>
                    <a:lumOff val="60000"/>
                  </a:schemeClr>
                </a:solidFill>
              </a:rPr>
              <a:t>Физика, 8 класс</a:t>
            </a:r>
          </a:p>
        </p:txBody>
      </p:sp>
    </p:spTree>
    <p:extLst>
      <p:ext uri="{BB962C8B-B14F-4D97-AF65-F5344CB8AC3E}">
        <p14:creationId xmlns:p14="http://schemas.microsoft.com/office/powerpoint/2010/main" val="29179809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E7192A1F-275E-951D-1242-8D6271F06BC5}"/>
              </a:ext>
            </a:extLst>
          </p:cNvPr>
          <p:cNvSpPr>
            <a:spLocks noGrp="1"/>
          </p:cNvSpPr>
          <p:nvPr>
            <p:ph idx="1"/>
          </p:nvPr>
        </p:nvSpPr>
        <p:spPr>
          <a:xfrm>
            <a:off x="1061857" y="1993557"/>
            <a:ext cx="10068285" cy="4740464"/>
          </a:xfrm>
        </p:spPr>
        <p:txBody>
          <a:bodyPr>
            <a:normAutofit/>
          </a:bodyPr>
          <a:lstStyle/>
          <a:p>
            <a:pPr algn="ctr"/>
            <a:r>
              <a:rPr lang="ru-RU" sz="6600" b="1" dirty="0"/>
              <a:t>Основные результаты </a:t>
            </a:r>
          </a:p>
          <a:p>
            <a:pPr algn="ctr"/>
            <a:r>
              <a:rPr lang="ru-RU" sz="6600" b="1" dirty="0"/>
              <a:t>по физике</a:t>
            </a:r>
          </a:p>
          <a:p>
            <a:pPr algn="ctr"/>
            <a:r>
              <a:rPr lang="ru-RU" sz="6600" b="1" dirty="0"/>
              <a:t> (углубленный уровень)</a:t>
            </a:r>
          </a:p>
        </p:txBody>
      </p:sp>
    </p:spTree>
    <p:extLst>
      <p:ext uri="{BB962C8B-B14F-4D97-AF65-F5344CB8AC3E}">
        <p14:creationId xmlns:p14="http://schemas.microsoft.com/office/powerpoint/2010/main" val="5411992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90F7D01D-7223-435B-A3CF-762E77D525DC}"/>
              </a:ext>
            </a:extLst>
          </p:cNvPr>
          <p:cNvSpPr txBox="1">
            <a:spLocks/>
          </p:cNvSpPr>
          <p:nvPr/>
        </p:nvSpPr>
        <p:spPr>
          <a:xfrm>
            <a:off x="3490686" y="290710"/>
            <a:ext cx="3116580" cy="59436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r>
              <a:rPr lang="ru-RU" dirty="0"/>
              <a:t>Описание работы</a:t>
            </a:r>
          </a:p>
        </p:txBody>
      </p:sp>
      <p:sp>
        <p:nvSpPr>
          <p:cNvPr id="5" name="Прямоугольник: скругленные углы 4">
            <a:extLst>
              <a:ext uri="{FF2B5EF4-FFF2-40B4-BE49-F238E27FC236}">
                <a16:creationId xmlns:a16="http://schemas.microsoft.com/office/drawing/2014/main" id="{F452794E-3ABB-4847-9459-CB69FDB4776B}"/>
              </a:ext>
            </a:extLst>
          </p:cNvPr>
          <p:cNvSpPr/>
          <p:nvPr/>
        </p:nvSpPr>
        <p:spPr>
          <a:xfrm>
            <a:off x="108739" y="2341046"/>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7</a:t>
            </a:r>
            <a:r>
              <a:rPr lang="en-US" dirty="0">
                <a:solidFill>
                  <a:sysClr val="windowText" lastClr="000000"/>
                </a:solidFill>
              </a:rPr>
              <a:t> </a:t>
            </a:r>
            <a:r>
              <a:rPr lang="ru-RU" dirty="0">
                <a:solidFill>
                  <a:sysClr val="windowText" lastClr="000000"/>
                </a:solidFill>
              </a:rPr>
              <a:t>заданий</a:t>
            </a:r>
          </a:p>
        </p:txBody>
      </p:sp>
      <p:sp>
        <p:nvSpPr>
          <p:cNvPr id="9" name="Прямоугольник: скругленные углы 8">
            <a:extLst>
              <a:ext uri="{FF2B5EF4-FFF2-40B4-BE49-F238E27FC236}">
                <a16:creationId xmlns:a16="http://schemas.microsoft.com/office/drawing/2014/main" id="{BE1EAEA2-B72C-4122-8C12-CC36DD7CF02D}"/>
              </a:ext>
            </a:extLst>
          </p:cNvPr>
          <p:cNvSpPr/>
          <p:nvPr/>
        </p:nvSpPr>
        <p:spPr>
          <a:xfrm>
            <a:off x="62873" y="5200288"/>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Работа состоит из двух частей</a:t>
            </a:r>
          </a:p>
        </p:txBody>
      </p:sp>
      <p:sp>
        <p:nvSpPr>
          <p:cNvPr id="10" name="Прямоугольник: скругленные углы 9">
            <a:extLst>
              <a:ext uri="{FF2B5EF4-FFF2-40B4-BE49-F238E27FC236}">
                <a16:creationId xmlns:a16="http://schemas.microsoft.com/office/drawing/2014/main" id="{D31FB0FC-E027-4013-AD37-A9F2A0F8AB8A}"/>
              </a:ext>
            </a:extLst>
          </p:cNvPr>
          <p:cNvSpPr/>
          <p:nvPr/>
        </p:nvSpPr>
        <p:spPr>
          <a:xfrm>
            <a:off x="3465454" y="5187680"/>
            <a:ext cx="8490656" cy="15314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a:solidFill>
                  <a:schemeClr val="tx1"/>
                </a:solidFill>
              </a:rPr>
              <a:t>Задания 2, 3 и 4 требуют краткого ответа.</a:t>
            </a:r>
          </a:p>
          <a:p>
            <a:pPr algn="just"/>
            <a:r>
              <a:rPr lang="ru-RU" dirty="0">
                <a:solidFill>
                  <a:schemeClr val="tx1"/>
                </a:solidFill>
              </a:rPr>
              <a:t>Задания 1 и 5 предполагают развернутую запись ответа. </a:t>
            </a:r>
          </a:p>
          <a:p>
            <a:pPr algn="just"/>
            <a:r>
              <a:rPr lang="ru-RU" dirty="0">
                <a:solidFill>
                  <a:schemeClr val="tx1"/>
                </a:solidFill>
              </a:rPr>
              <a:t>В задании 6 нужно написать решение задачи полностью.</a:t>
            </a:r>
          </a:p>
          <a:p>
            <a:pPr algn="just"/>
            <a:r>
              <a:rPr lang="ru-RU" dirty="0">
                <a:solidFill>
                  <a:schemeClr val="tx1"/>
                </a:solidFill>
              </a:rPr>
              <a:t>Задание 7 состоит из трех частей, все этапы выполнения задания необходимо записать полностью.</a:t>
            </a:r>
          </a:p>
        </p:txBody>
      </p:sp>
      <p:sp>
        <p:nvSpPr>
          <p:cNvPr id="12" name="Прямоугольник: скругленные углы 11">
            <a:extLst>
              <a:ext uri="{FF2B5EF4-FFF2-40B4-BE49-F238E27FC236}">
                <a16:creationId xmlns:a16="http://schemas.microsoft.com/office/drawing/2014/main" id="{50E5816E-2110-4725-BDF8-B4AAAD3DAE81}"/>
              </a:ext>
            </a:extLst>
          </p:cNvPr>
          <p:cNvSpPr/>
          <p:nvPr/>
        </p:nvSpPr>
        <p:spPr>
          <a:xfrm>
            <a:off x="5048976" y="3265538"/>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минимальный балл за работу - </a:t>
            </a:r>
            <a:r>
              <a:rPr lang="ru-RU" b="1" dirty="0">
                <a:solidFill>
                  <a:sysClr val="windowText" lastClr="000000"/>
                </a:solidFill>
              </a:rPr>
              <a:t>5</a:t>
            </a:r>
          </a:p>
        </p:txBody>
      </p:sp>
      <p:sp>
        <p:nvSpPr>
          <p:cNvPr id="13" name="Прямоугольник: скругленные углы 12">
            <a:extLst>
              <a:ext uri="{FF2B5EF4-FFF2-40B4-BE49-F238E27FC236}">
                <a16:creationId xmlns:a16="http://schemas.microsoft.com/office/drawing/2014/main" id="{7EC46491-BD9C-4F30-ABB8-8D06FC9DB66F}"/>
              </a:ext>
            </a:extLst>
          </p:cNvPr>
          <p:cNvSpPr/>
          <p:nvPr/>
        </p:nvSpPr>
        <p:spPr>
          <a:xfrm>
            <a:off x="5048976" y="2351806"/>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максимальный балл за работу -  </a:t>
            </a:r>
            <a:r>
              <a:rPr lang="ru-RU" b="1" dirty="0">
                <a:solidFill>
                  <a:sysClr val="windowText" lastClr="000000"/>
                </a:solidFill>
              </a:rPr>
              <a:t>20</a:t>
            </a:r>
          </a:p>
        </p:txBody>
      </p:sp>
      <p:sp>
        <p:nvSpPr>
          <p:cNvPr id="14" name="Прямоугольник: скругленные углы 13">
            <a:extLst>
              <a:ext uri="{FF2B5EF4-FFF2-40B4-BE49-F238E27FC236}">
                <a16:creationId xmlns:a16="http://schemas.microsoft.com/office/drawing/2014/main" id="{3EEB01CB-1853-44FF-B0DC-3ADB00B795AF}"/>
              </a:ext>
            </a:extLst>
          </p:cNvPr>
          <p:cNvSpPr/>
          <p:nvPr/>
        </p:nvSpPr>
        <p:spPr>
          <a:xfrm>
            <a:off x="1901258" y="2840164"/>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2 задания повышенного уровня сложности</a:t>
            </a:r>
          </a:p>
        </p:txBody>
      </p:sp>
      <p:sp>
        <p:nvSpPr>
          <p:cNvPr id="15" name="Прямоугольник: скругленные углы 14">
            <a:extLst>
              <a:ext uri="{FF2B5EF4-FFF2-40B4-BE49-F238E27FC236}">
                <a16:creationId xmlns:a16="http://schemas.microsoft.com/office/drawing/2014/main" id="{2BD5BEBA-741E-4EA2-8876-EB92469EB874}"/>
              </a:ext>
            </a:extLst>
          </p:cNvPr>
          <p:cNvSpPr/>
          <p:nvPr/>
        </p:nvSpPr>
        <p:spPr>
          <a:xfrm>
            <a:off x="8207221" y="1422511"/>
            <a:ext cx="3525107" cy="807308"/>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Перевод первичных баллов </a:t>
            </a:r>
          </a:p>
          <a:p>
            <a:pPr algn="ctr"/>
            <a:r>
              <a:rPr lang="ru-RU" dirty="0">
                <a:solidFill>
                  <a:sysClr val="windowText" lastClr="000000"/>
                </a:solidFill>
              </a:rPr>
              <a:t>в  отметки по пятибалльной шкале</a:t>
            </a:r>
          </a:p>
        </p:txBody>
      </p:sp>
      <p:graphicFrame>
        <p:nvGraphicFramePr>
          <p:cNvPr id="16" name="Таблица 15">
            <a:extLst>
              <a:ext uri="{FF2B5EF4-FFF2-40B4-BE49-F238E27FC236}">
                <a16:creationId xmlns:a16="http://schemas.microsoft.com/office/drawing/2014/main" id="{7506DA7C-50E6-4EB1-B291-D46D75408635}"/>
              </a:ext>
            </a:extLst>
          </p:cNvPr>
          <p:cNvGraphicFramePr>
            <a:graphicFrameLocks noGrp="1"/>
          </p:cNvGraphicFramePr>
          <p:nvPr>
            <p:extLst>
              <p:ext uri="{D42A27DB-BD31-4B8C-83A1-F6EECF244321}">
                <p14:modId xmlns:p14="http://schemas.microsoft.com/office/powerpoint/2010/main" val="1258583048"/>
              </p:ext>
            </p:extLst>
          </p:nvPr>
        </p:nvGraphicFramePr>
        <p:xfrm>
          <a:off x="7953375" y="2389325"/>
          <a:ext cx="4002735" cy="1715950"/>
        </p:xfrm>
        <a:graphic>
          <a:graphicData uri="http://schemas.openxmlformats.org/drawingml/2006/table">
            <a:tbl>
              <a:tblPr firstRow="1" bandRow="1">
                <a:tableStyleId>{5940675A-B579-460E-94D1-54222C63F5DA}</a:tableStyleId>
              </a:tblPr>
              <a:tblGrid>
                <a:gridCol w="1276814">
                  <a:extLst>
                    <a:ext uri="{9D8B030D-6E8A-4147-A177-3AD203B41FA5}">
                      <a16:colId xmlns:a16="http://schemas.microsoft.com/office/drawing/2014/main" val="3089212738"/>
                    </a:ext>
                  </a:extLst>
                </a:gridCol>
                <a:gridCol w="705455">
                  <a:extLst>
                    <a:ext uri="{9D8B030D-6E8A-4147-A177-3AD203B41FA5}">
                      <a16:colId xmlns:a16="http://schemas.microsoft.com/office/drawing/2014/main" val="469627586"/>
                    </a:ext>
                  </a:extLst>
                </a:gridCol>
                <a:gridCol w="673488">
                  <a:extLst>
                    <a:ext uri="{9D8B030D-6E8A-4147-A177-3AD203B41FA5}">
                      <a16:colId xmlns:a16="http://schemas.microsoft.com/office/drawing/2014/main" val="1410754882"/>
                    </a:ext>
                  </a:extLst>
                </a:gridCol>
                <a:gridCol w="664134">
                  <a:extLst>
                    <a:ext uri="{9D8B030D-6E8A-4147-A177-3AD203B41FA5}">
                      <a16:colId xmlns:a16="http://schemas.microsoft.com/office/drawing/2014/main" val="3208314456"/>
                    </a:ext>
                  </a:extLst>
                </a:gridCol>
                <a:gridCol w="682844">
                  <a:extLst>
                    <a:ext uri="{9D8B030D-6E8A-4147-A177-3AD203B41FA5}">
                      <a16:colId xmlns:a16="http://schemas.microsoft.com/office/drawing/2014/main" val="4101601159"/>
                    </a:ext>
                  </a:extLst>
                </a:gridCol>
              </a:tblGrid>
              <a:tr h="777992">
                <a:tc>
                  <a:txBody>
                    <a:bodyPr/>
                    <a:lstStyle/>
                    <a:p>
                      <a:pPr algn="ctr"/>
                      <a:r>
                        <a:rPr lang="ru-RU" sz="1600" dirty="0"/>
                        <a:t>Отметка</a:t>
                      </a:r>
                    </a:p>
                  </a:txBody>
                  <a:tcPr anchor="ctr"/>
                </a:tc>
                <a:tc>
                  <a:txBody>
                    <a:bodyPr/>
                    <a:lstStyle/>
                    <a:p>
                      <a:pPr algn="ctr"/>
                      <a:r>
                        <a:rPr lang="ru-RU" sz="1600" dirty="0"/>
                        <a:t>«2»</a:t>
                      </a:r>
                    </a:p>
                  </a:txBody>
                  <a:tcPr anchor="ctr"/>
                </a:tc>
                <a:tc>
                  <a:txBody>
                    <a:bodyPr/>
                    <a:lstStyle/>
                    <a:p>
                      <a:pPr algn="ctr"/>
                      <a:r>
                        <a:rPr lang="ru-RU" sz="1600" dirty="0"/>
                        <a:t>«3»</a:t>
                      </a:r>
                    </a:p>
                  </a:txBody>
                  <a:tcPr anchor="ctr"/>
                </a:tc>
                <a:tc>
                  <a:txBody>
                    <a:bodyPr/>
                    <a:lstStyle/>
                    <a:p>
                      <a:pPr algn="ctr"/>
                      <a:r>
                        <a:rPr lang="ru-RU" sz="1600" dirty="0"/>
                        <a:t>«4»</a:t>
                      </a:r>
                    </a:p>
                  </a:txBody>
                  <a:tcPr anchor="ctr"/>
                </a:tc>
                <a:tc>
                  <a:txBody>
                    <a:bodyPr/>
                    <a:lstStyle/>
                    <a:p>
                      <a:pPr algn="ctr"/>
                      <a:r>
                        <a:rPr lang="ru-RU" sz="1600" dirty="0"/>
                        <a:t>«5»</a:t>
                      </a:r>
                    </a:p>
                  </a:txBody>
                  <a:tcPr anchor="ctr"/>
                </a:tc>
                <a:extLst>
                  <a:ext uri="{0D108BD9-81ED-4DB2-BD59-A6C34878D82A}">
                    <a16:rowId xmlns:a16="http://schemas.microsoft.com/office/drawing/2014/main" val="3892861024"/>
                  </a:ext>
                </a:extLst>
              </a:tr>
              <a:tr h="937958">
                <a:tc>
                  <a:txBody>
                    <a:bodyPr/>
                    <a:lstStyle/>
                    <a:p>
                      <a:pPr algn="ctr"/>
                      <a:r>
                        <a:rPr lang="ru-RU" sz="1600" dirty="0"/>
                        <a:t>Первичные баллы</a:t>
                      </a:r>
                    </a:p>
                  </a:txBody>
                  <a:tcPr anchor="ctr"/>
                </a:tc>
                <a:tc>
                  <a:txBody>
                    <a:bodyPr/>
                    <a:lstStyle/>
                    <a:p>
                      <a:pPr algn="ctr"/>
                      <a:r>
                        <a:rPr lang="ru-RU" sz="1600" dirty="0"/>
                        <a:t>0-4</a:t>
                      </a:r>
                    </a:p>
                  </a:txBody>
                  <a:tcPr anchor="ctr"/>
                </a:tc>
                <a:tc>
                  <a:txBody>
                    <a:bodyPr/>
                    <a:lstStyle/>
                    <a:p>
                      <a:pPr algn="ctr"/>
                      <a:r>
                        <a:rPr lang="ru-RU" sz="1600" dirty="0"/>
                        <a:t>5-10</a:t>
                      </a:r>
                    </a:p>
                  </a:txBody>
                  <a:tcPr anchor="ctr"/>
                </a:tc>
                <a:tc>
                  <a:txBody>
                    <a:bodyPr/>
                    <a:lstStyle/>
                    <a:p>
                      <a:pPr algn="ctr"/>
                      <a:r>
                        <a:rPr lang="ru-RU" sz="1600" dirty="0"/>
                        <a:t>11-15</a:t>
                      </a:r>
                    </a:p>
                  </a:txBody>
                  <a:tcPr anchor="ctr"/>
                </a:tc>
                <a:tc>
                  <a:txBody>
                    <a:bodyPr/>
                    <a:lstStyle/>
                    <a:p>
                      <a:pPr algn="ctr"/>
                      <a:r>
                        <a:rPr lang="ru-RU" sz="1600" dirty="0"/>
                        <a:t>16-20</a:t>
                      </a:r>
                    </a:p>
                  </a:txBody>
                  <a:tcPr anchor="ctr"/>
                </a:tc>
                <a:extLst>
                  <a:ext uri="{0D108BD9-81ED-4DB2-BD59-A6C34878D82A}">
                    <a16:rowId xmlns:a16="http://schemas.microsoft.com/office/drawing/2014/main" val="1517554406"/>
                  </a:ext>
                </a:extLst>
              </a:tr>
            </a:tbl>
          </a:graphicData>
        </a:graphic>
      </p:graphicFrame>
      <p:pic>
        <p:nvPicPr>
          <p:cNvPr id="17" name="Рисунок 16" descr="Часы">
            <a:extLst>
              <a:ext uri="{FF2B5EF4-FFF2-40B4-BE49-F238E27FC236}">
                <a16:creationId xmlns:a16="http://schemas.microsoft.com/office/drawing/2014/main" id="{305C066C-516A-49B0-B9CF-8A7285CF74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3612" y="3966678"/>
            <a:ext cx="1233610" cy="1233610"/>
          </a:xfrm>
          <a:prstGeom prst="rect">
            <a:avLst/>
          </a:prstGeom>
        </p:spPr>
      </p:pic>
      <p:sp>
        <p:nvSpPr>
          <p:cNvPr id="18" name="Прямоугольник: скругленные углы 17">
            <a:extLst>
              <a:ext uri="{FF2B5EF4-FFF2-40B4-BE49-F238E27FC236}">
                <a16:creationId xmlns:a16="http://schemas.microsoft.com/office/drawing/2014/main" id="{17BD4829-F0EE-426E-95EF-C14D905F9713}"/>
              </a:ext>
            </a:extLst>
          </p:cNvPr>
          <p:cNvSpPr/>
          <p:nvPr/>
        </p:nvSpPr>
        <p:spPr>
          <a:xfrm>
            <a:off x="1985236" y="5200288"/>
            <a:ext cx="1263972" cy="1518852"/>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tx1"/>
                </a:solidFill>
              </a:rPr>
              <a:t>90 минут</a:t>
            </a:r>
          </a:p>
        </p:txBody>
      </p:sp>
      <p:pic>
        <p:nvPicPr>
          <p:cNvPr id="20" name="Рисунок 19" descr="Документ">
            <a:extLst>
              <a:ext uri="{FF2B5EF4-FFF2-40B4-BE49-F238E27FC236}">
                <a16:creationId xmlns:a16="http://schemas.microsoft.com/office/drawing/2014/main" id="{0627694F-307C-4CA3-BF8D-9B63DD6F63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8475" y="1125928"/>
            <a:ext cx="1139034" cy="1139034"/>
          </a:xfrm>
          <a:prstGeom prst="rect">
            <a:avLst/>
          </a:prstGeom>
        </p:spPr>
      </p:pic>
      <p:pic>
        <p:nvPicPr>
          <p:cNvPr id="21" name="Рисунок 20" descr="Поделиться">
            <a:extLst>
              <a:ext uri="{FF2B5EF4-FFF2-40B4-BE49-F238E27FC236}">
                <a16:creationId xmlns:a16="http://schemas.microsoft.com/office/drawing/2014/main" id="{F8F9697D-AED4-4A45-A862-D48E11A392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64744" y="208110"/>
            <a:ext cx="1054895" cy="1054895"/>
          </a:xfrm>
          <a:prstGeom prst="rect">
            <a:avLst/>
          </a:prstGeom>
        </p:spPr>
      </p:pic>
      <p:sp>
        <p:nvSpPr>
          <p:cNvPr id="2" name="Прямоугольник: скругленные углы 1">
            <a:extLst>
              <a:ext uri="{FF2B5EF4-FFF2-40B4-BE49-F238E27FC236}">
                <a16:creationId xmlns:a16="http://schemas.microsoft.com/office/drawing/2014/main" id="{6B02E92C-9EB3-240F-F658-AA8A0D12D041}"/>
              </a:ext>
            </a:extLst>
          </p:cNvPr>
          <p:cNvSpPr/>
          <p:nvPr/>
        </p:nvSpPr>
        <p:spPr>
          <a:xfrm>
            <a:off x="1887055" y="2144835"/>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3 задания базового уровня сложности</a:t>
            </a:r>
          </a:p>
        </p:txBody>
      </p:sp>
      <p:sp>
        <p:nvSpPr>
          <p:cNvPr id="19" name="TextBox 18">
            <a:extLst>
              <a:ext uri="{FF2B5EF4-FFF2-40B4-BE49-F238E27FC236}">
                <a16:creationId xmlns:a16="http://schemas.microsoft.com/office/drawing/2014/main" id="{14803CEF-84B3-4EB5-B2B3-D378CED7D6B6}"/>
              </a:ext>
            </a:extLst>
          </p:cNvPr>
          <p:cNvSpPr txBox="1"/>
          <p:nvPr/>
        </p:nvSpPr>
        <p:spPr>
          <a:xfrm>
            <a:off x="9622172" y="0"/>
            <a:ext cx="2569827" cy="276999"/>
          </a:xfrm>
          <a:prstGeom prst="rect">
            <a:avLst/>
          </a:prstGeom>
          <a:noFill/>
        </p:spPr>
        <p:txBody>
          <a:bodyPr wrap="square" rtlCol="0">
            <a:spAutoFit/>
          </a:bodyPr>
          <a:lstStyle/>
          <a:p>
            <a:r>
              <a:rPr lang="ru-RU" sz="1200" dirty="0">
                <a:solidFill>
                  <a:schemeClr val="tx2">
                    <a:lumMod val="40000"/>
                    <a:lumOff val="60000"/>
                  </a:schemeClr>
                </a:solidFill>
              </a:rPr>
              <a:t>Физика (</a:t>
            </a:r>
            <a:r>
              <a:rPr lang="ru-RU" sz="1200" dirty="0" err="1">
                <a:solidFill>
                  <a:schemeClr val="tx2">
                    <a:lumMod val="40000"/>
                    <a:lumOff val="60000"/>
                  </a:schemeClr>
                </a:solidFill>
              </a:rPr>
              <a:t>углуб</a:t>
            </a:r>
            <a:r>
              <a:rPr lang="ru-RU" sz="1200" dirty="0">
                <a:solidFill>
                  <a:schemeClr val="tx2">
                    <a:lumMod val="40000"/>
                    <a:lumOff val="60000"/>
                  </a:schemeClr>
                </a:solidFill>
              </a:rPr>
              <a:t>. уровень), 8 класс</a:t>
            </a:r>
          </a:p>
        </p:txBody>
      </p:sp>
      <p:sp>
        <p:nvSpPr>
          <p:cNvPr id="22" name="Прямоугольник: скругленные углы 21">
            <a:extLst>
              <a:ext uri="{FF2B5EF4-FFF2-40B4-BE49-F238E27FC236}">
                <a16:creationId xmlns:a16="http://schemas.microsoft.com/office/drawing/2014/main" id="{A882B9D8-2E7F-4766-BEDB-1B4B63AEF9CC}"/>
              </a:ext>
            </a:extLst>
          </p:cNvPr>
          <p:cNvSpPr/>
          <p:nvPr/>
        </p:nvSpPr>
        <p:spPr>
          <a:xfrm>
            <a:off x="1901258" y="3502149"/>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2 задания высокого уровня сложности</a:t>
            </a:r>
          </a:p>
        </p:txBody>
      </p:sp>
    </p:spTree>
    <p:extLst>
      <p:ext uri="{BB962C8B-B14F-4D97-AF65-F5344CB8AC3E}">
        <p14:creationId xmlns:p14="http://schemas.microsoft.com/office/powerpoint/2010/main" val="39015396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923AEC73-3C65-42DB-8517-994DE7F35046}"/>
              </a:ext>
            </a:extLst>
          </p:cNvPr>
          <p:cNvGraphicFramePr>
            <a:graphicFrameLocks noGrp="1"/>
          </p:cNvGraphicFramePr>
          <p:nvPr>
            <p:extLst>
              <p:ext uri="{D42A27DB-BD31-4B8C-83A1-F6EECF244321}">
                <p14:modId xmlns:p14="http://schemas.microsoft.com/office/powerpoint/2010/main" val="948410768"/>
              </p:ext>
            </p:extLst>
          </p:nvPr>
        </p:nvGraphicFramePr>
        <p:xfrm>
          <a:off x="168676" y="887106"/>
          <a:ext cx="11825615" cy="5673154"/>
        </p:xfrm>
        <a:graphic>
          <a:graphicData uri="http://schemas.openxmlformats.org/drawingml/2006/table">
            <a:tbl>
              <a:tblPr firstRow="1" firstCol="1" lastRow="1" lastCol="1" bandRow="1" bandCol="1">
                <a:noFill/>
                <a:tableStyleId>{5940675A-B579-460E-94D1-54222C63F5DA}</a:tableStyleId>
              </a:tblPr>
              <a:tblGrid>
                <a:gridCol w="363984">
                  <a:extLst>
                    <a:ext uri="{9D8B030D-6E8A-4147-A177-3AD203B41FA5}">
                      <a16:colId xmlns:a16="http://schemas.microsoft.com/office/drawing/2014/main" val="1602300257"/>
                    </a:ext>
                  </a:extLst>
                </a:gridCol>
                <a:gridCol w="11461631">
                  <a:extLst>
                    <a:ext uri="{9D8B030D-6E8A-4147-A177-3AD203B41FA5}">
                      <a16:colId xmlns:a16="http://schemas.microsoft.com/office/drawing/2014/main" val="3427477491"/>
                    </a:ext>
                  </a:extLst>
                </a:gridCol>
              </a:tblGrid>
              <a:tr h="219605">
                <a:tc>
                  <a:txBody>
                    <a:bodyPr/>
                    <a:lstStyle/>
                    <a:p>
                      <a:pPr algn="ctr">
                        <a:lnSpc>
                          <a:spcPct val="115000"/>
                        </a:lnSpc>
                        <a:spcBef>
                          <a:spcPts val="55"/>
                        </a:spcBef>
                        <a:spcAft>
                          <a:spcPts val="0"/>
                        </a:spcAft>
                        <a:tabLst>
                          <a:tab pos="452120" algn="l"/>
                        </a:tabLst>
                      </a:pPr>
                      <a:r>
                        <a:rPr lang="ru-RU" sz="1400" b="1" dirty="0">
                          <a:effectLst/>
                          <a:latin typeface="Times New Roman" panose="02020603050405020304" pitchFamily="18" charset="0"/>
                          <a:cs typeface="Times New Roman" panose="02020603050405020304" pitchFamily="18" charset="0"/>
                        </a:rPr>
                        <a:t>№</a:t>
                      </a:r>
                    </a:p>
                    <a:p>
                      <a:pPr algn="ctr">
                        <a:lnSpc>
                          <a:spcPct val="115000"/>
                        </a:lnSpc>
                        <a:spcBef>
                          <a:spcPts val="55"/>
                        </a:spcBef>
                        <a:spcAft>
                          <a:spcPts val="0"/>
                        </a:spcAft>
                        <a:tabLst>
                          <a:tab pos="452120" algn="l"/>
                        </a:tabLst>
                      </a:pPr>
                      <a:r>
                        <a:rPr lang="ru-RU" sz="1400" b="1" dirty="0">
                          <a:effectLst/>
                          <a:latin typeface="Times New Roman" panose="02020603050405020304" pitchFamily="18" charset="0"/>
                          <a:cs typeface="Times New Roman" panose="02020603050405020304" pitchFamily="18" charset="0"/>
                        </a:rPr>
                        <a:t>п/п</a:t>
                      </a:r>
                      <a:endPar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lnSpc>
                          <a:spcPct val="115000"/>
                        </a:lnSpc>
                        <a:spcBef>
                          <a:spcPts val="55"/>
                        </a:spcBef>
                        <a:spcAft>
                          <a:spcPts val="0"/>
                        </a:spcAft>
                        <a:tabLst>
                          <a:tab pos="452120" algn="l"/>
                        </a:tabLst>
                      </a:pPr>
                      <a:r>
                        <a:rPr lang="ru-RU" sz="1400" b="1" dirty="0">
                          <a:effectLst/>
                          <a:latin typeface="Times New Roman" panose="02020603050405020304" pitchFamily="18" charset="0"/>
                          <a:cs typeface="Times New Roman" panose="02020603050405020304" pitchFamily="18" charset="0"/>
                        </a:rPr>
                        <a:t>Блоки</a:t>
                      </a:r>
                      <a:r>
                        <a:rPr lang="ru-RU" sz="1400" b="1" spc="-35" dirty="0">
                          <a:effectLst/>
                          <a:latin typeface="Times New Roman" panose="02020603050405020304" pitchFamily="18" charset="0"/>
                          <a:cs typeface="Times New Roman" panose="02020603050405020304" pitchFamily="18" charset="0"/>
                        </a:rPr>
                        <a:t> </a:t>
                      </a:r>
                      <a:r>
                        <a:rPr lang="ru-RU" sz="1400" b="1" dirty="0" err="1">
                          <a:effectLst/>
                          <a:latin typeface="Times New Roman" panose="02020603050405020304" pitchFamily="18" charset="0"/>
                          <a:cs typeface="Times New Roman" panose="02020603050405020304" pitchFamily="18" charset="0"/>
                        </a:rPr>
                        <a:t>ПООП</a:t>
                      </a:r>
                      <a:r>
                        <a:rPr lang="ru-RU" sz="1400" b="1" dirty="0">
                          <a:effectLst/>
                          <a:latin typeface="Times New Roman" panose="02020603050405020304" pitchFamily="18" charset="0"/>
                          <a:cs typeface="Times New Roman" panose="02020603050405020304" pitchFamily="18" charset="0"/>
                        </a:rPr>
                        <a:t>:</a:t>
                      </a:r>
                      <a:r>
                        <a:rPr lang="ru-RU" sz="1400" b="1" spc="-35"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выпускник</a:t>
                      </a:r>
                      <a:r>
                        <a:rPr lang="ru-RU" sz="1400" b="1" spc="-45"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научится</a:t>
                      </a:r>
                      <a:r>
                        <a:rPr lang="ru-RU" sz="1400" b="1" spc="-35"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a:t>
                      </a:r>
                      <a:r>
                        <a:rPr lang="ru-RU" sz="1400" b="1" spc="-20"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получит </a:t>
                      </a:r>
                      <a:r>
                        <a:rPr lang="ru-RU" sz="1400" b="1" spc="-285"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возможность</a:t>
                      </a:r>
                      <a:r>
                        <a:rPr lang="ru-RU" sz="1400" b="1" spc="-10"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научиться</a:t>
                      </a:r>
                      <a:r>
                        <a:rPr lang="ru-RU" sz="1400" b="1" spc="-5"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или</a:t>
                      </a:r>
                      <a:r>
                        <a:rPr lang="ru-RU" sz="1400" b="1" spc="-10"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проверяемые требования</a:t>
                      </a:r>
                      <a:r>
                        <a:rPr lang="ru-RU" sz="1400" b="1" spc="-20"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(умения)</a:t>
                      </a:r>
                      <a:r>
                        <a:rPr lang="ru-RU" sz="1400" b="1" spc="-25"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в</a:t>
                      </a:r>
                      <a:r>
                        <a:rPr lang="ru-RU" sz="1400" b="1" spc="-30"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соответствии</a:t>
                      </a:r>
                      <a:r>
                        <a:rPr lang="ru-RU" sz="1400" b="1" spc="-20"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с</a:t>
                      </a:r>
                      <a:r>
                        <a:rPr lang="ru-RU" sz="1400" b="1" spc="-25" dirty="0">
                          <a:effectLst/>
                          <a:latin typeface="Times New Roman" panose="02020603050405020304" pitchFamily="18" charset="0"/>
                          <a:cs typeface="Times New Roman" panose="02020603050405020304" pitchFamily="18" charset="0"/>
                        </a:rPr>
                        <a:t> </a:t>
                      </a:r>
                      <a:r>
                        <a:rPr lang="ru-RU" sz="1400" b="1" dirty="0" err="1">
                          <a:effectLst/>
                          <a:latin typeface="Times New Roman" panose="02020603050405020304" pitchFamily="18" charset="0"/>
                          <a:cs typeface="Times New Roman" panose="02020603050405020304" pitchFamily="18" charset="0"/>
                        </a:rPr>
                        <a:t>ФГОС</a:t>
                      </a:r>
                      <a:endPar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373384286"/>
                  </a:ext>
                </a:extLst>
              </a:tr>
              <a:tr h="41962">
                <a:tc>
                  <a:txBody>
                    <a:bodyPr/>
                    <a:lstStyle/>
                    <a:p>
                      <a:pPr algn="ctr">
                        <a:lnSpc>
                          <a:spcPct val="115000"/>
                        </a:lnSpc>
                        <a:spcBef>
                          <a:spcPts val="1200"/>
                        </a:spcBef>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noFill/>
                  </a:tcPr>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Распознавать тепловые явления и объяснять на базе имеющихся знаний основные свойства или условия протекания этих явлений: диффузия, изменение объема тел при нагревании (охлаждении), тепловое равновесие, испарение, конденсация, плавление, кристаллизация, кипение, различные способы теплопередачи (теплопроводность, конвекция, излучение), агрегатные состояния вещества, поглощение энергии при испарении жидкости и выделение ее при конденсации пара; распознавать электромагнитные явления и объяснять на основе имеющихся знаний основные свойства или условия протекания этих явлений: электризации тел, взаимодействие зарядов, электрический ток и его действия (тепловое, химическое, магнитное). Анализировать ситуации практико-ориентированного характера, узнавать в них проявление изученных физических явлений или закономерностей и применять имеющиеся знания для их объяснения</a:t>
                      </a:r>
                    </a:p>
                  </a:txBody>
                  <a:tcPr marL="9525" marR="9525" marT="9525" marB="0" anchor="b">
                    <a:noFill/>
                  </a:tcPr>
                </a:tc>
                <a:extLst>
                  <a:ext uri="{0D108BD9-81ED-4DB2-BD59-A6C34878D82A}">
                    <a16:rowId xmlns:a16="http://schemas.microsoft.com/office/drawing/2014/main" val="3392768954"/>
                  </a:ext>
                </a:extLst>
              </a:tr>
              <a:tr h="41962">
                <a:tc>
                  <a:txBody>
                    <a:bodyPr/>
                    <a:lstStyle/>
                    <a:p>
                      <a:pPr algn="ctr">
                        <a:lnSpc>
                          <a:spcPct val="115000"/>
                        </a:lnSpc>
                        <a:spcBef>
                          <a:spcPts val="1200"/>
                        </a:spcBef>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68580" marR="68580" marT="0" marB="0" anchor="ctr">
                    <a:noFill/>
                  </a:tcPr>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Использовать при выполнении учебных задач справочные материалы; делать выводы по результатам исследования; решать задачи, используя физические законы (закон Ома для участка цепи, закон Джоуля – Ленца) и формулы, связывающие физические величины (масса тела, плотность вещества, сила тока, электрическое напряжение, электрическое сопротивление, работа электрического поля, мощность тока, количество теплоты, температура, удельная теплоемкость вещества, удельная теплота плавления, удельная теплота парообразования, удельная теплота сгорания топлива); на основе анализа условия задачи выделять физические величины, законы и формулы, необходимые для ее решения; проводить расчеты</a:t>
                      </a:r>
                    </a:p>
                  </a:txBody>
                  <a:tcPr marL="9525" marR="9525" marT="9525" marB="0" anchor="b">
                    <a:noFill/>
                  </a:tcPr>
                </a:tc>
                <a:extLst>
                  <a:ext uri="{0D108BD9-81ED-4DB2-BD59-A6C34878D82A}">
                    <a16:rowId xmlns:a16="http://schemas.microsoft.com/office/drawing/2014/main" val="4152742015"/>
                  </a:ext>
                </a:extLst>
              </a:tr>
              <a:tr h="41962">
                <a:tc>
                  <a:txBody>
                    <a:bodyPr/>
                    <a:lstStyle/>
                    <a:p>
                      <a:pPr algn="ctr">
                        <a:lnSpc>
                          <a:spcPct val="115000"/>
                        </a:lnSpc>
                        <a:spcBef>
                          <a:spcPts val="1200"/>
                        </a:spcBef>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68580" marR="68580" marT="0" marB="0" anchor="ctr">
                    <a:noFill/>
                  </a:tcPr>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Решать задачи; выделять физические величины, законы и формулы, необходимые для решения задач; проводить расчеты</a:t>
                      </a:r>
                    </a:p>
                  </a:txBody>
                  <a:tcPr marL="9525" marR="9525" marT="9525" marB="0" anchor="b">
                    <a:noFill/>
                  </a:tcPr>
                </a:tc>
                <a:extLst>
                  <a:ext uri="{0D108BD9-81ED-4DB2-BD59-A6C34878D82A}">
                    <a16:rowId xmlns:a16="http://schemas.microsoft.com/office/drawing/2014/main" val="1954617202"/>
                  </a:ext>
                </a:extLst>
              </a:tr>
              <a:tr h="41962">
                <a:tc>
                  <a:txBody>
                    <a:bodyPr/>
                    <a:lstStyle/>
                    <a:p>
                      <a:pPr algn="ctr">
                        <a:lnSpc>
                          <a:spcPct val="115000"/>
                        </a:lnSpc>
                        <a:spcBef>
                          <a:spcPts val="1200"/>
                        </a:spcBef>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68580" marR="68580" marT="0" marB="0" anchor="ctr">
                    <a:noFill/>
                  </a:tcPr>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Решать задачи; выделять физические величины, законы и формулы, необходимые для решения задач; проводить расчеты</a:t>
                      </a:r>
                    </a:p>
                  </a:txBody>
                  <a:tcPr marL="9525" marR="9525" marT="9525" marB="0" anchor="b">
                    <a:noFill/>
                  </a:tcPr>
                </a:tc>
                <a:extLst>
                  <a:ext uri="{0D108BD9-81ED-4DB2-BD59-A6C34878D82A}">
                    <a16:rowId xmlns:a16="http://schemas.microsoft.com/office/drawing/2014/main" val="3785311347"/>
                  </a:ext>
                </a:extLst>
              </a:tr>
              <a:tr h="41962">
                <a:tc>
                  <a:txBody>
                    <a:bodyPr/>
                    <a:lstStyle/>
                    <a:p>
                      <a:pPr algn="ctr">
                        <a:lnSpc>
                          <a:spcPct val="115000"/>
                        </a:lnSpc>
                        <a:spcBef>
                          <a:spcPts val="1200"/>
                        </a:spcBef>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68580" marR="68580" marT="0" marB="0" anchor="ctr">
                    <a:noFill/>
                  </a:tcPr>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Распознавать электромагнитные явления и объяснять на основе имеющихся знаний основные свойства или условия протекания этих явлений: взаимодействие магнитов, действие магнитного поля на проводник с током</a:t>
                      </a:r>
                    </a:p>
                  </a:txBody>
                  <a:tcPr marL="9525" marR="9525" marT="9525" marB="0" anchor="b">
                    <a:noFill/>
                  </a:tcPr>
                </a:tc>
                <a:extLst>
                  <a:ext uri="{0D108BD9-81ED-4DB2-BD59-A6C34878D82A}">
                    <a16:rowId xmlns:a16="http://schemas.microsoft.com/office/drawing/2014/main" val="4044472599"/>
                  </a:ext>
                </a:extLst>
              </a:tr>
              <a:tr h="41962">
                <a:tc>
                  <a:txBody>
                    <a:bodyPr/>
                    <a:lstStyle/>
                    <a:p>
                      <a:pPr algn="ctr">
                        <a:lnSpc>
                          <a:spcPct val="115000"/>
                        </a:lnSpc>
                        <a:spcBef>
                          <a:spcPts val="1200"/>
                        </a:spcBef>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68580" marR="68580" marT="0" marB="0" anchor="ctr">
                    <a:noFill/>
                  </a:tcPr>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Решать задачи, используя физические законы (закон сохранения энергии в тепловых процессах, закон Ома для участка цепи, закон Джоуля – Ленца) и формулы, связывающие физические величины (масса тела, плотность вещества, сила, количество теплоты, температура, удельная теплоемкость вещества, удельная теплота плавления, удельная теплота парообразования, удельная теплота сгорания топлива, сила тока, электрическое напряжение, электрическое сопротивление, формулы расчета электрического сопротивления при последовательном и параллельном соединении проводников); на основе анализа условия задачи записывать краткое условие, выделять физические величины, законы и формулы, необходимые для ее решения; проводить расчеты и оценивать реальность полученного значения физической величины</a:t>
                      </a:r>
                    </a:p>
                  </a:txBody>
                  <a:tcPr marL="9525" marR="9525" marT="9525" marB="0" anchor="b">
                    <a:noFill/>
                  </a:tcPr>
                </a:tc>
                <a:extLst>
                  <a:ext uri="{0D108BD9-81ED-4DB2-BD59-A6C34878D82A}">
                    <a16:rowId xmlns:a16="http://schemas.microsoft.com/office/drawing/2014/main" val="942685591"/>
                  </a:ext>
                </a:extLst>
              </a:tr>
              <a:tr h="41962">
                <a:tc>
                  <a:txBody>
                    <a:bodyPr/>
                    <a:lstStyle/>
                    <a:p>
                      <a:pPr algn="ctr">
                        <a:lnSpc>
                          <a:spcPct val="115000"/>
                        </a:lnSpc>
                        <a:spcBef>
                          <a:spcPts val="1200"/>
                        </a:spcBef>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68580" marR="68580" marT="0" marB="0" anchor="ctr">
                    <a:noFill/>
                  </a:tcPr>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Анализировать отдельные этапы проведения исследований и интерпретировать результаты наблюдений и опытов; решать задачи, используя физические законы (закон сохранения энергии, закон Гука, закон Паскаля, закон Архимеда, закон сохранения энергии в тепловых процессах, закон Ома для участка цепи, закон Джоуля – Ленца) и формулы, связывающие физические величины (масса тела, плотность вещества, сила, давление, кинетическая энергия, потенциальная энергия, механическая работа, механическая мощность, КПД простого механизма, сила трения скольжения, коэффициент трения, количество теплоты, температура, удельная теплоемкость вещества, удельная теплота плавления, удельная теплота парообразования, удельная теплота сгорания топлива, сила тока, электрическое напряжение, электрическое сопротивление, формулы расчета электрического сопротивления при последовательном и параллельном соединении проводников); на основе анализа условия задачи записывать краткое условие, выделять физические величины, законы и формулы, необходимые для ее решения; проводить расчеты и оценивать реальность полученного значения физической величины</a:t>
                      </a:r>
                    </a:p>
                  </a:txBody>
                  <a:tcPr marL="9525" marR="9525" marT="9525" marB="0" anchor="b">
                    <a:noFill/>
                  </a:tcPr>
                </a:tc>
                <a:extLst>
                  <a:ext uri="{0D108BD9-81ED-4DB2-BD59-A6C34878D82A}">
                    <a16:rowId xmlns:a16="http://schemas.microsoft.com/office/drawing/2014/main" val="4092189463"/>
                  </a:ext>
                </a:extLst>
              </a:tr>
            </a:tbl>
          </a:graphicData>
        </a:graphic>
      </p:graphicFrame>
      <p:sp>
        <p:nvSpPr>
          <p:cNvPr id="6" name="Заголовок 3">
            <a:extLst>
              <a:ext uri="{FF2B5EF4-FFF2-40B4-BE49-F238E27FC236}">
                <a16:creationId xmlns:a16="http://schemas.microsoft.com/office/drawing/2014/main" id="{6AA098EB-00A5-4472-B92F-2DD914CDD303}"/>
              </a:ext>
            </a:extLst>
          </p:cNvPr>
          <p:cNvSpPr>
            <a:spLocks noGrp="1"/>
          </p:cNvSpPr>
          <p:nvPr>
            <p:ph type="title"/>
          </p:nvPr>
        </p:nvSpPr>
        <p:spPr>
          <a:xfrm>
            <a:off x="3436620" y="292746"/>
            <a:ext cx="10728960" cy="594360"/>
          </a:xfrm>
        </p:spPr>
        <p:txBody>
          <a:bodyPr/>
          <a:lstStyle/>
          <a:p>
            <a:r>
              <a:rPr lang="ru-RU" dirty="0"/>
              <a:t>Требования (умения)</a:t>
            </a:r>
          </a:p>
        </p:txBody>
      </p:sp>
      <p:sp>
        <p:nvSpPr>
          <p:cNvPr id="8" name="TextBox 7">
            <a:extLst>
              <a:ext uri="{FF2B5EF4-FFF2-40B4-BE49-F238E27FC236}">
                <a16:creationId xmlns:a16="http://schemas.microsoft.com/office/drawing/2014/main" id="{280A9D59-0454-446D-BA33-B2CD7F3CC58E}"/>
              </a:ext>
            </a:extLst>
          </p:cNvPr>
          <p:cNvSpPr txBox="1"/>
          <p:nvPr/>
        </p:nvSpPr>
        <p:spPr>
          <a:xfrm>
            <a:off x="10419638" y="0"/>
            <a:ext cx="1772361" cy="276999"/>
          </a:xfrm>
          <a:prstGeom prst="rect">
            <a:avLst/>
          </a:prstGeom>
          <a:noFill/>
        </p:spPr>
        <p:txBody>
          <a:bodyPr wrap="square" rtlCol="0">
            <a:spAutoFit/>
          </a:bodyPr>
          <a:lstStyle/>
          <a:p>
            <a:r>
              <a:rPr lang="ru-RU" sz="1200" dirty="0">
                <a:solidFill>
                  <a:schemeClr val="tx2">
                    <a:lumMod val="40000"/>
                    <a:lumOff val="60000"/>
                  </a:schemeClr>
                </a:solidFill>
              </a:rPr>
              <a:t>Физика (</a:t>
            </a:r>
            <a:r>
              <a:rPr lang="ru-RU" sz="1200" dirty="0" err="1">
                <a:solidFill>
                  <a:schemeClr val="tx2">
                    <a:lumMod val="40000"/>
                    <a:lumOff val="60000"/>
                  </a:schemeClr>
                </a:solidFill>
              </a:rPr>
              <a:t>углуб</a:t>
            </a:r>
            <a:r>
              <a:rPr lang="ru-RU" sz="1200" dirty="0">
                <a:solidFill>
                  <a:schemeClr val="tx2">
                    <a:lumMod val="40000"/>
                    <a:lumOff val="60000"/>
                  </a:schemeClr>
                </a:solidFill>
              </a:rPr>
              <a:t>.), 8 класс</a:t>
            </a:r>
          </a:p>
        </p:txBody>
      </p:sp>
    </p:spTree>
    <p:extLst>
      <p:ext uri="{BB962C8B-B14F-4D97-AF65-F5344CB8AC3E}">
        <p14:creationId xmlns:p14="http://schemas.microsoft.com/office/powerpoint/2010/main" val="22159599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8362281" cy="444387"/>
          </a:xfrm>
        </p:spPr>
        <p:txBody>
          <a:bodyPr>
            <a:noAutofit/>
          </a:bodyPr>
          <a:lstStyle/>
          <a:p>
            <a:r>
              <a:rPr lang="ru-RU" sz="2000" dirty="0"/>
              <a:t>Изменение доли участников по качеству знаний («4»+«5») по результатам ВПР в  2024-2025 гг. </a:t>
            </a:r>
          </a:p>
        </p:txBody>
      </p:sp>
      <p:graphicFrame>
        <p:nvGraphicFramePr>
          <p:cNvPr id="5" name="Диаграмма 4">
            <a:extLst>
              <a:ext uri="{FF2B5EF4-FFF2-40B4-BE49-F238E27FC236}">
                <a16:creationId xmlns:a16="http://schemas.microsoft.com/office/drawing/2014/main" id="{B778A58D-E6E9-4DE1-8D27-8FDCACC32A8C}"/>
              </a:ext>
            </a:extLst>
          </p:cNvPr>
          <p:cNvGraphicFramePr/>
          <p:nvPr>
            <p:extLst>
              <p:ext uri="{D42A27DB-BD31-4B8C-83A1-F6EECF244321}">
                <p14:modId xmlns:p14="http://schemas.microsoft.com/office/powerpoint/2010/main" val="3313678950"/>
              </p:ext>
            </p:extLst>
          </p:nvPr>
        </p:nvGraphicFramePr>
        <p:xfrm>
          <a:off x="0" y="2450813"/>
          <a:ext cx="11986054" cy="303318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2FCA8271-C9B3-475F-9729-D62ECA055E4D}"/>
              </a:ext>
            </a:extLst>
          </p:cNvPr>
          <p:cNvSpPr txBox="1"/>
          <p:nvPr/>
        </p:nvSpPr>
        <p:spPr>
          <a:xfrm>
            <a:off x="9529894" y="0"/>
            <a:ext cx="2662105" cy="276999"/>
          </a:xfrm>
          <a:prstGeom prst="rect">
            <a:avLst/>
          </a:prstGeom>
          <a:noFill/>
        </p:spPr>
        <p:txBody>
          <a:bodyPr wrap="square" rtlCol="0">
            <a:spAutoFit/>
          </a:bodyPr>
          <a:lstStyle/>
          <a:p>
            <a:r>
              <a:rPr lang="ru-RU" sz="1200" dirty="0">
                <a:solidFill>
                  <a:schemeClr val="tx2">
                    <a:lumMod val="40000"/>
                    <a:lumOff val="60000"/>
                  </a:schemeClr>
                </a:solidFill>
              </a:rPr>
              <a:t>Физика (</a:t>
            </a:r>
            <a:r>
              <a:rPr lang="ru-RU" sz="1200" dirty="0" err="1">
                <a:solidFill>
                  <a:schemeClr val="tx2">
                    <a:lumMod val="40000"/>
                    <a:lumOff val="60000"/>
                  </a:schemeClr>
                </a:solidFill>
              </a:rPr>
              <a:t>углуб</a:t>
            </a:r>
            <a:r>
              <a:rPr lang="ru-RU" sz="1200" dirty="0">
                <a:solidFill>
                  <a:schemeClr val="tx2">
                    <a:lumMod val="40000"/>
                    <a:lumOff val="60000"/>
                  </a:schemeClr>
                </a:solidFill>
              </a:rPr>
              <a:t>. уровень), 8 класс</a:t>
            </a:r>
          </a:p>
        </p:txBody>
      </p:sp>
    </p:spTree>
    <p:extLst>
      <p:ext uri="{BB962C8B-B14F-4D97-AF65-F5344CB8AC3E}">
        <p14:creationId xmlns:p14="http://schemas.microsoft.com/office/powerpoint/2010/main" val="2789045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E7192A1F-275E-951D-1242-8D6271F06BC5}"/>
              </a:ext>
            </a:extLst>
          </p:cNvPr>
          <p:cNvSpPr>
            <a:spLocks noGrp="1"/>
          </p:cNvSpPr>
          <p:nvPr>
            <p:ph idx="1"/>
          </p:nvPr>
        </p:nvSpPr>
        <p:spPr>
          <a:xfrm>
            <a:off x="1061857" y="1993557"/>
            <a:ext cx="10068285" cy="4740464"/>
          </a:xfrm>
        </p:spPr>
        <p:txBody>
          <a:bodyPr>
            <a:normAutofit/>
          </a:bodyPr>
          <a:lstStyle/>
          <a:p>
            <a:pPr algn="ctr"/>
            <a:r>
              <a:rPr lang="ru-RU" sz="6600" b="1" dirty="0"/>
              <a:t>Основные результаты </a:t>
            </a:r>
          </a:p>
          <a:p>
            <a:pPr algn="ctr"/>
            <a:r>
              <a:rPr lang="ru-RU" sz="6600" b="1" dirty="0"/>
              <a:t>по русскому языку</a:t>
            </a:r>
          </a:p>
        </p:txBody>
      </p:sp>
    </p:spTree>
    <p:extLst>
      <p:ext uri="{BB962C8B-B14F-4D97-AF65-F5344CB8AC3E}">
        <p14:creationId xmlns:p14="http://schemas.microsoft.com/office/powerpoint/2010/main" val="24907065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300365"/>
            <a:ext cx="6688455" cy="509260"/>
          </a:xfrm>
        </p:spPr>
        <p:txBody>
          <a:bodyPr>
            <a:normAutofit/>
          </a:bodyPr>
          <a:lstStyle/>
          <a:p>
            <a:r>
              <a:rPr lang="ru-RU" dirty="0"/>
              <a:t>Достижение планируемых результатов</a:t>
            </a:r>
          </a:p>
        </p:txBody>
      </p:sp>
      <p:graphicFrame>
        <p:nvGraphicFramePr>
          <p:cNvPr id="7" name="Диаграмма 6">
            <a:extLst>
              <a:ext uri="{FF2B5EF4-FFF2-40B4-BE49-F238E27FC236}">
                <a16:creationId xmlns:a16="http://schemas.microsoft.com/office/drawing/2014/main" id="{CDC35874-62BF-4D4F-AC73-5604ABA8ABF0}"/>
              </a:ext>
            </a:extLst>
          </p:cNvPr>
          <p:cNvGraphicFramePr/>
          <p:nvPr>
            <p:extLst>
              <p:ext uri="{D42A27DB-BD31-4B8C-83A1-F6EECF244321}">
                <p14:modId xmlns:p14="http://schemas.microsoft.com/office/powerpoint/2010/main" val="1494223428"/>
              </p:ext>
            </p:extLst>
          </p:nvPr>
        </p:nvGraphicFramePr>
        <p:xfrm>
          <a:off x="409575" y="723900"/>
          <a:ext cx="11363325" cy="539115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F24746DC-6D51-48FE-8696-5F0A72E1476D}"/>
              </a:ext>
            </a:extLst>
          </p:cNvPr>
          <p:cNvSpPr txBox="1"/>
          <p:nvPr/>
        </p:nvSpPr>
        <p:spPr>
          <a:xfrm>
            <a:off x="9597339" y="5999520"/>
            <a:ext cx="2431622" cy="276999"/>
          </a:xfrm>
          <a:prstGeom prst="rect">
            <a:avLst/>
          </a:prstGeom>
          <a:solidFill>
            <a:schemeClr val="bg1"/>
          </a:solidFill>
        </p:spPr>
        <p:txBody>
          <a:bodyPr wrap="square" rtlCol="0">
            <a:spAutoFit/>
          </a:bodyPr>
          <a:lstStyle/>
          <a:p>
            <a:r>
              <a:rPr lang="ru-RU" sz="1200" dirty="0"/>
              <a:t>результат лучше общероссийского</a:t>
            </a:r>
          </a:p>
        </p:txBody>
      </p:sp>
      <p:sp>
        <p:nvSpPr>
          <p:cNvPr id="5" name="TextBox 4">
            <a:extLst>
              <a:ext uri="{FF2B5EF4-FFF2-40B4-BE49-F238E27FC236}">
                <a16:creationId xmlns:a16="http://schemas.microsoft.com/office/drawing/2014/main" id="{B990D271-C629-4ADF-8943-37A49A4D5ED3}"/>
              </a:ext>
            </a:extLst>
          </p:cNvPr>
          <p:cNvSpPr txBox="1"/>
          <p:nvPr/>
        </p:nvSpPr>
        <p:spPr>
          <a:xfrm>
            <a:off x="9597339" y="6253345"/>
            <a:ext cx="2431622" cy="276999"/>
          </a:xfrm>
          <a:prstGeom prst="rect">
            <a:avLst/>
          </a:prstGeom>
          <a:solidFill>
            <a:schemeClr val="bg1"/>
          </a:solidFill>
        </p:spPr>
        <p:txBody>
          <a:bodyPr wrap="square" rtlCol="0">
            <a:spAutoFit/>
          </a:bodyPr>
          <a:lstStyle/>
          <a:p>
            <a:r>
              <a:rPr lang="ru-RU" sz="1200" dirty="0"/>
              <a:t>результат выше 80%</a:t>
            </a:r>
          </a:p>
        </p:txBody>
      </p:sp>
      <p:sp>
        <p:nvSpPr>
          <p:cNvPr id="8" name="TextBox 7">
            <a:extLst>
              <a:ext uri="{FF2B5EF4-FFF2-40B4-BE49-F238E27FC236}">
                <a16:creationId xmlns:a16="http://schemas.microsoft.com/office/drawing/2014/main" id="{C6D48567-4EC9-43E0-B87B-7C7AEB86AA00}"/>
              </a:ext>
            </a:extLst>
          </p:cNvPr>
          <p:cNvSpPr txBox="1"/>
          <p:nvPr/>
        </p:nvSpPr>
        <p:spPr>
          <a:xfrm>
            <a:off x="9597337" y="6546819"/>
            <a:ext cx="2431623" cy="276999"/>
          </a:xfrm>
          <a:prstGeom prst="rect">
            <a:avLst/>
          </a:prstGeom>
          <a:solidFill>
            <a:schemeClr val="bg1"/>
          </a:solidFill>
        </p:spPr>
        <p:txBody>
          <a:bodyPr wrap="square" rtlCol="0">
            <a:spAutoFit/>
          </a:bodyPr>
          <a:lstStyle/>
          <a:p>
            <a:r>
              <a:rPr lang="ru-RU" sz="1200" dirty="0"/>
              <a:t> самый  низкий % выполнения</a:t>
            </a:r>
          </a:p>
        </p:txBody>
      </p:sp>
      <p:sp>
        <p:nvSpPr>
          <p:cNvPr id="9" name="TextBox 8">
            <a:extLst>
              <a:ext uri="{FF2B5EF4-FFF2-40B4-BE49-F238E27FC236}">
                <a16:creationId xmlns:a16="http://schemas.microsoft.com/office/drawing/2014/main" id="{95317570-9DA7-45C8-95C0-FC8B34A1C001}"/>
              </a:ext>
            </a:extLst>
          </p:cNvPr>
          <p:cNvSpPr txBox="1"/>
          <p:nvPr/>
        </p:nvSpPr>
        <p:spPr>
          <a:xfrm>
            <a:off x="9267841" y="6340614"/>
            <a:ext cx="329501" cy="178149"/>
          </a:xfrm>
          <a:prstGeom prst="rect">
            <a:avLst/>
          </a:prstGeom>
          <a:solidFill>
            <a:srgbClr val="FFFF00"/>
          </a:solidFill>
        </p:spPr>
        <p:txBody>
          <a:bodyPr wrap="square" rtlCol="0">
            <a:spAutoFit/>
          </a:bodyPr>
          <a:lstStyle/>
          <a:p>
            <a:endParaRPr lang="ru-RU" sz="1200" dirty="0"/>
          </a:p>
        </p:txBody>
      </p:sp>
      <p:sp>
        <p:nvSpPr>
          <p:cNvPr id="10" name="TextBox 9">
            <a:extLst>
              <a:ext uri="{FF2B5EF4-FFF2-40B4-BE49-F238E27FC236}">
                <a16:creationId xmlns:a16="http://schemas.microsoft.com/office/drawing/2014/main" id="{B3DBF8BB-E2A5-4BC6-A512-B2C88FF1140D}"/>
              </a:ext>
            </a:extLst>
          </p:cNvPr>
          <p:cNvSpPr txBox="1"/>
          <p:nvPr/>
        </p:nvSpPr>
        <p:spPr>
          <a:xfrm>
            <a:off x="9269763" y="6588111"/>
            <a:ext cx="327574" cy="194414"/>
          </a:xfrm>
          <a:prstGeom prst="rect">
            <a:avLst/>
          </a:prstGeom>
          <a:solidFill>
            <a:schemeClr val="accent2">
              <a:lumMod val="60000"/>
              <a:lumOff val="40000"/>
            </a:schemeClr>
          </a:solidFill>
        </p:spPr>
        <p:txBody>
          <a:bodyPr wrap="square" rtlCol="0">
            <a:spAutoFit/>
          </a:bodyPr>
          <a:lstStyle/>
          <a:p>
            <a:endParaRPr lang="ru-RU" sz="1200" dirty="0"/>
          </a:p>
        </p:txBody>
      </p:sp>
      <p:sp>
        <p:nvSpPr>
          <p:cNvPr id="11" name="TextBox 1">
            <a:extLst>
              <a:ext uri="{FF2B5EF4-FFF2-40B4-BE49-F238E27FC236}">
                <a16:creationId xmlns:a16="http://schemas.microsoft.com/office/drawing/2014/main" id="{7FE6DA13-B5DC-473A-AEFF-6B242BFB4357}"/>
              </a:ext>
            </a:extLst>
          </p:cNvPr>
          <p:cNvSpPr txBox="1"/>
          <p:nvPr/>
        </p:nvSpPr>
        <p:spPr>
          <a:xfrm>
            <a:off x="9267835" y="6077441"/>
            <a:ext cx="329512" cy="194442"/>
          </a:xfrm>
          <a:prstGeom prst="rect">
            <a:avLst/>
          </a:prstGeom>
          <a:solidFill>
            <a:srgbClr val="00FF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200" dirty="0"/>
          </a:p>
        </p:txBody>
      </p:sp>
      <p:sp>
        <p:nvSpPr>
          <p:cNvPr id="14" name="TextBox 13">
            <a:extLst>
              <a:ext uri="{FF2B5EF4-FFF2-40B4-BE49-F238E27FC236}">
                <a16:creationId xmlns:a16="http://schemas.microsoft.com/office/drawing/2014/main" id="{D0495119-C067-4D04-A995-C1704B0F9048}"/>
              </a:ext>
            </a:extLst>
          </p:cNvPr>
          <p:cNvSpPr txBox="1"/>
          <p:nvPr/>
        </p:nvSpPr>
        <p:spPr>
          <a:xfrm>
            <a:off x="9597338" y="0"/>
            <a:ext cx="2594662" cy="276999"/>
          </a:xfrm>
          <a:prstGeom prst="rect">
            <a:avLst/>
          </a:prstGeom>
          <a:noFill/>
        </p:spPr>
        <p:txBody>
          <a:bodyPr wrap="square" rtlCol="0">
            <a:spAutoFit/>
          </a:bodyPr>
          <a:lstStyle/>
          <a:p>
            <a:r>
              <a:rPr lang="ru-RU" sz="1200" dirty="0">
                <a:solidFill>
                  <a:schemeClr val="tx2">
                    <a:lumMod val="40000"/>
                    <a:lumOff val="60000"/>
                  </a:schemeClr>
                </a:solidFill>
              </a:rPr>
              <a:t>Физика (</a:t>
            </a:r>
            <a:r>
              <a:rPr lang="ru-RU" sz="1200" dirty="0" err="1">
                <a:solidFill>
                  <a:schemeClr val="tx2">
                    <a:lumMod val="40000"/>
                    <a:lumOff val="60000"/>
                  </a:schemeClr>
                </a:solidFill>
              </a:rPr>
              <a:t>углуб</a:t>
            </a:r>
            <a:r>
              <a:rPr lang="ru-RU" sz="1200" dirty="0">
                <a:solidFill>
                  <a:schemeClr val="tx2">
                    <a:lumMod val="40000"/>
                    <a:lumOff val="60000"/>
                  </a:schemeClr>
                </a:solidFill>
              </a:rPr>
              <a:t>. уровень), 8 класс</a:t>
            </a:r>
          </a:p>
        </p:txBody>
      </p:sp>
    </p:spTree>
    <p:extLst>
      <p:ext uri="{BB962C8B-B14F-4D97-AF65-F5344CB8AC3E}">
        <p14:creationId xmlns:p14="http://schemas.microsoft.com/office/powerpoint/2010/main" val="4079161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Распределение участников по отметкам, %</a:t>
            </a:r>
          </a:p>
        </p:txBody>
      </p:sp>
      <p:graphicFrame>
        <p:nvGraphicFramePr>
          <p:cNvPr id="4" name="Таблица 3">
            <a:extLst>
              <a:ext uri="{FF2B5EF4-FFF2-40B4-BE49-F238E27FC236}">
                <a16:creationId xmlns:a16="http://schemas.microsoft.com/office/drawing/2014/main" id="{8FFA6CE0-D724-4244-B21F-300A8875D027}"/>
              </a:ext>
            </a:extLst>
          </p:cNvPr>
          <p:cNvGraphicFramePr>
            <a:graphicFrameLocks noGrp="1"/>
          </p:cNvGraphicFramePr>
          <p:nvPr>
            <p:extLst>
              <p:ext uri="{D42A27DB-BD31-4B8C-83A1-F6EECF244321}">
                <p14:modId xmlns:p14="http://schemas.microsoft.com/office/powerpoint/2010/main" val="1743730136"/>
              </p:ext>
            </p:extLst>
          </p:nvPr>
        </p:nvGraphicFramePr>
        <p:xfrm>
          <a:off x="139546" y="2952750"/>
          <a:ext cx="3756179" cy="952500"/>
        </p:xfrm>
        <a:graphic>
          <a:graphicData uri="http://schemas.openxmlformats.org/drawingml/2006/table">
            <a:tbl>
              <a:tblPr firstRow="1" bandRow="1">
                <a:tableStyleId>{5940675A-B579-460E-94D1-54222C63F5DA}</a:tableStyleId>
              </a:tblPr>
              <a:tblGrid>
                <a:gridCol w="2632229">
                  <a:extLst>
                    <a:ext uri="{9D8B030D-6E8A-4147-A177-3AD203B41FA5}">
                      <a16:colId xmlns:a16="http://schemas.microsoft.com/office/drawing/2014/main" val="3089212738"/>
                    </a:ext>
                  </a:extLst>
                </a:gridCol>
                <a:gridCol w="1123950">
                  <a:extLst>
                    <a:ext uri="{9D8B030D-6E8A-4147-A177-3AD203B41FA5}">
                      <a16:colId xmlns:a16="http://schemas.microsoft.com/office/drawing/2014/main" val="469627586"/>
                    </a:ext>
                  </a:extLst>
                </a:gridCol>
              </a:tblGrid>
              <a:tr h="296363">
                <a:tc>
                  <a:txBody>
                    <a:bodyPr/>
                    <a:lstStyle/>
                    <a:p>
                      <a:pPr algn="ctr"/>
                      <a:r>
                        <a:rPr lang="ru-RU" sz="1400" dirty="0"/>
                        <a:t>Количество участников</a:t>
                      </a:r>
                    </a:p>
                  </a:txBody>
                  <a:tcPr anchor="ctr"/>
                </a:tc>
                <a:tc>
                  <a:txBody>
                    <a:bodyPr/>
                    <a:lstStyle/>
                    <a:p>
                      <a:pPr algn="ctr"/>
                      <a:r>
                        <a:rPr lang="ru-RU" sz="1400" dirty="0"/>
                        <a:t>8 класс</a:t>
                      </a:r>
                    </a:p>
                  </a:txBody>
                  <a:tcPr anchor="ctr"/>
                </a:tc>
                <a:extLst>
                  <a:ext uri="{0D108BD9-81ED-4DB2-BD59-A6C34878D82A}">
                    <a16:rowId xmlns:a16="http://schemas.microsoft.com/office/drawing/2014/main" val="3892861024"/>
                  </a:ext>
                </a:extLst>
              </a:tr>
              <a:tr h="342900">
                <a:tc>
                  <a:txBody>
                    <a:bodyPr/>
                    <a:lstStyle/>
                    <a:p>
                      <a:pPr algn="ctr"/>
                      <a:r>
                        <a:rPr lang="ru-RU" sz="1400" dirty="0"/>
                        <a:t>Россия (вся выборка)</a:t>
                      </a:r>
                    </a:p>
                  </a:txBody>
                  <a:tcPr anchor="ctr"/>
                </a:tc>
                <a:tc>
                  <a:txBody>
                    <a:bodyPr/>
                    <a:lstStyle/>
                    <a:p>
                      <a:pPr algn="ctr"/>
                      <a:r>
                        <a:rPr lang="ru-RU" sz="1400" dirty="0"/>
                        <a:t>2706</a:t>
                      </a:r>
                    </a:p>
                  </a:txBody>
                  <a:tcPr anchor="ctr"/>
                </a:tc>
                <a:extLst>
                  <a:ext uri="{0D108BD9-81ED-4DB2-BD59-A6C34878D82A}">
                    <a16:rowId xmlns:a16="http://schemas.microsoft.com/office/drawing/2014/main" val="1517554406"/>
                  </a:ext>
                </a:extLst>
              </a:tr>
              <a:tr h="285750">
                <a:tc>
                  <a:txBody>
                    <a:bodyPr/>
                    <a:lstStyle/>
                    <a:p>
                      <a:pPr algn="ctr"/>
                      <a:r>
                        <a:rPr lang="ru-RU" sz="1400" dirty="0"/>
                        <a:t>Приморский край</a:t>
                      </a:r>
                    </a:p>
                  </a:txBody>
                  <a:tcPr anchor="ctr"/>
                </a:tc>
                <a:tc>
                  <a:txBody>
                    <a:bodyPr/>
                    <a:lstStyle/>
                    <a:p>
                      <a:pPr algn="ctr"/>
                      <a:r>
                        <a:rPr lang="ru-RU" sz="1400" dirty="0"/>
                        <a:t>18</a:t>
                      </a:r>
                    </a:p>
                  </a:txBody>
                  <a:tcPr anchor="ctr"/>
                </a:tc>
                <a:extLst>
                  <a:ext uri="{0D108BD9-81ED-4DB2-BD59-A6C34878D82A}">
                    <a16:rowId xmlns:a16="http://schemas.microsoft.com/office/drawing/2014/main" val="2599007028"/>
                  </a:ext>
                </a:extLst>
              </a:tr>
            </a:tbl>
          </a:graphicData>
        </a:graphic>
      </p:graphicFrame>
      <p:graphicFrame>
        <p:nvGraphicFramePr>
          <p:cNvPr id="5" name="Диаграмма 4">
            <a:extLst>
              <a:ext uri="{FF2B5EF4-FFF2-40B4-BE49-F238E27FC236}">
                <a16:creationId xmlns:a16="http://schemas.microsoft.com/office/drawing/2014/main" id="{54478881-B93D-411D-81FB-2A5AB84EA5CE}"/>
              </a:ext>
            </a:extLst>
          </p:cNvPr>
          <p:cNvGraphicFramePr/>
          <p:nvPr>
            <p:extLst>
              <p:ext uri="{D42A27DB-BD31-4B8C-83A1-F6EECF244321}">
                <p14:modId xmlns:p14="http://schemas.microsoft.com/office/powerpoint/2010/main" val="4270609995"/>
              </p:ext>
            </p:extLst>
          </p:nvPr>
        </p:nvGraphicFramePr>
        <p:xfrm>
          <a:off x="4095749" y="723900"/>
          <a:ext cx="7677151" cy="565785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06FFB544-2DAB-439E-A24A-8DAF497681F8}"/>
              </a:ext>
            </a:extLst>
          </p:cNvPr>
          <p:cNvSpPr txBox="1"/>
          <p:nvPr/>
        </p:nvSpPr>
        <p:spPr>
          <a:xfrm>
            <a:off x="9836210" y="0"/>
            <a:ext cx="2355790" cy="276999"/>
          </a:xfrm>
          <a:prstGeom prst="rect">
            <a:avLst/>
          </a:prstGeom>
          <a:noFill/>
        </p:spPr>
        <p:txBody>
          <a:bodyPr wrap="square" rtlCol="0">
            <a:spAutoFit/>
          </a:bodyPr>
          <a:lstStyle/>
          <a:p>
            <a:r>
              <a:rPr lang="ru-RU" sz="1200" dirty="0">
                <a:solidFill>
                  <a:schemeClr val="tx2">
                    <a:lumMod val="40000"/>
                    <a:lumOff val="60000"/>
                  </a:schemeClr>
                </a:solidFill>
              </a:rPr>
              <a:t>Физика (</a:t>
            </a:r>
            <a:r>
              <a:rPr lang="ru-RU" sz="1200" dirty="0" err="1">
                <a:solidFill>
                  <a:schemeClr val="tx2">
                    <a:lumMod val="40000"/>
                    <a:lumOff val="60000"/>
                  </a:schemeClr>
                </a:solidFill>
              </a:rPr>
              <a:t>углуб</a:t>
            </a:r>
            <a:r>
              <a:rPr lang="ru-RU" sz="1200" dirty="0">
                <a:solidFill>
                  <a:schemeClr val="tx2">
                    <a:lumMod val="40000"/>
                    <a:lumOff val="60000"/>
                  </a:schemeClr>
                </a:solidFill>
              </a:rPr>
              <a:t>. уровень), 8 класс</a:t>
            </a:r>
          </a:p>
        </p:txBody>
      </p:sp>
    </p:spTree>
    <p:extLst>
      <p:ext uri="{BB962C8B-B14F-4D97-AF65-F5344CB8AC3E}">
        <p14:creationId xmlns:p14="http://schemas.microsoft.com/office/powerpoint/2010/main" val="38956307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Распределение первичных баллов</a:t>
            </a:r>
          </a:p>
        </p:txBody>
      </p:sp>
      <p:graphicFrame>
        <p:nvGraphicFramePr>
          <p:cNvPr id="3" name="Диаграмма 2">
            <a:extLst>
              <a:ext uri="{FF2B5EF4-FFF2-40B4-BE49-F238E27FC236}">
                <a16:creationId xmlns:a16="http://schemas.microsoft.com/office/drawing/2014/main" id="{8A7017B7-19EA-4F59-A353-2E4DF65C4210}"/>
              </a:ext>
            </a:extLst>
          </p:cNvPr>
          <p:cNvGraphicFramePr/>
          <p:nvPr>
            <p:extLst>
              <p:ext uri="{D42A27DB-BD31-4B8C-83A1-F6EECF244321}">
                <p14:modId xmlns:p14="http://schemas.microsoft.com/office/powerpoint/2010/main" val="2651406680"/>
              </p:ext>
            </p:extLst>
          </p:nvPr>
        </p:nvGraphicFramePr>
        <p:xfrm>
          <a:off x="504189" y="723900"/>
          <a:ext cx="11449686" cy="5500053"/>
        </p:xfrm>
        <a:graphic>
          <a:graphicData uri="http://schemas.openxmlformats.org/drawingml/2006/chart">
            <c:chart xmlns:c="http://schemas.openxmlformats.org/drawingml/2006/chart" xmlns:r="http://schemas.openxmlformats.org/officeDocument/2006/relationships" r:id="rId2"/>
          </a:graphicData>
        </a:graphic>
      </p:graphicFrame>
      <p:sp>
        <p:nvSpPr>
          <p:cNvPr id="2" name="Правая фигурная скобка 1">
            <a:extLst>
              <a:ext uri="{FF2B5EF4-FFF2-40B4-BE49-F238E27FC236}">
                <a16:creationId xmlns:a16="http://schemas.microsoft.com/office/drawing/2014/main" id="{885D3207-DFA3-456F-9CC9-C9F82E22EC16}"/>
              </a:ext>
            </a:extLst>
          </p:cNvPr>
          <p:cNvSpPr/>
          <p:nvPr/>
        </p:nvSpPr>
        <p:spPr>
          <a:xfrm rot="5400000">
            <a:off x="5065141" y="4696636"/>
            <a:ext cx="247714" cy="2902999"/>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 name="Правая фигурная скобка 4">
            <a:extLst>
              <a:ext uri="{FF2B5EF4-FFF2-40B4-BE49-F238E27FC236}">
                <a16:creationId xmlns:a16="http://schemas.microsoft.com/office/drawing/2014/main" id="{F8FD364E-D3CE-4ECD-9508-A8EFF0C91621}"/>
              </a:ext>
            </a:extLst>
          </p:cNvPr>
          <p:cNvSpPr/>
          <p:nvPr/>
        </p:nvSpPr>
        <p:spPr>
          <a:xfrm rot="5400000">
            <a:off x="10400698" y="4984887"/>
            <a:ext cx="243477" cy="2330745"/>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 name="Правая фигурная скобка 6">
            <a:extLst>
              <a:ext uri="{FF2B5EF4-FFF2-40B4-BE49-F238E27FC236}">
                <a16:creationId xmlns:a16="http://schemas.microsoft.com/office/drawing/2014/main" id="{5C1F372C-0DBD-48C2-9221-45F17602B6DB}"/>
              </a:ext>
            </a:extLst>
          </p:cNvPr>
          <p:cNvSpPr/>
          <p:nvPr/>
        </p:nvSpPr>
        <p:spPr>
          <a:xfrm rot="5400000">
            <a:off x="7877236" y="4916452"/>
            <a:ext cx="253009" cy="2458074"/>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Правая фигурная скобка 7">
            <a:extLst>
              <a:ext uri="{FF2B5EF4-FFF2-40B4-BE49-F238E27FC236}">
                <a16:creationId xmlns:a16="http://schemas.microsoft.com/office/drawing/2014/main" id="{D70BC413-238B-4C4C-8FFF-2C59AF79E197}"/>
              </a:ext>
            </a:extLst>
          </p:cNvPr>
          <p:cNvSpPr/>
          <p:nvPr/>
        </p:nvSpPr>
        <p:spPr>
          <a:xfrm rot="5400000">
            <a:off x="2158799" y="4836348"/>
            <a:ext cx="247717" cy="2641270"/>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 name="TextBox 3">
            <a:extLst>
              <a:ext uri="{FF2B5EF4-FFF2-40B4-BE49-F238E27FC236}">
                <a16:creationId xmlns:a16="http://schemas.microsoft.com/office/drawing/2014/main" id="{3A8123AB-B78E-4DA2-BDCE-A3E5D1AA0A7F}"/>
              </a:ext>
            </a:extLst>
          </p:cNvPr>
          <p:cNvSpPr txBox="1"/>
          <p:nvPr/>
        </p:nvSpPr>
        <p:spPr>
          <a:xfrm>
            <a:off x="1988979" y="6363881"/>
            <a:ext cx="552450" cy="369332"/>
          </a:xfrm>
          <a:prstGeom prst="rect">
            <a:avLst/>
          </a:prstGeom>
          <a:noFill/>
        </p:spPr>
        <p:txBody>
          <a:bodyPr wrap="square" rtlCol="0">
            <a:spAutoFit/>
          </a:bodyPr>
          <a:lstStyle/>
          <a:p>
            <a:r>
              <a:rPr lang="ru-RU" dirty="0"/>
              <a:t>«2»</a:t>
            </a:r>
          </a:p>
        </p:txBody>
      </p:sp>
      <p:sp>
        <p:nvSpPr>
          <p:cNvPr id="9" name="TextBox 8">
            <a:extLst>
              <a:ext uri="{FF2B5EF4-FFF2-40B4-BE49-F238E27FC236}">
                <a16:creationId xmlns:a16="http://schemas.microsoft.com/office/drawing/2014/main" id="{139A4B10-EDC8-4B6C-B931-CFE0CD0F7742}"/>
              </a:ext>
            </a:extLst>
          </p:cNvPr>
          <p:cNvSpPr txBox="1"/>
          <p:nvPr/>
        </p:nvSpPr>
        <p:spPr>
          <a:xfrm>
            <a:off x="4912773" y="6375622"/>
            <a:ext cx="552450" cy="369332"/>
          </a:xfrm>
          <a:prstGeom prst="rect">
            <a:avLst/>
          </a:prstGeom>
          <a:noFill/>
        </p:spPr>
        <p:txBody>
          <a:bodyPr wrap="square" rtlCol="0">
            <a:spAutoFit/>
          </a:bodyPr>
          <a:lstStyle/>
          <a:p>
            <a:r>
              <a:rPr lang="ru-RU" dirty="0"/>
              <a:t>«3»</a:t>
            </a:r>
          </a:p>
        </p:txBody>
      </p:sp>
      <p:sp>
        <p:nvSpPr>
          <p:cNvPr id="10" name="TextBox 9">
            <a:extLst>
              <a:ext uri="{FF2B5EF4-FFF2-40B4-BE49-F238E27FC236}">
                <a16:creationId xmlns:a16="http://schemas.microsoft.com/office/drawing/2014/main" id="{313DB121-766F-449C-8C9C-B4822E7A55FA}"/>
              </a:ext>
            </a:extLst>
          </p:cNvPr>
          <p:cNvSpPr txBox="1"/>
          <p:nvPr/>
        </p:nvSpPr>
        <p:spPr>
          <a:xfrm>
            <a:off x="7727515" y="6375622"/>
            <a:ext cx="552450" cy="369332"/>
          </a:xfrm>
          <a:prstGeom prst="rect">
            <a:avLst/>
          </a:prstGeom>
          <a:noFill/>
        </p:spPr>
        <p:txBody>
          <a:bodyPr wrap="square" rtlCol="0">
            <a:spAutoFit/>
          </a:bodyPr>
          <a:lstStyle/>
          <a:p>
            <a:r>
              <a:rPr lang="ru-RU" dirty="0"/>
              <a:t>«4»</a:t>
            </a:r>
          </a:p>
        </p:txBody>
      </p:sp>
      <p:sp>
        <p:nvSpPr>
          <p:cNvPr id="11" name="TextBox 10">
            <a:extLst>
              <a:ext uri="{FF2B5EF4-FFF2-40B4-BE49-F238E27FC236}">
                <a16:creationId xmlns:a16="http://schemas.microsoft.com/office/drawing/2014/main" id="{77EBAF2E-4AA9-4C74-BBAF-884860710CE4}"/>
              </a:ext>
            </a:extLst>
          </p:cNvPr>
          <p:cNvSpPr txBox="1"/>
          <p:nvPr/>
        </p:nvSpPr>
        <p:spPr>
          <a:xfrm>
            <a:off x="10253149" y="6375622"/>
            <a:ext cx="552450" cy="369332"/>
          </a:xfrm>
          <a:prstGeom prst="rect">
            <a:avLst/>
          </a:prstGeom>
          <a:noFill/>
        </p:spPr>
        <p:txBody>
          <a:bodyPr wrap="square" rtlCol="0">
            <a:spAutoFit/>
          </a:bodyPr>
          <a:lstStyle/>
          <a:p>
            <a:r>
              <a:rPr lang="ru-RU" dirty="0"/>
              <a:t>«5»</a:t>
            </a:r>
          </a:p>
        </p:txBody>
      </p:sp>
      <p:sp>
        <p:nvSpPr>
          <p:cNvPr id="14" name="TextBox 13">
            <a:extLst>
              <a:ext uri="{FF2B5EF4-FFF2-40B4-BE49-F238E27FC236}">
                <a16:creationId xmlns:a16="http://schemas.microsoft.com/office/drawing/2014/main" id="{EB63651C-B853-4AB9-8FF6-CDBA9283626A}"/>
              </a:ext>
            </a:extLst>
          </p:cNvPr>
          <p:cNvSpPr txBox="1"/>
          <p:nvPr/>
        </p:nvSpPr>
        <p:spPr>
          <a:xfrm>
            <a:off x="9554198" y="0"/>
            <a:ext cx="2637801" cy="276999"/>
          </a:xfrm>
          <a:prstGeom prst="rect">
            <a:avLst/>
          </a:prstGeom>
          <a:noFill/>
        </p:spPr>
        <p:txBody>
          <a:bodyPr wrap="square" rtlCol="0">
            <a:spAutoFit/>
          </a:bodyPr>
          <a:lstStyle/>
          <a:p>
            <a:r>
              <a:rPr lang="ru-RU" sz="1200" dirty="0">
                <a:solidFill>
                  <a:schemeClr val="tx2">
                    <a:lumMod val="40000"/>
                    <a:lumOff val="60000"/>
                  </a:schemeClr>
                </a:solidFill>
              </a:rPr>
              <a:t>Физика (</a:t>
            </a:r>
            <a:r>
              <a:rPr lang="ru-RU" sz="1200" dirty="0" err="1">
                <a:solidFill>
                  <a:schemeClr val="tx2">
                    <a:lumMod val="40000"/>
                    <a:lumOff val="60000"/>
                  </a:schemeClr>
                </a:solidFill>
              </a:rPr>
              <a:t>углуб</a:t>
            </a:r>
            <a:r>
              <a:rPr lang="ru-RU" sz="1200" dirty="0">
                <a:solidFill>
                  <a:schemeClr val="tx2">
                    <a:lumMod val="40000"/>
                    <a:lumOff val="60000"/>
                  </a:schemeClr>
                </a:solidFill>
              </a:rPr>
              <a:t>. уровень), 8 класс</a:t>
            </a:r>
          </a:p>
        </p:txBody>
      </p:sp>
    </p:spTree>
    <p:extLst>
      <p:ext uri="{BB962C8B-B14F-4D97-AF65-F5344CB8AC3E}">
        <p14:creationId xmlns:p14="http://schemas.microsoft.com/office/powerpoint/2010/main" val="1316190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Выполнение заданий группами участников</a:t>
            </a:r>
          </a:p>
        </p:txBody>
      </p:sp>
      <p:graphicFrame>
        <p:nvGraphicFramePr>
          <p:cNvPr id="4" name="Диаграмма 3">
            <a:extLst>
              <a:ext uri="{FF2B5EF4-FFF2-40B4-BE49-F238E27FC236}">
                <a16:creationId xmlns:a16="http://schemas.microsoft.com/office/drawing/2014/main" id="{399A6CDC-6674-47D3-86F1-B3479447F6F5}"/>
              </a:ext>
            </a:extLst>
          </p:cNvPr>
          <p:cNvGraphicFramePr/>
          <p:nvPr>
            <p:extLst>
              <p:ext uri="{D42A27DB-BD31-4B8C-83A1-F6EECF244321}">
                <p14:modId xmlns:p14="http://schemas.microsoft.com/office/powerpoint/2010/main" val="3079689988"/>
              </p:ext>
            </p:extLst>
          </p:nvPr>
        </p:nvGraphicFramePr>
        <p:xfrm>
          <a:off x="831850" y="900641"/>
          <a:ext cx="10902950" cy="574271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A6D87F72-7F6D-4302-B42C-AE77CE594891}"/>
              </a:ext>
            </a:extLst>
          </p:cNvPr>
          <p:cNvSpPr txBox="1"/>
          <p:nvPr/>
        </p:nvSpPr>
        <p:spPr>
          <a:xfrm>
            <a:off x="9836210" y="0"/>
            <a:ext cx="2355790" cy="276999"/>
          </a:xfrm>
          <a:prstGeom prst="rect">
            <a:avLst/>
          </a:prstGeom>
          <a:noFill/>
        </p:spPr>
        <p:txBody>
          <a:bodyPr wrap="square" rtlCol="0">
            <a:spAutoFit/>
          </a:bodyPr>
          <a:lstStyle/>
          <a:p>
            <a:r>
              <a:rPr lang="ru-RU" sz="1200" dirty="0">
                <a:solidFill>
                  <a:schemeClr val="tx2">
                    <a:lumMod val="40000"/>
                    <a:lumOff val="60000"/>
                  </a:schemeClr>
                </a:solidFill>
              </a:rPr>
              <a:t>Физика (</a:t>
            </a:r>
            <a:r>
              <a:rPr lang="ru-RU" sz="1200" dirty="0" err="1">
                <a:solidFill>
                  <a:schemeClr val="tx2">
                    <a:lumMod val="40000"/>
                    <a:lumOff val="60000"/>
                  </a:schemeClr>
                </a:solidFill>
              </a:rPr>
              <a:t>углуб</a:t>
            </a:r>
            <a:r>
              <a:rPr lang="ru-RU" sz="1200" dirty="0">
                <a:solidFill>
                  <a:schemeClr val="tx2">
                    <a:lumMod val="40000"/>
                    <a:lumOff val="60000"/>
                  </a:schemeClr>
                </a:solidFill>
              </a:rPr>
              <a:t>. уровень), 8 класс</a:t>
            </a:r>
          </a:p>
        </p:txBody>
      </p:sp>
    </p:spTree>
    <p:extLst>
      <p:ext uri="{BB962C8B-B14F-4D97-AF65-F5344CB8AC3E}">
        <p14:creationId xmlns:p14="http://schemas.microsoft.com/office/powerpoint/2010/main" val="3881980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491967" y="288781"/>
            <a:ext cx="8032767" cy="509260"/>
          </a:xfrm>
        </p:spPr>
        <p:txBody>
          <a:bodyPr>
            <a:normAutofit fontScale="90000"/>
          </a:bodyPr>
          <a:lstStyle/>
          <a:p>
            <a:r>
              <a:rPr lang="ru-RU" dirty="0"/>
              <a:t>Сравнение отметок за работу с отметками по журналу</a:t>
            </a:r>
          </a:p>
        </p:txBody>
      </p:sp>
      <mc:AlternateContent xmlns:mc="http://schemas.openxmlformats.org/markup-compatibility/2006" xmlns:cx1="http://schemas.microsoft.com/office/drawing/2015/9/8/chartex">
        <mc:Choice Requires="cx1">
          <p:graphicFrame>
            <p:nvGraphicFramePr>
              <p:cNvPr id="2" name="Диаграмма 1">
                <a:extLst>
                  <a:ext uri="{FF2B5EF4-FFF2-40B4-BE49-F238E27FC236}">
                    <a16:creationId xmlns:a16="http://schemas.microsoft.com/office/drawing/2014/main" id="{76B6DCA7-5149-0F01-17FF-CDDFA29E6FFF}"/>
                  </a:ext>
                </a:extLst>
              </p:cNvPr>
              <p:cNvGraphicFramePr/>
              <p:nvPr>
                <p:extLst>
                  <p:ext uri="{D42A27DB-BD31-4B8C-83A1-F6EECF244321}">
                    <p14:modId xmlns:p14="http://schemas.microsoft.com/office/powerpoint/2010/main" val="2340963696"/>
                  </p:ext>
                </p:extLst>
              </p:nvPr>
            </p:nvGraphicFramePr>
            <p:xfrm>
              <a:off x="1947777" y="1199624"/>
              <a:ext cx="8296446" cy="4643373"/>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2" name="Диаграмма 1">
                <a:extLst>
                  <a:ext uri="{FF2B5EF4-FFF2-40B4-BE49-F238E27FC236}">
                    <a16:creationId xmlns:a16="http://schemas.microsoft.com/office/drawing/2014/main" id="{76B6DCA7-5149-0F01-17FF-CDDFA29E6FFF}"/>
                  </a:ext>
                </a:extLst>
              </p:cNvPr>
              <p:cNvPicPr>
                <a:picLocks noGrp="1" noRot="1" noChangeAspect="1" noMove="1" noResize="1" noEditPoints="1" noAdjustHandles="1" noChangeArrowheads="1" noChangeShapeType="1"/>
              </p:cNvPicPr>
              <p:nvPr/>
            </p:nvPicPr>
            <p:blipFill>
              <a:blip r:embed="rId3"/>
              <a:stretch>
                <a:fillRect/>
              </a:stretch>
            </p:blipFill>
            <p:spPr>
              <a:xfrm>
                <a:off x="1947777" y="1199624"/>
                <a:ext cx="8296446" cy="4643373"/>
              </a:xfrm>
              <a:prstGeom prst="rect">
                <a:avLst/>
              </a:prstGeom>
            </p:spPr>
          </p:pic>
        </mc:Fallback>
      </mc:AlternateContent>
      <p:sp>
        <p:nvSpPr>
          <p:cNvPr id="7" name="TextBox 6">
            <a:extLst>
              <a:ext uri="{FF2B5EF4-FFF2-40B4-BE49-F238E27FC236}">
                <a16:creationId xmlns:a16="http://schemas.microsoft.com/office/drawing/2014/main" id="{4A08A14F-6C12-4FB2-B8A8-50D710502F75}"/>
              </a:ext>
            </a:extLst>
          </p:cNvPr>
          <p:cNvSpPr txBox="1"/>
          <p:nvPr/>
        </p:nvSpPr>
        <p:spPr>
          <a:xfrm>
            <a:off x="9673840" y="0"/>
            <a:ext cx="2518160" cy="276999"/>
          </a:xfrm>
          <a:prstGeom prst="rect">
            <a:avLst/>
          </a:prstGeom>
          <a:noFill/>
        </p:spPr>
        <p:txBody>
          <a:bodyPr wrap="square" rtlCol="0">
            <a:spAutoFit/>
          </a:bodyPr>
          <a:lstStyle/>
          <a:p>
            <a:r>
              <a:rPr lang="ru-RU" sz="1200" dirty="0">
                <a:solidFill>
                  <a:schemeClr val="tx2">
                    <a:lumMod val="40000"/>
                    <a:lumOff val="60000"/>
                  </a:schemeClr>
                </a:solidFill>
              </a:rPr>
              <a:t>Физика (</a:t>
            </a:r>
            <a:r>
              <a:rPr lang="ru-RU" sz="1200" dirty="0" err="1">
                <a:solidFill>
                  <a:schemeClr val="tx2">
                    <a:lumMod val="40000"/>
                    <a:lumOff val="60000"/>
                  </a:schemeClr>
                </a:solidFill>
              </a:rPr>
              <a:t>углуб</a:t>
            </a:r>
            <a:r>
              <a:rPr lang="ru-RU" sz="1200" dirty="0">
                <a:solidFill>
                  <a:schemeClr val="tx2">
                    <a:lumMod val="40000"/>
                    <a:lumOff val="60000"/>
                  </a:schemeClr>
                </a:solidFill>
              </a:rPr>
              <a:t>. уровень), 8 класс</a:t>
            </a:r>
          </a:p>
        </p:txBody>
      </p:sp>
    </p:spTree>
    <p:extLst>
      <p:ext uri="{BB962C8B-B14F-4D97-AF65-F5344CB8AC3E}">
        <p14:creationId xmlns:p14="http://schemas.microsoft.com/office/powerpoint/2010/main" val="5013644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FA4C46F-5D12-76B5-8BC8-F8B04389451E}"/>
              </a:ext>
            </a:extLst>
          </p:cNvPr>
          <p:cNvSpPr>
            <a:spLocks noGrp="1"/>
          </p:cNvSpPr>
          <p:nvPr>
            <p:ph type="title"/>
          </p:nvPr>
        </p:nvSpPr>
        <p:spPr>
          <a:xfrm>
            <a:off x="3531870" y="297181"/>
            <a:ext cx="10728960" cy="594360"/>
          </a:xfrm>
        </p:spPr>
        <p:txBody>
          <a:bodyPr/>
          <a:lstStyle/>
          <a:p>
            <a:r>
              <a:rPr lang="ru-RU" dirty="0"/>
              <a:t>Выводы</a:t>
            </a:r>
          </a:p>
        </p:txBody>
      </p:sp>
      <p:sp>
        <p:nvSpPr>
          <p:cNvPr id="7" name="Объект 4">
            <a:extLst>
              <a:ext uri="{FF2B5EF4-FFF2-40B4-BE49-F238E27FC236}">
                <a16:creationId xmlns:a16="http://schemas.microsoft.com/office/drawing/2014/main" id="{C43E84AE-2FC9-4608-BADC-F993BE74A5F5}"/>
              </a:ext>
            </a:extLst>
          </p:cNvPr>
          <p:cNvSpPr>
            <a:spLocks noGrp="1"/>
          </p:cNvSpPr>
          <p:nvPr>
            <p:ph idx="1"/>
          </p:nvPr>
        </p:nvSpPr>
        <p:spPr>
          <a:xfrm>
            <a:off x="436284" y="1237507"/>
            <a:ext cx="11467694" cy="5323312"/>
          </a:xfrm>
        </p:spPr>
        <p:txBody>
          <a:bodyPr>
            <a:normAutofit/>
          </a:bodyPr>
          <a:lstStyle/>
          <a:p>
            <a:pPr marL="285750" indent="-285750">
              <a:buFont typeface="Courier New" panose="02070309020205020404" pitchFamily="49" charset="0"/>
              <a:buChar char="o"/>
            </a:pPr>
            <a:r>
              <a:rPr lang="ru-RU" sz="2800" dirty="0">
                <a:latin typeface="+mn-lt"/>
              </a:rPr>
              <a:t>В ВПР по физике (углубленный уровень) в </a:t>
            </a:r>
            <a:r>
              <a:rPr lang="en-US" sz="2800" dirty="0">
                <a:latin typeface="+mn-lt"/>
              </a:rPr>
              <a:t>8</a:t>
            </a:r>
            <a:r>
              <a:rPr lang="ru-RU" sz="2800" dirty="0">
                <a:latin typeface="+mn-lt"/>
              </a:rPr>
              <a:t> классах приняло участие </a:t>
            </a:r>
            <a:r>
              <a:rPr lang="en-US" sz="2800" b="1" dirty="0">
                <a:latin typeface="+mn-lt"/>
              </a:rPr>
              <a:t>18</a:t>
            </a:r>
            <a:r>
              <a:rPr lang="ru-RU" sz="2800" b="1" dirty="0">
                <a:latin typeface="+mn-lt"/>
              </a:rPr>
              <a:t> </a:t>
            </a:r>
            <a:r>
              <a:rPr lang="ru-RU" sz="2800" dirty="0">
                <a:latin typeface="+mn-lt"/>
              </a:rPr>
              <a:t>человек.</a:t>
            </a:r>
          </a:p>
          <a:p>
            <a:endParaRPr lang="ru-RU" sz="2800" dirty="0">
              <a:latin typeface="+mn-lt"/>
            </a:endParaRPr>
          </a:p>
          <a:p>
            <a:pPr marL="285750" indent="-285750">
              <a:buFont typeface="Courier New" panose="02070309020205020404" pitchFamily="49" charset="0"/>
              <a:buChar char="o"/>
            </a:pPr>
            <a:r>
              <a:rPr lang="ru-RU" sz="2800" dirty="0">
                <a:latin typeface="+mn-lt"/>
              </a:rPr>
              <a:t>Все обучающиеся справились с  работой (</a:t>
            </a:r>
            <a:r>
              <a:rPr lang="ru-RU" sz="2800" b="1" dirty="0">
                <a:latin typeface="+mn-lt"/>
              </a:rPr>
              <a:t>100</a:t>
            </a:r>
            <a:r>
              <a:rPr lang="ru-RU" sz="2800" dirty="0">
                <a:latin typeface="+mn-lt"/>
              </a:rPr>
              <a:t>%).</a:t>
            </a:r>
          </a:p>
          <a:p>
            <a:endParaRPr lang="ru-RU" sz="2800" dirty="0">
              <a:latin typeface="+mn-lt"/>
            </a:endParaRPr>
          </a:p>
          <a:p>
            <a:pPr marL="285750" indent="-285750">
              <a:buFont typeface="Courier New" panose="02070309020205020404" pitchFamily="49" charset="0"/>
              <a:buChar char="o"/>
            </a:pPr>
            <a:r>
              <a:rPr lang="ru-RU" sz="2800" dirty="0">
                <a:latin typeface="+mn-lt"/>
              </a:rPr>
              <a:t> </a:t>
            </a:r>
            <a:r>
              <a:rPr lang="ru-RU" sz="2800" b="1" dirty="0">
                <a:latin typeface="+mn-lt"/>
              </a:rPr>
              <a:t>66,67</a:t>
            </a:r>
            <a:r>
              <a:rPr lang="ru-RU" sz="2800" dirty="0">
                <a:latin typeface="+mn-lt"/>
              </a:rPr>
              <a:t>% участников показали качество знаний (получили «4» и «5»)                  в  процессе выполнения работы.</a:t>
            </a:r>
          </a:p>
          <a:p>
            <a:endParaRPr lang="ru-RU" sz="2800" dirty="0">
              <a:latin typeface="+mn-lt"/>
            </a:endParaRPr>
          </a:p>
          <a:p>
            <a:pPr marL="285750" indent="-285750">
              <a:buFont typeface="Courier New" panose="02070309020205020404" pitchFamily="49" charset="0"/>
              <a:buChar char="o"/>
            </a:pPr>
            <a:r>
              <a:rPr lang="ru-RU" sz="2800" dirty="0">
                <a:latin typeface="+mn-lt"/>
              </a:rPr>
              <a:t>Наибольшую сложность при выполнении работы вызвали задания                   № </a:t>
            </a:r>
            <a:r>
              <a:rPr lang="ru-RU" sz="2800" b="1" dirty="0">
                <a:latin typeface="+mn-lt"/>
              </a:rPr>
              <a:t>4, 6.</a:t>
            </a:r>
          </a:p>
        </p:txBody>
      </p:sp>
      <p:sp>
        <p:nvSpPr>
          <p:cNvPr id="8" name="TextBox 7">
            <a:extLst>
              <a:ext uri="{FF2B5EF4-FFF2-40B4-BE49-F238E27FC236}">
                <a16:creationId xmlns:a16="http://schemas.microsoft.com/office/drawing/2014/main" id="{9B52BD16-3285-431C-9744-0E41A9F66043}"/>
              </a:ext>
            </a:extLst>
          </p:cNvPr>
          <p:cNvSpPr txBox="1"/>
          <p:nvPr/>
        </p:nvSpPr>
        <p:spPr>
          <a:xfrm>
            <a:off x="9400374" y="0"/>
            <a:ext cx="2791625" cy="276999"/>
          </a:xfrm>
          <a:prstGeom prst="rect">
            <a:avLst/>
          </a:prstGeom>
          <a:noFill/>
        </p:spPr>
        <p:txBody>
          <a:bodyPr wrap="square" rtlCol="0">
            <a:spAutoFit/>
          </a:bodyPr>
          <a:lstStyle/>
          <a:p>
            <a:r>
              <a:rPr lang="ru-RU" sz="1200" dirty="0">
                <a:solidFill>
                  <a:schemeClr val="tx2">
                    <a:lumMod val="40000"/>
                    <a:lumOff val="60000"/>
                  </a:schemeClr>
                </a:solidFill>
              </a:rPr>
              <a:t>Физика (</a:t>
            </a:r>
            <a:r>
              <a:rPr lang="ru-RU" sz="1200" dirty="0" err="1">
                <a:solidFill>
                  <a:schemeClr val="tx2">
                    <a:lumMod val="40000"/>
                    <a:lumOff val="60000"/>
                  </a:schemeClr>
                </a:solidFill>
              </a:rPr>
              <a:t>углуб</a:t>
            </a:r>
            <a:r>
              <a:rPr lang="ru-RU" sz="1200" dirty="0">
                <a:solidFill>
                  <a:schemeClr val="tx2">
                    <a:lumMod val="40000"/>
                    <a:lumOff val="60000"/>
                  </a:schemeClr>
                </a:solidFill>
              </a:rPr>
              <a:t>. уровень), 8 класс</a:t>
            </a:r>
          </a:p>
        </p:txBody>
      </p:sp>
    </p:spTree>
    <p:extLst>
      <p:ext uri="{BB962C8B-B14F-4D97-AF65-F5344CB8AC3E}">
        <p14:creationId xmlns:p14="http://schemas.microsoft.com/office/powerpoint/2010/main" val="37630983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E7192A1F-275E-951D-1242-8D6271F06BC5}"/>
              </a:ext>
            </a:extLst>
          </p:cNvPr>
          <p:cNvSpPr>
            <a:spLocks noGrp="1"/>
          </p:cNvSpPr>
          <p:nvPr>
            <p:ph idx="1"/>
          </p:nvPr>
        </p:nvSpPr>
        <p:spPr>
          <a:xfrm>
            <a:off x="1061857" y="1993557"/>
            <a:ext cx="10068285" cy="4740464"/>
          </a:xfrm>
        </p:spPr>
        <p:txBody>
          <a:bodyPr>
            <a:normAutofit/>
          </a:bodyPr>
          <a:lstStyle/>
          <a:p>
            <a:pPr algn="ctr"/>
            <a:r>
              <a:rPr lang="ru-RU" sz="6600" b="1" dirty="0"/>
              <a:t>Основные результаты </a:t>
            </a:r>
          </a:p>
          <a:p>
            <a:pPr algn="ctr"/>
            <a:r>
              <a:rPr lang="ru-RU" sz="6600" b="1" dirty="0"/>
              <a:t>по химии</a:t>
            </a:r>
          </a:p>
        </p:txBody>
      </p:sp>
    </p:spTree>
    <p:extLst>
      <p:ext uri="{BB962C8B-B14F-4D97-AF65-F5344CB8AC3E}">
        <p14:creationId xmlns:p14="http://schemas.microsoft.com/office/powerpoint/2010/main" val="28921242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90F7D01D-7223-435B-A3CF-762E77D525DC}"/>
              </a:ext>
            </a:extLst>
          </p:cNvPr>
          <p:cNvSpPr txBox="1">
            <a:spLocks/>
          </p:cNvSpPr>
          <p:nvPr/>
        </p:nvSpPr>
        <p:spPr>
          <a:xfrm>
            <a:off x="3490686" y="290710"/>
            <a:ext cx="3116580" cy="59436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r>
              <a:rPr lang="ru-RU" dirty="0"/>
              <a:t>Описание работы</a:t>
            </a:r>
          </a:p>
        </p:txBody>
      </p:sp>
      <p:sp>
        <p:nvSpPr>
          <p:cNvPr id="5" name="Прямоугольник: скругленные углы 4">
            <a:extLst>
              <a:ext uri="{FF2B5EF4-FFF2-40B4-BE49-F238E27FC236}">
                <a16:creationId xmlns:a16="http://schemas.microsoft.com/office/drawing/2014/main" id="{F452794E-3ABB-4847-9459-CB69FDB4776B}"/>
              </a:ext>
            </a:extLst>
          </p:cNvPr>
          <p:cNvSpPr/>
          <p:nvPr/>
        </p:nvSpPr>
        <p:spPr>
          <a:xfrm>
            <a:off x="100550" y="1885242"/>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9</a:t>
            </a:r>
            <a:r>
              <a:rPr lang="en-US" dirty="0">
                <a:solidFill>
                  <a:sysClr val="windowText" lastClr="000000"/>
                </a:solidFill>
              </a:rPr>
              <a:t> </a:t>
            </a:r>
            <a:r>
              <a:rPr lang="ru-RU" dirty="0">
                <a:solidFill>
                  <a:sysClr val="windowText" lastClr="000000"/>
                </a:solidFill>
              </a:rPr>
              <a:t>заданий</a:t>
            </a:r>
          </a:p>
        </p:txBody>
      </p:sp>
      <p:sp>
        <p:nvSpPr>
          <p:cNvPr id="9" name="Прямоугольник: скругленные углы 8">
            <a:extLst>
              <a:ext uri="{FF2B5EF4-FFF2-40B4-BE49-F238E27FC236}">
                <a16:creationId xmlns:a16="http://schemas.microsoft.com/office/drawing/2014/main" id="{BE1EAEA2-B72C-4122-8C12-CC36DD7CF02D}"/>
              </a:ext>
            </a:extLst>
          </p:cNvPr>
          <p:cNvSpPr/>
          <p:nvPr/>
        </p:nvSpPr>
        <p:spPr>
          <a:xfrm>
            <a:off x="113682" y="4670854"/>
            <a:ext cx="1723356" cy="2048286"/>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Работа состоит из двух частей</a:t>
            </a:r>
          </a:p>
        </p:txBody>
      </p:sp>
      <p:sp>
        <p:nvSpPr>
          <p:cNvPr id="10" name="Прямоугольник: скругленные углы 9">
            <a:extLst>
              <a:ext uri="{FF2B5EF4-FFF2-40B4-BE49-F238E27FC236}">
                <a16:creationId xmlns:a16="http://schemas.microsoft.com/office/drawing/2014/main" id="{D31FB0FC-E027-4013-AD37-A9F2A0F8AB8A}"/>
              </a:ext>
            </a:extLst>
          </p:cNvPr>
          <p:cNvSpPr/>
          <p:nvPr/>
        </p:nvSpPr>
        <p:spPr>
          <a:xfrm>
            <a:off x="3682314" y="4670854"/>
            <a:ext cx="8273796" cy="2048286"/>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a:solidFill>
                  <a:schemeClr val="tx1"/>
                </a:solidFill>
              </a:rPr>
              <a:t>Задания 1, 2, 7.3 основаны на изображениях конкретных объектов и/или процессов и требуют анализа этих изображений.</a:t>
            </a:r>
          </a:p>
          <a:p>
            <a:pPr algn="just"/>
            <a:r>
              <a:rPr lang="ru-RU" dirty="0">
                <a:solidFill>
                  <a:schemeClr val="tx1"/>
                </a:solidFill>
              </a:rPr>
              <a:t>Задание 5 построено на основе справочной информации и предполагает анализ реальной жизненной ситуации.</a:t>
            </a:r>
          </a:p>
          <a:p>
            <a:pPr algn="just"/>
            <a:r>
              <a:rPr lang="ru-RU" dirty="0">
                <a:solidFill>
                  <a:schemeClr val="tx1"/>
                </a:solidFill>
              </a:rPr>
              <a:t>Задания 1, 3.1, 4, 6.2, 6.3, 8 и 9 требуют краткого ответа. </a:t>
            </a:r>
          </a:p>
          <a:p>
            <a:pPr algn="just"/>
            <a:r>
              <a:rPr lang="ru-RU" dirty="0">
                <a:solidFill>
                  <a:schemeClr val="tx1"/>
                </a:solidFill>
              </a:rPr>
              <a:t>Остальные задания проверочной работы предполагают развернутый ответ.</a:t>
            </a:r>
          </a:p>
        </p:txBody>
      </p:sp>
      <p:sp>
        <p:nvSpPr>
          <p:cNvPr id="12" name="Прямоугольник: скругленные углы 11">
            <a:extLst>
              <a:ext uri="{FF2B5EF4-FFF2-40B4-BE49-F238E27FC236}">
                <a16:creationId xmlns:a16="http://schemas.microsoft.com/office/drawing/2014/main" id="{50E5816E-2110-4725-BDF8-B4AAAD3DAE81}"/>
              </a:ext>
            </a:extLst>
          </p:cNvPr>
          <p:cNvSpPr/>
          <p:nvPr/>
        </p:nvSpPr>
        <p:spPr>
          <a:xfrm>
            <a:off x="5040787" y="2809734"/>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минимальный балл за работу - </a:t>
            </a:r>
            <a:r>
              <a:rPr lang="en-US" b="1" dirty="0">
                <a:solidFill>
                  <a:sysClr val="windowText" lastClr="000000"/>
                </a:solidFill>
              </a:rPr>
              <a:t>1</a:t>
            </a:r>
            <a:r>
              <a:rPr lang="ru-RU" b="1" dirty="0">
                <a:solidFill>
                  <a:sysClr val="windowText" lastClr="000000"/>
                </a:solidFill>
              </a:rPr>
              <a:t>3</a:t>
            </a:r>
          </a:p>
        </p:txBody>
      </p:sp>
      <p:sp>
        <p:nvSpPr>
          <p:cNvPr id="13" name="Прямоугольник: скругленные углы 12">
            <a:extLst>
              <a:ext uri="{FF2B5EF4-FFF2-40B4-BE49-F238E27FC236}">
                <a16:creationId xmlns:a16="http://schemas.microsoft.com/office/drawing/2014/main" id="{7EC46491-BD9C-4F30-ABB8-8D06FC9DB66F}"/>
              </a:ext>
            </a:extLst>
          </p:cNvPr>
          <p:cNvSpPr/>
          <p:nvPr/>
        </p:nvSpPr>
        <p:spPr>
          <a:xfrm>
            <a:off x="5040787" y="1896002"/>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максимальный балл за работу -  </a:t>
            </a:r>
            <a:r>
              <a:rPr lang="ru-RU" b="1" dirty="0">
                <a:solidFill>
                  <a:sysClr val="windowText" lastClr="000000"/>
                </a:solidFill>
              </a:rPr>
              <a:t>36</a:t>
            </a:r>
          </a:p>
        </p:txBody>
      </p:sp>
      <p:sp>
        <p:nvSpPr>
          <p:cNvPr id="15" name="Прямоугольник: скругленные углы 14">
            <a:extLst>
              <a:ext uri="{FF2B5EF4-FFF2-40B4-BE49-F238E27FC236}">
                <a16:creationId xmlns:a16="http://schemas.microsoft.com/office/drawing/2014/main" id="{2BD5BEBA-741E-4EA2-8876-EB92469EB874}"/>
              </a:ext>
            </a:extLst>
          </p:cNvPr>
          <p:cNvSpPr/>
          <p:nvPr/>
        </p:nvSpPr>
        <p:spPr>
          <a:xfrm>
            <a:off x="8207221" y="1422511"/>
            <a:ext cx="3525107" cy="807308"/>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Перевод первичных баллов </a:t>
            </a:r>
          </a:p>
          <a:p>
            <a:pPr algn="ctr"/>
            <a:r>
              <a:rPr lang="ru-RU" dirty="0">
                <a:solidFill>
                  <a:sysClr val="windowText" lastClr="000000"/>
                </a:solidFill>
              </a:rPr>
              <a:t>в  отметки по пятибалльной шкале</a:t>
            </a:r>
          </a:p>
        </p:txBody>
      </p:sp>
      <p:graphicFrame>
        <p:nvGraphicFramePr>
          <p:cNvPr id="16" name="Таблица 15">
            <a:extLst>
              <a:ext uri="{FF2B5EF4-FFF2-40B4-BE49-F238E27FC236}">
                <a16:creationId xmlns:a16="http://schemas.microsoft.com/office/drawing/2014/main" id="{7506DA7C-50E6-4EB1-B291-D46D75408635}"/>
              </a:ext>
            </a:extLst>
          </p:cNvPr>
          <p:cNvGraphicFramePr>
            <a:graphicFrameLocks noGrp="1"/>
          </p:cNvGraphicFramePr>
          <p:nvPr>
            <p:extLst>
              <p:ext uri="{D42A27DB-BD31-4B8C-83A1-F6EECF244321}">
                <p14:modId xmlns:p14="http://schemas.microsoft.com/office/powerpoint/2010/main" val="1718755732"/>
              </p:ext>
            </p:extLst>
          </p:nvPr>
        </p:nvGraphicFramePr>
        <p:xfrm>
          <a:off x="7953375" y="2389325"/>
          <a:ext cx="4002735" cy="1715950"/>
        </p:xfrm>
        <a:graphic>
          <a:graphicData uri="http://schemas.openxmlformats.org/drawingml/2006/table">
            <a:tbl>
              <a:tblPr firstRow="1" bandRow="1">
                <a:tableStyleId>{5940675A-B579-460E-94D1-54222C63F5DA}</a:tableStyleId>
              </a:tblPr>
              <a:tblGrid>
                <a:gridCol w="1276814">
                  <a:extLst>
                    <a:ext uri="{9D8B030D-6E8A-4147-A177-3AD203B41FA5}">
                      <a16:colId xmlns:a16="http://schemas.microsoft.com/office/drawing/2014/main" val="3089212738"/>
                    </a:ext>
                  </a:extLst>
                </a:gridCol>
                <a:gridCol w="705455">
                  <a:extLst>
                    <a:ext uri="{9D8B030D-6E8A-4147-A177-3AD203B41FA5}">
                      <a16:colId xmlns:a16="http://schemas.microsoft.com/office/drawing/2014/main" val="469627586"/>
                    </a:ext>
                  </a:extLst>
                </a:gridCol>
                <a:gridCol w="673488">
                  <a:extLst>
                    <a:ext uri="{9D8B030D-6E8A-4147-A177-3AD203B41FA5}">
                      <a16:colId xmlns:a16="http://schemas.microsoft.com/office/drawing/2014/main" val="1410754882"/>
                    </a:ext>
                  </a:extLst>
                </a:gridCol>
                <a:gridCol w="664134">
                  <a:extLst>
                    <a:ext uri="{9D8B030D-6E8A-4147-A177-3AD203B41FA5}">
                      <a16:colId xmlns:a16="http://schemas.microsoft.com/office/drawing/2014/main" val="3208314456"/>
                    </a:ext>
                  </a:extLst>
                </a:gridCol>
                <a:gridCol w="682844">
                  <a:extLst>
                    <a:ext uri="{9D8B030D-6E8A-4147-A177-3AD203B41FA5}">
                      <a16:colId xmlns:a16="http://schemas.microsoft.com/office/drawing/2014/main" val="4101601159"/>
                    </a:ext>
                  </a:extLst>
                </a:gridCol>
              </a:tblGrid>
              <a:tr h="777992">
                <a:tc>
                  <a:txBody>
                    <a:bodyPr/>
                    <a:lstStyle/>
                    <a:p>
                      <a:pPr algn="ctr"/>
                      <a:r>
                        <a:rPr lang="ru-RU" sz="1600" dirty="0"/>
                        <a:t>Отметка</a:t>
                      </a:r>
                    </a:p>
                  </a:txBody>
                  <a:tcPr anchor="ctr"/>
                </a:tc>
                <a:tc>
                  <a:txBody>
                    <a:bodyPr/>
                    <a:lstStyle/>
                    <a:p>
                      <a:pPr algn="ctr"/>
                      <a:r>
                        <a:rPr lang="ru-RU" sz="1600" dirty="0"/>
                        <a:t>«2»</a:t>
                      </a:r>
                    </a:p>
                  </a:txBody>
                  <a:tcPr anchor="ctr"/>
                </a:tc>
                <a:tc>
                  <a:txBody>
                    <a:bodyPr/>
                    <a:lstStyle/>
                    <a:p>
                      <a:pPr algn="ctr"/>
                      <a:r>
                        <a:rPr lang="ru-RU" sz="1600" dirty="0"/>
                        <a:t>«3»</a:t>
                      </a:r>
                    </a:p>
                  </a:txBody>
                  <a:tcPr anchor="ctr"/>
                </a:tc>
                <a:tc>
                  <a:txBody>
                    <a:bodyPr/>
                    <a:lstStyle/>
                    <a:p>
                      <a:pPr algn="ctr"/>
                      <a:r>
                        <a:rPr lang="ru-RU" sz="1600" dirty="0"/>
                        <a:t>«4»</a:t>
                      </a:r>
                    </a:p>
                  </a:txBody>
                  <a:tcPr anchor="ctr"/>
                </a:tc>
                <a:tc>
                  <a:txBody>
                    <a:bodyPr/>
                    <a:lstStyle/>
                    <a:p>
                      <a:pPr algn="ctr"/>
                      <a:r>
                        <a:rPr lang="ru-RU" sz="1600" dirty="0"/>
                        <a:t>«5»</a:t>
                      </a:r>
                    </a:p>
                  </a:txBody>
                  <a:tcPr anchor="ctr"/>
                </a:tc>
                <a:extLst>
                  <a:ext uri="{0D108BD9-81ED-4DB2-BD59-A6C34878D82A}">
                    <a16:rowId xmlns:a16="http://schemas.microsoft.com/office/drawing/2014/main" val="3892861024"/>
                  </a:ext>
                </a:extLst>
              </a:tr>
              <a:tr h="937958">
                <a:tc>
                  <a:txBody>
                    <a:bodyPr/>
                    <a:lstStyle/>
                    <a:p>
                      <a:pPr algn="ctr"/>
                      <a:r>
                        <a:rPr lang="ru-RU" sz="1600" dirty="0"/>
                        <a:t>Первичные баллы</a:t>
                      </a:r>
                    </a:p>
                  </a:txBody>
                  <a:tcPr anchor="ctr"/>
                </a:tc>
                <a:tc>
                  <a:txBody>
                    <a:bodyPr/>
                    <a:lstStyle/>
                    <a:p>
                      <a:pPr algn="ctr"/>
                      <a:r>
                        <a:rPr lang="ru-RU" sz="1600" dirty="0"/>
                        <a:t>0-12</a:t>
                      </a:r>
                    </a:p>
                  </a:txBody>
                  <a:tcPr anchor="ctr"/>
                </a:tc>
                <a:tc>
                  <a:txBody>
                    <a:bodyPr/>
                    <a:lstStyle/>
                    <a:p>
                      <a:pPr algn="ctr"/>
                      <a:r>
                        <a:rPr lang="ru-RU" sz="1600" dirty="0"/>
                        <a:t>13-22</a:t>
                      </a:r>
                    </a:p>
                  </a:txBody>
                  <a:tcPr anchor="ctr"/>
                </a:tc>
                <a:tc>
                  <a:txBody>
                    <a:bodyPr/>
                    <a:lstStyle/>
                    <a:p>
                      <a:pPr algn="ctr"/>
                      <a:r>
                        <a:rPr lang="ru-RU" sz="1600" dirty="0"/>
                        <a:t>23-30</a:t>
                      </a:r>
                    </a:p>
                  </a:txBody>
                  <a:tcPr anchor="ctr"/>
                </a:tc>
                <a:tc>
                  <a:txBody>
                    <a:bodyPr/>
                    <a:lstStyle/>
                    <a:p>
                      <a:pPr algn="ctr"/>
                      <a:r>
                        <a:rPr lang="ru-RU" sz="1600" dirty="0"/>
                        <a:t>31-36</a:t>
                      </a:r>
                    </a:p>
                  </a:txBody>
                  <a:tcPr anchor="ctr"/>
                </a:tc>
                <a:extLst>
                  <a:ext uri="{0D108BD9-81ED-4DB2-BD59-A6C34878D82A}">
                    <a16:rowId xmlns:a16="http://schemas.microsoft.com/office/drawing/2014/main" val="1517554406"/>
                  </a:ext>
                </a:extLst>
              </a:tr>
            </a:tbl>
          </a:graphicData>
        </a:graphic>
      </p:graphicFrame>
      <p:pic>
        <p:nvPicPr>
          <p:cNvPr id="17" name="Рисунок 16" descr="Часы">
            <a:extLst>
              <a:ext uri="{FF2B5EF4-FFF2-40B4-BE49-F238E27FC236}">
                <a16:creationId xmlns:a16="http://schemas.microsoft.com/office/drawing/2014/main" id="{305C066C-516A-49B0-B9CF-8A7285CF74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8520" y="3488470"/>
            <a:ext cx="1233610" cy="1233610"/>
          </a:xfrm>
          <a:prstGeom prst="rect">
            <a:avLst/>
          </a:prstGeom>
        </p:spPr>
      </p:pic>
      <p:sp>
        <p:nvSpPr>
          <p:cNvPr id="18" name="Прямоугольник: скругленные углы 17">
            <a:extLst>
              <a:ext uri="{FF2B5EF4-FFF2-40B4-BE49-F238E27FC236}">
                <a16:creationId xmlns:a16="http://schemas.microsoft.com/office/drawing/2014/main" id="{17BD4829-F0EE-426E-95EF-C14D905F9713}"/>
              </a:ext>
            </a:extLst>
          </p:cNvPr>
          <p:cNvSpPr/>
          <p:nvPr/>
        </p:nvSpPr>
        <p:spPr>
          <a:xfrm>
            <a:off x="2127671" y="4670854"/>
            <a:ext cx="1263972" cy="2048286"/>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tx1"/>
                </a:solidFill>
              </a:rPr>
              <a:t>90 минут</a:t>
            </a:r>
          </a:p>
        </p:txBody>
      </p:sp>
      <p:pic>
        <p:nvPicPr>
          <p:cNvPr id="20" name="Рисунок 19" descr="Документ">
            <a:extLst>
              <a:ext uri="{FF2B5EF4-FFF2-40B4-BE49-F238E27FC236}">
                <a16:creationId xmlns:a16="http://schemas.microsoft.com/office/drawing/2014/main" id="{0627694F-307C-4CA3-BF8D-9B63DD6F63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0286" y="670124"/>
            <a:ext cx="1139034" cy="1139034"/>
          </a:xfrm>
          <a:prstGeom prst="rect">
            <a:avLst/>
          </a:prstGeom>
        </p:spPr>
      </p:pic>
      <p:pic>
        <p:nvPicPr>
          <p:cNvPr id="21" name="Рисунок 20" descr="Поделиться">
            <a:extLst>
              <a:ext uri="{FF2B5EF4-FFF2-40B4-BE49-F238E27FC236}">
                <a16:creationId xmlns:a16="http://schemas.microsoft.com/office/drawing/2014/main" id="{F8F9697D-AED4-4A45-A862-D48E11A392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64744" y="208110"/>
            <a:ext cx="1054895" cy="1054895"/>
          </a:xfrm>
          <a:prstGeom prst="rect">
            <a:avLst/>
          </a:prstGeom>
        </p:spPr>
      </p:pic>
      <p:sp>
        <p:nvSpPr>
          <p:cNvPr id="2" name="Прямоугольник: скругленные углы 1">
            <a:extLst>
              <a:ext uri="{FF2B5EF4-FFF2-40B4-BE49-F238E27FC236}">
                <a16:creationId xmlns:a16="http://schemas.microsoft.com/office/drawing/2014/main" id="{6B02E92C-9EB3-240F-F658-AA8A0D12D041}"/>
              </a:ext>
            </a:extLst>
          </p:cNvPr>
          <p:cNvSpPr/>
          <p:nvPr/>
        </p:nvSpPr>
        <p:spPr>
          <a:xfrm>
            <a:off x="1967815" y="2347488"/>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9 заданий базового уровня сложности</a:t>
            </a:r>
          </a:p>
        </p:txBody>
      </p:sp>
      <p:sp>
        <p:nvSpPr>
          <p:cNvPr id="19" name="TextBox 18">
            <a:extLst>
              <a:ext uri="{FF2B5EF4-FFF2-40B4-BE49-F238E27FC236}">
                <a16:creationId xmlns:a16="http://schemas.microsoft.com/office/drawing/2014/main" id="{E36C0810-924B-4BA6-99C0-A636FA6370DD}"/>
              </a:ext>
            </a:extLst>
          </p:cNvPr>
          <p:cNvSpPr txBox="1"/>
          <p:nvPr/>
        </p:nvSpPr>
        <p:spPr>
          <a:xfrm>
            <a:off x="10982566" y="0"/>
            <a:ext cx="1209434" cy="276999"/>
          </a:xfrm>
          <a:prstGeom prst="rect">
            <a:avLst/>
          </a:prstGeom>
          <a:noFill/>
        </p:spPr>
        <p:txBody>
          <a:bodyPr wrap="square" rtlCol="0">
            <a:spAutoFit/>
          </a:bodyPr>
          <a:lstStyle/>
          <a:p>
            <a:r>
              <a:rPr lang="ru-RU" sz="1200" dirty="0">
                <a:solidFill>
                  <a:schemeClr val="tx2">
                    <a:lumMod val="40000"/>
                    <a:lumOff val="60000"/>
                  </a:schemeClr>
                </a:solidFill>
              </a:rPr>
              <a:t>Химия, 8 класс</a:t>
            </a:r>
          </a:p>
        </p:txBody>
      </p:sp>
    </p:spTree>
    <p:extLst>
      <p:ext uri="{BB962C8B-B14F-4D97-AF65-F5344CB8AC3E}">
        <p14:creationId xmlns:p14="http://schemas.microsoft.com/office/powerpoint/2010/main" val="18420668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923AEC73-3C65-42DB-8517-994DE7F35046}"/>
              </a:ext>
            </a:extLst>
          </p:cNvPr>
          <p:cNvGraphicFramePr>
            <a:graphicFrameLocks noGrp="1"/>
          </p:cNvGraphicFramePr>
          <p:nvPr>
            <p:extLst>
              <p:ext uri="{D42A27DB-BD31-4B8C-83A1-F6EECF244321}">
                <p14:modId xmlns:p14="http://schemas.microsoft.com/office/powerpoint/2010/main" val="127720305"/>
              </p:ext>
            </p:extLst>
          </p:nvPr>
        </p:nvGraphicFramePr>
        <p:xfrm>
          <a:off x="197708" y="1087138"/>
          <a:ext cx="11796583" cy="5307925"/>
        </p:xfrm>
        <a:graphic>
          <a:graphicData uri="http://schemas.openxmlformats.org/drawingml/2006/table">
            <a:tbl>
              <a:tblPr firstRow="1" firstCol="1" lastRow="1" lastCol="1" bandRow="1" bandCol="1">
                <a:noFill/>
                <a:tableStyleId>{5940675A-B579-460E-94D1-54222C63F5DA}</a:tableStyleId>
              </a:tblPr>
              <a:tblGrid>
                <a:gridCol w="586788">
                  <a:extLst>
                    <a:ext uri="{9D8B030D-6E8A-4147-A177-3AD203B41FA5}">
                      <a16:colId xmlns:a16="http://schemas.microsoft.com/office/drawing/2014/main" val="1602300257"/>
                    </a:ext>
                  </a:extLst>
                </a:gridCol>
                <a:gridCol w="11209795">
                  <a:extLst>
                    <a:ext uri="{9D8B030D-6E8A-4147-A177-3AD203B41FA5}">
                      <a16:colId xmlns:a16="http://schemas.microsoft.com/office/drawing/2014/main" val="3427477491"/>
                    </a:ext>
                  </a:extLst>
                </a:gridCol>
              </a:tblGrid>
              <a:tr h="219605">
                <a:tc>
                  <a:txBody>
                    <a:bodyPr/>
                    <a:lstStyle/>
                    <a:p>
                      <a:pPr algn="ctr">
                        <a:lnSpc>
                          <a:spcPct val="115000"/>
                        </a:lnSpc>
                        <a:spcBef>
                          <a:spcPts val="55"/>
                        </a:spcBef>
                        <a:spcAft>
                          <a:spcPts val="0"/>
                        </a:spcAft>
                        <a:tabLst>
                          <a:tab pos="452120" algn="l"/>
                        </a:tabLst>
                      </a:pPr>
                      <a:r>
                        <a:rPr lang="ru-RU" sz="1500" b="1" dirty="0">
                          <a:effectLst/>
                          <a:latin typeface="Times New Roman" panose="02020603050405020304" pitchFamily="18" charset="0"/>
                          <a:cs typeface="Times New Roman" panose="02020603050405020304" pitchFamily="18" charset="0"/>
                        </a:rPr>
                        <a:t>№</a:t>
                      </a:r>
                    </a:p>
                    <a:p>
                      <a:pPr algn="ctr">
                        <a:lnSpc>
                          <a:spcPct val="115000"/>
                        </a:lnSpc>
                        <a:spcBef>
                          <a:spcPts val="55"/>
                        </a:spcBef>
                        <a:spcAft>
                          <a:spcPts val="0"/>
                        </a:spcAft>
                        <a:tabLst>
                          <a:tab pos="452120" algn="l"/>
                        </a:tabLst>
                      </a:pPr>
                      <a:r>
                        <a:rPr lang="ru-RU" sz="1500" b="1" dirty="0">
                          <a:effectLst/>
                          <a:latin typeface="Times New Roman" panose="02020603050405020304" pitchFamily="18" charset="0"/>
                          <a:cs typeface="Times New Roman" panose="02020603050405020304" pitchFamily="18" charset="0"/>
                        </a:rPr>
                        <a:t>п/п</a:t>
                      </a:r>
                      <a:endParaRPr lang="ru-RU" sz="15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lnSpc>
                          <a:spcPct val="115000"/>
                        </a:lnSpc>
                        <a:spcBef>
                          <a:spcPts val="55"/>
                        </a:spcBef>
                        <a:spcAft>
                          <a:spcPts val="0"/>
                        </a:spcAft>
                        <a:tabLst>
                          <a:tab pos="452120" algn="l"/>
                        </a:tabLst>
                      </a:pPr>
                      <a:r>
                        <a:rPr lang="ru-RU" sz="1500" b="1" dirty="0">
                          <a:effectLst/>
                          <a:latin typeface="Times New Roman" panose="02020603050405020304" pitchFamily="18" charset="0"/>
                          <a:cs typeface="Times New Roman" panose="02020603050405020304" pitchFamily="18" charset="0"/>
                        </a:rPr>
                        <a:t>Блоки</a:t>
                      </a:r>
                      <a:r>
                        <a:rPr lang="ru-RU" sz="1500" b="1" spc="-35" dirty="0">
                          <a:effectLst/>
                          <a:latin typeface="Times New Roman" panose="02020603050405020304" pitchFamily="18" charset="0"/>
                          <a:cs typeface="Times New Roman" panose="02020603050405020304" pitchFamily="18" charset="0"/>
                        </a:rPr>
                        <a:t> </a:t>
                      </a:r>
                      <a:r>
                        <a:rPr lang="ru-RU" sz="1500" b="1" dirty="0" err="1">
                          <a:effectLst/>
                          <a:latin typeface="Times New Roman" panose="02020603050405020304" pitchFamily="18" charset="0"/>
                          <a:cs typeface="Times New Roman" panose="02020603050405020304" pitchFamily="18" charset="0"/>
                        </a:rPr>
                        <a:t>ПООП</a:t>
                      </a:r>
                      <a:r>
                        <a:rPr lang="ru-RU" sz="1500" b="1" dirty="0">
                          <a:effectLst/>
                          <a:latin typeface="Times New Roman" panose="02020603050405020304" pitchFamily="18" charset="0"/>
                          <a:cs typeface="Times New Roman" panose="02020603050405020304" pitchFamily="18" charset="0"/>
                        </a:rPr>
                        <a:t>:</a:t>
                      </a:r>
                      <a:r>
                        <a:rPr lang="ru-RU" sz="1500" b="1" spc="-35" dirty="0">
                          <a:effectLst/>
                          <a:latin typeface="Times New Roman" panose="02020603050405020304" pitchFamily="18" charset="0"/>
                          <a:cs typeface="Times New Roman" panose="02020603050405020304" pitchFamily="18" charset="0"/>
                        </a:rPr>
                        <a:t> </a:t>
                      </a:r>
                      <a:r>
                        <a:rPr lang="ru-RU" sz="1500" b="1" dirty="0">
                          <a:effectLst/>
                          <a:latin typeface="Times New Roman" panose="02020603050405020304" pitchFamily="18" charset="0"/>
                          <a:cs typeface="Times New Roman" panose="02020603050405020304" pitchFamily="18" charset="0"/>
                        </a:rPr>
                        <a:t>выпускник</a:t>
                      </a:r>
                      <a:r>
                        <a:rPr lang="ru-RU" sz="1500" b="1" spc="-45" dirty="0">
                          <a:effectLst/>
                          <a:latin typeface="Times New Roman" panose="02020603050405020304" pitchFamily="18" charset="0"/>
                          <a:cs typeface="Times New Roman" panose="02020603050405020304" pitchFamily="18" charset="0"/>
                        </a:rPr>
                        <a:t> </a:t>
                      </a:r>
                      <a:r>
                        <a:rPr lang="ru-RU" sz="1500" b="1" dirty="0">
                          <a:effectLst/>
                          <a:latin typeface="Times New Roman" panose="02020603050405020304" pitchFamily="18" charset="0"/>
                          <a:cs typeface="Times New Roman" panose="02020603050405020304" pitchFamily="18" charset="0"/>
                        </a:rPr>
                        <a:t>научится</a:t>
                      </a:r>
                      <a:r>
                        <a:rPr lang="ru-RU" sz="1500" b="1" spc="-35" dirty="0">
                          <a:effectLst/>
                          <a:latin typeface="Times New Roman" panose="02020603050405020304" pitchFamily="18" charset="0"/>
                          <a:cs typeface="Times New Roman" panose="02020603050405020304" pitchFamily="18" charset="0"/>
                        </a:rPr>
                        <a:t> </a:t>
                      </a:r>
                      <a:r>
                        <a:rPr lang="ru-RU" sz="1500" b="1" dirty="0">
                          <a:effectLst/>
                          <a:latin typeface="Times New Roman" panose="02020603050405020304" pitchFamily="18" charset="0"/>
                          <a:cs typeface="Times New Roman" panose="02020603050405020304" pitchFamily="18" charset="0"/>
                        </a:rPr>
                        <a:t>/</a:t>
                      </a:r>
                      <a:r>
                        <a:rPr lang="ru-RU" sz="1500" b="1" spc="-20" dirty="0">
                          <a:effectLst/>
                          <a:latin typeface="Times New Roman" panose="02020603050405020304" pitchFamily="18" charset="0"/>
                          <a:cs typeface="Times New Roman" panose="02020603050405020304" pitchFamily="18" charset="0"/>
                        </a:rPr>
                        <a:t> </a:t>
                      </a:r>
                      <a:r>
                        <a:rPr lang="ru-RU" sz="1500" b="1" dirty="0">
                          <a:effectLst/>
                          <a:latin typeface="Times New Roman" panose="02020603050405020304" pitchFamily="18" charset="0"/>
                          <a:cs typeface="Times New Roman" panose="02020603050405020304" pitchFamily="18" charset="0"/>
                        </a:rPr>
                        <a:t>получит </a:t>
                      </a:r>
                      <a:r>
                        <a:rPr lang="ru-RU" sz="1500" b="1" spc="-285" dirty="0">
                          <a:effectLst/>
                          <a:latin typeface="Times New Roman" panose="02020603050405020304" pitchFamily="18" charset="0"/>
                          <a:cs typeface="Times New Roman" panose="02020603050405020304" pitchFamily="18" charset="0"/>
                        </a:rPr>
                        <a:t> </a:t>
                      </a:r>
                      <a:r>
                        <a:rPr lang="ru-RU" sz="1500" b="1" dirty="0">
                          <a:effectLst/>
                          <a:latin typeface="Times New Roman" panose="02020603050405020304" pitchFamily="18" charset="0"/>
                          <a:cs typeface="Times New Roman" panose="02020603050405020304" pitchFamily="18" charset="0"/>
                        </a:rPr>
                        <a:t>возможность</a:t>
                      </a:r>
                      <a:r>
                        <a:rPr lang="ru-RU" sz="1500" b="1" spc="-10" dirty="0">
                          <a:effectLst/>
                          <a:latin typeface="Times New Roman" panose="02020603050405020304" pitchFamily="18" charset="0"/>
                          <a:cs typeface="Times New Roman" panose="02020603050405020304" pitchFamily="18" charset="0"/>
                        </a:rPr>
                        <a:t> </a:t>
                      </a:r>
                      <a:r>
                        <a:rPr lang="ru-RU" sz="1500" b="1" dirty="0">
                          <a:effectLst/>
                          <a:latin typeface="Times New Roman" panose="02020603050405020304" pitchFamily="18" charset="0"/>
                          <a:cs typeface="Times New Roman" panose="02020603050405020304" pitchFamily="18" charset="0"/>
                        </a:rPr>
                        <a:t>научиться</a:t>
                      </a:r>
                      <a:r>
                        <a:rPr lang="ru-RU" sz="1500" b="1" spc="-5" dirty="0">
                          <a:effectLst/>
                          <a:latin typeface="Times New Roman" panose="02020603050405020304" pitchFamily="18" charset="0"/>
                          <a:cs typeface="Times New Roman" panose="02020603050405020304" pitchFamily="18" charset="0"/>
                        </a:rPr>
                        <a:t> </a:t>
                      </a:r>
                      <a:r>
                        <a:rPr lang="ru-RU" sz="1500" b="1" dirty="0">
                          <a:effectLst/>
                          <a:latin typeface="Times New Roman" panose="02020603050405020304" pitchFamily="18" charset="0"/>
                          <a:cs typeface="Times New Roman" panose="02020603050405020304" pitchFamily="18" charset="0"/>
                        </a:rPr>
                        <a:t>или</a:t>
                      </a:r>
                      <a:r>
                        <a:rPr lang="ru-RU" sz="1500" b="1" spc="-10" dirty="0">
                          <a:effectLst/>
                          <a:latin typeface="Times New Roman" panose="02020603050405020304" pitchFamily="18" charset="0"/>
                          <a:cs typeface="Times New Roman" panose="02020603050405020304" pitchFamily="18" charset="0"/>
                        </a:rPr>
                        <a:t> </a:t>
                      </a:r>
                      <a:r>
                        <a:rPr lang="ru-RU" sz="1500" b="1" dirty="0">
                          <a:effectLst/>
                          <a:latin typeface="Times New Roman" panose="02020603050405020304" pitchFamily="18" charset="0"/>
                          <a:cs typeface="Times New Roman" panose="02020603050405020304" pitchFamily="18" charset="0"/>
                        </a:rPr>
                        <a:t>проверяемые требования</a:t>
                      </a:r>
                      <a:r>
                        <a:rPr lang="ru-RU" sz="1500" b="1" spc="-20" dirty="0">
                          <a:effectLst/>
                          <a:latin typeface="Times New Roman" panose="02020603050405020304" pitchFamily="18" charset="0"/>
                          <a:cs typeface="Times New Roman" panose="02020603050405020304" pitchFamily="18" charset="0"/>
                        </a:rPr>
                        <a:t> </a:t>
                      </a:r>
                      <a:r>
                        <a:rPr lang="ru-RU" sz="1500" b="1" dirty="0">
                          <a:effectLst/>
                          <a:latin typeface="Times New Roman" panose="02020603050405020304" pitchFamily="18" charset="0"/>
                          <a:cs typeface="Times New Roman" panose="02020603050405020304" pitchFamily="18" charset="0"/>
                        </a:rPr>
                        <a:t>(умения)</a:t>
                      </a:r>
                      <a:r>
                        <a:rPr lang="ru-RU" sz="1500" b="1" spc="-25" dirty="0">
                          <a:effectLst/>
                          <a:latin typeface="Times New Roman" panose="02020603050405020304" pitchFamily="18" charset="0"/>
                          <a:cs typeface="Times New Roman" panose="02020603050405020304" pitchFamily="18" charset="0"/>
                        </a:rPr>
                        <a:t> </a:t>
                      </a:r>
                      <a:r>
                        <a:rPr lang="ru-RU" sz="1500" b="1" dirty="0">
                          <a:effectLst/>
                          <a:latin typeface="Times New Roman" panose="02020603050405020304" pitchFamily="18" charset="0"/>
                          <a:cs typeface="Times New Roman" panose="02020603050405020304" pitchFamily="18" charset="0"/>
                        </a:rPr>
                        <a:t>в</a:t>
                      </a:r>
                      <a:r>
                        <a:rPr lang="ru-RU" sz="1500" b="1" spc="-30" dirty="0">
                          <a:effectLst/>
                          <a:latin typeface="Times New Roman" panose="02020603050405020304" pitchFamily="18" charset="0"/>
                          <a:cs typeface="Times New Roman" panose="02020603050405020304" pitchFamily="18" charset="0"/>
                        </a:rPr>
                        <a:t> </a:t>
                      </a:r>
                      <a:r>
                        <a:rPr lang="ru-RU" sz="1500" b="1" dirty="0">
                          <a:effectLst/>
                          <a:latin typeface="Times New Roman" panose="02020603050405020304" pitchFamily="18" charset="0"/>
                          <a:cs typeface="Times New Roman" panose="02020603050405020304" pitchFamily="18" charset="0"/>
                        </a:rPr>
                        <a:t>соответствии</a:t>
                      </a:r>
                      <a:r>
                        <a:rPr lang="ru-RU" sz="1500" b="1" spc="-20" dirty="0">
                          <a:effectLst/>
                          <a:latin typeface="Times New Roman" panose="02020603050405020304" pitchFamily="18" charset="0"/>
                          <a:cs typeface="Times New Roman" panose="02020603050405020304" pitchFamily="18" charset="0"/>
                        </a:rPr>
                        <a:t> </a:t>
                      </a:r>
                      <a:r>
                        <a:rPr lang="ru-RU" sz="1500" b="1" dirty="0">
                          <a:effectLst/>
                          <a:latin typeface="Times New Roman" panose="02020603050405020304" pitchFamily="18" charset="0"/>
                          <a:cs typeface="Times New Roman" panose="02020603050405020304" pitchFamily="18" charset="0"/>
                        </a:rPr>
                        <a:t>с</a:t>
                      </a:r>
                      <a:r>
                        <a:rPr lang="ru-RU" sz="1500" b="1" spc="-25" dirty="0">
                          <a:effectLst/>
                          <a:latin typeface="Times New Roman" panose="02020603050405020304" pitchFamily="18" charset="0"/>
                          <a:cs typeface="Times New Roman" panose="02020603050405020304" pitchFamily="18" charset="0"/>
                        </a:rPr>
                        <a:t> </a:t>
                      </a:r>
                      <a:r>
                        <a:rPr lang="ru-RU" sz="1500" b="1" dirty="0" err="1">
                          <a:effectLst/>
                          <a:latin typeface="Times New Roman" panose="02020603050405020304" pitchFamily="18" charset="0"/>
                          <a:cs typeface="Times New Roman" panose="02020603050405020304" pitchFamily="18" charset="0"/>
                        </a:rPr>
                        <a:t>ФГОС</a:t>
                      </a:r>
                      <a:endParaRPr lang="ru-RU" sz="15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373384286"/>
                  </a:ext>
                </a:extLst>
              </a:tr>
              <a:tr h="293838">
                <a:tc>
                  <a:txBody>
                    <a:bodyPr/>
                    <a:lstStyle/>
                    <a:p>
                      <a:pPr algn="ctr">
                        <a:lnSpc>
                          <a:spcPct val="115000"/>
                        </a:lnSpc>
                        <a:spcBef>
                          <a:spcPts val="1200"/>
                        </a:spcBef>
                        <a:spcAft>
                          <a:spcPts val="0"/>
                        </a:spcAft>
                      </a:pPr>
                      <a:r>
                        <a:rPr lang="ru-RU" sz="1500" dirty="0">
                          <a:effectLst/>
                          <a:latin typeface="Times New Roman" panose="02020603050405020304" pitchFamily="18" charset="0"/>
                          <a:ea typeface="Times New Roman" panose="02020603050405020304" pitchFamily="18" charset="0"/>
                          <a:cs typeface="Times New Roman" panose="02020603050405020304" pitchFamily="18" charset="0"/>
                        </a:rPr>
                        <a:t>1.1</a:t>
                      </a:r>
                    </a:p>
                  </a:txBody>
                  <a:tcPr marL="68580" marR="68580" marT="0" marB="0" anchor="ctr">
                    <a:noFill/>
                  </a:tcPr>
                </a:tc>
                <a:tc>
                  <a:txBody>
                    <a:bodyPr/>
                    <a:lstStyle/>
                    <a:p>
                      <a:pPr algn="l" fontAlgn="b"/>
                      <a:r>
                        <a:rPr lang="ru-RU" sz="1500" b="0" i="0" u="none" strike="noStrike" dirty="0">
                          <a:solidFill>
                            <a:srgbClr val="000000"/>
                          </a:solidFill>
                          <a:effectLst/>
                          <a:latin typeface="Times New Roman" panose="02020603050405020304" pitchFamily="18" charset="0"/>
                          <a:cs typeface="Times New Roman" panose="02020603050405020304" pitchFamily="18" charset="0"/>
                        </a:rPr>
                        <a:t>Раскрывать смысл понятий «смесь (однородная и неоднородная)», «простое вещество», «сложное вещество»</a:t>
                      </a:r>
                    </a:p>
                  </a:txBody>
                  <a:tcPr marL="9525" marR="9525" marT="9525" marB="0" anchor="b">
                    <a:noFill/>
                  </a:tcPr>
                </a:tc>
                <a:extLst>
                  <a:ext uri="{0D108BD9-81ED-4DB2-BD59-A6C34878D82A}">
                    <a16:rowId xmlns:a16="http://schemas.microsoft.com/office/drawing/2014/main" val="3392768954"/>
                  </a:ext>
                </a:extLst>
              </a:tr>
              <a:tr h="158509">
                <a:tc>
                  <a:txBody>
                    <a:bodyPr/>
                    <a:lstStyle/>
                    <a:p>
                      <a:pPr algn="ctr">
                        <a:lnSpc>
                          <a:spcPct val="115000"/>
                        </a:lnSpc>
                        <a:spcBef>
                          <a:spcPts val="1200"/>
                        </a:spcBef>
                        <a:spcAft>
                          <a:spcPts val="0"/>
                        </a:spcAft>
                      </a:pPr>
                      <a:r>
                        <a:rPr lang="ru-RU" sz="1500" dirty="0">
                          <a:effectLst/>
                          <a:latin typeface="Times New Roman" panose="02020603050405020304" pitchFamily="18" charset="0"/>
                          <a:ea typeface="Times New Roman" panose="02020603050405020304" pitchFamily="18" charset="0"/>
                          <a:cs typeface="Times New Roman" panose="02020603050405020304" pitchFamily="18" charset="0"/>
                        </a:rPr>
                        <a:t>1.2</a:t>
                      </a:r>
                    </a:p>
                  </a:txBody>
                  <a:tcPr marL="68580" marR="68580" marT="0" marB="0" anchor="ctr">
                    <a:noFill/>
                  </a:tcPr>
                </a:tc>
                <a:tc>
                  <a:txBody>
                    <a:bodyPr/>
                    <a:lstStyle/>
                    <a:p>
                      <a:pPr algn="l" fontAlgn="b"/>
                      <a:r>
                        <a:rPr lang="ru-RU" sz="1500" b="0" i="0" u="none" strike="noStrike" dirty="0">
                          <a:solidFill>
                            <a:srgbClr val="000000"/>
                          </a:solidFill>
                          <a:effectLst/>
                          <a:latin typeface="Times New Roman" panose="02020603050405020304" pitchFamily="18" charset="0"/>
                          <a:cs typeface="Times New Roman" panose="02020603050405020304" pitchFamily="18" charset="0"/>
                        </a:rPr>
                        <a:t>Использовать химическую символику для составления формул веществ</a:t>
                      </a:r>
                    </a:p>
                  </a:txBody>
                  <a:tcPr marL="9525" marR="9525" marT="9525" marB="0" anchor="b">
                    <a:noFill/>
                  </a:tcPr>
                </a:tc>
                <a:extLst>
                  <a:ext uri="{0D108BD9-81ED-4DB2-BD59-A6C34878D82A}">
                    <a16:rowId xmlns:a16="http://schemas.microsoft.com/office/drawing/2014/main" val="23775043"/>
                  </a:ext>
                </a:extLst>
              </a:tr>
              <a:tr h="163457">
                <a:tc>
                  <a:txBody>
                    <a:bodyPr/>
                    <a:lstStyle/>
                    <a:p>
                      <a:pPr algn="ctr">
                        <a:lnSpc>
                          <a:spcPct val="115000"/>
                        </a:lnSpc>
                        <a:spcBef>
                          <a:spcPts val="1200"/>
                        </a:spcBef>
                        <a:spcAft>
                          <a:spcPts val="0"/>
                        </a:spcAft>
                      </a:pPr>
                      <a:r>
                        <a:rPr lang="ru-RU" sz="1500" dirty="0">
                          <a:effectLst/>
                          <a:latin typeface="Times New Roman" panose="02020603050405020304" pitchFamily="18" charset="0"/>
                          <a:ea typeface="Times New Roman" panose="02020603050405020304" pitchFamily="18" charset="0"/>
                          <a:cs typeface="Times New Roman" panose="02020603050405020304" pitchFamily="18" charset="0"/>
                        </a:rPr>
                        <a:t>2.1</a:t>
                      </a:r>
                    </a:p>
                  </a:txBody>
                  <a:tcPr marL="68580" marR="68580" marT="0" marB="0" anchor="ctr">
                    <a:noFill/>
                  </a:tcPr>
                </a:tc>
                <a:tc>
                  <a:txBody>
                    <a:bodyPr/>
                    <a:lstStyle/>
                    <a:p>
                      <a:pPr algn="l" fontAlgn="b"/>
                      <a:r>
                        <a:rPr lang="ru-RU" sz="1500" b="0" i="0" u="none" strike="noStrike" dirty="0">
                          <a:solidFill>
                            <a:srgbClr val="000000"/>
                          </a:solidFill>
                          <a:effectLst/>
                          <a:latin typeface="Times New Roman" panose="02020603050405020304" pitchFamily="18" charset="0"/>
                          <a:cs typeface="Times New Roman" panose="02020603050405020304" pitchFamily="18" charset="0"/>
                        </a:rPr>
                        <a:t>Раскрывать смысл понятия «химическая реакция»</a:t>
                      </a:r>
                    </a:p>
                  </a:txBody>
                  <a:tcPr marL="9525" marR="9525" marT="9525" marB="0" anchor="b">
                    <a:noFill/>
                  </a:tcPr>
                </a:tc>
                <a:extLst>
                  <a:ext uri="{0D108BD9-81ED-4DB2-BD59-A6C34878D82A}">
                    <a16:rowId xmlns:a16="http://schemas.microsoft.com/office/drawing/2014/main" val="512616128"/>
                  </a:ext>
                </a:extLst>
              </a:tr>
              <a:tr h="41962">
                <a:tc>
                  <a:txBody>
                    <a:bodyPr/>
                    <a:lstStyle/>
                    <a:p>
                      <a:pPr algn="ctr">
                        <a:lnSpc>
                          <a:spcPct val="115000"/>
                        </a:lnSpc>
                        <a:spcBef>
                          <a:spcPts val="1200"/>
                        </a:spcBef>
                        <a:spcAft>
                          <a:spcPts val="0"/>
                        </a:spcAft>
                      </a:pPr>
                      <a:r>
                        <a:rPr lang="ru-RU" sz="1500" dirty="0">
                          <a:effectLst/>
                          <a:latin typeface="Times New Roman" panose="02020603050405020304" pitchFamily="18" charset="0"/>
                          <a:ea typeface="Times New Roman" panose="02020603050405020304" pitchFamily="18" charset="0"/>
                          <a:cs typeface="Times New Roman" panose="02020603050405020304" pitchFamily="18" charset="0"/>
                        </a:rPr>
                        <a:t>2.2</a:t>
                      </a:r>
                    </a:p>
                  </a:txBody>
                  <a:tcPr marL="68580" marR="68580" marT="0" marB="0" anchor="ctr">
                    <a:noFill/>
                  </a:tcPr>
                </a:tc>
                <a:tc>
                  <a:txBody>
                    <a:bodyPr/>
                    <a:lstStyle/>
                    <a:p>
                      <a:pPr algn="l" fontAlgn="b"/>
                      <a:r>
                        <a:rPr lang="ru-RU" sz="1500" b="0" i="0" u="none" strike="noStrike" dirty="0">
                          <a:solidFill>
                            <a:srgbClr val="000000"/>
                          </a:solidFill>
                          <a:effectLst/>
                          <a:latin typeface="Times New Roman" panose="02020603050405020304" pitchFamily="18" charset="0"/>
                          <a:cs typeface="Times New Roman" panose="02020603050405020304" pitchFamily="18" charset="0"/>
                        </a:rPr>
                        <a:t>Иллюстрировать взаимосвязь основных химических понятий и применять эти понятия при описании веществ и их превращений</a:t>
                      </a:r>
                    </a:p>
                  </a:txBody>
                  <a:tcPr marL="9525" marR="9525" marT="9525" marB="0" anchor="b">
                    <a:noFill/>
                  </a:tcPr>
                </a:tc>
                <a:extLst>
                  <a:ext uri="{0D108BD9-81ED-4DB2-BD59-A6C34878D82A}">
                    <a16:rowId xmlns:a16="http://schemas.microsoft.com/office/drawing/2014/main" val="4081447860"/>
                  </a:ext>
                </a:extLst>
              </a:tr>
              <a:tr h="41962">
                <a:tc>
                  <a:txBody>
                    <a:bodyPr/>
                    <a:lstStyle/>
                    <a:p>
                      <a:pPr algn="ctr">
                        <a:lnSpc>
                          <a:spcPct val="115000"/>
                        </a:lnSpc>
                        <a:spcBef>
                          <a:spcPts val="1200"/>
                        </a:spcBef>
                        <a:spcAft>
                          <a:spcPts val="0"/>
                        </a:spcAft>
                      </a:pPr>
                      <a:r>
                        <a:rPr lang="ru-RU" sz="1500" dirty="0">
                          <a:effectLst/>
                          <a:latin typeface="Times New Roman" panose="02020603050405020304" pitchFamily="18" charset="0"/>
                          <a:ea typeface="Times New Roman" panose="02020603050405020304" pitchFamily="18" charset="0"/>
                          <a:cs typeface="Times New Roman" panose="02020603050405020304" pitchFamily="18" charset="0"/>
                        </a:rPr>
                        <a:t>3.1</a:t>
                      </a:r>
                    </a:p>
                  </a:txBody>
                  <a:tcPr marL="68580" marR="68580" marT="0" marB="0" anchor="ctr">
                    <a:noFill/>
                  </a:tcPr>
                </a:tc>
                <a:tc>
                  <a:txBody>
                    <a:bodyPr/>
                    <a:lstStyle/>
                    <a:p>
                      <a:pPr algn="l" fontAlgn="b"/>
                      <a:r>
                        <a:rPr lang="ru-RU" sz="1500" b="0" i="0" u="none" strike="noStrike" dirty="0">
                          <a:solidFill>
                            <a:srgbClr val="000000"/>
                          </a:solidFill>
                          <a:effectLst/>
                          <a:latin typeface="Times New Roman" panose="02020603050405020304" pitchFamily="18" charset="0"/>
                          <a:cs typeface="Times New Roman" panose="02020603050405020304" pitchFamily="18" charset="0"/>
                        </a:rPr>
                        <a:t>Вычислять относительную молекулярную и молярную массы веществ</a:t>
                      </a:r>
                    </a:p>
                  </a:txBody>
                  <a:tcPr marL="9525" marR="9525" marT="9525" marB="0" anchor="b">
                    <a:noFill/>
                  </a:tcPr>
                </a:tc>
                <a:extLst>
                  <a:ext uri="{0D108BD9-81ED-4DB2-BD59-A6C34878D82A}">
                    <a16:rowId xmlns:a16="http://schemas.microsoft.com/office/drawing/2014/main" val="2330040962"/>
                  </a:ext>
                </a:extLst>
              </a:tr>
              <a:tr h="41962">
                <a:tc>
                  <a:txBody>
                    <a:bodyPr/>
                    <a:lstStyle/>
                    <a:p>
                      <a:pPr algn="ctr">
                        <a:lnSpc>
                          <a:spcPct val="115000"/>
                        </a:lnSpc>
                        <a:spcBef>
                          <a:spcPts val="1200"/>
                        </a:spcBef>
                        <a:spcAft>
                          <a:spcPts val="0"/>
                        </a:spcAft>
                      </a:pPr>
                      <a:r>
                        <a:rPr lang="ru-RU" sz="1500" dirty="0">
                          <a:effectLst/>
                          <a:latin typeface="Times New Roman" panose="02020603050405020304" pitchFamily="18" charset="0"/>
                          <a:ea typeface="Times New Roman" panose="02020603050405020304" pitchFamily="18" charset="0"/>
                          <a:cs typeface="Times New Roman" panose="02020603050405020304" pitchFamily="18" charset="0"/>
                        </a:rPr>
                        <a:t>3.2</a:t>
                      </a:r>
                    </a:p>
                  </a:txBody>
                  <a:tcPr marL="68580" marR="68580" marT="0" marB="0" anchor="ctr">
                    <a:noFill/>
                  </a:tcPr>
                </a:tc>
                <a:tc>
                  <a:txBody>
                    <a:bodyPr/>
                    <a:lstStyle/>
                    <a:p>
                      <a:pPr algn="l" fontAlgn="b"/>
                      <a:r>
                        <a:rPr lang="ru-RU" sz="1500" b="0" i="0" u="none" strike="noStrike" dirty="0">
                          <a:solidFill>
                            <a:srgbClr val="000000"/>
                          </a:solidFill>
                          <a:effectLst/>
                          <a:latin typeface="Times New Roman" panose="02020603050405020304" pitchFamily="18" charset="0"/>
                          <a:cs typeface="Times New Roman" panose="02020603050405020304" pitchFamily="18" charset="0"/>
                        </a:rPr>
                        <a:t>Раскрывать смысл атомно-молекулярного учения, закона Авогадро. Применять основные операции мыслительной деятельности – анализ и синтез, сравнение, выявление причинно-следственных связей – для изучения свойств веществ</a:t>
                      </a:r>
                    </a:p>
                  </a:txBody>
                  <a:tcPr marL="9525" marR="9525" marT="9525" marB="0" anchor="b">
                    <a:noFill/>
                  </a:tcPr>
                </a:tc>
                <a:extLst>
                  <a:ext uri="{0D108BD9-81ED-4DB2-BD59-A6C34878D82A}">
                    <a16:rowId xmlns:a16="http://schemas.microsoft.com/office/drawing/2014/main" val="2080176397"/>
                  </a:ext>
                </a:extLst>
              </a:tr>
              <a:tr h="41962">
                <a:tc>
                  <a:txBody>
                    <a:bodyPr/>
                    <a:lstStyle/>
                    <a:p>
                      <a:pPr algn="ctr">
                        <a:lnSpc>
                          <a:spcPct val="115000"/>
                        </a:lnSpc>
                        <a:spcBef>
                          <a:spcPts val="1200"/>
                        </a:spcBef>
                        <a:spcAft>
                          <a:spcPts val="0"/>
                        </a:spcAft>
                      </a:pPr>
                      <a:r>
                        <a:rPr lang="ru-RU" sz="1500" dirty="0">
                          <a:effectLst/>
                          <a:latin typeface="Times New Roman" panose="02020603050405020304" pitchFamily="18" charset="0"/>
                          <a:ea typeface="Times New Roman" panose="02020603050405020304" pitchFamily="18" charset="0"/>
                          <a:cs typeface="Times New Roman" panose="02020603050405020304" pitchFamily="18" charset="0"/>
                        </a:rPr>
                        <a:t>4.1</a:t>
                      </a:r>
                    </a:p>
                  </a:txBody>
                  <a:tcPr marL="68580" marR="68580" marT="0" marB="0" anchor="ctr">
                    <a:noFill/>
                  </a:tcPr>
                </a:tc>
                <a:tc>
                  <a:txBody>
                    <a:bodyPr/>
                    <a:lstStyle/>
                    <a:p>
                      <a:pPr algn="l" fontAlgn="b"/>
                      <a:r>
                        <a:rPr lang="ru-RU" sz="1500" b="0" i="0" u="none" strike="noStrike" dirty="0">
                          <a:solidFill>
                            <a:srgbClr val="000000"/>
                          </a:solidFill>
                          <a:effectLst/>
                          <a:latin typeface="Times New Roman" panose="02020603050405020304" pitchFamily="18" charset="0"/>
                          <a:cs typeface="Times New Roman" panose="02020603050405020304" pitchFamily="18" charset="0"/>
                        </a:rPr>
                        <a:t>Раскрывать смысл понятия "химический элемент". Соотносить обозначения, которые имеются в таблице «Периодическая система химических элементов Д.И. Менделеева» с числовыми характеристиками строения атомов химических элементов (состав и заряд ядра)</a:t>
                      </a:r>
                    </a:p>
                  </a:txBody>
                  <a:tcPr marL="9525" marR="9525" marT="9525" marB="0" anchor="b">
                    <a:noFill/>
                  </a:tcPr>
                </a:tc>
                <a:extLst>
                  <a:ext uri="{0D108BD9-81ED-4DB2-BD59-A6C34878D82A}">
                    <a16:rowId xmlns:a16="http://schemas.microsoft.com/office/drawing/2014/main" val="4046231582"/>
                  </a:ext>
                </a:extLst>
              </a:tr>
              <a:tr h="41962">
                <a:tc>
                  <a:txBody>
                    <a:bodyPr/>
                    <a:lstStyle/>
                    <a:p>
                      <a:pPr algn="ctr">
                        <a:lnSpc>
                          <a:spcPct val="115000"/>
                        </a:lnSpc>
                        <a:spcBef>
                          <a:spcPts val="1200"/>
                        </a:spcBef>
                        <a:spcAft>
                          <a:spcPts val="0"/>
                        </a:spcAft>
                      </a:pPr>
                      <a:r>
                        <a:rPr lang="ru-RU" sz="1500" dirty="0">
                          <a:effectLst/>
                          <a:latin typeface="Times New Roman" panose="02020603050405020304" pitchFamily="18" charset="0"/>
                          <a:ea typeface="Times New Roman" panose="02020603050405020304" pitchFamily="18" charset="0"/>
                          <a:cs typeface="Times New Roman" panose="02020603050405020304" pitchFamily="18" charset="0"/>
                        </a:rPr>
                        <a:t>4.2</a:t>
                      </a:r>
                    </a:p>
                  </a:txBody>
                  <a:tcPr marL="68580" marR="68580" marT="0" marB="0" anchor="ctr">
                    <a:noFill/>
                  </a:tcPr>
                </a:tc>
                <a:tc>
                  <a:txBody>
                    <a:bodyPr/>
                    <a:lstStyle/>
                    <a:p>
                      <a:pPr algn="l" fontAlgn="b"/>
                      <a:r>
                        <a:rPr lang="ru-RU" sz="1500" b="0" i="0" u="none" strike="noStrike" dirty="0">
                          <a:solidFill>
                            <a:srgbClr val="000000"/>
                          </a:solidFill>
                          <a:effectLst/>
                          <a:latin typeface="Times New Roman" panose="02020603050405020304" pitchFamily="18" charset="0"/>
                          <a:cs typeface="Times New Roman" panose="02020603050405020304" pitchFamily="18" charset="0"/>
                        </a:rPr>
                        <a:t>Описывать и характеризовать табличную форму Периодической системы химических элементов: различать понятия «главная подгруппа (А группа)» и «побочная подгруппа (Б группа)», «малые периоды» и «большие периоды»</a:t>
                      </a:r>
                    </a:p>
                  </a:txBody>
                  <a:tcPr marL="9525" marR="9525" marT="9525" marB="0" anchor="b">
                    <a:noFill/>
                  </a:tcPr>
                </a:tc>
                <a:extLst>
                  <a:ext uri="{0D108BD9-81ED-4DB2-BD59-A6C34878D82A}">
                    <a16:rowId xmlns:a16="http://schemas.microsoft.com/office/drawing/2014/main" val="1548277412"/>
                  </a:ext>
                </a:extLst>
              </a:tr>
              <a:tr h="41962">
                <a:tc>
                  <a:txBody>
                    <a:bodyPr/>
                    <a:lstStyle/>
                    <a:p>
                      <a:pPr algn="ctr">
                        <a:lnSpc>
                          <a:spcPct val="115000"/>
                        </a:lnSpc>
                        <a:spcBef>
                          <a:spcPts val="1200"/>
                        </a:spcBef>
                        <a:spcAft>
                          <a:spcPts val="0"/>
                        </a:spcAft>
                      </a:pPr>
                      <a:r>
                        <a:rPr lang="ru-RU" sz="1500" dirty="0">
                          <a:effectLst/>
                          <a:latin typeface="Times New Roman" panose="02020603050405020304" pitchFamily="18" charset="0"/>
                          <a:ea typeface="Times New Roman" panose="02020603050405020304" pitchFamily="18" charset="0"/>
                          <a:cs typeface="Times New Roman" panose="02020603050405020304" pitchFamily="18" charset="0"/>
                        </a:rPr>
                        <a:t>4.3</a:t>
                      </a:r>
                    </a:p>
                  </a:txBody>
                  <a:tcPr marL="68580" marR="68580" marT="0" marB="0" anchor="ctr">
                    <a:noFill/>
                  </a:tcPr>
                </a:tc>
                <a:tc>
                  <a:txBody>
                    <a:bodyPr/>
                    <a:lstStyle/>
                    <a:p>
                      <a:pPr algn="l" fontAlgn="b"/>
                      <a:r>
                        <a:rPr lang="ru-RU" sz="1500" b="0" i="0" u="none" strike="noStrike" dirty="0">
                          <a:solidFill>
                            <a:srgbClr val="000000"/>
                          </a:solidFill>
                          <a:effectLst/>
                          <a:latin typeface="Times New Roman" panose="02020603050405020304" pitchFamily="18" charset="0"/>
                          <a:cs typeface="Times New Roman" panose="02020603050405020304" pitchFamily="18" charset="0"/>
                        </a:rPr>
                        <a:t>Раскрывать смысл Периодического закона Д.И. Менделеева, демонстрировать понимание периодической зависимости свойств химических элементов от их положения в Периодической системе</a:t>
                      </a:r>
                    </a:p>
                  </a:txBody>
                  <a:tcPr marL="9525" marR="9525" marT="9525" marB="0" anchor="b">
                    <a:noFill/>
                  </a:tcPr>
                </a:tc>
                <a:extLst>
                  <a:ext uri="{0D108BD9-81ED-4DB2-BD59-A6C34878D82A}">
                    <a16:rowId xmlns:a16="http://schemas.microsoft.com/office/drawing/2014/main" val="1062446332"/>
                  </a:ext>
                </a:extLst>
              </a:tr>
              <a:tr h="41962">
                <a:tc>
                  <a:txBody>
                    <a:bodyPr/>
                    <a:lstStyle/>
                    <a:p>
                      <a:pPr algn="ctr">
                        <a:lnSpc>
                          <a:spcPct val="115000"/>
                        </a:lnSpc>
                        <a:spcBef>
                          <a:spcPts val="1200"/>
                        </a:spcBef>
                        <a:spcAft>
                          <a:spcPts val="0"/>
                        </a:spcAft>
                      </a:pPr>
                      <a:r>
                        <a:rPr lang="ru-RU" sz="1500" dirty="0">
                          <a:effectLst/>
                          <a:latin typeface="Times New Roman" panose="02020603050405020304" pitchFamily="18" charset="0"/>
                          <a:ea typeface="Times New Roman" panose="02020603050405020304" pitchFamily="18" charset="0"/>
                          <a:cs typeface="Times New Roman" panose="02020603050405020304" pitchFamily="18" charset="0"/>
                        </a:rPr>
                        <a:t>4.4</a:t>
                      </a:r>
                    </a:p>
                  </a:txBody>
                  <a:tcPr marL="68580" marR="68580" marT="0" marB="0" anchor="ctr">
                    <a:noFill/>
                  </a:tcPr>
                </a:tc>
                <a:tc>
                  <a:txBody>
                    <a:bodyPr/>
                    <a:lstStyle/>
                    <a:p>
                      <a:pPr algn="l" fontAlgn="b"/>
                      <a:r>
                        <a:rPr lang="ru-RU" sz="1500" b="0" i="0" u="none" strike="noStrike" dirty="0">
                          <a:solidFill>
                            <a:srgbClr val="000000"/>
                          </a:solidFill>
                          <a:effectLst/>
                          <a:latin typeface="Times New Roman" panose="02020603050405020304" pitchFamily="18" charset="0"/>
                          <a:cs typeface="Times New Roman" panose="02020603050405020304" pitchFamily="18" charset="0"/>
                        </a:rPr>
                        <a:t>Использовать химическую символику для составления формул веществ. Демонстрировать понимание периодической зависимости свойств химических элементов от их положения в Периодической системе. Определять степень окисления элементов в бинарных соединениях</a:t>
                      </a:r>
                    </a:p>
                  </a:txBody>
                  <a:tcPr marL="9525" marR="9525" marT="9525" marB="0" anchor="b">
                    <a:noFill/>
                  </a:tcPr>
                </a:tc>
                <a:extLst>
                  <a:ext uri="{0D108BD9-81ED-4DB2-BD59-A6C34878D82A}">
                    <a16:rowId xmlns:a16="http://schemas.microsoft.com/office/drawing/2014/main" val="2457031058"/>
                  </a:ext>
                </a:extLst>
              </a:tr>
              <a:tr h="41962">
                <a:tc>
                  <a:txBody>
                    <a:bodyPr/>
                    <a:lstStyle/>
                    <a:p>
                      <a:pPr algn="ctr">
                        <a:lnSpc>
                          <a:spcPct val="115000"/>
                        </a:lnSpc>
                        <a:spcBef>
                          <a:spcPts val="1200"/>
                        </a:spcBef>
                        <a:spcAft>
                          <a:spcPts val="0"/>
                        </a:spcAft>
                      </a:pPr>
                      <a:r>
                        <a:rPr lang="ru-RU" sz="1500" dirty="0">
                          <a:effectLst/>
                          <a:latin typeface="Times New Roman" panose="02020603050405020304" pitchFamily="18" charset="0"/>
                          <a:ea typeface="Times New Roman" panose="02020603050405020304" pitchFamily="18" charset="0"/>
                          <a:cs typeface="Times New Roman" panose="02020603050405020304" pitchFamily="18" charset="0"/>
                        </a:rPr>
                        <a:t>5.1</a:t>
                      </a:r>
                    </a:p>
                  </a:txBody>
                  <a:tcPr marL="68580" marR="68580" marT="0" marB="0" anchor="ctr">
                    <a:noFill/>
                  </a:tcPr>
                </a:tc>
                <a:tc>
                  <a:txBody>
                    <a:bodyPr/>
                    <a:lstStyle/>
                    <a:p>
                      <a:pPr algn="l" fontAlgn="b"/>
                      <a:r>
                        <a:rPr lang="ru-RU" sz="1500" b="0" i="0" u="none" strike="noStrike" dirty="0">
                          <a:solidFill>
                            <a:srgbClr val="000000"/>
                          </a:solidFill>
                          <a:effectLst/>
                          <a:latin typeface="Times New Roman" panose="02020603050405020304" pitchFamily="18" charset="0"/>
                          <a:cs typeface="Times New Roman" panose="02020603050405020304" pitchFamily="18" charset="0"/>
                        </a:rPr>
                        <a:t>Раскрывать смысл основных химических понятий: «раствор», «массовая доля вещества (процентная концентрация) в растворе»</a:t>
                      </a:r>
                    </a:p>
                  </a:txBody>
                  <a:tcPr marL="9525" marR="9525" marT="9525" marB="0" anchor="b">
                    <a:noFill/>
                  </a:tcPr>
                </a:tc>
                <a:extLst>
                  <a:ext uri="{0D108BD9-81ED-4DB2-BD59-A6C34878D82A}">
                    <a16:rowId xmlns:a16="http://schemas.microsoft.com/office/drawing/2014/main" val="1833413624"/>
                  </a:ext>
                </a:extLst>
              </a:tr>
              <a:tr h="41962">
                <a:tc>
                  <a:txBody>
                    <a:bodyPr/>
                    <a:lstStyle/>
                    <a:p>
                      <a:pPr algn="ctr">
                        <a:lnSpc>
                          <a:spcPct val="115000"/>
                        </a:lnSpc>
                        <a:spcBef>
                          <a:spcPts val="1200"/>
                        </a:spcBef>
                        <a:spcAft>
                          <a:spcPts val="0"/>
                        </a:spcAft>
                      </a:pPr>
                      <a:r>
                        <a:rPr lang="ru-RU" sz="1500" dirty="0">
                          <a:effectLst/>
                          <a:latin typeface="Times New Roman" panose="02020603050405020304" pitchFamily="18" charset="0"/>
                          <a:ea typeface="Times New Roman" panose="02020603050405020304" pitchFamily="18" charset="0"/>
                          <a:cs typeface="Times New Roman" panose="02020603050405020304" pitchFamily="18" charset="0"/>
                        </a:rPr>
                        <a:t>5.2</a:t>
                      </a:r>
                    </a:p>
                  </a:txBody>
                  <a:tcPr marL="68580" marR="68580" marT="0" marB="0" anchor="ctr">
                    <a:noFill/>
                  </a:tcPr>
                </a:tc>
                <a:tc>
                  <a:txBody>
                    <a:bodyPr/>
                    <a:lstStyle/>
                    <a:p>
                      <a:pPr algn="l" fontAlgn="b"/>
                      <a:r>
                        <a:rPr lang="ru-RU" sz="1500" b="0" i="0" u="none" strike="noStrike" dirty="0">
                          <a:solidFill>
                            <a:srgbClr val="000000"/>
                          </a:solidFill>
                          <a:effectLst/>
                          <a:latin typeface="Times New Roman" panose="02020603050405020304" pitchFamily="18" charset="0"/>
                          <a:cs typeface="Times New Roman" panose="02020603050405020304" pitchFamily="18" charset="0"/>
                        </a:rPr>
                        <a:t>Вычислять массовую долю вещества в растворе</a:t>
                      </a:r>
                    </a:p>
                  </a:txBody>
                  <a:tcPr marL="9525" marR="9525" marT="9525" marB="0" anchor="b">
                    <a:noFill/>
                  </a:tcPr>
                </a:tc>
                <a:extLst>
                  <a:ext uri="{0D108BD9-81ED-4DB2-BD59-A6C34878D82A}">
                    <a16:rowId xmlns:a16="http://schemas.microsoft.com/office/drawing/2014/main" val="2016575638"/>
                  </a:ext>
                </a:extLst>
              </a:tr>
              <a:tr h="41962">
                <a:tc>
                  <a:txBody>
                    <a:bodyPr/>
                    <a:lstStyle/>
                    <a:p>
                      <a:pPr algn="ctr">
                        <a:lnSpc>
                          <a:spcPct val="115000"/>
                        </a:lnSpc>
                        <a:spcBef>
                          <a:spcPts val="1200"/>
                        </a:spcBef>
                        <a:spcAft>
                          <a:spcPts val="0"/>
                        </a:spcAft>
                      </a:pPr>
                      <a:r>
                        <a:rPr lang="ru-RU" sz="1500" dirty="0">
                          <a:effectLst/>
                          <a:latin typeface="Times New Roman" panose="02020603050405020304" pitchFamily="18" charset="0"/>
                          <a:ea typeface="Times New Roman" panose="02020603050405020304" pitchFamily="18" charset="0"/>
                          <a:cs typeface="Times New Roman" panose="02020603050405020304" pitchFamily="18" charset="0"/>
                        </a:rPr>
                        <a:t>6.1</a:t>
                      </a:r>
                    </a:p>
                  </a:txBody>
                  <a:tcPr marL="68580" marR="68580" marT="0" marB="0" anchor="ctr">
                    <a:noFill/>
                  </a:tcPr>
                </a:tc>
                <a:tc>
                  <a:txBody>
                    <a:bodyPr/>
                    <a:lstStyle/>
                    <a:p>
                      <a:pPr algn="l" fontAlgn="b"/>
                      <a:r>
                        <a:rPr lang="ru-RU" sz="1500" b="0" i="0" u="none" strike="noStrike" dirty="0">
                          <a:solidFill>
                            <a:srgbClr val="000000"/>
                          </a:solidFill>
                          <a:effectLst/>
                          <a:latin typeface="Times New Roman" panose="02020603050405020304" pitchFamily="18" charset="0"/>
                          <a:cs typeface="Times New Roman" panose="02020603050405020304" pitchFamily="18" charset="0"/>
                        </a:rPr>
                        <a:t>Использовать химическую символику для составления формул веществ</a:t>
                      </a:r>
                    </a:p>
                  </a:txBody>
                  <a:tcPr marL="9525" marR="9525" marT="9525" marB="0" anchor="b">
                    <a:noFill/>
                  </a:tcPr>
                </a:tc>
                <a:extLst>
                  <a:ext uri="{0D108BD9-81ED-4DB2-BD59-A6C34878D82A}">
                    <a16:rowId xmlns:a16="http://schemas.microsoft.com/office/drawing/2014/main" val="2929166786"/>
                  </a:ext>
                </a:extLst>
              </a:tr>
              <a:tr h="41962">
                <a:tc>
                  <a:txBody>
                    <a:bodyPr/>
                    <a:lstStyle/>
                    <a:p>
                      <a:pPr algn="ctr">
                        <a:lnSpc>
                          <a:spcPct val="115000"/>
                        </a:lnSpc>
                        <a:spcBef>
                          <a:spcPts val="1200"/>
                        </a:spcBef>
                        <a:spcAft>
                          <a:spcPts val="0"/>
                        </a:spcAft>
                      </a:pPr>
                      <a:r>
                        <a:rPr lang="ru-RU" sz="1500" dirty="0">
                          <a:effectLst/>
                          <a:latin typeface="Times New Roman" panose="02020603050405020304" pitchFamily="18" charset="0"/>
                          <a:ea typeface="Times New Roman" panose="02020603050405020304" pitchFamily="18" charset="0"/>
                          <a:cs typeface="Times New Roman" panose="02020603050405020304" pitchFamily="18" charset="0"/>
                        </a:rPr>
                        <a:t>6.2</a:t>
                      </a:r>
                    </a:p>
                  </a:txBody>
                  <a:tcPr marL="68580" marR="68580" marT="0" marB="0" anchor="ctr">
                    <a:noFill/>
                  </a:tcPr>
                </a:tc>
                <a:tc>
                  <a:txBody>
                    <a:bodyPr/>
                    <a:lstStyle/>
                    <a:p>
                      <a:pPr algn="l" fontAlgn="b"/>
                      <a:r>
                        <a:rPr lang="ru-RU" sz="1500" b="0" i="0" u="none" strike="noStrike" dirty="0">
                          <a:solidFill>
                            <a:srgbClr val="000000"/>
                          </a:solidFill>
                          <a:effectLst/>
                          <a:latin typeface="Times New Roman" panose="02020603050405020304" pitchFamily="18" charset="0"/>
                          <a:cs typeface="Times New Roman" panose="02020603050405020304" pitchFamily="18" charset="0"/>
                        </a:rPr>
                        <a:t>Иллюстрировать взаимосвязь основных химических понятий и применять эти понятия при описании веществ</a:t>
                      </a:r>
                    </a:p>
                  </a:txBody>
                  <a:tcPr marL="9525" marR="9525" marT="9525" marB="0" anchor="b">
                    <a:noFill/>
                  </a:tcPr>
                </a:tc>
                <a:extLst>
                  <a:ext uri="{0D108BD9-81ED-4DB2-BD59-A6C34878D82A}">
                    <a16:rowId xmlns:a16="http://schemas.microsoft.com/office/drawing/2014/main" val="4183399966"/>
                  </a:ext>
                </a:extLst>
              </a:tr>
            </a:tbl>
          </a:graphicData>
        </a:graphic>
      </p:graphicFrame>
      <p:sp>
        <p:nvSpPr>
          <p:cNvPr id="6" name="Заголовок 3">
            <a:extLst>
              <a:ext uri="{FF2B5EF4-FFF2-40B4-BE49-F238E27FC236}">
                <a16:creationId xmlns:a16="http://schemas.microsoft.com/office/drawing/2014/main" id="{6AA098EB-00A5-4472-B92F-2DD914CDD303}"/>
              </a:ext>
            </a:extLst>
          </p:cNvPr>
          <p:cNvSpPr>
            <a:spLocks noGrp="1"/>
          </p:cNvSpPr>
          <p:nvPr>
            <p:ph type="title"/>
          </p:nvPr>
        </p:nvSpPr>
        <p:spPr>
          <a:xfrm>
            <a:off x="3436620" y="292746"/>
            <a:ext cx="10728960" cy="594360"/>
          </a:xfrm>
        </p:spPr>
        <p:txBody>
          <a:bodyPr/>
          <a:lstStyle/>
          <a:p>
            <a:r>
              <a:rPr lang="ru-RU" dirty="0"/>
              <a:t>Требования (умения)</a:t>
            </a:r>
          </a:p>
        </p:txBody>
      </p:sp>
      <p:sp>
        <p:nvSpPr>
          <p:cNvPr id="4" name="TextBox 3">
            <a:extLst>
              <a:ext uri="{FF2B5EF4-FFF2-40B4-BE49-F238E27FC236}">
                <a16:creationId xmlns:a16="http://schemas.microsoft.com/office/drawing/2014/main" id="{A565BF25-8090-4DC2-9A34-3DE1B084D0C7}"/>
              </a:ext>
            </a:extLst>
          </p:cNvPr>
          <p:cNvSpPr txBox="1"/>
          <p:nvPr/>
        </p:nvSpPr>
        <p:spPr>
          <a:xfrm>
            <a:off x="10982566" y="0"/>
            <a:ext cx="1209434" cy="276999"/>
          </a:xfrm>
          <a:prstGeom prst="rect">
            <a:avLst/>
          </a:prstGeom>
          <a:noFill/>
        </p:spPr>
        <p:txBody>
          <a:bodyPr wrap="square" rtlCol="0">
            <a:spAutoFit/>
          </a:bodyPr>
          <a:lstStyle/>
          <a:p>
            <a:r>
              <a:rPr lang="ru-RU" sz="1200" dirty="0">
                <a:solidFill>
                  <a:schemeClr val="tx2">
                    <a:lumMod val="40000"/>
                    <a:lumOff val="60000"/>
                  </a:schemeClr>
                </a:solidFill>
              </a:rPr>
              <a:t>Химия, 8 класс</a:t>
            </a:r>
          </a:p>
        </p:txBody>
      </p:sp>
    </p:spTree>
    <p:extLst>
      <p:ext uri="{BB962C8B-B14F-4D97-AF65-F5344CB8AC3E}">
        <p14:creationId xmlns:p14="http://schemas.microsoft.com/office/powerpoint/2010/main" val="15502570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923AEC73-3C65-42DB-8517-994DE7F35046}"/>
              </a:ext>
            </a:extLst>
          </p:cNvPr>
          <p:cNvGraphicFramePr>
            <a:graphicFrameLocks noGrp="1"/>
          </p:cNvGraphicFramePr>
          <p:nvPr>
            <p:extLst>
              <p:ext uri="{D42A27DB-BD31-4B8C-83A1-F6EECF244321}">
                <p14:modId xmlns:p14="http://schemas.microsoft.com/office/powerpoint/2010/main" val="2843572245"/>
              </p:ext>
            </p:extLst>
          </p:nvPr>
        </p:nvGraphicFramePr>
        <p:xfrm>
          <a:off x="197708" y="1619799"/>
          <a:ext cx="11796583" cy="4275455"/>
        </p:xfrm>
        <a:graphic>
          <a:graphicData uri="http://schemas.openxmlformats.org/drawingml/2006/table">
            <a:tbl>
              <a:tblPr firstRow="1" firstCol="1" lastRow="1" lastCol="1" bandRow="1" bandCol="1">
                <a:noFill/>
                <a:tableStyleId>{5940675A-B579-460E-94D1-54222C63F5DA}</a:tableStyleId>
              </a:tblPr>
              <a:tblGrid>
                <a:gridCol w="586788">
                  <a:extLst>
                    <a:ext uri="{9D8B030D-6E8A-4147-A177-3AD203B41FA5}">
                      <a16:colId xmlns:a16="http://schemas.microsoft.com/office/drawing/2014/main" val="1602300257"/>
                    </a:ext>
                  </a:extLst>
                </a:gridCol>
                <a:gridCol w="11209795">
                  <a:extLst>
                    <a:ext uri="{9D8B030D-6E8A-4147-A177-3AD203B41FA5}">
                      <a16:colId xmlns:a16="http://schemas.microsoft.com/office/drawing/2014/main" val="3427477491"/>
                    </a:ext>
                  </a:extLst>
                </a:gridCol>
              </a:tblGrid>
              <a:tr h="219605">
                <a:tc>
                  <a:txBody>
                    <a:bodyPr/>
                    <a:lstStyle/>
                    <a:p>
                      <a:pPr algn="ctr">
                        <a:lnSpc>
                          <a:spcPct val="115000"/>
                        </a:lnSpc>
                        <a:spcBef>
                          <a:spcPts val="55"/>
                        </a:spcBef>
                        <a:spcAft>
                          <a:spcPts val="0"/>
                        </a:spcAft>
                        <a:tabLst>
                          <a:tab pos="452120" algn="l"/>
                        </a:tabLst>
                      </a:pPr>
                      <a:r>
                        <a:rPr lang="ru-RU" sz="1500" b="1" dirty="0">
                          <a:effectLst/>
                          <a:latin typeface="Times New Roman" panose="02020603050405020304" pitchFamily="18" charset="0"/>
                          <a:cs typeface="Times New Roman" panose="02020603050405020304" pitchFamily="18" charset="0"/>
                        </a:rPr>
                        <a:t>№</a:t>
                      </a:r>
                    </a:p>
                    <a:p>
                      <a:pPr algn="ctr">
                        <a:lnSpc>
                          <a:spcPct val="115000"/>
                        </a:lnSpc>
                        <a:spcBef>
                          <a:spcPts val="55"/>
                        </a:spcBef>
                        <a:spcAft>
                          <a:spcPts val="0"/>
                        </a:spcAft>
                        <a:tabLst>
                          <a:tab pos="452120" algn="l"/>
                        </a:tabLst>
                      </a:pPr>
                      <a:r>
                        <a:rPr lang="ru-RU" sz="1500" b="1" dirty="0">
                          <a:effectLst/>
                          <a:latin typeface="Times New Roman" panose="02020603050405020304" pitchFamily="18" charset="0"/>
                          <a:cs typeface="Times New Roman" panose="02020603050405020304" pitchFamily="18" charset="0"/>
                        </a:rPr>
                        <a:t>п/п</a:t>
                      </a:r>
                      <a:endParaRPr lang="ru-RU" sz="15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lnSpc>
                          <a:spcPct val="115000"/>
                        </a:lnSpc>
                        <a:spcBef>
                          <a:spcPts val="55"/>
                        </a:spcBef>
                        <a:spcAft>
                          <a:spcPts val="0"/>
                        </a:spcAft>
                        <a:tabLst>
                          <a:tab pos="452120" algn="l"/>
                        </a:tabLst>
                      </a:pPr>
                      <a:r>
                        <a:rPr lang="ru-RU" sz="1500" b="1" dirty="0">
                          <a:effectLst/>
                          <a:latin typeface="Times New Roman" panose="02020603050405020304" pitchFamily="18" charset="0"/>
                          <a:cs typeface="Times New Roman" panose="02020603050405020304" pitchFamily="18" charset="0"/>
                        </a:rPr>
                        <a:t>Блоки</a:t>
                      </a:r>
                      <a:r>
                        <a:rPr lang="ru-RU" sz="1500" b="1" spc="-35" dirty="0">
                          <a:effectLst/>
                          <a:latin typeface="Times New Roman" panose="02020603050405020304" pitchFamily="18" charset="0"/>
                          <a:cs typeface="Times New Roman" panose="02020603050405020304" pitchFamily="18" charset="0"/>
                        </a:rPr>
                        <a:t> </a:t>
                      </a:r>
                      <a:r>
                        <a:rPr lang="ru-RU" sz="1500" b="1" dirty="0" err="1">
                          <a:effectLst/>
                          <a:latin typeface="Times New Roman" panose="02020603050405020304" pitchFamily="18" charset="0"/>
                          <a:cs typeface="Times New Roman" panose="02020603050405020304" pitchFamily="18" charset="0"/>
                        </a:rPr>
                        <a:t>ПООП</a:t>
                      </a:r>
                      <a:r>
                        <a:rPr lang="ru-RU" sz="1500" b="1" dirty="0">
                          <a:effectLst/>
                          <a:latin typeface="Times New Roman" panose="02020603050405020304" pitchFamily="18" charset="0"/>
                          <a:cs typeface="Times New Roman" panose="02020603050405020304" pitchFamily="18" charset="0"/>
                        </a:rPr>
                        <a:t>:</a:t>
                      </a:r>
                      <a:r>
                        <a:rPr lang="ru-RU" sz="1500" b="1" spc="-35" dirty="0">
                          <a:effectLst/>
                          <a:latin typeface="Times New Roman" panose="02020603050405020304" pitchFamily="18" charset="0"/>
                          <a:cs typeface="Times New Roman" panose="02020603050405020304" pitchFamily="18" charset="0"/>
                        </a:rPr>
                        <a:t> </a:t>
                      </a:r>
                      <a:r>
                        <a:rPr lang="ru-RU" sz="1500" b="1" dirty="0">
                          <a:effectLst/>
                          <a:latin typeface="Times New Roman" panose="02020603050405020304" pitchFamily="18" charset="0"/>
                          <a:cs typeface="Times New Roman" panose="02020603050405020304" pitchFamily="18" charset="0"/>
                        </a:rPr>
                        <a:t>выпускник</a:t>
                      </a:r>
                      <a:r>
                        <a:rPr lang="ru-RU" sz="1500" b="1" spc="-45" dirty="0">
                          <a:effectLst/>
                          <a:latin typeface="Times New Roman" panose="02020603050405020304" pitchFamily="18" charset="0"/>
                          <a:cs typeface="Times New Roman" panose="02020603050405020304" pitchFamily="18" charset="0"/>
                        </a:rPr>
                        <a:t> </a:t>
                      </a:r>
                      <a:r>
                        <a:rPr lang="ru-RU" sz="1500" b="1" dirty="0">
                          <a:effectLst/>
                          <a:latin typeface="Times New Roman" panose="02020603050405020304" pitchFamily="18" charset="0"/>
                          <a:cs typeface="Times New Roman" panose="02020603050405020304" pitchFamily="18" charset="0"/>
                        </a:rPr>
                        <a:t>научится</a:t>
                      </a:r>
                      <a:r>
                        <a:rPr lang="ru-RU" sz="1500" b="1" spc="-35" dirty="0">
                          <a:effectLst/>
                          <a:latin typeface="Times New Roman" panose="02020603050405020304" pitchFamily="18" charset="0"/>
                          <a:cs typeface="Times New Roman" panose="02020603050405020304" pitchFamily="18" charset="0"/>
                        </a:rPr>
                        <a:t> </a:t>
                      </a:r>
                      <a:r>
                        <a:rPr lang="ru-RU" sz="1500" b="1" dirty="0">
                          <a:effectLst/>
                          <a:latin typeface="Times New Roman" panose="02020603050405020304" pitchFamily="18" charset="0"/>
                          <a:cs typeface="Times New Roman" panose="02020603050405020304" pitchFamily="18" charset="0"/>
                        </a:rPr>
                        <a:t>/</a:t>
                      </a:r>
                      <a:r>
                        <a:rPr lang="ru-RU" sz="1500" b="1" spc="-20" dirty="0">
                          <a:effectLst/>
                          <a:latin typeface="Times New Roman" panose="02020603050405020304" pitchFamily="18" charset="0"/>
                          <a:cs typeface="Times New Roman" panose="02020603050405020304" pitchFamily="18" charset="0"/>
                        </a:rPr>
                        <a:t> </a:t>
                      </a:r>
                      <a:r>
                        <a:rPr lang="ru-RU" sz="1500" b="1" dirty="0">
                          <a:effectLst/>
                          <a:latin typeface="Times New Roman" panose="02020603050405020304" pitchFamily="18" charset="0"/>
                          <a:cs typeface="Times New Roman" panose="02020603050405020304" pitchFamily="18" charset="0"/>
                        </a:rPr>
                        <a:t>получит </a:t>
                      </a:r>
                      <a:r>
                        <a:rPr lang="ru-RU" sz="1500" b="1" spc="-285" dirty="0">
                          <a:effectLst/>
                          <a:latin typeface="Times New Roman" panose="02020603050405020304" pitchFamily="18" charset="0"/>
                          <a:cs typeface="Times New Roman" panose="02020603050405020304" pitchFamily="18" charset="0"/>
                        </a:rPr>
                        <a:t> </a:t>
                      </a:r>
                      <a:r>
                        <a:rPr lang="ru-RU" sz="1500" b="1" dirty="0">
                          <a:effectLst/>
                          <a:latin typeface="Times New Roman" panose="02020603050405020304" pitchFamily="18" charset="0"/>
                          <a:cs typeface="Times New Roman" panose="02020603050405020304" pitchFamily="18" charset="0"/>
                        </a:rPr>
                        <a:t>возможность</a:t>
                      </a:r>
                      <a:r>
                        <a:rPr lang="ru-RU" sz="1500" b="1" spc="-10" dirty="0">
                          <a:effectLst/>
                          <a:latin typeface="Times New Roman" panose="02020603050405020304" pitchFamily="18" charset="0"/>
                          <a:cs typeface="Times New Roman" panose="02020603050405020304" pitchFamily="18" charset="0"/>
                        </a:rPr>
                        <a:t> </a:t>
                      </a:r>
                      <a:r>
                        <a:rPr lang="ru-RU" sz="1500" b="1" dirty="0">
                          <a:effectLst/>
                          <a:latin typeface="Times New Roman" panose="02020603050405020304" pitchFamily="18" charset="0"/>
                          <a:cs typeface="Times New Roman" panose="02020603050405020304" pitchFamily="18" charset="0"/>
                        </a:rPr>
                        <a:t>научиться</a:t>
                      </a:r>
                      <a:r>
                        <a:rPr lang="ru-RU" sz="1500" b="1" spc="-5" dirty="0">
                          <a:effectLst/>
                          <a:latin typeface="Times New Roman" panose="02020603050405020304" pitchFamily="18" charset="0"/>
                          <a:cs typeface="Times New Roman" panose="02020603050405020304" pitchFamily="18" charset="0"/>
                        </a:rPr>
                        <a:t> </a:t>
                      </a:r>
                      <a:r>
                        <a:rPr lang="ru-RU" sz="1500" b="1" dirty="0">
                          <a:effectLst/>
                          <a:latin typeface="Times New Roman" panose="02020603050405020304" pitchFamily="18" charset="0"/>
                          <a:cs typeface="Times New Roman" panose="02020603050405020304" pitchFamily="18" charset="0"/>
                        </a:rPr>
                        <a:t>или</a:t>
                      </a:r>
                      <a:r>
                        <a:rPr lang="ru-RU" sz="1500" b="1" spc="-10" dirty="0">
                          <a:effectLst/>
                          <a:latin typeface="Times New Roman" panose="02020603050405020304" pitchFamily="18" charset="0"/>
                          <a:cs typeface="Times New Roman" panose="02020603050405020304" pitchFamily="18" charset="0"/>
                        </a:rPr>
                        <a:t> </a:t>
                      </a:r>
                      <a:r>
                        <a:rPr lang="ru-RU" sz="1500" b="1" dirty="0">
                          <a:effectLst/>
                          <a:latin typeface="Times New Roman" panose="02020603050405020304" pitchFamily="18" charset="0"/>
                          <a:cs typeface="Times New Roman" panose="02020603050405020304" pitchFamily="18" charset="0"/>
                        </a:rPr>
                        <a:t>проверяемые требования</a:t>
                      </a:r>
                      <a:r>
                        <a:rPr lang="ru-RU" sz="1500" b="1" spc="-20" dirty="0">
                          <a:effectLst/>
                          <a:latin typeface="Times New Roman" panose="02020603050405020304" pitchFamily="18" charset="0"/>
                          <a:cs typeface="Times New Roman" panose="02020603050405020304" pitchFamily="18" charset="0"/>
                        </a:rPr>
                        <a:t> </a:t>
                      </a:r>
                      <a:r>
                        <a:rPr lang="ru-RU" sz="1500" b="1" dirty="0">
                          <a:effectLst/>
                          <a:latin typeface="Times New Roman" panose="02020603050405020304" pitchFamily="18" charset="0"/>
                          <a:cs typeface="Times New Roman" panose="02020603050405020304" pitchFamily="18" charset="0"/>
                        </a:rPr>
                        <a:t>(умения)</a:t>
                      </a:r>
                      <a:r>
                        <a:rPr lang="ru-RU" sz="1500" b="1" spc="-25" dirty="0">
                          <a:effectLst/>
                          <a:latin typeface="Times New Roman" panose="02020603050405020304" pitchFamily="18" charset="0"/>
                          <a:cs typeface="Times New Roman" panose="02020603050405020304" pitchFamily="18" charset="0"/>
                        </a:rPr>
                        <a:t> </a:t>
                      </a:r>
                      <a:r>
                        <a:rPr lang="ru-RU" sz="1500" b="1" dirty="0">
                          <a:effectLst/>
                          <a:latin typeface="Times New Roman" panose="02020603050405020304" pitchFamily="18" charset="0"/>
                          <a:cs typeface="Times New Roman" panose="02020603050405020304" pitchFamily="18" charset="0"/>
                        </a:rPr>
                        <a:t>в</a:t>
                      </a:r>
                      <a:r>
                        <a:rPr lang="ru-RU" sz="1500" b="1" spc="-30" dirty="0">
                          <a:effectLst/>
                          <a:latin typeface="Times New Roman" panose="02020603050405020304" pitchFamily="18" charset="0"/>
                          <a:cs typeface="Times New Roman" panose="02020603050405020304" pitchFamily="18" charset="0"/>
                        </a:rPr>
                        <a:t> </a:t>
                      </a:r>
                      <a:r>
                        <a:rPr lang="ru-RU" sz="1500" b="1" dirty="0">
                          <a:effectLst/>
                          <a:latin typeface="Times New Roman" panose="02020603050405020304" pitchFamily="18" charset="0"/>
                          <a:cs typeface="Times New Roman" panose="02020603050405020304" pitchFamily="18" charset="0"/>
                        </a:rPr>
                        <a:t>соответствии</a:t>
                      </a:r>
                      <a:r>
                        <a:rPr lang="ru-RU" sz="1500" b="1" spc="-20" dirty="0">
                          <a:effectLst/>
                          <a:latin typeface="Times New Roman" panose="02020603050405020304" pitchFamily="18" charset="0"/>
                          <a:cs typeface="Times New Roman" panose="02020603050405020304" pitchFamily="18" charset="0"/>
                        </a:rPr>
                        <a:t> </a:t>
                      </a:r>
                      <a:r>
                        <a:rPr lang="ru-RU" sz="1500" b="1" dirty="0">
                          <a:effectLst/>
                          <a:latin typeface="Times New Roman" panose="02020603050405020304" pitchFamily="18" charset="0"/>
                          <a:cs typeface="Times New Roman" panose="02020603050405020304" pitchFamily="18" charset="0"/>
                        </a:rPr>
                        <a:t>с</a:t>
                      </a:r>
                      <a:r>
                        <a:rPr lang="ru-RU" sz="1500" b="1" spc="-25" dirty="0">
                          <a:effectLst/>
                          <a:latin typeface="Times New Roman" panose="02020603050405020304" pitchFamily="18" charset="0"/>
                          <a:cs typeface="Times New Roman" panose="02020603050405020304" pitchFamily="18" charset="0"/>
                        </a:rPr>
                        <a:t> </a:t>
                      </a:r>
                      <a:r>
                        <a:rPr lang="ru-RU" sz="1500" b="1" dirty="0" err="1">
                          <a:effectLst/>
                          <a:latin typeface="Times New Roman" panose="02020603050405020304" pitchFamily="18" charset="0"/>
                          <a:cs typeface="Times New Roman" panose="02020603050405020304" pitchFamily="18" charset="0"/>
                        </a:rPr>
                        <a:t>ФГОС</a:t>
                      </a:r>
                      <a:endParaRPr lang="ru-RU" sz="15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373384286"/>
                  </a:ext>
                </a:extLst>
              </a:tr>
              <a:tr h="41962">
                <a:tc>
                  <a:txBody>
                    <a:bodyPr/>
                    <a:lstStyle/>
                    <a:p>
                      <a:pPr algn="ctr">
                        <a:lnSpc>
                          <a:spcPct val="115000"/>
                        </a:lnSpc>
                        <a:spcBef>
                          <a:spcPts val="1200"/>
                        </a:spcBef>
                        <a:spcAft>
                          <a:spcPts val="0"/>
                        </a:spcAft>
                      </a:pPr>
                      <a:r>
                        <a:rPr lang="ru-RU" sz="1500" dirty="0">
                          <a:effectLst/>
                          <a:latin typeface="Times New Roman" panose="02020603050405020304" pitchFamily="18" charset="0"/>
                          <a:ea typeface="Times New Roman" panose="02020603050405020304" pitchFamily="18" charset="0"/>
                          <a:cs typeface="Times New Roman" panose="02020603050405020304" pitchFamily="18" charset="0"/>
                        </a:rPr>
                        <a:t>6.3</a:t>
                      </a:r>
                    </a:p>
                  </a:txBody>
                  <a:tcPr marL="68580" marR="68580" marT="0" marB="0" anchor="ctr">
                    <a:noFill/>
                  </a:tcPr>
                </a:tc>
                <a:tc>
                  <a:txBody>
                    <a:bodyPr/>
                    <a:lstStyle/>
                    <a:p>
                      <a:pPr algn="l" fontAlgn="b"/>
                      <a:r>
                        <a:rPr lang="ru-RU" sz="1500" b="0" i="0" u="none" strike="noStrike" dirty="0">
                          <a:solidFill>
                            <a:srgbClr val="000000"/>
                          </a:solidFill>
                          <a:effectLst/>
                          <a:latin typeface="Times New Roman" panose="02020603050405020304" pitchFamily="18" charset="0"/>
                          <a:cs typeface="Times New Roman" panose="02020603050405020304" pitchFamily="18" charset="0"/>
                        </a:rPr>
                        <a:t>Раскрывать смысл основных химических понятий: «простое вещество», «сложное вещество», «оксид», «кислота», «основание», «соль». Определять принадлежность веществ к определенному классу соединений по формулам. Классифицировать неорганические вещества</a:t>
                      </a:r>
                    </a:p>
                  </a:txBody>
                  <a:tcPr marL="9525" marR="9525" marT="9525" marB="0" anchor="b">
                    <a:noFill/>
                  </a:tcPr>
                </a:tc>
                <a:extLst>
                  <a:ext uri="{0D108BD9-81ED-4DB2-BD59-A6C34878D82A}">
                    <a16:rowId xmlns:a16="http://schemas.microsoft.com/office/drawing/2014/main" val="4152742015"/>
                  </a:ext>
                </a:extLst>
              </a:tr>
              <a:tr h="41962">
                <a:tc>
                  <a:txBody>
                    <a:bodyPr/>
                    <a:lstStyle/>
                    <a:p>
                      <a:pPr algn="ctr">
                        <a:lnSpc>
                          <a:spcPct val="115000"/>
                        </a:lnSpc>
                        <a:spcBef>
                          <a:spcPts val="1200"/>
                        </a:spcBef>
                        <a:spcAft>
                          <a:spcPts val="0"/>
                        </a:spcAft>
                      </a:pPr>
                      <a:r>
                        <a:rPr lang="ru-RU" sz="1500" dirty="0">
                          <a:effectLst/>
                          <a:latin typeface="Times New Roman" panose="02020603050405020304" pitchFamily="18" charset="0"/>
                          <a:ea typeface="Times New Roman" panose="02020603050405020304" pitchFamily="18" charset="0"/>
                          <a:cs typeface="Times New Roman" panose="02020603050405020304" pitchFamily="18" charset="0"/>
                        </a:rPr>
                        <a:t>6.4</a:t>
                      </a:r>
                    </a:p>
                  </a:txBody>
                  <a:tcPr marL="68580" marR="68580" marT="0" marB="0" anchor="ctr">
                    <a:noFill/>
                  </a:tcPr>
                </a:tc>
                <a:tc>
                  <a:txBody>
                    <a:bodyPr/>
                    <a:lstStyle/>
                    <a:p>
                      <a:pPr algn="l" fontAlgn="b"/>
                      <a:r>
                        <a:rPr lang="ru-RU" sz="1500" b="0" i="0" u="none" strike="noStrike" dirty="0">
                          <a:solidFill>
                            <a:srgbClr val="000000"/>
                          </a:solidFill>
                          <a:effectLst/>
                          <a:latin typeface="Times New Roman" panose="02020603050405020304" pitchFamily="18" charset="0"/>
                          <a:cs typeface="Times New Roman" panose="02020603050405020304" pitchFamily="18" charset="0"/>
                        </a:rPr>
                        <a:t>Раскрывать смысл понятия  «массовая доля химического элемента в соединении». Вычислять массовую долю химического элемента по формуле соединения</a:t>
                      </a:r>
                    </a:p>
                  </a:txBody>
                  <a:tcPr marL="9525" marR="9525" marT="9525" marB="0" anchor="b">
                    <a:noFill/>
                  </a:tcPr>
                </a:tc>
                <a:extLst>
                  <a:ext uri="{0D108BD9-81ED-4DB2-BD59-A6C34878D82A}">
                    <a16:rowId xmlns:a16="http://schemas.microsoft.com/office/drawing/2014/main" val="1954617202"/>
                  </a:ext>
                </a:extLst>
              </a:tr>
              <a:tr h="183511">
                <a:tc>
                  <a:txBody>
                    <a:bodyPr/>
                    <a:lstStyle/>
                    <a:p>
                      <a:pPr algn="ctr">
                        <a:lnSpc>
                          <a:spcPct val="115000"/>
                        </a:lnSpc>
                        <a:spcBef>
                          <a:spcPts val="1200"/>
                        </a:spcBef>
                        <a:spcAft>
                          <a:spcPts val="0"/>
                        </a:spcAft>
                      </a:pPr>
                      <a:r>
                        <a:rPr lang="ru-RU" sz="1500" dirty="0">
                          <a:effectLst/>
                          <a:latin typeface="Times New Roman" panose="02020603050405020304" pitchFamily="18" charset="0"/>
                          <a:ea typeface="Times New Roman" panose="02020603050405020304" pitchFamily="18" charset="0"/>
                          <a:cs typeface="Times New Roman" panose="02020603050405020304" pitchFamily="18" charset="0"/>
                        </a:rPr>
                        <a:t>6.5</a:t>
                      </a:r>
                    </a:p>
                  </a:txBody>
                  <a:tcPr marL="68580" marR="68580" marT="0" marB="0" anchor="ctr">
                    <a:noFill/>
                  </a:tcPr>
                </a:tc>
                <a:tc>
                  <a:txBody>
                    <a:bodyPr/>
                    <a:lstStyle/>
                    <a:p>
                      <a:pPr algn="l" fontAlgn="b"/>
                      <a:r>
                        <a:rPr lang="ru-RU" sz="1500" b="0" i="0" u="none" strike="noStrike" dirty="0">
                          <a:solidFill>
                            <a:srgbClr val="000000"/>
                          </a:solidFill>
                          <a:effectLst/>
                          <a:latin typeface="Times New Roman" panose="02020603050405020304" pitchFamily="18" charset="0"/>
                          <a:cs typeface="Times New Roman" panose="02020603050405020304" pitchFamily="18" charset="0"/>
                        </a:rPr>
                        <a:t>Раскрывать смысл основных химических понятий: «количество вещества», «моль», «молярная масса»</a:t>
                      </a:r>
                    </a:p>
                  </a:txBody>
                  <a:tcPr marL="9525" marR="9525" marT="9525" marB="0" anchor="b">
                    <a:noFill/>
                  </a:tcPr>
                </a:tc>
                <a:extLst>
                  <a:ext uri="{0D108BD9-81ED-4DB2-BD59-A6C34878D82A}">
                    <a16:rowId xmlns:a16="http://schemas.microsoft.com/office/drawing/2014/main" val="3785311347"/>
                  </a:ext>
                </a:extLst>
              </a:tr>
              <a:tr h="0">
                <a:tc>
                  <a:txBody>
                    <a:bodyPr/>
                    <a:lstStyle/>
                    <a:p>
                      <a:pPr algn="ctr">
                        <a:lnSpc>
                          <a:spcPct val="115000"/>
                        </a:lnSpc>
                        <a:spcBef>
                          <a:spcPts val="1200"/>
                        </a:spcBef>
                        <a:spcAft>
                          <a:spcPts val="0"/>
                        </a:spcAft>
                      </a:pPr>
                      <a:r>
                        <a:rPr lang="ru-RU" sz="1500" dirty="0">
                          <a:effectLst/>
                          <a:latin typeface="Times New Roman" panose="02020603050405020304" pitchFamily="18" charset="0"/>
                          <a:ea typeface="Times New Roman" panose="02020603050405020304" pitchFamily="18" charset="0"/>
                          <a:cs typeface="Times New Roman" panose="02020603050405020304" pitchFamily="18" charset="0"/>
                        </a:rPr>
                        <a:t>7.1</a:t>
                      </a:r>
                    </a:p>
                  </a:txBody>
                  <a:tcPr marL="68580" marR="68580" marT="0" marB="0" anchor="ctr">
                    <a:noFill/>
                  </a:tcPr>
                </a:tc>
                <a:tc>
                  <a:txBody>
                    <a:bodyPr/>
                    <a:lstStyle/>
                    <a:p>
                      <a:pPr algn="l" fontAlgn="b"/>
                      <a:r>
                        <a:rPr lang="ru-RU" sz="1500" b="0" i="0" u="none" strike="noStrike" dirty="0">
                          <a:solidFill>
                            <a:srgbClr val="000000"/>
                          </a:solidFill>
                          <a:effectLst/>
                          <a:latin typeface="Times New Roman" panose="02020603050405020304" pitchFamily="18" charset="0"/>
                          <a:cs typeface="Times New Roman" panose="02020603050405020304" pitchFamily="18" charset="0"/>
                        </a:rPr>
                        <a:t>Использовать химическую символику для составления уравнений химических реакций</a:t>
                      </a:r>
                    </a:p>
                  </a:txBody>
                  <a:tcPr marL="9525" marR="9525" marT="9525" marB="0" anchor="b">
                    <a:noFill/>
                  </a:tcPr>
                </a:tc>
                <a:extLst>
                  <a:ext uri="{0D108BD9-81ED-4DB2-BD59-A6C34878D82A}">
                    <a16:rowId xmlns:a16="http://schemas.microsoft.com/office/drawing/2014/main" val="942685591"/>
                  </a:ext>
                </a:extLst>
              </a:tr>
              <a:tr h="41962">
                <a:tc>
                  <a:txBody>
                    <a:bodyPr/>
                    <a:lstStyle/>
                    <a:p>
                      <a:pPr algn="ctr">
                        <a:lnSpc>
                          <a:spcPct val="115000"/>
                        </a:lnSpc>
                        <a:spcBef>
                          <a:spcPts val="1200"/>
                        </a:spcBef>
                        <a:spcAft>
                          <a:spcPts val="0"/>
                        </a:spcAft>
                      </a:pPr>
                      <a:r>
                        <a:rPr lang="ru-RU" sz="1500" dirty="0">
                          <a:effectLst/>
                          <a:latin typeface="Times New Roman" panose="02020603050405020304" pitchFamily="18" charset="0"/>
                          <a:ea typeface="Times New Roman" panose="02020603050405020304" pitchFamily="18" charset="0"/>
                          <a:cs typeface="Times New Roman" panose="02020603050405020304" pitchFamily="18" charset="0"/>
                        </a:rPr>
                        <a:t>7.2</a:t>
                      </a:r>
                    </a:p>
                  </a:txBody>
                  <a:tcPr marL="68580" marR="68580" marT="0" marB="0" anchor="ctr">
                    <a:noFill/>
                  </a:tcPr>
                </a:tc>
                <a:tc>
                  <a:txBody>
                    <a:bodyPr/>
                    <a:lstStyle/>
                    <a:p>
                      <a:pPr algn="l" fontAlgn="b"/>
                      <a:r>
                        <a:rPr lang="ru-RU" sz="1500" b="0" i="0" u="none" strike="noStrike" dirty="0">
                          <a:solidFill>
                            <a:srgbClr val="000000"/>
                          </a:solidFill>
                          <a:effectLst/>
                          <a:latin typeface="Times New Roman" panose="02020603050405020304" pitchFamily="18" charset="0"/>
                          <a:cs typeface="Times New Roman" panose="02020603050405020304" pitchFamily="18" charset="0"/>
                        </a:rPr>
                        <a:t>Классифицировать химические реакции по количеству и составу участвующих в реакции веществ</a:t>
                      </a:r>
                    </a:p>
                  </a:txBody>
                  <a:tcPr marL="9525" marR="9525" marT="9525" marB="0" anchor="b">
                    <a:noFill/>
                  </a:tcPr>
                </a:tc>
                <a:extLst>
                  <a:ext uri="{0D108BD9-81ED-4DB2-BD59-A6C34878D82A}">
                    <a16:rowId xmlns:a16="http://schemas.microsoft.com/office/drawing/2014/main" val="3383110204"/>
                  </a:ext>
                </a:extLst>
              </a:tr>
              <a:tr h="41962">
                <a:tc>
                  <a:txBody>
                    <a:bodyPr/>
                    <a:lstStyle/>
                    <a:p>
                      <a:pPr algn="ctr">
                        <a:lnSpc>
                          <a:spcPct val="115000"/>
                        </a:lnSpc>
                        <a:spcBef>
                          <a:spcPts val="1200"/>
                        </a:spcBef>
                        <a:spcAft>
                          <a:spcPts val="0"/>
                        </a:spcAft>
                      </a:pPr>
                      <a:r>
                        <a:rPr lang="ru-RU" sz="1500" dirty="0">
                          <a:effectLst/>
                          <a:latin typeface="Times New Roman" panose="02020603050405020304" pitchFamily="18" charset="0"/>
                          <a:ea typeface="Times New Roman" panose="02020603050405020304" pitchFamily="18" charset="0"/>
                          <a:cs typeface="Times New Roman" panose="02020603050405020304" pitchFamily="18" charset="0"/>
                        </a:rPr>
                        <a:t>7.3.1</a:t>
                      </a:r>
                    </a:p>
                  </a:txBody>
                  <a:tcPr marL="68580" marR="68580" marT="0" marB="0" anchor="ctr">
                    <a:noFill/>
                  </a:tcPr>
                </a:tc>
                <a:tc>
                  <a:txBody>
                    <a:bodyPr/>
                    <a:lstStyle/>
                    <a:p>
                      <a:pPr algn="l" fontAlgn="b"/>
                      <a:r>
                        <a:rPr lang="ru-RU" sz="1500" b="0" i="0" u="none" strike="noStrike" dirty="0">
                          <a:solidFill>
                            <a:srgbClr val="000000"/>
                          </a:solidFill>
                          <a:effectLst/>
                          <a:latin typeface="Times New Roman" panose="02020603050405020304" pitchFamily="18" charset="0"/>
                          <a:cs typeface="Times New Roman" panose="02020603050405020304" pitchFamily="18" charset="0"/>
                        </a:rPr>
                        <a:t>Следовать правилам пользования химической посудой и лабораторным оборудованием, а также правилам обращения с веществами в соответствии с инструкциями по выполнению лабораторных химических опытов по получению и собиранию газообразных веществ (водорода и кислорода). Применять основные естественно-научные методы познания: наблюдение, измерение, моделирование, эксперимент (реальный и мысленный)</a:t>
                      </a:r>
                    </a:p>
                  </a:txBody>
                  <a:tcPr marL="9525" marR="9525" marT="9525" marB="0" anchor="b">
                    <a:noFill/>
                  </a:tcPr>
                </a:tc>
                <a:extLst>
                  <a:ext uri="{0D108BD9-81ED-4DB2-BD59-A6C34878D82A}">
                    <a16:rowId xmlns:a16="http://schemas.microsoft.com/office/drawing/2014/main" val="2355156174"/>
                  </a:ext>
                </a:extLst>
              </a:tr>
              <a:tr h="41962">
                <a:tc>
                  <a:txBody>
                    <a:bodyPr/>
                    <a:lstStyle/>
                    <a:p>
                      <a:pPr algn="ctr">
                        <a:lnSpc>
                          <a:spcPct val="115000"/>
                        </a:lnSpc>
                        <a:spcBef>
                          <a:spcPts val="1200"/>
                        </a:spcBef>
                        <a:spcAft>
                          <a:spcPts val="0"/>
                        </a:spcAft>
                      </a:pPr>
                      <a:r>
                        <a:rPr lang="ru-RU" sz="1500" dirty="0">
                          <a:effectLst/>
                          <a:latin typeface="Times New Roman" panose="02020603050405020304" pitchFamily="18" charset="0"/>
                          <a:ea typeface="Times New Roman" panose="02020603050405020304" pitchFamily="18" charset="0"/>
                          <a:cs typeface="Times New Roman" panose="02020603050405020304" pitchFamily="18" charset="0"/>
                        </a:rPr>
                        <a:t>7.3.2</a:t>
                      </a:r>
                    </a:p>
                  </a:txBody>
                  <a:tcPr marL="68580" marR="68580" marT="0" marB="0" anchor="ctr">
                    <a:noFill/>
                  </a:tcPr>
                </a:tc>
                <a:tc>
                  <a:txBody>
                    <a:bodyPr/>
                    <a:lstStyle/>
                    <a:p>
                      <a:pPr algn="l" fontAlgn="b"/>
                      <a:r>
                        <a:rPr lang="ru-RU" sz="1500" b="0" i="0" u="none" strike="noStrike" dirty="0">
                          <a:solidFill>
                            <a:srgbClr val="000000"/>
                          </a:solidFill>
                          <a:effectLst/>
                          <a:latin typeface="Times New Roman" panose="02020603050405020304" pitchFamily="18" charset="0"/>
                          <a:cs typeface="Times New Roman" panose="02020603050405020304" pitchFamily="18" charset="0"/>
                        </a:rPr>
                        <a:t>Применять выявление причинно-следственных связей для изучения свойств веществ и химических реакций</a:t>
                      </a:r>
                    </a:p>
                  </a:txBody>
                  <a:tcPr marL="9525" marR="9525" marT="9525" marB="0" anchor="b">
                    <a:noFill/>
                  </a:tcPr>
                </a:tc>
                <a:extLst>
                  <a:ext uri="{0D108BD9-81ED-4DB2-BD59-A6C34878D82A}">
                    <a16:rowId xmlns:a16="http://schemas.microsoft.com/office/drawing/2014/main" val="3578765523"/>
                  </a:ext>
                </a:extLst>
              </a:tr>
              <a:tr h="41962">
                <a:tc>
                  <a:txBody>
                    <a:bodyPr/>
                    <a:lstStyle/>
                    <a:p>
                      <a:pPr algn="ctr">
                        <a:lnSpc>
                          <a:spcPct val="115000"/>
                        </a:lnSpc>
                        <a:spcBef>
                          <a:spcPts val="1200"/>
                        </a:spcBef>
                        <a:spcAft>
                          <a:spcPts val="0"/>
                        </a:spcAft>
                      </a:pPr>
                      <a:r>
                        <a:rPr lang="ru-RU" sz="1500" dirty="0">
                          <a:effectLst/>
                          <a:latin typeface="Times New Roman" panose="02020603050405020304" pitchFamily="18" charset="0"/>
                          <a:ea typeface="Times New Roman" panose="02020603050405020304" pitchFamily="18" charset="0"/>
                          <a:cs typeface="Times New Roman" panose="02020603050405020304" pitchFamily="18" charset="0"/>
                        </a:rPr>
                        <a:t>8</a:t>
                      </a:r>
                    </a:p>
                  </a:txBody>
                  <a:tcPr marL="68580" marR="68580" marT="0" marB="0" anchor="ctr">
                    <a:noFill/>
                  </a:tcPr>
                </a:tc>
                <a:tc>
                  <a:txBody>
                    <a:bodyPr/>
                    <a:lstStyle/>
                    <a:p>
                      <a:pPr algn="l" fontAlgn="b"/>
                      <a:r>
                        <a:rPr lang="ru-RU" sz="1500" b="0" i="0" u="none" strike="noStrike" dirty="0">
                          <a:solidFill>
                            <a:srgbClr val="000000"/>
                          </a:solidFill>
                          <a:effectLst/>
                          <a:latin typeface="Times New Roman" panose="02020603050405020304" pitchFamily="18" charset="0"/>
                          <a:cs typeface="Times New Roman" panose="02020603050405020304" pitchFamily="18" charset="0"/>
                        </a:rPr>
                        <a:t>Прогнозировать свойства веществ в зависимости от их качественного состава, возможности протекания химических превращений в различных условиях </a:t>
                      </a:r>
                    </a:p>
                  </a:txBody>
                  <a:tcPr marL="9525" marR="9525" marT="9525" marB="0" anchor="b">
                    <a:noFill/>
                  </a:tcPr>
                </a:tc>
                <a:extLst>
                  <a:ext uri="{0D108BD9-81ED-4DB2-BD59-A6C34878D82A}">
                    <a16:rowId xmlns:a16="http://schemas.microsoft.com/office/drawing/2014/main" val="4200567452"/>
                  </a:ext>
                </a:extLst>
              </a:tr>
              <a:tr h="41962">
                <a:tc>
                  <a:txBody>
                    <a:bodyPr/>
                    <a:lstStyle/>
                    <a:p>
                      <a:pPr algn="ctr">
                        <a:lnSpc>
                          <a:spcPct val="115000"/>
                        </a:lnSpc>
                        <a:spcBef>
                          <a:spcPts val="1200"/>
                        </a:spcBef>
                        <a:spcAft>
                          <a:spcPts val="0"/>
                        </a:spcAft>
                      </a:pPr>
                      <a:r>
                        <a:rPr lang="ru-RU" sz="1500" dirty="0">
                          <a:effectLst/>
                          <a:latin typeface="Times New Roman" panose="02020603050405020304" pitchFamily="18" charset="0"/>
                          <a:ea typeface="Times New Roman" panose="02020603050405020304" pitchFamily="18" charset="0"/>
                          <a:cs typeface="Times New Roman" panose="02020603050405020304" pitchFamily="18" charset="0"/>
                        </a:rPr>
                        <a:t>9</a:t>
                      </a:r>
                    </a:p>
                  </a:txBody>
                  <a:tcPr marL="68580" marR="68580" marT="0" marB="0" anchor="ctr">
                    <a:noFill/>
                  </a:tcPr>
                </a:tc>
                <a:tc>
                  <a:txBody>
                    <a:bodyPr/>
                    <a:lstStyle/>
                    <a:p>
                      <a:pPr algn="l" fontAlgn="b"/>
                      <a:r>
                        <a:rPr lang="ru-RU" sz="1500" b="0" i="0" u="none" strike="noStrike" dirty="0">
                          <a:solidFill>
                            <a:srgbClr val="000000"/>
                          </a:solidFill>
                          <a:effectLst/>
                          <a:latin typeface="Times New Roman" panose="02020603050405020304" pitchFamily="18" charset="0"/>
                          <a:cs typeface="Times New Roman" panose="02020603050405020304" pitchFamily="18" charset="0"/>
                        </a:rPr>
                        <a:t>Следовать правилам пользования химической посудой и лабораторным оборудованием, а также правилам обращения с веществами в соответствии с инструкциями по выполнению лабораторных химических опытов. Применять эксперимент (реальный и мысленный)</a:t>
                      </a:r>
                    </a:p>
                  </a:txBody>
                  <a:tcPr marL="9525" marR="9525" marT="9525" marB="0" anchor="b">
                    <a:noFill/>
                  </a:tcPr>
                </a:tc>
                <a:extLst>
                  <a:ext uri="{0D108BD9-81ED-4DB2-BD59-A6C34878D82A}">
                    <a16:rowId xmlns:a16="http://schemas.microsoft.com/office/drawing/2014/main" val="2334837455"/>
                  </a:ext>
                </a:extLst>
              </a:tr>
            </a:tbl>
          </a:graphicData>
        </a:graphic>
      </p:graphicFrame>
      <p:sp>
        <p:nvSpPr>
          <p:cNvPr id="6" name="Заголовок 3">
            <a:extLst>
              <a:ext uri="{FF2B5EF4-FFF2-40B4-BE49-F238E27FC236}">
                <a16:creationId xmlns:a16="http://schemas.microsoft.com/office/drawing/2014/main" id="{6AA098EB-00A5-4472-B92F-2DD914CDD303}"/>
              </a:ext>
            </a:extLst>
          </p:cNvPr>
          <p:cNvSpPr>
            <a:spLocks noGrp="1"/>
          </p:cNvSpPr>
          <p:nvPr>
            <p:ph type="title"/>
          </p:nvPr>
        </p:nvSpPr>
        <p:spPr>
          <a:xfrm>
            <a:off x="3436620" y="292746"/>
            <a:ext cx="10728960" cy="594360"/>
          </a:xfrm>
        </p:spPr>
        <p:txBody>
          <a:bodyPr/>
          <a:lstStyle/>
          <a:p>
            <a:r>
              <a:rPr lang="ru-RU" dirty="0"/>
              <a:t>Требования (умения)                                     </a:t>
            </a:r>
            <a:r>
              <a:rPr lang="ru-RU" sz="1600" i="1" dirty="0"/>
              <a:t>(продолжение таблицы)</a:t>
            </a:r>
            <a:endParaRPr lang="ru-RU" i="1" dirty="0"/>
          </a:p>
        </p:txBody>
      </p:sp>
      <p:sp>
        <p:nvSpPr>
          <p:cNvPr id="4" name="TextBox 3">
            <a:extLst>
              <a:ext uri="{FF2B5EF4-FFF2-40B4-BE49-F238E27FC236}">
                <a16:creationId xmlns:a16="http://schemas.microsoft.com/office/drawing/2014/main" id="{76AE8EAD-5BAB-4A74-8513-703754C44C6B}"/>
              </a:ext>
            </a:extLst>
          </p:cNvPr>
          <p:cNvSpPr txBox="1"/>
          <p:nvPr/>
        </p:nvSpPr>
        <p:spPr>
          <a:xfrm>
            <a:off x="10982566" y="0"/>
            <a:ext cx="1209434" cy="276999"/>
          </a:xfrm>
          <a:prstGeom prst="rect">
            <a:avLst/>
          </a:prstGeom>
          <a:noFill/>
        </p:spPr>
        <p:txBody>
          <a:bodyPr wrap="square" rtlCol="0">
            <a:spAutoFit/>
          </a:bodyPr>
          <a:lstStyle/>
          <a:p>
            <a:r>
              <a:rPr lang="ru-RU" sz="1200" dirty="0">
                <a:solidFill>
                  <a:schemeClr val="tx2">
                    <a:lumMod val="40000"/>
                    <a:lumOff val="60000"/>
                  </a:schemeClr>
                </a:solidFill>
              </a:rPr>
              <a:t>Химия, 8 класс</a:t>
            </a:r>
          </a:p>
        </p:txBody>
      </p:sp>
    </p:spTree>
    <p:extLst>
      <p:ext uri="{BB962C8B-B14F-4D97-AF65-F5344CB8AC3E}">
        <p14:creationId xmlns:p14="http://schemas.microsoft.com/office/powerpoint/2010/main" val="2219592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90F7D01D-7223-435B-A3CF-762E77D525DC}"/>
              </a:ext>
            </a:extLst>
          </p:cNvPr>
          <p:cNvSpPr txBox="1">
            <a:spLocks/>
          </p:cNvSpPr>
          <p:nvPr/>
        </p:nvSpPr>
        <p:spPr>
          <a:xfrm>
            <a:off x="3490686" y="290710"/>
            <a:ext cx="3116580" cy="59436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r>
              <a:rPr lang="ru-RU" dirty="0"/>
              <a:t>Описание работы</a:t>
            </a:r>
          </a:p>
        </p:txBody>
      </p:sp>
      <p:sp>
        <p:nvSpPr>
          <p:cNvPr id="5" name="Прямоугольник: скругленные углы 4">
            <a:extLst>
              <a:ext uri="{FF2B5EF4-FFF2-40B4-BE49-F238E27FC236}">
                <a16:creationId xmlns:a16="http://schemas.microsoft.com/office/drawing/2014/main" id="{F452794E-3ABB-4847-9459-CB69FDB4776B}"/>
              </a:ext>
            </a:extLst>
          </p:cNvPr>
          <p:cNvSpPr/>
          <p:nvPr/>
        </p:nvSpPr>
        <p:spPr>
          <a:xfrm>
            <a:off x="108739" y="2341046"/>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r>
              <a:rPr lang="ru-RU" dirty="0">
                <a:solidFill>
                  <a:sysClr val="windowText" lastClr="000000"/>
                </a:solidFill>
              </a:rPr>
              <a:t>0</a:t>
            </a:r>
            <a:r>
              <a:rPr lang="en-US" dirty="0">
                <a:solidFill>
                  <a:sysClr val="windowText" lastClr="000000"/>
                </a:solidFill>
              </a:rPr>
              <a:t> </a:t>
            </a:r>
            <a:r>
              <a:rPr lang="ru-RU" dirty="0">
                <a:solidFill>
                  <a:sysClr val="windowText" lastClr="000000"/>
                </a:solidFill>
              </a:rPr>
              <a:t>заданий</a:t>
            </a:r>
          </a:p>
        </p:txBody>
      </p:sp>
      <p:sp>
        <p:nvSpPr>
          <p:cNvPr id="8" name="Прямоугольник: скругленные углы 7">
            <a:extLst>
              <a:ext uri="{FF2B5EF4-FFF2-40B4-BE49-F238E27FC236}">
                <a16:creationId xmlns:a16="http://schemas.microsoft.com/office/drawing/2014/main" id="{F4BA2786-3DFF-41D6-A840-04D3ABEAA725}"/>
              </a:ext>
            </a:extLst>
          </p:cNvPr>
          <p:cNvSpPr/>
          <p:nvPr/>
        </p:nvSpPr>
        <p:spPr>
          <a:xfrm>
            <a:off x="1939188" y="2341046"/>
            <a:ext cx="2738519" cy="1518852"/>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Все задания относятся к  базовому уровню сложности</a:t>
            </a:r>
          </a:p>
        </p:txBody>
      </p:sp>
      <p:sp>
        <p:nvSpPr>
          <p:cNvPr id="9" name="Прямоугольник: скругленные углы 8">
            <a:extLst>
              <a:ext uri="{FF2B5EF4-FFF2-40B4-BE49-F238E27FC236}">
                <a16:creationId xmlns:a16="http://schemas.microsoft.com/office/drawing/2014/main" id="{BE1EAEA2-B72C-4122-8C12-CC36DD7CF02D}"/>
              </a:ext>
            </a:extLst>
          </p:cNvPr>
          <p:cNvSpPr/>
          <p:nvPr/>
        </p:nvSpPr>
        <p:spPr>
          <a:xfrm>
            <a:off x="113682" y="5200288"/>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Работа состоит из одной части</a:t>
            </a:r>
          </a:p>
        </p:txBody>
      </p:sp>
      <p:sp>
        <p:nvSpPr>
          <p:cNvPr id="10" name="Прямоугольник: скругленные углы 9">
            <a:extLst>
              <a:ext uri="{FF2B5EF4-FFF2-40B4-BE49-F238E27FC236}">
                <a16:creationId xmlns:a16="http://schemas.microsoft.com/office/drawing/2014/main" id="{D31FB0FC-E027-4013-AD37-A9F2A0F8AB8A}"/>
              </a:ext>
            </a:extLst>
          </p:cNvPr>
          <p:cNvSpPr/>
          <p:nvPr/>
        </p:nvSpPr>
        <p:spPr>
          <a:xfrm>
            <a:off x="3499025" y="5215793"/>
            <a:ext cx="8346230"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tx1"/>
                </a:solidFill>
              </a:rPr>
              <a:t>Задания 1, 6–7, 9–10 предполагают запись развернутого ответа;</a:t>
            </a:r>
          </a:p>
        </p:txBody>
      </p:sp>
      <p:sp>
        <p:nvSpPr>
          <p:cNvPr id="11" name="Прямоугольник: скругленные углы 10">
            <a:extLst>
              <a:ext uri="{FF2B5EF4-FFF2-40B4-BE49-F238E27FC236}">
                <a16:creationId xmlns:a16="http://schemas.microsoft.com/office/drawing/2014/main" id="{BB94B227-AA08-4F9E-8486-A5650295A9C4}"/>
              </a:ext>
            </a:extLst>
          </p:cNvPr>
          <p:cNvSpPr/>
          <p:nvPr/>
        </p:nvSpPr>
        <p:spPr>
          <a:xfrm>
            <a:off x="3499024" y="6055530"/>
            <a:ext cx="8346231"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tx1"/>
                </a:solidFill>
              </a:rPr>
              <a:t>Задания 2−5, 8 предполагают запись краткого ответа в виде цифр, слова (сочетания слов).</a:t>
            </a:r>
          </a:p>
        </p:txBody>
      </p:sp>
      <p:sp>
        <p:nvSpPr>
          <p:cNvPr id="12" name="Прямоугольник: скругленные углы 11">
            <a:extLst>
              <a:ext uri="{FF2B5EF4-FFF2-40B4-BE49-F238E27FC236}">
                <a16:creationId xmlns:a16="http://schemas.microsoft.com/office/drawing/2014/main" id="{50E5816E-2110-4725-BDF8-B4AAAD3DAE81}"/>
              </a:ext>
            </a:extLst>
          </p:cNvPr>
          <p:cNvSpPr/>
          <p:nvPr/>
        </p:nvSpPr>
        <p:spPr>
          <a:xfrm>
            <a:off x="5048976" y="3265538"/>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минимальный балл за работу - </a:t>
            </a:r>
            <a:r>
              <a:rPr lang="ru-RU" b="1" dirty="0">
                <a:solidFill>
                  <a:sysClr val="windowText" lastClr="000000"/>
                </a:solidFill>
              </a:rPr>
              <a:t>15</a:t>
            </a:r>
          </a:p>
        </p:txBody>
      </p:sp>
      <p:sp>
        <p:nvSpPr>
          <p:cNvPr id="13" name="Прямоугольник: скругленные углы 12">
            <a:extLst>
              <a:ext uri="{FF2B5EF4-FFF2-40B4-BE49-F238E27FC236}">
                <a16:creationId xmlns:a16="http://schemas.microsoft.com/office/drawing/2014/main" id="{7EC46491-BD9C-4F30-ABB8-8D06FC9DB66F}"/>
              </a:ext>
            </a:extLst>
          </p:cNvPr>
          <p:cNvSpPr/>
          <p:nvPr/>
        </p:nvSpPr>
        <p:spPr>
          <a:xfrm>
            <a:off x="5048976" y="2351806"/>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максимальный балл за работу -  </a:t>
            </a:r>
            <a:r>
              <a:rPr lang="ru-RU" b="1" dirty="0">
                <a:solidFill>
                  <a:sysClr val="windowText" lastClr="000000"/>
                </a:solidFill>
              </a:rPr>
              <a:t>29</a:t>
            </a:r>
          </a:p>
        </p:txBody>
      </p:sp>
      <p:sp>
        <p:nvSpPr>
          <p:cNvPr id="15" name="Прямоугольник: скругленные углы 14">
            <a:extLst>
              <a:ext uri="{FF2B5EF4-FFF2-40B4-BE49-F238E27FC236}">
                <a16:creationId xmlns:a16="http://schemas.microsoft.com/office/drawing/2014/main" id="{2BD5BEBA-741E-4EA2-8876-EB92469EB874}"/>
              </a:ext>
            </a:extLst>
          </p:cNvPr>
          <p:cNvSpPr/>
          <p:nvPr/>
        </p:nvSpPr>
        <p:spPr>
          <a:xfrm>
            <a:off x="8207221" y="1422511"/>
            <a:ext cx="3525107" cy="807308"/>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Перевод первичных баллов </a:t>
            </a:r>
          </a:p>
          <a:p>
            <a:pPr algn="ctr"/>
            <a:r>
              <a:rPr lang="ru-RU" dirty="0">
                <a:solidFill>
                  <a:sysClr val="windowText" lastClr="000000"/>
                </a:solidFill>
              </a:rPr>
              <a:t>в  отметки по пятибалльной шкале</a:t>
            </a:r>
          </a:p>
        </p:txBody>
      </p:sp>
      <p:graphicFrame>
        <p:nvGraphicFramePr>
          <p:cNvPr id="16" name="Таблица 15">
            <a:extLst>
              <a:ext uri="{FF2B5EF4-FFF2-40B4-BE49-F238E27FC236}">
                <a16:creationId xmlns:a16="http://schemas.microsoft.com/office/drawing/2014/main" id="{7506DA7C-50E6-4EB1-B291-D46D75408635}"/>
              </a:ext>
            </a:extLst>
          </p:cNvPr>
          <p:cNvGraphicFramePr>
            <a:graphicFrameLocks noGrp="1"/>
          </p:cNvGraphicFramePr>
          <p:nvPr>
            <p:extLst>
              <p:ext uri="{D42A27DB-BD31-4B8C-83A1-F6EECF244321}">
                <p14:modId xmlns:p14="http://schemas.microsoft.com/office/powerpoint/2010/main" val="3932489472"/>
              </p:ext>
            </p:extLst>
          </p:nvPr>
        </p:nvGraphicFramePr>
        <p:xfrm>
          <a:off x="7953375" y="2389325"/>
          <a:ext cx="4002735" cy="1715950"/>
        </p:xfrm>
        <a:graphic>
          <a:graphicData uri="http://schemas.openxmlformats.org/drawingml/2006/table">
            <a:tbl>
              <a:tblPr firstRow="1" bandRow="1">
                <a:tableStyleId>{5940675A-B579-460E-94D1-54222C63F5DA}</a:tableStyleId>
              </a:tblPr>
              <a:tblGrid>
                <a:gridCol w="1276814">
                  <a:extLst>
                    <a:ext uri="{9D8B030D-6E8A-4147-A177-3AD203B41FA5}">
                      <a16:colId xmlns:a16="http://schemas.microsoft.com/office/drawing/2014/main" val="3089212738"/>
                    </a:ext>
                  </a:extLst>
                </a:gridCol>
                <a:gridCol w="705455">
                  <a:extLst>
                    <a:ext uri="{9D8B030D-6E8A-4147-A177-3AD203B41FA5}">
                      <a16:colId xmlns:a16="http://schemas.microsoft.com/office/drawing/2014/main" val="469627586"/>
                    </a:ext>
                  </a:extLst>
                </a:gridCol>
                <a:gridCol w="673488">
                  <a:extLst>
                    <a:ext uri="{9D8B030D-6E8A-4147-A177-3AD203B41FA5}">
                      <a16:colId xmlns:a16="http://schemas.microsoft.com/office/drawing/2014/main" val="1410754882"/>
                    </a:ext>
                  </a:extLst>
                </a:gridCol>
                <a:gridCol w="664134">
                  <a:extLst>
                    <a:ext uri="{9D8B030D-6E8A-4147-A177-3AD203B41FA5}">
                      <a16:colId xmlns:a16="http://schemas.microsoft.com/office/drawing/2014/main" val="3208314456"/>
                    </a:ext>
                  </a:extLst>
                </a:gridCol>
                <a:gridCol w="682844">
                  <a:extLst>
                    <a:ext uri="{9D8B030D-6E8A-4147-A177-3AD203B41FA5}">
                      <a16:colId xmlns:a16="http://schemas.microsoft.com/office/drawing/2014/main" val="4101601159"/>
                    </a:ext>
                  </a:extLst>
                </a:gridCol>
              </a:tblGrid>
              <a:tr h="777992">
                <a:tc>
                  <a:txBody>
                    <a:bodyPr/>
                    <a:lstStyle/>
                    <a:p>
                      <a:pPr algn="ctr"/>
                      <a:r>
                        <a:rPr lang="ru-RU" sz="1600" dirty="0"/>
                        <a:t>Отметка</a:t>
                      </a:r>
                    </a:p>
                  </a:txBody>
                  <a:tcPr anchor="ctr"/>
                </a:tc>
                <a:tc>
                  <a:txBody>
                    <a:bodyPr/>
                    <a:lstStyle/>
                    <a:p>
                      <a:pPr algn="ctr"/>
                      <a:r>
                        <a:rPr lang="ru-RU" sz="1600" dirty="0"/>
                        <a:t>«2»</a:t>
                      </a:r>
                    </a:p>
                  </a:txBody>
                  <a:tcPr anchor="ctr"/>
                </a:tc>
                <a:tc>
                  <a:txBody>
                    <a:bodyPr/>
                    <a:lstStyle/>
                    <a:p>
                      <a:pPr algn="ctr"/>
                      <a:r>
                        <a:rPr lang="ru-RU" sz="1600" dirty="0"/>
                        <a:t>«3»</a:t>
                      </a:r>
                    </a:p>
                  </a:txBody>
                  <a:tcPr anchor="ctr"/>
                </a:tc>
                <a:tc>
                  <a:txBody>
                    <a:bodyPr/>
                    <a:lstStyle/>
                    <a:p>
                      <a:pPr algn="ctr"/>
                      <a:r>
                        <a:rPr lang="ru-RU" sz="1600" dirty="0"/>
                        <a:t>«4»</a:t>
                      </a:r>
                    </a:p>
                  </a:txBody>
                  <a:tcPr anchor="ctr"/>
                </a:tc>
                <a:tc>
                  <a:txBody>
                    <a:bodyPr/>
                    <a:lstStyle/>
                    <a:p>
                      <a:pPr algn="ctr"/>
                      <a:r>
                        <a:rPr lang="ru-RU" sz="1600" dirty="0"/>
                        <a:t>«5»</a:t>
                      </a:r>
                    </a:p>
                  </a:txBody>
                  <a:tcPr anchor="ctr"/>
                </a:tc>
                <a:extLst>
                  <a:ext uri="{0D108BD9-81ED-4DB2-BD59-A6C34878D82A}">
                    <a16:rowId xmlns:a16="http://schemas.microsoft.com/office/drawing/2014/main" val="3892861024"/>
                  </a:ext>
                </a:extLst>
              </a:tr>
              <a:tr h="937958">
                <a:tc>
                  <a:txBody>
                    <a:bodyPr/>
                    <a:lstStyle/>
                    <a:p>
                      <a:pPr algn="ctr"/>
                      <a:r>
                        <a:rPr lang="ru-RU" sz="1600" dirty="0"/>
                        <a:t>Первичные баллы</a:t>
                      </a:r>
                    </a:p>
                  </a:txBody>
                  <a:tcPr anchor="ctr"/>
                </a:tc>
                <a:tc>
                  <a:txBody>
                    <a:bodyPr/>
                    <a:lstStyle/>
                    <a:p>
                      <a:pPr algn="ctr"/>
                      <a:r>
                        <a:rPr lang="ru-RU" sz="1600" dirty="0"/>
                        <a:t>0-14</a:t>
                      </a:r>
                    </a:p>
                  </a:txBody>
                  <a:tcPr anchor="ctr"/>
                </a:tc>
                <a:tc>
                  <a:txBody>
                    <a:bodyPr/>
                    <a:lstStyle/>
                    <a:p>
                      <a:pPr algn="ctr"/>
                      <a:r>
                        <a:rPr lang="ru-RU" sz="1600" dirty="0"/>
                        <a:t>15-18</a:t>
                      </a:r>
                    </a:p>
                  </a:txBody>
                  <a:tcPr anchor="ctr"/>
                </a:tc>
                <a:tc>
                  <a:txBody>
                    <a:bodyPr/>
                    <a:lstStyle/>
                    <a:p>
                      <a:pPr algn="ctr"/>
                      <a:r>
                        <a:rPr lang="ru-RU" sz="1600" dirty="0"/>
                        <a:t>19-23</a:t>
                      </a:r>
                    </a:p>
                  </a:txBody>
                  <a:tcPr anchor="ctr"/>
                </a:tc>
                <a:tc>
                  <a:txBody>
                    <a:bodyPr/>
                    <a:lstStyle/>
                    <a:p>
                      <a:pPr algn="ctr"/>
                      <a:r>
                        <a:rPr lang="ru-RU" sz="1600" dirty="0"/>
                        <a:t>24-29</a:t>
                      </a:r>
                    </a:p>
                  </a:txBody>
                  <a:tcPr anchor="ctr"/>
                </a:tc>
                <a:extLst>
                  <a:ext uri="{0D108BD9-81ED-4DB2-BD59-A6C34878D82A}">
                    <a16:rowId xmlns:a16="http://schemas.microsoft.com/office/drawing/2014/main" val="1517554406"/>
                  </a:ext>
                </a:extLst>
              </a:tr>
            </a:tbl>
          </a:graphicData>
        </a:graphic>
      </p:graphicFrame>
      <p:pic>
        <p:nvPicPr>
          <p:cNvPr id="17" name="Рисунок 16" descr="Часы">
            <a:extLst>
              <a:ext uri="{FF2B5EF4-FFF2-40B4-BE49-F238E27FC236}">
                <a16:creationId xmlns:a16="http://schemas.microsoft.com/office/drawing/2014/main" id="{305C066C-516A-49B0-B9CF-8A7285CF74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3612" y="3966678"/>
            <a:ext cx="1233610" cy="1233610"/>
          </a:xfrm>
          <a:prstGeom prst="rect">
            <a:avLst/>
          </a:prstGeom>
        </p:spPr>
      </p:pic>
      <p:sp>
        <p:nvSpPr>
          <p:cNvPr id="18" name="Прямоугольник: скругленные углы 17">
            <a:extLst>
              <a:ext uri="{FF2B5EF4-FFF2-40B4-BE49-F238E27FC236}">
                <a16:creationId xmlns:a16="http://schemas.microsoft.com/office/drawing/2014/main" id="{17BD4829-F0EE-426E-95EF-C14D905F9713}"/>
              </a:ext>
            </a:extLst>
          </p:cNvPr>
          <p:cNvSpPr/>
          <p:nvPr/>
        </p:nvSpPr>
        <p:spPr>
          <a:xfrm>
            <a:off x="2051226" y="5211048"/>
            <a:ext cx="1216630" cy="1518852"/>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45 минут</a:t>
            </a:r>
          </a:p>
        </p:txBody>
      </p:sp>
      <p:pic>
        <p:nvPicPr>
          <p:cNvPr id="20" name="Рисунок 19" descr="Документ">
            <a:extLst>
              <a:ext uri="{FF2B5EF4-FFF2-40B4-BE49-F238E27FC236}">
                <a16:creationId xmlns:a16="http://schemas.microsoft.com/office/drawing/2014/main" id="{0627694F-307C-4CA3-BF8D-9B63DD6F63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8475" y="1125928"/>
            <a:ext cx="1139034" cy="1139034"/>
          </a:xfrm>
          <a:prstGeom prst="rect">
            <a:avLst/>
          </a:prstGeom>
        </p:spPr>
      </p:pic>
      <p:pic>
        <p:nvPicPr>
          <p:cNvPr id="21" name="Рисунок 20" descr="Поделиться">
            <a:extLst>
              <a:ext uri="{FF2B5EF4-FFF2-40B4-BE49-F238E27FC236}">
                <a16:creationId xmlns:a16="http://schemas.microsoft.com/office/drawing/2014/main" id="{F8F9697D-AED4-4A45-A862-D48E11A392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64744" y="208110"/>
            <a:ext cx="1054895" cy="1054895"/>
          </a:xfrm>
          <a:prstGeom prst="rect">
            <a:avLst/>
          </a:prstGeom>
        </p:spPr>
      </p:pic>
      <p:sp>
        <p:nvSpPr>
          <p:cNvPr id="19" name="TextBox 18">
            <a:extLst>
              <a:ext uri="{FF2B5EF4-FFF2-40B4-BE49-F238E27FC236}">
                <a16:creationId xmlns:a16="http://schemas.microsoft.com/office/drawing/2014/main" id="{D22F9E44-6622-42AD-BB4D-12E1248F6926}"/>
              </a:ext>
            </a:extLst>
          </p:cNvPr>
          <p:cNvSpPr txBox="1"/>
          <p:nvPr/>
        </p:nvSpPr>
        <p:spPr>
          <a:xfrm>
            <a:off x="10597333" y="13711"/>
            <a:ext cx="1594667" cy="276999"/>
          </a:xfrm>
          <a:prstGeom prst="rect">
            <a:avLst/>
          </a:prstGeom>
          <a:noFill/>
        </p:spPr>
        <p:txBody>
          <a:bodyPr wrap="none" rtlCol="0">
            <a:spAutoFit/>
          </a:bodyPr>
          <a:lstStyle/>
          <a:p>
            <a:r>
              <a:rPr lang="ru-RU" sz="1200" dirty="0">
                <a:solidFill>
                  <a:schemeClr val="tx2">
                    <a:lumMod val="40000"/>
                    <a:lumOff val="60000"/>
                  </a:schemeClr>
                </a:solidFill>
              </a:rPr>
              <a:t>Русский язык, 8 класс</a:t>
            </a:r>
          </a:p>
        </p:txBody>
      </p:sp>
    </p:spTree>
    <p:extLst>
      <p:ext uri="{BB962C8B-B14F-4D97-AF65-F5344CB8AC3E}">
        <p14:creationId xmlns:p14="http://schemas.microsoft.com/office/powerpoint/2010/main" val="6844679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8362281" cy="444387"/>
          </a:xfrm>
        </p:spPr>
        <p:txBody>
          <a:bodyPr>
            <a:noAutofit/>
          </a:bodyPr>
          <a:lstStyle/>
          <a:p>
            <a:r>
              <a:rPr lang="ru-RU" sz="2000" dirty="0"/>
              <a:t>Изменение доли участников по качеству знаний («4»+ «5») по результатам ВПР в  2021-2025 гг.</a:t>
            </a:r>
          </a:p>
        </p:txBody>
      </p:sp>
      <p:graphicFrame>
        <p:nvGraphicFramePr>
          <p:cNvPr id="5" name="Диаграмма 4">
            <a:extLst>
              <a:ext uri="{FF2B5EF4-FFF2-40B4-BE49-F238E27FC236}">
                <a16:creationId xmlns:a16="http://schemas.microsoft.com/office/drawing/2014/main" id="{B778A58D-E6E9-4DE1-8D27-8FDCACC32A8C}"/>
              </a:ext>
            </a:extLst>
          </p:cNvPr>
          <p:cNvGraphicFramePr/>
          <p:nvPr>
            <p:extLst>
              <p:ext uri="{D42A27DB-BD31-4B8C-83A1-F6EECF244321}">
                <p14:modId xmlns:p14="http://schemas.microsoft.com/office/powerpoint/2010/main" val="1143252788"/>
              </p:ext>
            </p:extLst>
          </p:nvPr>
        </p:nvGraphicFramePr>
        <p:xfrm>
          <a:off x="98854" y="719667"/>
          <a:ext cx="11986054" cy="30331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Диаграмма 6">
            <a:extLst>
              <a:ext uri="{FF2B5EF4-FFF2-40B4-BE49-F238E27FC236}">
                <a16:creationId xmlns:a16="http://schemas.microsoft.com/office/drawing/2014/main" id="{8FAA810D-E1F2-4CF0-9CEE-B6A9C74CD080}"/>
              </a:ext>
            </a:extLst>
          </p:cNvPr>
          <p:cNvGraphicFramePr/>
          <p:nvPr>
            <p:extLst>
              <p:ext uri="{D42A27DB-BD31-4B8C-83A1-F6EECF244321}">
                <p14:modId xmlns:p14="http://schemas.microsoft.com/office/powerpoint/2010/main" val="2731181714"/>
              </p:ext>
            </p:extLst>
          </p:nvPr>
        </p:nvGraphicFramePr>
        <p:xfrm>
          <a:off x="0" y="3656001"/>
          <a:ext cx="11986054" cy="303318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4C6C49BE-A979-4BD5-8E9B-01CFA9F5E83A}"/>
              </a:ext>
            </a:extLst>
          </p:cNvPr>
          <p:cNvSpPr txBox="1"/>
          <p:nvPr/>
        </p:nvSpPr>
        <p:spPr>
          <a:xfrm>
            <a:off x="10982566" y="0"/>
            <a:ext cx="1209434" cy="276999"/>
          </a:xfrm>
          <a:prstGeom prst="rect">
            <a:avLst/>
          </a:prstGeom>
          <a:noFill/>
        </p:spPr>
        <p:txBody>
          <a:bodyPr wrap="square" rtlCol="0">
            <a:spAutoFit/>
          </a:bodyPr>
          <a:lstStyle/>
          <a:p>
            <a:r>
              <a:rPr lang="ru-RU" sz="1200" dirty="0">
                <a:solidFill>
                  <a:schemeClr val="tx2">
                    <a:lumMod val="40000"/>
                    <a:lumOff val="60000"/>
                  </a:schemeClr>
                </a:solidFill>
              </a:rPr>
              <a:t>Химия, 8 класс</a:t>
            </a:r>
          </a:p>
        </p:txBody>
      </p:sp>
    </p:spTree>
    <p:extLst>
      <p:ext uri="{BB962C8B-B14F-4D97-AF65-F5344CB8AC3E}">
        <p14:creationId xmlns:p14="http://schemas.microsoft.com/office/powerpoint/2010/main" val="851636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300365"/>
            <a:ext cx="6688455" cy="509260"/>
          </a:xfrm>
        </p:spPr>
        <p:txBody>
          <a:bodyPr>
            <a:normAutofit/>
          </a:bodyPr>
          <a:lstStyle/>
          <a:p>
            <a:r>
              <a:rPr lang="ru-RU" dirty="0"/>
              <a:t>Достижение планируемых результатов</a:t>
            </a:r>
          </a:p>
        </p:txBody>
      </p:sp>
      <p:graphicFrame>
        <p:nvGraphicFramePr>
          <p:cNvPr id="7" name="Диаграмма 6">
            <a:extLst>
              <a:ext uri="{FF2B5EF4-FFF2-40B4-BE49-F238E27FC236}">
                <a16:creationId xmlns:a16="http://schemas.microsoft.com/office/drawing/2014/main" id="{CDC35874-62BF-4D4F-AC73-5604ABA8ABF0}"/>
              </a:ext>
            </a:extLst>
          </p:cNvPr>
          <p:cNvGraphicFramePr/>
          <p:nvPr>
            <p:extLst>
              <p:ext uri="{D42A27DB-BD31-4B8C-83A1-F6EECF244321}">
                <p14:modId xmlns:p14="http://schemas.microsoft.com/office/powerpoint/2010/main" val="3410304785"/>
              </p:ext>
            </p:extLst>
          </p:nvPr>
        </p:nvGraphicFramePr>
        <p:xfrm>
          <a:off x="409575" y="723900"/>
          <a:ext cx="11363325" cy="539115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F24746DC-6D51-48FE-8696-5F0A72E1476D}"/>
              </a:ext>
            </a:extLst>
          </p:cNvPr>
          <p:cNvSpPr txBox="1"/>
          <p:nvPr/>
        </p:nvSpPr>
        <p:spPr>
          <a:xfrm>
            <a:off x="9597339" y="5999520"/>
            <a:ext cx="2431622" cy="276999"/>
          </a:xfrm>
          <a:prstGeom prst="rect">
            <a:avLst/>
          </a:prstGeom>
          <a:solidFill>
            <a:schemeClr val="bg1"/>
          </a:solidFill>
        </p:spPr>
        <p:txBody>
          <a:bodyPr wrap="square" rtlCol="0">
            <a:spAutoFit/>
          </a:bodyPr>
          <a:lstStyle/>
          <a:p>
            <a:r>
              <a:rPr lang="ru-RU" sz="1200" dirty="0"/>
              <a:t>результат лучше общероссийского</a:t>
            </a:r>
          </a:p>
        </p:txBody>
      </p:sp>
      <p:sp>
        <p:nvSpPr>
          <p:cNvPr id="5" name="TextBox 4">
            <a:extLst>
              <a:ext uri="{FF2B5EF4-FFF2-40B4-BE49-F238E27FC236}">
                <a16:creationId xmlns:a16="http://schemas.microsoft.com/office/drawing/2014/main" id="{B990D271-C629-4ADF-8943-37A49A4D5ED3}"/>
              </a:ext>
            </a:extLst>
          </p:cNvPr>
          <p:cNvSpPr txBox="1"/>
          <p:nvPr/>
        </p:nvSpPr>
        <p:spPr>
          <a:xfrm>
            <a:off x="9597339" y="6253345"/>
            <a:ext cx="2431622" cy="276999"/>
          </a:xfrm>
          <a:prstGeom prst="rect">
            <a:avLst/>
          </a:prstGeom>
          <a:solidFill>
            <a:schemeClr val="bg1"/>
          </a:solidFill>
        </p:spPr>
        <p:txBody>
          <a:bodyPr wrap="square" rtlCol="0">
            <a:spAutoFit/>
          </a:bodyPr>
          <a:lstStyle/>
          <a:p>
            <a:r>
              <a:rPr lang="ru-RU" sz="1200" dirty="0"/>
              <a:t>результат выше 80%</a:t>
            </a:r>
          </a:p>
        </p:txBody>
      </p:sp>
      <p:sp>
        <p:nvSpPr>
          <p:cNvPr id="8" name="TextBox 7">
            <a:extLst>
              <a:ext uri="{FF2B5EF4-FFF2-40B4-BE49-F238E27FC236}">
                <a16:creationId xmlns:a16="http://schemas.microsoft.com/office/drawing/2014/main" id="{C6D48567-4EC9-43E0-B87B-7C7AEB86AA00}"/>
              </a:ext>
            </a:extLst>
          </p:cNvPr>
          <p:cNvSpPr txBox="1"/>
          <p:nvPr/>
        </p:nvSpPr>
        <p:spPr>
          <a:xfrm>
            <a:off x="9597337" y="6546819"/>
            <a:ext cx="2431623" cy="276999"/>
          </a:xfrm>
          <a:prstGeom prst="rect">
            <a:avLst/>
          </a:prstGeom>
          <a:solidFill>
            <a:schemeClr val="bg1"/>
          </a:solidFill>
        </p:spPr>
        <p:txBody>
          <a:bodyPr wrap="square" rtlCol="0">
            <a:spAutoFit/>
          </a:bodyPr>
          <a:lstStyle/>
          <a:p>
            <a:r>
              <a:rPr lang="ru-RU" sz="1200" dirty="0"/>
              <a:t> самый  низкий % выполнения</a:t>
            </a:r>
          </a:p>
        </p:txBody>
      </p:sp>
      <p:sp>
        <p:nvSpPr>
          <p:cNvPr id="9" name="TextBox 8">
            <a:extLst>
              <a:ext uri="{FF2B5EF4-FFF2-40B4-BE49-F238E27FC236}">
                <a16:creationId xmlns:a16="http://schemas.microsoft.com/office/drawing/2014/main" id="{95317570-9DA7-45C8-95C0-FC8B34A1C001}"/>
              </a:ext>
            </a:extLst>
          </p:cNvPr>
          <p:cNvSpPr txBox="1"/>
          <p:nvPr/>
        </p:nvSpPr>
        <p:spPr>
          <a:xfrm>
            <a:off x="9267841" y="6340614"/>
            <a:ext cx="329501" cy="178149"/>
          </a:xfrm>
          <a:prstGeom prst="rect">
            <a:avLst/>
          </a:prstGeom>
          <a:solidFill>
            <a:srgbClr val="FFFF00"/>
          </a:solidFill>
        </p:spPr>
        <p:txBody>
          <a:bodyPr wrap="square" rtlCol="0">
            <a:spAutoFit/>
          </a:bodyPr>
          <a:lstStyle/>
          <a:p>
            <a:endParaRPr lang="ru-RU" sz="1200" dirty="0"/>
          </a:p>
        </p:txBody>
      </p:sp>
      <p:sp>
        <p:nvSpPr>
          <p:cNvPr id="10" name="TextBox 9">
            <a:extLst>
              <a:ext uri="{FF2B5EF4-FFF2-40B4-BE49-F238E27FC236}">
                <a16:creationId xmlns:a16="http://schemas.microsoft.com/office/drawing/2014/main" id="{B3DBF8BB-E2A5-4BC6-A512-B2C88FF1140D}"/>
              </a:ext>
            </a:extLst>
          </p:cNvPr>
          <p:cNvSpPr txBox="1"/>
          <p:nvPr/>
        </p:nvSpPr>
        <p:spPr>
          <a:xfrm>
            <a:off x="9269763" y="6588111"/>
            <a:ext cx="327574" cy="194414"/>
          </a:xfrm>
          <a:prstGeom prst="rect">
            <a:avLst/>
          </a:prstGeom>
          <a:solidFill>
            <a:schemeClr val="accent2">
              <a:lumMod val="60000"/>
              <a:lumOff val="40000"/>
            </a:schemeClr>
          </a:solidFill>
        </p:spPr>
        <p:txBody>
          <a:bodyPr wrap="square" rtlCol="0">
            <a:spAutoFit/>
          </a:bodyPr>
          <a:lstStyle/>
          <a:p>
            <a:endParaRPr lang="ru-RU" sz="1200" dirty="0"/>
          </a:p>
        </p:txBody>
      </p:sp>
      <p:sp>
        <p:nvSpPr>
          <p:cNvPr id="11" name="TextBox 1">
            <a:extLst>
              <a:ext uri="{FF2B5EF4-FFF2-40B4-BE49-F238E27FC236}">
                <a16:creationId xmlns:a16="http://schemas.microsoft.com/office/drawing/2014/main" id="{7FE6DA13-B5DC-473A-AEFF-6B242BFB4357}"/>
              </a:ext>
            </a:extLst>
          </p:cNvPr>
          <p:cNvSpPr txBox="1"/>
          <p:nvPr/>
        </p:nvSpPr>
        <p:spPr>
          <a:xfrm>
            <a:off x="9267835" y="6077441"/>
            <a:ext cx="329512" cy="194442"/>
          </a:xfrm>
          <a:prstGeom prst="rect">
            <a:avLst/>
          </a:prstGeom>
          <a:solidFill>
            <a:srgbClr val="00FF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200" dirty="0"/>
          </a:p>
        </p:txBody>
      </p:sp>
      <p:sp>
        <p:nvSpPr>
          <p:cNvPr id="12" name="TextBox 11">
            <a:extLst>
              <a:ext uri="{FF2B5EF4-FFF2-40B4-BE49-F238E27FC236}">
                <a16:creationId xmlns:a16="http://schemas.microsoft.com/office/drawing/2014/main" id="{E0923506-79BF-40FA-AB04-7B1105FF29FE}"/>
              </a:ext>
            </a:extLst>
          </p:cNvPr>
          <p:cNvSpPr txBox="1"/>
          <p:nvPr/>
        </p:nvSpPr>
        <p:spPr>
          <a:xfrm>
            <a:off x="10982566" y="0"/>
            <a:ext cx="1209434" cy="276999"/>
          </a:xfrm>
          <a:prstGeom prst="rect">
            <a:avLst/>
          </a:prstGeom>
          <a:noFill/>
        </p:spPr>
        <p:txBody>
          <a:bodyPr wrap="square" rtlCol="0">
            <a:spAutoFit/>
          </a:bodyPr>
          <a:lstStyle/>
          <a:p>
            <a:r>
              <a:rPr lang="ru-RU" sz="1200" dirty="0">
                <a:solidFill>
                  <a:schemeClr val="tx2">
                    <a:lumMod val="40000"/>
                    <a:lumOff val="60000"/>
                  </a:schemeClr>
                </a:solidFill>
              </a:rPr>
              <a:t>Химия, 8 класс</a:t>
            </a:r>
          </a:p>
        </p:txBody>
      </p:sp>
    </p:spTree>
    <p:extLst>
      <p:ext uri="{BB962C8B-B14F-4D97-AF65-F5344CB8AC3E}">
        <p14:creationId xmlns:p14="http://schemas.microsoft.com/office/powerpoint/2010/main" val="3982464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Распределение участников по отметкам, %</a:t>
            </a:r>
          </a:p>
        </p:txBody>
      </p:sp>
      <p:graphicFrame>
        <p:nvGraphicFramePr>
          <p:cNvPr id="4" name="Таблица 3">
            <a:extLst>
              <a:ext uri="{FF2B5EF4-FFF2-40B4-BE49-F238E27FC236}">
                <a16:creationId xmlns:a16="http://schemas.microsoft.com/office/drawing/2014/main" id="{8FFA6CE0-D724-4244-B21F-300A8875D027}"/>
              </a:ext>
            </a:extLst>
          </p:cNvPr>
          <p:cNvGraphicFramePr>
            <a:graphicFrameLocks noGrp="1"/>
          </p:cNvGraphicFramePr>
          <p:nvPr>
            <p:extLst>
              <p:ext uri="{D42A27DB-BD31-4B8C-83A1-F6EECF244321}">
                <p14:modId xmlns:p14="http://schemas.microsoft.com/office/powerpoint/2010/main" val="750795398"/>
              </p:ext>
            </p:extLst>
          </p:nvPr>
        </p:nvGraphicFramePr>
        <p:xfrm>
          <a:off x="139546" y="2952750"/>
          <a:ext cx="3756179" cy="952500"/>
        </p:xfrm>
        <a:graphic>
          <a:graphicData uri="http://schemas.openxmlformats.org/drawingml/2006/table">
            <a:tbl>
              <a:tblPr firstRow="1" bandRow="1">
                <a:tableStyleId>{5940675A-B579-460E-94D1-54222C63F5DA}</a:tableStyleId>
              </a:tblPr>
              <a:tblGrid>
                <a:gridCol w="2632229">
                  <a:extLst>
                    <a:ext uri="{9D8B030D-6E8A-4147-A177-3AD203B41FA5}">
                      <a16:colId xmlns:a16="http://schemas.microsoft.com/office/drawing/2014/main" val="3089212738"/>
                    </a:ext>
                  </a:extLst>
                </a:gridCol>
                <a:gridCol w="1123950">
                  <a:extLst>
                    <a:ext uri="{9D8B030D-6E8A-4147-A177-3AD203B41FA5}">
                      <a16:colId xmlns:a16="http://schemas.microsoft.com/office/drawing/2014/main" val="469627586"/>
                    </a:ext>
                  </a:extLst>
                </a:gridCol>
              </a:tblGrid>
              <a:tr h="296363">
                <a:tc>
                  <a:txBody>
                    <a:bodyPr/>
                    <a:lstStyle/>
                    <a:p>
                      <a:pPr algn="ctr"/>
                      <a:r>
                        <a:rPr lang="ru-RU" sz="1400" dirty="0"/>
                        <a:t>Количество участников</a:t>
                      </a:r>
                    </a:p>
                  </a:txBody>
                  <a:tcPr anchor="ctr"/>
                </a:tc>
                <a:tc>
                  <a:txBody>
                    <a:bodyPr/>
                    <a:lstStyle/>
                    <a:p>
                      <a:pPr algn="ctr"/>
                      <a:r>
                        <a:rPr lang="ru-RU" sz="1400" dirty="0"/>
                        <a:t>8 класс</a:t>
                      </a:r>
                    </a:p>
                  </a:txBody>
                  <a:tcPr anchor="ctr"/>
                </a:tc>
                <a:extLst>
                  <a:ext uri="{0D108BD9-81ED-4DB2-BD59-A6C34878D82A}">
                    <a16:rowId xmlns:a16="http://schemas.microsoft.com/office/drawing/2014/main" val="3892861024"/>
                  </a:ext>
                </a:extLst>
              </a:tr>
              <a:tr h="342900">
                <a:tc>
                  <a:txBody>
                    <a:bodyPr/>
                    <a:lstStyle/>
                    <a:p>
                      <a:pPr algn="ctr"/>
                      <a:r>
                        <a:rPr lang="ru-RU" sz="1400" dirty="0"/>
                        <a:t>Россия (вся выборка)</a:t>
                      </a:r>
                    </a:p>
                  </a:txBody>
                  <a:tcPr anchor="ctr"/>
                </a:tc>
                <a:tc>
                  <a:txBody>
                    <a:bodyPr/>
                    <a:lstStyle/>
                    <a:p>
                      <a:pPr algn="ctr"/>
                      <a:r>
                        <a:rPr lang="ru-RU" sz="1400" dirty="0"/>
                        <a:t>326762</a:t>
                      </a:r>
                    </a:p>
                  </a:txBody>
                  <a:tcPr anchor="ctr"/>
                </a:tc>
                <a:extLst>
                  <a:ext uri="{0D108BD9-81ED-4DB2-BD59-A6C34878D82A}">
                    <a16:rowId xmlns:a16="http://schemas.microsoft.com/office/drawing/2014/main" val="1517554406"/>
                  </a:ext>
                </a:extLst>
              </a:tr>
              <a:tr h="285750">
                <a:tc>
                  <a:txBody>
                    <a:bodyPr/>
                    <a:lstStyle/>
                    <a:p>
                      <a:pPr algn="ctr"/>
                      <a:r>
                        <a:rPr lang="ru-RU" sz="1400" dirty="0"/>
                        <a:t>Приморский край</a:t>
                      </a:r>
                    </a:p>
                  </a:txBody>
                  <a:tcPr anchor="ctr"/>
                </a:tc>
                <a:tc>
                  <a:txBody>
                    <a:bodyPr/>
                    <a:lstStyle/>
                    <a:p>
                      <a:pPr algn="ctr"/>
                      <a:r>
                        <a:rPr lang="ru-RU" sz="1400" dirty="0"/>
                        <a:t>4185</a:t>
                      </a:r>
                    </a:p>
                  </a:txBody>
                  <a:tcPr anchor="ctr"/>
                </a:tc>
                <a:extLst>
                  <a:ext uri="{0D108BD9-81ED-4DB2-BD59-A6C34878D82A}">
                    <a16:rowId xmlns:a16="http://schemas.microsoft.com/office/drawing/2014/main" val="2599007028"/>
                  </a:ext>
                </a:extLst>
              </a:tr>
            </a:tbl>
          </a:graphicData>
        </a:graphic>
      </p:graphicFrame>
      <p:graphicFrame>
        <p:nvGraphicFramePr>
          <p:cNvPr id="5" name="Диаграмма 4">
            <a:extLst>
              <a:ext uri="{FF2B5EF4-FFF2-40B4-BE49-F238E27FC236}">
                <a16:creationId xmlns:a16="http://schemas.microsoft.com/office/drawing/2014/main" id="{54478881-B93D-411D-81FB-2A5AB84EA5CE}"/>
              </a:ext>
            </a:extLst>
          </p:cNvPr>
          <p:cNvGraphicFramePr/>
          <p:nvPr>
            <p:extLst>
              <p:ext uri="{D42A27DB-BD31-4B8C-83A1-F6EECF244321}">
                <p14:modId xmlns:p14="http://schemas.microsoft.com/office/powerpoint/2010/main" val="18356879"/>
              </p:ext>
            </p:extLst>
          </p:nvPr>
        </p:nvGraphicFramePr>
        <p:xfrm>
          <a:off x="4095749" y="723900"/>
          <a:ext cx="7677151" cy="565785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BDEF2E67-2B16-4577-8ED7-47E9E58B84AD}"/>
              </a:ext>
            </a:extLst>
          </p:cNvPr>
          <p:cNvSpPr txBox="1"/>
          <p:nvPr/>
        </p:nvSpPr>
        <p:spPr>
          <a:xfrm>
            <a:off x="10982566" y="0"/>
            <a:ext cx="1209434" cy="276999"/>
          </a:xfrm>
          <a:prstGeom prst="rect">
            <a:avLst/>
          </a:prstGeom>
          <a:noFill/>
        </p:spPr>
        <p:txBody>
          <a:bodyPr wrap="square" rtlCol="0">
            <a:spAutoFit/>
          </a:bodyPr>
          <a:lstStyle/>
          <a:p>
            <a:r>
              <a:rPr lang="ru-RU" sz="1200" dirty="0">
                <a:solidFill>
                  <a:schemeClr val="tx2">
                    <a:lumMod val="40000"/>
                    <a:lumOff val="60000"/>
                  </a:schemeClr>
                </a:solidFill>
              </a:rPr>
              <a:t>Химия, 8 класс</a:t>
            </a:r>
          </a:p>
        </p:txBody>
      </p:sp>
    </p:spTree>
    <p:extLst>
      <p:ext uri="{BB962C8B-B14F-4D97-AF65-F5344CB8AC3E}">
        <p14:creationId xmlns:p14="http://schemas.microsoft.com/office/powerpoint/2010/main" val="40138485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Распределение первичных баллов</a:t>
            </a:r>
          </a:p>
        </p:txBody>
      </p:sp>
      <p:graphicFrame>
        <p:nvGraphicFramePr>
          <p:cNvPr id="3" name="Диаграмма 2">
            <a:extLst>
              <a:ext uri="{FF2B5EF4-FFF2-40B4-BE49-F238E27FC236}">
                <a16:creationId xmlns:a16="http://schemas.microsoft.com/office/drawing/2014/main" id="{8A7017B7-19EA-4F59-A353-2E4DF65C4210}"/>
              </a:ext>
            </a:extLst>
          </p:cNvPr>
          <p:cNvGraphicFramePr/>
          <p:nvPr>
            <p:extLst>
              <p:ext uri="{D42A27DB-BD31-4B8C-83A1-F6EECF244321}">
                <p14:modId xmlns:p14="http://schemas.microsoft.com/office/powerpoint/2010/main" val="1439222956"/>
              </p:ext>
            </p:extLst>
          </p:nvPr>
        </p:nvGraphicFramePr>
        <p:xfrm>
          <a:off x="504189" y="723900"/>
          <a:ext cx="11449686" cy="5500053"/>
        </p:xfrm>
        <a:graphic>
          <a:graphicData uri="http://schemas.openxmlformats.org/drawingml/2006/chart">
            <c:chart xmlns:c="http://schemas.openxmlformats.org/drawingml/2006/chart" xmlns:r="http://schemas.openxmlformats.org/officeDocument/2006/relationships" r:id="rId2"/>
          </a:graphicData>
        </a:graphic>
      </p:graphicFrame>
      <p:sp>
        <p:nvSpPr>
          <p:cNvPr id="2" name="Правая фигурная скобка 1">
            <a:extLst>
              <a:ext uri="{FF2B5EF4-FFF2-40B4-BE49-F238E27FC236}">
                <a16:creationId xmlns:a16="http://schemas.microsoft.com/office/drawing/2014/main" id="{885D3207-DFA3-456F-9CC9-C9F82E22EC16}"/>
              </a:ext>
            </a:extLst>
          </p:cNvPr>
          <p:cNvSpPr/>
          <p:nvPr/>
        </p:nvSpPr>
        <p:spPr>
          <a:xfrm rot="5400000">
            <a:off x="6176966" y="4714178"/>
            <a:ext cx="243480" cy="2974018"/>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 name="Правая фигурная скобка 4">
            <a:extLst>
              <a:ext uri="{FF2B5EF4-FFF2-40B4-BE49-F238E27FC236}">
                <a16:creationId xmlns:a16="http://schemas.microsoft.com/office/drawing/2014/main" id="{F8FD364E-D3CE-4ECD-9508-A8EFF0C91621}"/>
              </a:ext>
            </a:extLst>
          </p:cNvPr>
          <p:cNvSpPr/>
          <p:nvPr/>
        </p:nvSpPr>
        <p:spPr>
          <a:xfrm rot="5400000">
            <a:off x="10774994" y="5400701"/>
            <a:ext cx="284998" cy="1540633"/>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 name="Правая фигурная скобка 6">
            <a:extLst>
              <a:ext uri="{FF2B5EF4-FFF2-40B4-BE49-F238E27FC236}">
                <a16:creationId xmlns:a16="http://schemas.microsoft.com/office/drawing/2014/main" id="{5C1F372C-0DBD-48C2-9221-45F17602B6DB}"/>
              </a:ext>
            </a:extLst>
          </p:cNvPr>
          <p:cNvSpPr/>
          <p:nvPr/>
        </p:nvSpPr>
        <p:spPr>
          <a:xfrm rot="5400000">
            <a:off x="8827836" y="5014316"/>
            <a:ext cx="277219" cy="2361460"/>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8" name="Правая фигурная скобка 7">
            <a:extLst>
              <a:ext uri="{FF2B5EF4-FFF2-40B4-BE49-F238E27FC236}">
                <a16:creationId xmlns:a16="http://schemas.microsoft.com/office/drawing/2014/main" id="{D70BC413-238B-4C4C-8FFF-2C59AF79E197}"/>
              </a:ext>
            </a:extLst>
          </p:cNvPr>
          <p:cNvSpPr/>
          <p:nvPr/>
        </p:nvSpPr>
        <p:spPr>
          <a:xfrm rot="5400000">
            <a:off x="2775390" y="4277209"/>
            <a:ext cx="217154" cy="3855460"/>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 name="TextBox 3">
            <a:extLst>
              <a:ext uri="{FF2B5EF4-FFF2-40B4-BE49-F238E27FC236}">
                <a16:creationId xmlns:a16="http://schemas.microsoft.com/office/drawing/2014/main" id="{3A8123AB-B78E-4DA2-BDCE-A3E5D1AA0A7F}"/>
              </a:ext>
            </a:extLst>
          </p:cNvPr>
          <p:cNvSpPr txBox="1"/>
          <p:nvPr/>
        </p:nvSpPr>
        <p:spPr>
          <a:xfrm>
            <a:off x="2607742" y="6401120"/>
            <a:ext cx="552450" cy="369332"/>
          </a:xfrm>
          <a:prstGeom prst="rect">
            <a:avLst/>
          </a:prstGeom>
          <a:noFill/>
        </p:spPr>
        <p:txBody>
          <a:bodyPr wrap="square" rtlCol="0">
            <a:spAutoFit/>
          </a:bodyPr>
          <a:lstStyle/>
          <a:p>
            <a:r>
              <a:rPr lang="ru-RU" dirty="0"/>
              <a:t>«2»</a:t>
            </a:r>
          </a:p>
        </p:txBody>
      </p:sp>
      <p:sp>
        <p:nvSpPr>
          <p:cNvPr id="9" name="TextBox 8">
            <a:extLst>
              <a:ext uri="{FF2B5EF4-FFF2-40B4-BE49-F238E27FC236}">
                <a16:creationId xmlns:a16="http://schemas.microsoft.com/office/drawing/2014/main" id="{139A4B10-EDC8-4B6C-B931-CFE0CD0F7742}"/>
              </a:ext>
            </a:extLst>
          </p:cNvPr>
          <p:cNvSpPr txBox="1"/>
          <p:nvPr/>
        </p:nvSpPr>
        <p:spPr>
          <a:xfrm>
            <a:off x="6022481" y="6432691"/>
            <a:ext cx="552450" cy="369332"/>
          </a:xfrm>
          <a:prstGeom prst="rect">
            <a:avLst/>
          </a:prstGeom>
          <a:noFill/>
        </p:spPr>
        <p:txBody>
          <a:bodyPr wrap="square" rtlCol="0">
            <a:spAutoFit/>
          </a:bodyPr>
          <a:lstStyle/>
          <a:p>
            <a:r>
              <a:rPr lang="ru-RU" dirty="0"/>
              <a:t>«3»</a:t>
            </a:r>
          </a:p>
        </p:txBody>
      </p:sp>
      <p:sp>
        <p:nvSpPr>
          <p:cNvPr id="10" name="TextBox 9">
            <a:extLst>
              <a:ext uri="{FF2B5EF4-FFF2-40B4-BE49-F238E27FC236}">
                <a16:creationId xmlns:a16="http://schemas.microsoft.com/office/drawing/2014/main" id="{313DB121-766F-449C-8C9C-B4822E7A55FA}"/>
              </a:ext>
            </a:extLst>
          </p:cNvPr>
          <p:cNvSpPr txBox="1"/>
          <p:nvPr/>
        </p:nvSpPr>
        <p:spPr>
          <a:xfrm>
            <a:off x="8690220" y="6448391"/>
            <a:ext cx="552450" cy="369332"/>
          </a:xfrm>
          <a:prstGeom prst="rect">
            <a:avLst/>
          </a:prstGeom>
          <a:noFill/>
        </p:spPr>
        <p:txBody>
          <a:bodyPr wrap="square" rtlCol="0">
            <a:spAutoFit/>
          </a:bodyPr>
          <a:lstStyle/>
          <a:p>
            <a:r>
              <a:rPr lang="ru-RU" dirty="0"/>
              <a:t>«4»</a:t>
            </a:r>
          </a:p>
        </p:txBody>
      </p:sp>
      <p:sp>
        <p:nvSpPr>
          <p:cNvPr id="11" name="TextBox 10">
            <a:extLst>
              <a:ext uri="{FF2B5EF4-FFF2-40B4-BE49-F238E27FC236}">
                <a16:creationId xmlns:a16="http://schemas.microsoft.com/office/drawing/2014/main" id="{77EBAF2E-4AA9-4C74-BBAF-884860710CE4}"/>
              </a:ext>
            </a:extLst>
          </p:cNvPr>
          <p:cNvSpPr txBox="1"/>
          <p:nvPr/>
        </p:nvSpPr>
        <p:spPr>
          <a:xfrm>
            <a:off x="10641268" y="6448391"/>
            <a:ext cx="552450" cy="369332"/>
          </a:xfrm>
          <a:prstGeom prst="rect">
            <a:avLst/>
          </a:prstGeom>
          <a:noFill/>
        </p:spPr>
        <p:txBody>
          <a:bodyPr wrap="square" rtlCol="0">
            <a:spAutoFit/>
          </a:bodyPr>
          <a:lstStyle/>
          <a:p>
            <a:r>
              <a:rPr lang="ru-RU" dirty="0"/>
              <a:t>«5»</a:t>
            </a:r>
          </a:p>
        </p:txBody>
      </p:sp>
      <p:sp>
        <p:nvSpPr>
          <p:cNvPr id="12" name="TextBox 11">
            <a:extLst>
              <a:ext uri="{FF2B5EF4-FFF2-40B4-BE49-F238E27FC236}">
                <a16:creationId xmlns:a16="http://schemas.microsoft.com/office/drawing/2014/main" id="{77EFD156-984F-4811-8B68-70754DF1512F}"/>
              </a:ext>
            </a:extLst>
          </p:cNvPr>
          <p:cNvSpPr txBox="1"/>
          <p:nvPr/>
        </p:nvSpPr>
        <p:spPr>
          <a:xfrm>
            <a:off x="10982566" y="0"/>
            <a:ext cx="1209434" cy="276999"/>
          </a:xfrm>
          <a:prstGeom prst="rect">
            <a:avLst/>
          </a:prstGeom>
          <a:noFill/>
        </p:spPr>
        <p:txBody>
          <a:bodyPr wrap="square" rtlCol="0">
            <a:spAutoFit/>
          </a:bodyPr>
          <a:lstStyle/>
          <a:p>
            <a:r>
              <a:rPr lang="ru-RU" sz="1200" dirty="0">
                <a:solidFill>
                  <a:schemeClr val="tx2">
                    <a:lumMod val="40000"/>
                    <a:lumOff val="60000"/>
                  </a:schemeClr>
                </a:solidFill>
              </a:rPr>
              <a:t>Химия, 8 класс</a:t>
            </a:r>
          </a:p>
        </p:txBody>
      </p:sp>
    </p:spTree>
    <p:extLst>
      <p:ext uri="{BB962C8B-B14F-4D97-AF65-F5344CB8AC3E}">
        <p14:creationId xmlns:p14="http://schemas.microsoft.com/office/powerpoint/2010/main" val="21334417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Выполнение заданий группами участников</a:t>
            </a:r>
          </a:p>
        </p:txBody>
      </p:sp>
      <p:graphicFrame>
        <p:nvGraphicFramePr>
          <p:cNvPr id="4" name="Диаграмма 3">
            <a:extLst>
              <a:ext uri="{FF2B5EF4-FFF2-40B4-BE49-F238E27FC236}">
                <a16:creationId xmlns:a16="http://schemas.microsoft.com/office/drawing/2014/main" id="{399A6CDC-6674-47D3-86F1-B3479447F6F5}"/>
              </a:ext>
            </a:extLst>
          </p:cNvPr>
          <p:cNvGraphicFramePr/>
          <p:nvPr>
            <p:extLst>
              <p:ext uri="{D42A27DB-BD31-4B8C-83A1-F6EECF244321}">
                <p14:modId xmlns:p14="http://schemas.microsoft.com/office/powerpoint/2010/main" val="3918164287"/>
              </p:ext>
            </p:extLst>
          </p:nvPr>
        </p:nvGraphicFramePr>
        <p:xfrm>
          <a:off x="831850" y="900641"/>
          <a:ext cx="10902950" cy="574271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6B1D05F2-BD8D-4D78-80D5-C932290C11CC}"/>
              </a:ext>
            </a:extLst>
          </p:cNvPr>
          <p:cNvSpPr txBox="1"/>
          <p:nvPr/>
        </p:nvSpPr>
        <p:spPr>
          <a:xfrm>
            <a:off x="10982566" y="0"/>
            <a:ext cx="1209434" cy="276999"/>
          </a:xfrm>
          <a:prstGeom prst="rect">
            <a:avLst/>
          </a:prstGeom>
          <a:noFill/>
        </p:spPr>
        <p:txBody>
          <a:bodyPr wrap="square" rtlCol="0">
            <a:spAutoFit/>
          </a:bodyPr>
          <a:lstStyle/>
          <a:p>
            <a:r>
              <a:rPr lang="ru-RU" sz="1200" dirty="0">
                <a:solidFill>
                  <a:schemeClr val="tx2">
                    <a:lumMod val="40000"/>
                    <a:lumOff val="60000"/>
                  </a:schemeClr>
                </a:solidFill>
              </a:rPr>
              <a:t>Химия, 8 класс</a:t>
            </a:r>
          </a:p>
        </p:txBody>
      </p:sp>
    </p:spTree>
    <p:extLst>
      <p:ext uri="{BB962C8B-B14F-4D97-AF65-F5344CB8AC3E}">
        <p14:creationId xmlns:p14="http://schemas.microsoft.com/office/powerpoint/2010/main" val="13504422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491967" y="288781"/>
            <a:ext cx="8032767" cy="509260"/>
          </a:xfrm>
        </p:spPr>
        <p:txBody>
          <a:bodyPr>
            <a:normAutofit fontScale="90000"/>
          </a:bodyPr>
          <a:lstStyle/>
          <a:p>
            <a:r>
              <a:rPr lang="ru-RU" dirty="0"/>
              <a:t>Сравнение отметок за работу с отметками по журналу</a:t>
            </a:r>
          </a:p>
        </p:txBody>
      </p:sp>
      <mc:AlternateContent xmlns:mc="http://schemas.openxmlformats.org/markup-compatibility/2006" xmlns:cx1="http://schemas.microsoft.com/office/drawing/2015/9/8/chartex">
        <mc:Choice Requires="cx1">
          <p:graphicFrame>
            <p:nvGraphicFramePr>
              <p:cNvPr id="2" name="Диаграмма 1">
                <a:extLst>
                  <a:ext uri="{FF2B5EF4-FFF2-40B4-BE49-F238E27FC236}">
                    <a16:creationId xmlns:a16="http://schemas.microsoft.com/office/drawing/2014/main" id="{76B6DCA7-5149-0F01-17FF-CDDFA29E6FFF}"/>
                  </a:ext>
                </a:extLst>
              </p:cNvPr>
              <p:cNvGraphicFramePr/>
              <p:nvPr>
                <p:extLst>
                  <p:ext uri="{D42A27DB-BD31-4B8C-83A1-F6EECF244321}">
                    <p14:modId xmlns:p14="http://schemas.microsoft.com/office/powerpoint/2010/main" val="431852956"/>
                  </p:ext>
                </p:extLst>
              </p:nvPr>
            </p:nvGraphicFramePr>
            <p:xfrm>
              <a:off x="1907919" y="1073790"/>
              <a:ext cx="8032767" cy="4249091"/>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2" name="Диаграмма 1">
                <a:extLst>
                  <a:ext uri="{FF2B5EF4-FFF2-40B4-BE49-F238E27FC236}">
                    <a16:creationId xmlns:a16="http://schemas.microsoft.com/office/drawing/2014/main" id="{76B6DCA7-5149-0F01-17FF-CDDFA29E6FFF}"/>
                  </a:ext>
                </a:extLst>
              </p:cNvPr>
              <p:cNvPicPr>
                <a:picLocks noGrp="1" noRot="1" noChangeAspect="1" noMove="1" noResize="1" noEditPoints="1" noAdjustHandles="1" noChangeArrowheads="1" noChangeShapeType="1"/>
              </p:cNvPicPr>
              <p:nvPr/>
            </p:nvPicPr>
            <p:blipFill>
              <a:blip r:embed="rId3"/>
              <a:stretch>
                <a:fillRect/>
              </a:stretch>
            </p:blipFill>
            <p:spPr>
              <a:xfrm>
                <a:off x="1907919" y="1073790"/>
                <a:ext cx="8032767" cy="4249091"/>
              </a:xfrm>
              <a:prstGeom prst="rect">
                <a:avLst/>
              </a:prstGeom>
            </p:spPr>
          </p:pic>
        </mc:Fallback>
      </mc:AlternateContent>
      <p:sp>
        <p:nvSpPr>
          <p:cNvPr id="4" name="TextBox 3">
            <a:extLst>
              <a:ext uri="{FF2B5EF4-FFF2-40B4-BE49-F238E27FC236}">
                <a16:creationId xmlns:a16="http://schemas.microsoft.com/office/drawing/2014/main" id="{D219F6D4-E1F3-4679-9E88-74FF337E5BFB}"/>
              </a:ext>
            </a:extLst>
          </p:cNvPr>
          <p:cNvSpPr txBox="1"/>
          <p:nvPr/>
        </p:nvSpPr>
        <p:spPr>
          <a:xfrm>
            <a:off x="10982566" y="0"/>
            <a:ext cx="1209434" cy="276999"/>
          </a:xfrm>
          <a:prstGeom prst="rect">
            <a:avLst/>
          </a:prstGeom>
          <a:noFill/>
        </p:spPr>
        <p:txBody>
          <a:bodyPr wrap="square" rtlCol="0">
            <a:spAutoFit/>
          </a:bodyPr>
          <a:lstStyle/>
          <a:p>
            <a:r>
              <a:rPr lang="ru-RU" sz="1200" dirty="0">
                <a:solidFill>
                  <a:schemeClr val="tx2">
                    <a:lumMod val="40000"/>
                    <a:lumOff val="60000"/>
                  </a:schemeClr>
                </a:solidFill>
              </a:rPr>
              <a:t>Химия, 8 класс</a:t>
            </a:r>
          </a:p>
        </p:txBody>
      </p:sp>
    </p:spTree>
    <p:extLst>
      <p:ext uri="{BB962C8B-B14F-4D97-AF65-F5344CB8AC3E}">
        <p14:creationId xmlns:p14="http://schemas.microsoft.com/office/powerpoint/2010/main" val="37766595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FA4C46F-5D12-76B5-8BC8-F8B04389451E}"/>
              </a:ext>
            </a:extLst>
          </p:cNvPr>
          <p:cNvSpPr>
            <a:spLocks noGrp="1"/>
          </p:cNvSpPr>
          <p:nvPr>
            <p:ph type="title"/>
          </p:nvPr>
        </p:nvSpPr>
        <p:spPr>
          <a:xfrm>
            <a:off x="3531870" y="297181"/>
            <a:ext cx="10728960" cy="594360"/>
          </a:xfrm>
        </p:spPr>
        <p:txBody>
          <a:bodyPr/>
          <a:lstStyle/>
          <a:p>
            <a:r>
              <a:rPr lang="ru-RU" dirty="0"/>
              <a:t>Выводы</a:t>
            </a:r>
          </a:p>
        </p:txBody>
      </p:sp>
      <p:sp>
        <p:nvSpPr>
          <p:cNvPr id="7" name="Объект 4">
            <a:extLst>
              <a:ext uri="{FF2B5EF4-FFF2-40B4-BE49-F238E27FC236}">
                <a16:creationId xmlns:a16="http://schemas.microsoft.com/office/drawing/2014/main" id="{C43E84AE-2FC9-4608-BADC-F993BE74A5F5}"/>
              </a:ext>
            </a:extLst>
          </p:cNvPr>
          <p:cNvSpPr>
            <a:spLocks noGrp="1"/>
          </p:cNvSpPr>
          <p:nvPr>
            <p:ph idx="1"/>
          </p:nvPr>
        </p:nvSpPr>
        <p:spPr>
          <a:xfrm>
            <a:off x="436284" y="1237507"/>
            <a:ext cx="11467694" cy="5323312"/>
          </a:xfrm>
        </p:spPr>
        <p:txBody>
          <a:bodyPr>
            <a:normAutofit/>
          </a:bodyPr>
          <a:lstStyle/>
          <a:p>
            <a:pPr marL="285750" indent="-285750">
              <a:buFont typeface="Courier New" panose="02070309020205020404" pitchFamily="49" charset="0"/>
              <a:buChar char="o"/>
            </a:pPr>
            <a:r>
              <a:rPr lang="ru-RU" sz="2800" dirty="0">
                <a:latin typeface="+mn-lt"/>
              </a:rPr>
              <a:t>В ВПР по химии в </a:t>
            </a:r>
            <a:r>
              <a:rPr lang="en-US" sz="2800" dirty="0">
                <a:latin typeface="+mn-lt"/>
              </a:rPr>
              <a:t>8</a:t>
            </a:r>
            <a:r>
              <a:rPr lang="ru-RU" sz="2800" dirty="0">
                <a:latin typeface="+mn-lt"/>
              </a:rPr>
              <a:t> классах приняло участие </a:t>
            </a:r>
            <a:r>
              <a:rPr lang="ru-RU" sz="2800" b="1" dirty="0">
                <a:latin typeface="+mn-lt"/>
              </a:rPr>
              <a:t>4185</a:t>
            </a:r>
            <a:r>
              <a:rPr lang="ru-RU" sz="2800" dirty="0">
                <a:latin typeface="+mn-lt"/>
              </a:rPr>
              <a:t> человек.</a:t>
            </a:r>
          </a:p>
          <a:p>
            <a:endParaRPr lang="ru-RU" sz="2800" dirty="0">
              <a:latin typeface="+mn-lt"/>
            </a:endParaRPr>
          </a:p>
          <a:p>
            <a:pPr marL="285750" indent="-285750">
              <a:buFont typeface="Courier New" panose="02070309020205020404" pitchFamily="49" charset="0"/>
              <a:buChar char="o"/>
            </a:pPr>
            <a:r>
              <a:rPr lang="ru-RU" sz="2800" dirty="0">
                <a:latin typeface="+mn-lt"/>
              </a:rPr>
              <a:t>Не справились с  работой (получили «2») </a:t>
            </a:r>
            <a:r>
              <a:rPr lang="ru-RU" sz="2800" b="1" dirty="0">
                <a:latin typeface="+mn-lt"/>
              </a:rPr>
              <a:t>245 </a:t>
            </a:r>
            <a:r>
              <a:rPr lang="ru-RU" sz="2800" dirty="0">
                <a:latin typeface="+mn-lt"/>
              </a:rPr>
              <a:t>участников (</a:t>
            </a:r>
            <a:r>
              <a:rPr lang="ru-RU" sz="2800" b="1" dirty="0">
                <a:latin typeface="+mn-lt"/>
              </a:rPr>
              <a:t>5,93</a:t>
            </a:r>
            <a:r>
              <a:rPr lang="ru-RU" sz="2800" dirty="0">
                <a:latin typeface="+mn-lt"/>
              </a:rPr>
              <a:t>%).</a:t>
            </a:r>
          </a:p>
          <a:p>
            <a:endParaRPr lang="ru-RU" sz="2800" dirty="0">
              <a:latin typeface="+mn-lt"/>
            </a:endParaRPr>
          </a:p>
          <a:p>
            <a:pPr marL="285750" indent="-285750">
              <a:buFont typeface="Courier New" panose="02070309020205020404" pitchFamily="49" charset="0"/>
              <a:buChar char="o"/>
            </a:pPr>
            <a:r>
              <a:rPr lang="ru-RU" sz="2800" dirty="0">
                <a:latin typeface="+mn-lt"/>
              </a:rPr>
              <a:t> </a:t>
            </a:r>
            <a:r>
              <a:rPr lang="ru-RU" sz="2800" b="1" dirty="0">
                <a:latin typeface="+mn-lt"/>
              </a:rPr>
              <a:t>51,94</a:t>
            </a:r>
            <a:r>
              <a:rPr lang="ru-RU" sz="2800" dirty="0">
                <a:latin typeface="+mn-lt"/>
              </a:rPr>
              <a:t>% участников показали качество знаний (получили «4» и «5»)                    в  процессе выполнения работы.</a:t>
            </a:r>
          </a:p>
          <a:p>
            <a:endParaRPr lang="ru-RU" sz="2800" dirty="0">
              <a:latin typeface="+mn-lt"/>
            </a:endParaRPr>
          </a:p>
          <a:p>
            <a:pPr marL="285750" indent="-285750">
              <a:buFont typeface="Courier New" panose="02070309020205020404" pitchFamily="49" charset="0"/>
              <a:buChar char="o"/>
            </a:pPr>
            <a:r>
              <a:rPr lang="ru-RU" sz="2800" dirty="0">
                <a:latin typeface="+mn-lt"/>
              </a:rPr>
              <a:t>Наибольшую сложность при выполнении работы вызвали задания </a:t>
            </a:r>
            <a:br>
              <a:rPr lang="ru-RU" sz="2800" dirty="0">
                <a:latin typeface="+mn-lt"/>
              </a:rPr>
            </a:br>
            <a:r>
              <a:rPr lang="ru-RU" sz="2800" dirty="0">
                <a:latin typeface="+mn-lt"/>
              </a:rPr>
              <a:t>№ </a:t>
            </a:r>
            <a:r>
              <a:rPr lang="ru-RU" sz="2800" b="1" dirty="0">
                <a:latin typeface="+mn-lt"/>
              </a:rPr>
              <a:t>5.2, 6.4, 7.1, 7.3.2.</a:t>
            </a:r>
          </a:p>
        </p:txBody>
      </p:sp>
      <p:sp>
        <p:nvSpPr>
          <p:cNvPr id="5" name="TextBox 4">
            <a:extLst>
              <a:ext uri="{FF2B5EF4-FFF2-40B4-BE49-F238E27FC236}">
                <a16:creationId xmlns:a16="http://schemas.microsoft.com/office/drawing/2014/main" id="{0F8CBB37-111C-4259-A175-7E8044533F2D}"/>
              </a:ext>
            </a:extLst>
          </p:cNvPr>
          <p:cNvSpPr txBox="1"/>
          <p:nvPr/>
        </p:nvSpPr>
        <p:spPr>
          <a:xfrm>
            <a:off x="10982566" y="0"/>
            <a:ext cx="1209434" cy="276999"/>
          </a:xfrm>
          <a:prstGeom prst="rect">
            <a:avLst/>
          </a:prstGeom>
          <a:noFill/>
        </p:spPr>
        <p:txBody>
          <a:bodyPr wrap="square" rtlCol="0">
            <a:spAutoFit/>
          </a:bodyPr>
          <a:lstStyle/>
          <a:p>
            <a:r>
              <a:rPr lang="ru-RU" sz="1200" dirty="0">
                <a:solidFill>
                  <a:schemeClr val="tx2">
                    <a:lumMod val="40000"/>
                    <a:lumOff val="60000"/>
                  </a:schemeClr>
                </a:solidFill>
              </a:rPr>
              <a:t>Химия, 8 класс</a:t>
            </a:r>
          </a:p>
        </p:txBody>
      </p:sp>
    </p:spTree>
    <p:extLst>
      <p:ext uri="{BB962C8B-B14F-4D97-AF65-F5344CB8AC3E}">
        <p14:creationId xmlns:p14="http://schemas.microsoft.com/office/powerpoint/2010/main" val="17818259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E7192A1F-275E-951D-1242-8D6271F06BC5}"/>
              </a:ext>
            </a:extLst>
          </p:cNvPr>
          <p:cNvSpPr>
            <a:spLocks noGrp="1"/>
          </p:cNvSpPr>
          <p:nvPr>
            <p:ph idx="1"/>
          </p:nvPr>
        </p:nvSpPr>
        <p:spPr>
          <a:xfrm>
            <a:off x="1061857" y="1993557"/>
            <a:ext cx="10068285" cy="4740464"/>
          </a:xfrm>
        </p:spPr>
        <p:txBody>
          <a:bodyPr>
            <a:normAutofit/>
          </a:bodyPr>
          <a:lstStyle/>
          <a:p>
            <a:pPr algn="ctr"/>
            <a:r>
              <a:rPr lang="ru-RU" sz="6600" b="1" dirty="0"/>
              <a:t>Основные результаты </a:t>
            </a:r>
          </a:p>
          <a:p>
            <a:pPr algn="ctr"/>
            <a:r>
              <a:rPr lang="ru-RU" sz="6600" b="1" dirty="0"/>
              <a:t>по биологии</a:t>
            </a:r>
          </a:p>
        </p:txBody>
      </p:sp>
    </p:spTree>
    <p:extLst>
      <p:ext uri="{BB962C8B-B14F-4D97-AF65-F5344CB8AC3E}">
        <p14:creationId xmlns:p14="http://schemas.microsoft.com/office/powerpoint/2010/main" val="24895035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90F7D01D-7223-435B-A3CF-762E77D525DC}"/>
              </a:ext>
            </a:extLst>
          </p:cNvPr>
          <p:cNvSpPr txBox="1">
            <a:spLocks/>
          </p:cNvSpPr>
          <p:nvPr/>
        </p:nvSpPr>
        <p:spPr>
          <a:xfrm>
            <a:off x="3490686" y="290710"/>
            <a:ext cx="3116580" cy="594360"/>
          </a:xfrm>
          <a:prstGeom prst="rect">
            <a:avLst/>
          </a:prstGeom>
        </p:spPr>
        <p:txBody>
          <a:bodyPr vert="horz" lIns="91440" tIns="45720" rIns="91440" bIns="45720" rtlCol="0" anchor="t">
            <a:normAutofit fontScale="92500" lnSpcReduction="20000"/>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r>
              <a:rPr lang="en-US" sz="4400" b="1" dirty="0">
                <a:solidFill>
                  <a:srgbClr val="FF0000"/>
                </a:solidFill>
              </a:rPr>
              <a:t>NB</a:t>
            </a:r>
            <a:endParaRPr lang="ru-RU" sz="4400" b="1" dirty="0">
              <a:solidFill>
                <a:srgbClr val="FF0000"/>
              </a:solidFill>
            </a:endParaRPr>
          </a:p>
        </p:txBody>
      </p:sp>
      <p:sp>
        <p:nvSpPr>
          <p:cNvPr id="10" name="Прямоугольник: скругленные углы 9">
            <a:extLst>
              <a:ext uri="{FF2B5EF4-FFF2-40B4-BE49-F238E27FC236}">
                <a16:creationId xmlns:a16="http://schemas.microsoft.com/office/drawing/2014/main" id="{D31FB0FC-E027-4013-AD37-A9F2A0F8AB8A}"/>
              </a:ext>
            </a:extLst>
          </p:cNvPr>
          <p:cNvSpPr/>
          <p:nvPr/>
        </p:nvSpPr>
        <p:spPr>
          <a:xfrm>
            <a:off x="310980" y="1002226"/>
            <a:ext cx="11296133" cy="5398573"/>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b="1" dirty="0">
                <a:solidFill>
                  <a:srgbClr val="FF0000"/>
                </a:solidFill>
              </a:rPr>
              <a:t>Обращаем внимание, </a:t>
            </a:r>
            <a:r>
              <a:rPr lang="ru-RU" sz="2800" dirty="0">
                <a:solidFill>
                  <a:sysClr val="windowText" lastClr="000000"/>
                </a:solidFill>
              </a:rPr>
              <a:t>что в предоставлении результатов по биологии произошли изменения.</a:t>
            </a:r>
          </a:p>
          <a:p>
            <a:endParaRPr lang="ru-RU" sz="2800" dirty="0">
              <a:solidFill>
                <a:sysClr val="windowText" lastClr="000000"/>
              </a:solidFill>
            </a:endParaRPr>
          </a:p>
          <a:p>
            <a:r>
              <a:rPr lang="ru-RU" sz="2800" dirty="0">
                <a:solidFill>
                  <a:sysClr val="windowText" lastClr="000000"/>
                </a:solidFill>
              </a:rPr>
              <a:t>До 2021 года проводилась работа по биологии.</a:t>
            </a:r>
          </a:p>
          <a:p>
            <a:r>
              <a:rPr lang="ru-RU" sz="2800" dirty="0">
                <a:solidFill>
                  <a:sysClr val="windowText" lastClr="000000"/>
                </a:solidFill>
              </a:rPr>
              <a:t>В 2022, 2023, 2024 гг. проводились работы по биологии линейной и концентрической.</a:t>
            </a:r>
          </a:p>
          <a:p>
            <a:r>
              <a:rPr lang="ru-RU" sz="2800" dirty="0">
                <a:solidFill>
                  <a:sysClr val="windowText" lastClr="000000"/>
                </a:solidFill>
              </a:rPr>
              <a:t>В  2025 году проводилась работа по биологии.</a:t>
            </a:r>
          </a:p>
          <a:p>
            <a:endParaRPr lang="ru-RU" sz="2800" dirty="0">
              <a:solidFill>
                <a:sysClr val="windowText" lastClr="000000"/>
              </a:solidFill>
            </a:endParaRPr>
          </a:p>
          <a:p>
            <a:r>
              <a:rPr lang="ru-RU" sz="2800" dirty="0">
                <a:solidFill>
                  <a:sysClr val="windowText" lastClr="000000"/>
                </a:solidFill>
              </a:rPr>
              <a:t>Для приведения работа к  единому виду  данные ВПР в 2025 году будут представлены в  биологии линейной.</a:t>
            </a:r>
          </a:p>
        </p:txBody>
      </p:sp>
      <p:sp>
        <p:nvSpPr>
          <p:cNvPr id="19" name="TextBox 18">
            <a:extLst>
              <a:ext uri="{FF2B5EF4-FFF2-40B4-BE49-F238E27FC236}">
                <a16:creationId xmlns:a16="http://schemas.microsoft.com/office/drawing/2014/main" id="{E48533E9-882C-423E-9940-B4C4979F5853}"/>
              </a:ext>
            </a:extLst>
          </p:cNvPr>
          <p:cNvSpPr txBox="1"/>
          <p:nvPr/>
        </p:nvSpPr>
        <p:spPr>
          <a:xfrm>
            <a:off x="10529878" y="0"/>
            <a:ext cx="1662122" cy="276999"/>
          </a:xfrm>
          <a:prstGeom prst="rect">
            <a:avLst/>
          </a:prstGeom>
          <a:noFill/>
        </p:spPr>
        <p:txBody>
          <a:bodyPr wrap="none" rtlCol="0">
            <a:spAutoFit/>
          </a:bodyPr>
          <a:lstStyle/>
          <a:p>
            <a:r>
              <a:rPr lang="ru-RU" sz="1200" dirty="0">
                <a:solidFill>
                  <a:schemeClr val="tx2">
                    <a:lumMod val="40000"/>
                    <a:lumOff val="60000"/>
                  </a:schemeClr>
                </a:solidFill>
              </a:rPr>
              <a:t>Биология (ЛП), 8 класс</a:t>
            </a:r>
          </a:p>
        </p:txBody>
      </p:sp>
    </p:spTree>
    <p:extLst>
      <p:ext uri="{BB962C8B-B14F-4D97-AF65-F5344CB8AC3E}">
        <p14:creationId xmlns:p14="http://schemas.microsoft.com/office/powerpoint/2010/main" val="42441371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90F7D01D-7223-435B-A3CF-762E77D525DC}"/>
              </a:ext>
            </a:extLst>
          </p:cNvPr>
          <p:cNvSpPr txBox="1">
            <a:spLocks/>
          </p:cNvSpPr>
          <p:nvPr/>
        </p:nvSpPr>
        <p:spPr>
          <a:xfrm>
            <a:off x="3490686" y="290710"/>
            <a:ext cx="3116580" cy="59436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r>
              <a:rPr lang="ru-RU" dirty="0"/>
              <a:t>Описание работы</a:t>
            </a:r>
          </a:p>
        </p:txBody>
      </p:sp>
      <p:sp>
        <p:nvSpPr>
          <p:cNvPr id="5" name="Прямоугольник: скругленные углы 4">
            <a:extLst>
              <a:ext uri="{FF2B5EF4-FFF2-40B4-BE49-F238E27FC236}">
                <a16:creationId xmlns:a16="http://schemas.microsoft.com/office/drawing/2014/main" id="{F452794E-3ABB-4847-9459-CB69FDB4776B}"/>
              </a:ext>
            </a:extLst>
          </p:cNvPr>
          <p:cNvSpPr/>
          <p:nvPr/>
        </p:nvSpPr>
        <p:spPr>
          <a:xfrm>
            <a:off x="108739" y="2341046"/>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r>
              <a:rPr lang="ru-RU" dirty="0">
                <a:solidFill>
                  <a:sysClr val="windowText" lastClr="000000"/>
                </a:solidFill>
              </a:rPr>
              <a:t>7</a:t>
            </a:r>
            <a:r>
              <a:rPr lang="en-US" dirty="0">
                <a:solidFill>
                  <a:sysClr val="windowText" lastClr="000000"/>
                </a:solidFill>
              </a:rPr>
              <a:t> </a:t>
            </a:r>
            <a:r>
              <a:rPr lang="ru-RU" dirty="0">
                <a:solidFill>
                  <a:sysClr val="windowText" lastClr="000000"/>
                </a:solidFill>
              </a:rPr>
              <a:t>заданий</a:t>
            </a:r>
          </a:p>
        </p:txBody>
      </p:sp>
      <p:sp>
        <p:nvSpPr>
          <p:cNvPr id="8" name="Прямоугольник: скругленные углы 7">
            <a:extLst>
              <a:ext uri="{FF2B5EF4-FFF2-40B4-BE49-F238E27FC236}">
                <a16:creationId xmlns:a16="http://schemas.microsoft.com/office/drawing/2014/main" id="{F4BA2786-3DFF-41D6-A840-04D3ABEAA725}"/>
              </a:ext>
            </a:extLst>
          </p:cNvPr>
          <p:cNvSpPr/>
          <p:nvPr/>
        </p:nvSpPr>
        <p:spPr>
          <a:xfrm>
            <a:off x="1939187" y="2341398"/>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13 заданий базового уровня сложности</a:t>
            </a:r>
          </a:p>
        </p:txBody>
      </p:sp>
      <p:sp>
        <p:nvSpPr>
          <p:cNvPr id="9" name="Прямоугольник: скругленные углы 8">
            <a:extLst>
              <a:ext uri="{FF2B5EF4-FFF2-40B4-BE49-F238E27FC236}">
                <a16:creationId xmlns:a16="http://schemas.microsoft.com/office/drawing/2014/main" id="{BE1EAEA2-B72C-4122-8C12-CC36DD7CF02D}"/>
              </a:ext>
            </a:extLst>
          </p:cNvPr>
          <p:cNvSpPr/>
          <p:nvPr/>
        </p:nvSpPr>
        <p:spPr>
          <a:xfrm>
            <a:off x="113682" y="5200288"/>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Работа состоит из двух частей</a:t>
            </a:r>
          </a:p>
        </p:txBody>
      </p:sp>
      <p:sp>
        <p:nvSpPr>
          <p:cNvPr id="10" name="Прямоугольник: скругленные углы 9">
            <a:extLst>
              <a:ext uri="{FF2B5EF4-FFF2-40B4-BE49-F238E27FC236}">
                <a16:creationId xmlns:a16="http://schemas.microsoft.com/office/drawing/2014/main" id="{D31FB0FC-E027-4013-AD37-A9F2A0F8AB8A}"/>
              </a:ext>
            </a:extLst>
          </p:cNvPr>
          <p:cNvSpPr/>
          <p:nvPr/>
        </p:nvSpPr>
        <p:spPr>
          <a:xfrm>
            <a:off x="3490686" y="4660777"/>
            <a:ext cx="8233304" cy="2076219"/>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a:solidFill>
                  <a:schemeClr val="tx1"/>
                </a:solidFill>
                <a:latin typeface="Times New Roman" panose="02020603050405020304" pitchFamily="18" charset="0"/>
                <a:cs typeface="Times New Roman" panose="02020603050405020304" pitchFamily="18" charset="0"/>
              </a:rPr>
              <a:t>Задания 1, 2, 3.1, 4, 5.1, 5.2, 6.1, 7.1, 8, 9.1 предполагают краткий ответ в виде комбинации цифр, числа или слова (словосочетания).</a:t>
            </a:r>
          </a:p>
          <a:p>
            <a:r>
              <a:rPr lang="ru-RU" sz="1600" dirty="0">
                <a:solidFill>
                  <a:schemeClr val="tx1"/>
                </a:solidFill>
                <a:latin typeface="Times New Roman" panose="02020603050405020304" pitchFamily="18" charset="0"/>
                <a:cs typeface="Times New Roman" panose="02020603050405020304" pitchFamily="18" charset="0"/>
              </a:rPr>
              <a:t>Задания 3.2, 6.2, 7.2, 9.2 предполагают развернутый ответ (дать объяснение, описание или обоснование).</a:t>
            </a:r>
          </a:p>
          <a:p>
            <a:r>
              <a:rPr lang="ru-RU" sz="1600" dirty="0">
                <a:solidFill>
                  <a:schemeClr val="tx1"/>
                </a:solidFill>
                <a:latin typeface="Times New Roman" panose="02020603050405020304" pitchFamily="18" charset="0"/>
                <a:cs typeface="Times New Roman" panose="02020603050405020304" pitchFamily="18" charset="0"/>
              </a:rPr>
              <a:t>Задания 10, 11, 12.1, 13.1, 13.2, 14.1, 14.3, 15.1, 15.2, 16.1 предполагают краткий ответ в виде слова (словосочетания) или числа / комбинации цифр.</a:t>
            </a:r>
          </a:p>
          <a:p>
            <a:r>
              <a:rPr lang="ru-RU" sz="1600" dirty="0">
                <a:solidFill>
                  <a:schemeClr val="tx1"/>
                </a:solidFill>
                <a:latin typeface="Times New Roman" panose="02020603050405020304" pitchFamily="18" charset="0"/>
                <a:cs typeface="Times New Roman" panose="02020603050405020304" pitchFamily="18" charset="0"/>
              </a:rPr>
              <a:t>Задания 12.2, 14.2, 16.2, 16.3, 17 предполагают развернутый ответ (дать объяснение, описание или обоснование).</a:t>
            </a:r>
          </a:p>
        </p:txBody>
      </p:sp>
      <p:sp>
        <p:nvSpPr>
          <p:cNvPr id="12" name="Прямоугольник: скругленные углы 11">
            <a:extLst>
              <a:ext uri="{FF2B5EF4-FFF2-40B4-BE49-F238E27FC236}">
                <a16:creationId xmlns:a16="http://schemas.microsoft.com/office/drawing/2014/main" id="{50E5816E-2110-4725-BDF8-B4AAAD3DAE81}"/>
              </a:ext>
            </a:extLst>
          </p:cNvPr>
          <p:cNvSpPr/>
          <p:nvPr/>
        </p:nvSpPr>
        <p:spPr>
          <a:xfrm>
            <a:off x="5048976" y="3265538"/>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минимальный балл за работу - </a:t>
            </a:r>
            <a:r>
              <a:rPr lang="ru-RU" b="1" dirty="0">
                <a:solidFill>
                  <a:sysClr val="windowText" lastClr="000000"/>
                </a:solidFill>
              </a:rPr>
              <a:t>13</a:t>
            </a:r>
          </a:p>
        </p:txBody>
      </p:sp>
      <p:sp>
        <p:nvSpPr>
          <p:cNvPr id="13" name="Прямоугольник: скругленные углы 12">
            <a:extLst>
              <a:ext uri="{FF2B5EF4-FFF2-40B4-BE49-F238E27FC236}">
                <a16:creationId xmlns:a16="http://schemas.microsoft.com/office/drawing/2014/main" id="{7EC46491-BD9C-4F30-ABB8-8D06FC9DB66F}"/>
              </a:ext>
            </a:extLst>
          </p:cNvPr>
          <p:cNvSpPr/>
          <p:nvPr/>
        </p:nvSpPr>
        <p:spPr>
          <a:xfrm>
            <a:off x="5048976" y="2351806"/>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максимальный балл за работу -  </a:t>
            </a:r>
            <a:r>
              <a:rPr lang="ru-RU" b="1" dirty="0">
                <a:solidFill>
                  <a:sysClr val="windowText" lastClr="000000"/>
                </a:solidFill>
              </a:rPr>
              <a:t>47</a:t>
            </a:r>
          </a:p>
        </p:txBody>
      </p:sp>
      <p:sp>
        <p:nvSpPr>
          <p:cNvPr id="14" name="Прямоугольник: скругленные углы 13">
            <a:extLst>
              <a:ext uri="{FF2B5EF4-FFF2-40B4-BE49-F238E27FC236}">
                <a16:creationId xmlns:a16="http://schemas.microsoft.com/office/drawing/2014/main" id="{3EEB01CB-1853-44FF-B0DC-3ADB00B795AF}"/>
              </a:ext>
            </a:extLst>
          </p:cNvPr>
          <p:cNvSpPr/>
          <p:nvPr/>
        </p:nvSpPr>
        <p:spPr>
          <a:xfrm>
            <a:off x="1939187" y="3265538"/>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4 задания повышенного уровня сложности</a:t>
            </a:r>
          </a:p>
        </p:txBody>
      </p:sp>
      <p:sp>
        <p:nvSpPr>
          <p:cNvPr id="15" name="Прямоугольник: скругленные углы 14">
            <a:extLst>
              <a:ext uri="{FF2B5EF4-FFF2-40B4-BE49-F238E27FC236}">
                <a16:creationId xmlns:a16="http://schemas.microsoft.com/office/drawing/2014/main" id="{2BD5BEBA-741E-4EA2-8876-EB92469EB874}"/>
              </a:ext>
            </a:extLst>
          </p:cNvPr>
          <p:cNvSpPr/>
          <p:nvPr/>
        </p:nvSpPr>
        <p:spPr>
          <a:xfrm>
            <a:off x="8207221" y="1422511"/>
            <a:ext cx="3525107" cy="807308"/>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Перевод первичных баллов </a:t>
            </a:r>
          </a:p>
          <a:p>
            <a:pPr algn="ctr"/>
            <a:r>
              <a:rPr lang="ru-RU" dirty="0">
                <a:solidFill>
                  <a:sysClr val="windowText" lastClr="000000"/>
                </a:solidFill>
              </a:rPr>
              <a:t>в  отметки по пятибалльной шкале</a:t>
            </a:r>
          </a:p>
        </p:txBody>
      </p:sp>
      <p:graphicFrame>
        <p:nvGraphicFramePr>
          <p:cNvPr id="16" name="Таблица 15">
            <a:extLst>
              <a:ext uri="{FF2B5EF4-FFF2-40B4-BE49-F238E27FC236}">
                <a16:creationId xmlns:a16="http://schemas.microsoft.com/office/drawing/2014/main" id="{7506DA7C-50E6-4EB1-B291-D46D75408635}"/>
              </a:ext>
            </a:extLst>
          </p:cNvPr>
          <p:cNvGraphicFramePr>
            <a:graphicFrameLocks noGrp="1"/>
          </p:cNvGraphicFramePr>
          <p:nvPr>
            <p:extLst>
              <p:ext uri="{D42A27DB-BD31-4B8C-83A1-F6EECF244321}">
                <p14:modId xmlns:p14="http://schemas.microsoft.com/office/powerpoint/2010/main" val="2133581178"/>
              </p:ext>
            </p:extLst>
          </p:nvPr>
        </p:nvGraphicFramePr>
        <p:xfrm>
          <a:off x="7953375" y="2389325"/>
          <a:ext cx="4002735" cy="1715950"/>
        </p:xfrm>
        <a:graphic>
          <a:graphicData uri="http://schemas.openxmlformats.org/drawingml/2006/table">
            <a:tbl>
              <a:tblPr firstRow="1" bandRow="1">
                <a:tableStyleId>{5940675A-B579-460E-94D1-54222C63F5DA}</a:tableStyleId>
              </a:tblPr>
              <a:tblGrid>
                <a:gridCol w="1276814">
                  <a:extLst>
                    <a:ext uri="{9D8B030D-6E8A-4147-A177-3AD203B41FA5}">
                      <a16:colId xmlns:a16="http://schemas.microsoft.com/office/drawing/2014/main" val="3089212738"/>
                    </a:ext>
                  </a:extLst>
                </a:gridCol>
                <a:gridCol w="705455">
                  <a:extLst>
                    <a:ext uri="{9D8B030D-6E8A-4147-A177-3AD203B41FA5}">
                      <a16:colId xmlns:a16="http://schemas.microsoft.com/office/drawing/2014/main" val="469627586"/>
                    </a:ext>
                  </a:extLst>
                </a:gridCol>
                <a:gridCol w="673488">
                  <a:extLst>
                    <a:ext uri="{9D8B030D-6E8A-4147-A177-3AD203B41FA5}">
                      <a16:colId xmlns:a16="http://schemas.microsoft.com/office/drawing/2014/main" val="1410754882"/>
                    </a:ext>
                  </a:extLst>
                </a:gridCol>
                <a:gridCol w="664134">
                  <a:extLst>
                    <a:ext uri="{9D8B030D-6E8A-4147-A177-3AD203B41FA5}">
                      <a16:colId xmlns:a16="http://schemas.microsoft.com/office/drawing/2014/main" val="3208314456"/>
                    </a:ext>
                  </a:extLst>
                </a:gridCol>
                <a:gridCol w="682844">
                  <a:extLst>
                    <a:ext uri="{9D8B030D-6E8A-4147-A177-3AD203B41FA5}">
                      <a16:colId xmlns:a16="http://schemas.microsoft.com/office/drawing/2014/main" val="4101601159"/>
                    </a:ext>
                  </a:extLst>
                </a:gridCol>
              </a:tblGrid>
              <a:tr h="777992">
                <a:tc>
                  <a:txBody>
                    <a:bodyPr/>
                    <a:lstStyle/>
                    <a:p>
                      <a:pPr algn="ctr"/>
                      <a:r>
                        <a:rPr lang="ru-RU" sz="1600" dirty="0"/>
                        <a:t>Отметка</a:t>
                      </a:r>
                    </a:p>
                  </a:txBody>
                  <a:tcPr anchor="ctr"/>
                </a:tc>
                <a:tc>
                  <a:txBody>
                    <a:bodyPr/>
                    <a:lstStyle/>
                    <a:p>
                      <a:pPr algn="ctr"/>
                      <a:r>
                        <a:rPr lang="ru-RU" sz="1600" dirty="0"/>
                        <a:t>«2»</a:t>
                      </a:r>
                    </a:p>
                  </a:txBody>
                  <a:tcPr anchor="ctr"/>
                </a:tc>
                <a:tc>
                  <a:txBody>
                    <a:bodyPr/>
                    <a:lstStyle/>
                    <a:p>
                      <a:pPr algn="ctr"/>
                      <a:r>
                        <a:rPr lang="ru-RU" sz="1600" dirty="0"/>
                        <a:t>«3»</a:t>
                      </a:r>
                    </a:p>
                  </a:txBody>
                  <a:tcPr anchor="ctr"/>
                </a:tc>
                <a:tc>
                  <a:txBody>
                    <a:bodyPr/>
                    <a:lstStyle/>
                    <a:p>
                      <a:pPr algn="ctr"/>
                      <a:r>
                        <a:rPr lang="ru-RU" sz="1600" dirty="0"/>
                        <a:t>«4»</a:t>
                      </a:r>
                    </a:p>
                  </a:txBody>
                  <a:tcPr anchor="ctr"/>
                </a:tc>
                <a:tc>
                  <a:txBody>
                    <a:bodyPr/>
                    <a:lstStyle/>
                    <a:p>
                      <a:pPr algn="ctr"/>
                      <a:r>
                        <a:rPr lang="ru-RU" sz="1600" dirty="0"/>
                        <a:t>«5»</a:t>
                      </a:r>
                    </a:p>
                  </a:txBody>
                  <a:tcPr anchor="ctr"/>
                </a:tc>
                <a:extLst>
                  <a:ext uri="{0D108BD9-81ED-4DB2-BD59-A6C34878D82A}">
                    <a16:rowId xmlns:a16="http://schemas.microsoft.com/office/drawing/2014/main" val="3892861024"/>
                  </a:ext>
                </a:extLst>
              </a:tr>
              <a:tr h="937958">
                <a:tc>
                  <a:txBody>
                    <a:bodyPr/>
                    <a:lstStyle/>
                    <a:p>
                      <a:pPr algn="ctr"/>
                      <a:r>
                        <a:rPr lang="ru-RU" sz="1600" dirty="0"/>
                        <a:t>Первичные баллы</a:t>
                      </a:r>
                    </a:p>
                  </a:txBody>
                  <a:tcPr anchor="ctr"/>
                </a:tc>
                <a:tc>
                  <a:txBody>
                    <a:bodyPr/>
                    <a:lstStyle/>
                    <a:p>
                      <a:pPr algn="ctr"/>
                      <a:r>
                        <a:rPr lang="ru-RU" sz="1600" dirty="0"/>
                        <a:t>0-12</a:t>
                      </a:r>
                    </a:p>
                  </a:txBody>
                  <a:tcPr anchor="ctr"/>
                </a:tc>
                <a:tc>
                  <a:txBody>
                    <a:bodyPr/>
                    <a:lstStyle/>
                    <a:p>
                      <a:pPr algn="ctr"/>
                      <a:r>
                        <a:rPr lang="ru-RU" sz="1600" dirty="0"/>
                        <a:t>13-25</a:t>
                      </a:r>
                    </a:p>
                  </a:txBody>
                  <a:tcPr anchor="ctr"/>
                </a:tc>
                <a:tc>
                  <a:txBody>
                    <a:bodyPr/>
                    <a:lstStyle/>
                    <a:p>
                      <a:pPr algn="ctr"/>
                      <a:r>
                        <a:rPr lang="ru-RU" sz="1600" dirty="0"/>
                        <a:t>26-36</a:t>
                      </a:r>
                    </a:p>
                  </a:txBody>
                  <a:tcPr anchor="ctr"/>
                </a:tc>
                <a:tc>
                  <a:txBody>
                    <a:bodyPr/>
                    <a:lstStyle/>
                    <a:p>
                      <a:pPr algn="ctr"/>
                      <a:r>
                        <a:rPr lang="ru-RU" sz="1600" dirty="0"/>
                        <a:t>36-47</a:t>
                      </a:r>
                    </a:p>
                  </a:txBody>
                  <a:tcPr anchor="ctr"/>
                </a:tc>
                <a:extLst>
                  <a:ext uri="{0D108BD9-81ED-4DB2-BD59-A6C34878D82A}">
                    <a16:rowId xmlns:a16="http://schemas.microsoft.com/office/drawing/2014/main" val="1517554406"/>
                  </a:ext>
                </a:extLst>
              </a:tr>
            </a:tbl>
          </a:graphicData>
        </a:graphic>
      </p:graphicFrame>
      <p:pic>
        <p:nvPicPr>
          <p:cNvPr id="17" name="Рисунок 16" descr="Часы">
            <a:extLst>
              <a:ext uri="{FF2B5EF4-FFF2-40B4-BE49-F238E27FC236}">
                <a16:creationId xmlns:a16="http://schemas.microsoft.com/office/drawing/2014/main" id="{305C066C-516A-49B0-B9CF-8A7285CF74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3612" y="3966678"/>
            <a:ext cx="1233610" cy="1233610"/>
          </a:xfrm>
          <a:prstGeom prst="rect">
            <a:avLst/>
          </a:prstGeom>
        </p:spPr>
      </p:pic>
      <p:sp>
        <p:nvSpPr>
          <p:cNvPr id="18" name="Прямоугольник: скругленные углы 17">
            <a:extLst>
              <a:ext uri="{FF2B5EF4-FFF2-40B4-BE49-F238E27FC236}">
                <a16:creationId xmlns:a16="http://schemas.microsoft.com/office/drawing/2014/main" id="{17BD4829-F0EE-426E-95EF-C14D905F9713}"/>
              </a:ext>
            </a:extLst>
          </p:cNvPr>
          <p:cNvSpPr/>
          <p:nvPr/>
        </p:nvSpPr>
        <p:spPr>
          <a:xfrm>
            <a:off x="2036045" y="5641914"/>
            <a:ext cx="1230402"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tx1"/>
                </a:solidFill>
              </a:rPr>
              <a:t>90 минут</a:t>
            </a:r>
          </a:p>
        </p:txBody>
      </p:sp>
      <p:pic>
        <p:nvPicPr>
          <p:cNvPr id="20" name="Рисунок 19" descr="Документ">
            <a:extLst>
              <a:ext uri="{FF2B5EF4-FFF2-40B4-BE49-F238E27FC236}">
                <a16:creationId xmlns:a16="http://schemas.microsoft.com/office/drawing/2014/main" id="{0627694F-307C-4CA3-BF8D-9B63DD6F63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8475" y="1125928"/>
            <a:ext cx="1139034" cy="1139034"/>
          </a:xfrm>
          <a:prstGeom prst="rect">
            <a:avLst/>
          </a:prstGeom>
        </p:spPr>
      </p:pic>
      <p:pic>
        <p:nvPicPr>
          <p:cNvPr id="21" name="Рисунок 20" descr="Поделиться">
            <a:extLst>
              <a:ext uri="{FF2B5EF4-FFF2-40B4-BE49-F238E27FC236}">
                <a16:creationId xmlns:a16="http://schemas.microsoft.com/office/drawing/2014/main" id="{F8F9697D-AED4-4A45-A862-D48E11A392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64744" y="208110"/>
            <a:ext cx="1054895" cy="1054895"/>
          </a:xfrm>
          <a:prstGeom prst="rect">
            <a:avLst/>
          </a:prstGeom>
        </p:spPr>
      </p:pic>
      <p:sp>
        <p:nvSpPr>
          <p:cNvPr id="19" name="TextBox 18">
            <a:extLst>
              <a:ext uri="{FF2B5EF4-FFF2-40B4-BE49-F238E27FC236}">
                <a16:creationId xmlns:a16="http://schemas.microsoft.com/office/drawing/2014/main" id="{31659309-9AF4-40EB-B79B-59994F15C915}"/>
              </a:ext>
            </a:extLst>
          </p:cNvPr>
          <p:cNvSpPr txBox="1"/>
          <p:nvPr/>
        </p:nvSpPr>
        <p:spPr>
          <a:xfrm>
            <a:off x="10750858" y="0"/>
            <a:ext cx="1441142" cy="276999"/>
          </a:xfrm>
          <a:prstGeom prst="rect">
            <a:avLst/>
          </a:prstGeom>
          <a:noFill/>
        </p:spPr>
        <p:txBody>
          <a:bodyPr wrap="square" rtlCol="0">
            <a:spAutoFit/>
          </a:bodyPr>
          <a:lstStyle/>
          <a:p>
            <a:r>
              <a:rPr lang="ru-RU" sz="1200" dirty="0">
                <a:solidFill>
                  <a:schemeClr val="tx2">
                    <a:lumMod val="40000"/>
                    <a:lumOff val="60000"/>
                  </a:schemeClr>
                </a:solidFill>
              </a:rPr>
              <a:t>Биология, 8 класс</a:t>
            </a:r>
          </a:p>
        </p:txBody>
      </p:sp>
    </p:spTree>
    <p:extLst>
      <p:ext uri="{BB962C8B-B14F-4D97-AF65-F5344CB8AC3E}">
        <p14:creationId xmlns:p14="http://schemas.microsoft.com/office/powerpoint/2010/main" val="3186679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923AEC73-3C65-42DB-8517-994DE7F35046}"/>
              </a:ext>
            </a:extLst>
          </p:cNvPr>
          <p:cNvGraphicFramePr>
            <a:graphicFrameLocks noGrp="1"/>
          </p:cNvGraphicFramePr>
          <p:nvPr>
            <p:extLst>
              <p:ext uri="{D42A27DB-BD31-4B8C-83A1-F6EECF244321}">
                <p14:modId xmlns:p14="http://schemas.microsoft.com/office/powerpoint/2010/main" val="756980819"/>
              </p:ext>
            </p:extLst>
          </p:nvPr>
        </p:nvGraphicFramePr>
        <p:xfrm>
          <a:off x="145085" y="729922"/>
          <a:ext cx="11901829" cy="5689473"/>
        </p:xfrm>
        <a:graphic>
          <a:graphicData uri="http://schemas.openxmlformats.org/drawingml/2006/table">
            <a:tbl>
              <a:tblPr firstRow="1" firstCol="1" lastRow="1" lastCol="1" bandRow="1" bandCol="1">
                <a:noFill/>
                <a:tableStyleId>{5940675A-B579-460E-94D1-54222C63F5DA}</a:tableStyleId>
              </a:tblPr>
              <a:tblGrid>
                <a:gridCol w="484187">
                  <a:extLst>
                    <a:ext uri="{9D8B030D-6E8A-4147-A177-3AD203B41FA5}">
                      <a16:colId xmlns:a16="http://schemas.microsoft.com/office/drawing/2014/main" val="1602300257"/>
                    </a:ext>
                  </a:extLst>
                </a:gridCol>
                <a:gridCol w="11417642">
                  <a:extLst>
                    <a:ext uri="{9D8B030D-6E8A-4147-A177-3AD203B41FA5}">
                      <a16:colId xmlns:a16="http://schemas.microsoft.com/office/drawing/2014/main" val="3427477491"/>
                    </a:ext>
                  </a:extLst>
                </a:gridCol>
              </a:tblGrid>
              <a:tr h="214148">
                <a:tc>
                  <a:txBody>
                    <a:bodyPr/>
                    <a:lstStyle/>
                    <a:p>
                      <a:pPr algn="ctr">
                        <a:lnSpc>
                          <a:spcPct val="115000"/>
                        </a:lnSpc>
                        <a:spcBef>
                          <a:spcPts val="55"/>
                        </a:spcBef>
                        <a:spcAft>
                          <a:spcPts val="0"/>
                        </a:spcAft>
                        <a:tabLst>
                          <a:tab pos="452120" algn="l"/>
                        </a:tabLst>
                      </a:pPr>
                      <a:r>
                        <a:rPr lang="ru-RU" sz="1200" b="1" dirty="0">
                          <a:effectLst/>
                          <a:latin typeface="Times New Roman" panose="02020603050405020304" pitchFamily="18" charset="0"/>
                          <a:cs typeface="Times New Roman" panose="02020603050405020304" pitchFamily="18" charset="0"/>
                        </a:rPr>
                        <a:t>№</a:t>
                      </a:r>
                    </a:p>
                    <a:p>
                      <a:pPr algn="ctr">
                        <a:lnSpc>
                          <a:spcPct val="115000"/>
                        </a:lnSpc>
                        <a:spcBef>
                          <a:spcPts val="55"/>
                        </a:spcBef>
                        <a:spcAft>
                          <a:spcPts val="0"/>
                        </a:spcAft>
                        <a:tabLst>
                          <a:tab pos="452120" algn="l"/>
                        </a:tabLst>
                      </a:pPr>
                      <a:r>
                        <a:rPr lang="ru-RU" sz="1200" b="1" dirty="0">
                          <a:effectLst/>
                          <a:latin typeface="Times New Roman" panose="02020603050405020304" pitchFamily="18" charset="0"/>
                          <a:cs typeface="Times New Roman" panose="02020603050405020304" pitchFamily="18" charset="0"/>
                        </a:rPr>
                        <a:t>п/п</a:t>
                      </a:r>
                      <a:endParaRPr lang="ru-RU"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lnSpc>
                          <a:spcPct val="115000"/>
                        </a:lnSpc>
                        <a:spcBef>
                          <a:spcPts val="55"/>
                        </a:spcBef>
                        <a:spcAft>
                          <a:spcPts val="0"/>
                        </a:spcAft>
                        <a:tabLst>
                          <a:tab pos="452120" algn="l"/>
                        </a:tabLst>
                      </a:pPr>
                      <a:r>
                        <a:rPr lang="ru-RU" sz="1200" b="1" dirty="0">
                          <a:effectLst/>
                          <a:latin typeface="Times New Roman" panose="02020603050405020304" pitchFamily="18" charset="0"/>
                          <a:cs typeface="Times New Roman" panose="02020603050405020304" pitchFamily="18" charset="0"/>
                        </a:rPr>
                        <a:t>Блоки</a:t>
                      </a:r>
                      <a:r>
                        <a:rPr lang="ru-RU" sz="1200" b="1" spc="-35" dirty="0">
                          <a:effectLst/>
                          <a:latin typeface="Times New Roman" panose="02020603050405020304" pitchFamily="18" charset="0"/>
                          <a:cs typeface="Times New Roman" panose="02020603050405020304" pitchFamily="18" charset="0"/>
                        </a:rPr>
                        <a:t> </a:t>
                      </a:r>
                      <a:r>
                        <a:rPr lang="ru-RU" sz="1200" b="1" dirty="0" err="1">
                          <a:effectLst/>
                          <a:latin typeface="Times New Roman" panose="02020603050405020304" pitchFamily="18" charset="0"/>
                          <a:cs typeface="Times New Roman" panose="02020603050405020304" pitchFamily="18" charset="0"/>
                        </a:rPr>
                        <a:t>ПООП</a:t>
                      </a:r>
                      <a:r>
                        <a:rPr lang="ru-RU" sz="1200" b="1" dirty="0">
                          <a:effectLst/>
                          <a:latin typeface="Times New Roman" panose="02020603050405020304" pitchFamily="18" charset="0"/>
                          <a:cs typeface="Times New Roman" panose="02020603050405020304" pitchFamily="18" charset="0"/>
                        </a:rPr>
                        <a:t>:</a:t>
                      </a:r>
                      <a:r>
                        <a:rPr lang="ru-RU" sz="1200" b="1" spc="-35" dirty="0">
                          <a:effectLst/>
                          <a:latin typeface="Times New Roman" panose="02020603050405020304" pitchFamily="18" charset="0"/>
                          <a:cs typeface="Times New Roman" panose="02020603050405020304" pitchFamily="18" charset="0"/>
                        </a:rPr>
                        <a:t> </a:t>
                      </a:r>
                      <a:r>
                        <a:rPr lang="ru-RU" sz="1200" b="1" dirty="0">
                          <a:effectLst/>
                          <a:latin typeface="Times New Roman" panose="02020603050405020304" pitchFamily="18" charset="0"/>
                          <a:cs typeface="Times New Roman" panose="02020603050405020304" pitchFamily="18" charset="0"/>
                        </a:rPr>
                        <a:t>выпускник</a:t>
                      </a:r>
                      <a:r>
                        <a:rPr lang="ru-RU" sz="1200" b="1" spc="-45" dirty="0">
                          <a:effectLst/>
                          <a:latin typeface="Times New Roman" panose="02020603050405020304" pitchFamily="18" charset="0"/>
                          <a:cs typeface="Times New Roman" panose="02020603050405020304" pitchFamily="18" charset="0"/>
                        </a:rPr>
                        <a:t> </a:t>
                      </a:r>
                      <a:r>
                        <a:rPr lang="ru-RU" sz="1200" b="1" dirty="0">
                          <a:effectLst/>
                          <a:latin typeface="Times New Roman" panose="02020603050405020304" pitchFamily="18" charset="0"/>
                          <a:cs typeface="Times New Roman" panose="02020603050405020304" pitchFamily="18" charset="0"/>
                        </a:rPr>
                        <a:t>научится</a:t>
                      </a:r>
                      <a:r>
                        <a:rPr lang="ru-RU" sz="1200" b="1" spc="-35" dirty="0">
                          <a:effectLst/>
                          <a:latin typeface="Times New Roman" panose="02020603050405020304" pitchFamily="18" charset="0"/>
                          <a:cs typeface="Times New Roman" panose="02020603050405020304" pitchFamily="18" charset="0"/>
                        </a:rPr>
                        <a:t> </a:t>
                      </a:r>
                      <a:r>
                        <a:rPr lang="ru-RU" sz="1200" b="1" dirty="0">
                          <a:effectLst/>
                          <a:latin typeface="Times New Roman" panose="02020603050405020304" pitchFamily="18" charset="0"/>
                          <a:cs typeface="Times New Roman" panose="02020603050405020304" pitchFamily="18" charset="0"/>
                        </a:rPr>
                        <a:t>/</a:t>
                      </a:r>
                      <a:r>
                        <a:rPr lang="ru-RU" sz="1200" b="1" spc="-20" dirty="0">
                          <a:effectLst/>
                          <a:latin typeface="Times New Roman" panose="02020603050405020304" pitchFamily="18" charset="0"/>
                          <a:cs typeface="Times New Roman" panose="02020603050405020304" pitchFamily="18" charset="0"/>
                        </a:rPr>
                        <a:t> </a:t>
                      </a:r>
                      <a:r>
                        <a:rPr lang="ru-RU" sz="1200" b="1" dirty="0">
                          <a:effectLst/>
                          <a:latin typeface="Times New Roman" panose="02020603050405020304" pitchFamily="18" charset="0"/>
                          <a:cs typeface="Times New Roman" panose="02020603050405020304" pitchFamily="18" charset="0"/>
                        </a:rPr>
                        <a:t>получит </a:t>
                      </a:r>
                      <a:r>
                        <a:rPr lang="ru-RU" sz="1200" b="1" spc="-285" dirty="0">
                          <a:effectLst/>
                          <a:latin typeface="Times New Roman" panose="02020603050405020304" pitchFamily="18" charset="0"/>
                          <a:cs typeface="Times New Roman" panose="02020603050405020304" pitchFamily="18" charset="0"/>
                        </a:rPr>
                        <a:t> </a:t>
                      </a:r>
                      <a:r>
                        <a:rPr lang="ru-RU" sz="1200" b="1" dirty="0">
                          <a:effectLst/>
                          <a:latin typeface="Times New Roman" panose="02020603050405020304" pitchFamily="18" charset="0"/>
                          <a:cs typeface="Times New Roman" panose="02020603050405020304" pitchFamily="18" charset="0"/>
                        </a:rPr>
                        <a:t>возможность</a:t>
                      </a:r>
                      <a:r>
                        <a:rPr lang="ru-RU" sz="1200" b="1" spc="-10" dirty="0">
                          <a:effectLst/>
                          <a:latin typeface="Times New Roman" panose="02020603050405020304" pitchFamily="18" charset="0"/>
                          <a:cs typeface="Times New Roman" panose="02020603050405020304" pitchFamily="18" charset="0"/>
                        </a:rPr>
                        <a:t> </a:t>
                      </a:r>
                      <a:r>
                        <a:rPr lang="ru-RU" sz="1200" b="1" dirty="0">
                          <a:effectLst/>
                          <a:latin typeface="Times New Roman" panose="02020603050405020304" pitchFamily="18" charset="0"/>
                          <a:cs typeface="Times New Roman" panose="02020603050405020304" pitchFamily="18" charset="0"/>
                        </a:rPr>
                        <a:t>научиться</a:t>
                      </a:r>
                      <a:r>
                        <a:rPr lang="ru-RU" sz="1200" b="1" spc="-5" dirty="0">
                          <a:effectLst/>
                          <a:latin typeface="Times New Roman" panose="02020603050405020304" pitchFamily="18" charset="0"/>
                          <a:cs typeface="Times New Roman" panose="02020603050405020304" pitchFamily="18" charset="0"/>
                        </a:rPr>
                        <a:t> </a:t>
                      </a:r>
                      <a:r>
                        <a:rPr lang="ru-RU" sz="1200" b="1" dirty="0">
                          <a:effectLst/>
                          <a:latin typeface="Times New Roman" panose="02020603050405020304" pitchFamily="18" charset="0"/>
                          <a:cs typeface="Times New Roman" panose="02020603050405020304" pitchFamily="18" charset="0"/>
                        </a:rPr>
                        <a:t>или</a:t>
                      </a:r>
                      <a:r>
                        <a:rPr lang="ru-RU" sz="1200" b="1" spc="-10" dirty="0">
                          <a:effectLst/>
                          <a:latin typeface="Times New Roman" panose="02020603050405020304" pitchFamily="18" charset="0"/>
                          <a:cs typeface="Times New Roman" panose="02020603050405020304" pitchFamily="18" charset="0"/>
                        </a:rPr>
                        <a:t> </a:t>
                      </a:r>
                      <a:r>
                        <a:rPr lang="ru-RU" sz="1200" b="1" dirty="0">
                          <a:effectLst/>
                          <a:latin typeface="Times New Roman" panose="02020603050405020304" pitchFamily="18" charset="0"/>
                          <a:cs typeface="Times New Roman" panose="02020603050405020304" pitchFamily="18" charset="0"/>
                        </a:rPr>
                        <a:t>проверяемые требования</a:t>
                      </a:r>
                      <a:r>
                        <a:rPr lang="ru-RU" sz="1200" b="1" spc="-20" dirty="0">
                          <a:effectLst/>
                          <a:latin typeface="Times New Roman" panose="02020603050405020304" pitchFamily="18" charset="0"/>
                          <a:cs typeface="Times New Roman" panose="02020603050405020304" pitchFamily="18" charset="0"/>
                        </a:rPr>
                        <a:t> </a:t>
                      </a:r>
                      <a:r>
                        <a:rPr lang="ru-RU" sz="1200" b="1" dirty="0">
                          <a:effectLst/>
                          <a:latin typeface="Times New Roman" panose="02020603050405020304" pitchFamily="18" charset="0"/>
                          <a:cs typeface="Times New Roman" panose="02020603050405020304" pitchFamily="18" charset="0"/>
                        </a:rPr>
                        <a:t>(умения)</a:t>
                      </a:r>
                      <a:r>
                        <a:rPr lang="ru-RU" sz="1200" b="1" spc="-25" dirty="0">
                          <a:effectLst/>
                          <a:latin typeface="Times New Roman" panose="02020603050405020304" pitchFamily="18" charset="0"/>
                          <a:cs typeface="Times New Roman" panose="02020603050405020304" pitchFamily="18" charset="0"/>
                        </a:rPr>
                        <a:t> </a:t>
                      </a:r>
                      <a:r>
                        <a:rPr lang="ru-RU" sz="1200" b="1" dirty="0">
                          <a:effectLst/>
                          <a:latin typeface="Times New Roman" panose="02020603050405020304" pitchFamily="18" charset="0"/>
                          <a:cs typeface="Times New Roman" panose="02020603050405020304" pitchFamily="18" charset="0"/>
                        </a:rPr>
                        <a:t>в</a:t>
                      </a:r>
                      <a:r>
                        <a:rPr lang="ru-RU" sz="1200" b="1" spc="-30" dirty="0">
                          <a:effectLst/>
                          <a:latin typeface="Times New Roman" panose="02020603050405020304" pitchFamily="18" charset="0"/>
                          <a:cs typeface="Times New Roman" panose="02020603050405020304" pitchFamily="18" charset="0"/>
                        </a:rPr>
                        <a:t> </a:t>
                      </a:r>
                      <a:r>
                        <a:rPr lang="ru-RU" sz="1200" b="1" dirty="0">
                          <a:effectLst/>
                          <a:latin typeface="Times New Roman" panose="02020603050405020304" pitchFamily="18" charset="0"/>
                          <a:cs typeface="Times New Roman" panose="02020603050405020304" pitchFamily="18" charset="0"/>
                        </a:rPr>
                        <a:t>соответствии</a:t>
                      </a:r>
                      <a:r>
                        <a:rPr lang="ru-RU" sz="1200" b="1" spc="-20" dirty="0">
                          <a:effectLst/>
                          <a:latin typeface="Times New Roman" panose="02020603050405020304" pitchFamily="18" charset="0"/>
                          <a:cs typeface="Times New Roman" panose="02020603050405020304" pitchFamily="18" charset="0"/>
                        </a:rPr>
                        <a:t> </a:t>
                      </a:r>
                      <a:r>
                        <a:rPr lang="ru-RU" sz="1200" b="1" dirty="0">
                          <a:effectLst/>
                          <a:latin typeface="Times New Roman" panose="02020603050405020304" pitchFamily="18" charset="0"/>
                          <a:cs typeface="Times New Roman" panose="02020603050405020304" pitchFamily="18" charset="0"/>
                        </a:rPr>
                        <a:t>с</a:t>
                      </a:r>
                      <a:r>
                        <a:rPr lang="ru-RU" sz="1200" b="1" spc="-25" dirty="0">
                          <a:effectLst/>
                          <a:latin typeface="Times New Roman" panose="02020603050405020304" pitchFamily="18" charset="0"/>
                          <a:cs typeface="Times New Roman" panose="02020603050405020304" pitchFamily="18" charset="0"/>
                        </a:rPr>
                        <a:t> </a:t>
                      </a:r>
                      <a:r>
                        <a:rPr lang="ru-RU" sz="1200" b="1" dirty="0">
                          <a:effectLst/>
                          <a:latin typeface="Times New Roman" panose="02020603050405020304" pitchFamily="18" charset="0"/>
                          <a:cs typeface="Times New Roman" panose="02020603050405020304" pitchFamily="18" charset="0"/>
                        </a:rPr>
                        <a:t>ФГОС</a:t>
                      </a:r>
                      <a:endParaRPr lang="ru-RU"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373384286"/>
                  </a:ext>
                </a:extLst>
              </a:tr>
              <a:tr h="0">
                <a:tc>
                  <a:txBody>
                    <a:bodyPr/>
                    <a:lstStyle/>
                    <a:p>
                      <a:pPr algn="ctr">
                        <a:spcBef>
                          <a:spcPts val="55"/>
                        </a:spcBef>
                        <a:spcAft>
                          <a:spcPts val="0"/>
                        </a:spcAft>
                        <a:tabLst>
                          <a:tab pos="452120" algn="l"/>
                        </a:tabLs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1К1</a:t>
                      </a:r>
                    </a:p>
                  </a:txBody>
                  <a:tcPr marL="0" marR="0" marT="0" marB="0" anchor="ctr">
                    <a:noFill/>
                  </a:tcPr>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Владеть различными видами чтения: просмотровым, ознакомительным, изучающим, поисковым. Соблюдать на письме нормы современного русского литературного языка, в том числе во время списывания текста объемом 120–140 слов, составленного с учетом ранее изученных правил (в том числе содержащего изученные в течение четвертого года обучения орфограммы, </a:t>
                      </a:r>
                      <a:r>
                        <a:rPr lang="ru-RU" sz="1200" b="0" i="0" u="none" strike="noStrike" dirty="0" err="1">
                          <a:solidFill>
                            <a:srgbClr val="000000"/>
                          </a:solidFill>
                          <a:effectLst/>
                          <a:latin typeface="Times New Roman" panose="02020603050405020304" pitchFamily="18" charset="0"/>
                          <a:cs typeface="Times New Roman" panose="02020603050405020304" pitchFamily="18" charset="0"/>
                        </a:rPr>
                        <a:t>пунктограммы</a:t>
                      </a:r>
                      <a:r>
                        <a:rPr lang="ru-RU" sz="1200" b="0" i="0" u="none" strike="noStrike" dirty="0">
                          <a:solidFill>
                            <a:srgbClr val="000000"/>
                          </a:solidFill>
                          <a:effectLst/>
                          <a:latin typeface="Times New Roman" panose="02020603050405020304" pitchFamily="18" charset="0"/>
                          <a:cs typeface="Times New Roman" panose="02020603050405020304" pitchFamily="18" charset="0"/>
                        </a:rPr>
                        <a:t> и слова с непроверяемыми написаниями)</a:t>
                      </a:r>
                    </a:p>
                  </a:txBody>
                  <a:tcPr marL="9525" marR="9525" marT="9525" marB="0" anchor="b">
                    <a:noFill/>
                  </a:tcPr>
                </a:tc>
                <a:extLst>
                  <a:ext uri="{0D108BD9-81ED-4DB2-BD59-A6C34878D82A}">
                    <a16:rowId xmlns:a16="http://schemas.microsoft.com/office/drawing/2014/main" val="3392768954"/>
                  </a:ext>
                </a:extLst>
              </a:tr>
              <a:tr h="0">
                <a:tc>
                  <a:txBody>
                    <a:bodyPr/>
                    <a:lstStyle/>
                    <a:p>
                      <a:pPr algn="ctr">
                        <a:spcBef>
                          <a:spcPts val="55"/>
                        </a:spcBef>
                        <a:spcAft>
                          <a:spcPts val="0"/>
                        </a:spcAft>
                        <a:tabLst>
                          <a:tab pos="452120" algn="l"/>
                        </a:tabLs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1К2</a:t>
                      </a:r>
                    </a:p>
                  </a:txBody>
                  <a:tcPr marL="0" marR="0" marT="0" marB="0" anchor="ctr">
                    <a:noFill/>
                  </a:tcPr>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Владеть различными видами чтения: просмотровым, ознакомительным, изучающим, поисковым. Соблюдать на письме нормы современного русского литературного языка, в том числе во время списывания текста объемом 120–140 слов, составленного с учетом ранее изученных правил (в том числе содержащего изученные в течение четвертого года обучения орфограммы, </a:t>
                      </a:r>
                      <a:r>
                        <a:rPr lang="ru-RU" sz="1200" b="0" i="0" u="none" strike="noStrike" dirty="0" err="1">
                          <a:solidFill>
                            <a:srgbClr val="000000"/>
                          </a:solidFill>
                          <a:effectLst/>
                          <a:latin typeface="Times New Roman" panose="02020603050405020304" pitchFamily="18" charset="0"/>
                          <a:cs typeface="Times New Roman" panose="02020603050405020304" pitchFamily="18" charset="0"/>
                        </a:rPr>
                        <a:t>пунктограммы</a:t>
                      </a:r>
                      <a:r>
                        <a:rPr lang="ru-RU" sz="1200" b="0" i="0" u="none" strike="noStrike" dirty="0">
                          <a:solidFill>
                            <a:srgbClr val="000000"/>
                          </a:solidFill>
                          <a:effectLst/>
                          <a:latin typeface="Times New Roman" panose="02020603050405020304" pitchFamily="18" charset="0"/>
                          <a:cs typeface="Times New Roman" panose="02020603050405020304" pitchFamily="18" charset="0"/>
                        </a:rPr>
                        <a:t> и слова с непроверяемыми написаниями)</a:t>
                      </a:r>
                    </a:p>
                  </a:txBody>
                  <a:tcPr marL="9525" marR="9525" marT="9525" marB="0" anchor="b">
                    <a:noFill/>
                  </a:tcPr>
                </a:tc>
                <a:extLst>
                  <a:ext uri="{0D108BD9-81ED-4DB2-BD59-A6C34878D82A}">
                    <a16:rowId xmlns:a16="http://schemas.microsoft.com/office/drawing/2014/main" val="698017347"/>
                  </a:ext>
                </a:extLst>
              </a:tr>
              <a:tr h="0">
                <a:tc>
                  <a:txBody>
                    <a:bodyPr/>
                    <a:lstStyle/>
                    <a:p>
                      <a:pPr algn="ctr">
                        <a:spcBef>
                          <a:spcPts val="55"/>
                        </a:spcBef>
                        <a:spcAft>
                          <a:spcPts val="0"/>
                        </a:spcAft>
                        <a:tabLst>
                          <a:tab pos="452120" algn="l"/>
                        </a:tabLs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1К3</a:t>
                      </a:r>
                    </a:p>
                  </a:txBody>
                  <a:tcPr marL="0" marR="0" marT="0" marB="0" anchor="ctr">
                    <a:noFill/>
                  </a:tcPr>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Владеть различными видами чтения: просмотровым, ознакомительным, изучающим, поисковым. Соблюдать на письме нормы современного русского литературного языка, в том числе во время списывания текста объемом 120–140 слов, составленного с учетом ранее изученных правил (в том числе содержащего изученные в течение четвертого года обучения орфограммы, </a:t>
                      </a:r>
                      <a:r>
                        <a:rPr lang="ru-RU" sz="1200" b="0" i="0" u="none" strike="noStrike" dirty="0" err="1">
                          <a:solidFill>
                            <a:srgbClr val="000000"/>
                          </a:solidFill>
                          <a:effectLst/>
                          <a:latin typeface="Times New Roman" panose="02020603050405020304" pitchFamily="18" charset="0"/>
                          <a:cs typeface="Times New Roman" panose="02020603050405020304" pitchFamily="18" charset="0"/>
                        </a:rPr>
                        <a:t>пунктограммы</a:t>
                      </a:r>
                      <a:r>
                        <a:rPr lang="ru-RU" sz="1200" b="0" i="0" u="none" strike="noStrike" dirty="0">
                          <a:solidFill>
                            <a:srgbClr val="000000"/>
                          </a:solidFill>
                          <a:effectLst/>
                          <a:latin typeface="Times New Roman" panose="02020603050405020304" pitchFamily="18" charset="0"/>
                          <a:cs typeface="Times New Roman" panose="02020603050405020304" pitchFamily="18" charset="0"/>
                        </a:rPr>
                        <a:t> и слова с непроверяемыми написаниями)</a:t>
                      </a:r>
                    </a:p>
                  </a:txBody>
                  <a:tcPr marL="9525" marR="9525" marT="9525" marB="0" anchor="b">
                    <a:noFill/>
                  </a:tcPr>
                </a:tc>
                <a:extLst>
                  <a:ext uri="{0D108BD9-81ED-4DB2-BD59-A6C34878D82A}">
                    <a16:rowId xmlns:a16="http://schemas.microsoft.com/office/drawing/2014/main" val="872600325"/>
                  </a:ext>
                </a:extLst>
              </a:tr>
              <a:tr h="0">
                <a:tc>
                  <a:txBody>
                    <a:bodyPr/>
                    <a:lstStyle/>
                    <a:p>
                      <a:pPr algn="ctr">
                        <a:spcBef>
                          <a:spcPts val="55"/>
                        </a:spcBef>
                        <a:spcAft>
                          <a:spcPts val="0"/>
                        </a:spcAft>
                        <a:tabLst>
                          <a:tab pos="452120" algn="l"/>
                        </a:tabLs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2.1</a:t>
                      </a:r>
                    </a:p>
                  </a:txBody>
                  <a:tcPr marL="0" marR="0" marT="0" marB="0" anchor="ctr">
                    <a:noFill/>
                  </a:tcPr>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Определять типы подчинительной связи слов в словосочетании: согласование, управление, примыкание </a:t>
                      </a:r>
                    </a:p>
                  </a:txBody>
                  <a:tcPr marL="9525" marR="9525" marT="9525" marB="0" anchor="b">
                    <a:noFill/>
                  </a:tcPr>
                </a:tc>
                <a:extLst>
                  <a:ext uri="{0D108BD9-81ED-4DB2-BD59-A6C34878D82A}">
                    <a16:rowId xmlns:a16="http://schemas.microsoft.com/office/drawing/2014/main" val="1425964131"/>
                  </a:ext>
                </a:extLst>
              </a:tr>
              <a:tr h="41962">
                <a:tc>
                  <a:txBody>
                    <a:bodyPr/>
                    <a:lstStyle/>
                    <a:p>
                      <a:pPr algn="ctr">
                        <a:spcBef>
                          <a:spcPts val="55"/>
                        </a:spcBef>
                        <a:spcAft>
                          <a:spcPts val="0"/>
                        </a:spcAft>
                        <a:tabLst>
                          <a:tab pos="452120" algn="l"/>
                        </a:tabLs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2.2</a:t>
                      </a:r>
                    </a:p>
                  </a:txBody>
                  <a:tcPr marL="0" marR="0" marT="0" marB="0" anchor="ctr">
                    <a:noFill/>
                  </a:tcPr>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Определять типы подчинительной связи слов в словосочетании: согласование, управление, примыкание </a:t>
                      </a:r>
                    </a:p>
                  </a:txBody>
                  <a:tcPr marL="9525" marR="9525" marT="9525" marB="0" anchor="b">
                    <a:noFill/>
                  </a:tcPr>
                </a:tc>
                <a:extLst>
                  <a:ext uri="{0D108BD9-81ED-4DB2-BD59-A6C34878D82A}">
                    <a16:rowId xmlns:a16="http://schemas.microsoft.com/office/drawing/2014/main" val="3481329581"/>
                  </a:ext>
                </a:extLst>
              </a:tr>
              <a:tr h="41962">
                <a:tc>
                  <a:txBody>
                    <a:bodyPr/>
                    <a:lstStyle/>
                    <a:p>
                      <a:pPr algn="ctr">
                        <a:spcBef>
                          <a:spcPts val="55"/>
                        </a:spcBef>
                        <a:spcAft>
                          <a:spcPts val="0"/>
                        </a:spcAft>
                        <a:tabLst>
                          <a:tab pos="452120" algn="l"/>
                        </a:tabLs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0" marR="0" marT="0" marB="0" anchor="ctr">
                    <a:noFill/>
                  </a:tcPr>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Находить в предложении грамматическую основу</a:t>
                      </a:r>
                    </a:p>
                  </a:txBody>
                  <a:tcPr marL="9525" marR="9525" marT="9525" marB="0" anchor="b">
                    <a:noFill/>
                  </a:tcPr>
                </a:tc>
                <a:extLst>
                  <a:ext uri="{0D108BD9-81ED-4DB2-BD59-A6C34878D82A}">
                    <a16:rowId xmlns:a16="http://schemas.microsoft.com/office/drawing/2014/main" val="2626262406"/>
                  </a:ext>
                </a:extLst>
              </a:tr>
              <a:tr h="41962">
                <a:tc>
                  <a:txBody>
                    <a:bodyPr/>
                    <a:lstStyle/>
                    <a:p>
                      <a:pPr algn="ctr">
                        <a:spcBef>
                          <a:spcPts val="55"/>
                        </a:spcBef>
                        <a:spcAft>
                          <a:spcPts val="0"/>
                        </a:spcAft>
                        <a:tabLst>
                          <a:tab pos="452120" algn="l"/>
                        </a:tabLs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0" marR="0" marT="0" marB="0" anchor="ctr">
                    <a:noFill/>
                  </a:tcPr>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Различать виды односоставных предложений (назывное предложение, определенно-личное предложение, неопределенно-личное предложение, обобщенно-личное предложение, безличное предложение)</a:t>
                      </a:r>
                    </a:p>
                  </a:txBody>
                  <a:tcPr marL="9525" marR="9525" marT="9525" marB="0" anchor="b">
                    <a:noFill/>
                  </a:tcPr>
                </a:tc>
                <a:extLst>
                  <a:ext uri="{0D108BD9-81ED-4DB2-BD59-A6C34878D82A}">
                    <a16:rowId xmlns:a16="http://schemas.microsoft.com/office/drawing/2014/main" val="1729864423"/>
                  </a:ext>
                </a:extLst>
              </a:tr>
              <a:tr h="41962">
                <a:tc>
                  <a:txBody>
                    <a:bodyPr/>
                    <a:lstStyle/>
                    <a:p>
                      <a:pPr algn="ctr">
                        <a:spcBef>
                          <a:spcPts val="55"/>
                        </a:spcBef>
                        <a:spcAft>
                          <a:spcPts val="0"/>
                        </a:spcAft>
                        <a:tabLst>
                          <a:tab pos="452120" algn="l"/>
                        </a:tabLs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0" marR="0" marT="0" marB="0" anchor="ctr">
                    <a:noFill/>
                  </a:tcPr>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Распознавать по графической схеме простое предложение, осложненное однородными членами (главными и второстепенными); находить в ряду других предложений предложение с однородными членами с опорой на графическую схему</a:t>
                      </a:r>
                    </a:p>
                  </a:txBody>
                  <a:tcPr marL="9525" marR="9525" marT="9525" marB="0" anchor="b">
                    <a:noFill/>
                  </a:tcPr>
                </a:tc>
                <a:extLst>
                  <a:ext uri="{0D108BD9-81ED-4DB2-BD59-A6C34878D82A}">
                    <a16:rowId xmlns:a16="http://schemas.microsoft.com/office/drawing/2014/main" val="1827668425"/>
                  </a:ext>
                </a:extLst>
              </a:tr>
              <a:tr h="41962">
                <a:tc>
                  <a:txBody>
                    <a:bodyPr/>
                    <a:lstStyle/>
                    <a:p>
                      <a:pPr algn="ctr">
                        <a:spcBef>
                          <a:spcPts val="55"/>
                        </a:spcBef>
                        <a:spcAft>
                          <a:spcPts val="0"/>
                        </a:spcAft>
                        <a:tabLst>
                          <a:tab pos="452120" algn="l"/>
                        </a:tabLs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6.1</a:t>
                      </a:r>
                    </a:p>
                  </a:txBody>
                  <a:tcPr marL="0" marR="0" marT="0" marB="0" anchor="ctr">
                    <a:noFill/>
                  </a:tcPr>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Находить в ряду других предложение с обособленным согласованным определением, пунктуационным умением обосновывать условия обособления согласованного определения, в том числе с помощью графической схемы</a:t>
                      </a:r>
                    </a:p>
                  </a:txBody>
                  <a:tcPr marL="9525" marR="9525" marT="9525" marB="0" anchor="b">
                    <a:noFill/>
                  </a:tcPr>
                </a:tc>
                <a:extLst>
                  <a:ext uri="{0D108BD9-81ED-4DB2-BD59-A6C34878D82A}">
                    <a16:rowId xmlns:a16="http://schemas.microsoft.com/office/drawing/2014/main" val="1210276787"/>
                  </a:ext>
                </a:extLst>
              </a:tr>
              <a:tr h="41962">
                <a:tc>
                  <a:txBody>
                    <a:bodyPr/>
                    <a:lstStyle/>
                    <a:p>
                      <a:pPr algn="ctr">
                        <a:spcBef>
                          <a:spcPts val="55"/>
                        </a:spcBef>
                        <a:spcAft>
                          <a:spcPts val="0"/>
                        </a:spcAft>
                        <a:tabLst>
                          <a:tab pos="452120" algn="l"/>
                        </a:tabLs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6.2</a:t>
                      </a:r>
                    </a:p>
                  </a:txBody>
                  <a:tcPr marL="0" marR="0" marT="0" marB="0" anchor="ctr">
                    <a:noFill/>
                  </a:tcPr>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Находить в ряду других предложение с обособленным согласованным определением, пунктуационным умением обосновывать условия обособления согласованного определения, в том числе с помощью графической схемы</a:t>
                      </a:r>
                    </a:p>
                  </a:txBody>
                  <a:tcPr marL="9525" marR="9525" marT="9525" marB="0" anchor="b">
                    <a:noFill/>
                  </a:tcPr>
                </a:tc>
                <a:extLst>
                  <a:ext uri="{0D108BD9-81ED-4DB2-BD59-A6C34878D82A}">
                    <a16:rowId xmlns:a16="http://schemas.microsoft.com/office/drawing/2014/main" val="301535311"/>
                  </a:ext>
                </a:extLst>
              </a:tr>
              <a:tr h="41962">
                <a:tc>
                  <a:txBody>
                    <a:bodyPr/>
                    <a:lstStyle/>
                    <a:p>
                      <a:pPr algn="ctr">
                        <a:spcBef>
                          <a:spcPts val="55"/>
                        </a:spcBef>
                        <a:spcAft>
                          <a:spcPts val="0"/>
                        </a:spcAft>
                        <a:tabLst>
                          <a:tab pos="452120" algn="l"/>
                        </a:tabLs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7.1</a:t>
                      </a:r>
                    </a:p>
                  </a:txBody>
                  <a:tcPr marL="0" marR="0" marT="0" marB="0" anchor="ctr">
                    <a:noFill/>
                  </a:tcPr>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Находить в ряду других предложение с обособленным обстоятельством, </a:t>
                      </a:r>
                      <a:r>
                        <a:rPr lang="ru-RU" sz="1200" b="0" i="0" u="none" strike="noStrike" dirty="0" err="1">
                          <a:solidFill>
                            <a:srgbClr val="000000"/>
                          </a:solidFill>
                          <a:effectLst/>
                          <a:latin typeface="Times New Roman" panose="02020603050405020304" pitchFamily="18" charset="0"/>
                          <a:cs typeface="Times New Roman" panose="02020603050405020304" pitchFamily="18" charset="0"/>
                        </a:rPr>
                        <a:t>пунктуацион-ным</a:t>
                      </a:r>
                      <a:r>
                        <a:rPr lang="ru-RU" sz="1200" b="0" i="0" u="none" strike="noStrike" dirty="0">
                          <a:solidFill>
                            <a:srgbClr val="000000"/>
                          </a:solidFill>
                          <a:effectLst/>
                          <a:latin typeface="Times New Roman" panose="02020603050405020304" pitchFamily="18" charset="0"/>
                          <a:cs typeface="Times New Roman" panose="02020603050405020304" pitchFamily="18" charset="0"/>
                        </a:rPr>
                        <a:t> умением обосновывать условия обособления обстоятельства, в том числе с помощью графической схемы</a:t>
                      </a:r>
                    </a:p>
                  </a:txBody>
                  <a:tcPr marL="9525" marR="9525" marT="9525" marB="0" anchor="b">
                    <a:noFill/>
                  </a:tcPr>
                </a:tc>
                <a:extLst>
                  <a:ext uri="{0D108BD9-81ED-4DB2-BD59-A6C34878D82A}">
                    <a16:rowId xmlns:a16="http://schemas.microsoft.com/office/drawing/2014/main" val="2450341833"/>
                  </a:ext>
                </a:extLst>
              </a:tr>
              <a:tr h="41962">
                <a:tc>
                  <a:txBody>
                    <a:bodyPr/>
                    <a:lstStyle/>
                    <a:p>
                      <a:pPr algn="ctr">
                        <a:spcBef>
                          <a:spcPts val="55"/>
                        </a:spcBef>
                        <a:spcAft>
                          <a:spcPts val="0"/>
                        </a:spcAft>
                        <a:tabLst>
                          <a:tab pos="452120" algn="l"/>
                        </a:tabLs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7.2</a:t>
                      </a:r>
                    </a:p>
                  </a:txBody>
                  <a:tcPr marL="0" marR="0" marT="0" marB="0" anchor="ctr">
                    <a:noFill/>
                  </a:tcPr>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Находить в ряду других предложение с обособленным обстоятельством, </a:t>
                      </a:r>
                      <a:r>
                        <a:rPr lang="ru-RU" sz="1200" b="0" i="0" u="none" strike="noStrike" dirty="0" err="1">
                          <a:solidFill>
                            <a:srgbClr val="000000"/>
                          </a:solidFill>
                          <a:effectLst/>
                          <a:latin typeface="Times New Roman" panose="02020603050405020304" pitchFamily="18" charset="0"/>
                          <a:cs typeface="Times New Roman" panose="02020603050405020304" pitchFamily="18" charset="0"/>
                        </a:rPr>
                        <a:t>пунктуацион-ным</a:t>
                      </a:r>
                      <a:r>
                        <a:rPr lang="ru-RU" sz="1200" b="0" i="0" u="none" strike="noStrike" dirty="0">
                          <a:solidFill>
                            <a:srgbClr val="000000"/>
                          </a:solidFill>
                          <a:effectLst/>
                          <a:latin typeface="Times New Roman" panose="02020603050405020304" pitchFamily="18" charset="0"/>
                          <a:cs typeface="Times New Roman" panose="02020603050405020304" pitchFamily="18" charset="0"/>
                        </a:rPr>
                        <a:t> умением обосновывать условия обособления обстоятельства, в том числе с помощью графической схемы</a:t>
                      </a:r>
                    </a:p>
                  </a:txBody>
                  <a:tcPr marL="9525" marR="9525" marT="9525" marB="0" anchor="b">
                    <a:noFill/>
                  </a:tcPr>
                </a:tc>
                <a:extLst>
                  <a:ext uri="{0D108BD9-81ED-4DB2-BD59-A6C34878D82A}">
                    <a16:rowId xmlns:a16="http://schemas.microsoft.com/office/drawing/2014/main" val="2659449973"/>
                  </a:ext>
                </a:extLst>
              </a:tr>
              <a:tr h="41962">
                <a:tc>
                  <a:txBody>
                    <a:bodyPr/>
                    <a:lstStyle/>
                    <a:p>
                      <a:pPr algn="ctr">
                        <a:spcBef>
                          <a:spcPts val="55"/>
                        </a:spcBef>
                        <a:spcAft>
                          <a:spcPts val="0"/>
                        </a:spcAft>
                        <a:tabLst>
                          <a:tab pos="452120" algn="l"/>
                        </a:tabLs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8.1</a:t>
                      </a:r>
                    </a:p>
                  </a:txBody>
                  <a:tcPr marL="0" marR="0" marT="0" marB="0" anchor="ctr">
                    <a:noFill/>
                  </a:tcPr>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Находить в ряду других предложений предложение с вводным словом, подбирать к данному вводному слову синоним (из той же группы по значению)</a:t>
                      </a:r>
                    </a:p>
                  </a:txBody>
                  <a:tcPr marL="9525" marR="9525" marT="9525" marB="0" anchor="b">
                    <a:noFill/>
                  </a:tcPr>
                </a:tc>
                <a:extLst>
                  <a:ext uri="{0D108BD9-81ED-4DB2-BD59-A6C34878D82A}">
                    <a16:rowId xmlns:a16="http://schemas.microsoft.com/office/drawing/2014/main" val="3796167533"/>
                  </a:ext>
                </a:extLst>
              </a:tr>
              <a:tr h="41962">
                <a:tc>
                  <a:txBody>
                    <a:bodyPr/>
                    <a:lstStyle/>
                    <a:p>
                      <a:pPr algn="ctr">
                        <a:spcBef>
                          <a:spcPts val="55"/>
                        </a:spcBef>
                        <a:spcAft>
                          <a:spcPts val="0"/>
                        </a:spcAft>
                        <a:tabLst>
                          <a:tab pos="452120" algn="l"/>
                        </a:tabLs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8.2</a:t>
                      </a:r>
                    </a:p>
                  </a:txBody>
                  <a:tcPr marL="0" marR="0" marT="0" marB="0" anchor="ctr">
                    <a:noFill/>
                  </a:tcPr>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Находить в ряду других предложений предложение с вводным словом, подбирать к данному вводному слову синоним (из той же группы по значению)</a:t>
                      </a:r>
                    </a:p>
                  </a:txBody>
                  <a:tcPr marL="9525" marR="9525" marT="9525" marB="0" anchor="b">
                    <a:noFill/>
                  </a:tcPr>
                </a:tc>
                <a:extLst>
                  <a:ext uri="{0D108BD9-81ED-4DB2-BD59-A6C34878D82A}">
                    <a16:rowId xmlns:a16="http://schemas.microsoft.com/office/drawing/2014/main" val="361420462"/>
                  </a:ext>
                </a:extLst>
              </a:tr>
              <a:tr h="41962">
                <a:tc>
                  <a:txBody>
                    <a:bodyPr/>
                    <a:lstStyle/>
                    <a:p>
                      <a:pPr algn="ctr">
                        <a:spcBef>
                          <a:spcPts val="55"/>
                        </a:spcBef>
                        <a:spcAft>
                          <a:spcPts val="0"/>
                        </a:spcAft>
                        <a:tabLst>
                          <a:tab pos="452120" algn="l"/>
                        </a:tabLs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9</a:t>
                      </a:r>
                    </a:p>
                  </a:txBody>
                  <a:tcPr marL="0" marR="0" marT="0" marB="0" anchor="ctr">
                    <a:noFill/>
                  </a:tcPr>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Проводить синтаксический анализ предложения </a:t>
                      </a:r>
                    </a:p>
                  </a:txBody>
                  <a:tcPr marL="9525" marR="9525" marT="9525" marB="0" anchor="b">
                    <a:noFill/>
                  </a:tcPr>
                </a:tc>
                <a:extLst>
                  <a:ext uri="{0D108BD9-81ED-4DB2-BD59-A6C34878D82A}">
                    <a16:rowId xmlns:a16="http://schemas.microsoft.com/office/drawing/2014/main" val="1946884854"/>
                  </a:ext>
                </a:extLst>
              </a:tr>
              <a:tr h="41962">
                <a:tc>
                  <a:txBody>
                    <a:bodyPr/>
                    <a:lstStyle/>
                    <a:p>
                      <a:pPr algn="ctr">
                        <a:spcBef>
                          <a:spcPts val="55"/>
                        </a:spcBef>
                        <a:spcAft>
                          <a:spcPts val="0"/>
                        </a:spcAft>
                        <a:tabLst>
                          <a:tab pos="452120" algn="l"/>
                        </a:tabLs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0" marR="0" marT="0" marB="0" anchor="ctr">
                    <a:noFill/>
                  </a:tcPr>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Распознавать случаи нарушения грамматических норм русского литературного языка в заданных предложениях и исправлять эти нарушения </a:t>
                      </a:r>
                    </a:p>
                  </a:txBody>
                  <a:tcPr marL="9525" marR="9525" marT="9525" marB="0" anchor="b">
                    <a:noFill/>
                  </a:tcPr>
                </a:tc>
                <a:extLst>
                  <a:ext uri="{0D108BD9-81ED-4DB2-BD59-A6C34878D82A}">
                    <a16:rowId xmlns:a16="http://schemas.microsoft.com/office/drawing/2014/main" val="2320868689"/>
                  </a:ext>
                </a:extLst>
              </a:tr>
            </a:tbl>
          </a:graphicData>
        </a:graphic>
      </p:graphicFrame>
      <p:sp>
        <p:nvSpPr>
          <p:cNvPr id="6" name="Заголовок 3">
            <a:extLst>
              <a:ext uri="{FF2B5EF4-FFF2-40B4-BE49-F238E27FC236}">
                <a16:creationId xmlns:a16="http://schemas.microsoft.com/office/drawing/2014/main" id="{6AA098EB-00A5-4472-B92F-2DD914CDD303}"/>
              </a:ext>
            </a:extLst>
          </p:cNvPr>
          <p:cNvSpPr>
            <a:spLocks noGrp="1"/>
          </p:cNvSpPr>
          <p:nvPr>
            <p:ph type="title"/>
          </p:nvPr>
        </p:nvSpPr>
        <p:spPr>
          <a:xfrm>
            <a:off x="3436620" y="292746"/>
            <a:ext cx="10728960" cy="594360"/>
          </a:xfrm>
        </p:spPr>
        <p:txBody>
          <a:bodyPr/>
          <a:lstStyle/>
          <a:p>
            <a:r>
              <a:rPr lang="ru-RU" dirty="0"/>
              <a:t>Требования (умения)</a:t>
            </a:r>
          </a:p>
        </p:txBody>
      </p:sp>
      <p:sp>
        <p:nvSpPr>
          <p:cNvPr id="4" name="TextBox 3">
            <a:extLst>
              <a:ext uri="{FF2B5EF4-FFF2-40B4-BE49-F238E27FC236}">
                <a16:creationId xmlns:a16="http://schemas.microsoft.com/office/drawing/2014/main" id="{642474EF-1F6E-415F-8E7D-97888A619390}"/>
              </a:ext>
            </a:extLst>
          </p:cNvPr>
          <p:cNvSpPr txBox="1"/>
          <p:nvPr/>
        </p:nvSpPr>
        <p:spPr>
          <a:xfrm>
            <a:off x="10597333" y="13711"/>
            <a:ext cx="1594667" cy="276999"/>
          </a:xfrm>
          <a:prstGeom prst="rect">
            <a:avLst/>
          </a:prstGeom>
          <a:noFill/>
        </p:spPr>
        <p:txBody>
          <a:bodyPr wrap="none" rtlCol="0">
            <a:spAutoFit/>
          </a:bodyPr>
          <a:lstStyle/>
          <a:p>
            <a:r>
              <a:rPr lang="ru-RU" sz="1200" dirty="0">
                <a:solidFill>
                  <a:schemeClr val="tx2">
                    <a:lumMod val="40000"/>
                    <a:lumOff val="60000"/>
                  </a:schemeClr>
                </a:solidFill>
              </a:rPr>
              <a:t>Русский язык, 8 класс</a:t>
            </a:r>
          </a:p>
        </p:txBody>
      </p:sp>
    </p:spTree>
    <p:extLst>
      <p:ext uri="{BB962C8B-B14F-4D97-AF65-F5344CB8AC3E}">
        <p14:creationId xmlns:p14="http://schemas.microsoft.com/office/powerpoint/2010/main" val="1980448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923AEC73-3C65-42DB-8517-994DE7F35046}"/>
              </a:ext>
            </a:extLst>
          </p:cNvPr>
          <p:cNvGraphicFramePr>
            <a:graphicFrameLocks noGrp="1"/>
          </p:cNvGraphicFramePr>
          <p:nvPr>
            <p:extLst>
              <p:ext uri="{D42A27DB-BD31-4B8C-83A1-F6EECF244321}">
                <p14:modId xmlns:p14="http://schemas.microsoft.com/office/powerpoint/2010/main" val="2235342968"/>
              </p:ext>
            </p:extLst>
          </p:nvPr>
        </p:nvGraphicFramePr>
        <p:xfrm>
          <a:off x="197708" y="948806"/>
          <a:ext cx="11796583" cy="5616448"/>
        </p:xfrm>
        <a:graphic>
          <a:graphicData uri="http://schemas.openxmlformats.org/drawingml/2006/table">
            <a:tbl>
              <a:tblPr firstRow="1" firstCol="1" lastRow="1" lastCol="1" bandRow="1" bandCol="1">
                <a:noFill/>
                <a:tableStyleId>{5940675A-B579-460E-94D1-54222C63F5DA}</a:tableStyleId>
              </a:tblPr>
              <a:tblGrid>
                <a:gridCol w="519676">
                  <a:extLst>
                    <a:ext uri="{9D8B030D-6E8A-4147-A177-3AD203B41FA5}">
                      <a16:colId xmlns:a16="http://schemas.microsoft.com/office/drawing/2014/main" val="1602300257"/>
                    </a:ext>
                  </a:extLst>
                </a:gridCol>
                <a:gridCol w="11276907">
                  <a:extLst>
                    <a:ext uri="{9D8B030D-6E8A-4147-A177-3AD203B41FA5}">
                      <a16:colId xmlns:a16="http://schemas.microsoft.com/office/drawing/2014/main" val="3427477491"/>
                    </a:ext>
                  </a:extLst>
                </a:gridCol>
              </a:tblGrid>
              <a:tr h="219605">
                <a:tc>
                  <a:txBody>
                    <a:bodyPr/>
                    <a:lstStyle/>
                    <a:p>
                      <a:pPr algn="ctr">
                        <a:lnSpc>
                          <a:spcPct val="115000"/>
                        </a:lnSpc>
                        <a:spcBef>
                          <a:spcPts val="55"/>
                        </a:spcBef>
                        <a:spcAft>
                          <a:spcPts val="0"/>
                        </a:spcAft>
                        <a:tabLst>
                          <a:tab pos="452120" algn="l"/>
                        </a:tabLst>
                      </a:pPr>
                      <a:r>
                        <a:rPr lang="ru-RU" sz="1600" b="1" dirty="0">
                          <a:effectLst/>
                          <a:latin typeface="Times New Roman" panose="02020603050405020304" pitchFamily="18" charset="0"/>
                          <a:cs typeface="Times New Roman" panose="02020603050405020304" pitchFamily="18" charset="0"/>
                        </a:rPr>
                        <a:t>№</a:t>
                      </a:r>
                    </a:p>
                    <a:p>
                      <a:pPr algn="ctr">
                        <a:lnSpc>
                          <a:spcPct val="115000"/>
                        </a:lnSpc>
                        <a:spcBef>
                          <a:spcPts val="55"/>
                        </a:spcBef>
                        <a:spcAft>
                          <a:spcPts val="0"/>
                        </a:spcAft>
                        <a:tabLst>
                          <a:tab pos="452120" algn="l"/>
                        </a:tabLst>
                      </a:pPr>
                      <a:r>
                        <a:rPr lang="ru-RU" sz="1600" b="1" dirty="0">
                          <a:effectLst/>
                          <a:latin typeface="Times New Roman" panose="02020603050405020304" pitchFamily="18" charset="0"/>
                          <a:cs typeface="Times New Roman" panose="02020603050405020304" pitchFamily="18" charset="0"/>
                        </a:rPr>
                        <a:t>п/п</a:t>
                      </a:r>
                      <a:endPar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lnSpc>
                          <a:spcPct val="115000"/>
                        </a:lnSpc>
                        <a:spcBef>
                          <a:spcPts val="55"/>
                        </a:spcBef>
                        <a:spcAft>
                          <a:spcPts val="0"/>
                        </a:spcAft>
                        <a:tabLst>
                          <a:tab pos="452120" algn="l"/>
                        </a:tabLst>
                      </a:pPr>
                      <a:r>
                        <a:rPr lang="ru-RU" sz="1600" b="1" dirty="0">
                          <a:effectLst/>
                          <a:latin typeface="Times New Roman" panose="02020603050405020304" pitchFamily="18" charset="0"/>
                          <a:cs typeface="Times New Roman" panose="02020603050405020304" pitchFamily="18" charset="0"/>
                        </a:rPr>
                        <a:t>Блоки</a:t>
                      </a:r>
                      <a:r>
                        <a:rPr lang="ru-RU" sz="1600" b="1" spc="-35" dirty="0">
                          <a:effectLst/>
                          <a:latin typeface="Times New Roman" panose="02020603050405020304" pitchFamily="18" charset="0"/>
                          <a:cs typeface="Times New Roman" panose="02020603050405020304" pitchFamily="18" charset="0"/>
                        </a:rPr>
                        <a:t> </a:t>
                      </a:r>
                      <a:r>
                        <a:rPr lang="ru-RU" sz="1600" b="1" dirty="0" err="1">
                          <a:effectLst/>
                          <a:latin typeface="Times New Roman" panose="02020603050405020304" pitchFamily="18" charset="0"/>
                          <a:cs typeface="Times New Roman" panose="02020603050405020304" pitchFamily="18" charset="0"/>
                        </a:rPr>
                        <a:t>ПООП</a:t>
                      </a:r>
                      <a:r>
                        <a:rPr lang="ru-RU" sz="1600" b="1" dirty="0">
                          <a:effectLst/>
                          <a:latin typeface="Times New Roman" panose="02020603050405020304" pitchFamily="18" charset="0"/>
                          <a:cs typeface="Times New Roman" panose="02020603050405020304" pitchFamily="18" charset="0"/>
                        </a:rPr>
                        <a:t>:</a:t>
                      </a:r>
                      <a:r>
                        <a:rPr lang="ru-RU" sz="1600" b="1" spc="-35" dirty="0">
                          <a:effectLst/>
                          <a:latin typeface="Times New Roman" panose="02020603050405020304" pitchFamily="18" charset="0"/>
                          <a:cs typeface="Times New Roman" panose="02020603050405020304" pitchFamily="18" charset="0"/>
                        </a:rPr>
                        <a:t> </a:t>
                      </a:r>
                      <a:r>
                        <a:rPr lang="ru-RU" sz="1600" b="1" dirty="0">
                          <a:effectLst/>
                          <a:latin typeface="Times New Roman" panose="02020603050405020304" pitchFamily="18" charset="0"/>
                          <a:cs typeface="Times New Roman" panose="02020603050405020304" pitchFamily="18" charset="0"/>
                        </a:rPr>
                        <a:t>выпускник</a:t>
                      </a:r>
                      <a:r>
                        <a:rPr lang="ru-RU" sz="1600" b="1" spc="-45" dirty="0">
                          <a:effectLst/>
                          <a:latin typeface="Times New Roman" panose="02020603050405020304" pitchFamily="18" charset="0"/>
                          <a:cs typeface="Times New Roman" panose="02020603050405020304" pitchFamily="18" charset="0"/>
                        </a:rPr>
                        <a:t> </a:t>
                      </a:r>
                      <a:r>
                        <a:rPr lang="ru-RU" sz="1600" b="1" dirty="0">
                          <a:effectLst/>
                          <a:latin typeface="Times New Roman" panose="02020603050405020304" pitchFamily="18" charset="0"/>
                          <a:cs typeface="Times New Roman" panose="02020603050405020304" pitchFamily="18" charset="0"/>
                        </a:rPr>
                        <a:t>научится</a:t>
                      </a:r>
                      <a:r>
                        <a:rPr lang="ru-RU" sz="1600" b="1" spc="-35" dirty="0">
                          <a:effectLst/>
                          <a:latin typeface="Times New Roman" panose="02020603050405020304" pitchFamily="18" charset="0"/>
                          <a:cs typeface="Times New Roman" panose="02020603050405020304" pitchFamily="18" charset="0"/>
                        </a:rPr>
                        <a:t> </a:t>
                      </a:r>
                      <a:r>
                        <a:rPr lang="ru-RU" sz="1600" b="1" dirty="0">
                          <a:effectLst/>
                          <a:latin typeface="Times New Roman" panose="02020603050405020304" pitchFamily="18" charset="0"/>
                          <a:cs typeface="Times New Roman" panose="02020603050405020304" pitchFamily="18" charset="0"/>
                        </a:rPr>
                        <a:t>/</a:t>
                      </a:r>
                      <a:r>
                        <a:rPr lang="ru-RU" sz="1600" b="1" spc="-20" dirty="0">
                          <a:effectLst/>
                          <a:latin typeface="Times New Roman" panose="02020603050405020304" pitchFamily="18" charset="0"/>
                          <a:cs typeface="Times New Roman" panose="02020603050405020304" pitchFamily="18" charset="0"/>
                        </a:rPr>
                        <a:t> </a:t>
                      </a:r>
                      <a:r>
                        <a:rPr lang="ru-RU" sz="1600" b="1" dirty="0">
                          <a:effectLst/>
                          <a:latin typeface="Times New Roman" panose="02020603050405020304" pitchFamily="18" charset="0"/>
                          <a:cs typeface="Times New Roman" panose="02020603050405020304" pitchFamily="18" charset="0"/>
                        </a:rPr>
                        <a:t>получит </a:t>
                      </a:r>
                      <a:r>
                        <a:rPr lang="ru-RU" sz="1600" b="1" spc="-285" dirty="0">
                          <a:effectLst/>
                          <a:latin typeface="Times New Roman" panose="02020603050405020304" pitchFamily="18" charset="0"/>
                          <a:cs typeface="Times New Roman" panose="02020603050405020304" pitchFamily="18" charset="0"/>
                        </a:rPr>
                        <a:t> </a:t>
                      </a:r>
                      <a:r>
                        <a:rPr lang="ru-RU" sz="1600" b="1" dirty="0">
                          <a:effectLst/>
                          <a:latin typeface="Times New Roman" panose="02020603050405020304" pitchFamily="18" charset="0"/>
                          <a:cs typeface="Times New Roman" panose="02020603050405020304" pitchFamily="18" charset="0"/>
                        </a:rPr>
                        <a:t>возможность</a:t>
                      </a:r>
                      <a:r>
                        <a:rPr lang="ru-RU" sz="1600" b="1" spc="-10" dirty="0">
                          <a:effectLst/>
                          <a:latin typeface="Times New Roman" panose="02020603050405020304" pitchFamily="18" charset="0"/>
                          <a:cs typeface="Times New Roman" panose="02020603050405020304" pitchFamily="18" charset="0"/>
                        </a:rPr>
                        <a:t> </a:t>
                      </a:r>
                      <a:r>
                        <a:rPr lang="ru-RU" sz="1600" b="1" dirty="0">
                          <a:effectLst/>
                          <a:latin typeface="Times New Roman" panose="02020603050405020304" pitchFamily="18" charset="0"/>
                          <a:cs typeface="Times New Roman" panose="02020603050405020304" pitchFamily="18" charset="0"/>
                        </a:rPr>
                        <a:t>научиться</a:t>
                      </a:r>
                      <a:r>
                        <a:rPr lang="ru-RU" sz="1600" b="1" spc="-5" dirty="0">
                          <a:effectLst/>
                          <a:latin typeface="Times New Roman" panose="02020603050405020304" pitchFamily="18" charset="0"/>
                          <a:cs typeface="Times New Roman" panose="02020603050405020304" pitchFamily="18" charset="0"/>
                        </a:rPr>
                        <a:t> </a:t>
                      </a:r>
                      <a:r>
                        <a:rPr lang="ru-RU" sz="1600" b="1" dirty="0">
                          <a:effectLst/>
                          <a:latin typeface="Times New Roman" panose="02020603050405020304" pitchFamily="18" charset="0"/>
                          <a:cs typeface="Times New Roman" panose="02020603050405020304" pitchFamily="18" charset="0"/>
                        </a:rPr>
                        <a:t>или</a:t>
                      </a:r>
                      <a:r>
                        <a:rPr lang="ru-RU" sz="1600" b="1" spc="-10" dirty="0">
                          <a:effectLst/>
                          <a:latin typeface="Times New Roman" panose="02020603050405020304" pitchFamily="18" charset="0"/>
                          <a:cs typeface="Times New Roman" panose="02020603050405020304" pitchFamily="18" charset="0"/>
                        </a:rPr>
                        <a:t> </a:t>
                      </a:r>
                      <a:r>
                        <a:rPr lang="ru-RU" sz="1600" b="1" dirty="0">
                          <a:effectLst/>
                          <a:latin typeface="Times New Roman" panose="02020603050405020304" pitchFamily="18" charset="0"/>
                          <a:cs typeface="Times New Roman" panose="02020603050405020304" pitchFamily="18" charset="0"/>
                        </a:rPr>
                        <a:t>проверяемые требования</a:t>
                      </a:r>
                      <a:r>
                        <a:rPr lang="ru-RU" sz="1600" b="1" spc="-20" dirty="0">
                          <a:effectLst/>
                          <a:latin typeface="Times New Roman" panose="02020603050405020304" pitchFamily="18" charset="0"/>
                          <a:cs typeface="Times New Roman" panose="02020603050405020304" pitchFamily="18" charset="0"/>
                        </a:rPr>
                        <a:t> </a:t>
                      </a:r>
                      <a:r>
                        <a:rPr lang="ru-RU" sz="1600" b="1" dirty="0">
                          <a:effectLst/>
                          <a:latin typeface="Times New Roman" panose="02020603050405020304" pitchFamily="18" charset="0"/>
                          <a:cs typeface="Times New Roman" panose="02020603050405020304" pitchFamily="18" charset="0"/>
                        </a:rPr>
                        <a:t>(умения)</a:t>
                      </a:r>
                      <a:r>
                        <a:rPr lang="ru-RU" sz="1600" b="1" spc="-25" dirty="0">
                          <a:effectLst/>
                          <a:latin typeface="Times New Roman" panose="02020603050405020304" pitchFamily="18" charset="0"/>
                          <a:cs typeface="Times New Roman" panose="02020603050405020304" pitchFamily="18" charset="0"/>
                        </a:rPr>
                        <a:t> </a:t>
                      </a:r>
                      <a:r>
                        <a:rPr lang="ru-RU" sz="1600" b="1" dirty="0">
                          <a:effectLst/>
                          <a:latin typeface="Times New Roman" panose="02020603050405020304" pitchFamily="18" charset="0"/>
                          <a:cs typeface="Times New Roman" panose="02020603050405020304" pitchFamily="18" charset="0"/>
                        </a:rPr>
                        <a:t>в</a:t>
                      </a:r>
                      <a:r>
                        <a:rPr lang="ru-RU" sz="1600" b="1" spc="-30" dirty="0">
                          <a:effectLst/>
                          <a:latin typeface="Times New Roman" panose="02020603050405020304" pitchFamily="18" charset="0"/>
                          <a:cs typeface="Times New Roman" panose="02020603050405020304" pitchFamily="18" charset="0"/>
                        </a:rPr>
                        <a:t> </a:t>
                      </a:r>
                      <a:r>
                        <a:rPr lang="ru-RU" sz="1600" b="1" dirty="0">
                          <a:effectLst/>
                          <a:latin typeface="Times New Roman" panose="02020603050405020304" pitchFamily="18" charset="0"/>
                          <a:cs typeface="Times New Roman" panose="02020603050405020304" pitchFamily="18" charset="0"/>
                        </a:rPr>
                        <a:t>соответствии</a:t>
                      </a:r>
                      <a:r>
                        <a:rPr lang="ru-RU" sz="1600" b="1" spc="-20" dirty="0">
                          <a:effectLst/>
                          <a:latin typeface="Times New Roman" panose="02020603050405020304" pitchFamily="18" charset="0"/>
                          <a:cs typeface="Times New Roman" panose="02020603050405020304" pitchFamily="18" charset="0"/>
                        </a:rPr>
                        <a:t> </a:t>
                      </a:r>
                      <a:r>
                        <a:rPr lang="ru-RU" sz="1600" b="1" dirty="0">
                          <a:effectLst/>
                          <a:latin typeface="Times New Roman" panose="02020603050405020304" pitchFamily="18" charset="0"/>
                          <a:cs typeface="Times New Roman" panose="02020603050405020304" pitchFamily="18" charset="0"/>
                        </a:rPr>
                        <a:t>с</a:t>
                      </a:r>
                      <a:r>
                        <a:rPr lang="ru-RU" sz="1600" b="1" spc="-25" dirty="0">
                          <a:effectLst/>
                          <a:latin typeface="Times New Roman" panose="02020603050405020304" pitchFamily="18" charset="0"/>
                          <a:cs typeface="Times New Roman" panose="02020603050405020304" pitchFamily="18" charset="0"/>
                        </a:rPr>
                        <a:t> </a:t>
                      </a:r>
                      <a:r>
                        <a:rPr lang="ru-RU" sz="1600" b="1" dirty="0" err="1">
                          <a:effectLst/>
                          <a:latin typeface="Times New Roman" panose="02020603050405020304" pitchFamily="18" charset="0"/>
                          <a:cs typeface="Times New Roman" panose="02020603050405020304" pitchFamily="18" charset="0"/>
                        </a:rPr>
                        <a:t>ФГОС</a:t>
                      </a:r>
                      <a:endPar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373384286"/>
                  </a:ext>
                </a:extLst>
              </a:tr>
              <a:tr h="0">
                <a:tc>
                  <a:txBody>
                    <a:bodyPr/>
                    <a:lstStyle/>
                    <a:p>
                      <a:pPr algn="ctr">
                        <a:lnSpc>
                          <a:spcPct val="115000"/>
                        </a:lnSpc>
                        <a:spcBef>
                          <a:spcPts val="1200"/>
                        </a:spcBef>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noFill/>
                  </a:tcPr>
                </a:tc>
                <a:tc>
                  <a:txBody>
                    <a:bodyPr/>
                    <a:lstStyle/>
                    <a:p>
                      <a:pPr algn="l"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Характеризовать зоологию как биологическую науку, ее разделы и связь с другими науками и техникой</a:t>
                      </a:r>
                    </a:p>
                  </a:txBody>
                  <a:tcPr marL="9525" marR="9525" marT="9525" marB="0" anchor="b">
                    <a:noFill/>
                  </a:tcPr>
                </a:tc>
                <a:extLst>
                  <a:ext uri="{0D108BD9-81ED-4DB2-BD59-A6C34878D82A}">
                    <a16:rowId xmlns:a16="http://schemas.microsoft.com/office/drawing/2014/main" val="2460193898"/>
                  </a:ext>
                </a:extLst>
              </a:tr>
              <a:tr h="316408">
                <a:tc>
                  <a:txBody>
                    <a:bodyPr/>
                    <a:lstStyle/>
                    <a:p>
                      <a:pPr algn="ctr">
                        <a:lnSpc>
                          <a:spcPct val="115000"/>
                        </a:lnSpc>
                        <a:spcBef>
                          <a:spcPts val="1200"/>
                        </a:spcBef>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68580" marR="68580" marT="0" marB="0" anchor="ctr">
                    <a:noFill/>
                  </a:tcPr>
                </a:tc>
                <a:tc>
                  <a:txBody>
                    <a:bodyPr/>
                    <a:lstStyle/>
                    <a:p>
                      <a:pPr algn="l"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Раскрывать общие признаки животных, уровни организации животного организма: клетки, ткани, органы, системы органов, организм. Сравнивать животные ткани и органы животных между собой</a:t>
                      </a:r>
                    </a:p>
                  </a:txBody>
                  <a:tcPr marL="9525" marR="9525" marT="9525" marB="0" anchor="b">
                    <a:noFill/>
                  </a:tcPr>
                </a:tc>
                <a:extLst>
                  <a:ext uri="{0D108BD9-81ED-4DB2-BD59-A6C34878D82A}">
                    <a16:rowId xmlns:a16="http://schemas.microsoft.com/office/drawing/2014/main" val="2021659949"/>
                  </a:ext>
                </a:extLst>
              </a:tr>
              <a:tr h="0">
                <a:tc>
                  <a:txBody>
                    <a:bodyPr/>
                    <a:lstStyle/>
                    <a:p>
                      <a:pPr algn="ctr">
                        <a:lnSpc>
                          <a:spcPct val="115000"/>
                        </a:lnSpc>
                        <a:spcBef>
                          <a:spcPts val="1200"/>
                        </a:spcBef>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3.1</a:t>
                      </a:r>
                    </a:p>
                  </a:txBody>
                  <a:tcPr marL="68580" marR="68580" marT="0" marB="0" anchor="ctr">
                    <a:noFill/>
                  </a:tcPr>
                </a:tc>
                <a:tc>
                  <a:txBody>
                    <a:bodyPr/>
                    <a:lstStyle/>
                    <a:p>
                      <a:pPr algn="l"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Выявлять признаки классов членистоногих и хордовых, отрядов насекомых и млекопитающих</a:t>
                      </a:r>
                    </a:p>
                  </a:txBody>
                  <a:tcPr marL="9525" marR="9525" marT="9525" marB="0" anchor="b">
                    <a:noFill/>
                  </a:tcPr>
                </a:tc>
                <a:extLst>
                  <a:ext uri="{0D108BD9-81ED-4DB2-BD59-A6C34878D82A}">
                    <a16:rowId xmlns:a16="http://schemas.microsoft.com/office/drawing/2014/main" val="2276617566"/>
                  </a:ext>
                </a:extLst>
              </a:tr>
              <a:tr h="0">
                <a:tc>
                  <a:txBody>
                    <a:bodyPr/>
                    <a:lstStyle/>
                    <a:p>
                      <a:pPr algn="ctr">
                        <a:lnSpc>
                          <a:spcPct val="115000"/>
                        </a:lnSpc>
                        <a:spcBef>
                          <a:spcPts val="1200"/>
                        </a:spcBef>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3.2</a:t>
                      </a:r>
                    </a:p>
                  </a:txBody>
                  <a:tcPr marL="68580" marR="68580" marT="0" marB="0" anchor="ctr">
                    <a:noFill/>
                  </a:tcPr>
                </a:tc>
                <a:tc>
                  <a:txBody>
                    <a:bodyPr/>
                    <a:lstStyle/>
                    <a:p>
                      <a:pPr algn="l"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Выявлять признаки классов членистоногих и хордовых, отрядов насекомых и млекопитающих</a:t>
                      </a:r>
                    </a:p>
                  </a:txBody>
                  <a:tcPr marL="9525" marR="9525" marT="9525" marB="0" anchor="b">
                    <a:noFill/>
                  </a:tcPr>
                </a:tc>
                <a:extLst>
                  <a:ext uri="{0D108BD9-81ED-4DB2-BD59-A6C34878D82A}">
                    <a16:rowId xmlns:a16="http://schemas.microsoft.com/office/drawing/2014/main" val="1746571077"/>
                  </a:ext>
                </a:extLst>
              </a:tr>
              <a:tr h="0">
                <a:tc>
                  <a:txBody>
                    <a:bodyPr/>
                    <a:lstStyle/>
                    <a:p>
                      <a:pPr algn="ctr">
                        <a:lnSpc>
                          <a:spcPct val="115000"/>
                        </a:lnSpc>
                        <a:spcBef>
                          <a:spcPts val="1200"/>
                        </a:spcBef>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68580" marR="68580" marT="0" marB="0" anchor="ctr">
                    <a:noFill/>
                  </a:tcPr>
                </a:tc>
                <a:tc>
                  <a:txBody>
                    <a:bodyPr/>
                    <a:lstStyle/>
                    <a:p>
                      <a:pPr algn="l"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Классифицировать животных на основании особенностей строения</a:t>
                      </a:r>
                    </a:p>
                  </a:txBody>
                  <a:tcPr marL="9525" marR="9525" marT="9525" marB="0" anchor="b">
                    <a:noFill/>
                  </a:tcPr>
                </a:tc>
                <a:extLst>
                  <a:ext uri="{0D108BD9-81ED-4DB2-BD59-A6C34878D82A}">
                    <a16:rowId xmlns:a16="http://schemas.microsoft.com/office/drawing/2014/main" val="1291322149"/>
                  </a:ext>
                </a:extLst>
              </a:tr>
              <a:tr h="0">
                <a:tc>
                  <a:txBody>
                    <a:bodyPr/>
                    <a:lstStyle/>
                    <a:p>
                      <a:pPr algn="ctr">
                        <a:lnSpc>
                          <a:spcPct val="115000"/>
                        </a:lnSpc>
                        <a:spcBef>
                          <a:spcPts val="1200"/>
                        </a:spcBef>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5.1</a:t>
                      </a:r>
                    </a:p>
                  </a:txBody>
                  <a:tcPr marL="68580" marR="68580" marT="0" marB="0" anchor="ctr">
                    <a:noFill/>
                  </a:tcPr>
                </a:tc>
                <a:tc>
                  <a:txBody>
                    <a:bodyPr/>
                    <a:lstStyle/>
                    <a:p>
                      <a:pPr algn="l"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Сравнивать животные ткани и органы животных; описывать строение и жизнедеятельность животного организма; различать и описывать животных изучаемых систематических групп, отдельные органы и системы органов</a:t>
                      </a:r>
                    </a:p>
                  </a:txBody>
                  <a:tcPr marL="9525" marR="9525" marT="9525" marB="0" anchor="b">
                    <a:noFill/>
                  </a:tcPr>
                </a:tc>
                <a:extLst>
                  <a:ext uri="{0D108BD9-81ED-4DB2-BD59-A6C34878D82A}">
                    <a16:rowId xmlns:a16="http://schemas.microsoft.com/office/drawing/2014/main" val="1344130599"/>
                  </a:ext>
                </a:extLst>
              </a:tr>
              <a:tr h="0">
                <a:tc>
                  <a:txBody>
                    <a:bodyPr/>
                    <a:lstStyle/>
                    <a:p>
                      <a:pPr algn="ctr">
                        <a:lnSpc>
                          <a:spcPct val="115000"/>
                        </a:lnSpc>
                        <a:spcBef>
                          <a:spcPts val="1200"/>
                        </a:spcBef>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5.2</a:t>
                      </a:r>
                    </a:p>
                  </a:txBody>
                  <a:tcPr marL="68580" marR="68580" marT="0" marB="0" anchor="ctr">
                    <a:noFill/>
                  </a:tcPr>
                </a:tc>
                <a:tc>
                  <a:txBody>
                    <a:bodyPr/>
                    <a:lstStyle/>
                    <a:p>
                      <a:pPr algn="l"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Сравнивать животные ткани и органы животных; описывать строение и жизнедеятельность животного организма; различать и описывать животных изучаемых систематических групп, отдельные органы и системы органов</a:t>
                      </a:r>
                    </a:p>
                  </a:txBody>
                  <a:tcPr marL="9525" marR="9525" marT="9525" marB="0" anchor="b">
                    <a:noFill/>
                  </a:tcPr>
                </a:tc>
                <a:extLst>
                  <a:ext uri="{0D108BD9-81ED-4DB2-BD59-A6C34878D82A}">
                    <a16:rowId xmlns:a16="http://schemas.microsoft.com/office/drawing/2014/main" val="3188539048"/>
                  </a:ext>
                </a:extLst>
              </a:tr>
              <a:tr h="0">
                <a:tc>
                  <a:txBody>
                    <a:bodyPr/>
                    <a:lstStyle/>
                    <a:p>
                      <a:pPr algn="ctr">
                        <a:lnSpc>
                          <a:spcPct val="115000"/>
                        </a:lnSpc>
                        <a:spcBef>
                          <a:spcPts val="1200"/>
                        </a:spcBef>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6.1</a:t>
                      </a:r>
                    </a:p>
                  </a:txBody>
                  <a:tcPr marL="68580" marR="68580" marT="0" marB="0" anchor="ctr">
                    <a:noFill/>
                  </a:tcPr>
                </a:tc>
                <a:tc>
                  <a:txBody>
                    <a:bodyPr/>
                    <a:lstStyle/>
                    <a:p>
                      <a:pPr algn="l"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Описывать строение и жизнедеятельность животного организма</a:t>
                      </a:r>
                    </a:p>
                  </a:txBody>
                  <a:tcPr marL="9525" marR="9525" marT="9525" marB="0" anchor="b">
                    <a:noFill/>
                  </a:tcPr>
                </a:tc>
                <a:extLst>
                  <a:ext uri="{0D108BD9-81ED-4DB2-BD59-A6C34878D82A}">
                    <a16:rowId xmlns:a16="http://schemas.microsoft.com/office/drawing/2014/main" val="147545443"/>
                  </a:ext>
                </a:extLst>
              </a:tr>
              <a:tr h="0">
                <a:tc>
                  <a:txBody>
                    <a:bodyPr/>
                    <a:lstStyle/>
                    <a:p>
                      <a:pPr algn="ctr">
                        <a:lnSpc>
                          <a:spcPct val="115000"/>
                        </a:lnSpc>
                        <a:spcBef>
                          <a:spcPts val="1200"/>
                        </a:spcBef>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6.2</a:t>
                      </a:r>
                    </a:p>
                  </a:txBody>
                  <a:tcPr marL="68580" marR="68580" marT="0" marB="0" anchor="ctr">
                    <a:noFill/>
                  </a:tcPr>
                </a:tc>
                <a:tc>
                  <a:txBody>
                    <a:bodyPr/>
                    <a:lstStyle/>
                    <a:p>
                      <a:pPr algn="l"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Характеризовать процессы жизнедеятельности животных изучаемых систематических групп</a:t>
                      </a:r>
                    </a:p>
                  </a:txBody>
                  <a:tcPr marL="9525" marR="9525" marT="9525" marB="0" anchor="b">
                    <a:noFill/>
                  </a:tcPr>
                </a:tc>
                <a:extLst>
                  <a:ext uri="{0D108BD9-81ED-4DB2-BD59-A6C34878D82A}">
                    <a16:rowId xmlns:a16="http://schemas.microsoft.com/office/drawing/2014/main" val="3640082774"/>
                  </a:ext>
                </a:extLst>
              </a:tr>
              <a:tr h="0">
                <a:tc>
                  <a:txBody>
                    <a:bodyPr/>
                    <a:lstStyle/>
                    <a:p>
                      <a:pPr algn="ctr">
                        <a:lnSpc>
                          <a:spcPct val="115000"/>
                        </a:lnSpc>
                        <a:spcBef>
                          <a:spcPts val="1200"/>
                        </a:spcBef>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7.1</a:t>
                      </a:r>
                    </a:p>
                  </a:txBody>
                  <a:tcPr marL="68580" marR="68580" marT="0" marB="0" anchor="ctr">
                    <a:noFill/>
                  </a:tcPr>
                </a:tc>
                <a:tc>
                  <a:txBody>
                    <a:bodyPr/>
                    <a:lstStyle/>
                    <a:p>
                      <a:pPr algn="l"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Различать и описывать животных изучаемых систематических групп, отдельные органы и системы органов</a:t>
                      </a:r>
                    </a:p>
                  </a:txBody>
                  <a:tcPr marL="9525" marR="9525" marT="9525" marB="0" anchor="b">
                    <a:noFill/>
                  </a:tcPr>
                </a:tc>
                <a:extLst>
                  <a:ext uri="{0D108BD9-81ED-4DB2-BD59-A6C34878D82A}">
                    <a16:rowId xmlns:a16="http://schemas.microsoft.com/office/drawing/2014/main" val="2331669736"/>
                  </a:ext>
                </a:extLst>
              </a:tr>
              <a:tr h="0">
                <a:tc>
                  <a:txBody>
                    <a:bodyPr/>
                    <a:lstStyle/>
                    <a:p>
                      <a:pPr algn="ctr">
                        <a:lnSpc>
                          <a:spcPct val="115000"/>
                        </a:lnSpc>
                        <a:spcBef>
                          <a:spcPts val="1200"/>
                        </a:spcBef>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7.2</a:t>
                      </a:r>
                    </a:p>
                  </a:txBody>
                  <a:tcPr marL="68580" marR="68580" marT="0" marB="0" anchor="ctr">
                    <a:noFill/>
                  </a:tcPr>
                </a:tc>
                <a:tc>
                  <a:txBody>
                    <a:bodyPr/>
                    <a:lstStyle/>
                    <a:p>
                      <a:pPr algn="l"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Выявлять признаки классов членистоногих и хордовых, отрядов насекомых и млекопитающих</a:t>
                      </a:r>
                    </a:p>
                  </a:txBody>
                  <a:tcPr marL="9525" marR="9525" marT="9525" marB="0" anchor="b">
                    <a:noFill/>
                  </a:tcPr>
                </a:tc>
                <a:extLst>
                  <a:ext uri="{0D108BD9-81ED-4DB2-BD59-A6C34878D82A}">
                    <a16:rowId xmlns:a16="http://schemas.microsoft.com/office/drawing/2014/main" val="1257790833"/>
                  </a:ext>
                </a:extLst>
              </a:tr>
              <a:tr h="0">
                <a:tc>
                  <a:txBody>
                    <a:bodyPr/>
                    <a:lstStyle/>
                    <a:p>
                      <a:pPr algn="ctr">
                        <a:lnSpc>
                          <a:spcPct val="115000"/>
                        </a:lnSpc>
                        <a:spcBef>
                          <a:spcPts val="1200"/>
                        </a:spcBef>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8</a:t>
                      </a:r>
                    </a:p>
                  </a:txBody>
                  <a:tcPr marL="68580" marR="68580" marT="0" marB="0" anchor="ctr">
                    <a:noFill/>
                  </a:tcPr>
                </a:tc>
                <a:tc>
                  <a:txBody>
                    <a:bodyPr/>
                    <a:lstStyle/>
                    <a:p>
                      <a:pPr algn="l"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Описывать строение и жизнедеятельность животного организма. Различать и описывать животных изучаемых систематических групп, отдельные органы и системы органов</a:t>
                      </a:r>
                    </a:p>
                  </a:txBody>
                  <a:tcPr marL="9525" marR="9525" marT="9525" marB="0" anchor="b">
                    <a:noFill/>
                  </a:tcPr>
                </a:tc>
                <a:extLst>
                  <a:ext uri="{0D108BD9-81ED-4DB2-BD59-A6C34878D82A}">
                    <a16:rowId xmlns:a16="http://schemas.microsoft.com/office/drawing/2014/main" val="977988746"/>
                  </a:ext>
                </a:extLst>
              </a:tr>
              <a:tr h="0">
                <a:tc>
                  <a:txBody>
                    <a:bodyPr/>
                    <a:lstStyle/>
                    <a:p>
                      <a:pPr algn="ctr">
                        <a:lnSpc>
                          <a:spcPct val="115000"/>
                        </a:lnSpc>
                        <a:spcBef>
                          <a:spcPts val="1200"/>
                        </a:spcBef>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9.1</a:t>
                      </a:r>
                    </a:p>
                  </a:txBody>
                  <a:tcPr marL="68580" marR="68580" marT="0" marB="0" anchor="ctr">
                    <a:noFill/>
                  </a:tcPr>
                </a:tc>
                <a:tc>
                  <a:txBody>
                    <a:bodyPr/>
                    <a:lstStyle/>
                    <a:p>
                      <a:pPr algn="l"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Выбирать, анализировать, систематизировать и интерпретировать информацию различных видов и форм представления</a:t>
                      </a:r>
                    </a:p>
                  </a:txBody>
                  <a:tcPr marL="9525" marR="9525" marT="9525" marB="0" anchor="b">
                    <a:noFill/>
                  </a:tcPr>
                </a:tc>
                <a:extLst>
                  <a:ext uri="{0D108BD9-81ED-4DB2-BD59-A6C34878D82A}">
                    <a16:rowId xmlns:a16="http://schemas.microsoft.com/office/drawing/2014/main" val="1254557303"/>
                  </a:ext>
                </a:extLst>
              </a:tr>
              <a:tr h="0">
                <a:tc>
                  <a:txBody>
                    <a:bodyPr/>
                    <a:lstStyle/>
                    <a:p>
                      <a:pPr algn="ctr">
                        <a:lnSpc>
                          <a:spcPct val="115000"/>
                        </a:lnSpc>
                        <a:spcBef>
                          <a:spcPts val="1200"/>
                        </a:spcBef>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9.2</a:t>
                      </a:r>
                    </a:p>
                  </a:txBody>
                  <a:tcPr marL="68580" marR="68580" marT="0" marB="0" anchor="ctr">
                    <a:noFill/>
                  </a:tcPr>
                </a:tc>
                <a:tc>
                  <a:txBody>
                    <a:bodyPr/>
                    <a:lstStyle/>
                    <a:p>
                      <a:pPr algn="l"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Выбирать, анализировать, систематизировать и интерпретировать информацию различных видов и форм представления</a:t>
                      </a:r>
                    </a:p>
                  </a:txBody>
                  <a:tcPr marL="9525" marR="9525" marT="9525" marB="0" anchor="b">
                    <a:noFill/>
                  </a:tcPr>
                </a:tc>
                <a:extLst>
                  <a:ext uri="{0D108BD9-81ED-4DB2-BD59-A6C34878D82A}">
                    <a16:rowId xmlns:a16="http://schemas.microsoft.com/office/drawing/2014/main" val="3940801079"/>
                  </a:ext>
                </a:extLst>
              </a:tr>
              <a:tr h="0">
                <a:tc>
                  <a:txBody>
                    <a:bodyPr/>
                    <a:lstStyle/>
                    <a:p>
                      <a:pPr algn="ctr">
                        <a:lnSpc>
                          <a:spcPct val="115000"/>
                        </a:lnSpc>
                        <a:spcBef>
                          <a:spcPts val="1200"/>
                        </a:spcBef>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68580" marR="68580" marT="0" marB="0" anchor="ctr">
                    <a:noFill/>
                  </a:tcPr>
                </a:tc>
                <a:tc>
                  <a:txBody>
                    <a:bodyPr/>
                    <a:lstStyle/>
                    <a:p>
                      <a:pPr algn="l"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Выявлять причинно-следственные связи между строением, жизнедеятельностью и средой обитания животных изучаемых систематических групп</a:t>
                      </a:r>
                    </a:p>
                  </a:txBody>
                  <a:tcPr marL="9525" marR="9525" marT="9525" marB="0" anchor="b">
                    <a:noFill/>
                  </a:tcPr>
                </a:tc>
                <a:extLst>
                  <a:ext uri="{0D108BD9-81ED-4DB2-BD59-A6C34878D82A}">
                    <a16:rowId xmlns:a16="http://schemas.microsoft.com/office/drawing/2014/main" val="3534837962"/>
                  </a:ext>
                </a:extLst>
              </a:tr>
            </a:tbl>
          </a:graphicData>
        </a:graphic>
      </p:graphicFrame>
      <p:sp>
        <p:nvSpPr>
          <p:cNvPr id="6" name="Заголовок 3">
            <a:extLst>
              <a:ext uri="{FF2B5EF4-FFF2-40B4-BE49-F238E27FC236}">
                <a16:creationId xmlns:a16="http://schemas.microsoft.com/office/drawing/2014/main" id="{6AA098EB-00A5-4472-B92F-2DD914CDD303}"/>
              </a:ext>
            </a:extLst>
          </p:cNvPr>
          <p:cNvSpPr>
            <a:spLocks noGrp="1"/>
          </p:cNvSpPr>
          <p:nvPr>
            <p:ph type="title"/>
          </p:nvPr>
        </p:nvSpPr>
        <p:spPr>
          <a:xfrm>
            <a:off x="3436620" y="292746"/>
            <a:ext cx="10728960" cy="594360"/>
          </a:xfrm>
        </p:spPr>
        <p:txBody>
          <a:bodyPr/>
          <a:lstStyle/>
          <a:p>
            <a:r>
              <a:rPr lang="ru-RU" dirty="0"/>
              <a:t>Требования (умения)</a:t>
            </a:r>
          </a:p>
        </p:txBody>
      </p:sp>
      <p:sp>
        <p:nvSpPr>
          <p:cNvPr id="4" name="TextBox 3">
            <a:extLst>
              <a:ext uri="{FF2B5EF4-FFF2-40B4-BE49-F238E27FC236}">
                <a16:creationId xmlns:a16="http://schemas.microsoft.com/office/drawing/2014/main" id="{FC65ABDE-6867-45DA-8297-A9AE2594BF1A}"/>
              </a:ext>
            </a:extLst>
          </p:cNvPr>
          <p:cNvSpPr txBox="1"/>
          <p:nvPr/>
        </p:nvSpPr>
        <p:spPr>
          <a:xfrm>
            <a:off x="10777491" y="0"/>
            <a:ext cx="1414509" cy="276999"/>
          </a:xfrm>
          <a:prstGeom prst="rect">
            <a:avLst/>
          </a:prstGeom>
          <a:noFill/>
        </p:spPr>
        <p:txBody>
          <a:bodyPr wrap="square" rtlCol="0">
            <a:spAutoFit/>
          </a:bodyPr>
          <a:lstStyle/>
          <a:p>
            <a:r>
              <a:rPr lang="ru-RU" sz="1200" dirty="0">
                <a:solidFill>
                  <a:schemeClr val="tx2">
                    <a:lumMod val="40000"/>
                    <a:lumOff val="60000"/>
                  </a:schemeClr>
                </a:solidFill>
              </a:rPr>
              <a:t>Биология, 8 класс</a:t>
            </a:r>
          </a:p>
        </p:txBody>
      </p:sp>
    </p:spTree>
    <p:extLst>
      <p:ext uri="{BB962C8B-B14F-4D97-AF65-F5344CB8AC3E}">
        <p14:creationId xmlns:p14="http://schemas.microsoft.com/office/powerpoint/2010/main" val="12237324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923AEC73-3C65-42DB-8517-994DE7F35046}"/>
              </a:ext>
            </a:extLst>
          </p:cNvPr>
          <p:cNvGraphicFramePr>
            <a:graphicFrameLocks noGrp="1"/>
          </p:cNvGraphicFramePr>
          <p:nvPr>
            <p:extLst>
              <p:ext uri="{D42A27DB-BD31-4B8C-83A1-F6EECF244321}">
                <p14:modId xmlns:p14="http://schemas.microsoft.com/office/powerpoint/2010/main" val="4486610"/>
              </p:ext>
            </p:extLst>
          </p:nvPr>
        </p:nvGraphicFramePr>
        <p:xfrm>
          <a:off x="197708" y="902853"/>
          <a:ext cx="11796583" cy="5744083"/>
        </p:xfrm>
        <a:graphic>
          <a:graphicData uri="http://schemas.openxmlformats.org/drawingml/2006/table">
            <a:tbl>
              <a:tblPr firstRow="1" firstCol="1" lastRow="1" lastCol="1" bandRow="1" bandCol="1">
                <a:noFill/>
                <a:tableStyleId>{5940675A-B579-460E-94D1-54222C63F5DA}</a:tableStyleId>
              </a:tblPr>
              <a:tblGrid>
                <a:gridCol w="519676">
                  <a:extLst>
                    <a:ext uri="{9D8B030D-6E8A-4147-A177-3AD203B41FA5}">
                      <a16:colId xmlns:a16="http://schemas.microsoft.com/office/drawing/2014/main" val="1602300257"/>
                    </a:ext>
                  </a:extLst>
                </a:gridCol>
                <a:gridCol w="11276907">
                  <a:extLst>
                    <a:ext uri="{9D8B030D-6E8A-4147-A177-3AD203B41FA5}">
                      <a16:colId xmlns:a16="http://schemas.microsoft.com/office/drawing/2014/main" val="3427477491"/>
                    </a:ext>
                  </a:extLst>
                </a:gridCol>
              </a:tblGrid>
              <a:tr h="219605">
                <a:tc>
                  <a:txBody>
                    <a:bodyPr/>
                    <a:lstStyle/>
                    <a:p>
                      <a:pPr algn="ctr">
                        <a:lnSpc>
                          <a:spcPct val="115000"/>
                        </a:lnSpc>
                        <a:spcBef>
                          <a:spcPts val="55"/>
                        </a:spcBef>
                        <a:spcAft>
                          <a:spcPts val="0"/>
                        </a:spcAft>
                        <a:tabLst>
                          <a:tab pos="452120" algn="l"/>
                        </a:tabLst>
                      </a:pPr>
                      <a:r>
                        <a:rPr lang="ru-RU" sz="1300" b="1" dirty="0">
                          <a:effectLst/>
                          <a:latin typeface="Times New Roman" panose="02020603050405020304" pitchFamily="18" charset="0"/>
                          <a:cs typeface="Times New Roman" panose="02020603050405020304" pitchFamily="18" charset="0"/>
                        </a:rPr>
                        <a:t>№</a:t>
                      </a:r>
                    </a:p>
                    <a:p>
                      <a:pPr algn="ctr">
                        <a:lnSpc>
                          <a:spcPct val="115000"/>
                        </a:lnSpc>
                        <a:spcBef>
                          <a:spcPts val="55"/>
                        </a:spcBef>
                        <a:spcAft>
                          <a:spcPts val="0"/>
                        </a:spcAft>
                        <a:tabLst>
                          <a:tab pos="452120" algn="l"/>
                        </a:tabLst>
                      </a:pPr>
                      <a:r>
                        <a:rPr lang="ru-RU" sz="1300" b="1" dirty="0">
                          <a:effectLst/>
                          <a:latin typeface="Times New Roman" panose="02020603050405020304" pitchFamily="18" charset="0"/>
                          <a:cs typeface="Times New Roman" panose="02020603050405020304" pitchFamily="18" charset="0"/>
                        </a:rPr>
                        <a:t>п/п</a:t>
                      </a:r>
                      <a:endParaRPr lang="ru-RU" sz="13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lnSpc>
                          <a:spcPct val="115000"/>
                        </a:lnSpc>
                        <a:spcBef>
                          <a:spcPts val="55"/>
                        </a:spcBef>
                        <a:spcAft>
                          <a:spcPts val="0"/>
                        </a:spcAft>
                        <a:tabLst>
                          <a:tab pos="452120" algn="l"/>
                        </a:tabLst>
                      </a:pPr>
                      <a:r>
                        <a:rPr lang="ru-RU" sz="1300" b="1" dirty="0">
                          <a:effectLst/>
                          <a:latin typeface="Times New Roman" panose="02020603050405020304" pitchFamily="18" charset="0"/>
                          <a:cs typeface="Times New Roman" panose="02020603050405020304" pitchFamily="18" charset="0"/>
                        </a:rPr>
                        <a:t>Блоки</a:t>
                      </a:r>
                      <a:r>
                        <a:rPr lang="ru-RU" sz="1300" b="1" spc="-35" dirty="0">
                          <a:effectLst/>
                          <a:latin typeface="Times New Roman" panose="02020603050405020304" pitchFamily="18" charset="0"/>
                          <a:cs typeface="Times New Roman" panose="02020603050405020304" pitchFamily="18" charset="0"/>
                        </a:rPr>
                        <a:t> </a:t>
                      </a:r>
                      <a:r>
                        <a:rPr lang="ru-RU" sz="1300" b="1" dirty="0" err="1">
                          <a:effectLst/>
                          <a:latin typeface="Times New Roman" panose="02020603050405020304" pitchFamily="18" charset="0"/>
                          <a:cs typeface="Times New Roman" panose="02020603050405020304" pitchFamily="18" charset="0"/>
                        </a:rPr>
                        <a:t>ПООП</a:t>
                      </a:r>
                      <a:r>
                        <a:rPr lang="ru-RU" sz="1300" b="1" dirty="0">
                          <a:effectLst/>
                          <a:latin typeface="Times New Roman" panose="02020603050405020304" pitchFamily="18" charset="0"/>
                          <a:cs typeface="Times New Roman" panose="02020603050405020304" pitchFamily="18" charset="0"/>
                        </a:rPr>
                        <a:t>:</a:t>
                      </a:r>
                      <a:r>
                        <a:rPr lang="ru-RU" sz="1300" b="1" spc="-35" dirty="0">
                          <a:effectLst/>
                          <a:latin typeface="Times New Roman" panose="02020603050405020304" pitchFamily="18" charset="0"/>
                          <a:cs typeface="Times New Roman" panose="02020603050405020304" pitchFamily="18" charset="0"/>
                        </a:rPr>
                        <a:t> </a:t>
                      </a:r>
                      <a:r>
                        <a:rPr lang="ru-RU" sz="1300" b="1" dirty="0">
                          <a:effectLst/>
                          <a:latin typeface="Times New Roman" panose="02020603050405020304" pitchFamily="18" charset="0"/>
                          <a:cs typeface="Times New Roman" panose="02020603050405020304" pitchFamily="18" charset="0"/>
                        </a:rPr>
                        <a:t>выпускник</a:t>
                      </a:r>
                      <a:r>
                        <a:rPr lang="ru-RU" sz="1300" b="1" spc="-45" dirty="0">
                          <a:effectLst/>
                          <a:latin typeface="Times New Roman" panose="02020603050405020304" pitchFamily="18" charset="0"/>
                          <a:cs typeface="Times New Roman" panose="02020603050405020304" pitchFamily="18" charset="0"/>
                        </a:rPr>
                        <a:t> </a:t>
                      </a:r>
                      <a:r>
                        <a:rPr lang="ru-RU" sz="1300" b="1" dirty="0">
                          <a:effectLst/>
                          <a:latin typeface="Times New Roman" panose="02020603050405020304" pitchFamily="18" charset="0"/>
                          <a:cs typeface="Times New Roman" panose="02020603050405020304" pitchFamily="18" charset="0"/>
                        </a:rPr>
                        <a:t>научится</a:t>
                      </a:r>
                      <a:r>
                        <a:rPr lang="ru-RU" sz="1300" b="1" spc="-35" dirty="0">
                          <a:effectLst/>
                          <a:latin typeface="Times New Roman" panose="02020603050405020304" pitchFamily="18" charset="0"/>
                          <a:cs typeface="Times New Roman" panose="02020603050405020304" pitchFamily="18" charset="0"/>
                        </a:rPr>
                        <a:t> </a:t>
                      </a:r>
                      <a:r>
                        <a:rPr lang="ru-RU" sz="1300" b="1" dirty="0">
                          <a:effectLst/>
                          <a:latin typeface="Times New Roman" panose="02020603050405020304" pitchFamily="18" charset="0"/>
                          <a:cs typeface="Times New Roman" panose="02020603050405020304" pitchFamily="18" charset="0"/>
                        </a:rPr>
                        <a:t>/</a:t>
                      </a:r>
                      <a:r>
                        <a:rPr lang="ru-RU" sz="1300" b="1" spc="-20" dirty="0">
                          <a:effectLst/>
                          <a:latin typeface="Times New Roman" panose="02020603050405020304" pitchFamily="18" charset="0"/>
                          <a:cs typeface="Times New Roman" panose="02020603050405020304" pitchFamily="18" charset="0"/>
                        </a:rPr>
                        <a:t> </a:t>
                      </a:r>
                      <a:r>
                        <a:rPr lang="ru-RU" sz="1300" b="1" dirty="0">
                          <a:effectLst/>
                          <a:latin typeface="Times New Roman" panose="02020603050405020304" pitchFamily="18" charset="0"/>
                          <a:cs typeface="Times New Roman" panose="02020603050405020304" pitchFamily="18" charset="0"/>
                        </a:rPr>
                        <a:t>получит </a:t>
                      </a:r>
                      <a:r>
                        <a:rPr lang="ru-RU" sz="1300" b="1" spc="-285" dirty="0">
                          <a:effectLst/>
                          <a:latin typeface="Times New Roman" panose="02020603050405020304" pitchFamily="18" charset="0"/>
                          <a:cs typeface="Times New Roman" panose="02020603050405020304" pitchFamily="18" charset="0"/>
                        </a:rPr>
                        <a:t> </a:t>
                      </a:r>
                      <a:r>
                        <a:rPr lang="ru-RU" sz="1300" b="1" dirty="0">
                          <a:effectLst/>
                          <a:latin typeface="Times New Roman" panose="02020603050405020304" pitchFamily="18" charset="0"/>
                          <a:cs typeface="Times New Roman" panose="02020603050405020304" pitchFamily="18" charset="0"/>
                        </a:rPr>
                        <a:t>возможность</a:t>
                      </a:r>
                      <a:r>
                        <a:rPr lang="ru-RU" sz="1300" b="1" spc="-10" dirty="0">
                          <a:effectLst/>
                          <a:latin typeface="Times New Roman" panose="02020603050405020304" pitchFamily="18" charset="0"/>
                          <a:cs typeface="Times New Roman" panose="02020603050405020304" pitchFamily="18" charset="0"/>
                        </a:rPr>
                        <a:t> </a:t>
                      </a:r>
                      <a:r>
                        <a:rPr lang="ru-RU" sz="1300" b="1" dirty="0">
                          <a:effectLst/>
                          <a:latin typeface="Times New Roman" panose="02020603050405020304" pitchFamily="18" charset="0"/>
                          <a:cs typeface="Times New Roman" panose="02020603050405020304" pitchFamily="18" charset="0"/>
                        </a:rPr>
                        <a:t>научиться</a:t>
                      </a:r>
                      <a:r>
                        <a:rPr lang="ru-RU" sz="1300" b="1" spc="-5" dirty="0">
                          <a:effectLst/>
                          <a:latin typeface="Times New Roman" panose="02020603050405020304" pitchFamily="18" charset="0"/>
                          <a:cs typeface="Times New Roman" panose="02020603050405020304" pitchFamily="18" charset="0"/>
                        </a:rPr>
                        <a:t> </a:t>
                      </a:r>
                      <a:r>
                        <a:rPr lang="ru-RU" sz="1300" b="1" dirty="0">
                          <a:effectLst/>
                          <a:latin typeface="Times New Roman" panose="02020603050405020304" pitchFamily="18" charset="0"/>
                          <a:cs typeface="Times New Roman" panose="02020603050405020304" pitchFamily="18" charset="0"/>
                        </a:rPr>
                        <a:t>или</a:t>
                      </a:r>
                      <a:r>
                        <a:rPr lang="ru-RU" sz="1300" b="1" spc="-10" dirty="0">
                          <a:effectLst/>
                          <a:latin typeface="Times New Roman" panose="02020603050405020304" pitchFamily="18" charset="0"/>
                          <a:cs typeface="Times New Roman" panose="02020603050405020304" pitchFamily="18" charset="0"/>
                        </a:rPr>
                        <a:t> </a:t>
                      </a:r>
                      <a:r>
                        <a:rPr lang="ru-RU" sz="1300" b="1" dirty="0">
                          <a:effectLst/>
                          <a:latin typeface="Times New Roman" panose="02020603050405020304" pitchFamily="18" charset="0"/>
                          <a:cs typeface="Times New Roman" panose="02020603050405020304" pitchFamily="18" charset="0"/>
                        </a:rPr>
                        <a:t>проверяемые требования</a:t>
                      </a:r>
                      <a:r>
                        <a:rPr lang="ru-RU" sz="1300" b="1" spc="-20" dirty="0">
                          <a:effectLst/>
                          <a:latin typeface="Times New Roman" panose="02020603050405020304" pitchFamily="18" charset="0"/>
                          <a:cs typeface="Times New Roman" panose="02020603050405020304" pitchFamily="18" charset="0"/>
                        </a:rPr>
                        <a:t> </a:t>
                      </a:r>
                      <a:r>
                        <a:rPr lang="ru-RU" sz="1300" b="1" dirty="0">
                          <a:effectLst/>
                          <a:latin typeface="Times New Roman" panose="02020603050405020304" pitchFamily="18" charset="0"/>
                          <a:cs typeface="Times New Roman" panose="02020603050405020304" pitchFamily="18" charset="0"/>
                        </a:rPr>
                        <a:t>(умения)</a:t>
                      </a:r>
                      <a:r>
                        <a:rPr lang="ru-RU" sz="1300" b="1" spc="-25" dirty="0">
                          <a:effectLst/>
                          <a:latin typeface="Times New Roman" panose="02020603050405020304" pitchFamily="18" charset="0"/>
                          <a:cs typeface="Times New Roman" panose="02020603050405020304" pitchFamily="18" charset="0"/>
                        </a:rPr>
                        <a:t> </a:t>
                      </a:r>
                      <a:r>
                        <a:rPr lang="ru-RU" sz="1300" b="1" dirty="0">
                          <a:effectLst/>
                          <a:latin typeface="Times New Roman" panose="02020603050405020304" pitchFamily="18" charset="0"/>
                          <a:cs typeface="Times New Roman" panose="02020603050405020304" pitchFamily="18" charset="0"/>
                        </a:rPr>
                        <a:t>в</a:t>
                      </a:r>
                      <a:r>
                        <a:rPr lang="ru-RU" sz="1300" b="1" spc="-30" dirty="0">
                          <a:effectLst/>
                          <a:latin typeface="Times New Roman" panose="02020603050405020304" pitchFamily="18" charset="0"/>
                          <a:cs typeface="Times New Roman" panose="02020603050405020304" pitchFamily="18" charset="0"/>
                        </a:rPr>
                        <a:t> </a:t>
                      </a:r>
                      <a:r>
                        <a:rPr lang="ru-RU" sz="1300" b="1" dirty="0">
                          <a:effectLst/>
                          <a:latin typeface="Times New Roman" panose="02020603050405020304" pitchFamily="18" charset="0"/>
                          <a:cs typeface="Times New Roman" panose="02020603050405020304" pitchFamily="18" charset="0"/>
                        </a:rPr>
                        <a:t>соответствии</a:t>
                      </a:r>
                      <a:r>
                        <a:rPr lang="ru-RU" sz="1300" b="1" spc="-20" dirty="0">
                          <a:effectLst/>
                          <a:latin typeface="Times New Roman" panose="02020603050405020304" pitchFamily="18" charset="0"/>
                          <a:cs typeface="Times New Roman" panose="02020603050405020304" pitchFamily="18" charset="0"/>
                        </a:rPr>
                        <a:t> </a:t>
                      </a:r>
                      <a:r>
                        <a:rPr lang="ru-RU" sz="1300" b="1" dirty="0">
                          <a:effectLst/>
                          <a:latin typeface="Times New Roman" panose="02020603050405020304" pitchFamily="18" charset="0"/>
                          <a:cs typeface="Times New Roman" panose="02020603050405020304" pitchFamily="18" charset="0"/>
                        </a:rPr>
                        <a:t>с</a:t>
                      </a:r>
                      <a:r>
                        <a:rPr lang="ru-RU" sz="1300" b="1" spc="-25" dirty="0">
                          <a:effectLst/>
                          <a:latin typeface="Times New Roman" panose="02020603050405020304" pitchFamily="18" charset="0"/>
                          <a:cs typeface="Times New Roman" panose="02020603050405020304" pitchFamily="18" charset="0"/>
                        </a:rPr>
                        <a:t> </a:t>
                      </a:r>
                      <a:r>
                        <a:rPr lang="ru-RU" sz="1300" b="1" dirty="0" err="1">
                          <a:effectLst/>
                          <a:latin typeface="Times New Roman" panose="02020603050405020304" pitchFamily="18" charset="0"/>
                          <a:cs typeface="Times New Roman" panose="02020603050405020304" pitchFamily="18" charset="0"/>
                        </a:rPr>
                        <a:t>ФГОС</a:t>
                      </a:r>
                      <a:endParaRPr lang="ru-RU" sz="13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373384286"/>
                  </a:ext>
                </a:extLst>
              </a:tr>
              <a:tr h="0">
                <a:tc>
                  <a:txBody>
                    <a:bodyPr/>
                    <a:lstStyle/>
                    <a:p>
                      <a:pPr algn="ctr">
                        <a:lnSpc>
                          <a:spcPct val="115000"/>
                        </a:lnSpc>
                        <a:spcBef>
                          <a:spcPts val="1200"/>
                        </a:spcBef>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11</a:t>
                      </a:r>
                    </a:p>
                  </a:txBody>
                  <a:tcPr marL="68580" marR="68580" marT="0" marB="0" anchor="ctr">
                    <a:noFill/>
                  </a:tcPr>
                </a:tc>
                <a:tc>
                  <a:txBody>
                    <a:bodyPr/>
                    <a:lstStyle/>
                    <a:p>
                      <a:pPr algn="l" fontAlgn="b"/>
                      <a:r>
                        <a:rPr lang="ru-RU" sz="1300" b="0" i="0" u="none" strike="noStrike" dirty="0">
                          <a:solidFill>
                            <a:srgbClr val="000000"/>
                          </a:solidFill>
                          <a:effectLst/>
                          <a:latin typeface="Times New Roman" panose="02020603050405020304" pitchFamily="18" charset="0"/>
                          <a:cs typeface="Times New Roman" panose="02020603050405020304" pitchFamily="18" charset="0"/>
                        </a:rPr>
                        <a:t>Выявлять признаки классов членистоногих и хордовых, отрядов насекомых и млекопитающих</a:t>
                      </a:r>
                    </a:p>
                  </a:txBody>
                  <a:tcPr marL="9525" marR="9525" marT="9525" marB="0" anchor="b">
                    <a:noFill/>
                  </a:tcPr>
                </a:tc>
                <a:extLst>
                  <a:ext uri="{0D108BD9-81ED-4DB2-BD59-A6C34878D82A}">
                    <a16:rowId xmlns:a16="http://schemas.microsoft.com/office/drawing/2014/main" val="2460193898"/>
                  </a:ext>
                </a:extLst>
              </a:tr>
              <a:tr h="131579">
                <a:tc>
                  <a:txBody>
                    <a:bodyPr/>
                    <a:lstStyle/>
                    <a:p>
                      <a:pPr algn="ctr">
                        <a:lnSpc>
                          <a:spcPct val="115000"/>
                        </a:lnSpc>
                        <a:spcBef>
                          <a:spcPts val="1200"/>
                        </a:spcBef>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12.1</a:t>
                      </a:r>
                    </a:p>
                  </a:txBody>
                  <a:tcPr marL="68580" marR="68580" marT="0" marB="0" anchor="ctr">
                    <a:noFill/>
                  </a:tcPr>
                </a:tc>
                <a:tc>
                  <a:txBody>
                    <a:bodyPr/>
                    <a:lstStyle/>
                    <a:p>
                      <a:pPr algn="l" fontAlgn="b"/>
                      <a:r>
                        <a:rPr lang="ru-RU" sz="1300" b="0" i="0" u="none" strike="noStrike" dirty="0">
                          <a:solidFill>
                            <a:srgbClr val="000000"/>
                          </a:solidFill>
                          <a:effectLst/>
                          <a:latin typeface="Times New Roman" panose="02020603050405020304" pitchFamily="18" charset="0"/>
                          <a:cs typeface="Times New Roman" panose="02020603050405020304" pitchFamily="18" charset="0"/>
                        </a:rPr>
                        <a:t>Описывать строение и жизнедеятельность животного организма</a:t>
                      </a:r>
                    </a:p>
                  </a:txBody>
                  <a:tcPr marL="9525" marR="9525" marT="9525" marB="0" anchor="b">
                    <a:noFill/>
                  </a:tcPr>
                </a:tc>
                <a:extLst>
                  <a:ext uri="{0D108BD9-81ED-4DB2-BD59-A6C34878D82A}">
                    <a16:rowId xmlns:a16="http://schemas.microsoft.com/office/drawing/2014/main" val="2021659949"/>
                  </a:ext>
                </a:extLst>
              </a:tr>
              <a:tr h="0">
                <a:tc>
                  <a:txBody>
                    <a:bodyPr/>
                    <a:lstStyle/>
                    <a:p>
                      <a:pPr algn="ctr">
                        <a:lnSpc>
                          <a:spcPct val="115000"/>
                        </a:lnSpc>
                        <a:spcBef>
                          <a:spcPts val="1200"/>
                        </a:spcBef>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12.2</a:t>
                      </a:r>
                    </a:p>
                  </a:txBody>
                  <a:tcPr marL="68580" marR="68580" marT="0" marB="0" anchor="ctr">
                    <a:noFill/>
                  </a:tcPr>
                </a:tc>
                <a:tc>
                  <a:txBody>
                    <a:bodyPr/>
                    <a:lstStyle/>
                    <a:p>
                      <a:pPr algn="l" fontAlgn="b"/>
                      <a:r>
                        <a:rPr lang="ru-RU" sz="1300" b="0" i="0" u="none" strike="noStrike" dirty="0">
                          <a:solidFill>
                            <a:srgbClr val="000000"/>
                          </a:solidFill>
                          <a:effectLst/>
                          <a:latin typeface="Times New Roman" panose="02020603050405020304" pitchFamily="18" charset="0"/>
                          <a:cs typeface="Times New Roman" panose="02020603050405020304" pitchFamily="18" charset="0"/>
                        </a:rPr>
                        <a:t>Описывать строение и жизнедеятельность животного организма</a:t>
                      </a:r>
                    </a:p>
                  </a:txBody>
                  <a:tcPr marL="9525" marR="9525" marT="9525" marB="0" anchor="b">
                    <a:noFill/>
                  </a:tcPr>
                </a:tc>
                <a:extLst>
                  <a:ext uri="{0D108BD9-81ED-4DB2-BD59-A6C34878D82A}">
                    <a16:rowId xmlns:a16="http://schemas.microsoft.com/office/drawing/2014/main" val="2276617566"/>
                  </a:ext>
                </a:extLst>
              </a:tr>
              <a:tr h="0">
                <a:tc>
                  <a:txBody>
                    <a:bodyPr/>
                    <a:lstStyle/>
                    <a:p>
                      <a:pPr algn="ctr">
                        <a:lnSpc>
                          <a:spcPct val="115000"/>
                        </a:lnSpc>
                        <a:spcBef>
                          <a:spcPts val="1200"/>
                        </a:spcBef>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13.1</a:t>
                      </a:r>
                    </a:p>
                  </a:txBody>
                  <a:tcPr marL="68580" marR="68580" marT="0" marB="0" anchor="ctr">
                    <a:noFill/>
                  </a:tcPr>
                </a:tc>
                <a:tc>
                  <a:txBody>
                    <a:bodyPr/>
                    <a:lstStyle/>
                    <a:p>
                      <a:pPr algn="l" fontAlgn="b"/>
                      <a:r>
                        <a:rPr lang="ru-RU" sz="1300" b="0" i="0" u="none" strike="noStrike" dirty="0">
                          <a:solidFill>
                            <a:srgbClr val="000000"/>
                          </a:solidFill>
                          <a:effectLst/>
                          <a:latin typeface="Times New Roman" panose="02020603050405020304" pitchFamily="18" charset="0"/>
                          <a:cs typeface="Times New Roman" panose="02020603050405020304" pitchFamily="18" charset="0"/>
                        </a:rPr>
                        <a:t>Описывать строение и жизнедеятельность животного организма</a:t>
                      </a:r>
                    </a:p>
                  </a:txBody>
                  <a:tcPr marL="9525" marR="9525" marT="9525" marB="0" anchor="b">
                    <a:noFill/>
                  </a:tcPr>
                </a:tc>
                <a:extLst>
                  <a:ext uri="{0D108BD9-81ED-4DB2-BD59-A6C34878D82A}">
                    <a16:rowId xmlns:a16="http://schemas.microsoft.com/office/drawing/2014/main" val="1746571077"/>
                  </a:ext>
                </a:extLst>
              </a:tr>
              <a:tr h="0">
                <a:tc>
                  <a:txBody>
                    <a:bodyPr/>
                    <a:lstStyle/>
                    <a:p>
                      <a:pPr algn="ctr">
                        <a:lnSpc>
                          <a:spcPct val="115000"/>
                        </a:lnSpc>
                        <a:spcBef>
                          <a:spcPts val="1200"/>
                        </a:spcBef>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13.2</a:t>
                      </a:r>
                    </a:p>
                  </a:txBody>
                  <a:tcPr marL="68580" marR="68580" marT="0" marB="0" anchor="ctr">
                    <a:noFill/>
                  </a:tcPr>
                </a:tc>
                <a:tc>
                  <a:txBody>
                    <a:bodyPr/>
                    <a:lstStyle/>
                    <a:p>
                      <a:pPr algn="l" fontAlgn="b"/>
                      <a:r>
                        <a:rPr lang="ru-RU" sz="1300" b="0" i="0" u="none" strike="noStrike" dirty="0">
                          <a:solidFill>
                            <a:srgbClr val="000000"/>
                          </a:solidFill>
                          <a:effectLst/>
                          <a:latin typeface="Times New Roman" panose="02020603050405020304" pitchFamily="18" charset="0"/>
                          <a:cs typeface="Times New Roman" panose="02020603050405020304" pitchFamily="18" charset="0"/>
                        </a:rPr>
                        <a:t>Описывать строение и жизнедеятельность животного организма</a:t>
                      </a:r>
                    </a:p>
                  </a:txBody>
                  <a:tcPr marL="9525" marR="9525" marT="9525" marB="0" anchor="b">
                    <a:noFill/>
                  </a:tcPr>
                </a:tc>
                <a:extLst>
                  <a:ext uri="{0D108BD9-81ED-4DB2-BD59-A6C34878D82A}">
                    <a16:rowId xmlns:a16="http://schemas.microsoft.com/office/drawing/2014/main" val="1291322149"/>
                  </a:ext>
                </a:extLst>
              </a:tr>
              <a:tr h="0">
                <a:tc>
                  <a:txBody>
                    <a:bodyPr/>
                    <a:lstStyle/>
                    <a:p>
                      <a:pPr algn="ctr">
                        <a:lnSpc>
                          <a:spcPct val="115000"/>
                        </a:lnSpc>
                        <a:spcBef>
                          <a:spcPts val="1200"/>
                        </a:spcBef>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14.1</a:t>
                      </a:r>
                    </a:p>
                  </a:txBody>
                  <a:tcPr marL="68580" marR="68580" marT="0" marB="0" anchor="ctr">
                    <a:noFill/>
                  </a:tcPr>
                </a:tc>
                <a:tc>
                  <a:txBody>
                    <a:bodyPr/>
                    <a:lstStyle/>
                    <a:p>
                      <a:pPr algn="l" fontAlgn="b"/>
                      <a:r>
                        <a:rPr lang="ru-RU" sz="1300" b="0" i="0" u="none" strike="noStrike" dirty="0">
                          <a:solidFill>
                            <a:srgbClr val="000000"/>
                          </a:solidFill>
                          <a:effectLst/>
                          <a:latin typeface="Times New Roman" panose="02020603050405020304" pitchFamily="18" charset="0"/>
                          <a:cs typeface="Times New Roman" panose="02020603050405020304" pitchFamily="18" charset="0"/>
                        </a:rPr>
                        <a:t>Сравнивать животные ткани и органы животных между собой. Описывать строение и жизнедеятельность животного организма. Характеризовать процессы жизнедеятельности животных изучаемых систематических групп</a:t>
                      </a:r>
                    </a:p>
                  </a:txBody>
                  <a:tcPr marL="9525" marR="9525" marT="9525" marB="0" anchor="b">
                    <a:noFill/>
                  </a:tcPr>
                </a:tc>
                <a:extLst>
                  <a:ext uri="{0D108BD9-81ED-4DB2-BD59-A6C34878D82A}">
                    <a16:rowId xmlns:a16="http://schemas.microsoft.com/office/drawing/2014/main" val="1344130599"/>
                  </a:ext>
                </a:extLst>
              </a:tr>
              <a:tr h="0">
                <a:tc>
                  <a:txBody>
                    <a:bodyPr/>
                    <a:lstStyle/>
                    <a:p>
                      <a:pPr algn="ctr">
                        <a:lnSpc>
                          <a:spcPct val="115000"/>
                        </a:lnSpc>
                        <a:spcBef>
                          <a:spcPts val="1200"/>
                        </a:spcBef>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14.2</a:t>
                      </a:r>
                    </a:p>
                  </a:txBody>
                  <a:tcPr marL="68580" marR="68580" marT="0" marB="0" anchor="ctr">
                    <a:noFill/>
                  </a:tcPr>
                </a:tc>
                <a:tc>
                  <a:txBody>
                    <a:bodyPr/>
                    <a:lstStyle/>
                    <a:p>
                      <a:pPr algn="l" fontAlgn="b"/>
                      <a:r>
                        <a:rPr lang="ru-RU" sz="1300" b="0" i="0" u="none" strike="noStrike" dirty="0">
                          <a:solidFill>
                            <a:srgbClr val="000000"/>
                          </a:solidFill>
                          <a:effectLst/>
                          <a:latin typeface="Times New Roman" panose="02020603050405020304" pitchFamily="18" charset="0"/>
                          <a:cs typeface="Times New Roman" panose="02020603050405020304" pitchFamily="18" charset="0"/>
                        </a:rPr>
                        <a:t>Сравнивать животные ткани и органы животных между собой. Описывать строение и жизнедеятельность животного организма. Характеризовать процессы жизнедеятельности животных изучаемых систематических групп</a:t>
                      </a:r>
                    </a:p>
                  </a:txBody>
                  <a:tcPr marL="9525" marR="9525" marT="9525" marB="0" anchor="b">
                    <a:noFill/>
                  </a:tcPr>
                </a:tc>
                <a:extLst>
                  <a:ext uri="{0D108BD9-81ED-4DB2-BD59-A6C34878D82A}">
                    <a16:rowId xmlns:a16="http://schemas.microsoft.com/office/drawing/2014/main" val="3188539048"/>
                  </a:ext>
                </a:extLst>
              </a:tr>
              <a:tr h="0">
                <a:tc>
                  <a:txBody>
                    <a:bodyPr/>
                    <a:lstStyle/>
                    <a:p>
                      <a:pPr algn="ctr">
                        <a:lnSpc>
                          <a:spcPct val="115000"/>
                        </a:lnSpc>
                        <a:spcBef>
                          <a:spcPts val="1200"/>
                        </a:spcBef>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14.3</a:t>
                      </a:r>
                    </a:p>
                  </a:txBody>
                  <a:tcPr marL="68580" marR="68580" marT="0" marB="0" anchor="ctr">
                    <a:noFill/>
                  </a:tcPr>
                </a:tc>
                <a:tc>
                  <a:txBody>
                    <a:bodyPr/>
                    <a:lstStyle/>
                    <a:p>
                      <a:pPr algn="l" fontAlgn="b"/>
                      <a:r>
                        <a:rPr lang="ru-RU" sz="1300" b="0" i="0" u="none" strike="noStrike" dirty="0">
                          <a:solidFill>
                            <a:srgbClr val="000000"/>
                          </a:solidFill>
                          <a:effectLst/>
                          <a:latin typeface="Times New Roman" panose="02020603050405020304" pitchFamily="18" charset="0"/>
                          <a:cs typeface="Times New Roman" panose="02020603050405020304" pitchFamily="18" charset="0"/>
                        </a:rPr>
                        <a:t>Сравнивать животные ткани и органы животных между собой. Описывать строение и жизнедеятельность животного организма. Характеризовать процессы жизнедеятельности животных изучаемых систематических групп</a:t>
                      </a:r>
                    </a:p>
                  </a:txBody>
                  <a:tcPr marL="9525" marR="9525" marT="9525" marB="0" anchor="b">
                    <a:noFill/>
                  </a:tcPr>
                </a:tc>
                <a:extLst>
                  <a:ext uri="{0D108BD9-81ED-4DB2-BD59-A6C34878D82A}">
                    <a16:rowId xmlns:a16="http://schemas.microsoft.com/office/drawing/2014/main" val="147545443"/>
                  </a:ext>
                </a:extLst>
              </a:tr>
              <a:tr h="0">
                <a:tc>
                  <a:txBody>
                    <a:bodyPr/>
                    <a:lstStyle/>
                    <a:p>
                      <a:pPr algn="ctr">
                        <a:lnSpc>
                          <a:spcPct val="115000"/>
                        </a:lnSpc>
                        <a:spcBef>
                          <a:spcPts val="1200"/>
                        </a:spcBef>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15.1</a:t>
                      </a:r>
                    </a:p>
                  </a:txBody>
                  <a:tcPr marL="68580" marR="68580" marT="0" marB="0" anchor="ctr">
                    <a:noFill/>
                  </a:tcPr>
                </a:tc>
                <a:tc>
                  <a:txBody>
                    <a:bodyPr/>
                    <a:lstStyle/>
                    <a:p>
                      <a:pPr algn="l" fontAlgn="b"/>
                      <a:r>
                        <a:rPr lang="ru-RU" sz="1300" b="0" i="0" u="none" strike="noStrike" dirty="0">
                          <a:solidFill>
                            <a:srgbClr val="000000"/>
                          </a:solidFill>
                          <a:effectLst/>
                          <a:latin typeface="Times New Roman" panose="02020603050405020304" pitchFamily="18" charset="0"/>
                          <a:cs typeface="Times New Roman" panose="02020603050405020304" pitchFamily="18" charset="0"/>
                        </a:rPr>
                        <a:t>Сравнивать животные ткани и органы животных между собой. Описывать строение и жизнедеятельность животного организма. Характеризовать процессы жизнедеятельности животных изучаемых систематических групп</a:t>
                      </a:r>
                    </a:p>
                  </a:txBody>
                  <a:tcPr marL="9525" marR="9525" marT="9525" marB="0" anchor="b">
                    <a:noFill/>
                  </a:tcPr>
                </a:tc>
                <a:extLst>
                  <a:ext uri="{0D108BD9-81ED-4DB2-BD59-A6C34878D82A}">
                    <a16:rowId xmlns:a16="http://schemas.microsoft.com/office/drawing/2014/main" val="3640082774"/>
                  </a:ext>
                </a:extLst>
              </a:tr>
              <a:tr h="0">
                <a:tc>
                  <a:txBody>
                    <a:bodyPr/>
                    <a:lstStyle/>
                    <a:p>
                      <a:pPr algn="ctr">
                        <a:lnSpc>
                          <a:spcPct val="115000"/>
                        </a:lnSpc>
                        <a:spcBef>
                          <a:spcPts val="1200"/>
                        </a:spcBef>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15.2</a:t>
                      </a:r>
                    </a:p>
                  </a:txBody>
                  <a:tcPr marL="68580" marR="68580" marT="0" marB="0" anchor="ctr">
                    <a:noFill/>
                  </a:tcPr>
                </a:tc>
                <a:tc>
                  <a:txBody>
                    <a:bodyPr/>
                    <a:lstStyle/>
                    <a:p>
                      <a:pPr algn="l" fontAlgn="b"/>
                      <a:r>
                        <a:rPr lang="ru-RU" sz="1300" b="0" i="0" u="none" strike="noStrike" dirty="0">
                          <a:solidFill>
                            <a:srgbClr val="000000"/>
                          </a:solidFill>
                          <a:effectLst/>
                          <a:latin typeface="Times New Roman" panose="02020603050405020304" pitchFamily="18" charset="0"/>
                          <a:cs typeface="Times New Roman" panose="02020603050405020304" pitchFamily="18" charset="0"/>
                        </a:rPr>
                        <a:t>Сравнивать животные ткани и органы животных между собой. Описывать строение и жизнедеятельность животного организма. Характеризовать процессы жизнедеятельности животных изучаемых систематических групп</a:t>
                      </a:r>
                    </a:p>
                  </a:txBody>
                  <a:tcPr marL="9525" marR="9525" marT="9525" marB="0" anchor="b">
                    <a:noFill/>
                  </a:tcPr>
                </a:tc>
                <a:extLst>
                  <a:ext uri="{0D108BD9-81ED-4DB2-BD59-A6C34878D82A}">
                    <a16:rowId xmlns:a16="http://schemas.microsoft.com/office/drawing/2014/main" val="2331669736"/>
                  </a:ext>
                </a:extLst>
              </a:tr>
              <a:tr h="0">
                <a:tc>
                  <a:txBody>
                    <a:bodyPr/>
                    <a:lstStyle/>
                    <a:p>
                      <a:pPr algn="ctr">
                        <a:lnSpc>
                          <a:spcPct val="115000"/>
                        </a:lnSpc>
                        <a:spcBef>
                          <a:spcPts val="1200"/>
                        </a:spcBef>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16.1</a:t>
                      </a:r>
                    </a:p>
                  </a:txBody>
                  <a:tcPr marL="68580" marR="68580" marT="0" marB="0" anchor="ctr">
                    <a:noFill/>
                  </a:tcPr>
                </a:tc>
                <a:tc>
                  <a:txBody>
                    <a:bodyPr/>
                    <a:lstStyle/>
                    <a:p>
                      <a:pPr algn="l" fontAlgn="b"/>
                      <a:r>
                        <a:rPr lang="ru-RU" sz="1300" b="0" i="0" u="none" strike="noStrike" dirty="0">
                          <a:solidFill>
                            <a:srgbClr val="000000"/>
                          </a:solidFill>
                          <a:effectLst/>
                          <a:latin typeface="Times New Roman" panose="02020603050405020304" pitchFamily="18" charset="0"/>
                          <a:cs typeface="Times New Roman" panose="02020603050405020304" pitchFamily="18" charset="0"/>
                        </a:rPr>
                        <a:t>Описывать строение и жизнедеятельность животного организма. Характеризовать процессы жизнедеятельности животных изучаемых систематических групп. Различать и описывать животных изучаемых систематических групп, отдельные органы и системы органов. Выявлять признаки классов членистоногих и хордовых, отрядов насекомых и млекопитающих</a:t>
                      </a:r>
                    </a:p>
                  </a:txBody>
                  <a:tcPr marL="9525" marR="9525" marT="9525" marB="0" anchor="b">
                    <a:noFill/>
                  </a:tcPr>
                </a:tc>
                <a:extLst>
                  <a:ext uri="{0D108BD9-81ED-4DB2-BD59-A6C34878D82A}">
                    <a16:rowId xmlns:a16="http://schemas.microsoft.com/office/drawing/2014/main" val="1257790833"/>
                  </a:ext>
                </a:extLst>
              </a:tr>
              <a:tr h="0">
                <a:tc>
                  <a:txBody>
                    <a:bodyPr/>
                    <a:lstStyle/>
                    <a:p>
                      <a:pPr algn="ctr">
                        <a:lnSpc>
                          <a:spcPct val="115000"/>
                        </a:lnSpc>
                        <a:spcBef>
                          <a:spcPts val="1200"/>
                        </a:spcBef>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16.2</a:t>
                      </a:r>
                    </a:p>
                  </a:txBody>
                  <a:tcPr marL="68580" marR="68580" marT="0" marB="0" anchor="ctr">
                    <a:noFill/>
                  </a:tcPr>
                </a:tc>
                <a:tc>
                  <a:txBody>
                    <a:bodyPr/>
                    <a:lstStyle/>
                    <a:p>
                      <a:pPr algn="l" fontAlgn="b"/>
                      <a:r>
                        <a:rPr lang="ru-RU" sz="1300" b="0" i="0" u="none" strike="noStrike" dirty="0">
                          <a:solidFill>
                            <a:srgbClr val="000000"/>
                          </a:solidFill>
                          <a:effectLst/>
                          <a:latin typeface="Times New Roman" panose="02020603050405020304" pitchFamily="18" charset="0"/>
                          <a:cs typeface="Times New Roman" panose="02020603050405020304" pitchFamily="18" charset="0"/>
                        </a:rPr>
                        <a:t>Описывать строение и жизнедеятельность животного организма. Характеризовать процессы жизнедеятельности животных изучаемых систематических групп. Различать и описывать животных изучаемых систематических групп, отдельные органы и системы органов. Выявлять признаки классов членистоногих и хордовых, отрядов насекомых и млекопитающих</a:t>
                      </a:r>
                    </a:p>
                  </a:txBody>
                  <a:tcPr marL="9525" marR="9525" marT="9525" marB="0" anchor="b">
                    <a:noFill/>
                  </a:tcPr>
                </a:tc>
                <a:extLst>
                  <a:ext uri="{0D108BD9-81ED-4DB2-BD59-A6C34878D82A}">
                    <a16:rowId xmlns:a16="http://schemas.microsoft.com/office/drawing/2014/main" val="977988746"/>
                  </a:ext>
                </a:extLst>
              </a:tr>
              <a:tr h="0">
                <a:tc>
                  <a:txBody>
                    <a:bodyPr/>
                    <a:lstStyle/>
                    <a:p>
                      <a:pPr algn="ctr">
                        <a:lnSpc>
                          <a:spcPct val="115000"/>
                        </a:lnSpc>
                        <a:spcBef>
                          <a:spcPts val="1200"/>
                        </a:spcBef>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16.3</a:t>
                      </a:r>
                    </a:p>
                  </a:txBody>
                  <a:tcPr marL="68580" marR="68580" marT="0" marB="0" anchor="ctr">
                    <a:noFill/>
                  </a:tcPr>
                </a:tc>
                <a:tc>
                  <a:txBody>
                    <a:bodyPr/>
                    <a:lstStyle/>
                    <a:p>
                      <a:pPr algn="l" fontAlgn="b"/>
                      <a:r>
                        <a:rPr lang="ru-RU" sz="1300" b="0" i="0" u="none" strike="noStrike" dirty="0">
                          <a:solidFill>
                            <a:srgbClr val="000000"/>
                          </a:solidFill>
                          <a:effectLst/>
                          <a:latin typeface="Times New Roman" panose="02020603050405020304" pitchFamily="18" charset="0"/>
                          <a:cs typeface="Times New Roman" panose="02020603050405020304" pitchFamily="18" charset="0"/>
                        </a:rPr>
                        <a:t>Описывать строение и жизнедеятельность животного организма. Характеризовать процессы жизнедеятельности животных изучаемых систематических групп. Различать и описывать животных изучаемых систематических групп, отдельные органы и системы органов. Выявлять признаки классов членистоногих и хордовых, отрядов насекомых и млекопитающих</a:t>
                      </a:r>
                    </a:p>
                  </a:txBody>
                  <a:tcPr marL="9525" marR="9525" marT="9525" marB="0" anchor="b">
                    <a:noFill/>
                  </a:tcPr>
                </a:tc>
                <a:extLst>
                  <a:ext uri="{0D108BD9-81ED-4DB2-BD59-A6C34878D82A}">
                    <a16:rowId xmlns:a16="http://schemas.microsoft.com/office/drawing/2014/main" val="1254557303"/>
                  </a:ext>
                </a:extLst>
              </a:tr>
              <a:tr h="0">
                <a:tc>
                  <a:txBody>
                    <a:bodyPr/>
                    <a:lstStyle/>
                    <a:p>
                      <a:pPr algn="ctr">
                        <a:lnSpc>
                          <a:spcPct val="115000"/>
                        </a:lnSpc>
                        <a:spcBef>
                          <a:spcPts val="1200"/>
                        </a:spcBef>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17</a:t>
                      </a:r>
                    </a:p>
                  </a:txBody>
                  <a:tcPr marL="68580" marR="68580" marT="0" marB="0" anchor="ctr">
                    <a:noFill/>
                  </a:tcPr>
                </a:tc>
                <a:tc>
                  <a:txBody>
                    <a:bodyPr/>
                    <a:lstStyle/>
                    <a:p>
                      <a:pPr algn="l" fontAlgn="b"/>
                      <a:r>
                        <a:rPr lang="ru-RU" sz="1300" b="0" i="0" u="none" strike="noStrike" dirty="0">
                          <a:solidFill>
                            <a:srgbClr val="000000"/>
                          </a:solidFill>
                          <a:effectLst/>
                          <a:latin typeface="Times New Roman" panose="02020603050405020304" pitchFamily="18" charset="0"/>
                          <a:cs typeface="Times New Roman" panose="02020603050405020304" pitchFamily="18" charset="0"/>
                        </a:rPr>
                        <a:t>Характеризовать животных природных зон Земли, основные закономерности распространения животных по планете. Раскрывать роль животных в природных сообществах</a:t>
                      </a:r>
                    </a:p>
                  </a:txBody>
                  <a:tcPr marL="9525" marR="9525" marT="9525" marB="0" anchor="b">
                    <a:noFill/>
                  </a:tcPr>
                </a:tc>
                <a:extLst>
                  <a:ext uri="{0D108BD9-81ED-4DB2-BD59-A6C34878D82A}">
                    <a16:rowId xmlns:a16="http://schemas.microsoft.com/office/drawing/2014/main" val="3940801079"/>
                  </a:ext>
                </a:extLst>
              </a:tr>
            </a:tbl>
          </a:graphicData>
        </a:graphic>
      </p:graphicFrame>
      <p:sp>
        <p:nvSpPr>
          <p:cNvPr id="6" name="Заголовок 3">
            <a:extLst>
              <a:ext uri="{FF2B5EF4-FFF2-40B4-BE49-F238E27FC236}">
                <a16:creationId xmlns:a16="http://schemas.microsoft.com/office/drawing/2014/main" id="{6AA098EB-00A5-4472-B92F-2DD914CDD303}"/>
              </a:ext>
            </a:extLst>
          </p:cNvPr>
          <p:cNvSpPr>
            <a:spLocks noGrp="1"/>
          </p:cNvSpPr>
          <p:nvPr>
            <p:ph type="title"/>
          </p:nvPr>
        </p:nvSpPr>
        <p:spPr>
          <a:xfrm>
            <a:off x="3436620" y="292746"/>
            <a:ext cx="10728960" cy="594360"/>
          </a:xfrm>
        </p:spPr>
        <p:txBody>
          <a:bodyPr/>
          <a:lstStyle/>
          <a:p>
            <a:r>
              <a:rPr lang="ru-RU" dirty="0"/>
              <a:t>Требования (умения)                                       </a:t>
            </a:r>
            <a:r>
              <a:rPr lang="ru-RU" sz="1600" i="1" dirty="0"/>
              <a:t>(продолжение таблицы)</a:t>
            </a:r>
            <a:endParaRPr lang="ru-RU" i="1" dirty="0"/>
          </a:p>
        </p:txBody>
      </p:sp>
      <p:sp>
        <p:nvSpPr>
          <p:cNvPr id="5" name="TextBox 4">
            <a:extLst>
              <a:ext uri="{FF2B5EF4-FFF2-40B4-BE49-F238E27FC236}">
                <a16:creationId xmlns:a16="http://schemas.microsoft.com/office/drawing/2014/main" id="{868DF1AF-19BC-4245-A703-7815CFEFD7AA}"/>
              </a:ext>
            </a:extLst>
          </p:cNvPr>
          <p:cNvSpPr txBox="1"/>
          <p:nvPr/>
        </p:nvSpPr>
        <p:spPr>
          <a:xfrm>
            <a:off x="10777491" y="0"/>
            <a:ext cx="1414509" cy="276999"/>
          </a:xfrm>
          <a:prstGeom prst="rect">
            <a:avLst/>
          </a:prstGeom>
          <a:noFill/>
        </p:spPr>
        <p:txBody>
          <a:bodyPr wrap="square" rtlCol="0">
            <a:spAutoFit/>
          </a:bodyPr>
          <a:lstStyle/>
          <a:p>
            <a:r>
              <a:rPr lang="ru-RU" sz="1200" dirty="0">
                <a:solidFill>
                  <a:schemeClr val="tx2">
                    <a:lumMod val="40000"/>
                    <a:lumOff val="60000"/>
                  </a:schemeClr>
                </a:solidFill>
              </a:rPr>
              <a:t>Биология, 8 класс</a:t>
            </a:r>
          </a:p>
        </p:txBody>
      </p:sp>
    </p:spTree>
    <p:extLst>
      <p:ext uri="{BB962C8B-B14F-4D97-AF65-F5344CB8AC3E}">
        <p14:creationId xmlns:p14="http://schemas.microsoft.com/office/powerpoint/2010/main" val="42860126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8362281" cy="444387"/>
          </a:xfrm>
        </p:spPr>
        <p:txBody>
          <a:bodyPr>
            <a:noAutofit/>
          </a:bodyPr>
          <a:lstStyle/>
          <a:p>
            <a:r>
              <a:rPr lang="ru-RU" sz="2000" dirty="0"/>
              <a:t>Изменение доли участников по качеству знаний («4»+«5») по результатам ВПР в  2021-2025 гг.</a:t>
            </a:r>
          </a:p>
        </p:txBody>
      </p:sp>
      <p:graphicFrame>
        <p:nvGraphicFramePr>
          <p:cNvPr id="5" name="Диаграмма 4">
            <a:extLst>
              <a:ext uri="{FF2B5EF4-FFF2-40B4-BE49-F238E27FC236}">
                <a16:creationId xmlns:a16="http://schemas.microsoft.com/office/drawing/2014/main" id="{B778A58D-E6E9-4DE1-8D27-8FDCACC32A8C}"/>
              </a:ext>
            </a:extLst>
          </p:cNvPr>
          <p:cNvGraphicFramePr/>
          <p:nvPr>
            <p:extLst>
              <p:ext uri="{D42A27DB-BD31-4B8C-83A1-F6EECF244321}">
                <p14:modId xmlns:p14="http://schemas.microsoft.com/office/powerpoint/2010/main" val="3989963144"/>
              </p:ext>
            </p:extLst>
          </p:nvPr>
        </p:nvGraphicFramePr>
        <p:xfrm>
          <a:off x="98854" y="719667"/>
          <a:ext cx="11986054" cy="30331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Диаграмма 6">
            <a:extLst>
              <a:ext uri="{FF2B5EF4-FFF2-40B4-BE49-F238E27FC236}">
                <a16:creationId xmlns:a16="http://schemas.microsoft.com/office/drawing/2014/main" id="{8FAA810D-E1F2-4CF0-9CEE-B6A9C74CD080}"/>
              </a:ext>
            </a:extLst>
          </p:cNvPr>
          <p:cNvGraphicFramePr/>
          <p:nvPr>
            <p:extLst>
              <p:ext uri="{D42A27DB-BD31-4B8C-83A1-F6EECF244321}">
                <p14:modId xmlns:p14="http://schemas.microsoft.com/office/powerpoint/2010/main" val="2817948224"/>
              </p:ext>
            </p:extLst>
          </p:nvPr>
        </p:nvGraphicFramePr>
        <p:xfrm>
          <a:off x="0" y="3656001"/>
          <a:ext cx="11986054" cy="303318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6B4C2EEC-857C-44FE-96FE-341FD0396A59}"/>
              </a:ext>
            </a:extLst>
          </p:cNvPr>
          <p:cNvSpPr txBox="1"/>
          <p:nvPr/>
        </p:nvSpPr>
        <p:spPr>
          <a:xfrm>
            <a:off x="10777491" y="0"/>
            <a:ext cx="1414509" cy="276999"/>
          </a:xfrm>
          <a:prstGeom prst="rect">
            <a:avLst/>
          </a:prstGeom>
          <a:noFill/>
        </p:spPr>
        <p:txBody>
          <a:bodyPr wrap="square" rtlCol="0">
            <a:spAutoFit/>
          </a:bodyPr>
          <a:lstStyle/>
          <a:p>
            <a:r>
              <a:rPr lang="ru-RU" sz="1200" dirty="0">
                <a:solidFill>
                  <a:schemeClr val="tx2">
                    <a:lumMod val="40000"/>
                    <a:lumOff val="60000"/>
                  </a:schemeClr>
                </a:solidFill>
              </a:rPr>
              <a:t>Биология, 8 класс</a:t>
            </a:r>
          </a:p>
        </p:txBody>
      </p:sp>
    </p:spTree>
    <p:extLst>
      <p:ext uri="{BB962C8B-B14F-4D97-AF65-F5344CB8AC3E}">
        <p14:creationId xmlns:p14="http://schemas.microsoft.com/office/powerpoint/2010/main" val="15695279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300365"/>
            <a:ext cx="6688455" cy="509260"/>
          </a:xfrm>
        </p:spPr>
        <p:txBody>
          <a:bodyPr>
            <a:normAutofit/>
          </a:bodyPr>
          <a:lstStyle/>
          <a:p>
            <a:r>
              <a:rPr lang="ru-RU" dirty="0"/>
              <a:t>Достижение планируемых результатов</a:t>
            </a:r>
          </a:p>
        </p:txBody>
      </p:sp>
      <p:graphicFrame>
        <p:nvGraphicFramePr>
          <p:cNvPr id="7" name="Диаграмма 6">
            <a:extLst>
              <a:ext uri="{FF2B5EF4-FFF2-40B4-BE49-F238E27FC236}">
                <a16:creationId xmlns:a16="http://schemas.microsoft.com/office/drawing/2014/main" id="{CDC35874-62BF-4D4F-AC73-5604ABA8ABF0}"/>
              </a:ext>
            </a:extLst>
          </p:cNvPr>
          <p:cNvGraphicFramePr/>
          <p:nvPr>
            <p:extLst>
              <p:ext uri="{D42A27DB-BD31-4B8C-83A1-F6EECF244321}">
                <p14:modId xmlns:p14="http://schemas.microsoft.com/office/powerpoint/2010/main" val="150787574"/>
              </p:ext>
            </p:extLst>
          </p:nvPr>
        </p:nvGraphicFramePr>
        <p:xfrm>
          <a:off x="409575" y="723900"/>
          <a:ext cx="11363325" cy="539115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F24746DC-6D51-48FE-8696-5F0A72E1476D}"/>
              </a:ext>
            </a:extLst>
          </p:cNvPr>
          <p:cNvSpPr txBox="1"/>
          <p:nvPr/>
        </p:nvSpPr>
        <p:spPr>
          <a:xfrm>
            <a:off x="9597339" y="5999520"/>
            <a:ext cx="2431622" cy="276999"/>
          </a:xfrm>
          <a:prstGeom prst="rect">
            <a:avLst/>
          </a:prstGeom>
          <a:solidFill>
            <a:schemeClr val="bg1"/>
          </a:solidFill>
        </p:spPr>
        <p:txBody>
          <a:bodyPr wrap="square" rtlCol="0">
            <a:spAutoFit/>
          </a:bodyPr>
          <a:lstStyle/>
          <a:p>
            <a:r>
              <a:rPr lang="ru-RU" sz="1200" dirty="0"/>
              <a:t>результат лучше общероссийского</a:t>
            </a:r>
          </a:p>
        </p:txBody>
      </p:sp>
      <p:sp>
        <p:nvSpPr>
          <p:cNvPr id="5" name="TextBox 4">
            <a:extLst>
              <a:ext uri="{FF2B5EF4-FFF2-40B4-BE49-F238E27FC236}">
                <a16:creationId xmlns:a16="http://schemas.microsoft.com/office/drawing/2014/main" id="{B990D271-C629-4ADF-8943-37A49A4D5ED3}"/>
              </a:ext>
            </a:extLst>
          </p:cNvPr>
          <p:cNvSpPr txBox="1"/>
          <p:nvPr/>
        </p:nvSpPr>
        <p:spPr>
          <a:xfrm>
            <a:off x="9597339" y="6253345"/>
            <a:ext cx="2431622" cy="276999"/>
          </a:xfrm>
          <a:prstGeom prst="rect">
            <a:avLst/>
          </a:prstGeom>
          <a:solidFill>
            <a:schemeClr val="bg1"/>
          </a:solidFill>
        </p:spPr>
        <p:txBody>
          <a:bodyPr wrap="square" rtlCol="0">
            <a:spAutoFit/>
          </a:bodyPr>
          <a:lstStyle/>
          <a:p>
            <a:r>
              <a:rPr lang="ru-RU" sz="1200" dirty="0"/>
              <a:t>результат выше 80%</a:t>
            </a:r>
          </a:p>
        </p:txBody>
      </p:sp>
      <p:sp>
        <p:nvSpPr>
          <p:cNvPr id="8" name="TextBox 7">
            <a:extLst>
              <a:ext uri="{FF2B5EF4-FFF2-40B4-BE49-F238E27FC236}">
                <a16:creationId xmlns:a16="http://schemas.microsoft.com/office/drawing/2014/main" id="{C6D48567-4EC9-43E0-B87B-7C7AEB86AA00}"/>
              </a:ext>
            </a:extLst>
          </p:cNvPr>
          <p:cNvSpPr txBox="1"/>
          <p:nvPr/>
        </p:nvSpPr>
        <p:spPr>
          <a:xfrm>
            <a:off x="9597337" y="6546819"/>
            <a:ext cx="2431623" cy="276999"/>
          </a:xfrm>
          <a:prstGeom prst="rect">
            <a:avLst/>
          </a:prstGeom>
          <a:solidFill>
            <a:schemeClr val="bg1"/>
          </a:solidFill>
        </p:spPr>
        <p:txBody>
          <a:bodyPr wrap="square" rtlCol="0">
            <a:spAutoFit/>
          </a:bodyPr>
          <a:lstStyle/>
          <a:p>
            <a:r>
              <a:rPr lang="ru-RU" sz="1200" dirty="0"/>
              <a:t> самый  низкий % выполнения</a:t>
            </a:r>
          </a:p>
        </p:txBody>
      </p:sp>
      <p:sp>
        <p:nvSpPr>
          <p:cNvPr id="9" name="TextBox 8">
            <a:extLst>
              <a:ext uri="{FF2B5EF4-FFF2-40B4-BE49-F238E27FC236}">
                <a16:creationId xmlns:a16="http://schemas.microsoft.com/office/drawing/2014/main" id="{95317570-9DA7-45C8-95C0-FC8B34A1C001}"/>
              </a:ext>
            </a:extLst>
          </p:cNvPr>
          <p:cNvSpPr txBox="1"/>
          <p:nvPr/>
        </p:nvSpPr>
        <p:spPr>
          <a:xfrm>
            <a:off x="9267841" y="6340614"/>
            <a:ext cx="329501" cy="178149"/>
          </a:xfrm>
          <a:prstGeom prst="rect">
            <a:avLst/>
          </a:prstGeom>
          <a:solidFill>
            <a:srgbClr val="FFFF00"/>
          </a:solidFill>
        </p:spPr>
        <p:txBody>
          <a:bodyPr wrap="square" rtlCol="0">
            <a:spAutoFit/>
          </a:bodyPr>
          <a:lstStyle/>
          <a:p>
            <a:endParaRPr lang="ru-RU" sz="1200" dirty="0"/>
          </a:p>
        </p:txBody>
      </p:sp>
      <p:sp>
        <p:nvSpPr>
          <p:cNvPr id="10" name="TextBox 9">
            <a:extLst>
              <a:ext uri="{FF2B5EF4-FFF2-40B4-BE49-F238E27FC236}">
                <a16:creationId xmlns:a16="http://schemas.microsoft.com/office/drawing/2014/main" id="{B3DBF8BB-E2A5-4BC6-A512-B2C88FF1140D}"/>
              </a:ext>
            </a:extLst>
          </p:cNvPr>
          <p:cNvSpPr txBox="1"/>
          <p:nvPr/>
        </p:nvSpPr>
        <p:spPr>
          <a:xfrm>
            <a:off x="9269763" y="6588111"/>
            <a:ext cx="327574" cy="194414"/>
          </a:xfrm>
          <a:prstGeom prst="rect">
            <a:avLst/>
          </a:prstGeom>
          <a:solidFill>
            <a:schemeClr val="accent2">
              <a:lumMod val="60000"/>
              <a:lumOff val="40000"/>
            </a:schemeClr>
          </a:solidFill>
        </p:spPr>
        <p:txBody>
          <a:bodyPr wrap="square" rtlCol="0">
            <a:spAutoFit/>
          </a:bodyPr>
          <a:lstStyle/>
          <a:p>
            <a:endParaRPr lang="ru-RU" sz="1200" dirty="0"/>
          </a:p>
        </p:txBody>
      </p:sp>
      <p:sp>
        <p:nvSpPr>
          <p:cNvPr id="11" name="TextBox 1">
            <a:extLst>
              <a:ext uri="{FF2B5EF4-FFF2-40B4-BE49-F238E27FC236}">
                <a16:creationId xmlns:a16="http://schemas.microsoft.com/office/drawing/2014/main" id="{7FE6DA13-B5DC-473A-AEFF-6B242BFB4357}"/>
              </a:ext>
            </a:extLst>
          </p:cNvPr>
          <p:cNvSpPr txBox="1"/>
          <p:nvPr/>
        </p:nvSpPr>
        <p:spPr>
          <a:xfrm>
            <a:off x="9267835" y="6077441"/>
            <a:ext cx="329512" cy="194442"/>
          </a:xfrm>
          <a:prstGeom prst="rect">
            <a:avLst/>
          </a:prstGeom>
          <a:solidFill>
            <a:srgbClr val="00FF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200" dirty="0"/>
          </a:p>
        </p:txBody>
      </p:sp>
      <p:sp>
        <p:nvSpPr>
          <p:cNvPr id="13" name="TextBox 12">
            <a:extLst>
              <a:ext uri="{FF2B5EF4-FFF2-40B4-BE49-F238E27FC236}">
                <a16:creationId xmlns:a16="http://schemas.microsoft.com/office/drawing/2014/main" id="{F63ABC10-3167-4EC3-A320-A782E2AE56DC}"/>
              </a:ext>
            </a:extLst>
          </p:cNvPr>
          <p:cNvSpPr txBox="1"/>
          <p:nvPr/>
        </p:nvSpPr>
        <p:spPr>
          <a:xfrm>
            <a:off x="10777491" y="0"/>
            <a:ext cx="1414509" cy="276999"/>
          </a:xfrm>
          <a:prstGeom prst="rect">
            <a:avLst/>
          </a:prstGeom>
          <a:noFill/>
        </p:spPr>
        <p:txBody>
          <a:bodyPr wrap="square" rtlCol="0">
            <a:spAutoFit/>
          </a:bodyPr>
          <a:lstStyle/>
          <a:p>
            <a:r>
              <a:rPr lang="ru-RU" sz="1200" dirty="0">
                <a:solidFill>
                  <a:schemeClr val="tx2">
                    <a:lumMod val="40000"/>
                    <a:lumOff val="60000"/>
                  </a:schemeClr>
                </a:solidFill>
              </a:rPr>
              <a:t>Биология, 8 класс</a:t>
            </a:r>
          </a:p>
        </p:txBody>
      </p:sp>
    </p:spTree>
    <p:extLst>
      <p:ext uri="{BB962C8B-B14F-4D97-AF65-F5344CB8AC3E}">
        <p14:creationId xmlns:p14="http://schemas.microsoft.com/office/powerpoint/2010/main" val="37036257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Распределение участников по отметкам, %</a:t>
            </a:r>
          </a:p>
        </p:txBody>
      </p:sp>
      <p:graphicFrame>
        <p:nvGraphicFramePr>
          <p:cNvPr id="4" name="Таблица 3">
            <a:extLst>
              <a:ext uri="{FF2B5EF4-FFF2-40B4-BE49-F238E27FC236}">
                <a16:creationId xmlns:a16="http://schemas.microsoft.com/office/drawing/2014/main" id="{8FFA6CE0-D724-4244-B21F-300A8875D027}"/>
              </a:ext>
            </a:extLst>
          </p:cNvPr>
          <p:cNvGraphicFramePr>
            <a:graphicFrameLocks noGrp="1"/>
          </p:cNvGraphicFramePr>
          <p:nvPr>
            <p:extLst>
              <p:ext uri="{D42A27DB-BD31-4B8C-83A1-F6EECF244321}">
                <p14:modId xmlns:p14="http://schemas.microsoft.com/office/powerpoint/2010/main" val="1899673478"/>
              </p:ext>
            </p:extLst>
          </p:nvPr>
        </p:nvGraphicFramePr>
        <p:xfrm>
          <a:off x="139546" y="2952750"/>
          <a:ext cx="3756179" cy="952500"/>
        </p:xfrm>
        <a:graphic>
          <a:graphicData uri="http://schemas.openxmlformats.org/drawingml/2006/table">
            <a:tbl>
              <a:tblPr firstRow="1" bandRow="1">
                <a:tableStyleId>{5940675A-B579-460E-94D1-54222C63F5DA}</a:tableStyleId>
              </a:tblPr>
              <a:tblGrid>
                <a:gridCol w="2632229">
                  <a:extLst>
                    <a:ext uri="{9D8B030D-6E8A-4147-A177-3AD203B41FA5}">
                      <a16:colId xmlns:a16="http://schemas.microsoft.com/office/drawing/2014/main" val="3089212738"/>
                    </a:ext>
                  </a:extLst>
                </a:gridCol>
                <a:gridCol w="1123950">
                  <a:extLst>
                    <a:ext uri="{9D8B030D-6E8A-4147-A177-3AD203B41FA5}">
                      <a16:colId xmlns:a16="http://schemas.microsoft.com/office/drawing/2014/main" val="469627586"/>
                    </a:ext>
                  </a:extLst>
                </a:gridCol>
              </a:tblGrid>
              <a:tr h="296363">
                <a:tc>
                  <a:txBody>
                    <a:bodyPr/>
                    <a:lstStyle/>
                    <a:p>
                      <a:pPr algn="ctr"/>
                      <a:r>
                        <a:rPr lang="ru-RU" sz="1400" dirty="0"/>
                        <a:t>Количество участников</a:t>
                      </a:r>
                    </a:p>
                  </a:txBody>
                  <a:tcPr anchor="ctr"/>
                </a:tc>
                <a:tc>
                  <a:txBody>
                    <a:bodyPr/>
                    <a:lstStyle/>
                    <a:p>
                      <a:pPr algn="ctr"/>
                      <a:r>
                        <a:rPr lang="ru-RU" sz="1400" dirty="0"/>
                        <a:t>8 класс</a:t>
                      </a:r>
                    </a:p>
                  </a:txBody>
                  <a:tcPr anchor="ctr"/>
                </a:tc>
                <a:extLst>
                  <a:ext uri="{0D108BD9-81ED-4DB2-BD59-A6C34878D82A}">
                    <a16:rowId xmlns:a16="http://schemas.microsoft.com/office/drawing/2014/main" val="3892861024"/>
                  </a:ext>
                </a:extLst>
              </a:tr>
              <a:tr h="342900">
                <a:tc>
                  <a:txBody>
                    <a:bodyPr/>
                    <a:lstStyle/>
                    <a:p>
                      <a:pPr algn="ctr"/>
                      <a:r>
                        <a:rPr lang="ru-RU" sz="1400" dirty="0"/>
                        <a:t>Россия (вся выборка)</a:t>
                      </a:r>
                    </a:p>
                  </a:txBody>
                  <a:tcPr anchor="ctr"/>
                </a:tc>
                <a:tc>
                  <a:txBody>
                    <a:bodyPr/>
                    <a:lstStyle/>
                    <a:p>
                      <a:pPr algn="ctr"/>
                      <a:r>
                        <a:rPr lang="ru-RU" sz="1400" dirty="0"/>
                        <a:t>250195</a:t>
                      </a:r>
                    </a:p>
                  </a:txBody>
                  <a:tcPr anchor="ctr"/>
                </a:tc>
                <a:extLst>
                  <a:ext uri="{0D108BD9-81ED-4DB2-BD59-A6C34878D82A}">
                    <a16:rowId xmlns:a16="http://schemas.microsoft.com/office/drawing/2014/main" val="1517554406"/>
                  </a:ext>
                </a:extLst>
              </a:tr>
              <a:tr h="0">
                <a:tc>
                  <a:txBody>
                    <a:bodyPr/>
                    <a:lstStyle/>
                    <a:p>
                      <a:pPr algn="ctr"/>
                      <a:r>
                        <a:rPr lang="ru-RU" sz="1400" dirty="0"/>
                        <a:t>Приморский край</a:t>
                      </a:r>
                    </a:p>
                  </a:txBody>
                  <a:tcPr anchor="ctr"/>
                </a:tc>
                <a:tc>
                  <a:txBody>
                    <a:bodyPr/>
                    <a:lstStyle/>
                    <a:p>
                      <a:pPr algn="ctr"/>
                      <a:r>
                        <a:rPr lang="ru-RU" sz="1400" dirty="0"/>
                        <a:t>2662</a:t>
                      </a:r>
                    </a:p>
                  </a:txBody>
                  <a:tcPr anchor="ctr"/>
                </a:tc>
                <a:extLst>
                  <a:ext uri="{0D108BD9-81ED-4DB2-BD59-A6C34878D82A}">
                    <a16:rowId xmlns:a16="http://schemas.microsoft.com/office/drawing/2014/main" val="2599007028"/>
                  </a:ext>
                </a:extLst>
              </a:tr>
            </a:tbl>
          </a:graphicData>
        </a:graphic>
      </p:graphicFrame>
      <p:graphicFrame>
        <p:nvGraphicFramePr>
          <p:cNvPr id="5" name="Диаграмма 4">
            <a:extLst>
              <a:ext uri="{FF2B5EF4-FFF2-40B4-BE49-F238E27FC236}">
                <a16:creationId xmlns:a16="http://schemas.microsoft.com/office/drawing/2014/main" id="{54478881-B93D-411D-81FB-2A5AB84EA5CE}"/>
              </a:ext>
            </a:extLst>
          </p:cNvPr>
          <p:cNvGraphicFramePr/>
          <p:nvPr>
            <p:extLst>
              <p:ext uri="{D42A27DB-BD31-4B8C-83A1-F6EECF244321}">
                <p14:modId xmlns:p14="http://schemas.microsoft.com/office/powerpoint/2010/main" val="397318959"/>
              </p:ext>
            </p:extLst>
          </p:nvPr>
        </p:nvGraphicFramePr>
        <p:xfrm>
          <a:off x="4095749" y="723900"/>
          <a:ext cx="7677151" cy="565785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6E993403-104C-4D1E-9366-5A39C9CEB68C}"/>
              </a:ext>
            </a:extLst>
          </p:cNvPr>
          <p:cNvSpPr txBox="1"/>
          <p:nvPr/>
        </p:nvSpPr>
        <p:spPr>
          <a:xfrm>
            <a:off x="10777491" y="0"/>
            <a:ext cx="1414509" cy="276999"/>
          </a:xfrm>
          <a:prstGeom prst="rect">
            <a:avLst/>
          </a:prstGeom>
          <a:noFill/>
        </p:spPr>
        <p:txBody>
          <a:bodyPr wrap="square" rtlCol="0">
            <a:spAutoFit/>
          </a:bodyPr>
          <a:lstStyle/>
          <a:p>
            <a:r>
              <a:rPr lang="ru-RU" sz="1200" dirty="0">
                <a:solidFill>
                  <a:schemeClr val="tx2">
                    <a:lumMod val="40000"/>
                    <a:lumOff val="60000"/>
                  </a:schemeClr>
                </a:solidFill>
              </a:rPr>
              <a:t>Биология, 8 класс</a:t>
            </a:r>
          </a:p>
        </p:txBody>
      </p:sp>
    </p:spTree>
    <p:extLst>
      <p:ext uri="{BB962C8B-B14F-4D97-AF65-F5344CB8AC3E}">
        <p14:creationId xmlns:p14="http://schemas.microsoft.com/office/powerpoint/2010/main" val="15206908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Распределение первичных баллов</a:t>
            </a:r>
          </a:p>
        </p:txBody>
      </p:sp>
      <p:graphicFrame>
        <p:nvGraphicFramePr>
          <p:cNvPr id="3" name="Диаграмма 2">
            <a:extLst>
              <a:ext uri="{FF2B5EF4-FFF2-40B4-BE49-F238E27FC236}">
                <a16:creationId xmlns:a16="http://schemas.microsoft.com/office/drawing/2014/main" id="{8A7017B7-19EA-4F59-A353-2E4DF65C4210}"/>
              </a:ext>
            </a:extLst>
          </p:cNvPr>
          <p:cNvGraphicFramePr/>
          <p:nvPr>
            <p:extLst>
              <p:ext uri="{D42A27DB-BD31-4B8C-83A1-F6EECF244321}">
                <p14:modId xmlns:p14="http://schemas.microsoft.com/office/powerpoint/2010/main" val="3774414596"/>
              </p:ext>
            </p:extLst>
          </p:nvPr>
        </p:nvGraphicFramePr>
        <p:xfrm>
          <a:off x="504189" y="723900"/>
          <a:ext cx="11449686" cy="5500053"/>
        </p:xfrm>
        <a:graphic>
          <a:graphicData uri="http://schemas.openxmlformats.org/drawingml/2006/chart">
            <c:chart xmlns:c="http://schemas.openxmlformats.org/drawingml/2006/chart" xmlns:r="http://schemas.openxmlformats.org/officeDocument/2006/relationships" r:id="rId2"/>
          </a:graphicData>
        </a:graphic>
      </p:graphicFrame>
      <p:sp>
        <p:nvSpPr>
          <p:cNvPr id="2" name="Правая фигурная скобка 1">
            <a:extLst>
              <a:ext uri="{FF2B5EF4-FFF2-40B4-BE49-F238E27FC236}">
                <a16:creationId xmlns:a16="http://schemas.microsoft.com/office/drawing/2014/main" id="{885D3207-DFA3-456F-9CC9-C9F82E22EC16}"/>
              </a:ext>
            </a:extLst>
          </p:cNvPr>
          <p:cNvSpPr/>
          <p:nvPr/>
        </p:nvSpPr>
        <p:spPr>
          <a:xfrm rot="5400000">
            <a:off x="5257152" y="4735894"/>
            <a:ext cx="378595" cy="2920752"/>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 name="Правая фигурная скобка 4">
            <a:extLst>
              <a:ext uri="{FF2B5EF4-FFF2-40B4-BE49-F238E27FC236}">
                <a16:creationId xmlns:a16="http://schemas.microsoft.com/office/drawing/2014/main" id="{F8FD364E-D3CE-4ECD-9508-A8EFF0C91621}"/>
              </a:ext>
            </a:extLst>
          </p:cNvPr>
          <p:cNvSpPr/>
          <p:nvPr/>
        </p:nvSpPr>
        <p:spPr>
          <a:xfrm rot="5400000">
            <a:off x="10403149" y="4972941"/>
            <a:ext cx="357506" cy="2396411"/>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 name="Правая фигурная скобка 6">
            <a:extLst>
              <a:ext uri="{FF2B5EF4-FFF2-40B4-BE49-F238E27FC236}">
                <a16:creationId xmlns:a16="http://schemas.microsoft.com/office/drawing/2014/main" id="{5C1F372C-0DBD-48C2-9221-45F17602B6DB}"/>
              </a:ext>
            </a:extLst>
          </p:cNvPr>
          <p:cNvSpPr/>
          <p:nvPr/>
        </p:nvSpPr>
        <p:spPr>
          <a:xfrm rot="5400000">
            <a:off x="7965475" y="4945666"/>
            <a:ext cx="359573" cy="2476869"/>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Правая фигурная скобка 7">
            <a:extLst>
              <a:ext uri="{FF2B5EF4-FFF2-40B4-BE49-F238E27FC236}">
                <a16:creationId xmlns:a16="http://schemas.microsoft.com/office/drawing/2014/main" id="{D70BC413-238B-4C4C-8FFF-2C59AF79E197}"/>
              </a:ext>
            </a:extLst>
          </p:cNvPr>
          <p:cNvSpPr/>
          <p:nvPr/>
        </p:nvSpPr>
        <p:spPr>
          <a:xfrm rot="5400000">
            <a:off x="2379822" y="4787981"/>
            <a:ext cx="378596" cy="2833904"/>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 name="TextBox 3">
            <a:extLst>
              <a:ext uri="{FF2B5EF4-FFF2-40B4-BE49-F238E27FC236}">
                <a16:creationId xmlns:a16="http://schemas.microsoft.com/office/drawing/2014/main" id="{3A8123AB-B78E-4DA2-BDCE-A3E5D1AA0A7F}"/>
              </a:ext>
            </a:extLst>
          </p:cNvPr>
          <p:cNvSpPr txBox="1"/>
          <p:nvPr/>
        </p:nvSpPr>
        <p:spPr>
          <a:xfrm>
            <a:off x="2292895" y="6484116"/>
            <a:ext cx="552450" cy="369332"/>
          </a:xfrm>
          <a:prstGeom prst="rect">
            <a:avLst/>
          </a:prstGeom>
          <a:noFill/>
        </p:spPr>
        <p:txBody>
          <a:bodyPr wrap="square" rtlCol="0">
            <a:spAutoFit/>
          </a:bodyPr>
          <a:lstStyle/>
          <a:p>
            <a:r>
              <a:rPr lang="ru-RU" dirty="0"/>
              <a:t>«2»</a:t>
            </a:r>
          </a:p>
        </p:txBody>
      </p:sp>
      <p:sp>
        <p:nvSpPr>
          <p:cNvPr id="9" name="TextBox 8">
            <a:extLst>
              <a:ext uri="{FF2B5EF4-FFF2-40B4-BE49-F238E27FC236}">
                <a16:creationId xmlns:a16="http://schemas.microsoft.com/office/drawing/2014/main" id="{139A4B10-EDC8-4B6C-B931-CFE0CD0F7742}"/>
              </a:ext>
            </a:extLst>
          </p:cNvPr>
          <p:cNvSpPr txBox="1"/>
          <p:nvPr/>
        </p:nvSpPr>
        <p:spPr>
          <a:xfrm>
            <a:off x="5170224" y="6489277"/>
            <a:ext cx="552450" cy="369332"/>
          </a:xfrm>
          <a:prstGeom prst="rect">
            <a:avLst/>
          </a:prstGeom>
          <a:noFill/>
        </p:spPr>
        <p:txBody>
          <a:bodyPr wrap="square" rtlCol="0">
            <a:spAutoFit/>
          </a:bodyPr>
          <a:lstStyle/>
          <a:p>
            <a:r>
              <a:rPr lang="ru-RU" dirty="0"/>
              <a:t>«3»</a:t>
            </a:r>
          </a:p>
        </p:txBody>
      </p:sp>
      <p:sp>
        <p:nvSpPr>
          <p:cNvPr id="10" name="TextBox 9">
            <a:extLst>
              <a:ext uri="{FF2B5EF4-FFF2-40B4-BE49-F238E27FC236}">
                <a16:creationId xmlns:a16="http://schemas.microsoft.com/office/drawing/2014/main" id="{313DB121-766F-449C-8C9C-B4822E7A55FA}"/>
              </a:ext>
            </a:extLst>
          </p:cNvPr>
          <p:cNvSpPr txBox="1"/>
          <p:nvPr/>
        </p:nvSpPr>
        <p:spPr>
          <a:xfrm>
            <a:off x="7862946" y="6484116"/>
            <a:ext cx="552450" cy="369332"/>
          </a:xfrm>
          <a:prstGeom prst="rect">
            <a:avLst/>
          </a:prstGeom>
          <a:noFill/>
        </p:spPr>
        <p:txBody>
          <a:bodyPr wrap="square" rtlCol="0">
            <a:spAutoFit/>
          </a:bodyPr>
          <a:lstStyle/>
          <a:p>
            <a:r>
              <a:rPr lang="ru-RU" dirty="0"/>
              <a:t>«4»</a:t>
            </a:r>
          </a:p>
        </p:txBody>
      </p:sp>
      <p:sp>
        <p:nvSpPr>
          <p:cNvPr id="11" name="TextBox 10">
            <a:extLst>
              <a:ext uri="{FF2B5EF4-FFF2-40B4-BE49-F238E27FC236}">
                <a16:creationId xmlns:a16="http://schemas.microsoft.com/office/drawing/2014/main" id="{77EBAF2E-4AA9-4C74-BBAF-884860710CE4}"/>
              </a:ext>
            </a:extLst>
          </p:cNvPr>
          <p:cNvSpPr txBox="1"/>
          <p:nvPr/>
        </p:nvSpPr>
        <p:spPr>
          <a:xfrm>
            <a:off x="10305677" y="6484116"/>
            <a:ext cx="552450" cy="369332"/>
          </a:xfrm>
          <a:prstGeom prst="rect">
            <a:avLst/>
          </a:prstGeom>
          <a:noFill/>
        </p:spPr>
        <p:txBody>
          <a:bodyPr wrap="square" rtlCol="0">
            <a:spAutoFit/>
          </a:bodyPr>
          <a:lstStyle/>
          <a:p>
            <a:r>
              <a:rPr lang="ru-RU" dirty="0"/>
              <a:t>«5»</a:t>
            </a:r>
          </a:p>
        </p:txBody>
      </p:sp>
      <p:sp>
        <p:nvSpPr>
          <p:cNvPr id="13" name="TextBox 12">
            <a:extLst>
              <a:ext uri="{FF2B5EF4-FFF2-40B4-BE49-F238E27FC236}">
                <a16:creationId xmlns:a16="http://schemas.microsoft.com/office/drawing/2014/main" id="{472D730B-95F0-4B08-839D-4D4431C097DE}"/>
              </a:ext>
            </a:extLst>
          </p:cNvPr>
          <p:cNvSpPr txBox="1"/>
          <p:nvPr/>
        </p:nvSpPr>
        <p:spPr>
          <a:xfrm>
            <a:off x="10777491" y="0"/>
            <a:ext cx="1414509" cy="276999"/>
          </a:xfrm>
          <a:prstGeom prst="rect">
            <a:avLst/>
          </a:prstGeom>
          <a:noFill/>
        </p:spPr>
        <p:txBody>
          <a:bodyPr wrap="square" rtlCol="0">
            <a:spAutoFit/>
          </a:bodyPr>
          <a:lstStyle/>
          <a:p>
            <a:r>
              <a:rPr lang="ru-RU" sz="1200" dirty="0">
                <a:solidFill>
                  <a:schemeClr val="tx2">
                    <a:lumMod val="40000"/>
                    <a:lumOff val="60000"/>
                  </a:schemeClr>
                </a:solidFill>
              </a:rPr>
              <a:t>Биология, 8 класс</a:t>
            </a:r>
          </a:p>
        </p:txBody>
      </p:sp>
    </p:spTree>
    <p:extLst>
      <p:ext uri="{BB962C8B-B14F-4D97-AF65-F5344CB8AC3E}">
        <p14:creationId xmlns:p14="http://schemas.microsoft.com/office/powerpoint/2010/main" val="8584728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Выполнение заданий группами участников</a:t>
            </a:r>
          </a:p>
        </p:txBody>
      </p:sp>
      <p:graphicFrame>
        <p:nvGraphicFramePr>
          <p:cNvPr id="4" name="Диаграмма 3">
            <a:extLst>
              <a:ext uri="{FF2B5EF4-FFF2-40B4-BE49-F238E27FC236}">
                <a16:creationId xmlns:a16="http://schemas.microsoft.com/office/drawing/2014/main" id="{399A6CDC-6674-47D3-86F1-B3479447F6F5}"/>
              </a:ext>
            </a:extLst>
          </p:cNvPr>
          <p:cNvGraphicFramePr/>
          <p:nvPr>
            <p:extLst>
              <p:ext uri="{D42A27DB-BD31-4B8C-83A1-F6EECF244321}">
                <p14:modId xmlns:p14="http://schemas.microsoft.com/office/powerpoint/2010/main" val="1224529147"/>
              </p:ext>
            </p:extLst>
          </p:nvPr>
        </p:nvGraphicFramePr>
        <p:xfrm>
          <a:off x="831850" y="900641"/>
          <a:ext cx="10902950" cy="574271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39B1892D-D6A5-4D01-9C6A-FA3B0ED068B9}"/>
              </a:ext>
            </a:extLst>
          </p:cNvPr>
          <p:cNvSpPr txBox="1"/>
          <p:nvPr/>
        </p:nvSpPr>
        <p:spPr>
          <a:xfrm>
            <a:off x="10777491" y="0"/>
            <a:ext cx="1414509" cy="276999"/>
          </a:xfrm>
          <a:prstGeom prst="rect">
            <a:avLst/>
          </a:prstGeom>
          <a:noFill/>
        </p:spPr>
        <p:txBody>
          <a:bodyPr wrap="square" rtlCol="0">
            <a:spAutoFit/>
          </a:bodyPr>
          <a:lstStyle/>
          <a:p>
            <a:r>
              <a:rPr lang="ru-RU" sz="1200" dirty="0">
                <a:solidFill>
                  <a:schemeClr val="tx2">
                    <a:lumMod val="40000"/>
                    <a:lumOff val="60000"/>
                  </a:schemeClr>
                </a:solidFill>
              </a:rPr>
              <a:t>Биология, 8 класс</a:t>
            </a:r>
          </a:p>
        </p:txBody>
      </p:sp>
    </p:spTree>
    <p:extLst>
      <p:ext uri="{BB962C8B-B14F-4D97-AF65-F5344CB8AC3E}">
        <p14:creationId xmlns:p14="http://schemas.microsoft.com/office/powerpoint/2010/main" val="1137637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491967" y="288781"/>
            <a:ext cx="8032767" cy="509260"/>
          </a:xfrm>
        </p:spPr>
        <p:txBody>
          <a:bodyPr>
            <a:normAutofit fontScale="90000"/>
          </a:bodyPr>
          <a:lstStyle/>
          <a:p>
            <a:r>
              <a:rPr lang="ru-RU" dirty="0"/>
              <a:t>Сравнение отметок за работу с отметками по журналу</a:t>
            </a:r>
          </a:p>
        </p:txBody>
      </p:sp>
      <mc:AlternateContent xmlns:mc="http://schemas.openxmlformats.org/markup-compatibility/2006" xmlns:cx1="http://schemas.microsoft.com/office/drawing/2015/9/8/chartex">
        <mc:Choice Requires="cx1">
          <p:graphicFrame>
            <p:nvGraphicFramePr>
              <p:cNvPr id="4" name="Диаграмма 3">
                <a:extLst>
                  <a:ext uri="{FF2B5EF4-FFF2-40B4-BE49-F238E27FC236}">
                    <a16:creationId xmlns:a16="http://schemas.microsoft.com/office/drawing/2014/main" id="{E541AEF0-FC4E-4752-AF87-C8D81AB6F3F2}"/>
                  </a:ext>
                </a:extLst>
              </p:cNvPr>
              <p:cNvGraphicFramePr/>
              <p:nvPr>
                <p:extLst>
                  <p:ext uri="{D42A27DB-BD31-4B8C-83A1-F6EECF244321}">
                    <p14:modId xmlns:p14="http://schemas.microsoft.com/office/powerpoint/2010/main" val="402951783"/>
                  </p:ext>
                </p:extLst>
              </p:nvPr>
            </p:nvGraphicFramePr>
            <p:xfrm>
              <a:off x="1317072" y="1057241"/>
              <a:ext cx="9103374" cy="4118768"/>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4" name="Диаграмма 3">
                <a:extLst>
                  <a:ext uri="{FF2B5EF4-FFF2-40B4-BE49-F238E27FC236}">
                    <a16:creationId xmlns:a16="http://schemas.microsoft.com/office/drawing/2014/main" id="{E541AEF0-FC4E-4752-AF87-C8D81AB6F3F2}"/>
                  </a:ext>
                </a:extLst>
              </p:cNvPr>
              <p:cNvPicPr>
                <a:picLocks noGrp="1" noRot="1" noChangeAspect="1" noMove="1" noResize="1" noEditPoints="1" noAdjustHandles="1" noChangeArrowheads="1" noChangeShapeType="1"/>
              </p:cNvPicPr>
              <p:nvPr/>
            </p:nvPicPr>
            <p:blipFill>
              <a:blip r:embed="rId3"/>
              <a:stretch>
                <a:fillRect/>
              </a:stretch>
            </p:blipFill>
            <p:spPr>
              <a:xfrm>
                <a:off x="1317072" y="1057241"/>
                <a:ext cx="9103374" cy="4118768"/>
              </a:xfrm>
              <a:prstGeom prst="rect">
                <a:avLst/>
              </a:prstGeom>
            </p:spPr>
          </p:pic>
        </mc:Fallback>
      </mc:AlternateContent>
      <p:sp>
        <p:nvSpPr>
          <p:cNvPr id="7" name="TextBox 6">
            <a:extLst>
              <a:ext uri="{FF2B5EF4-FFF2-40B4-BE49-F238E27FC236}">
                <a16:creationId xmlns:a16="http://schemas.microsoft.com/office/drawing/2014/main" id="{E7B181E6-08C4-4925-B163-4BBF3714C291}"/>
              </a:ext>
            </a:extLst>
          </p:cNvPr>
          <p:cNvSpPr txBox="1"/>
          <p:nvPr/>
        </p:nvSpPr>
        <p:spPr>
          <a:xfrm>
            <a:off x="10777491" y="0"/>
            <a:ext cx="1414509" cy="276999"/>
          </a:xfrm>
          <a:prstGeom prst="rect">
            <a:avLst/>
          </a:prstGeom>
          <a:noFill/>
        </p:spPr>
        <p:txBody>
          <a:bodyPr wrap="square" rtlCol="0">
            <a:spAutoFit/>
          </a:bodyPr>
          <a:lstStyle/>
          <a:p>
            <a:r>
              <a:rPr lang="ru-RU" sz="1200" dirty="0">
                <a:solidFill>
                  <a:schemeClr val="tx2">
                    <a:lumMod val="40000"/>
                    <a:lumOff val="60000"/>
                  </a:schemeClr>
                </a:solidFill>
              </a:rPr>
              <a:t>Биология, 8 класс</a:t>
            </a:r>
          </a:p>
        </p:txBody>
      </p:sp>
    </p:spTree>
    <p:extLst>
      <p:ext uri="{BB962C8B-B14F-4D97-AF65-F5344CB8AC3E}">
        <p14:creationId xmlns:p14="http://schemas.microsoft.com/office/powerpoint/2010/main" val="204619279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FA4C46F-5D12-76B5-8BC8-F8B04389451E}"/>
              </a:ext>
            </a:extLst>
          </p:cNvPr>
          <p:cNvSpPr>
            <a:spLocks noGrp="1"/>
          </p:cNvSpPr>
          <p:nvPr>
            <p:ph type="title"/>
          </p:nvPr>
        </p:nvSpPr>
        <p:spPr>
          <a:xfrm>
            <a:off x="3531870" y="297181"/>
            <a:ext cx="10728960" cy="594360"/>
          </a:xfrm>
        </p:spPr>
        <p:txBody>
          <a:bodyPr/>
          <a:lstStyle/>
          <a:p>
            <a:r>
              <a:rPr lang="ru-RU" dirty="0"/>
              <a:t>Выводы</a:t>
            </a:r>
          </a:p>
        </p:txBody>
      </p:sp>
      <p:sp>
        <p:nvSpPr>
          <p:cNvPr id="7" name="Объект 4">
            <a:extLst>
              <a:ext uri="{FF2B5EF4-FFF2-40B4-BE49-F238E27FC236}">
                <a16:creationId xmlns:a16="http://schemas.microsoft.com/office/drawing/2014/main" id="{C43E84AE-2FC9-4608-BADC-F993BE74A5F5}"/>
              </a:ext>
            </a:extLst>
          </p:cNvPr>
          <p:cNvSpPr>
            <a:spLocks noGrp="1"/>
          </p:cNvSpPr>
          <p:nvPr>
            <p:ph idx="1"/>
          </p:nvPr>
        </p:nvSpPr>
        <p:spPr>
          <a:xfrm>
            <a:off x="436284" y="1237507"/>
            <a:ext cx="11467694" cy="5323312"/>
          </a:xfrm>
        </p:spPr>
        <p:txBody>
          <a:bodyPr>
            <a:normAutofit/>
          </a:bodyPr>
          <a:lstStyle/>
          <a:p>
            <a:pPr marL="285750" indent="-285750">
              <a:buFont typeface="Courier New" panose="02070309020205020404" pitchFamily="49" charset="0"/>
              <a:buChar char="o"/>
            </a:pPr>
            <a:r>
              <a:rPr lang="ru-RU" sz="2800" dirty="0">
                <a:latin typeface="+mn-lt"/>
              </a:rPr>
              <a:t>В ВПР по биологии в 8 классах приняло участие </a:t>
            </a:r>
            <a:r>
              <a:rPr lang="ru-RU" sz="2800" b="1" dirty="0">
                <a:latin typeface="+mn-lt"/>
              </a:rPr>
              <a:t>2662</a:t>
            </a:r>
            <a:r>
              <a:rPr lang="ru-RU" sz="2800" dirty="0">
                <a:latin typeface="+mn-lt"/>
              </a:rPr>
              <a:t> человека.</a:t>
            </a:r>
          </a:p>
          <a:p>
            <a:endParaRPr lang="ru-RU" sz="2800" dirty="0">
              <a:latin typeface="+mn-lt"/>
            </a:endParaRPr>
          </a:p>
          <a:p>
            <a:pPr marL="285750" indent="-285750">
              <a:buFont typeface="Courier New" panose="02070309020205020404" pitchFamily="49" charset="0"/>
              <a:buChar char="o"/>
            </a:pPr>
            <a:r>
              <a:rPr lang="ru-RU" sz="2800" dirty="0">
                <a:latin typeface="+mn-lt"/>
              </a:rPr>
              <a:t>Не справились с  работой (получили «2») </a:t>
            </a:r>
            <a:r>
              <a:rPr lang="ru-RU" sz="2800" b="1" dirty="0">
                <a:latin typeface="+mn-lt"/>
              </a:rPr>
              <a:t>48</a:t>
            </a:r>
            <a:r>
              <a:rPr lang="ru-RU" sz="2800" dirty="0">
                <a:latin typeface="+mn-lt"/>
              </a:rPr>
              <a:t> участников (</a:t>
            </a:r>
            <a:r>
              <a:rPr lang="ru-RU" sz="2800" b="1" dirty="0">
                <a:latin typeface="+mn-lt"/>
              </a:rPr>
              <a:t>1,8</a:t>
            </a:r>
            <a:r>
              <a:rPr lang="ru-RU" sz="2800" dirty="0">
                <a:latin typeface="+mn-lt"/>
              </a:rPr>
              <a:t>%).</a:t>
            </a:r>
          </a:p>
          <a:p>
            <a:endParaRPr lang="ru-RU" sz="2800" dirty="0">
              <a:latin typeface="+mn-lt"/>
            </a:endParaRPr>
          </a:p>
          <a:p>
            <a:pPr marL="285750" indent="-285750">
              <a:buFont typeface="Courier New" panose="02070309020205020404" pitchFamily="49" charset="0"/>
              <a:buChar char="o"/>
            </a:pPr>
            <a:r>
              <a:rPr lang="ru-RU" sz="2800" dirty="0">
                <a:latin typeface="+mn-lt"/>
              </a:rPr>
              <a:t> </a:t>
            </a:r>
            <a:r>
              <a:rPr lang="ru-RU" sz="2800" b="1" dirty="0">
                <a:latin typeface="+mn-lt"/>
              </a:rPr>
              <a:t>58,33</a:t>
            </a:r>
            <a:r>
              <a:rPr lang="ru-RU" sz="2800" dirty="0">
                <a:latin typeface="+mn-lt"/>
              </a:rPr>
              <a:t>% участников показали качество знаний (получили «4» и «5») </a:t>
            </a:r>
          </a:p>
          <a:p>
            <a:r>
              <a:rPr lang="ru-RU" sz="2800" dirty="0">
                <a:latin typeface="+mn-lt"/>
              </a:rPr>
              <a:t>в  процессе выполнения работы.</a:t>
            </a:r>
          </a:p>
          <a:p>
            <a:endParaRPr lang="ru-RU" sz="2800" dirty="0">
              <a:latin typeface="+mn-lt"/>
            </a:endParaRPr>
          </a:p>
          <a:p>
            <a:pPr marL="285750" indent="-285750">
              <a:buFont typeface="Courier New" panose="02070309020205020404" pitchFamily="49" charset="0"/>
              <a:buChar char="o"/>
            </a:pPr>
            <a:r>
              <a:rPr lang="ru-RU" sz="2800" dirty="0">
                <a:latin typeface="+mn-lt"/>
              </a:rPr>
              <a:t>Наибольшую сложность при выполнении работы вызвали задания        </a:t>
            </a:r>
            <a:r>
              <a:rPr lang="ru-RU" sz="2800" b="1" dirty="0">
                <a:latin typeface="+mn-lt"/>
              </a:rPr>
              <a:t>  № 6.2, 16.2, 16.3, 17.</a:t>
            </a:r>
            <a:endParaRPr lang="ru-RU" sz="2800" dirty="0">
              <a:latin typeface="+mn-lt"/>
            </a:endParaRPr>
          </a:p>
          <a:p>
            <a:endParaRPr lang="ru-RU" sz="2800" dirty="0">
              <a:latin typeface="+mn-lt"/>
            </a:endParaRPr>
          </a:p>
        </p:txBody>
      </p:sp>
      <p:sp>
        <p:nvSpPr>
          <p:cNvPr id="6" name="TextBox 5">
            <a:extLst>
              <a:ext uri="{FF2B5EF4-FFF2-40B4-BE49-F238E27FC236}">
                <a16:creationId xmlns:a16="http://schemas.microsoft.com/office/drawing/2014/main" id="{313735F9-EAF9-4C80-A445-E8FADC7C5E27}"/>
              </a:ext>
            </a:extLst>
          </p:cNvPr>
          <p:cNvSpPr txBox="1"/>
          <p:nvPr/>
        </p:nvSpPr>
        <p:spPr>
          <a:xfrm>
            <a:off x="10777491" y="0"/>
            <a:ext cx="1414509" cy="276999"/>
          </a:xfrm>
          <a:prstGeom prst="rect">
            <a:avLst/>
          </a:prstGeom>
          <a:noFill/>
        </p:spPr>
        <p:txBody>
          <a:bodyPr wrap="square" rtlCol="0">
            <a:spAutoFit/>
          </a:bodyPr>
          <a:lstStyle/>
          <a:p>
            <a:r>
              <a:rPr lang="ru-RU" sz="1200" dirty="0">
                <a:solidFill>
                  <a:schemeClr val="tx2">
                    <a:lumMod val="40000"/>
                    <a:lumOff val="60000"/>
                  </a:schemeClr>
                </a:solidFill>
              </a:rPr>
              <a:t>Биология, 8 класс</a:t>
            </a:r>
          </a:p>
        </p:txBody>
      </p:sp>
    </p:spTree>
    <p:extLst>
      <p:ext uri="{BB962C8B-B14F-4D97-AF65-F5344CB8AC3E}">
        <p14:creationId xmlns:p14="http://schemas.microsoft.com/office/powerpoint/2010/main" val="12245714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E7192A1F-275E-951D-1242-8D6271F06BC5}"/>
              </a:ext>
            </a:extLst>
          </p:cNvPr>
          <p:cNvSpPr>
            <a:spLocks noGrp="1"/>
          </p:cNvSpPr>
          <p:nvPr>
            <p:ph idx="1"/>
          </p:nvPr>
        </p:nvSpPr>
        <p:spPr>
          <a:xfrm>
            <a:off x="1061857" y="1993557"/>
            <a:ext cx="10068285" cy="4740464"/>
          </a:xfrm>
        </p:spPr>
        <p:txBody>
          <a:bodyPr>
            <a:normAutofit/>
          </a:bodyPr>
          <a:lstStyle/>
          <a:p>
            <a:pPr algn="ctr"/>
            <a:r>
              <a:rPr lang="ru-RU" sz="6600" b="1" dirty="0"/>
              <a:t>Основные результаты </a:t>
            </a:r>
          </a:p>
          <a:p>
            <a:pPr algn="ctr"/>
            <a:r>
              <a:rPr lang="ru-RU" sz="6600" b="1" dirty="0"/>
              <a:t>по информатике</a:t>
            </a:r>
          </a:p>
        </p:txBody>
      </p:sp>
    </p:spTree>
    <p:extLst>
      <p:ext uri="{BB962C8B-B14F-4D97-AF65-F5344CB8AC3E}">
        <p14:creationId xmlns:p14="http://schemas.microsoft.com/office/powerpoint/2010/main" val="821387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8362281" cy="444387"/>
          </a:xfrm>
        </p:spPr>
        <p:txBody>
          <a:bodyPr>
            <a:noAutofit/>
          </a:bodyPr>
          <a:lstStyle/>
          <a:p>
            <a:r>
              <a:rPr lang="ru-RU" sz="2000" dirty="0"/>
              <a:t>Изменение доли участников по качеству знаний («4»+«5») по результатам ВПР  в  2021-2025 гг.</a:t>
            </a:r>
          </a:p>
        </p:txBody>
      </p:sp>
      <p:graphicFrame>
        <p:nvGraphicFramePr>
          <p:cNvPr id="5" name="Диаграмма 4">
            <a:extLst>
              <a:ext uri="{FF2B5EF4-FFF2-40B4-BE49-F238E27FC236}">
                <a16:creationId xmlns:a16="http://schemas.microsoft.com/office/drawing/2014/main" id="{B778A58D-E6E9-4DE1-8D27-8FDCACC32A8C}"/>
              </a:ext>
            </a:extLst>
          </p:cNvPr>
          <p:cNvGraphicFramePr/>
          <p:nvPr>
            <p:extLst>
              <p:ext uri="{D42A27DB-BD31-4B8C-83A1-F6EECF244321}">
                <p14:modId xmlns:p14="http://schemas.microsoft.com/office/powerpoint/2010/main" val="1393058127"/>
              </p:ext>
            </p:extLst>
          </p:nvPr>
        </p:nvGraphicFramePr>
        <p:xfrm>
          <a:off x="98854" y="719667"/>
          <a:ext cx="11986054" cy="30331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Диаграмма 6">
            <a:extLst>
              <a:ext uri="{FF2B5EF4-FFF2-40B4-BE49-F238E27FC236}">
                <a16:creationId xmlns:a16="http://schemas.microsoft.com/office/drawing/2014/main" id="{8FAA810D-E1F2-4CF0-9CEE-B6A9C74CD080}"/>
              </a:ext>
            </a:extLst>
          </p:cNvPr>
          <p:cNvGraphicFramePr/>
          <p:nvPr>
            <p:extLst>
              <p:ext uri="{D42A27DB-BD31-4B8C-83A1-F6EECF244321}">
                <p14:modId xmlns:p14="http://schemas.microsoft.com/office/powerpoint/2010/main" val="36563770"/>
              </p:ext>
            </p:extLst>
          </p:nvPr>
        </p:nvGraphicFramePr>
        <p:xfrm>
          <a:off x="0" y="3691468"/>
          <a:ext cx="11986054" cy="303318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F324A40E-7E70-4BEE-B341-430EF41AF29E}"/>
              </a:ext>
            </a:extLst>
          </p:cNvPr>
          <p:cNvSpPr txBox="1"/>
          <p:nvPr/>
        </p:nvSpPr>
        <p:spPr>
          <a:xfrm>
            <a:off x="10597333" y="13711"/>
            <a:ext cx="1594667" cy="276999"/>
          </a:xfrm>
          <a:prstGeom prst="rect">
            <a:avLst/>
          </a:prstGeom>
          <a:noFill/>
        </p:spPr>
        <p:txBody>
          <a:bodyPr wrap="none" rtlCol="0">
            <a:spAutoFit/>
          </a:bodyPr>
          <a:lstStyle/>
          <a:p>
            <a:r>
              <a:rPr lang="ru-RU" sz="1200" dirty="0">
                <a:solidFill>
                  <a:schemeClr val="tx2">
                    <a:lumMod val="40000"/>
                    <a:lumOff val="60000"/>
                  </a:schemeClr>
                </a:solidFill>
              </a:rPr>
              <a:t>Русский язык, 8 класс</a:t>
            </a:r>
          </a:p>
        </p:txBody>
      </p:sp>
    </p:spTree>
    <p:extLst>
      <p:ext uri="{BB962C8B-B14F-4D97-AF65-F5344CB8AC3E}">
        <p14:creationId xmlns:p14="http://schemas.microsoft.com/office/powerpoint/2010/main" val="269698316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90F7D01D-7223-435B-A3CF-762E77D525DC}"/>
              </a:ext>
            </a:extLst>
          </p:cNvPr>
          <p:cNvSpPr txBox="1">
            <a:spLocks/>
          </p:cNvSpPr>
          <p:nvPr/>
        </p:nvSpPr>
        <p:spPr>
          <a:xfrm>
            <a:off x="3490686" y="290710"/>
            <a:ext cx="3116580" cy="59436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r>
              <a:rPr lang="ru-RU" dirty="0"/>
              <a:t>Описание работы</a:t>
            </a:r>
          </a:p>
        </p:txBody>
      </p:sp>
      <p:sp>
        <p:nvSpPr>
          <p:cNvPr id="5" name="Прямоугольник: скругленные углы 4">
            <a:extLst>
              <a:ext uri="{FF2B5EF4-FFF2-40B4-BE49-F238E27FC236}">
                <a16:creationId xmlns:a16="http://schemas.microsoft.com/office/drawing/2014/main" id="{F452794E-3ABB-4847-9459-CB69FDB4776B}"/>
              </a:ext>
            </a:extLst>
          </p:cNvPr>
          <p:cNvSpPr/>
          <p:nvPr/>
        </p:nvSpPr>
        <p:spPr>
          <a:xfrm>
            <a:off x="108739" y="2046701"/>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r>
              <a:rPr lang="ru-RU" dirty="0">
                <a:solidFill>
                  <a:sysClr val="windowText" lastClr="000000"/>
                </a:solidFill>
              </a:rPr>
              <a:t>3</a:t>
            </a:r>
            <a:r>
              <a:rPr lang="en-US" dirty="0">
                <a:solidFill>
                  <a:sysClr val="windowText" lastClr="000000"/>
                </a:solidFill>
              </a:rPr>
              <a:t> </a:t>
            </a:r>
            <a:r>
              <a:rPr lang="ru-RU" dirty="0">
                <a:solidFill>
                  <a:sysClr val="windowText" lastClr="000000"/>
                </a:solidFill>
              </a:rPr>
              <a:t>заданий</a:t>
            </a:r>
          </a:p>
        </p:txBody>
      </p:sp>
      <p:sp>
        <p:nvSpPr>
          <p:cNvPr id="8" name="Прямоугольник: скругленные углы 7">
            <a:extLst>
              <a:ext uri="{FF2B5EF4-FFF2-40B4-BE49-F238E27FC236}">
                <a16:creationId xmlns:a16="http://schemas.microsoft.com/office/drawing/2014/main" id="{F4BA2786-3DFF-41D6-A840-04D3ABEAA725}"/>
              </a:ext>
            </a:extLst>
          </p:cNvPr>
          <p:cNvSpPr/>
          <p:nvPr/>
        </p:nvSpPr>
        <p:spPr>
          <a:xfrm>
            <a:off x="1939188" y="2046701"/>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9 заданий базового уровня сложности</a:t>
            </a:r>
          </a:p>
        </p:txBody>
      </p:sp>
      <p:sp>
        <p:nvSpPr>
          <p:cNvPr id="9" name="Прямоугольник: скругленные углы 8">
            <a:extLst>
              <a:ext uri="{FF2B5EF4-FFF2-40B4-BE49-F238E27FC236}">
                <a16:creationId xmlns:a16="http://schemas.microsoft.com/office/drawing/2014/main" id="{BE1EAEA2-B72C-4122-8C12-CC36DD7CF02D}"/>
              </a:ext>
            </a:extLst>
          </p:cNvPr>
          <p:cNvSpPr/>
          <p:nvPr/>
        </p:nvSpPr>
        <p:spPr>
          <a:xfrm>
            <a:off x="113682" y="5073148"/>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Работа состоит из двух частей</a:t>
            </a:r>
          </a:p>
        </p:txBody>
      </p:sp>
      <p:sp>
        <p:nvSpPr>
          <p:cNvPr id="10" name="Прямоугольник: скругленные углы 9">
            <a:extLst>
              <a:ext uri="{FF2B5EF4-FFF2-40B4-BE49-F238E27FC236}">
                <a16:creationId xmlns:a16="http://schemas.microsoft.com/office/drawing/2014/main" id="{D31FB0FC-E027-4013-AD37-A9F2A0F8AB8A}"/>
              </a:ext>
            </a:extLst>
          </p:cNvPr>
          <p:cNvSpPr/>
          <p:nvPr/>
        </p:nvSpPr>
        <p:spPr>
          <a:xfrm>
            <a:off x="3478037" y="4997869"/>
            <a:ext cx="8583936" cy="1669409"/>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a:solidFill>
                  <a:schemeClr val="tx1"/>
                </a:solidFill>
              </a:rPr>
              <a:t>В части 1 содержатся задания 1–10. В части 2 – задания 11–13.</a:t>
            </a:r>
          </a:p>
          <a:p>
            <a:r>
              <a:rPr lang="ru-RU" sz="1600" dirty="0">
                <a:solidFill>
                  <a:schemeClr val="tx1"/>
                </a:solidFill>
              </a:rPr>
              <a:t>Задания 2, 5, 9 – задания с выбором ответа; </a:t>
            </a:r>
          </a:p>
          <a:p>
            <a:r>
              <a:rPr lang="ru-RU" sz="1600" dirty="0">
                <a:solidFill>
                  <a:schemeClr val="tx1"/>
                </a:solidFill>
              </a:rPr>
              <a:t>Задания 1–5, 8–11 требуют краткого ответа. </a:t>
            </a:r>
          </a:p>
          <a:p>
            <a:r>
              <a:rPr lang="ru-RU" sz="1600" dirty="0">
                <a:solidFill>
                  <a:schemeClr val="tx1"/>
                </a:solidFill>
              </a:rPr>
              <a:t>Задания 6, 7, 12 и 13 предполагают развернутый ответ:</a:t>
            </a:r>
          </a:p>
          <a:p>
            <a:r>
              <a:rPr lang="ru-RU" sz="1600" dirty="0">
                <a:solidFill>
                  <a:schemeClr val="tx1"/>
                </a:solidFill>
              </a:rPr>
              <a:t>Задания 6 и 7 – записать решение; </a:t>
            </a:r>
          </a:p>
          <a:p>
            <a:r>
              <a:rPr lang="ru-RU" sz="1600" dirty="0">
                <a:solidFill>
                  <a:schemeClr val="tx1"/>
                </a:solidFill>
              </a:rPr>
              <a:t>Задания 12 и 13 – создать файлы на компьютере.</a:t>
            </a:r>
          </a:p>
        </p:txBody>
      </p:sp>
      <p:sp>
        <p:nvSpPr>
          <p:cNvPr id="12" name="Прямоугольник: скругленные углы 11">
            <a:extLst>
              <a:ext uri="{FF2B5EF4-FFF2-40B4-BE49-F238E27FC236}">
                <a16:creationId xmlns:a16="http://schemas.microsoft.com/office/drawing/2014/main" id="{50E5816E-2110-4725-BDF8-B4AAAD3DAE81}"/>
              </a:ext>
            </a:extLst>
          </p:cNvPr>
          <p:cNvSpPr/>
          <p:nvPr/>
        </p:nvSpPr>
        <p:spPr>
          <a:xfrm>
            <a:off x="5048976" y="2971193"/>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минимальный балл за работу - </a:t>
            </a:r>
            <a:r>
              <a:rPr lang="ru-RU" b="1" dirty="0">
                <a:solidFill>
                  <a:sysClr val="windowText" lastClr="000000"/>
                </a:solidFill>
              </a:rPr>
              <a:t>5</a:t>
            </a:r>
          </a:p>
        </p:txBody>
      </p:sp>
      <p:sp>
        <p:nvSpPr>
          <p:cNvPr id="13" name="Прямоугольник: скругленные углы 12">
            <a:extLst>
              <a:ext uri="{FF2B5EF4-FFF2-40B4-BE49-F238E27FC236}">
                <a16:creationId xmlns:a16="http://schemas.microsoft.com/office/drawing/2014/main" id="{7EC46491-BD9C-4F30-ABB8-8D06FC9DB66F}"/>
              </a:ext>
            </a:extLst>
          </p:cNvPr>
          <p:cNvSpPr/>
          <p:nvPr/>
        </p:nvSpPr>
        <p:spPr>
          <a:xfrm>
            <a:off x="5048976" y="2057461"/>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максимальный балл за работу -  </a:t>
            </a:r>
            <a:r>
              <a:rPr lang="ru-RU" b="1" dirty="0">
                <a:solidFill>
                  <a:sysClr val="windowText" lastClr="000000"/>
                </a:solidFill>
              </a:rPr>
              <a:t>16</a:t>
            </a:r>
          </a:p>
        </p:txBody>
      </p:sp>
      <p:sp>
        <p:nvSpPr>
          <p:cNvPr id="14" name="Прямоугольник: скругленные углы 13">
            <a:extLst>
              <a:ext uri="{FF2B5EF4-FFF2-40B4-BE49-F238E27FC236}">
                <a16:creationId xmlns:a16="http://schemas.microsoft.com/office/drawing/2014/main" id="{3EEB01CB-1853-44FF-B0DC-3ADB00B795AF}"/>
              </a:ext>
            </a:extLst>
          </p:cNvPr>
          <p:cNvSpPr/>
          <p:nvPr/>
        </p:nvSpPr>
        <p:spPr>
          <a:xfrm>
            <a:off x="1939187" y="2971193"/>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4 задания повышенного уровня сложности</a:t>
            </a:r>
          </a:p>
        </p:txBody>
      </p:sp>
      <p:sp>
        <p:nvSpPr>
          <p:cNvPr id="15" name="Прямоугольник: скругленные углы 14">
            <a:extLst>
              <a:ext uri="{FF2B5EF4-FFF2-40B4-BE49-F238E27FC236}">
                <a16:creationId xmlns:a16="http://schemas.microsoft.com/office/drawing/2014/main" id="{2BD5BEBA-741E-4EA2-8876-EB92469EB874}"/>
              </a:ext>
            </a:extLst>
          </p:cNvPr>
          <p:cNvSpPr/>
          <p:nvPr/>
        </p:nvSpPr>
        <p:spPr>
          <a:xfrm>
            <a:off x="8207221" y="1422511"/>
            <a:ext cx="3525107" cy="807308"/>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Перевод первичных баллов </a:t>
            </a:r>
          </a:p>
          <a:p>
            <a:pPr algn="ctr"/>
            <a:r>
              <a:rPr lang="ru-RU" dirty="0">
                <a:solidFill>
                  <a:sysClr val="windowText" lastClr="000000"/>
                </a:solidFill>
              </a:rPr>
              <a:t>в  отметки по пятибалльной шкале</a:t>
            </a:r>
          </a:p>
        </p:txBody>
      </p:sp>
      <p:graphicFrame>
        <p:nvGraphicFramePr>
          <p:cNvPr id="16" name="Таблица 15">
            <a:extLst>
              <a:ext uri="{FF2B5EF4-FFF2-40B4-BE49-F238E27FC236}">
                <a16:creationId xmlns:a16="http://schemas.microsoft.com/office/drawing/2014/main" id="{7506DA7C-50E6-4EB1-B291-D46D75408635}"/>
              </a:ext>
            </a:extLst>
          </p:cNvPr>
          <p:cNvGraphicFramePr>
            <a:graphicFrameLocks noGrp="1"/>
          </p:cNvGraphicFramePr>
          <p:nvPr>
            <p:extLst>
              <p:ext uri="{D42A27DB-BD31-4B8C-83A1-F6EECF244321}">
                <p14:modId xmlns:p14="http://schemas.microsoft.com/office/powerpoint/2010/main" val="1776016835"/>
              </p:ext>
            </p:extLst>
          </p:nvPr>
        </p:nvGraphicFramePr>
        <p:xfrm>
          <a:off x="7953375" y="2389325"/>
          <a:ext cx="4002735" cy="1563437"/>
        </p:xfrm>
        <a:graphic>
          <a:graphicData uri="http://schemas.openxmlformats.org/drawingml/2006/table">
            <a:tbl>
              <a:tblPr firstRow="1" bandRow="1">
                <a:tableStyleId>{5940675A-B579-460E-94D1-54222C63F5DA}</a:tableStyleId>
              </a:tblPr>
              <a:tblGrid>
                <a:gridCol w="1276814">
                  <a:extLst>
                    <a:ext uri="{9D8B030D-6E8A-4147-A177-3AD203B41FA5}">
                      <a16:colId xmlns:a16="http://schemas.microsoft.com/office/drawing/2014/main" val="3089212738"/>
                    </a:ext>
                  </a:extLst>
                </a:gridCol>
                <a:gridCol w="705455">
                  <a:extLst>
                    <a:ext uri="{9D8B030D-6E8A-4147-A177-3AD203B41FA5}">
                      <a16:colId xmlns:a16="http://schemas.microsoft.com/office/drawing/2014/main" val="469627586"/>
                    </a:ext>
                  </a:extLst>
                </a:gridCol>
                <a:gridCol w="673488">
                  <a:extLst>
                    <a:ext uri="{9D8B030D-6E8A-4147-A177-3AD203B41FA5}">
                      <a16:colId xmlns:a16="http://schemas.microsoft.com/office/drawing/2014/main" val="1410754882"/>
                    </a:ext>
                  </a:extLst>
                </a:gridCol>
                <a:gridCol w="664134">
                  <a:extLst>
                    <a:ext uri="{9D8B030D-6E8A-4147-A177-3AD203B41FA5}">
                      <a16:colId xmlns:a16="http://schemas.microsoft.com/office/drawing/2014/main" val="3208314456"/>
                    </a:ext>
                  </a:extLst>
                </a:gridCol>
                <a:gridCol w="682844">
                  <a:extLst>
                    <a:ext uri="{9D8B030D-6E8A-4147-A177-3AD203B41FA5}">
                      <a16:colId xmlns:a16="http://schemas.microsoft.com/office/drawing/2014/main" val="4101601159"/>
                    </a:ext>
                  </a:extLst>
                </a:gridCol>
              </a:tblGrid>
              <a:tr h="625479">
                <a:tc>
                  <a:txBody>
                    <a:bodyPr/>
                    <a:lstStyle/>
                    <a:p>
                      <a:pPr algn="ctr"/>
                      <a:r>
                        <a:rPr lang="ru-RU" sz="1600" dirty="0"/>
                        <a:t>Отметка</a:t>
                      </a:r>
                    </a:p>
                  </a:txBody>
                  <a:tcPr anchor="ctr"/>
                </a:tc>
                <a:tc>
                  <a:txBody>
                    <a:bodyPr/>
                    <a:lstStyle/>
                    <a:p>
                      <a:pPr algn="ctr"/>
                      <a:r>
                        <a:rPr lang="ru-RU" sz="1600" dirty="0"/>
                        <a:t>«2»</a:t>
                      </a:r>
                    </a:p>
                  </a:txBody>
                  <a:tcPr anchor="ctr"/>
                </a:tc>
                <a:tc>
                  <a:txBody>
                    <a:bodyPr/>
                    <a:lstStyle/>
                    <a:p>
                      <a:pPr algn="ctr"/>
                      <a:r>
                        <a:rPr lang="ru-RU" sz="1600" dirty="0"/>
                        <a:t>«3»</a:t>
                      </a:r>
                    </a:p>
                  </a:txBody>
                  <a:tcPr anchor="ctr"/>
                </a:tc>
                <a:tc>
                  <a:txBody>
                    <a:bodyPr/>
                    <a:lstStyle/>
                    <a:p>
                      <a:pPr algn="ctr"/>
                      <a:r>
                        <a:rPr lang="ru-RU" sz="1600" dirty="0"/>
                        <a:t>«4»</a:t>
                      </a:r>
                    </a:p>
                  </a:txBody>
                  <a:tcPr anchor="ctr"/>
                </a:tc>
                <a:tc>
                  <a:txBody>
                    <a:bodyPr/>
                    <a:lstStyle/>
                    <a:p>
                      <a:pPr algn="ctr"/>
                      <a:r>
                        <a:rPr lang="ru-RU" sz="1600" dirty="0"/>
                        <a:t>«5»</a:t>
                      </a:r>
                    </a:p>
                  </a:txBody>
                  <a:tcPr anchor="ctr"/>
                </a:tc>
                <a:extLst>
                  <a:ext uri="{0D108BD9-81ED-4DB2-BD59-A6C34878D82A}">
                    <a16:rowId xmlns:a16="http://schemas.microsoft.com/office/drawing/2014/main" val="3892861024"/>
                  </a:ext>
                </a:extLst>
              </a:tr>
              <a:tr h="937958">
                <a:tc>
                  <a:txBody>
                    <a:bodyPr/>
                    <a:lstStyle/>
                    <a:p>
                      <a:pPr algn="ctr"/>
                      <a:r>
                        <a:rPr lang="ru-RU" sz="1600" dirty="0"/>
                        <a:t>Первичные баллы</a:t>
                      </a:r>
                    </a:p>
                  </a:txBody>
                  <a:tcPr anchor="ctr"/>
                </a:tc>
                <a:tc>
                  <a:txBody>
                    <a:bodyPr/>
                    <a:lstStyle/>
                    <a:p>
                      <a:pPr algn="ctr"/>
                      <a:r>
                        <a:rPr lang="ru-RU" sz="1600" dirty="0"/>
                        <a:t>0-4</a:t>
                      </a:r>
                    </a:p>
                  </a:txBody>
                  <a:tcPr anchor="ctr"/>
                </a:tc>
                <a:tc>
                  <a:txBody>
                    <a:bodyPr/>
                    <a:lstStyle/>
                    <a:p>
                      <a:pPr algn="ctr"/>
                      <a:r>
                        <a:rPr lang="ru-RU" sz="1600" dirty="0"/>
                        <a:t>5-9</a:t>
                      </a:r>
                    </a:p>
                  </a:txBody>
                  <a:tcPr anchor="ctr"/>
                </a:tc>
                <a:tc>
                  <a:txBody>
                    <a:bodyPr/>
                    <a:lstStyle/>
                    <a:p>
                      <a:pPr algn="ctr"/>
                      <a:r>
                        <a:rPr lang="ru-RU" sz="1600" dirty="0"/>
                        <a:t>10-13</a:t>
                      </a:r>
                    </a:p>
                  </a:txBody>
                  <a:tcPr anchor="ctr"/>
                </a:tc>
                <a:tc>
                  <a:txBody>
                    <a:bodyPr/>
                    <a:lstStyle/>
                    <a:p>
                      <a:pPr algn="ctr"/>
                      <a:r>
                        <a:rPr lang="ru-RU" sz="1600" dirty="0"/>
                        <a:t>14-16</a:t>
                      </a:r>
                    </a:p>
                  </a:txBody>
                  <a:tcPr anchor="ctr"/>
                </a:tc>
                <a:extLst>
                  <a:ext uri="{0D108BD9-81ED-4DB2-BD59-A6C34878D82A}">
                    <a16:rowId xmlns:a16="http://schemas.microsoft.com/office/drawing/2014/main" val="1517554406"/>
                  </a:ext>
                </a:extLst>
              </a:tr>
            </a:tbl>
          </a:graphicData>
        </a:graphic>
      </p:graphicFrame>
      <p:pic>
        <p:nvPicPr>
          <p:cNvPr id="17" name="Рисунок 16" descr="Часы">
            <a:extLst>
              <a:ext uri="{FF2B5EF4-FFF2-40B4-BE49-F238E27FC236}">
                <a16:creationId xmlns:a16="http://schemas.microsoft.com/office/drawing/2014/main" id="{305C066C-516A-49B0-B9CF-8A7285CF74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475" y="3823589"/>
            <a:ext cx="1233610" cy="1233610"/>
          </a:xfrm>
          <a:prstGeom prst="rect">
            <a:avLst/>
          </a:prstGeom>
        </p:spPr>
      </p:pic>
      <p:sp>
        <p:nvSpPr>
          <p:cNvPr id="18" name="Прямоугольник: скругленные углы 17">
            <a:extLst>
              <a:ext uri="{FF2B5EF4-FFF2-40B4-BE49-F238E27FC236}">
                <a16:creationId xmlns:a16="http://schemas.microsoft.com/office/drawing/2014/main" id="{17BD4829-F0EE-426E-95EF-C14D905F9713}"/>
              </a:ext>
            </a:extLst>
          </p:cNvPr>
          <p:cNvSpPr/>
          <p:nvPr/>
        </p:nvSpPr>
        <p:spPr>
          <a:xfrm>
            <a:off x="1985236" y="5073148"/>
            <a:ext cx="1263972" cy="1518852"/>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tx1"/>
                </a:solidFill>
              </a:rPr>
              <a:t>90 минут</a:t>
            </a:r>
          </a:p>
        </p:txBody>
      </p:sp>
      <p:pic>
        <p:nvPicPr>
          <p:cNvPr id="20" name="Рисунок 19" descr="Документ">
            <a:extLst>
              <a:ext uri="{FF2B5EF4-FFF2-40B4-BE49-F238E27FC236}">
                <a16:creationId xmlns:a16="http://schemas.microsoft.com/office/drawing/2014/main" id="{0627694F-307C-4CA3-BF8D-9B63DD6F63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8475" y="831583"/>
            <a:ext cx="1139034" cy="1139034"/>
          </a:xfrm>
          <a:prstGeom prst="rect">
            <a:avLst/>
          </a:prstGeom>
        </p:spPr>
      </p:pic>
      <p:pic>
        <p:nvPicPr>
          <p:cNvPr id="21" name="Рисунок 20" descr="Поделиться">
            <a:extLst>
              <a:ext uri="{FF2B5EF4-FFF2-40B4-BE49-F238E27FC236}">
                <a16:creationId xmlns:a16="http://schemas.microsoft.com/office/drawing/2014/main" id="{F8F9697D-AED4-4A45-A862-D48E11A392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64744" y="208110"/>
            <a:ext cx="1054895" cy="1054895"/>
          </a:xfrm>
          <a:prstGeom prst="rect">
            <a:avLst/>
          </a:prstGeom>
        </p:spPr>
      </p:pic>
      <p:sp>
        <p:nvSpPr>
          <p:cNvPr id="19" name="TextBox 18">
            <a:extLst>
              <a:ext uri="{FF2B5EF4-FFF2-40B4-BE49-F238E27FC236}">
                <a16:creationId xmlns:a16="http://schemas.microsoft.com/office/drawing/2014/main" id="{BB2B728E-BDB6-4EBD-97D6-818F0F2A6CA6}"/>
              </a:ext>
            </a:extLst>
          </p:cNvPr>
          <p:cNvSpPr txBox="1"/>
          <p:nvPr/>
        </p:nvSpPr>
        <p:spPr>
          <a:xfrm>
            <a:off x="10419639" y="0"/>
            <a:ext cx="1772361" cy="276999"/>
          </a:xfrm>
          <a:prstGeom prst="rect">
            <a:avLst/>
          </a:prstGeom>
          <a:noFill/>
        </p:spPr>
        <p:txBody>
          <a:bodyPr wrap="square" rtlCol="0">
            <a:spAutoFit/>
          </a:bodyPr>
          <a:lstStyle/>
          <a:p>
            <a:r>
              <a:rPr lang="ru-RU" sz="1200" dirty="0">
                <a:solidFill>
                  <a:schemeClr val="tx2">
                    <a:lumMod val="40000"/>
                    <a:lumOff val="60000"/>
                  </a:schemeClr>
                </a:solidFill>
              </a:rPr>
              <a:t>Информатика, 8 класс</a:t>
            </a:r>
          </a:p>
        </p:txBody>
      </p:sp>
    </p:spTree>
    <p:extLst>
      <p:ext uri="{BB962C8B-B14F-4D97-AF65-F5344CB8AC3E}">
        <p14:creationId xmlns:p14="http://schemas.microsoft.com/office/powerpoint/2010/main" val="28346152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6AA098EB-00A5-4472-B92F-2DD914CDD303}"/>
              </a:ext>
            </a:extLst>
          </p:cNvPr>
          <p:cNvSpPr>
            <a:spLocks noGrp="1"/>
          </p:cNvSpPr>
          <p:nvPr>
            <p:ph type="title"/>
          </p:nvPr>
        </p:nvSpPr>
        <p:spPr>
          <a:xfrm>
            <a:off x="3436620" y="292746"/>
            <a:ext cx="10728960" cy="594360"/>
          </a:xfrm>
        </p:spPr>
        <p:txBody>
          <a:bodyPr/>
          <a:lstStyle/>
          <a:p>
            <a:r>
              <a:rPr lang="ru-RU" dirty="0"/>
              <a:t>Требования (умения)</a:t>
            </a:r>
          </a:p>
        </p:txBody>
      </p:sp>
      <p:graphicFrame>
        <p:nvGraphicFramePr>
          <p:cNvPr id="4" name="Таблица 3">
            <a:extLst>
              <a:ext uri="{FF2B5EF4-FFF2-40B4-BE49-F238E27FC236}">
                <a16:creationId xmlns:a16="http://schemas.microsoft.com/office/drawing/2014/main" id="{B6D6D824-8B49-407A-828A-381462990900}"/>
              </a:ext>
            </a:extLst>
          </p:cNvPr>
          <p:cNvGraphicFramePr>
            <a:graphicFrameLocks noGrp="1"/>
          </p:cNvGraphicFramePr>
          <p:nvPr>
            <p:extLst>
              <p:ext uri="{D42A27DB-BD31-4B8C-83A1-F6EECF244321}">
                <p14:modId xmlns:p14="http://schemas.microsoft.com/office/powerpoint/2010/main" val="2661466185"/>
              </p:ext>
            </p:extLst>
          </p:nvPr>
        </p:nvGraphicFramePr>
        <p:xfrm>
          <a:off x="197708" y="820145"/>
          <a:ext cx="11796583" cy="5947348"/>
        </p:xfrm>
        <a:graphic>
          <a:graphicData uri="http://schemas.openxmlformats.org/drawingml/2006/table">
            <a:tbl>
              <a:tblPr firstRow="1" firstCol="1" lastRow="1" lastCol="1" bandRow="1" bandCol="1">
                <a:noFill/>
                <a:tableStyleId>{5940675A-B579-460E-94D1-54222C63F5DA}</a:tableStyleId>
              </a:tblPr>
              <a:tblGrid>
                <a:gridCol w="586788">
                  <a:extLst>
                    <a:ext uri="{9D8B030D-6E8A-4147-A177-3AD203B41FA5}">
                      <a16:colId xmlns:a16="http://schemas.microsoft.com/office/drawing/2014/main" val="1602300257"/>
                    </a:ext>
                  </a:extLst>
                </a:gridCol>
                <a:gridCol w="11209795">
                  <a:extLst>
                    <a:ext uri="{9D8B030D-6E8A-4147-A177-3AD203B41FA5}">
                      <a16:colId xmlns:a16="http://schemas.microsoft.com/office/drawing/2014/main" val="3427477491"/>
                    </a:ext>
                  </a:extLst>
                </a:gridCol>
              </a:tblGrid>
              <a:tr h="219605">
                <a:tc>
                  <a:txBody>
                    <a:bodyPr/>
                    <a:lstStyle/>
                    <a:p>
                      <a:pPr algn="ctr">
                        <a:lnSpc>
                          <a:spcPct val="115000"/>
                        </a:lnSpc>
                        <a:spcBef>
                          <a:spcPts val="55"/>
                        </a:spcBef>
                        <a:spcAft>
                          <a:spcPts val="0"/>
                        </a:spcAft>
                        <a:tabLst>
                          <a:tab pos="452120" algn="l"/>
                        </a:tabLst>
                      </a:pPr>
                      <a:r>
                        <a:rPr lang="ru-RU" sz="1400" b="1" dirty="0">
                          <a:effectLst/>
                          <a:latin typeface="Times New Roman" panose="02020603050405020304" pitchFamily="18" charset="0"/>
                          <a:cs typeface="Times New Roman" panose="02020603050405020304" pitchFamily="18" charset="0"/>
                        </a:rPr>
                        <a:t>№</a:t>
                      </a:r>
                    </a:p>
                    <a:p>
                      <a:pPr algn="ctr">
                        <a:lnSpc>
                          <a:spcPct val="115000"/>
                        </a:lnSpc>
                        <a:spcBef>
                          <a:spcPts val="55"/>
                        </a:spcBef>
                        <a:spcAft>
                          <a:spcPts val="0"/>
                        </a:spcAft>
                        <a:tabLst>
                          <a:tab pos="452120" algn="l"/>
                        </a:tabLst>
                      </a:pPr>
                      <a:r>
                        <a:rPr lang="ru-RU" sz="1400" b="1" dirty="0">
                          <a:effectLst/>
                          <a:latin typeface="Times New Roman" panose="02020603050405020304" pitchFamily="18" charset="0"/>
                          <a:cs typeface="Times New Roman" panose="02020603050405020304" pitchFamily="18" charset="0"/>
                        </a:rPr>
                        <a:t>п/п</a:t>
                      </a:r>
                      <a:endPar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lnSpc>
                          <a:spcPct val="115000"/>
                        </a:lnSpc>
                        <a:spcBef>
                          <a:spcPts val="55"/>
                        </a:spcBef>
                        <a:spcAft>
                          <a:spcPts val="0"/>
                        </a:spcAft>
                        <a:tabLst>
                          <a:tab pos="452120" algn="l"/>
                        </a:tabLst>
                      </a:pPr>
                      <a:r>
                        <a:rPr lang="ru-RU" sz="1400" b="1" dirty="0">
                          <a:effectLst/>
                          <a:latin typeface="Times New Roman" panose="02020603050405020304" pitchFamily="18" charset="0"/>
                          <a:cs typeface="Times New Roman" panose="02020603050405020304" pitchFamily="18" charset="0"/>
                        </a:rPr>
                        <a:t>Блоки</a:t>
                      </a:r>
                      <a:r>
                        <a:rPr lang="ru-RU" sz="1400" b="1" spc="-35" dirty="0">
                          <a:effectLst/>
                          <a:latin typeface="Times New Roman" panose="02020603050405020304" pitchFamily="18" charset="0"/>
                          <a:cs typeface="Times New Roman" panose="02020603050405020304" pitchFamily="18" charset="0"/>
                        </a:rPr>
                        <a:t> </a:t>
                      </a:r>
                      <a:r>
                        <a:rPr lang="ru-RU" sz="1400" b="1" dirty="0" err="1">
                          <a:effectLst/>
                          <a:latin typeface="Times New Roman" panose="02020603050405020304" pitchFamily="18" charset="0"/>
                          <a:cs typeface="Times New Roman" panose="02020603050405020304" pitchFamily="18" charset="0"/>
                        </a:rPr>
                        <a:t>ПООП</a:t>
                      </a:r>
                      <a:r>
                        <a:rPr lang="ru-RU" sz="1400" b="1" dirty="0">
                          <a:effectLst/>
                          <a:latin typeface="Times New Roman" panose="02020603050405020304" pitchFamily="18" charset="0"/>
                          <a:cs typeface="Times New Roman" panose="02020603050405020304" pitchFamily="18" charset="0"/>
                        </a:rPr>
                        <a:t>:</a:t>
                      </a:r>
                      <a:r>
                        <a:rPr lang="ru-RU" sz="1400" b="1" spc="-35"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выпускник</a:t>
                      </a:r>
                      <a:r>
                        <a:rPr lang="ru-RU" sz="1400" b="1" spc="-45"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научится</a:t>
                      </a:r>
                      <a:r>
                        <a:rPr lang="ru-RU" sz="1400" b="1" spc="-35"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a:t>
                      </a:r>
                      <a:r>
                        <a:rPr lang="ru-RU" sz="1400" b="1" spc="-20"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получит </a:t>
                      </a:r>
                      <a:r>
                        <a:rPr lang="ru-RU" sz="1400" b="1" spc="-285"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возможность</a:t>
                      </a:r>
                      <a:r>
                        <a:rPr lang="ru-RU" sz="1400" b="1" spc="-10"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научиться</a:t>
                      </a:r>
                      <a:r>
                        <a:rPr lang="ru-RU" sz="1400" b="1" spc="-5"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или</a:t>
                      </a:r>
                      <a:r>
                        <a:rPr lang="ru-RU" sz="1400" b="1" spc="-10"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проверяемые требования</a:t>
                      </a:r>
                      <a:r>
                        <a:rPr lang="ru-RU" sz="1400" b="1" spc="-20"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(умения)</a:t>
                      </a:r>
                      <a:r>
                        <a:rPr lang="ru-RU" sz="1400" b="1" spc="-25"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в</a:t>
                      </a:r>
                      <a:r>
                        <a:rPr lang="ru-RU" sz="1400" b="1" spc="-30"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соответствии</a:t>
                      </a:r>
                      <a:r>
                        <a:rPr lang="ru-RU" sz="1400" b="1" spc="-20"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с</a:t>
                      </a:r>
                      <a:r>
                        <a:rPr lang="ru-RU" sz="1400" b="1" spc="-25" dirty="0">
                          <a:effectLst/>
                          <a:latin typeface="Times New Roman" panose="02020603050405020304" pitchFamily="18" charset="0"/>
                          <a:cs typeface="Times New Roman" panose="02020603050405020304" pitchFamily="18" charset="0"/>
                        </a:rPr>
                        <a:t> </a:t>
                      </a:r>
                      <a:r>
                        <a:rPr lang="ru-RU" sz="1400" b="1" dirty="0" err="1">
                          <a:effectLst/>
                          <a:latin typeface="Times New Roman" panose="02020603050405020304" pitchFamily="18" charset="0"/>
                          <a:cs typeface="Times New Roman" panose="02020603050405020304" pitchFamily="18" charset="0"/>
                        </a:rPr>
                        <a:t>ФГОС</a:t>
                      </a:r>
                      <a:endPar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373384286"/>
                  </a:ext>
                </a:extLst>
              </a:tr>
              <a:tr h="109443">
                <a:tc>
                  <a:txBody>
                    <a:bodyPr/>
                    <a:lstStyle/>
                    <a:p>
                      <a:pPr algn="ctr">
                        <a:lnSpc>
                          <a:spcPct val="115000"/>
                        </a:lnSpc>
                        <a:spcBef>
                          <a:spcPts val="1200"/>
                        </a:spcBef>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noFill/>
                  </a:tcPr>
                </a:tc>
                <a:tc>
                  <a:txBody>
                    <a:bodyPr/>
                    <a:lstStyle/>
                    <a:p>
                      <a:pPr algn="l"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Записывать и сравнивать целые числа от 0 до 1024 в различных позиционных системах счисления (с основаниями 2, 8, 16), выполнять арифметические операции над ними</a:t>
                      </a:r>
                    </a:p>
                  </a:txBody>
                  <a:tcPr marL="9525" marR="9525" marT="9525" marB="0" anchor="b">
                    <a:noFill/>
                  </a:tcPr>
                </a:tc>
                <a:extLst>
                  <a:ext uri="{0D108BD9-81ED-4DB2-BD59-A6C34878D82A}">
                    <a16:rowId xmlns:a16="http://schemas.microsoft.com/office/drawing/2014/main" val="3392768954"/>
                  </a:ext>
                </a:extLst>
              </a:tr>
              <a:tr h="221391">
                <a:tc>
                  <a:txBody>
                    <a:bodyPr/>
                    <a:lstStyle/>
                    <a:p>
                      <a:pPr algn="ctr">
                        <a:lnSpc>
                          <a:spcPct val="115000"/>
                        </a:lnSpc>
                        <a:spcBef>
                          <a:spcPts val="1200"/>
                        </a:spcBef>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68580" marR="68580" marT="0" marB="0" anchor="ctr">
                    <a:noFill/>
                  </a:tcPr>
                </a:tc>
                <a:tc>
                  <a:txBody>
                    <a:bodyPr/>
                    <a:lstStyle/>
                    <a:p>
                      <a:pPr algn="l"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Записывать и сравнивать целые числа от 0 до 1024 в различных позиционных системах счисления (с основаниями 2, 8, 16), выполнять арифметические операции над ними</a:t>
                      </a:r>
                    </a:p>
                  </a:txBody>
                  <a:tcPr marL="9525" marR="9525" marT="9525" marB="0" anchor="b">
                    <a:noFill/>
                  </a:tcPr>
                </a:tc>
                <a:extLst>
                  <a:ext uri="{0D108BD9-81ED-4DB2-BD59-A6C34878D82A}">
                    <a16:rowId xmlns:a16="http://schemas.microsoft.com/office/drawing/2014/main" val="2254239100"/>
                  </a:ext>
                </a:extLst>
              </a:tr>
              <a:tr h="0">
                <a:tc>
                  <a:txBody>
                    <a:bodyPr/>
                    <a:lstStyle/>
                    <a:p>
                      <a:pPr algn="ctr">
                        <a:lnSpc>
                          <a:spcPct val="115000"/>
                        </a:lnSpc>
                        <a:spcBef>
                          <a:spcPts val="1200"/>
                        </a:spcBef>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68580" marR="68580" marT="0" marB="0" anchor="ctr">
                    <a:noFill/>
                  </a:tcPr>
                </a:tc>
                <a:tc>
                  <a:txBody>
                    <a:bodyPr/>
                    <a:lstStyle/>
                    <a:p>
                      <a:pPr algn="l"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Записывать и сравнивать целые числа от 0 до 1024 в различных позиционных системах счисления (с основаниями 2, 8, 16), выполнять арифметические операции над ними</a:t>
                      </a:r>
                    </a:p>
                  </a:txBody>
                  <a:tcPr marL="9525" marR="9525" marT="9525" marB="0" anchor="b">
                    <a:noFill/>
                  </a:tcPr>
                </a:tc>
                <a:extLst>
                  <a:ext uri="{0D108BD9-81ED-4DB2-BD59-A6C34878D82A}">
                    <a16:rowId xmlns:a16="http://schemas.microsoft.com/office/drawing/2014/main" val="3618226364"/>
                  </a:ext>
                </a:extLst>
              </a:tr>
              <a:tr h="0">
                <a:tc>
                  <a:txBody>
                    <a:bodyPr/>
                    <a:lstStyle/>
                    <a:p>
                      <a:pPr algn="ctr">
                        <a:lnSpc>
                          <a:spcPct val="115000"/>
                        </a:lnSpc>
                        <a:spcBef>
                          <a:spcPts val="1200"/>
                        </a:spcBef>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68580" marR="68580" marT="0" marB="0" anchor="ctr">
                    <a:noFill/>
                  </a:tcPr>
                </a:tc>
                <a:tc>
                  <a:txBody>
                    <a:bodyPr/>
                    <a:lstStyle/>
                    <a:p>
                      <a:pPr algn="l"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Записывать и сравнивать целые числа от 0 до 1024 в различных позиционных системах счисления (с основаниями 2, 8, 16), выполнять арифметические операции над ними</a:t>
                      </a:r>
                    </a:p>
                  </a:txBody>
                  <a:tcPr marL="9525" marR="9525" marT="9525" marB="0" anchor="b">
                    <a:noFill/>
                  </a:tcPr>
                </a:tc>
                <a:extLst>
                  <a:ext uri="{0D108BD9-81ED-4DB2-BD59-A6C34878D82A}">
                    <a16:rowId xmlns:a16="http://schemas.microsoft.com/office/drawing/2014/main" val="3458363919"/>
                  </a:ext>
                </a:extLst>
              </a:tr>
              <a:tr h="0">
                <a:tc>
                  <a:txBody>
                    <a:bodyPr/>
                    <a:lstStyle/>
                    <a:p>
                      <a:pPr algn="ctr">
                        <a:lnSpc>
                          <a:spcPct val="115000"/>
                        </a:lnSpc>
                        <a:spcBef>
                          <a:spcPts val="1200"/>
                        </a:spcBef>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68580" marR="68580" marT="0" marB="0" anchor="ctr">
                    <a:noFill/>
                  </a:tcPr>
                </a:tc>
                <a:tc>
                  <a:txBody>
                    <a:bodyPr/>
                    <a:lstStyle/>
                    <a:p>
                      <a:pPr algn="l"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Записывать логические выражения с использованием дизъюнкции, конъюнкции и отрицания; определять истинность логических выражений, если известны значения истинности входящих в него переменных; строить таблицы истинности для логических выражений</a:t>
                      </a:r>
                    </a:p>
                  </a:txBody>
                  <a:tcPr marL="9525" marR="9525" marT="9525" marB="0" anchor="b">
                    <a:noFill/>
                  </a:tcPr>
                </a:tc>
                <a:extLst>
                  <a:ext uri="{0D108BD9-81ED-4DB2-BD59-A6C34878D82A}">
                    <a16:rowId xmlns:a16="http://schemas.microsoft.com/office/drawing/2014/main" val="4059027196"/>
                  </a:ext>
                </a:extLst>
              </a:tr>
              <a:tr h="0">
                <a:tc>
                  <a:txBody>
                    <a:bodyPr/>
                    <a:lstStyle/>
                    <a:p>
                      <a:pPr algn="ctr">
                        <a:lnSpc>
                          <a:spcPct val="115000"/>
                        </a:lnSpc>
                        <a:spcBef>
                          <a:spcPts val="1200"/>
                        </a:spcBef>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68580" marR="68580" marT="0" marB="0" anchor="ctr">
                    <a:noFill/>
                  </a:tcPr>
                </a:tc>
                <a:tc>
                  <a:txBody>
                    <a:bodyPr/>
                    <a:lstStyle/>
                    <a:p>
                      <a:pPr algn="l"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Записывать логические выражения с использованием дизъюнкции, конъюнкции и отрицания; определять истинность логических выражений, если известны значения истинности входящих в него переменных; строить таблицы истинности для логических выражений</a:t>
                      </a:r>
                    </a:p>
                  </a:txBody>
                  <a:tcPr marL="9525" marR="9525" marT="9525" marB="0" anchor="b">
                    <a:noFill/>
                  </a:tcPr>
                </a:tc>
                <a:extLst>
                  <a:ext uri="{0D108BD9-81ED-4DB2-BD59-A6C34878D82A}">
                    <a16:rowId xmlns:a16="http://schemas.microsoft.com/office/drawing/2014/main" val="3747209494"/>
                  </a:ext>
                </a:extLst>
              </a:tr>
              <a:tr h="0">
                <a:tc>
                  <a:txBody>
                    <a:bodyPr/>
                    <a:lstStyle/>
                    <a:p>
                      <a:pPr algn="ctr">
                        <a:lnSpc>
                          <a:spcPct val="115000"/>
                        </a:lnSpc>
                        <a:spcBef>
                          <a:spcPts val="1200"/>
                        </a:spcBef>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68580" marR="68580" marT="0" marB="0" anchor="ctr">
                    <a:noFill/>
                  </a:tcPr>
                </a:tc>
                <a:tc>
                  <a:txBody>
                    <a:bodyPr/>
                    <a:lstStyle/>
                    <a:p>
                      <a:pPr algn="l"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Описывать алгоритм решения задачи различными способами, в том числе в виде блок-схемы</a:t>
                      </a:r>
                    </a:p>
                  </a:txBody>
                  <a:tcPr marL="9525" marR="9525" marT="9525" marB="0" anchor="b">
                    <a:noFill/>
                  </a:tcPr>
                </a:tc>
                <a:extLst>
                  <a:ext uri="{0D108BD9-81ED-4DB2-BD59-A6C34878D82A}">
                    <a16:rowId xmlns:a16="http://schemas.microsoft.com/office/drawing/2014/main" val="1833442502"/>
                  </a:ext>
                </a:extLst>
              </a:tr>
              <a:tr h="0">
                <a:tc>
                  <a:txBody>
                    <a:bodyPr/>
                    <a:lstStyle/>
                    <a:p>
                      <a:pPr algn="ctr">
                        <a:lnSpc>
                          <a:spcPct val="115000"/>
                        </a:lnSpc>
                        <a:spcBef>
                          <a:spcPts val="1200"/>
                        </a:spcBef>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8</a:t>
                      </a:r>
                    </a:p>
                  </a:txBody>
                  <a:tcPr marL="68580" marR="68580" marT="0" marB="0" anchor="ctr">
                    <a:noFill/>
                  </a:tcPr>
                </a:tc>
                <a:tc>
                  <a:txBody>
                    <a:bodyPr/>
                    <a:lstStyle/>
                    <a:p>
                      <a:pPr algn="l"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Составлять, выполнять вручную и на компьютере несложные алгоритмы с использованием ветвлений и циклов для управления исполнителями, такими как Робот, Черепашка, Чертежник</a:t>
                      </a:r>
                    </a:p>
                  </a:txBody>
                  <a:tcPr marL="9525" marR="9525" marT="9525" marB="0" anchor="b">
                    <a:noFill/>
                  </a:tcPr>
                </a:tc>
                <a:extLst>
                  <a:ext uri="{0D108BD9-81ED-4DB2-BD59-A6C34878D82A}">
                    <a16:rowId xmlns:a16="http://schemas.microsoft.com/office/drawing/2014/main" val="1993799889"/>
                  </a:ext>
                </a:extLst>
              </a:tr>
              <a:tr h="172476">
                <a:tc>
                  <a:txBody>
                    <a:bodyPr/>
                    <a:lstStyle/>
                    <a:p>
                      <a:pPr algn="ctr">
                        <a:lnSpc>
                          <a:spcPct val="115000"/>
                        </a:lnSpc>
                        <a:spcBef>
                          <a:spcPts val="1200"/>
                        </a:spcBef>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9</a:t>
                      </a:r>
                    </a:p>
                  </a:txBody>
                  <a:tcPr marL="68580" marR="68580" marT="0" marB="0" anchor="ctr">
                    <a:noFill/>
                  </a:tcPr>
                </a:tc>
                <a:tc>
                  <a:txBody>
                    <a:bodyPr/>
                    <a:lstStyle/>
                    <a:p>
                      <a:pPr algn="l"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Анализировать предложенные алгоритмы, в том числе определять, какие результаты возможны при заданном множестве исходных значений</a:t>
                      </a:r>
                    </a:p>
                  </a:txBody>
                  <a:tcPr marL="9525" marR="9525" marT="9525" marB="0" anchor="b">
                    <a:noFill/>
                  </a:tcPr>
                </a:tc>
                <a:extLst>
                  <a:ext uri="{0D108BD9-81ED-4DB2-BD59-A6C34878D82A}">
                    <a16:rowId xmlns:a16="http://schemas.microsoft.com/office/drawing/2014/main" val="1622482912"/>
                  </a:ext>
                </a:extLst>
              </a:tr>
              <a:tr h="382113">
                <a:tc>
                  <a:txBody>
                    <a:bodyPr/>
                    <a:lstStyle/>
                    <a:p>
                      <a:pPr algn="ctr">
                        <a:lnSpc>
                          <a:spcPct val="115000"/>
                        </a:lnSpc>
                        <a:spcBef>
                          <a:spcPts val="1200"/>
                        </a:spcBef>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68580" marR="68580" marT="0" marB="0" anchor="ctr">
                    <a:noFill/>
                  </a:tcPr>
                </a:tc>
                <a:tc>
                  <a:txBody>
                    <a:bodyPr/>
                    <a:lstStyle/>
                    <a:p>
                      <a:pPr algn="l"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Записывать логические выражения с использованием дизъюнкции, конъюнкции и отрицания; определять истинность логических выражений, если известны значения истинности входящих в него переменных; строить таблицы истинности для логических выражений</a:t>
                      </a:r>
                    </a:p>
                  </a:txBody>
                  <a:tcPr marL="9525" marR="9525" marT="9525" marB="0" anchor="b">
                    <a:noFill/>
                  </a:tcPr>
                </a:tc>
                <a:extLst>
                  <a:ext uri="{0D108BD9-81ED-4DB2-BD59-A6C34878D82A}">
                    <a16:rowId xmlns:a16="http://schemas.microsoft.com/office/drawing/2014/main" val="63936464"/>
                  </a:ext>
                </a:extLst>
              </a:tr>
              <a:tr h="382113">
                <a:tc>
                  <a:txBody>
                    <a:bodyPr/>
                    <a:lstStyle/>
                    <a:p>
                      <a:pPr algn="ctr">
                        <a:lnSpc>
                          <a:spcPct val="115000"/>
                        </a:lnSpc>
                        <a:spcBef>
                          <a:spcPts val="1200"/>
                        </a:spcBef>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11</a:t>
                      </a:r>
                    </a:p>
                  </a:txBody>
                  <a:tcPr marL="68580" marR="68580" marT="0" marB="0" anchor="ctr">
                    <a:noFill/>
                  </a:tcPr>
                </a:tc>
                <a:tc>
                  <a:txBody>
                    <a:bodyPr/>
                    <a:lstStyle/>
                    <a:p>
                      <a:pPr algn="l"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Составлять, выполнять вручную и на компьютере несложные алгоритмы с использованием ветвлений и циклов для управления исполнителями, такими как Робот, Черепашка, Чертежник</a:t>
                      </a:r>
                    </a:p>
                  </a:txBody>
                  <a:tcPr marL="9525" marR="9525" marT="9525" marB="0" anchor="b">
                    <a:noFill/>
                  </a:tcPr>
                </a:tc>
                <a:extLst>
                  <a:ext uri="{0D108BD9-81ED-4DB2-BD59-A6C34878D82A}">
                    <a16:rowId xmlns:a16="http://schemas.microsoft.com/office/drawing/2014/main" val="1231176270"/>
                  </a:ext>
                </a:extLst>
              </a:tr>
              <a:tr h="382113">
                <a:tc>
                  <a:txBody>
                    <a:bodyPr/>
                    <a:lstStyle/>
                    <a:p>
                      <a:pPr algn="ctr">
                        <a:lnSpc>
                          <a:spcPct val="115000"/>
                        </a:lnSpc>
                        <a:spcBef>
                          <a:spcPts val="1200"/>
                        </a:spcBef>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12.1</a:t>
                      </a:r>
                    </a:p>
                  </a:txBody>
                  <a:tcPr marL="68580" marR="68580" marT="0" marB="0" anchor="ctr">
                    <a:noFill/>
                  </a:tcPr>
                </a:tc>
                <a:tc>
                  <a:txBody>
                    <a:bodyPr/>
                    <a:lstStyle/>
                    <a:p>
                      <a:pPr algn="l"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Составлять, выполнять вручную и на компьютере несложные алгоритмы с использованием ветвлений и циклов для управления исполнителями, такими как Робот, Черепашка, Чертежник</a:t>
                      </a:r>
                    </a:p>
                  </a:txBody>
                  <a:tcPr marL="9525" marR="9525" marT="9525" marB="0" anchor="b">
                    <a:noFill/>
                  </a:tcPr>
                </a:tc>
                <a:extLst>
                  <a:ext uri="{0D108BD9-81ED-4DB2-BD59-A6C34878D82A}">
                    <a16:rowId xmlns:a16="http://schemas.microsoft.com/office/drawing/2014/main" val="2013516188"/>
                  </a:ext>
                </a:extLst>
              </a:tr>
              <a:tr h="382113">
                <a:tc>
                  <a:txBody>
                    <a:bodyPr/>
                    <a:lstStyle/>
                    <a:p>
                      <a:pPr algn="ctr">
                        <a:lnSpc>
                          <a:spcPct val="115000"/>
                        </a:lnSpc>
                        <a:spcBef>
                          <a:spcPts val="1200"/>
                        </a:spcBef>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12.2</a:t>
                      </a:r>
                    </a:p>
                  </a:txBody>
                  <a:tcPr marL="68580" marR="68580" marT="0" marB="0" anchor="ctr">
                    <a:noFill/>
                  </a:tcPr>
                </a:tc>
                <a:tc>
                  <a:txBody>
                    <a:bodyPr/>
                    <a:lstStyle/>
                    <a:p>
                      <a:pPr algn="l"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Составлять, выполнять вручную и на компьютере несложные алгоритмы с использованием ветвлений и циклов для управления исполнителями, такими как Робот, Черепашка, Чертежник. Анализировать предложенные алгоритмы, в том числе определять, какие результаты возможны при заданном множестве исходных значений</a:t>
                      </a:r>
                    </a:p>
                  </a:txBody>
                  <a:tcPr marL="9525" marR="9525" marT="9525" marB="0" anchor="b">
                    <a:noFill/>
                  </a:tcPr>
                </a:tc>
                <a:extLst>
                  <a:ext uri="{0D108BD9-81ED-4DB2-BD59-A6C34878D82A}">
                    <a16:rowId xmlns:a16="http://schemas.microsoft.com/office/drawing/2014/main" val="1311148811"/>
                  </a:ext>
                </a:extLst>
              </a:tr>
            </a:tbl>
          </a:graphicData>
        </a:graphic>
      </p:graphicFrame>
      <p:sp>
        <p:nvSpPr>
          <p:cNvPr id="5" name="TextBox 4">
            <a:extLst>
              <a:ext uri="{FF2B5EF4-FFF2-40B4-BE49-F238E27FC236}">
                <a16:creationId xmlns:a16="http://schemas.microsoft.com/office/drawing/2014/main" id="{D1DE5808-862B-4506-AE14-85EC85DD53EA}"/>
              </a:ext>
            </a:extLst>
          </p:cNvPr>
          <p:cNvSpPr txBox="1"/>
          <p:nvPr/>
        </p:nvSpPr>
        <p:spPr>
          <a:xfrm>
            <a:off x="10419639" y="0"/>
            <a:ext cx="1772361" cy="276999"/>
          </a:xfrm>
          <a:prstGeom prst="rect">
            <a:avLst/>
          </a:prstGeom>
          <a:noFill/>
        </p:spPr>
        <p:txBody>
          <a:bodyPr wrap="square" rtlCol="0">
            <a:spAutoFit/>
          </a:bodyPr>
          <a:lstStyle/>
          <a:p>
            <a:r>
              <a:rPr lang="ru-RU" sz="1200" dirty="0">
                <a:solidFill>
                  <a:schemeClr val="tx2">
                    <a:lumMod val="40000"/>
                    <a:lumOff val="60000"/>
                  </a:schemeClr>
                </a:solidFill>
              </a:rPr>
              <a:t>Информатика, 8 класс</a:t>
            </a:r>
          </a:p>
        </p:txBody>
      </p:sp>
    </p:spTree>
    <p:extLst>
      <p:ext uri="{BB962C8B-B14F-4D97-AF65-F5344CB8AC3E}">
        <p14:creationId xmlns:p14="http://schemas.microsoft.com/office/powerpoint/2010/main" val="13296602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8362281" cy="850762"/>
          </a:xfrm>
        </p:spPr>
        <p:txBody>
          <a:bodyPr>
            <a:noAutofit/>
          </a:bodyPr>
          <a:lstStyle/>
          <a:p>
            <a:r>
              <a:rPr lang="ru-RU" sz="2000" dirty="0"/>
              <a:t>Изменение доли участников по качеству знаний («4»+«5») по результатам ВПР в  2025 г. (в  параллели 8 классов впервые проводится ВПР по информатике)</a:t>
            </a:r>
          </a:p>
        </p:txBody>
      </p:sp>
      <p:graphicFrame>
        <p:nvGraphicFramePr>
          <p:cNvPr id="7" name="Диаграмма 6">
            <a:extLst>
              <a:ext uri="{FF2B5EF4-FFF2-40B4-BE49-F238E27FC236}">
                <a16:creationId xmlns:a16="http://schemas.microsoft.com/office/drawing/2014/main" id="{8FAA810D-E1F2-4CF0-9CEE-B6A9C74CD080}"/>
              </a:ext>
            </a:extLst>
          </p:cNvPr>
          <p:cNvGraphicFramePr/>
          <p:nvPr>
            <p:extLst>
              <p:ext uri="{D42A27DB-BD31-4B8C-83A1-F6EECF244321}">
                <p14:modId xmlns:p14="http://schemas.microsoft.com/office/powerpoint/2010/main" val="3670307935"/>
              </p:ext>
            </p:extLst>
          </p:nvPr>
        </p:nvGraphicFramePr>
        <p:xfrm>
          <a:off x="0" y="1912408"/>
          <a:ext cx="11986054" cy="303318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C0EF96C4-0B6B-4798-8ED8-7D268BEC8D51}"/>
              </a:ext>
            </a:extLst>
          </p:cNvPr>
          <p:cNvSpPr txBox="1"/>
          <p:nvPr/>
        </p:nvSpPr>
        <p:spPr>
          <a:xfrm>
            <a:off x="10419639" y="0"/>
            <a:ext cx="1772361" cy="276999"/>
          </a:xfrm>
          <a:prstGeom prst="rect">
            <a:avLst/>
          </a:prstGeom>
          <a:noFill/>
        </p:spPr>
        <p:txBody>
          <a:bodyPr wrap="square" rtlCol="0">
            <a:spAutoFit/>
          </a:bodyPr>
          <a:lstStyle/>
          <a:p>
            <a:r>
              <a:rPr lang="ru-RU" sz="1200" dirty="0">
                <a:solidFill>
                  <a:schemeClr val="tx2">
                    <a:lumMod val="40000"/>
                    <a:lumOff val="60000"/>
                  </a:schemeClr>
                </a:solidFill>
              </a:rPr>
              <a:t>Информатика, 8 класс</a:t>
            </a:r>
          </a:p>
        </p:txBody>
      </p:sp>
    </p:spTree>
    <p:extLst>
      <p:ext uri="{BB962C8B-B14F-4D97-AF65-F5344CB8AC3E}">
        <p14:creationId xmlns:p14="http://schemas.microsoft.com/office/powerpoint/2010/main" val="41515392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300365"/>
            <a:ext cx="6688455" cy="509260"/>
          </a:xfrm>
        </p:spPr>
        <p:txBody>
          <a:bodyPr>
            <a:normAutofit/>
          </a:bodyPr>
          <a:lstStyle/>
          <a:p>
            <a:r>
              <a:rPr lang="ru-RU" dirty="0"/>
              <a:t>Достижение планируемых результатов</a:t>
            </a:r>
          </a:p>
        </p:txBody>
      </p:sp>
      <p:graphicFrame>
        <p:nvGraphicFramePr>
          <p:cNvPr id="7" name="Диаграмма 6">
            <a:extLst>
              <a:ext uri="{FF2B5EF4-FFF2-40B4-BE49-F238E27FC236}">
                <a16:creationId xmlns:a16="http://schemas.microsoft.com/office/drawing/2014/main" id="{CDC35874-62BF-4D4F-AC73-5604ABA8ABF0}"/>
              </a:ext>
            </a:extLst>
          </p:cNvPr>
          <p:cNvGraphicFramePr/>
          <p:nvPr>
            <p:extLst>
              <p:ext uri="{D42A27DB-BD31-4B8C-83A1-F6EECF244321}">
                <p14:modId xmlns:p14="http://schemas.microsoft.com/office/powerpoint/2010/main" val="1926959309"/>
              </p:ext>
            </p:extLst>
          </p:nvPr>
        </p:nvGraphicFramePr>
        <p:xfrm>
          <a:off x="409575" y="723900"/>
          <a:ext cx="11363325" cy="539115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F24746DC-6D51-48FE-8696-5F0A72E1476D}"/>
              </a:ext>
            </a:extLst>
          </p:cNvPr>
          <p:cNvSpPr txBox="1"/>
          <p:nvPr/>
        </p:nvSpPr>
        <p:spPr>
          <a:xfrm>
            <a:off x="9597339" y="5999520"/>
            <a:ext cx="2431622" cy="276999"/>
          </a:xfrm>
          <a:prstGeom prst="rect">
            <a:avLst/>
          </a:prstGeom>
          <a:solidFill>
            <a:schemeClr val="bg1"/>
          </a:solidFill>
        </p:spPr>
        <p:txBody>
          <a:bodyPr wrap="square" rtlCol="0">
            <a:spAutoFit/>
          </a:bodyPr>
          <a:lstStyle/>
          <a:p>
            <a:r>
              <a:rPr lang="ru-RU" sz="1200" dirty="0"/>
              <a:t>результат лучше общероссийского</a:t>
            </a:r>
          </a:p>
        </p:txBody>
      </p:sp>
      <p:sp>
        <p:nvSpPr>
          <p:cNvPr id="5" name="TextBox 4">
            <a:extLst>
              <a:ext uri="{FF2B5EF4-FFF2-40B4-BE49-F238E27FC236}">
                <a16:creationId xmlns:a16="http://schemas.microsoft.com/office/drawing/2014/main" id="{B990D271-C629-4ADF-8943-37A49A4D5ED3}"/>
              </a:ext>
            </a:extLst>
          </p:cNvPr>
          <p:cNvSpPr txBox="1"/>
          <p:nvPr/>
        </p:nvSpPr>
        <p:spPr>
          <a:xfrm>
            <a:off x="9597339" y="6253345"/>
            <a:ext cx="2431622" cy="276999"/>
          </a:xfrm>
          <a:prstGeom prst="rect">
            <a:avLst/>
          </a:prstGeom>
          <a:solidFill>
            <a:schemeClr val="bg1"/>
          </a:solidFill>
        </p:spPr>
        <p:txBody>
          <a:bodyPr wrap="square" rtlCol="0">
            <a:spAutoFit/>
          </a:bodyPr>
          <a:lstStyle/>
          <a:p>
            <a:r>
              <a:rPr lang="ru-RU" sz="1200" dirty="0"/>
              <a:t>результат выше 80%</a:t>
            </a:r>
          </a:p>
        </p:txBody>
      </p:sp>
      <p:sp>
        <p:nvSpPr>
          <p:cNvPr id="8" name="TextBox 7">
            <a:extLst>
              <a:ext uri="{FF2B5EF4-FFF2-40B4-BE49-F238E27FC236}">
                <a16:creationId xmlns:a16="http://schemas.microsoft.com/office/drawing/2014/main" id="{C6D48567-4EC9-43E0-B87B-7C7AEB86AA00}"/>
              </a:ext>
            </a:extLst>
          </p:cNvPr>
          <p:cNvSpPr txBox="1"/>
          <p:nvPr/>
        </p:nvSpPr>
        <p:spPr>
          <a:xfrm>
            <a:off x="9597337" y="6546819"/>
            <a:ext cx="2431623" cy="276999"/>
          </a:xfrm>
          <a:prstGeom prst="rect">
            <a:avLst/>
          </a:prstGeom>
          <a:solidFill>
            <a:schemeClr val="bg1"/>
          </a:solidFill>
        </p:spPr>
        <p:txBody>
          <a:bodyPr wrap="square" rtlCol="0">
            <a:spAutoFit/>
          </a:bodyPr>
          <a:lstStyle/>
          <a:p>
            <a:r>
              <a:rPr lang="ru-RU" sz="1200" dirty="0"/>
              <a:t> самый  низкий % выполнения</a:t>
            </a:r>
          </a:p>
        </p:txBody>
      </p:sp>
      <p:sp>
        <p:nvSpPr>
          <p:cNvPr id="9" name="TextBox 8">
            <a:extLst>
              <a:ext uri="{FF2B5EF4-FFF2-40B4-BE49-F238E27FC236}">
                <a16:creationId xmlns:a16="http://schemas.microsoft.com/office/drawing/2014/main" id="{95317570-9DA7-45C8-95C0-FC8B34A1C001}"/>
              </a:ext>
            </a:extLst>
          </p:cNvPr>
          <p:cNvSpPr txBox="1"/>
          <p:nvPr/>
        </p:nvSpPr>
        <p:spPr>
          <a:xfrm>
            <a:off x="9267841" y="6340614"/>
            <a:ext cx="329501" cy="178149"/>
          </a:xfrm>
          <a:prstGeom prst="rect">
            <a:avLst/>
          </a:prstGeom>
          <a:solidFill>
            <a:srgbClr val="FFFF00"/>
          </a:solidFill>
        </p:spPr>
        <p:txBody>
          <a:bodyPr wrap="square" rtlCol="0">
            <a:spAutoFit/>
          </a:bodyPr>
          <a:lstStyle/>
          <a:p>
            <a:endParaRPr lang="ru-RU" sz="1200" dirty="0"/>
          </a:p>
        </p:txBody>
      </p:sp>
      <p:sp>
        <p:nvSpPr>
          <p:cNvPr id="10" name="TextBox 9">
            <a:extLst>
              <a:ext uri="{FF2B5EF4-FFF2-40B4-BE49-F238E27FC236}">
                <a16:creationId xmlns:a16="http://schemas.microsoft.com/office/drawing/2014/main" id="{B3DBF8BB-E2A5-4BC6-A512-B2C88FF1140D}"/>
              </a:ext>
            </a:extLst>
          </p:cNvPr>
          <p:cNvSpPr txBox="1"/>
          <p:nvPr/>
        </p:nvSpPr>
        <p:spPr>
          <a:xfrm>
            <a:off x="9269763" y="6588111"/>
            <a:ext cx="327574" cy="194414"/>
          </a:xfrm>
          <a:prstGeom prst="rect">
            <a:avLst/>
          </a:prstGeom>
          <a:solidFill>
            <a:schemeClr val="accent2">
              <a:lumMod val="60000"/>
              <a:lumOff val="40000"/>
            </a:schemeClr>
          </a:solidFill>
        </p:spPr>
        <p:txBody>
          <a:bodyPr wrap="square" rtlCol="0">
            <a:spAutoFit/>
          </a:bodyPr>
          <a:lstStyle/>
          <a:p>
            <a:endParaRPr lang="ru-RU" sz="1200" dirty="0"/>
          </a:p>
        </p:txBody>
      </p:sp>
      <p:sp>
        <p:nvSpPr>
          <p:cNvPr id="11" name="TextBox 1">
            <a:extLst>
              <a:ext uri="{FF2B5EF4-FFF2-40B4-BE49-F238E27FC236}">
                <a16:creationId xmlns:a16="http://schemas.microsoft.com/office/drawing/2014/main" id="{7FE6DA13-B5DC-473A-AEFF-6B242BFB4357}"/>
              </a:ext>
            </a:extLst>
          </p:cNvPr>
          <p:cNvSpPr txBox="1"/>
          <p:nvPr/>
        </p:nvSpPr>
        <p:spPr>
          <a:xfrm>
            <a:off x="9267835" y="6077441"/>
            <a:ext cx="329512" cy="194442"/>
          </a:xfrm>
          <a:prstGeom prst="rect">
            <a:avLst/>
          </a:prstGeom>
          <a:solidFill>
            <a:srgbClr val="00FF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200" dirty="0"/>
          </a:p>
        </p:txBody>
      </p:sp>
      <p:sp>
        <p:nvSpPr>
          <p:cNvPr id="12" name="TextBox 11">
            <a:extLst>
              <a:ext uri="{FF2B5EF4-FFF2-40B4-BE49-F238E27FC236}">
                <a16:creationId xmlns:a16="http://schemas.microsoft.com/office/drawing/2014/main" id="{49273741-1C15-47C4-9581-EAA48C1D3390}"/>
              </a:ext>
            </a:extLst>
          </p:cNvPr>
          <p:cNvSpPr txBox="1"/>
          <p:nvPr/>
        </p:nvSpPr>
        <p:spPr>
          <a:xfrm>
            <a:off x="10419639" y="0"/>
            <a:ext cx="1772361" cy="276999"/>
          </a:xfrm>
          <a:prstGeom prst="rect">
            <a:avLst/>
          </a:prstGeom>
          <a:noFill/>
        </p:spPr>
        <p:txBody>
          <a:bodyPr wrap="square" rtlCol="0">
            <a:spAutoFit/>
          </a:bodyPr>
          <a:lstStyle/>
          <a:p>
            <a:r>
              <a:rPr lang="ru-RU" sz="1200" dirty="0">
                <a:solidFill>
                  <a:schemeClr val="tx2">
                    <a:lumMod val="40000"/>
                    <a:lumOff val="60000"/>
                  </a:schemeClr>
                </a:solidFill>
              </a:rPr>
              <a:t>Информатика, 8 класс</a:t>
            </a:r>
          </a:p>
        </p:txBody>
      </p:sp>
    </p:spTree>
    <p:extLst>
      <p:ext uri="{BB962C8B-B14F-4D97-AF65-F5344CB8AC3E}">
        <p14:creationId xmlns:p14="http://schemas.microsoft.com/office/powerpoint/2010/main" val="259128600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Распределение участников по отметкам, %</a:t>
            </a:r>
          </a:p>
        </p:txBody>
      </p:sp>
      <p:graphicFrame>
        <p:nvGraphicFramePr>
          <p:cNvPr id="4" name="Таблица 3">
            <a:extLst>
              <a:ext uri="{FF2B5EF4-FFF2-40B4-BE49-F238E27FC236}">
                <a16:creationId xmlns:a16="http://schemas.microsoft.com/office/drawing/2014/main" id="{8FFA6CE0-D724-4244-B21F-300A8875D027}"/>
              </a:ext>
            </a:extLst>
          </p:cNvPr>
          <p:cNvGraphicFramePr>
            <a:graphicFrameLocks noGrp="1"/>
          </p:cNvGraphicFramePr>
          <p:nvPr>
            <p:extLst>
              <p:ext uri="{D42A27DB-BD31-4B8C-83A1-F6EECF244321}">
                <p14:modId xmlns:p14="http://schemas.microsoft.com/office/powerpoint/2010/main" val="694793964"/>
              </p:ext>
            </p:extLst>
          </p:nvPr>
        </p:nvGraphicFramePr>
        <p:xfrm>
          <a:off x="139546" y="2952750"/>
          <a:ext cx="3756179" cy="952500"/>
        </p:xfrm>
        <a:graphic>
          <a:graphicData uri="http://schemas.openxmlformats.org/drawingml/2006/table">
            <a:tbl>
              <a:tblPr firstRow="1" bandRow="1">
                <a:tableStyleId>{5940675A-B579-460E-94D1-54222C63F5DA}</a:tableStyleId>
              </a:tblPr>
              <a:tblGrid>
                <a:gridCol w="2632229">
                  <a:extLst>
                    <a:ext uri="{9D8B030D-6E8A-4147-A177-3AD203B41FA5}">
                      <a16:colId xmlns:a16="http://schemas.microsoft.com/office/drawing/2014/main" val="3089212738"/>
                    </a:ext>
                  </a:extLst>
                </a:gridCol>
                <a:gridCol w="1123950">
                  <a:extLst>
                    <a:ext uri="{9D8B030D-6E8A-4147-A177-3AD203B41FA5}">
                      <a16:colId xmlns:a16="http://schemas.microsoft.com/office/drawing/2014/main" val="469627586"/>
                    </a:ext>
                  </a:extLst>
                </a:gridCol>
              </a:tblGrid>
              <a:tr h="296363">
                <a:tc>
                  <a:txBody>
                    <a:bodyPr/>
                    <a:lstStyle/>
                    <a:p>
                      <a:pPr algn="ctr"/>
                      <a:r>
                        <a:rPr lang="ru-RU" sz="1400" dirty="0"/>
                        <a:t>Количество участников</a:t>
                      </a:r>
                    </a:p>
                  </a:txBody>
                  <a:tcPr anchor="ctr"/>
                </a:tc>
                <a:tc>
                  <a:txBody>
                    <a:bodyPr/>
                    <a:lstStyle/>
                    <a:p>
                      <a:pPr algn="ctr"/>
                      <a:r>
                        <a:rPr lang="ru-RU" sz="1400" dirty="0"/>
                        <a:t>8 класс</a:t>
                      </a:r>
                    </a:p>
                  </a:txBody>
                  <a:tcPr anchor="ctr"/>
                </a:tc>
                <a:extLst>
                  <a:ext uri="{0D108BD9-81ED-4DB2-BD59-A6C34878D82A}">
                    <a16:rowId xmlns:a16="http://schemas.microsoft.com/office/drawing/2014/main" val="3892861024"/>
                  </a:ext>
                </a:extLst>
              </a:tr>
              <a:tr h="342900">
                <a:tc>
                  <a:txBody>
                    <a:bodyPr/>
                    <a:lstStyle/>
                    <a:p>
                      <a:pPr algn="ctr"/>
                      <a:r>
                        <a:rPr lang="ru-RU" sz="1400" dirty="0"/>
                        <a:t>Россия (вся выборка)</a:t>
                      </a:r>
                    </a:p>
                  </a:txBody>
                  <a:tcPr anchor="ctr"/>
                </a:tc>
                <a:tc>
                  <a:txBody>
                    <a:bodyPr/>
                    <a:lstStyle/>
                    <a:p>
                      <a:pPr algn="ctr"/>
                      <a:r>
                        <a:rPr lang="ru-RU" sz="1400" dirty="0"/>
                        <a:t>129326</a:t>
                      </a:r>
                    </a:p>
                  </a:txBody>
                  <a:tcPr anchor="ctr"/>
                </a:tc>
                <a:extLst>
                  <a:ext uri="{0D108BD9-81ED-4DB2-BD59-A6C34878D82A}">
                    <a16:rowId xmlns:a16="http://schemas.microsoft.com/office/drawing/2014/main" val="1517554406"/>
                  </a:ext>
                </a:extLst>
              </a:tr>
              <a:tr h="285750">
                <a:tc>
                  <a:txBody>
                    <a:bodyPr/>
                    <a:lstStyle/>
                    <a:p>
                      <a:pPr algn="ctr"/>
                      <a:r>
                        <a:rPr lang="ru-RU" sz="1400" dirty="0"/>
                        <a:t>Приморский край</a:t>
                      </a:r>
                    </a:p>
                  </a:txBody>
                  <a:tcPr anchor="ctr"/>
                </a:tc>
                <a:tc>
                  <a:txBody>
                    <a:bodyPr/>
                    <a:lstStyle/>
                    <a:p>
                      <a:pPr algn="ctr"/>
                      <a:r>
                        <a:rPr lang="ru-RU" sz="1400" dirty="0"/>
                        <a:t>1422</a:t>
                      </a:r>
                    </a:p>
                  </a:txBody>
                  <a:tcPr anchor="ctr"/>
                </a:tc>
                <a:extLst>
                  <a:ext uri="{0D108BD9-81ED-4DB2-BD59-A6C34878D82A}">
                    <a16:rowId xmlns:a16="http://schemas.microsoft.com/office/drawing/2014/main" val="2599007028"/>
                  </a:ext>
                </a:extLst>
              </a:tr>
            </a:tbl>
          </a:graphicData>
        </a:graphic>
      </p:graphicFrame>
      <p:graphicFrame>
        <p:nvGraphicFramePr>
          <p:cNvPr id="5" name="Диаграмма 4">
            <a:extLst>
              <a:ext uri="{FF2B5EF4-FFF2-40B4-BE49-F238E27FC236}">
                <a16:creationId xmlns:a16="http://schemas.microsoft.com/office/drawing/2014/main" id="{54478881-B93D-411D-81FB-2A5AB84EA5CE}"/>
              </a:ext>
            </a:extLst>
          </p:cNvPr>
          <p:cNvGraphicFramePr/>
          <p:nvPr>
            <p:extLst>
              <p:ext uri="{D42A27DB-BD31-4B8C-83A1-F6EECF244321}">
                <p14:modId xmlns:p14="http://schemas.microsoft.com/office/powerpoint/2010/main" val="799878009"/>
              </p:ext>
            </p:extLst>
          </p:nvPr>
        </p:nvGraphicFramePr>
        <p:xfrm>
          <a:off x="4095749" y="723900"/>
          <a:ext cx="7677151" cy="565785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34B8DDD4-51E6-4B30-BFE9-FFCA8A494BE3}"/>
              </a:ext>
            </a:extLst>
          </p:cNvPr>
          <p:cNvSpPr txBox="1"/>
          <p:nvPr/>
        </p:nvSpPr>
        <p:spPr>
          <a:xfrm>
            <a:off x="10419639" y="0"/>
            <a:ext cx="1772361" cy="276999"/>
          </a:xfrm>
          <a:prstGeom prst="rect">
            <a:avLst/>
          </a:prstGeom>
          <a:noFill/>
        </p:spPr>
        <p:txBody>
          <a:bodyPr wrap="square" rtlCol="0">
            <a:spAutoFit/>
          </a:bodyPr>
          <a:lstStyle/>
          <a:p>
            <a:r>
              <a:rPr lang="ru-RU" sz="1200" dirty="0">
                <a:solidFill>
                  <a:schemeClr val="tx2">
                    <a:lumMod val="40000"/>
                    <a:lumOff val="60000"/>
                  </a:schemeClr>
                </a:solidFill>
              </a:rPr>
              <a:t>Информатика, 8 класс</a:t>
            </a:r>
          </a:p>
        </p:txBody>
      </p:sp>
    </p:spTree>
    <p:extLst>
      <p:ext uri="{BB962C8B-B14F-4D97-AF65-F5344CB8AC3E}">
        <p14:creationId xmlns:p14="http://schemas.microsoft.com/office/powerpoint/2010/main" val="21160390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Распределение первичных баллов</a:t>
            </a:r>
          </a:p>
        </p:txBody>
      </p:sp>
      <p:graphicFrame>
        <p:nvGraphicFramePr>
          <p:cNvPr id="3" name="Диаграмма 2">
            <a:extLst>
              <a:ext uri="{FF2B5EF4-FFF2-40B4-BE49-F238E27FC236}">
                <a16:creationId xmlns:a16="http://schemas.microsoft.com/office/drawing/2014/main" id="{8A7017B7-19EA-4F59-A353-2E4DF65C4210}"/>
              </a:ext>
            </a:extLst>
          </p:cNvPr>
          <p:cNvGraphicFramePr/>
          <p:nvPr>
            <p:extLst>
              <p:ext uri="{D42A27DB-BD31-4B8C-83A1-F6EECF244321}">
                <p14:modId xmlns:p14="http://schemas.microsoft.com/office/powerpoint/2010/main" val="165033402"/>
              </p:ext>
            </p:extLst>
          </p:nvPr>
        </p:nvGraphicFramePr>
        <p:xfrm>
          <a:off x="504189" y="723900"/>
          <a:ext cx="11449686" cy="5500053"/>
        </p:xfrm>
        <a:graphic>
          <a:graphicData uri="http://schemas.openxmlformats.org/drawingml/2006/chart">
            <c:chart xmlns:c="http://schemas.openxmlformats.org/drawingml/2006/chart" xmlns:r="http://schemas.openxmlformats.org/officeDocument/2006/relationships" r:id="rId2"/>
          </a:graphicData>
        </a:graphic>
      </p:graphicFrame>
      <p:sp>
        <p:nvSpPr>
          <p:cNvPr id="2" name="Правая фигурная скобка 1">
            <a:extLst>
              <a:ext uri="{FF2B5EF4-FFF2-40B4-BE49-F238E27FC236}">
                <a16:creationId xmlns:a16="http://schemas.microsoft.com/office/drawing/2014/main" id="{885D3207-DFA3-456F-9CC9-C9F82E22EC16}"/>
              </a:ext>
            </a:extLst>
          </p:cNvPr>
          <p:cNvSpPr/>
          <p:nvPr/>
        </p:nvSpPr>
        <p:spPr>
          <a:xfrm rot="5400000">
            <a:off x="5701763" y="4555766"/>
            <a:ext cx="291892" cy="3188981"/>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 name="Правая фигурная скобка 4">
            <a:extLst>
              <a:ext uri="{FF2B5EF4-FFF2-40B4-BE49-F238E27FC236}">
                <a16:creationId xmlns:a16="http://schemas.microsoft.com/office/drawing/2014/main" id="{F8FD364E-D3CE-4ECD-9508-A8EFF0C91621}"/>
              </a:ext>
            </a:extLst>
          </p:cNvPr>
          <p:cNvSpPr/>
          <p:nvPr/>
        </p:nvSpPr>
        <p:spPr>
          <a:xfrm rot="5400000">
            <a:off x="10784450" y="5332309"/>
            <a:ext cx="291893" cy="1660105"/>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 name="Правая фигурная скобка 6">
            <a:extLst>
              <a:ext uri="{FF2B5EF4-FFF2-40B4-BE49-F238E27FC236}">
                <a16:creationId xmlns:a16="http://schemas.microsoft.com/office/drawing/2014/main" id="{5C1F372C-0DBD-48C2-9221-45F17602B6DB}"/>
              </a:ext>
            </a:extLst>
          </p:cNvPr>
          <p:cNvSpPr/>
          <p:nvPr/>
        </p:nvSpPr>
        <p:spPr>
          <a:xfrm rot="5400000">
            <a:off x="8594792" y="4950042"/>
            <a:ext cx="277485" cy="2414838"/>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Правая фигурная скобка 7">
            <a:extLst>
              <a:ext uri="{FF2B5EF4-FFF2-40B4-BE49-F238E27FC236}">
                <a16:creationId xmlns:a16="http://schemas.microsoft.com/office/drawing/2014/main" id="{D70BC413-238B-4C4C-8FFF-2C59AF79E197}"/>
              </a:ext>
            </a:extLst>
          </p:cNvPr>
          <p:cNvSpPr/>
          <p:nvPr/>
        </p:nvSpPr>
        <p:spPr>
          <a:xfrm rot="5400000">
            <a:off x="2531388" y="4644734"/>
            <a:ext cx="190830" cy="2967607"/>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 name="TextBox 3">
            <a:extLst>
              <a:ext uri="{FF2B5EF4-FFF2-40B4-BE49-F238E27FC236}">
                <a16:creationId xmlns:a16="http://schemas.microsoft.com/office/drawing/2014/main" id="{3A8123AB-B78E-4DA2-BDCE-A3E5D1AA0A7F}"/>
              </a:ext>
            </a:extLst>
          </p:cNvPr>
          <p:cNvSpPr txBox="1"/>
          <p:nvPr/>
        </p:nvSpPr>
        <p:spPr>
          <a:xfrm>
            <a:off x="2350578" y="6363881"/>
            <a:ext cx="552450" cy="369332"/>
          </a:xfrm>
          <a:prstGeom prst="rect">
            <a:avLst/>
          </a:prstGeom>
          <a:noFill/>
        </p:spPr>
        <p:txBody>
          <a:bodyPr wrap="square" rtlCol="0">
            <a:spAutoFit/>
          </a:bodyPr>
          <a:lstStyle/>
          <a:p>
            <a:r>
              <a:rPr lang="ru-RU" dirty="0"/>
              <a:t>«2»</a:t>
            </a:r>
          </a:p>
        </p:txBody>
      </p:sp>
      <p:sp>
        <p:nvSpPr>
          <p:cNvPr id="9" name="TextBox 8">
            <a:extLst>
              <a:ext uri="{FF2B5EF4-FFF2-40B4-BE49-F238E27FC236}">
                <a16:creationId xmlns:a16="http://schemas.microsoft.com/office/drawing/2014/main" id="{139A4B10-EDC8-4B6C-B931-CFE0CD0F7742}"/>
              </a:ext>
            </a:extLst>
          </p:cNvPr>
          <p:cNvSpPr txBox="1"/>
          <p:nvPr/>
        </p:nvSpPr>
        <p:spPr>
          <a:xfrm>
            <a:off x="5543550" y="6405105"/>
            <a:ext cx="552450" cy="369332"/>
          </a:xfrm>
          <a:prstGeom prst="rect">
            <a:avLst/>
          </a:prstGeom>
          <a:noFill/>
        </p:spPr>
        <p:txBody>
          <a:bodyPr wrap="square" rtlCol="0">
            <a:spAutoFit/>
          </a:bodyPr>
          <a:lstStyle/>
          <a:p>
            <a:r>
              <a:rPr lang="ru-RU" dirty="0"/>
              <a:t>«3»</a:t>
            </a:r>
          </a:p>
        </p:txBody>
      </p:sp>
      <p:sp>
        <p:nvSpPr>
          <p:cNvPr id="10" name="TextBox 9">
            <a:extLst>
              <a:ext uri="{FF2B5EF4-FFF2-40B4-BE49-F238E27FC236}">
                <a16:creationId xmlns:a16="http://schemas.microsoft.com/office/drawing/2014/main" id="{313DB121-766F-449C-8C9C-B4822E7A55FA}"/>
              </a:ext>
            </a:extLst>
          </p:cNvPr>
          <p:cNvSpPr txBox="1"/>
          <p:nvPr/>
        </p:nvSpPr>
        <p:spPr>
          <a:xfrm>
            <a:off x="8457309" y="6405105"/>
            <a:ext cx="552450" cy="369332"/>
          </a:xfrm>
          <a:prstGeom prst="rect">
            <a:avLst/>
          </a:prstGeom>
          <a:noFill/>
        </p:spPr>
        <p:txBody>
          <a:bodyPr wrap="square" rtlCol="0">
            <a:spAutoFit/>
          </a:bodyPr>
          <a:lstStyle/>
          <a:p>
            <a:r>
              <a:rPr lang="ru-RU" dirty="0"/>
              <a:t>«4»</a:t>
            </a:r>
          </a:p>
        </p:txBody>
      </p:sp>
      <p:sp>
        <p:nvSpPr>
          <p:cNvPr id="11" name="TextBox 10">
            <a:extLst>
              <a:ext uri="{FF2B5EF4-FFF2-40B4-BE49-F238E27FC236}">
                <a16:creationId xmlns:a16="http://schemas.microsoft.com/office/drawing/2014/main" id="{77EBAF2E-4AA9-4C74-BBAF-884860710CE4}"/>
              </a:ext>
            </a:extLst>
          </p:cNvPr>
          <p:cNvSpPr txBox="1"/>
          <p:nvPr/>
        </p:nvSpPr>
        <p:spPr>
          <a:xfrm>
            <a:off x="10654171" y="6363881"/>
            <a:ext cx="552450" cy="369332"/>
          </a:xfrm>
          <a:prstGeom prst="rect">
            <a:avLst/>
          </a:prstGeom>
          <a:noFill/>
        </p:spPr>
        <p:txBody>
          <a:bodyPr wrap="square" rtlCol="0">
            <a:spAutoFit/>
          </a:bodyPr>
          <a:lstStyle/>
          <a:p>
            <a:r>
              <a:rPr lang="ru-RU" dirty="0"/>
              <a:t>«5»</a:t>
            </a:r>
          </a:p>
        </p:txBody>
      </p:sp>
      <p:sp>
        <p:nvSpPr>
          <p:cNvPr id="13" name="TextBox 12">
            <a:extLst>
              <a:ext uri="{FF2B5EF4-FFF2-40B4-BE49-F238E27FC236}">
                <a16:creationId xmlns:a16="http://schemas.microsoft.com/office/drawing/2014/main" id="{E5AE84AD-ED5C-46BF-AC85-4F9E0D157D73}"/>
              </a:ext>
            </a:extLst>
          </p:cNvPr>
          <p:cNvSpPr txBox="1"/>
          <p:nvPr/>
        </p:nvSpPr>
        <p:spPr>
          <a:xfrm>
            <a:off x="10419639" y="0"/>
            <a:ext cx="1772361" cy="276999"/>
          </a:xfrm>
          <a:prstGeom prst="rect">
            <a:avLst/>
          </a:prstGeom>
          <a:noFill/>
        </p:spPr>
        <p:txBody>
          <a:bodyPr wrap="square" rtlCol="0">
            <a:spAutoFit/>
          </a:bodyPr>
          <a:lstStyle/>
          <a:p>
            <a:r>
              <a:rPr lang="ru-RU" sz="1200" dirty="0">
                <a:solidFill>
                  <a:schemeClr val="tx2">
                    <a:lumMod val="40000"/>
                    <a:lumOff val="60000"/>
                  </a:schemeClr>
                </a:solidFill>
              </a:rPr>
              <a:t>Информатика, 8 класс</a:t>
            </a:r>
          </a:p>
        </p:txBody>
      </p:sp>
    </p:spTree>
    <p:extLst>
      <p:ext uri="{BB962C8B-B14F-4D97-AF65-F5344CB8AC3E}">
        <p14:creationId xmlns:p14="http://schemas.microsoft.com/office/powerpoint/2010/main" val="126927380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Выполнение заданий группами участников</a:t>
            </a:r>
          </a:p>
        </p:txBody>
      </p:sp>
      <p:graphicFrame>
        <p:nvGraphicFramePr>
          <p:cNvPr id="4" name="Диаграмма 3">
            <a:extLst>
              <a:ext uri="{FF2B5EF4-FFF2-40B4-BE49-F238E27FC236}">
                <a16:creationId xmlns:a16="http://schemas.microsoft.com/office/drawing/2014/main" id="{399A6CDC-6674-47D3-86F1-B3479447F6F5}"/>
              </a:ext>
            </a:extLst>
          </p:cNvPr>
          <p:cNvGraphicFramePr/>
          <p:nvPr>
            <p:extLst>
              <p:ext uri="{D42A27DB-BD31-4B8C-83A1-F6EECF244321}">
                <p14:modId xmlns:p14="http://schemas.microsoft.com/office/powerpoint/2010/main" val="2962341004"/>
              </p:ext>
            </p:extLst>
          </p:nvPr>
        </p:nvGraphicFramePr>
        <p:xfrm>
          <a:off x="831850" y="900641"/>
          <a:ext cx="10902950" cy="574271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81FA8D6F-EC49-4794-8006-99AF1967B44E}"/>
              </a:ext>
            </a:extLst>
          </p:cNvPr>
          <p:cNvSpPr txBox="1"/>
          <p:nvPr/>
        </p:nvSpPr>
        <p:spPr>
          <a:xfrm>
            <a:off x="10419639" y="0"/>
            <a:ext cx="1772361" cy="276999"/>
          </a:xfrm>
          <a:prstGeom prst="rect">
            <a:avLst/>
          </a:prstGeom>
          <a:noFill/>
        </p:spPr>
        <p:txBody>
          <a:bodyPr wrap="square" rtlCol="0">
            <a:spAutoFit/>
          </a:bodyPr>
          <a:lstStyle/>
          <a:p>
            <a:r>
              <a:rPr lang="ru-RU" sz="1200" dirty="0">
                <a:solidFill>
                  <a:schemeClr val="tx2">
                    <a:lumMod val="40000"/>
                    <a:lumOff val="60000"/>
                  </a:schemeClr>
                </a:solidFill>
              </a:rPr>
              <a:t>Информатика, 8 класс</a:t>
            </a:r>
          </a:p>
        </p:txBody>
      </p:sp>
    </p:spTree>
    <p:extLst>
      <p:ext uri="{BB962C8B-B14F-4D97-AF65-F5344CB8AC3E}">
        <p14:creationId xmlns:p14="http://schemas.microsoft.com/office/powerpoint/2010/main" val="17388644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491967" y="288781"/>
            <a:ext cx="8032767" cy="509260"/>
          </a:xfrm>
        </p:spPr>
        <p:txBody>
          <a:bodyPr>
            <a:normAutofit fontScale="90000"/>
          </a:bodyPr>
          <a:lstStyle/>
          <a:p>
            <a:r>
              <a:rPr lang="ru-RU" dirty="0"/>
              <a:t>Сравнение отметок за работу с отметками по журналу</a:t>
            </a:r>
          </a:p>
        </p:txBody>
      </p:sp>
      <mc:AlternateContent xmlns:mc="http://schemas.openxmlformats.org/markup-compatibility/2006" xmlns:cx1="http://schemas.microsoft.com/office/drawing/2015/9/8/chartex">
        <mc:Choice Requires="cx1">
          <p:graphicFrame>
            <p:nvGraphicFramePr>
              <p:cNvPr id="4" name="Диаграмма 3">
                <a:extLst>
                  <a:ext uri="{FF2B5EF4-FFF2-40B4-BE49-F238E27FC236}">
                    <a16:creationId xmlns:a16="http://schemas.microsoft.com/office/drawing/2014/main" id="{276568FC-FBE0-4F12-B62D-557D8402BC64}"/>
                  </a:ext>
                </a:extLst>
              </p:cNvPr>
              <p:cNvGraphicFramePr/>
              <p:nvPr>
                <p:extLst>
                  <p:ext uri="{D42A27DB-BD31-4B8C-83A1-F6EECF244321}">
                    <p14:modId xmlns:p14="http://schemas.microsoft.com/office/powerpoint/2010/main" val="3038991839"/>
                  </p:ext>
                </p:extLst>
              </p:nvPr>
            </p:nvGraphicFramePr>
            <p:xfrm>
              <a:off x="1971413" y="1377156"/>
              <a:ext cx="7550174" cy="4103687"/>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4" name="Диаграмма 3">
                <a:extLst>
                  <a:ext uri="{FF2B5EF4-FFF2-40B4-BE49-F238E27FC236}">
                    <a16:creationId xmlns:a16="http://schemas.microsoft.com/office/drawing/2014/main" id="{276568FC-FBE0-4F12-B62D-557D8402BC64}"/>
                  </a:ext>
                </a:extLst>
              </p:cNvPr>
              <p:cNvPicPr>
                <a:picLocks noGrp="1" noRot="1" noChangeAspect="1" noMove="1" noResize="1" noEditPoints="1" noAdjustHandles="1" noChangeArrowheads="1" noChangeShapeType="1"/>
              </p:cNvPicPr>
              <p:nvPr/>
            </p:nvPicPr>
            <p:blipFill>
              <a:blip r:embed="rId3"/>
              <a:stretch>
                <a:fillRect/>
              </a:stretch>
            </p:blipFill>
            <p:spPr>
              <a:xfrm>
                <a:off x="1971413" y="1377156"/>
                <a:ext cx="7550174" cy="4103687"/>
              </a:xfrm>
              <a:prstGeom prst="rect">
                <a:avLst/>
              </a:prstGeom>
            </p:spPr>
          </p:pic>
        </mc:Fallback>
      </mc:AlternateContent>
      <p:sp>
        <p:nvSpPr>
          <p:cNvPr id="7" name="TextBox 6">
            <a:extLst>
              <a:ext uri="{FF2B5EF4-FFF2-40B4-BE49-F238E27FC236}">
                <a16:creationId xmlns:a16="http://schemas.microsoft.com/office/drawing/2014/main" id="{F2DD3C3D-1946-4D77-83F5-FFF37613E118}"/>
              </a:ext>
            </a:extLst>
          </p:cNvPr>
          <p:cNvSpPr txBox="1"/>
          <p:nvPr/>
        </p:nvSpPr>
        <p:spPr>
          <a:xfrm>
            <a:off x="10419639" y="0"/>
            <a:ext cx="1772361" cy="276999"/>
          </a:xfrm>
          <a:prstGeom prst="rect">
            <a:avLst/>
          </a:prstGeom>
          <a:noFill/>
        </p:spPr>
        <p:txBody>
          <a:bodyPr wrap="square" rtlCol="0">
            <a:spAutoFit/>
          </a:bodyPr>
          <a:lstStyle/>
          <a:p>
            <a:r>
              <a:rPr lang="ru-RU" sz="1200" dirty="0">
                <a:solidFill>
                  <a:schemeClr val="tx2">
                    <a:lumMod val="40000"/>
                    <a:lumOff val="60000"/>
                  </a:schemeClr>
                </a:solidFill>
              </a:rPr>
              <a:t>Информатика, 8 класс</a:t>
            </a:r>
          </a:p>
        </p:txBody>
      </p:sp>
    </p:spTree>
    <p:extLst>
      <p:ext uri="{BB962C8B-B14F-4D97-AF65-F5344CB8AC3E}">
        <p14:creationId xmlns:p14="http://schemas.microsoft.com/office/powerpoint/2010/main" val="179375515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FA4C46F-5D12-76B5-8BC8-F8B04389451E}"/>
              </a:ext>
            </a:extLst>
          </p:cNvPr>
          <p:cNvSpPr>
            <a:spLocks noGrp="1"/>
          </p:cNvSpPr>
          <p:nvPr>
            <p:ph type="title"/>
          </p:nvPr>
        </p:nvSpPr>
        <p:spPr>
          <a:xfrm>
            <a:off x="3531870" y="297181"/>
            <a:ext cx="10728960" cy="594360"/>
          </a:xfrm>
        </p:spPr>
        <p:txBody>
          <a:bodyPr/>
          <a:lstStyle/>
          <a:p>
            <a:r>
              <a:rPr lang="ru-RU" dirty="0"/>
              <a:t>Выводы</a:t>
            </a:r>
          </a:p>
        </p:txBody>
      </p:sp>
      <p:sp>
        <p:nvSpPr>
          <p:cNvPr id="7" name="Объект 4">
            <a:extLst>
              <a:ext uri="{FF2B5EF4-FFF2-40B4-BE49-F238E27FC236}">
                <a16:creationId xmlns:a16="http://schemas.microsoft.com/office/drawing/2014/main" id="{C43E84AE-2FC9-4608-BADC-F993BE74A5F5}"/>
              </a:ext>
            </a:extLst>
          </p:cNvPr>
          <p:cNvSpPr>
            <a:spLocks noGrp="1"/>
          </p:cNvSpPr>
          <p:nvPr>
            <p:ph idx="1"/>
          </p:nvPr>
        </p:nvSpPr>
        <p:spPr>
          <a:xfrm>
            <a:off x="436284" y="1237507"/>
            <a:ext cx="11467694" cy="5323312"/>
          </a:xfrm>
        </p:spPr>
        <p:txBody>
          <a:bodyPr>
            <a:normAutofit/>
          </a:bodyPr>
          <a:lstStyle/>
          <a:p>
            <a:pPr marL="285750" indent="-285750">
              <a:buFont typeface="Courier New" panose="02070309020205020404" pitchFamily="49" charset="0"/>
              <a:buChar char="o"/>
            </a:pPr>
            <a:r>
              <a:rPr lang="ru-RU" sz="2800" dirty="0">
                <a:latin typeface="+mn-lt"/>
              </a:rPr>
              <a:t>В ВПР по информатике в 8 классах приняло участие </a:t>
            </a:r>
            <a:r>
              <a:rPr lang="ru-RU" sz="2800" b="1" dirty="0">
                <a:latin typeface="+mn-lt"/>
              </a:rPr>
              <a:t>1422</a:t>
            </a:r>
            <a:r>
              <a:rPr lang="en-US" sz="2800" b="1" dirty="0">
                <a:latin typeface="+mn-lt"/>
              </a:rPr>
              <a:t> </a:t>
            </a:r>
            <a:r>
              <a:rPr lang="ru-RU" sz="2800" dirty="0">
                <a:latin typeface="+mn-lt"/>
              </a:rPr>
              <a:t>человека.</a:t>
            </a:r>
          </a:p>
          <a:p>
            <a:endParaRPr lang="ru-RU" sz="2800" dirty="0">
              <a:latin typeface="+mn-lt"/>
            </a:endParaRPr>
          </a:p>
          <a:p>
            <a:pPr marL="285750" indent="-285750">
              <a:buFont typeface="Courier New" panose="02070309020205020404" pitchFamily="49" charset="0"/>
              <a:buChar char="o"/>
            </a:pPr>
            <a:r>
              <a:rPr lang="ru-RU" sz="2800" dirty="0">
                <a:latin typeface="+mn-lt"/>
              </a:rPr>
              <a:t>Не справились с  работой (получили «2») </a:t>
            </a:r>
            <a:r>
              <a:rPr lang="ru-RU" sz="2800" b="1" dirty="0">
                <a:latin typeface="+mn-lt"/>
              </a:rPr>
              <a:t>64</a:t>
            </a:r>
            <a:r>
              <a:rPr lang="ru-RU" sz="2800" dirty="0">
                <a:latin typeface="+mn-lt"/>
              </a:rPr>
              <a:t> участника (</a:t>
            </a:r>
            <a:r>
              <a:rPr lang="ru-RU" sz="2800" b="1" dirty="0">
                <a:latin typeface="+mn-lt"/>
              </a:rPr>
              <a:t>4,59</a:t>
            </a:r>
            <a:r>
              <a:rPr lang="ru-RU" sz="2800" dirty="0">
                <a:latin typeface="+mn-lt"/>
              </a:rPr>
              <a:t>%).</a:t>
            </a:r>
          </a:p>
          <a:p>
            <a:endParaRPr lang="ru-RU" sz="2800" dirty="0">
              <a:latin typeface="+mn-lt"/>
            </a:endParaRPr>
          </a:p>
          <a:p>
            <a:pPr marL="285750" indent="-285750">
              <a:buFont typeface="Courier New" panose="02070309020205020404" pitchFamily="49" charset="0"/>
              <a:buChar char="o"/>
            </a:pPr>
            <a:r>
              <a:rPr lang="ru-RU" sz="2800" dirty="0">
                <a:latin typeface="+mn-lt"/>
              </a:rPr>
              <a:t> </a:t>
            </a:r>
            <a:r>
              <a:rPr lang="ru-RU" sz="2800" b="1" dirty="0">
                <a:latin typeface="+mn-lt"/>
              </a:rPr>
              <a:t>52,41</a:t>
            </a:r>
            <a:r>
              <a:rPr lang="ru-RU" sz="2800" dirty="0">
                <a:latin typeface="+mn-lt"/>
              </a:rPr>
              <a:t>% участников показали качество знаний (получили «4» и «5»)          в  процессе выполнения работы.</a:t>
            </a:r>
          </a:p>
          <a:p>
            <a:endParaRPr lang="ru-RU" sz="2800" dirty="0">
              <a:latin typeface="+mn-lt"/>
            </a:endParaRPr>
          </a:p>
          <a:p>
            <a:pPr marL="285750" indent="-285750">
              <a:buFont typeface="Courier New" panose="02070309020205020404" pitchFamily="49" charset="0"/>
              <a:buChar char="o"/>
            </a:pPr>
            <a:r>
              <a:rPr lang="ru-RU" sz="2800" dirty="0">
                <a:latin typeface="+mn-lt"/>
              </a:rPr>
              <a:t>Наибольшую сложность при выполнении работы вызвали задания                  № </a:t>
            </a:r>
            <a:r>
              <a:rPr lang="en-US" b="1" dirty="0">
                <a:latin typeface="+mn-lt"/>
              </a:rPr>
              <a:t>10, 12</a:t>
            </a:r>
            <a:r>
              <a:rPr lang="ru-RU" b="1" dirty="0">
                <a:latin typeface="+mn-lt"/>
              </a:rPr>
              <a:t>.</a:t>
            </a:r>
            <a:endParaRPr lang="ru-RU" sz="2800" b="1" dirty="0">
              <a:latin typeface="+mn-lt"/>
            </a:endParaRPr>
          </a:p>
        </p:txBody>
      </p:sp>
      <p:sp>
        <p:nvSpPr>
          <p:cNvPr id="6" name="TextBox 5">
            <a:extLst>
              <a:ext uri="{FF2B5EF4-FFF2-40B4-BE49-F238E27FC236}">
                <a16:creationId xmlns:a16="http://schemas.microsoft.com/office/drawing/2014/main" id="{495DBB98-49E0-414A-B036-C9F6053BCC39}"/>
              </a:ext>
            </a:extLst>
          </p:cNvPr>
          <p:cNvSpPr txBox="1"/>
          <p:nvPr/>
        </p:nvSpPr>
        <p:spPr>
          <a:xfrm>
            <a:off x="10419639" y="0"/>
            <a:ext cx="1772361" cy="276999"/>
          </a:xfrm>
          <a:prstGeom prst="rect">
            <a:avLst/>
          </a:prstGeom>
          <a:noFill/>
        </p:spPr>
        <p:txBody>
          <a:bodyPr wrap="square" rtlCol="0">
            <a:spAutoFit/>
          </a:bodyPr>
          <a:lstStyle/>
          <a:p>
            <a:r>
              <a:rPr lang="ru-RU" sz="1200" dirty="0">
                <a:solidFill>
                  <a:schemeClr val="tx2">
                    <a:lumMod val="40000"/>
                    <a:lumOff val="60000"/>
                  </a:schemeClr>
                </a:solidFill>
              </a:rPr>
              <a:t>Информатика, 8 класс</a:t>
            </a:r>
          </a:p>
        </p:txBody>
      </p:sp>
    </p:spTree>
    <p:extLst>
      <p:ext uri="{BB962C8B-B14F-4D97-AF65-F5344CB8AC3E}">
        <p14:creationId xmlns:p14="http://schemas.microsoft.com/office/powerpoint/2010/main" val="369045792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E7192A1F-275E-951D-1242-8D6271F06BC5}"/>
              </a:ext>
            </a:extLst>
          </p:cNvPr>
          <p:cNvSpPr>
            <a:spLocks noGrp="1"/>
          </p:cNvSpPr>
          <p:nvPr>
            <p:ph idx="1"/>
          </p:nvPr>
        </p:nvSpPr>
        <p:spPr>
          <a:xfrm>
            <a:off x="1061857" y="1993557"/>
            <a:ext cx="10068285" cy="4740464"/>
          </a:xfrm>
        </p:spPr>
        <p:txBody>
          <a:bodyPr>
            <a:normAutofit/>
          </a:bodyPr>
          <a:lstStyle/>
          <a:p>
            <a:pPr algn="ctr"/>
            <a:r>
              <a:rPr lang="ru-RU" sz="6600" b="1" dirty="0"/>
              <a:t>Основные результаты </a:t>
            </a:r>
          </a:p>
          <a:p>
            <a:pPr algn="ctr"/>
            <a:r>
              <a:rPr lang="ru-RU" sz="6600" b="1" dirty="0"/>
              <a:t>по истории</a:t>
            </a:r>
          </a:p>
        </p:txBody>
      </p:sp>
    </p:spTree>
    <p:extLst>
      <p:ext uri="{BB962C8B-B14F-4D97-AF65-F5344CB8AC3E}">
        <p14:creationId xmlns:p14="http://schemas.microsoft.com/office/powerpoint/2010/main" val="2120630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300365"/>
            <a:ext cx="6688455" cy="509260"/>
          </a:xfrm>
        </p:spPr>
        <p:txBody>
          <a:bodyPr>
            <a:normAutofit/>
          </a:bodyPr>
          <a:lstStyle/>
          <a:p>
            <a:r>
              <a:rPr lang="ru-RU" dirty="0"/>
              <a:t>Достижение планируемых результатов</a:t>
            </a:r>
          </a:p>
        </p:txBody>
      </p:sp>
      <p:graphicFrame>
        <p:nvGraphicFramePr>
          <p:cNvPr id="7" name="Диаграмма 6">
            <a:extLst>
              <a:ext uri="{FF2B5EF4-FFF2-40B4-BE49-F238E27FC236}">
                <a16:creationId xmlns:a16="http://schemas.microsoft.com/office/drawing/2014/main" id="{CDC35874-62BF-4D4F-AC73-5604ABA8ABF0}"/>
              </a:ext>
            </a:extLst>
          </p:cNvPr>
          <p:cNvGraphicFramePr/>
          <p:nvPr>
            <p:extLst>
              <p:ext uri="{D42A27DB-BD31-4B8C-83A1-F6EECF244321}">
                <p14:modId xmlns:p14="http://schemas.microsoft.com/office/powerpoint/2010/main" val="185050292"/>
              </p:ext>
            </p:extLst>
          </p:nvPr>
        </p:nvGraphicFramePr>
        <p:xfrm>
          <a:off x="409575" y="723899"/>
          <a:ext cx="11363325" cy="570547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F24746DC-6D51-48FE-8696-5F0A72E1476D}"/>
              </a:ext>
            </a:extLst>
          </p:cNvPr>
          <p:cNvSpPr txBox="1"/>
          <p:nvPr/>
        </p:nvSpPr>
        <p:spPr>
          <a:xfrm>
            <a:off x="9597339" y="5999520"/>
            <a:ext cx="2431622" cy="276999"/>
          </a:xfrm>
          <a:prstGeom prst="rect">
            <a:avLst/>
          </a:prstGeom>
          <a:solidFill>
            <a:schemeClr val="bg1"/>
          </a:solidFill>
        </p:spPr>
        <p:txBody>
          <a:bodyPr wrap="square" rtlCol="0">
            <a:spAutoFit/>
          </a:bodyPr>
          <a:lstStyle/>
          <a:p>
            <a:r>
              <a:rPr lang="ru-RU" sz="1200" dirty="0"/>
              <a:t>результат лучше общероссийского</a:t>
            </a:r>
          </a:p>
        </p:txBody>
      </p:sp>
      <p:sp>
        <p:nvSpPr>
          <p:cNvPr id="5" name="TextBox 4">
            <a:extLst>
              <a:ext uri="{FF2B5EF4-FFF2-40B4-BE49-F238E27FC236}">
                <a16:creationId xmlns:a16="http://schemas.microsoft.com/office/drawing/2014/main" id="{B990D271-C629-4ADF-8943-37A49A4D5ED3}"/>
              </a:ext>
            </a:extLst>
          </p:cNvPr>
          <p:cNvSpPr txBox="1"/>
          <p:nvPr/>
        </p:nvSpPr>
        <p:spPr>
          <a:xfrm>
            <a:off x="9597339" y="6253345"/>
            <a:ext cx="2431622" cy="276999"/>
          </a:xfrm>
          <a:prstGeom prst="rect">
            <a:avLst/>
          </a:prstGeom>
          <a:solidFill>
            <a:schemeClr val="bg1"/>
          </a:solidFill>
        </p:spPr>
        <p:txBody>
          <a:bodyPr wrap="square" rtlCol="0">
            <a:spAutoFit/>
          </a:bodyPr>
          <a:lstStyle/>
          <a:p>
            <a:r>
              <a:rPr lang="ru-RU" sz="1200" dirty="0"/>
              <a:t>результат выше 80%</a:t>
            </a:r>
          </a:p>
        </p:txBody>
      </p:sp>
      <p:sp>
        <p:nvSpPr>
          <p:cNvPr id="8" name="TextBox 7">
            <a:extLst>
              <a:ext uri="{FF2B5EF4-FFF2-40B4-BE49-F238E27FC236}">
                <a16:creationId xmlns:a16="http://schemas.microsoft.com/office/drawing/2014/main" id="{C6D48567-4EC9-43E0-B87B-7C7AEB86AA00}"/>
              </a:ext>
            </a:extLst>
          </p:cNvPr>
          <p:cNvSpPr txBox="1"/>
          <p:nvPr/>
        </p:nvSpPr>
        <p:spPr>
          <a:xfrm>
            <a:off x="9597337" y="6546819"/>
            <a:ext cx="2431623" cy="276999"/>
          </a:xfrm>
          <a:prstGeom prst="rect">
            <a:avLst/>
          </a:prstGeom>
          <a:solidFill>
            <a:schemeClr val="bg1"/>
          </a:solidFill>
        </p:spPr>
        <p:txBody>
          <a:bodyPr wrap="square" rtlCol="0">
            <a:spAutoFit/>
          </a:bodyPr>
          <a:lstStyle/>
          <a:p>
            <a:r>
              <a:rPr lang="ru-RU" sz="1200" dirty="0"/>
              <a:t> самый  низкий % выполнения</a:t>
            </a:r>
          </a:p>
        </p:txBody>
      </p:sp>
      <p:sp>
        <p:nvSpPr>
          <p:cNvPr id="9" name="TextBox 8">
            <a:extLst>
              <a:ext uri="{FF2B5EF4-FFF2-40B4-BE49-F238E27FC236}">
                <a16:creationId xmlns:a16="http://schemas.microsoft.com/office/drawing/2014/main" id="{95317570-9DA7-45C8-95C0-FC8B34A1C001}"/>
              </a:ext>
            </a:extLst>
          </p:cNvPr>
          <p:cNvSpPr txBox="1"/>
          <p:nvPr/>
        </p:nvSpPr>
        <p:spPr>
          <a:xfrm>
            <a:off x="9297623" y="6368095"/>
            <a:ext cx="299701" cy="162037"/>
          </a:xfrm>
          <a:prstGeom prst="rect">
            <a:avLst/>
          </a:prstGeom>
          <a:solidFill>
            <a:srgbClr val="FFFF00"/>
          </a:solidFill>
        </p:spPr>
        <p:txBody>
          <a:bodyPr wrap="square" rtlCol="0">
            <a:spAutoFit/>
          </a:bodyPr>
          <a:lstStyle/>
          <a:p>
            <a:endParaRPr lang="ru-RU" sz="1200" dirty="0"/>
          </a:p>
        </p:txBody>
      </p:sp>
      <p:sp>
        <p:nvSpPr>
          <p:cNvPr id="10" name="TextBox 9">
            <a:extLst>
              <a:ext uri="{FF2B5EF4-FFF2-40B4-BE49-F238E27FC236}">
                <a16:creationId xmlns:a16="http://schemas.microsoft.com/office/drawing/2014/main" id="{B3DBF8BB-E2A5-4BC6-A512-B2C88FF1140D}"/>
              </a:ext>
            </a:extLst>
          </p:cNvPr>
          <p:cNvSpPr txBox="1"/>
          <p:nvPr/>
        </p:nvSpPr>
        <p:spPr>
          <a:xfrm>
            <a:off x="9299387" y="6632665"/>
            <a:ext cx="297949" cy="176831"/>
          </a:xfrm>
          <a:prstGeom prst="rect">
            <a:avLst/>
          </a:prstGeom>
          <a:solidFill>
            <a:srgbClr val="FFC000"/>
          </a:solidFill>
        </p:spPr>
        <p:txBody>
          <a:bodyPr wrap="square" rtlCol="0">
            <a:spAutoFit/>
          </a:bodyPr>
          <a:lstStyle/>
          <a:p>
            <a:endParaRPr lang="ru-RU" sz="1200" dirty="0"/>
          </a:p>
        </p:txBody>
      </p:sp>
      <p:sp>
        <p:nvSpPr>
          <p:cNvPr id="11" name="TextBox 1">
            <a:extLst>
              <a:ext uri="{FF2B5EF4-FFF2-40B4-BE49-F238E27FC236}">
                <a16:creationId xmlns:a16="http://schemas.microsoft.com/office/drawing/2014/main" id="{7FE6DA13-B5DC-473A-AEFF-6B242BFB4357}"/>
              </a:ext>
            </a:extLst>
          </p:cNvPr>
          <p:cNvSpPr txBox="1"/>
          <p:nvPr/>
        </p:nvSpPr>
        <p:spPr>
          <a:xfrm>
            <a:off x="9297625" y="6085245"/>
            <a:ext cx="299711" cy="176857"/>
          </a:xfrm>
          <a:prstGeom prst="rect">
            <a:avLst/>
          </a:prstGeom>
          <a:solidFill>
            <a:srgbClr val="00FF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200" dirty="0"/>
          </a:p>
        </p:txBody>
      </p:sp>
      <p:sp>
        <p:nvSpPr>
          <p:cNvPr id="12" name="TextBox 11">
            <a:extLst>
              <a:ext uri="{FF2B5EF4-FFF2-40B4-BE49-F238E27FC236}">
                <a16:creationId xmlns:a16="http://schemas.microsoft.com/office/drawing/2014/main" id="{C47ED619-5126-4A18-9823-9799CFE10C18}"/>
              </a:ext>
            </a:extLst>
          </p:cNvPr>
          <p:cNvSpPr txBox="1"/>
          <p:nvPr/>
        </p:nvSpPr>
        <p:spPr>
          <a:xfrm>
            <a:off x="10597333" y="13711"/>
            <a:ext cx="1594667" cy="276999"/>
          </a:xfrm>
          <a:prstGeom prst="rect">
            <a:avLst/>
          </a:prstGeom>
          <a:noFill/>
        </p:spPr>
        <p:txBody>
          <a:bodyPr wrap="none" rtlCol="0">
            <a:spAutoFit/>
          </a:bodyPr>
          <a:lstStyle/>
          <a:p>
            <a:r>
              <a:rPr lang="ru-RU" sz="1200" dirty="0">
                <a:solidFill>
                  <a:schemeClr val="tx2">
                    <a:lumMod val="40000"/>
                    <a:lumOff val="60000"/>
                  </a:schemeClr>
                </a:solidFill>
              </a:rPr>
              <a:t>Русский язык, 8 класс</a:t>
            </a:r>
          </a:p>
        </p:txBody>
      </p:sp>
    </p:spTree>
    <p:extLst>
      <p:ext uri="{BB962C8B-B14F-4D97-AF65-F5344CB8AC3E}">
        <p14:creationId xmlns:p14="http://schemas.microsoft.com/office/powerpoint/2010/main" val="426109083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90F7D01D-7223-435B-A3CF-762E77D525DC}"/>
              </a:ext>
            </a:extLst>
          </p:cNvPr>
          <p:cNvSpPr txBox="1">
            <a:spLocks/>
          </p:cNvSpPr>
          <p:nvPr/>
        </p:nvSpPr>
        <p:spPr>
          <a:xfrm>
            <a:off x="3490686" y="290710"/>
            <a:ext cx="3116580" cy="59436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r>
              <a:rPr lang="ru-RU" dirty="0"/>
              <a:t>Описание работы</a:t>
            </a:r>
          </a:p>
        </p:txBody>
      </p:sp>
      <p:sp>
        <p:nvSpPr>
          <p:cNvPr id="5" name="Прямоугольник: скругленные углы 4">
            <a:extLst>
              <a:ext uri="{FF2B5EF4-FFF2-40B4-BE49-F238E27FC236}">
                <a16:creationId xmlns:a16="http://schemas.microsoft.com/office/drawing/2014/main" id="{F452794E-3ABB-4847-9459-CB69FDB4776B}"/>
              </a:ext>
            </a:extLst>
          </p:cNvPr>
          <p:cNvSpPr/>
          <p:nvPr/>
        </p:nvSpPr>
        <p:spPr>
          <a:xfrm>
            <a:off x="108739" y="2341046"/>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10 заданий</a:t>
            </a:r>
          </a:p>
        </p:txBody>
      </p:sp>
      <p:sp>
        <p:nvSpPr>
          <p:cNvPr id="8" name="Прямоугольник: скругленные углы 7">
            <a:extLst>
              <a:ext uri="{FF2B5EF4-FFF2-40B4-BE49-F238E27FC236}">
                <a16:creationId xmlns:a16="http://schemas.microsoft.com/office/drawing/2014/main" id="{F4BA2786-3DFF-41D6-A840-04D3ABEAA725}"/>
              </a:ext>
            </a:extLst>
          </p:cNvPr>
          <p:cNvSpPr/>
          <p:nvPr/>
        </p:nvSpPr>
        <p:spPr>
          <a:xfrm>
            <a:off x="1939188" y="2341046"/>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9 заданий базового уровня сложности</a:t>
            </a:r>
          </a:p>
        </p:txBody>
      </p:sp>
      <p:sp>
        <p:nvSpPr>
          <p:cNvPr id="9" name="Прямоугольник: скругленные углы 8">
            <a:extLst>
              <a:ext uri="{FF2B5EF4-FFF2-40B4-BE49-F238E27FC236}">
                <a16:creationId xmlns:a16="http://schemas.microsoft.com/office/drawing/2014/main" id="{BE1EAEA2-B72C-4122-8C12-CC36DD7CF02D}"/>
              </a:ext>
            </a:extLst>
          </p:cNvPr>
          <p:cNvSpPr/>
          <p:nvPr/>
        </p:nvSpPr>
        <p:spPr>
          <a:xfrm>
            <a:off x="113682" y="5200288"/>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Работа состоит из одной части</a:t>
            </a:r>
          </a:p>
        </p:txBody>
      </p:sp>
      <p:sp>
        <p:nvSpPr>
          <p:cNvPr id="10" name="Прямоугольник: скругленные углы 9">
            <a:extLst>
              <a:ext uri="{FF2B5EF4-FFF2-40B4-BE49-F238E27FC236}">
                <a16:creationId xmlns:a16="http://schemas.microsoft.com/office/drawing/2014/main" id="{D31FB0FC-E027-4013-AD37-A9F2A0F8AB8A}"/>
              </a:ext>
            </a:extLst>
          </p:cNvPr>
          <p:cNvSpPr/>
          <p:nvPr/>
        </p:nvSpPr>
        <p:spPr>
          <a:xfrm>
            <a:off x="3490686" y="5200288"/>
            <a:ext cx="8347702" cy="1518852"/>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tx1"/>
                </a:solidFill>
              </a:rPr>
              <a:t>Ответами к заданиям 1–3, 7 и 8 являются цифра, последовательность цифр или слово (словосочетание).</a:t>
            </a:r>
          </a:p>
          <a:p>
            <a:r>
              <a:rPr lang="ru-RU" dirty="0">
                <a:solidFill>
                  <a:schemeClr val="tx1"/>
                </a:solidFill>
              </a:rPr>
              <a:t>Задание 4 предполагает заполнение контурной карты.</a:t>
            </a:r>
          </a:p>
          <a:p>
            <a:r>
              <a:rPr lang="ru-RU" dirty="0">
                <a:solidFill>
                  <a:schemeClr val="tx1"/>
                </a:solidFill>
              </a:rPr>
              <a:t>Задания 5, 6, 9 и 10 предполагают развернутый ответ.</a:t>
            </a:r>
          </a:p>
        </p:txBody>
      </p:sp>
      <p:sp>
        <p:nvSpPr>
          <p:cNvPr id="12" name="Прямоугольник: скругленные углы 11">
            <a:extLst>
              <a:ext uri="{FF2B5EF4-FFF2-40B4-BE49-F238E27FC236}">
                <a16:creationId xmlns:a16="http://schemas.microsoft.com/office/drawing/2014/main" id="{50E5816E-2110-4725-BDF8-B4AAAD3DAE81}"/>
              </a:ext>
            </a:extLst>
          </p:cNvPr>
          <p:cNvSpPr/>
          <p:nvPr/>
        </p:nvSpPr>
        <p:spPr>
          <a:xfrm>
            <a:off x="5048976" y="3265538"/>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минимальный балл за работу - </a:t>
            </a:r>
            <a:r>
              <a:rPr lang="ru-RU" b="1" dirty="0">
                <a:solidFill>
                  <a:sysClr val="windowText" lastClr="000000"/>
                </a:solidFill>
              </a:rPr>
              <a:t>5</a:t>
            </a:r>
          </a:p>
        </p:txBody>
      </p:sp>
      <p:sp>
        <p:nvSpPr>
          <p:cNvPr id="13" name="Прямоугольник: скругленные углы 12">
            <a:extLst>
              <a:ext uri="{FF2B5EF4-FFF2-40B4-BE49-F238E27FC236}">
                <a16:creationId xmlns:a16="http://schemas.microsoft.com/office/drawing/2014/main" id="{7EC46491-BD9C-4F30-ABB8-8D06FC9DB66F}"/>
              </a:ext>
            </a:extLst>
          </p:cNvPr>
          <p:cNvSpPr/>
          <p:nvPr/>
        </p:nvSpPr>
        <p:spPr>
          <a:xfrm>
            <a:off x="5048976" y="2351806"/>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максимальный балл за работу -  </a:t>
            </a:r>
            <a:r>
              <a:rPr lang="ru-RU" b="1" dirty="0">
                <a:solidFill>
                  <a:sysClr val="windowText" lastClr="000000"/>
                </a:solidFill>
              </a:rPr>
              <a:t>18</a:t>
            </a:r>
          </a:p>
        </p:txBody>
      </p:sp>
      <p:sp>
        <p:nvSpPr>
          <p:cNvPr id="14" name="Прямоугольник: скругленные углы 13">
            <a:extLst>
              <a:ext uri="{FF2B5EF4-FFF2-40B4-BE49-F238E27FC236}">
                <a16:creationId xmlns:a16="http://schemas.microsoft.com/office/drawing/2014/main" id="{3EEB01CB-1853-44FF-B0DC-3ADB00B795AF}"/>
              </a:ext>
            </a:extLst>
          </p:cNvPr>
          <p:cNvSpPr/>
          <p:nvPr/>
        </p:nvSpPr>
        <p:spPr>
          <a:xfrm>
            <a:off x="1939187" y="3265538"/>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1 задание повышенного уровня сложности</a:t>
            </a:r>
          </a:p>
        </p:txBody>
      </p:sp>
      <p:sp>
        <p:nvSpPr>
          <p:cNvPr id="15" name="Прямоугольник: скругленные углы 14">
            <a:extLst>
              <a:ext uri="{FF2B5EF4-FFF2-40B4-BE49-F238E27FC236}">
                <a16:creationId xmlns:a16="http://schemas.microsoft.com/office/drawing/2014/main" id="{2BD5BEBA-741E-4EA2-8876-EB92469EB874}"/>
              </a:ext>
            </a:extLst>
          </p:cNvPr>
          <p:cNvSpPr/>
          <p:nvPr/>
        </p:nvSpPr>
        <p:spPr>
          <a:xfrm>
            <a:off x="8207221" y="1422511"/>
            <a:ext cx="3525107" cy="807308"/>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Перевод первичных баллов </a:t>
            </a:r>
          </a:p>
          <a:p>
            <a:pPr algn="ctr"/>
            <a:r>
              <a:rPr lang="ru-RU" dirty="0">
                <a:solidFill>
                  <a:sysClr val="windowText" lastClr="000000"/>
                </a:solidFill>
              </a:rPr>
              <a:t>в  отметки по пятибалльной шкале</a:t>
            </a:r>
          </a:p>
        </p:txBody>
      </p:sp>
      <p:graphicFrame>
        <p:nvGraphicFramePr>
          <p:cNvPr id="16" name="Таблица 15">
            <a:extLst>
              <a:ext uri="{FF2B5EF4-FFF2-40B4-BE49-F238E27FC236}">
                <a16:creationId xmlns:a16="http://schemas.microsoft.com/office/drawing/2014/main" id="{7506DA7C-50E6-4EB1-B291-D46D75408635}"/>
              </a:ext>
            </a:extLst>
          </p:cNvPr>
          <p:cNvGraphicFramePr>
            <a:graphicFrameLocks noGrp="1"/>
          </p:cNvGraphicFramePr>
          <p:nvPr>
            <p:extLst>
              <p:ext uri="{D42A27DB-BD31-4B8C-83A1-F6EECF244321}">
                <p14:modId xmlns:p14="http://schemas.microsoft.com/office/powerpoint/2010/main" val="3143594981"/>
              </p:ext>
            </p:extLst>
          </p:nvPr>
        </p:nvGraphicFramePr>
        <p:xfrm>
          <a:off x="7953375" y="2389325"/>
          <a:ext cx="4002735" cy="1715950"/>
        </p:xfrm>
        <a:graphic>
          <a:graphicData uri="http://schemas.openxmlformats.org/drawingml/2006/table">
            <a:tbl>
              <a:tblPr firstRow="1" bandRow="1">
                <a:tableStyleId>{5940675A-B579-460E-94D1-54222C63F5DA}</a:tableStyleId>
              </a:tblPr>
              <a:tblGrid>
                <a:gridCol w="1276814">
                  <a:extLst>
                    <a:ext uri="{9D8B030D-6E8A-4147-A177-3AD203B41FA5}">
                      <a16:colId xmlns:a16="http://schemas.microsoft.com/office/drawing/2014/main" val="3089212738"/>
                    </a:ext>
                  </a:extLst>
                </a:gridCol>
                <a:gridCol w="705455">
                  <a:extLst>
                    <a:ext uri="{9D8B030D-6E8A-4147-A177-3AD203B41FA5}">
                      <a16:colId xmlns:a16="http://schemas.microsoft.com/office/drawing/2014/main" val="469627586"/>
                    </a:ext>
                  </a:extLst>
                </a:gridCol>
                <a:gridCol w="673488">
                  <a:extLst>
                    <a:ext uri="{9D8B030D-6E8A-4147-A177-3AD203B41FA5}">
                      <a16:colId xmlns:a16="http://schemas.microsoft.com/office/drawing/2014/main" val="1410754882"/>
                    </a:ext>
                  </a:extLst>
                </a:gridCol>
                <a:gridCol w="664134">
                  <a:extLst>
                    <a:ext uri="{9D8B030D-6E8A-4147-A177-3AD203B41FA5}">
                      <a16:colId xmlns:a16="http://schemas.microsoft.com/office/drawing/2014/main" val="3208314456"/>
                    </a:ext>
                  </a:extLst>
                </a:gridCol>
                <a:gridCol w="682844">
                  <a:extLst>
                    <a:ext uri="{9D8B030D-6E8A-4147-A177-3AD203B41FA5}">
                      <a16:colId xmlns:a16="http://schemas.microsoft.com/office/drawing/2014/main" val="4101601159"/>
                    </a:ext>
                  </a:extLst>
                </a:gridCol>
              </a:tblGrid>
              <a:tr h="777992">
                <a:tc>
                  <a:txBody>
                    <a:bodyPr/>
                    <a:lstStyle/>
                    <a:p>
                      <a:pPr algn="ctr"/>
                      <a:r>
                        <a:rPr lang="ru-RU" sz="1600" dirty="0"/>
                        <a:t>Отметка</a:t>
                      </a:r>
                    </a:p>
                  </a:txBody>
                  <a:tcPr anchor="ctr"/>
                </a:tc>
                <a:tc>
                  <a:txBody>
                    <a:bodyPr/>
                    <a:lstStyle/>
                    <a:p>
                      <a:pPr algn="ctr"/>
                      <a:r>
                        <a:rPr lang="ru-RU" sz="1600" dirty="0"/>
                        <a:t>«2»</a:t>
                      </a:r>
                    </a:p>
                  </a:txBody>
                  <a:tcPr anchor="ctr"/>
                </a:tc>
                <a:tc>
                  <a:txBody>
                    <a:bodyPr/>
                    <a:lstStyle/>
                    <a:p>
                      <a:pPr algn="ctr"/>
                      <a:r>
                        <a:rPr lang="ru-RU" sz="1600" dirty="0"/>
                        <a:t>«3»</a:t>
                      </a:r>
                    </a:p>
                  </a:txBody>
                  <a:tcPr anchor="ctr"/>
                </a:tc>
                <a:tc>
                  <a:txBody>
                    <a:bodyPr/>
                    <a:lstStyle/>
                    <a:p>
                      <a:pPr algn="ctr"/>
                      <a:r>
                        <a:rPr lang="ru-RU" sz="1600" dirty="0"/>
                        <a:t>«4»</a:t>
                      </a:r>
                    </a:p>
                  </a:txBody>
                  <a:tcPr anchor="ctr"/>
                </a:tc>
                <a:tc>
                  <a:txBody>
                    <a:bodyPr/>
                    <a:lstStyle/>
                    <a:p>
                      <a:pPr algn="ctr"/>
                      <a:r>
                        <a:rPr lang="ru-RU" sz="1600" dirty="0"/>
                        <a:t>«5»</a:t>
                      </a:r>
                    </a:p>
                  </a:txBody>
                  <a:tcPr anchor="ctr"/>
                </a:tc>
                <a:extLst>
                  <a:ext uri="{0D108BD9-81ED-4DB2-BD59-A6C34878D82A}">
                    <a16:rowId xmlns:a16="http://schemas.microsoft.com/office/drawing/2014/main" val="3892861024"/>
                  </a:ext>
                </a:extLst>
              </a:tr>
              <a:tr h="937958">
                <a:tc>
                  <a:txBody>
                    <a:bodyPr/>
                    <a:lstStyle/>
                    <a:p>
                      <a:pPr algn="ctr"/>
                      <a:r>
                        <a:rPr lang="ru-RU" sz="1600" dirty="0"/>
                        <a:t>Первичные баллы</a:t>
                      </a:r>
                    </a:p>
                  </a:txBody>
                  <a:tcPr anchor="ctr"/>
                </a:tc>
                <a:tc>
                  <a:txBody>
                    <a:bodyPr/>
                    <a:lstStyle/>
                    <a:p>
                      <a:pPr algn="ctr"/>
                      <a:r>
                        <a:rPr lang="ru-RU" sz="1600" dirty="0"/>
                        <a:t>0-4</a:t>
                      </a:r>
                    </a:p>
                  </a:txBody>
                  <a:tcPr anchor="ctr"/>
                </a:tc>
                <a:tc>
                  <a:txBody>
                    <a:bodyPr/>
                    <a:lstStyle/>
                    <a:p>
                      <a:pPr algn="ctr"/>
                      <a:r>
                        <a:rPr lang="ru-RU" sz="1600" dirty="0"/>
                        <a:t>5-9</a:t>
                      </a:r>
                    </a:p>
                  </a:txBody>
                  <a:tcPr anchor="ctr"/>
                </a:tc>
                <a:tc>
                  <a:txBody>
                    <a:bodyPr/>
                    <a:lstStyle/>
                    <a:p>
                      <a:pPr algn="ctr"/>
                      <a:r>
                        <a:rPr lang="ru-RU" sz="1600" dirty="0"/>
                        <a:t>10-14</a:t>
                      </a:r>
                    </a:p>
                  </a:txBody>
                  <a:tcPr anchor="ctr"/>
                </a:tc>
                <a:tc>
                  <a:txBody>
                    <a:bodyPr/>
                    <a:lstStyle/>
                    <a:p>
                      <a:pPr algn="ctr"/>
                      <a:r>
                        <a:rPr lang="ru-RU" sz="1600" dirty="0"/>
                        <a:t>15-18</a:t>
                      </a:r>
                    </a:p>
                  </a:txBody>
                  <a:tcPr anchor="ctr"/>
                </a:tc>
                <a:extLst>
                  <a:ext uri="{0D108BD9-81ED-4DB2-BD59-A6C34878D82A}">
                    <a16:rowId xmlns:a16="http://schemas.microsoft.com/office/drawing/2014/main" val="1517554406"/>
                  </a:ext>
                </a:extLst>
              </a:tr>
            </a:tbl>
          </a:graphicData>
        </a:graphic>
      </p:graphicFrame>
      <p:pic>
        <p:nvPicPr>
          <p:cNvPr id="17" name="Рисунок 16" descr="Часы">
            <a:extLst>
              <a:ext uri="{FF2B5EF4-FFF2-40B4-BE49-F238E27FC236}">
                <a16:creationId xmlns:a16="http://schemas.microsoft.com/office/drawing/2014/main" id="{305C066C-516A-49B0-B9CF-8A7285CF74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3612" y="3966678"/>
            <a:ext cx="1233610" cy="1233610"/>
          </a:xfrm>
          <a:prstGeom prst="rect">
            <a:avLst/>
          </a:prstGeom>
        </p:spPr>
      </p:pic>
      <p:sp>
        <p:nvSpPr>
          <p:cNvPr id="18" name="Прямоугольник: скругленные углы 17">
            <a:extLst>
              <a:ext uri="{FF2B5EF4-FFF2-40B4-BE49-F238E27FC236}">
                <a16:creationId xmlns:a16="http://schemas.microsoft.com/office/drawing/2014/main" id="{17BD4829-F0EE-426E-95EF-C14D905F9713}"/>
              </a:ext>
            </a:extLst>
          </p:cNvPr>
          <p:cNvSpPr/>
          <p:nvPr/>
        </p:nvSpPr>
        <p:spPr>
          <a:xfrm>
            <a:off x="1985236" y="5200288"/>
            <a:ext cx="1263972" cy="1518852"/>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tx1"/>
                </a:solidFill>
              </a:rPr>
              <a:t>45 минут</a:t>
            </a:r>
          </a:p>
        </p:txBody>
      </p:sp>
      <p:pic>
        <p:nvPicPr>
          <p:cNvPr id="20" name="Рисунок 19" descr="Документ">
            <a:extLst>
              <a:ext uri="{FF2B5EF4-FFF2-40B4-BE49-F238E27FC236}">
                <a16:creationId xmlns:a16="http://schemas.microsoft.com/office/drawing/2014/main" id="{0627694F-307C-4CA3-BF8D-9B63DD6F63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8475" y="1125928"/>
            <a:ext cx="1139034" cy="1139034"/>
          </a:xfrm>
          <a:prstGeom prst="rect">
            <a:avLst/>
          </a:prstGeom>
        </p:spPr>
      </p:pic>
      <p:pic>
        <p:nvPicPr>
          <p:cNvPr id="21" name="Рисунок 20" descr="Поделиться">
            <a:extLst>
              <a:ext uri="{FF2B5EF4-FFF2-40B4-BE49-F238E27FC236}">
                <a16:creationId xmlns:a16="http://schemas.microsoft.com/office/drawing/2014/main" id="{F8F9697D-AED4-4A45-A862-D48E11A392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64744" y="208110"/>
            <a:ext cx="1054895" cy="1054895"/>
          </a:xfrm>
          <a:prstGeom prst="rect">
            <a:avLst/>
          </a:prstGeom>
        </p:spPr>
      </p:pic>
      <p:sp>
        <p:nvSpPr>
          <p:cNvPr id="19" name="TextBox 18">
            <a:extLst>
              <a:ext uri="{FF2B5EF4-FFF2-40B4-BE49-F238E27FC236}">
                <a16:creationId xmlns:a16="http://schemas.microsoft.com/office/drawing/2014/main" id="{50AD8B21-3EE8-43F0-BD99-9C73268BDC18}"/>
              </a:ext>
            </a:extLst>
          </p:cNvPr>
          <p:cNvSpPr txBox="1"/>
          <p:nvPr/>
        </p:nvSpPr>
        <p:spPr>
          <a:xfrm>
            <a:off x="10879311" y="0"/>
            <a:ext cx="1312689" cy="276999"/>
          </a:xfrm>
          <a:prstGeom prst="rect">
            <a:avLst/>
          </a:prstGeom>
          <a:noFill/>
        </p:spPr>
        <p:txBody>
          <a:bodyPr wrap="square" rtlCol="0">
            <a:spAutoFit/>
          </a:bodyPr>
          <a:lstStyle/>
          <a:p>
            <a:r>
              <a:rPr lang="ru-RU" sz="1200" dirty="0">
                <a:solidFill>
                  <a:schemeClr val="tx2">
                    <a:lumMod val="40000"/>
                    <a:lumOff val="60000"/>
                  </a:schemeClr>
                </a:solidFill>
              </a:rPr>
              <a:t>История, 8 класс</a:t>
            </a:r>
          </a:p>
        </p:txBody>
      </p:sp>
    </p:spTree>
    <p:extLst>
      <p:ext uri="{BB962C8B-B14F-4D97-AF65-F5344CB8AC3E}">
        <p14:creationId xmlns:p14="http://schemas.microsoft.com/office/powerpoint/2010/main" val="357875700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923AEC73-3C65-42DB-8517-994DE7F35046}"/>
              </a:ext>
            </a:extLst>
          </p:cNvPr>
          <p:cNvGraphicFramePr>
            <a:graphicFrameLocks noGrp="1"/>
          </p:cNvGraphicFramePr>
          <p:nvPr>
            <p:extLst>
              <p:ext uri="{D42A27DB-BD31-4B8C-83A1-F6EECF244321}">
                <p14:modId xmlns:p14="http://schemas.microsoft.com/office/powerpoint/2010/main" val="3110420490"/>
              </p:ext>
            </p:extLst>
          </p:nvPr>
        </p:nvGraphicFramePr>
        <p:xfrm>
          <a:off x="197708" y="1365670"/>
          <a:ext cx="11796583" cy="4874283"/>
        </p:xfrm>
        <a:graphic>
          <a:graphicData uri="http://schemas.openxmlformats.org/drawingml/2006/table">
            <a:tbl>
              <a:tblPr firstRow="1" firstCol="1" lastRow="1" lastCol="1" bandRow="1" bandCol="1">
                <a:noFill/>
                <a:tableStyleId>{5940675A-B579-460E-94D1-54222C63F5DA}</a:tableStyleId>
              </a:tblPr>
              <a:tblGrid>
                <a:gridCol w="586788">
                  <a:extLst>
                    <a:ext uri="{9D8B030D-6E8A-4147-A177-3AD203B41FA5}">
                      <a16:colId xmlns:a16="http://schemas.microsoft.com/office/drawing/2014/main" val="1602300257"/>
                    </a:ext>
                  </a:extLst>
                </a:gridCol>
                <a:gridCol w="11209795">
                  <a:extLst>
                    <a:ext uri="{9D8B030D-6E8A-4147-A177-3AD203B41FA5}">
                      <a16:colId xmlns:a16="http://schemas.microsoft.com/office/drawing/2014/main" val="3427477491"/>
                    </a:ext>
                  </a:extLst>
                </a:gridCol>
              </a:tblGrid>
              <a:tr h="421752">
                <a:tc>
                  <a:txBody>
                    <a:bodyPr/>
                    <a:lstStyle/>
                    <a:p>
                      <a:pPr algn="ctr">
                        <a:lnSpc>
                          <a:spcPct val="115000"/>
                        </a:lnSpc>
                        <a:spcBef>
                          <a:spcPts val="55"/>
                        </a:spcBef>
                        <a:spcAft>
                          <a:spcPts val="0"/>
                        </a:spcAft>
                        <a:tabLst>
                          <a:tab pos="452120" algn="l"/>
                        </a:tabLst>
                      </a:pPr>
                      <a:r>
                        <a:rPr lang="ru-RU" sz="1600" b="1" dirty="0">
                          <a:effectLst/>
                          <a:latin typeface="Times New Roman" panose="02020603050405020304" pitchFamily="18" charset="0"/>
                          <a:cs typeface="Times New Roman" panose="02020603050405020304" pitchFamily="18" charset="0"/>
                        </a:rPr>
                        <a:t>№</a:t>
                      </a:r>
                    </a:p>
                    <a:p>
                      <a:pPr algn="ctr">
                        <a:lnSpc>
                          <a:spcPct val="115000"/>
                        </a:lnSpc>
                        <a:spcBef>
                          <a:spcPts val="55"/>
                        </a:spcBef>
                        <a:spcAft>
                          <a:spcPts val="0"/>
                        </a:spcAft>
                        <a:tabLst>
                          <a:tab pos="452120" algn="l"/>
                        </a:tabLst>
                      </a:pPr>
                      <a:r>
                        <a:rPr lang="ru-RU" sz="1600" b="1" dirty="0">
                          <a:effectLst/>
                          <a:latin typeface="Times New Roman" panose="02020603050405020304" pitchFamily="18" charset="0"/>
                          <a:cs typeface="Times New Roman" panose="02020603050405020304" pitchFamily="18" charset="0"/>
                        </a:rPr>
                        <a:t>п/п</a:t>
                      </a:r>
                      <a:endPar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lnSpc>
                          <a:spcPct val="115000"/>
                        </a:lnSpc>
                        <a:spcBef>
                          <a:spcPts val="55"/>
                        </a:spcBef>
                        <a:spcAft>
                          <a:spcPts val="0"/>
                        </a:spcAft>
                        <a:tabLst>
                          <a:tab pos="452120" algn="l"/>
                        </a:tabLst>
                      </a:pPr>
                      <a:r>
                        <a:rPr lang="ru-RU" sz="1600" b="1" dirty="0">
                          <a:effectLst/>
                          <a:latin typeface="Times New Roman" panose="02020603050405020304" pitchFamily="18" charset="0"/>
                          <a:cs typeface="Times New Roman" panose="02020603050405020304" pitchFamily="18" charset="0"/>
                        </a:rPr>
                        <a:t>Блоки</a:t>
                      </a:r>
                      <a:r>
                        <a:rPr lang="ru-RU" sz="1600" b="1" spc="-35" dirty="0">
                          <a:effectLst/>
                          <a:latin typeface="Times New Roman" panose="02020603050405020304" pitchFamily="18" charset="0"/>
                          <a:cs typeface="Times New Roman" panose="02020603050405020304" pitchFamily="18" charset="0"/>
                        </a:rPr>
                        <a:t> </a:t>
                      </a:r>
                      <a:r>
                        <a:rPr lang="ru-RU" sz="1600" b="1" dirty="0" err="1">
                          <a:effectLst/>
                          <a:latin typeface="Times New Roman" panose="02020603050405020304" pitchFamily="18" charset="0"/>
                          <a:cs typeface="Times New Roman" panose="02020603050405020304" pitchFamily="18" charset="0"/>
                        </a:rPr>
                        <a:t>ПООП</a:t>
                      </a:r>
                      <a:r>
                        <a:rPr lang="ru-RU" sz="1600" b="1" dirty="0">
                          <a:effectLst/>
                          <a:latin typeface="Times New Roman" panose="02020603050405020304" pitchFamily="18" charset="0"/>
                          <a:cs typeface="Times New Roman" panose="02020603050405020304" pitchFamily="18" charset="0"/>
                        </a:rPr>
                        <a:t>:</a:t>
                      </a:r>
                      <a:r>
                        <a:rPr lang="ru-RU" sz="1600" b="1" spc="-35" dirty="0">
                          <a:effectLst/>
                          <a:latin typeface="Times New Roman" panose="02020603050405020304" pitchFamily="18" charset="0"/>
                          <a:cs typeface="Times New Roman" panose="02020603050405020304" pitchFamily="18" charset="0"/>
                        </a:rPr>
                        <a:t> </a:t>
                      </a:r>
                      <a:r>
                        <a:rPr lang="ru-RU" sz="1600" b="1" dirty="0">
                          <a:effectLst/>
                          <a:latin typeface="Times New Roman" panose="02020603050405020304" pitchFamily="18" charset="0"/>
                          <a:cs typeface="Times New Roman" panose="02020603050405020304" pitchFamily="18" charset="0"/>
                        </a:rPr>
                        <a:t>выпускник</a:t>
                      </a:r>
                      <a:r>
                        <a:rPr lang="ru-RU" sz="1600" b="1" spc="-45" dirty="0">
                          <a:effectLst/>
                          <a:latin typeface="Times New Roman" panose="02020603050405020304" pitchFamily="18" charset="0"/>
                          <a:cs typeface="Times New Roman" panose="02020603050405020304" pitchFamily="18" charset="0"/>
                        </a:rPr>
                        <a:t> </a:t>
                      </a:r>
                      <a:r>
                        <a:rPr lang="ru-RU" sz="1600" b="1" dirty="0">
                          <a:effectLst/>
                          <a:latin typeface="Times New Roman" panose="02020603050405020304" pitchFamily="18" charset="0"/>
                          <a:cs typeface="Times New Roman" panose="02020603050405020304" pitchFamily="18" charset="0"/>
                        </a:rPr>
                        <a:t>научится</a:t>
                      </a:r>
                      <a:r>
                        <a:rPr lang="ru-RU" sz="1600" b="1" spc="-35" dirty="0">
                          <a:effectLst/>
                          <a:latin typeface="Times New Roman" panose="02020603050405020304" pitchFamily="18" charset="0"/>
                          <a:cs typeface="Times New Roman" panose="02020603050405020304" pitchFamily="18" charset="0"/>
                        </a:rPr>
                        <a:t> </a:t>
                      </a:r>
                      <a:r>
                        <a:rPr lang="ru-RU" sz="1600" b="1" dirty="0">
                          <a:effectLst/>
                          <a:latin typeface="Times New Roman" panose="02020603050405020304" pitchFamily="18" charset="0"/>
                          <a:cs typeface="Times New Roman" panose="02020603050405020304" pitchFamily="18" charset="0"/>
                        </a:rPr>
                        <a:t>/</a:t>
                      </a:r>
                      <a:r>
                        <a:rPr lang="ru-RU" sz="1600" b="1" spc="-20" dirty="0">
                          <a:effectLst/>
                          <a:latin typeface="Times New Roman" panose="02020603050405020304" pitchFamily="18" charset="0"/>
                          <a:cs typeface="Times New Roman" panose="02020603050405020304" pitchFamily="18" charset="0"/>
                        </a:rPr>
                        <a:t> </a:t>
                      </a:r>
                      <a:r>
                        <a:rPr lang="ru-RU" sz="1600" b="1" dirty="0">
                          <a:effectLst/>
                          <a:latin typeface="Times New Roman" panose="02020603050405020304" pitchFamily="18" charset="0"/>
                          <a:cs typeface="Times New Roman" panose="02020603050405020304" pitchFamily="18" charset="0"/>
                        </a:rPr>
                        <a:t>получит </a:t>
                      </a:r>
                      <a:r>
                        <a:rPr lang="ru-RU" sz="1600" b="1" spc="-285" dirty="0">
                          <a:effectLst/>
                          <a:latin typeface="Times New Roman" panose="02020603050405020304" pitchFamily="18" charset="0"/>
                          <a:cs typeface="Times New Roman" panose="02020603050405020304" pitchFamily="18" charset="0"/>
                        </a:rPr>
                        <a:t> </a:t>
                      </a:r>
                      <a:r>
                        <a:rPr lang="ru-RU" sz="1600" b="1" dirty="0">
                          <a:effectLst/>
                          <a:latin typeface="Times New Roman" panose="02020603050405020304" pitchFamily="18" charset="0"/>
                          <a:cs typeface="Times New Roman" panose="02020603050405020304" pitchFamily="18" charset="0"/>
                        </a:rPr>
                        <a:t>возможность</a:t>
                      </a:r>
                      <a:r>
                        <a:rPr lang="ru-RU" sz="1600" b="1" spc="-10" dirty="0">
                          <a:effectLst/>
                          <a:latin typeface="Times New Roman" panose="02020603050405020304" pitchFamily="18" charset="0"/>
                          <a:cs typeface="Times New Roman" panose="02020603050405020304" pitchFamily="18" charset="0"/>
                        </a:rPr>
                        <a:t> </a:t>
                      </a:r>
                      <a:r>
                        <a:rPr lang="ru-RU" sz="1600" b="1" dirty="0">
                          <a:effectLst/>
                          <a:latin typeface="Times New Roman" panose="02020603050405020304" pitchFamily="18" charset="0"/>
                          <a:cs typeface="Times New Roman" panose="02020603050405020304" pitchFamily="18" charset="0"/>
                        </a:rPr>
                        <a:t>научиться</a:t>
                      </a:r>
                      <a:r>
                        <a:rPr lang="ru-RU" sz="1600" b="1" spc="-5" dirty="0">
                          <a:effectLst/>
                          <a:latin typeface="Times New Roman" panose="02020603050405020304" pitchFamily="18" charset="0"/>
                          <a:cs typeface="Times New Roman" panose="02020603050405020304" pitchFamily="18" charset="0"/>
                        </a:rPr>
                        <a:t> </a:t>
                      </a:r>
                      <a:r>
                        <a:rPr lang="ru-RU" sz="1600" b="1" dirty="0">
                          <a:effectLst/>
                          <a:latin typeface="Times New Roman" panose="02020603050405020304" pitchFamily="18" charset="0"/>
                          <a:cs typeface="Times New Roman" panose="02020603050405020304" pitchFamily="18" charset="0"/>
                        </a:rPr>
                        <a:t>или</a:t>
                      </a:r>
                      <a:r>
                        <a:rPr lang="ru-RU" sz="1600" b="1" spc="-10" dirty="0">
                          <a:effectLst/>
                          <a:latin typeface="Times New Roman" panose="02020603050405020304" pitchFamily="18" charset="0"/>
                          <a:cs typeface="Times New Roman" panose="02020603050405020304" pitchFamily="18" charset="0"/>
                        </a:rPr>
                        <a:t> </a:t>
                      </a:r>
                      <a:r>
                        <a:rPr lang="ru-RU" sz="1600" b="1" dirty="0">
                          <a:effectLst/>
                          <a:latin typeface="Times New Roman" panose="02020603050405020304" pitchFamily="18" charset="0"/>
                          <a:cs typeface="Times New Roman" panose="02020603050405020304" pitchFamily="18" charset="0"/>
                        </a:rPr>
                        <a:t>проверяемые требования</a:t>
                      </a:r>
                      <a:r>
                        <a:rPr lang="ru-RU" sz="1600" b="1" spc="-20" dirty="0">
                          <a:effectLst/>
                          <a:latin typeface="Times New Roman" panose="02020603050405020304" pitchFamily="18" charset="0"/>
                          <a:cs typeface="Times New Roman" panose="02020603050405020304" pitchFamily="18" charset="0"/>
                        </a:rPr>
                        <a:t> </a:t>
                      </a:r>
                      <a:r>
                        <a:rPr lang="ru-RU" sz="1600" b="1" dirty="0">
                          <a:effectLst/>
                          <a:latin typeface="Times New Roman" panose="02020603050405020304" pitchFamily="18" charset="0"/>
                          <a:cs typeface="Times New Roman" panose="02020603050405020304" pitchFamily="18" charset="0"/>
                        </a:rPr>
                        <a:t>(умения)</a:t>
                      </a:r>
                      <a:r>
                        <a:rPr lang="ru-RU" sz="1600" b="1" spc="-25" dirty="0">
                          <a:effectLst/>
                          <a:latin typeface="Times New Roman" panose="02020603050405020304" pitchFamily="18" charset="0"/>
                          <a:cs typeface="Times New Roman" panose="02020603050405020304" pitchFamily="18" charset="0"/>
                        </a:rPr>
                        <a:t> </a:t>
                      </a:r>
                      <a:r>
                        <a:rPr lang="ru-RU" sz="1600" b="1" dirty="0">
                          <a:effectLst/>
                          <a:latin typeface="Times New Roman" panose="02020603050405020304" pitchFamily="18" charset="0"/>
                          <a:cs typeface="Times New Roman" panose="02020603050405020304" pitchFamily="18" charset="0"/>
                        </a:rPr>
                        <a:t>в</a:t>
                      </a:r>
                      <a:r>
                        <a:rPr lang="ru-RU" sz="1600" b="1" spc="-30" dirty="0">
                          <a:effectLst/>
                          <a:latin typeface="Times New Roman" panose="02020603050405020304" pitchFamily="18" charset="0"/>
                          <a:cs typeface="Times New Roman" panose="02020603050405020304" pitchFamily="18" charset="0"/>
                        </a:rPr>
                        <a:t> </a:t>
                      </a:r>
                      <a:r>
                        <a:rPr lang="ru-RU" sz="1600" b="1" dirty="0">
                          <a:effectLst/>
                          <a:latin typeface="Times New Roman" panose="02020603050405020304" pitchFamily="18" charset="0"/>
                          <a:cs typeface="Times New Roman" panose="02020603050405020304" pitchFamily="18" charset="0"/>
                        </a:rPr>
                        <a:t>соответствии</a:t>
                      </a:r>
                      <a:r>
                        <a:rPr lang="ru-RU" sz="1600" b="1" spc="-20" dirty="0">
                          <a:effectLst/>
                          <a:latin typeface="Times New Roman" panose="02020603050405020304" pitchFamily="18" charset="0"/>
                          <a:cs typeface="Times New Roman" panose="02020603050405020304" pitchFamily="18" charset="0"/>
                        </a:rPr>
                        <a:t> </a:t>
                      </a:r>
                      <a:r>
                        <a:rPr lang="ru-RU" sz="1600" b="1" dirty="0">
                          <a:effectLst/>
                          <a:latin typeface="Times New Roman" panose="02020603050405020304" pitchFamily="18" charset="0"/>
                          <a:cs typeface="Times New Roman" panose="02020603050405020304" pitchFamily="18" charset="0"/>
                        </a:rPr>
                        <a:t>с</a:t>
                      </a:r>
                      <a:r>
                        <a:rPr lang="ru-RU" sz="1600" b="1" spc="-25" dirty="0">
                          <a:effectLst/>
                          <a:latin typeface="Times New Roman" panose="02020603050405020304" pitchFamily="18" charset="0"/>
                          <a:cs typeface="Times New Roman" panose="02020603050405020304" pitchFamily="18" charset="0"/>
                        </a:rPr>
                        <a:t> </a:t>
                      </a:r>
                      <a:r>
                        <a:rPr lang="ru-RU" sz="1600" b="1" dirty="0" err="1">
                          <a:effectLst/>
                          <a:latin typeface="Times New Roman" panose="02020603050405020304" pitchFamily="18" charset="0"/>
                          <a:cs typeface="Times New Roman" panose="02020603050405020304" pitchFamily="18" charset="0"/>
                        </a:rPr>
                        <a:t>ФГОС</a:t>
                      </a:r>
                      <a:endPar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373384286"/>
                  </a:ext>
                </a:extLst>
              </a:tr>
              <a:tr h="41962">
                <a:tc>
                  <a:txBody>
                    <a:bodyPr/>
                    <a:lstStyle/>
                    <a:p>
                      <a:pPr algn="ctr">
                        <a:lnSpc>
                          <a:spcPct val="115000"/>
                        </a:lnSpc>
                        <a:spcBef>
                          <a:spcPts val="1200"/>
                        </a:spcBef>
                        <a:spcAft>
                          <a:spcPts val="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l"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Определять последовательность событий, явлений, процессов отечественной и всеобщей истории XVIII в.</a:t>
                      </a:r>
                    </a:p>
                  </a:txBody>
                  <a:tcPr marL="9525" marR="9525" marT="9525" marB="0" anchor="b">
                    <a:noFill/>
                  </a:tcPr>
                </a:tc>
                <a:extLst>
                  <a:ext uri="{0D108BD9-81ED-4DB2-BD59-A6C34878D82A}">
                    <a16:rowId xmlns:a16="http://schemas.microsoft.com/office/drawing/2014/main" val="3392768954"/>
                  </a:ext>
                </a:extLst>
              </a:tr>
              <a:tr h="317777">
                <a:tc>
                  <a:txBody>
                    <a:bodyPr/>
                    <a:lstStyle/>
                    <a:p>
                      <a:pPr algn="ctr">
                        <a:lnSpc>
                          <a:spcPct val="115000"/>
                        </a:lnSpc>
                        <a:spcBef>
                          <a:spcPts val="1200"/>
                        </a:spcBef>
                        <a:spcAft>
                          <a:spcPts val="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l"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Анализировать визуальные источники исторической информации по отечественной истории XVIII в.</a:t>
                      </a:r>
                    </a:p>
                  </a:txBody>
                  <a:tcPr marL="9525" marR="9525" marT="9525" marB="0" anchor="b">
                    <a:noFill/>
                  </a:tcPr>
                </a:tc>
                <a:extLst>
                  <a:ext uri="{0D108BD9-81ED-4DB2-BD59-A6C34878D82A}">
                    <a16:rowId xmlns:a16="http://schemas.microsoft.com/office/drawing/2014/main" val="2067784926"/>
                  </a:ext>
                </a:extLst>
              </a:tr>
              <a:tr h="41962">
                <a:tc>
                  <a:txBody>
                    <a:bodyPr/>
                    <a:lstStyle/>
                    <a:p>
                      <a:pPr algn="ctr">
                        <a:lnSpc>
                          <a:spcPct val="115000"/>
                        </a:lnSpc>
                        <a:spcBef>
                          <a:spcPts val="1200"/>
                        </a:spcBef>
                        <a:spcAft>
                          <a:spcPts val="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l"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Выявлять и показывать на карте изменения, произошедшие в результате значительных социально-экономических и политических событий и процессов отечественной и всеобщей истории XVIII в.; характеризовать на основе исторической карты (схемы) исторические события, явления, процессы отечественной и всеобщей истории XVIII в.</a:t>
                      </a:r>
                    </a:p>
                  </a:txBody>
                  <a:tcPr marL="9525" marR="9525" marT="9525" marB="0" anchor="b">
                    <a:noFill/>
                  </a:tcPr>
                </a:tc>
                <a:extLst>
                  <a:ext uri="{0D108BD9-81ED-4DB2-BD59-A6C34878D82A}">
                    <a16:rowId xmlns:a16="http://schemas.microsoft.com/office/drawing/2014/main" val="1574819962"/>
                  </a:ext>
                </a:extLst>
              </a:tr>
              <a:tr h="41962">
                <a:tc>
                  <a:txBody>
                    <a:bodyPr/>
                    <a:lstStyle/>
                    <a:p>
                      <a:pPr algn="ctr">
                        <a:lnSpc>
                          <a:spcPct val="115000"/>
                        </a:lnSpc>
                        <a:spcBef>
                          <a:spcPts val="1200"/>
                        </a:spcBef>
                        <a:spcAft>
                          <a:spcPts val="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l"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Показывать на карте изменения, произошедшие в результате значительных социально-экономических и политических событий и процессов отечественной и всеобщей истории XVIII в.; характеризовать на основе исторической карты (схемы) исторические события, явления, процессы отечественной и всеобщей истории XVIII в.</a:t>
                      </a:r>
                    </a:p>
                  </a:txBody>
                  <a:tcPr marL="9525" marR="9525" marT="9525" marB="0" anchor="b">
                    <a:noFill/>
                  </a:tcPr>
                </a:tc>
                <a:extLst>
                  <a:ext uri="{0D108BD9-81ED-4DB2-BD59-A6C34878D82A}">
                    <a16:rowId xmlns:a16="http://schemas.microsoft.com/office/drawing/2014/main" val="3456756613"/>
                  </a:ext>
                </a:extLst>
              </a:tr>
              <a:tr h="66592">
                <a:tc>
                  <a:txBody>
                    <a:bodyPr/>
                    <a:lstStyle/>
                    <a:p>
                      <a:pPr algn="ctr">
                        <a:lnSpc>
                          <a:spcPct val="115000"/>
                        </a:lnSpc>
                        <a:spcBef>
                          <a:spcPts val="1200"/>
                        </a:spcBef>
                        <a:spcAft>
                          <a:spcPts val="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l"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Привлекать контекстную информацию при работе с историческими источниками по отечественной и всеобщей истории XVIII в.</a:t>
                      </a:r>
                    </a:p>
                  </a:txBody>
                  <a:tcPr marL="9525" marR="9525" marT="9525" marB="0" anchor="b">
                    <a:noFill/>
                  </a:tcPr>
                </a:tc>
                <a:extLst>
                  <a:ext uri="{0D108BD9-81ED-4DB2-BD59-A6C34878D82A}">
                    <a16:rowId xmlns:a16="http://schemas.microsoft.com/office/drawing/2014/main" val="3443452799"/>
                  </a:ext>
                </a:extLst>
              </a:tr>
              <a:tr h="41962">
                <a:tc>
                  <a:txBody>
                    <a:bodyPr/>
                    <a:lstStyle/>
                    <a:p>
                      <a:pPr algn="ctr">
                        <a:lnSpc>
                          <a:spcPct val="115000"/>
                        </a:lnSpc>
                        <a:spcBef>
                          <a:spcPts val="1200"/>
                        </a:spcBef>
                        <a:spcAft>
                          <a:spcPts val="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l"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Извлекать, сопоставлять и систематизировать информацию о событиях отечественной и всеобщей истории XVIII в.</a:t>
                      </a:r>
                    </a:p>
                  </a:txBody>
                  <a:tcPr marL="9525" marR="9525" marT="9525" marB="0" anchor="b">
                    <a:noFill/>
                  </a:tcPr>
                </a:tc>
                <a:extLst>
                  <a:ext uri="{0D108BD9-81ED-4DB2-BD59-A6C34878D82A}">
                    <a16:rowId xmlns:a16="http://schemas.microsoft.com/office/drawing/2014/main" val="1071059244"/>
                  </a:ext>
                </a:extLst>
              </a:tr>
              <a:tr h="123533">
                <a:tc>
                  <a:txBody>
                    <a:bodyPr/>
                    <a:lstStyle/>
                    <a:p>
                      <a:pPr algn="ctr">
                        <a:lnSpc>
                          <a:spcPct val="115000"/>
                        </a:lnSpc>
                        <a:spcBef>
                          <a:spcPts val="1200"/>
                        </a:spcBef>
                        <a:spcAft>
                          <a:spcPts val="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l"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Выявлять особенности развития культуры, быта и нравов народов отечественной и всеобщей истории XVIII в.</a:t>
                      </a:r>
                    </a:p>
                  </a:txBody>
                  <a:tcPr marL="9525" marR="9525" marT="9525" marB="0" anchor="b">
                    <a:noFill/>
                  </a:tcPr>
                </a:tc>
                <a:extLst>
                  <a:ext uri="{0D108BD9-81ED-4DB2-BD59-A6C34878D82A}">
                    <a16:rowId xmlns:a16="http://schemas.microsoft.com/office/drawing/2014/main" val="1258273726"/>
                  </a:ext>
                </a:extLst>
              </a:tr>
              <a:tr h="41962">
                <a:tc>
                  <a:txBody>
                    <a:bodyPr/>
                    <a:lstStyle/>
                    <a:p>
                      <a:pPr algn="ctr">
                        <a:lnSpc>
                          <a:spcPct val="115000"/>
                        </a:lnSpc>
                        <a:spcBef>
                          <a:spcPts val="1200"/>
                        </a:spcBef>
                        <a:spcAft>
                          <a:spcPts val="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l"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Представлять описание памятников материальной и художественной культуры изучаемой эпохи</a:t>
                      </a:r>
                    </a:p>
                  </a:txBody>
                  <a:tcPr marL="9525" marR="9525" marT="9525" marB="0" anchor="b">
                    <a:noFill/>
                  </a:tcPr>
                </a:tc>
                <a:extLst>
                  <a:ext uri="{0D108BD9-81ED-4DB2-BD59-A6C34878D82A}">
                    <a16:rowId xmlns:a16="http://schemas.microsoft.com/office/drawing/2014/main" val="339288966"/>
                  </a:ext>
                </a:extLst>
              </a:tr>
              <a:tr h="216828">
                <a:tc>
                  <a:txBody>
                    <a:bodyPr/>
                    <a:lstStyle/>
                    <a:p>
                      <a:pPr algn="ctr">
                        <a:lnSpc>
                          <a:spcPct val="115000"/>
                        </a:lnSpc>
                        <a:spcBef>
                          <a:spcPts val="1200"/>
                        </a:spcBef>
                        <a:spcAft>
                          <a:spcPts val="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l"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Аргументировать предложенную точку зрения на события и личностей отечественной и всеобщей истории XVIII в. с опорой на фактический материал</a:t>
                      </a:r>
                    </a:p>
                  </a:txBody>
                  <a:tcPr marL="9525" marR="9525" marT="9525" marB="0" anchor="b">
                    <a:noFill/>
                  </a:tcPr>
                </a:tc>
                <a:extLst>
                  <a:ext uri="{0D108BD9-81ED-4DB2-BD59-A6C34878D82A}">
                    <a16:rowId xmlns:a16="http://schemas.microsoft.com/office/drawing/2014/main" val="3572328884"/>
                  </a:ext>
                </a:extLst>
              </a:tr>
              <a:tr h="216828">
                <a:tc>
                  <a:txBody>
                    <a:bodyPr/>
                    <a:lstStyle/>
                    <a:p>
                      <a:pPr algn="ctr">
                        <a:lnSpc>
                          <a:spcPct val="115000"/>
                        </a:lnSpc>
                        <a:spcBef>
                          <a:spcPts val="1200"/>
                        </a:spcBef>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68580" marR="68580" marT="0" marB="0" anchor="ctr">
                    <a:noFill/>
                  </a:tcPr>
                </a:tc>
                <a:tc>
                  <a:txBody>
                    <a:bodyPr/>
                    <a:lstStyle/>
                    <a:p>
                      <a:pPr algn="l"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Анализировать визуальные источники исторической информации; раскрывать существенные черты и характерные признаки исторических событий, явлений, процессов</a:t>
                      </a:r>
                    </a:p>
                  </a:txBody>
                  <a:tcPr marL="9525" marR="9525" marT="9525" marB="0" anchor="b">
                    <a:noFill/>
                  </a:tcPr>
                </a:tc>
                <a:extLst>
                  <a:ext uri="{0D108BD9-81ED-4DB2-BD59-A6C34878D82A}">
                    <a16:rowId xmlns:a16="http://schemas.microsoft.com/office/drawing/2014/main" val="3198226242"/>
                  </a:ext>
                </a:extLst>
              </a:tr>
            </a:tbl>
          </a:graphicData>
        </a:graphic>
      </p:graphicFrame>
      <p:sp>
        <p:nvSpPr>
          <p:cNvPr id="6" name="Заголовок 3">
            <a:extLst>
              <a:ext uri="{FF2B5EF4-FFF2-40B4-BE49-F238E27FC236}">
                <a16:creationId xmlns:a16="http://schemas.microsoft.com/office/drawing/2014/main" id="{6AA098EB-00A5-4472-B92F-2DD914CDD303}"/>
              </a:ext>
            </a:extLst>
          </p:cNvPr>
          <p:cNvSpPr>
            <a:spLocks noGrp="1"/>
          </p:cNvSpPr>
          <p:nvPr>
            <p:ph type="title"/>
          </p:nvPr>
        </p:nvSpPr>
        <p:spPr>
          <a:xfrm>
            <a:off x="3436620" y="292746"/>
            <a:ext cx="10728960" cy="594360"/>
          </a:xfrm>
        </p:spPr>
        <p:txBody>
          <a:bodyPr/>
          <a:lstStyle/>
          <a:p>
            <a:r>
              <a:rPr lang="ru-RU" dirty="0"/>
              <a:t>Требования (умения)</a:t>
            </a:r>
          </a:p>
        </p:txBody>
      </p:sp>
      <p:sp>
        <p:nvSpPr>
          <p:cNvPr id="4" name="TextBox 3">
            <a:extLst>
              <a:ext uri="{FF2B5EF4-FFF2-40B4-BE49-F238E27FC236}">
                <a16:creationId xmlns:a16="http://schemas.microsoft.com/office/drawing/2014/main" id="{877A7B32-3CCB-40DB-94A8-B68D56EEFC05}"/>
              </a:ext>
            </a:extLst>
          </p:cNvPr>
          <p:cNvSpPr txBox="1"/>
          <p:nvPr/>
        </p:nvSpPr>
        <p:spPr>
          <a:xfrm>
            <a:off x="10879311" y="0"/>
            <a:ext cx="1312689" cy="276999"/>
          </a:xfrm>
          <a:prstGeom prst="rect">
            <a:avLst/>
          </a:prstGeom>
          <a:noFill/>
        </p:spPr>
        <p:txBody>
          <a:bodyPr wrap="square" rtlCol="0">
            <a:spAutoFit/>
          </a:bodyPr>
          <a:lstStyle/>
          <a:p>
            <a:r>
              <a:rPr lang="ru-RU" sz="1200" dirty="0">
                <a:solidFill>
                  <a:schemeClr val="tx2">
                    <a:lumMod val="40000"/>
                    <a:lumOff val="60000"/>
                  </a:schemeClr>
                </a:solidFill>
              </a:rPr>
              <a:t>История, 8 класс</a:t>
            </a:r>
          </a:p>
        </p:txBody>
      </p:sp>
    </p:spTree>
    <p:extLst>
      <p:ext uri="{BB962C8B-B14F-4D97-AF65-F5344CB8AC3E}">
        <p14:creationId xmlns:p14="http://schemas.microsoft.com/office/powerpoint/2010/main" val="267989672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8362281" cy="444387"/>
          </a:xfrm>
        </p:spPr>
        <p:txBody>
          <a:bodyPr>
            <a:noAutofit/>
          </a:bodyPr>
          <a:lstStyle/>
          <a:p>
            <a:r>
              <a:rPr lang="ru-RU" sz="2000" dirty="0"/>
              <a:t>Изменение доли участников по качеству знаний («4»+«5») по результатам ВПР в  2021-2025 гг.</a:t>
            </a:r>
          </a:p>
        </p:txBody>
      </p:sp>
      <p:graphicFrame>
        <p:nvGraphicFramePr>
          <p:cNvPr id="5" name="Диаграмма 4">
            <a:extLst>
              <a:ext uri="{FF2B5EF4-FFF2-40B4-BE49-F238E27FC236}">
                <a16:creationId xmlns:a16="http://schemas.microsoft.com/office/drawing/2014/main" id="{B778A58D-E6E9-4DE1-8D27-8FDCACC32A8C}"/>
              </a:ext>
            </a:extLst>
          </p:cNvPr>
          <p:cNvGraphicFramePr/>
          <p:nvPr>
            <p:extLst>
              <p:ext uri="{D42A27DB-BD31-4B8C-83A1-F6EECF244321}">
                <p14:modId xmlns:p14="http://schemas.microsoft.com/office/powerpoint/2010/main" val="2125651512"/>
              </p:ext>
            </p:extLst>
          </p:nvPr>
        </p:nvGraphicFramePr>
        <p:xfrm>
          <a:off x="98854" y="719667"/>
          <a:ext cx="11986054" cy="30331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Диаграмма 6">
            <a:extLst>
              <a:ext uri="{FF2B5EF4-FFF2-40B4-BE49-F238E27FC236}">
                <a16:creationId xmlns:a16="http://schemas.microsoft.com/office/drawing/2014/main" id="{8FAA810D-E1F2-4CF0-9CEE-B6A9C74CD080}"/>
              </a:ext>
            </a:extLst>
          </p:cNvPr>
          <p:cNvGraphicFramePr/>
          <p:nvPr>
            <p:extLst>
              <p:ext uri="{D42A27DB-BD31-4B8C-83A1-F6EECF244321}">
                <p14:modId xmlns:p14="http://schemas.microsoft.com/office/powerpoint/2010/main" val="3878857471"/>
              </p:ext>
            </p:extLst>
          </p:nvPr>
        </p:nvGraphicFramePr>
        <p:xfrm>
          <a:off x="0" y="3656001"/>
          <a:ext cx="11986054" cy="303318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51ADD9FE-CE59-4C3A-865F-081A0C983CC5}"/>
              </a:ext>
            </a:extLst>
          </p:cNvPr>
          <p:cNvSpPr txBox="1"/>
          <p:nvPr/>
        </p:nvSpPr>
        <p:spPr>
          <a:xfrm>
            <a:off x="10879311" y="0"/>
            <a:ext cx="1312689" cy="276999"/>
          </a:xfrm>
          <a:prstGeom prst="rect">
            <a:avLst/>
          </a:prstGeom>
          <a:noFill/>
        </p:spPr>
        <p:txBody>
          <a:bodyPr wrap="square" rtlCol="0">
            <a:spAutoFit/>
          </a:bodyPr>
          <a:lstStyle/>
          <a:p>
            <a:r>
              <a:rPr lang="ru-RU" sz="1200" dirty="0">
                <a:solidFill>
                  <a:schemeClr val="tx2">
                    <a:lumMod val="40000"/>
                    <a:lumOff val="60000"/>
                  </a:schemeClr>
                </a:solidFill>
              </a:rPr>
              <a:t>История, 8 класс</a:t>
            </a:r>
          </a:p>
        </p:txBody>
      </p:sp>
    </p:spTree>
    <p:extLst>
      <p:ext uri="{BB962C8B-B14F-4D97-AF65-F5344CB8AC3E}">
        <p14:creationId xmlns:p14="http://schemas.microsoft.com/office/powerpoint/2010/main" val="353572682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300365"/>
            <a:ext cx="6688455" cy="509260"/>
          </a:xfrm>
        </p:spPr>
        <p:txBody>
          <a:bodyPr>
            <a:normAutofit/>
          </a:bodyPr>
          <a:lstStyle/>
          <a:p>
            <a:r>
              <a:rPr lang="ru-RU" dirty="0"/>
              <a:t>Достижение планируемых результатов</a:t>
            </a:r>
          </a:p>
        </p:txBody>
      </p:sp>
      <p:graphicFrame>
        <p:nvGraphicFramePr>
          <p:cNvPr id="7" name="Диаграмма 6">
            <a:extLst>
              <a:ext uri="{FF2B5EF4-FFF2-40B4-BE49-F238E27FC236}">
                <a16:creationId xmlns:a16="http://schemas.microsoft.com/office/drawing/2014/main" id="{CDC35874-62BF-4D4F-AC73-5604ABA8ABF0}"/>
              </a:ext>
            </a:extLst>
          </p:cNvPr>
          <p:cNvGraphicFramePr/>
          <p:nvPr>
            <p:extLst>
              <p:ext uri="{D42A27DB-BD31-4B8C-83A1-F6EECF244321}">
                <p14:modId xmlns:p14="http://schemas.microsoft.com/office/powerpoint/2010/main" val="143566810"/>
              </p:ext>
            </p:extLst>
          </p:nvPr>
        </p:nvGraphicFramePr>
        <p:xfrm>
          <a:off x="409575" y="723900"/>
          <a:ext cx="11363325" cy="539115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F24746DC-6D51-48FE-8696-5F0A72E1476D}"/>
              </a:ext>
            </a:extLst>
          </p:cNvPr>
          <p:cNvSpPr txBox="1"/>
          <p:nvPr/>
        </p:nvSpPr>
        <p:spPr>
          <a:xfrm>
            <a:off x="9597339" y="5999520"/>
            <a:ext cx="2431622" cy="276999"/>
          </a:xfrm>
          <a:prstGeom prst="rect">
            <a:avLst/>
          </a:prstGeom>
          <a:solidFill>
            <a:schemeClr val="bg1"/>
          </a:solidFill>
        </p:spPr>
        <p:txBody>
          <a:bodyPr wrap="square" rtlCol="0">
            <a:spAutoFit/>
          </a:bodyPr>
          <a:lstStyle/>
          <a:p>
            <a:r>
              <a:rPr lang="ru-RU" sz="1200" dirty="0"/>
              <a:t>результат лучше общероссийского</a:t>
            </a:r>
          </a:p>
        </p:txBody>
      </p:sp>
      <p:sp>
        <p:nvSpPr>
          <p:cNvPr id="5" name="TextBox 4">
            <a:extLst>
              <a:ext uri="{FF2B5EF4-FFF2-40B4-BE49-F238E27FC236}">
                <a16:creationId xmlns:a16="http://schemas.microsoft.com/office/drawing/2014/main" id="{B990D271-C629-4ADF-8943-37A49A4D5ED3}"/>
              </a:ext>
            </a:extLst>
          </p:cNvPr>
          <p:cNvSpPr txBox="1"/>
          <p:nvPr/>
        </p:nvSpPr>
        <p:spPr>
          <a:xfrm>
            <a:off x="9597339" y="6253345"/>
            <a:ext cx="2431622" cy="276999"/>
          </a:xfrm>
          <a:prstGeom prst="rect">
            <a:avLst/>
          </a:prstGeom>
          <a:solidFill>
            <a:schemeClr val="bg1"/>
          </a:solidFill>
        </p:spPr>
        <p:txBody>
          <a:bodyPr wrap="square" rtlCol="0">
            <a:spAutoFit/>
          </a:bodyPr>
          <a:lstStyle/>
          <a:p>
            <a:r>
              <a:rPr lang="ru-RU" sz="1200" dirty="0"/>
              <a:t>результат выше 80%</a:t>
            </a:r>
          </a:p>
        </p:txBody>
      </p:sp>
      <p:sp>
        <p:nvSpPr>
          <p:cNvPr id="8" name="TextBox 7">
            <a:extLst>
              <a:ext uri="{FF2B5EF4-FFF2-40B4-BE49-F238E27FC236}">
                <a16:creationId xmlns:a16="http://schemas.microsoft.com/office/drawing/2014/main" id="{C6D48567-4EC9-43E0-B87B-7C7AEB86AA00}"/>
              </a:ext>
            </a:extLst>
          </p:cNvPr>
          <p:cNvSpPr txBox="1"/>
          <p:nvPr/>
        </p:nvSpPr>
        <p:spPr>
          <a:xfrm>
            <a:off x="9597337" y="6546819"/>
            <a:ext cx="2431623" cy="276999"/>
          </a:xfrm>
          <a:prstGeom prst="rect">
            <a:avLst/>
          </a:prstGeom>
          <a:solidFill>
            <a:schemeClr val="bg1"/>
          </a:solidFill>
        </p:spPr>
        <p:txBody>
          <a:bodyPr wrap="square" rtlCol="0">
            <a:spAutoFit/>
          </a:bodyPr>
          <a:lstStyle/>
          <a:p>
            <a:r>
              <a:rPr lang="ru-RU" sz="1200" dirty="0"/>
              <a:t> самый  низкий % выполнения</a:t>
            </a:r>
          </a:p>
        </p:txBody>
      </p:sp>
      <p:sp>
        <p:nvSpPr>
          <p:cNvPr id="9" name="TextBox 8">
            <a:extLst>
              <a:ext uri="{FF2B5EF4-FFF2-40B4-BE49-F238E27FC236}">
                <a16:creationId xmlns:a16="http://schemas.microsoft.com/office/drawing/2014/main" id="{95317570-9DA7-45C8-95C0-FC8B34A1C001}"/>
              </a:ext>
            </a:extLst>
          </p:cNvPr>
          <p:cNvSpPr txBox="1"/>
          <p:nvPr/>
        </p:nvSpPr>
        <p:spPr>
          <a:xfrm>
            <a:off x="9267841" y="6340614"/>
            <a:ext cx="329501" cy="178149"/>
          </a:xfrm>
          <a:prstGeom prst="rect">
            <a:avLst/>
          </a:prstGeom>
          <a:solidFill>
            <a:srgbClr val="FFFF00"/>
          </a:solidFill>
        </p:spPr>
        <p:txBody>
          <a:bodyPr wrap="square" rtlCol="0">
            <a:spAutoFit/>
          </a:bodyPr>
          <a:lstStyle/>
          <a:p>
            <a:endParaRPr lang="ru-RU" sz="1200" dirty="0"/>
          </a:p>
        </p:txBody>
      </p:sp>
      <p:sp>
        <p:nvSpPr>
          <p:cNvPr id="10" name="TextBox 9">
            <a:extLst>
              <a:ext uri="{FF2B5EF4-FFF2-40B4-BE49-F238E27FC236}">
                <a16:creationId xmlns:a16="http://schemas.microsoft.com/office/drawing/2014/main" id="{B3DBF8BB-E2A5-4BC6-A512-B2C88FF1140D}"/>
              </a:ext>
            </a:extLst>
          </p:cNvPr>
          <p:cNvSpPr txBox="1"/>
          <p:nvPr/>
        </p:nvSpPr>
        <p:spPr>
          <a:xfrm>
            <a:off x="9269763" y="6588111"/>
            <a:ext cx="327574" cy="194414"/>
          </a:xfrm>
          <a:prstGeom prst="rect">
            <a:avLst/>
          </a:prstGeom>
          <a:solidFill>
            <a:schemeClr val="accent2">
              <a:lumMod val="60000"/>
              <a:lumOff val="40000"/>
            </a:schemeClr>
          </a:solidFill>
        </p:spPr>
        <p:txBody>
          <a:bodyPr wrap="square" rtlCol="0">
            <a:spAutoFit/>
          </a:bodyPr>
          <a:lstStyle/>
          <a:p>
            <a:endParaRPr lang="ru-RU" sz="1200" dirty="0"/>
          </a:p>
        </p:txBody>
      </p:sp>
      <p:sp>
        <p:nvSpPr>
          <p:cNvPr id="11" name="TextBox 1">
            <a:extLst>
              <a:ext uri="{FF2B5EF4-FFF2-40B4-BE49-F238E27FC236}">
                <a16:creationId xmlns:a16="http://schemas.microsoft.com/office/drawing/2014/main" id="{7FE6DA13-B5DC-473A-AEFF-6B242BFB4357}"/>
              </a:ext>
            </a:extLst>
          </p:cNvPr>
          <p:cNvSpPr txBox="1"/>
          <p:nvPr/>
        </p:nvSpPr>
        <p:spPr>
          <a:xfrm>
            <a:off x="9267835" y="6077441"/>
            <a:ext cx="329512" cy="194442"/>
          </a:xfrm>
          <a:prstGeom prst="rect">
            <a:avLst/>
          </a:prstGeom>
          <a:solidFill>
            <a:srgbClr val="00FF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200" dirty="0"/>
          </a:p>
        </p:txBody>
      </p:sp>
      <p:sp>
        <p:nvSpPr>
          <p:cNvPr id="12" name="TextBox 11">
            <a:extLst>
              <a:ext uri="{FF2B5EF4-FFF2-40B4-BE49-F238E27FC236}">
                <a16:creationId xmlns:a16="http://schemas.microsoft.com/office/drawing/2014/main" id="{435D9B63-FDEE-4A2A-A587-A5FB4B5B4030}"/>
              </a:ext>
            </a:extLst>
          </p:cNvPr>
          <p:cNvSpPr txBox="1"/>
          <p:nvPr/>
        </p:nvSpPr>
        <p:spPr>
          <a:xfrm>
            <a:off x="10879311" y="0"/>
            <a:ext cx="1312689" cy="276999"/>
          </a:xfrm>
          <a:prstGeom prst="rect">
            <a:avLst/>
          </a:prstGeom>
          <a:noFill/>
        </p:spPr>
        <p:txBody>
          <a:bodyPr wrap="square" rtlCol="0">
            <a:spAutoFit/>
          </a:bodyPr>
          <a:lstStyle/>
          <a:p>
            <a:r>
              <a:rPr lang="ru-RU" sz="1200" dirty="0">
                <a:solidFill>
                  <a:schemeClr val="tx2">
                    <a:lumMod val="40000"/>
                    <a:lumOff val="60000"/>
                  </a:schemeClr>
                </a:solidFill>
              </a:rPr>
              <a:t>История, 8 класс</a:t>
            </a:r>
          </a:p>
        </p:txBody>
      </p:sp>
    </p:spTree>
    <p:extLst>
      <p:ext uri="{BB962C8B-B14F-4D97-AF65-F5344CB8AC3E}">
        <p14:creationId xmlns:p14="http://schemas.microsoft.com/office/powerpoint/2010/main" val="132907072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Распределение участников по отметкам, %</a:t>
            </a:r>
          </a:p>
        </p:txBody>
      </p:sp>
      <p:graphicFrame>
        <p:nvGraphicFramePr>
          <p:cNvPr id="4" name="Таблица 3">
            <a:extLst>
              <a:ext uri="{FF2B5EF4-FFF2-40B4-BE49-F238E27FC236}">
                <a16:creationId xmlns:a16="http://schemas.microsoft.com/office/drawing/2014/main" id="{8FFA6CE0-D724-4244-B21F-300A8875D027}"/>
              </a:ext>
            </a:extLst>
          </p:cNvPr>
          <p:cNvGraphicFramePr>
            <a:graphicFrameLocks noGrp="1"/>
          </p:cNvGraphicFramePr>
          <p:nvPr>
            <p:extLst>
              <p:ext uri="{D42A27DB-BD31-4B8C-83A1-F6EECF244321}">
                <p14:modId xmlns:p14="http://schemas.microsoft.com/office/powerpoint/2010/main" val="2502811124"/>
              </p:ext>
            </p:extLst>
          </p:nvPr>
        </p:nvGraphicFramePr>
        <p:xfrm>
          <a:off x="139546" y="3149147"/>
          <a:ext cx="3756179" cy="952500"/>
        </p:xfrm>
        <a:graphic>
          <a:graphicData uri="http://schemas.openxmlformats.org/drawingml/2006/table">
            <a:tbl>
              <a:tblPr firstRow="1" bandRow="1">
                <a:tableStyleId>{5940675A-B579-460E-94D1-54222C63F5DA}</a:tableStyleId>
              </a:tblPr>
              <a:tblGrid>
                <a:gridCol w="2632229">
                  <a:extLst>
                    <a:ext uri="{9D8B030D-6E8A-4147-A177-3AD203B41FA5}">
                      <a16:colId xmlns:a16="http://schemas.microsoft.com/office/drawing/2014/main" val="3089212738"/>
                    </a:ext>
                  </a:extLst>
                </a:gridCol>
                <a:gridCol w="1123950">
                  <a:extLst>
                    <a:ext uri="{9D8B030D-6E8A-4147-A177-3AD203B41FA5}">
                      <a16:colId xmlns:a16="http://schemas.microsoft.com/office/drawing/2014/main" val="469627586"/>
                    </a:ext>
                  </a:extLst>
                </a:gridCol>
              </a:tblGrid>
              <a:tr h="296363">
                <a:tc>
                  <a:txBody>
                    <a:bodyPr/>
                    <a:lstStyle/>
                    <a:p>
                      <a:pPr algn="ctr"/>
                      <a:r>
                        <a:rPr lang="ru-RU" sz="1400" dirty="0"/>
                        <a:t>Количество участников</a:t>
                      </a:r>
                    </a:p>
                  </a:txBody>
                  <a:tcPr anchor="ctr"/>
                </a:tc>
                <a:tc>
                  <a:txBody>
                    <a:bodyPr/>
                    <a:lstStyle/>
                    <a:p>
                      <a:pPr algn="ctr"/>
                      <a:r>
                        <a:rPr lang="ru-RU" sz="1400" dirty="0"/>
                        <a:t>8 класс</a:t>
                      </a:r>
                    </a:p>
                  </a:txBody>
                  <a:tcPr anchor="ctr"/>
                </a:tc>
                <a:extLst>
                  <a:ext uri="{0D108BD9-81ED-4DB2-BD59-A6C34878D82A}">
                    <a16:rowId xmlns:a16="http://schemas.microsoft.com/office/drawing/2014/main" val="3892861024"/>
                  </a:ext>
                </a:extLst>
              </a:tr>
              <a:tr h="342900">
                <a:tc>
                  <a:txBody>
                    <a:bodyPr/>
                    <a:lstStyle/>
                    <a:p>
                      <a:pPr algn="ctr"/>
                      <a:r>
                        <a:rPr lang="ru-RU" sz="1400" dirty="0"/>
                        <a:t>Россия (вся выборка)</a:t>
                      </a:r>
                    </a:p>
                  </a:txBody>
                  <a:tcPr anchor="ctr"/>
                </a:tc>
                <a:tc>
                  <a:txBody>
                    <a:bodyPr/>
                    <a:lstStyle/>
                    <a:p>
                      <a:pPr algn="ctr"/>
                      <a:r>
                        <a:rPr lang="ru-RU" sz="1400" dirty="0"/>
                        <a:t>467735</a:t>
                      </a:r>
                    </a:p>
                  </a:txBody>
                  <a:tcPr anchor="ctr"/>
                </a:tc>
                <a:extLst>
                  <a:ext uri="{0D108BD9-81ED-4DB2-BD59-A6C34878D82A}">
                    <a16:rowId xmlns:a16="http://schemas.microsoft.com/office/drawing/2014/main" val="1517554406"/>
                  </a:ext>
                </a:extLst>
              </a:tr>
              <a:tr h="285750">
                <a:tc>
                  <a:txBody>
                    <a:bodyPr/>
                    <a:lstStyle/>
                    <a:p>
                      <a:pPr algn="ctr"/>
                      <a:r>
                        <a:rPr lang="ru-RU" sz="1400" dirty="0"/>
                        <a:t>Приморский край</a:t>
                      </a:r>
                    </a:p>
                  </a:txBody>
                  <a:tcPr anchor="ctr"/>
                </a:tc>
                <a:tc>
                  <a:txBody>
                    <a:bodyPr/>
                    <a:lstStyle/>
                    <a:p>
                      <a:pPr algn="ctr"/>
                      <a:r>
                        <a:rPr lang="ru-RU" sz="1400" dirty="0"/>
                        <a:t>6177</a:t>
                      </a:r>
                    </a:p>
                  </a:txBody>
                  <a:tcPr anchor="ctr"/>
                </a:tc>
                <a:extLst>
                  <a:ext uri="{0D108BD9-81ED-4DB2-BD59-A6C34878D82A}">
                    <a16:rowId xmlns:a16="http://schemas.microsoft.com/office/drawing/2014/main" val="2599007028"/>
                  </a:ext>
                </a:extLst>
              </a:tr>
            </a:tbl>
          </a:graphicData>
        </a:graphic>
      </p:graphicFrame>
      <p:graphicFrame>
        <p:nvGraphicFramePr>
          <p:cNvPr id="5" name="Диаграмма 4">
            <a:extLst>
              <a:ext uri="{FF2B5EF4-FFF2-40B4-BE49-F238E27FC236}">
                <a16:creationId xmlns:a16="http://schemas.microsoft.com/office/drawing/2014/main" id="{54478881-B93D-411D-81FB-2A5AB84EA5CE}"/>
              </a:ext>
            </a:extLst>
          </p:cNvPr>
          <p:cNvGraphicFramePr/>
          <p:nvPr>
            <p:extLst>
              <p:ext uri="{D42A27DB-BD31-4B8C-83A1-F6EECF244321}">
                <p14:modId xmlns:p14="http://schemas.microsoft.com/office/powerpoint/2010/main" val="2832626861"/>
              </p:ext>
            </p:extLst>
          </p:nvPr>
        </p:nvGraphicFramePr>
        <p:xfrm>
          <a:off x="4095749" y="723900"/>
          <a:ext cx="7677151" cy="565785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2632272D-2335-4325-9EBF-19DA257F8277}"/>
              </a:ext>
            </a:extLst>
          </p:cNvPr>
          <p:cNvSpPr txBox="1"/>
          <p:nvPr/>
        </p:nvSpPr>
        <p:spPr>
          <a:xfrm>
            <a:off x="10879311" y="0"/>
            <a:ext cx="1312689" cy="276999"/>
          </a:xfrm>
          <a:prstGeom prst="rect">
            <a:avLst/>
          </a:prstGeom>
          <a:noFill/>
        </p:spPr>
        <p:txBody>
          <a:bodyPr wrap="square" rtlCol="0">
            <a:spAutoFit/>
          </a:bodyPr>
          <a:lstStyle/>
          <a:p>
            <a:r>
              <a:rPr lang="ru-RU" sz="1200" dirty="0">
                <a:solidFill>
                  <a:schemeClr val="tx2">
                    <a:lumMod val="40000"/>
                    <a:lumOff val="60000"/>
                  </a:schemeClr>
                </a:solidFill>
              </a:rPr>
              <a:t>История, 8 класс</a:t>
            </a:r>
          </a:p>
        </p:txBody>
      </p:sp>
    </p:spTree>
    <p:extLst>
      <p:ext uri="{BB962C8B-B14F-4D97-AF65-F5344CB8AC3E}">
        <p14:creationId xmlns:p14="http://schemas.microsoft.com/office/powerpoint/2010/main" val="99719257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Распределение первичных баллов</a:t>
            </a:r>
          </a:p>
        </p:txBody>
      </p:sp>
      <p:graphicFrame>
        <p:nvGraphicFramePr>
          <p:cNvPr id="3" name="Диаграмма 2">
            <a:extLst>
              <a:ext uri="{FF2B5EF4-FFF2-40B4-BE49-F238E27FC236}">
                <a16:creationId xmlns:a16="http://schemas.microsoft.com/office/drawing/2014/main" id="{8A7017B7-19EA-4F59-A353-2E4DF65C4210}"/>
              </a:ext>
            </a:extLst>
          </p:cNvPr>
          <p:cNvGraphicFramePr/>
          <p:nvPr>
            <p:extLst>
              <p:ext uri="{D42A27DB-BD31-4B8C-83A1-F6EECF244321}">
                <p14:modId xmlns:p14="http://schemas.microsoft.com/office/powerpoint/2010/main" val="3172935594"/>
              </p:ext>
            </p:extLst>
          </p:nvPr>
        </p:nvGraphicFramePr>
        <p:xfrm>
          <a:off x="504189" y="723900"/>
          <a:ext cx="11449686" cy="5500053"/>
        </p:xfrm>
        <a:graphic>
          <a:graphicData uri="http://schemas.openxmlformats.org/drawingml/2006/chart">
            <c:chart xmlns:c="http://schemas.openxmlformats.org/drawingml/2006/chart" xmlns:r="http://schemas.openxmlformats.org/officeDocument/2006/relationships" r:id="rId2"/>
          </a:graphicData>
        </a:graphic>
      </p:graphicFrame>
      <p:sp>
        <p:nvSpPr>
          <p:cNvPr id="2" name="Правая фигурная скобка 1">
            <a:extLst>
              <a:ext uri="{FF2B5EF4-FFF2-40B4-BE49-F238E27FC236}">
                <a16:creationId xmlns:a16="http://schemas.microsoft.com/office/drawing/2014/main" id="{885D3207-DFA3-456F-9CC9-C9F82E22EC16}"/>
              </a:ext>
            </a:extLst>
          </p:cNvPr>
          <p:cNvSpPr/>
          <p:nvPr/>
        </p:nvSpPr>
        <p:spPr>
          <a:xfrm rot="5400000">
            <a:off x="5208728" y="4797132"/>
            <a:ext cx="274024" cy="2688382"/>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 name="Правая фигурная скобка 4">
            <a:extLst>
              <a:ext uri="{FF2B5EF4-FFF2-40B4-BE49-F238E27FC236}">
                <a16:creationId xmlns:a16="http://schemas.microsoft.com/office/drawing/2014/main" id="{F8FD364E-D3CE-4ECD-9508-A8EFF0C91621}"/>
              </a:ext>
            </a:extLst>
          </p:cNvPr>
          <p:cNvSpPr/>
          <p:nvPr/>
        </p:nvSpPr>
        <p:spPr>
          <a:xfrm rot="5400000">
            <a:off x="10542598" y="5133123"/>
            <a:ext cx="291895" cy="1998525"/>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7" name="Правая фигурная скобка 6">
            <a:extLst>
              <a:ext uri="{FF2B5EF4-FFF2-40B4-BE49-F238E27FC236}">
                <a16:creationId xmlns:a16="http://schemas.microsoft.com/office/drawing/2014/main" id="{5C1F372C-0DBD-48C2-9221-45F17602B6DB}"/>
              </a:ext>
            </a:extLst>
          </p:cNvPr>
          <p:cNvSpPr/>
          <p:nvPr/>
        </p:nvSpPr>
        <p:spPr>
          <a:xfrm rot="5400000">
            <a:off x="8031558" y="4755922"/>
            <a:ext cx="303806" cy="2776756"/>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Правая фигурная скобка 7">
            <a:extLst>
              <a:ext uri="{FF2B5EF4-FFF2-40B4-BE49-F238E27FC236}">
                <a16:creationId xmlns:a16="http://schemas.microsoft.com/office/drawing/2014/main" id="{D70BC413-238B-4C4C-8FFF-2C59AF79E197}"/>
              </a:ext>
            </a:extLst>
          </p:cNvPr>
          <p:cNvSpPr/>
          <p:nvPr/>
        </p:nvSpPr>
        <p:spPr>
          <a:xfrm rot="5400000">
            <a:off x="2452887" y="4784347"/>
            <a:ext cx="190830" cy="2688381"/>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 name="TextBox 3">
            <a:extLst>
              <a:ext uri="{FF2B5EF4-FFF2-40B4-BE49-F238E27FC236}">
                <a16:creationId xmlns:a16="http://schemas.microsoft.com/office/drawing/2014/main" id="{3A8123AB-B78E-4DA2-BDCE-A3E5D1AA0A7F}"/>
              </a:ext>
            </a:extLst>
          </p:cNvPr>
          <p:cNvSpPr txBox="1"/>
          <p:nvPr/>
        </p:nvSpPr>
        <p:spPr>
          <a:xfrm>
            <a:off x="2272077" y="6342122"/>
            <a:ext cx="552450" cy="369332"/>
          </a:xfrm>
          <a:prstGeom prst="rect">
            <a:avLst/>
          </a:prstGeom>
          <a:noFill/>
        </p:spPr>
        <p:txBody>
          <a:bodyPr wrap="square" rtlCol="0">
            <a:spAutoFit/>
          </a:bodyPr>
          <a:lstStyle/>
          <a:p>
            <a:r>
              <a:rPr lang="ru-RU" dirty="0"/>
              <a:t>«2»</a:t>
            </a:r>
          </a:p>
        </p:txBody>
      </p:sp>
      <p:sp>
        <p:nvSpPr>
          <p:cNvPr id="9" name="TextBox 8">
            <a:extLst>
              <a:ext uri="{FF2B5EF4-FFF2-40B4-BE49-F238E27FC236}">
                <a16:creationId xmlns:a16="http://schemas.microsoft.com/office/drawing/2014/main" id="{139A4B10-EDC8-4B6C-B931-CFE0CD0F7742}"/>
              </a:ext>
            </a:extLst>
          </p:cNvPr>
          <p:cNvSpPr txBox="1"/>
          <p:nvPr/>
        </p:nvSpPr>
        <p:spPr>
          <a:xfrm>
            <a:off x="5069515" y="6350476"/>
            <a:ext cx="552450" cy="369332"/>
          </a:xfrm>
          <a:prstGeom prst="rect">
            <a:avLst/>
          </a:prstGeom>
          <a:noFill/>
        </p:spPr>
        <p:txBody>
          <a:bodyPr wrap="square" rtlCol="0">
            <a:spAutoFit/>
          </a:bodyPr>
          <a:lstStyle/>
          <a:p>
            <a:r>
              <a:rPr lang="ru-RU" dirty="0"/>
              <a:t>«3»</a:t>
            </a:r>
          </a:p>
        </p:txBody>
      </p:sp>
      <p:sp>
        <p:nvSpPr>
          <p:cNvPr id="10" name="TextBox 9">
            <a:extLst>
              <a:ext uri="{FF2B5EF4-FFF2-40B4-BE49-F238E27FC236}">
                <a16:creationId xmlns:a16="http://schemas.microsoft.com/office/drawing/2014/main" id="{313DB121-766F-449C-8C9C-B4822E7A55FA}"/>
              </a:ext>
            </a:extLst>
          </p:cNvPr>
          <p:cNvSpPr txBox="1"/>
          <p:nvPr/>
        </p:nvSpPr>
        <p:spPr>
          <a:xfrm>
            <a:off x="7907236" y="6345377"/>
            <a:ext cx="552450" cy="369332"/>
          </a:xfrm>
          <a:prstGeom prst="rect">
            <a:avLst/>
          </a:prstGeom>
          <a:noFill/>
        </p:spPr>
        <p:txBody>
          <a:bodyPr wrap="square" rtlCol="0">
            <a:spAutoFit/>
          </a:bodyPr>
          <a:lstStyle/>
          <a:p>
            <a:r>
              <a:rPr lang="ru-RU" dirty="0"/>
              <a:t>«4»</a:t>
            </a:r>
          </a:p>
        </p:txBody>
      </p:sp>
      <p:sp>
        <p:nvSpPr>
          <p:cNvPr id="11" name="TextBox 10">
            <a:extLst>
              <a:ext uri="{FF2B5EF4-FFF2-40B4-BE49-F238E27FC236}">
                <a16:creationId xmlns:a16="http://schemas.microsoft.com/office/drawing/2014/main" id="{77EBAF2E-4AA9-4C74-BBAF-884860710CE4}"/>
              </a:ext>
            </a:extLst>
          </p:cNvPr>
          <p:cNvSpPr txBox="1"/>
          <p:nvPr/>
        </p:nvSpPr>
        <p:spPr>
          <a:xfrm>
            <a:off x="10412320" y="6315422"/>
            <a:ext cx="552450" cy="369332"/>
          </a:xfrm>
          <a:prstGeom prst="rect">
            <a:avLst/>
          </a:prstGeom>
          <a:noFill/>
        </p:spPr>
        <p:txBody>
          <a:bodyPr wrap="square" rtlCol="0">
            <a:spAutoFit/>
          </a:bodyPr>
          <a:lstStyle/>
          <a:p>
            <a:r>
              <a:rPr lang="ru-RU" dirty="0"/>
              <a:t>«5»</a:t>
            </a:r>
          </a:p>
        </p:txBody>
      </p:sp>
      <p:sp>
        <p:nvSpPr>
          <p:cNvPr id="12" name="TextBox 11">
            <a:extLst>
              <a:ext uri="{FF2B5EF4-FFF2-40B4-BE49-F238E27FC236}">
                <a16:creationId xmlns:a16="http://schemas.microsoft.com/office/drawing/2014/main" id="{E7922C56-DDD6-4C34-83C4-9B9145FDC13A}"/>
              </a:ext>
            </a:extLst>
          </p:cNvPr>
          <p:cNvSpPr txBox="1"/>
          <p:nvPr/>
        </p:nvSpPr>
        <p:spPr>
          <a:xfrm>
            <a:off x="10879311" y="0"/>
            <a:ext cx="1312689" cy="276999"/>
          </a:xfrm>
          <a:prstGeom prst="rect">
            <a:avLst/>
          </a:prstGeom>
          <a:noFill/>
        </p:spPr>
        <p:txBody>
          <a:bodyPr wrap="square" rtlCol="0">
            <a:spAutoFit/>
          </a:bodyPr>
          <a:lstStyle/>
          <a:p>
            <a:r>
              <a:rPr lang="ru-RU" sz="1200" dirty="0">
                <a:solidFill>
                  <a:schemeClr val="tx2">
                    <a:lumMod val="40000"/>
                    <a:lumOff val="60000"/>
                  </a:schemeClr>
                </a:solidFill>
              </a:rPr>
              <a:t>История, 8 класс</a:t>
            </a:r>
          </a:p>
        </p:txBody>
      </p:sp>
    </p:spTree>
    <p:extLst>
      <p:ext uri="{BB962C8B-B14F-4D97-AF65-F5344CB8AC3E}">
        <p14:creationId xmlns:p14="http://schemas.microsoft.com/office/powerpoint/2010/main" val="155349529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Выполнение заданий группами участников</a:t>
            </a:r>
          </a:p>
        </p:txBody>
      </p:sp>
      <p:graphicFrame>
        <p:nvGraphicFramePr>
          <p:cNvPr id="4" name="Диаграмма 3">
            <a:extLst>
              <a:ext uri="{FF2B5EF4-FFF2-40B4-BE49-F238E27FC236}">
                <a16:creationId xmlns:a16="http://schemas.microsoft.com/office/drawing/2014/main" id="{399A6CDC-6674-47D3-86F1-B3479447F6F5}"/>
              </a:ext>
            </a:extLst>
          </p:cNvPr>
          <p:cNvGraphicFramePr/>
          <p:nvPr>
            <p:extLst>
              <p:ext uri="{D42A27DB-BD31-4B8C-83A1-F6EECF244321}">
                <p14:modId xmlns:p14="http://schemas.microsoft.com/office/powerpoint/2010/main" val="493177682"/>
              </p:ext>
            </p:extLst>
          </p:nvPr>
        </p:nvGraphicFramePr>
        <p:xfrm>
          <a:off x="831850" y="900641"/>
          <a:ext cx="10902950" cy="574271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E42BF722-1CC1-4B56-A428-BC63C52DD0C1}"/>
              </a:ext>
            </a:extLst>
          </p:cNvPr>
          <p:cNvSpPr txBox="1"/>
          <p:nvPr/>
        </p:nvSpPr>
        <p:spPr>
          <a:xfrm>
            <a:off x="10879311" y="0"/>
            <a:ext cx="1312689" cy="276999"/>
          </a:xfrm>
          <a:prstGeom prst="rect">
            <a:avLst/>
          </a:prstGeom>
          <a:noFill/>
        </p:spPr>
        <p:txBody>
          <a:bodyPr wrap="square" rtlCol="0">
            <a:spAutoFit/>
          </a:bodyPr>
          <a:lstStyle/>
          <a:p>
            <a:r>
              <a:rPr lang="ru-RU" sz="1200" dirty="0">
                <a:solidFill>
                  <a:schemeClr val="tx2">
                    <a:lumMod val="40000"/>
                    <a:lumOff val="60000"/>
                  </a:schemeClr>
                </a:solidFill>
              </a:rPr>
              <a:t>История, 8 класс</a:t>
            </a:r>
          </a:p>
        </p:txBody>
      </p:sp>
    </p:spTree>
    <p:extLst>
      <p:ext uri="{BB962C8B-B14F-4D97-AF65-F5344CB8AC3E}">
        <p14:creationId xmlns:p14="http://schemas.microsoft.com/office/powerpoint/2010/main" val="277336022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491967" y="288781"/>
            <a:ext cx="8032767" cy="509260"/>
          </a:xfrm>
        </p:spPr>
        <p:txBody>
          <a:bodyPr>
            <a:normAutofit fontScale="90000"/>
          </a:bodyPr>
          <a:lstStyle/>
          <a:p>
            <a:r>
              <a:rPr lang="ru-RU" dirty="0"/>
              <a:t>Сравнение отметок за работу с отметками по журналу</a:t>
            </a:r>
          </a:p>
        </p:txBody>
      </p:sp>
      <mc:AlternateContent xmlns:mc="http://schemas.openxmlformats.org/markup-compatibility/2006" xmlns:cx1="http://schemas.microsoft.com/office/drawing/2015/9/8/chartex">
        <mc:Choice Requires="cx1">
          <p:graphicFrame>
            <p:nvGraphicFramePr>
              <p:cNvPr id="5" name="Диаграмма 4">
                <a:extLst>
                  <a:ext uri="{FF2B5EF4-FFF2-40B4-BE49-F238E27FC236}">
                    <a16:creationId xmlns:a16="http://schemas.microsoft.com/office/drawing/2014/main" id="{55915916-03FC-45F2-9F5F-51A6D2B549C2}"/>
                  </a:ext>
                </a:extLst>
              </p:cNvPr>
              <p:cNvGraphicFramePr/>
              <p:nvPr>
                <p:extLst>
                  <p:ext uri="{D42A27DB-BD31-4B8C-83A1-F6EECF244321}">
                    <p14:modId xmlns:p14="http://schemas.microsoft.com/office/powerpoint/2010/main" val="2326181014"/>
                  </p:ext>
                </p:extLst>
              </p:nvPr>
            </p:nvGraphicFramePr>
            <p:xfrm>
              <a:off x="1560353" y="1397756"/>
              <a:ext cx="8447796" cy="3642293"/>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5" name="Диаграмма 4">
                <a:extLst>
                  <a:ext uri="{FF2B5EF4-FFF2-40B4-BE49-F238E27FC236}">
                    <a16:creationId xmlns:a16="http://schemas.microsoft.com/office/drawing/2014/main" id="{55915916-03FC-45F2-9F5F-51A6D2B549C2}"/>
                  </a:ext>
                </a:extLst>
              </p:cNvPr>
              <p:cNvPicPr>
                <a:picLocks noGrp="1" noRot="1" noChangeAspect="1" noMove="1" noResize="1" noEditPoints="1" noAdjustHandles="1" noChangeArrowheads="1" noChangeShapeType="1"/>
              </p:cNvPicPr>
              <p:nvPr/>
            </p:nvPicPr>
            <p:blipFill>
              <a:blip r:embed="rId3"/>
              <a:stretch>
                <a:fillRect/>
              </a:stretch>
            </p:blipFill>
            <p:spPr>
              <a:xfrm>
                <a:off x="1560353" y="1397756"/>
                <a:ext cx="8447796" cy="3642293"/>
              </a:xfrm>
              <a:prstGeom prst="rect">
                <a:avLst/>
              </a:prstGeom>
            </p:spPr>
          </p:pic>
        </mc:Fallback>
      </mc:AlternateContent>
      <p:sp>
        <p:nvSpPr>
          <p:cNvPr id="4" name="TextBox 3">
            <a:extLst>
              <a:ext uri="{FF2B5EF4-FFF2-40B4-BE49-F238E27FC236}">
                <a16:creationId xmlns:a16="http://schemas.microsoft.com/office/drawing/2014/main" id="{4060B8BB-1BAC-4492-AC77-CEBC5DAB56A5}"/>
              </a:ext>
            </a:extLst>
          </p:cNvPr>
          <p:cNvSpPr txBox="1"/>
          <p:nvPr/>
        </p:nvSpPr>
        <p:spPr>
          <a:xfrm>
            <a:off x="10879311" y="0"/>
            <a:ext cx="1312689" cy="276999"/>
          </a:xfrm>
          <a:prstGeom prst="rect">
            <a:avLst/>
          </a:prstGeom>
          <a:noFill/>
        </p:spPr>
        <p:txBody>
          <a:bodyPr wrap="square" rtlCol="0">
            <a:spAutoFit/>
          </a:bodyPr>
          <a:lstStyle/>
          <a:p>
            <a:r>
              <a:rPr lang="ru-RU" sz="1200" dirty="0">
                <a:solidFill>
                  <a:schemeClr val="tx2">
                    <a:lumMod val="40000"/>
                    <a:lumOff val="60000"/>
                  </a:schemeClr>
                </a:solidFill>
              </a:rPr>
              <a:t>История, 8 класс</a:t>
            </a:r>
          </a:p>
        </p:txBody>
      </p:sp>
    </p:spTree>
    <p:extLst>
      <p:ext uri="{BB962C8B-B14F-4D97-AF65-F5344CB8AC3E}">
        <p14:creationId xmlns:p14="http://schemas.microsoft.com/office/powerpoint/2010/main" val="263097510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FA4C46F-5D12-76B5-8BC8-F8B04389451E}"/>
              </a:ext>
            </a:extLst>
          </p:cNvPr>
          <p:cNvSpPr>
            <a:spLocks noGrp="1"/>
          </p:cNvSpPr>
          <p:nvPr>
            <p:ph type="title"/>
          </p:nvPr>
        </p:nvSpPr>
        <p:spPr>
          <a:xfrm>
            <a:off x="3531870" y="297181"/>
            <a:ext cx="10728960" cy="594360"/>
          </a:xfrm>
        </p:spPr>
        <p:txBody>
          <a:bodyPr/>
          <a:lstStyle/>
          <a:p>
            <a:r>
              <a:rPr lang="ru-RU" dirty="0"/>
              <a:t>Выводы</a:t>
            </a:r>
          </a:p>
        </p:txBody>
      </p:sp>
      <p:sp>
        <p:nvSpPr>
          <p:cNvPr id="7" name="Объект 4">
            <a:extLst>
              <a:ext uri="{FF2B5EF4-FFF2-40B4-BE49-F238E27FC236}">
                <a16:creationId xmlns:a16="http://schemas.microsoft.com/office/drawing/2014/main" id="{C43E84AE-2FC9-4608-BADC-F993BE74A5F5}"/>
              </a:ext>
            </a:extLst>
          </p:cNvPr>
          <p:cNvSpPr>
            <a:spLocks noGrp="1"/>
          </p:cNvSpPr>
          <p:nvPr>
            <p:ph idx="1"/>
          </p:nvPr>
        </p:nvSpPr>
        <p:spPr>
          <a:xfrm>
            <a:off x="436284" y="1237507"/>
            <a:ext cx="11467694" cy="5323312"/>
          </a:xfrm>
        </p:spPr>
        <p:txBody>
          <a:bodyPr>
            <a:normAutofit/>
          </a:bodyPr>
          <a:lstStyle/>
          <a:p>
            <a:pPr marL="285750" indent="-285750">
              <a:buFont typeface="Courier New" panose="02070309020205020404" pitchFamily="49" charset="0"/>
              <a:buChar char="o"/>
            </a:pPr>
            <a:r>
              <a:rPr lang="ru-RU" sz="2800" dirty="0">
                <a:latin typeface="+mn-lt"/>
              </a:rPr>
              <a:t>В ВПР по истории в  8 классах приняло участие </a:t>
            </a:r>
            <a:r>
              <a:rPr lang="ru-RU" sz="2800" b="1" dirty="0">
                <a:latin typeface="+mn-lt"/>
              </a:rPr>
              <a:t>6177</a:t>
            </a:r>
            <a:r>
              <a:rPr lang="ru-RU" sz="2800" dirty="0">
                <a:latin typeface="+mn-lt"/>
              </a:rPr>
              <a:t> человек.</a:t>
            </a:r>
          </a:p>
          <a:p>
            <a:endParaRPr lang="ru-RU" sz="2800" dirty="0">
              <a:latin typeface="+mn-lt"/>
            </a:endParaRPr>
          </a:p>
          <a:p>
            <a:pPr marL="285750" indent="-285750">
              <a:buFont typeface="Courier New" panose="02070309020205020404" pitchFamily="49" charset="0"/>
              <a:buChar char="o"/>
            </a:pPr>
            <a:r>
              <a:rPr lang="ru-RU" sz="2800" dirty="0">
                <a:latin typeface="+mn-lt"/>
              </a:rPr>
              <a:t>Не справились с  работой (получили «2») </a:t>
            </a:r>
            <a:r>
              <a:rPr lang="ru-RU" sz="2800" b="1" dirty="0">
                <a:latin typeface="+mn-lt"/>
              </a:rPr>
              <a:t>204</a:t>
            </a:r>
            <a:r>
              <a:rPr lang="ru-RU" sz="2800" dirty="0">
                <a:latin typeface="+mn-lt"/>
              </a:rPr>
              <a:t> участника (</a:t>
            </a:r>
            <a:r>
              <a:rPr lang="ru-RU" sz="2800" b="1" dirty="0">
                <a:latin typeface="+mn-lt"/>
              </a:rPr>
              <a:t>3,31</a:t>
            </a:r>
            <a:r>
              <a:rPr lang="ru-RU" sz="2800" dirty="0">
                <a:latin typeface="+mn-lt"/>
              </a:rPr>
              <a:t>%).</a:t>
            </a:r>
          </a:p>
          <a:p>
            <a:endParaRPr lang="ru-RU" sz="2800" dirty="0">
              <a:latin typeface="+mn-lt"/>
            </a:endParaRPr>
          </a:p>
          <a:p>
            <a:pPr marL="285750" indent="-285750">
              <a:buFont typeface="Courier New" panose="02070309020205020404" pitchFamily="49" charset="0"/>
              <a:buChar char="o"/>
            </a:pPr>
            <a:r>
              <a:rPr lang="ru-RU" sz="2800" dirty="0">
                <a:latin typeface="+mn-lt"/>
              </a:rPr>
              <a:t> </a:t>
            </a:r>
            <a:r>
              <a:rPr lang="ru-RU" sz="2800" b="1" dirty="0">
                <a:latin typeface="+mn-lt"/>
              </a:rPr>
              <a:t>55,86</a:t>
            </a:r>
            <a:r>
              <a:rPr lang="ru-RU" sz="2800" dirty="0">
                <a:latin typeface="+mn-lt"/>
              </a:rPr>
              <a:t>% участников показали качество знаний (получили «4» и «5»)         в  процессе выполнения работы.</a:t>
            </a:r>
          </a:p>
          <a:p>
            <a:endParaRPr lang="ru-RU" sz="2800" dirty="0">
              <a:latin typeface="+mn-lt"/>
            </a:endParaRPr>
          </a:p>
          <a:p>
            <a:pPr marL="285750" indent="-285750">
              <a:buFont typeface="Courier New" panose="02070309020205020404" pitchFamily="49" charset="0"/>
              <a:buChar char="o"/>
            </a:pPr>
            <a:r>
              <a:rPr lang="ru-RU" sz="2800" dirty="0">
                <a:latin typeface="+mn-lt"/>
              </a:rPr>
              <a:t>Наибольшую сложность при выполнении работы вызвало задание            № </a:t>
            </a:r>
            <a:r>
              <a:rPr lang="ru-RU" sz="2800" b="1" dirty="0">
                <a:latin typeface="+mn-lt"/>
              </a:rPr>
              <a:t>9.</a:t>
            </a:r>
            <a:endParaRPr lang="ru-RU" sz="2800" dirty="0">
              <a:latin typeface="+mn-lt"/>
            </a:endParaRPr>
          </a:p>
          <a:p>
            <a:endParaRPr lang="ru-RU" sz="2800" dirty="0">
              <a:latin typeface="+mn-lt"/>
            </a:endParaRPr>
          </a:p>
        </p:txBody>
      </p:sp>
      <p:sp>
        <p:nvSpPr>
          <p:cNvPr id="5" name="TextBox 4">
            <a:extLst>
              <a:ext uri="{FF2B5EF4-FFF2-40B4-BE49-F238E27FC236}">
                <a16:creationId xmlns:a16="http://schemas.microsoft.com/office/drawing/2014/main" id="{67FA5E37-701D-4DD2-A248-7613E9CAD503}"/>
              </a:ext>
            </a:extLst>
          </p:cNvPr>
          <p:cNvSpPr txBox="1"/>
          <p:nvPr/>
        </p:nvSpPr>
        <p:spPr>
          <a:xfrm>
            <a:off x="10879311" y="0"/>
            <a:ext cx="1312689" cy="276999"/>
          </a:xfrm>
          <a:prstGeom prst="rect">
            <a:avLst/>
          </a:prstGeom>
          <a:noFill/>
        </p:spPr>
        <p:txBody>
          <a:bodyPr wrap="square" rtlCol="0">
            <a:spAutoFit/>
          </a:bodyPr>
          <a:lstStyle/>
          <a:p>
            <a:r>
              <a:rPr lang="ru-RU" sz="1200" dirty="0">
                <a:solidFill>
                  <a:schemeClr val="tx2">
                    <a:lumMod val="40000"/>
                    <a:lumOff val="60000"/>
                  </a:schemeClr>
                </a:solidFill>
              </a:rPr>
              <a:t>История, 8 класс</a:t>
            </a:r>
          </a:p>
        </p:txBody>
      </p:sp>
    </p:spTree>
    <p:extLst>
      <p:ext uri="{BB962C8B-B14F-4D97-AF65-F5344CB8AC3E}">
        <p14:creationId xmlns:p14="http://schemas.microsoft.com/office/powerpoint/2010/main" val="98834851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E7192A1F-275E-951D-1242-8D6271F06BC5}"/>
              </a:ext>
            </a:extLst>
          </p:cNvPr>
          <p:cNvSpPr>
            <a:spLocks noGrp="1"/>
          </p:cNvSpPr>
          <p:nvPr>
            <p:ph idx="1"/>
          </p:nvPr>
        </p:nvSpPr>
        <p:spPr>
          <a:xfrm>
            <a:off x="1061857" y="1993557"/>
            <a:ext cx="10068285" cy="4740464"/>
          </a:xfrm>
        </p:spPr>
        <p:txBody>
          <a:bodyPr>
            <a:normAutofit/>
          </a:bodyPr>
          <a:lstStyle/>
          <a:p>
            <a:pPr algn="ctr"/>
            <a:r>
              <a:rPr lang="ru-RU" sz="6600" b="1" dirty="0"/>
              <a:t>Основные результаты </a:t>
            </a:r>
          </a:p>
          <a:p>
            <a:pPr algn="ctr"/>
            <a:r>
              <a:rPr lang="ru-RU" sz="6600" b="1" dirty="0"/>
              <a:t>по географии</a:t>
            </a:r>
          </a:p>
        </p:txBody>
      </p:sp>
    </p:spTree>
    <p:extLst>
      <p:ext uri="{BB962C8B-B14F-4D97-AF65-F5344CB8AC3E}">
        <p14:creationId xmlns:p14="http://schemas.microsoft.com/office/powerpoint/2010/main" val="365399803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12949</TotalTime>
  <Words>11849</Words>
  <Application>Microsoft Office PowerPoint</Application>
  <PresentationFormat>Широкоэкранный</PresentationFormat>
  <Paragraphs>1368</Paragraphs>
  <Slides>140</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140</vt:i4>
      </vt:variant>
    </vt:vector>
  </HeadingPairs>
  <TitlesOfParts>
    <vt:vector size="147" baseType="lpstr">
      <vt:lpstr>Arial</vt:lpstr>
      <vt:lpstr>Calibri</vt:lpstr>
      <vt:lpstr>Calibri Light</vt:lpstr>
      <vt:lpstr>Courier New</vt:lpstr>
      <vt:lpstr>Montserrat regular</vt:lpstr>
      <vt:lpstr>Times New Roman</vt:lpstr>
      <vt:lpstr>Тема Office</vt:lpstr>
      <vt:lpstr>Результаты Всероссийских проверочных работ (ВПР)  в  Приморском крае 2025 год 8 класс</vt:lpstr>
      <vt:lpstr>Цель Всероссийских проверочных работ</vt:lpstr>
      <vt:lpstr>Как использовать результаты ВПР</vt:lpstr>
      <vt:lpstr>Презентация PowerPoint</vt:lpstr>
      <vt:lpstr>Презентация PowerPoint</vt:lpstr>
      <vt:lpstr>Презентация PowerPoint</vt:lpstr>
      <vt:lpstr>Требования (умения)</vt:lpstr>
      <vt:lpstr>Изменение доли участников по качеству знаний («4»+«5») по результатам ВПР  в  2021-2025 гг.</vt:lpstr>
      <vt:lpstr>Достижение планируемых результатов</vt:lpstr>
      <vt:lpstr>Распределение участников по отметкам, %</vt:lpstr>
      <vt:lpstr>Распределение первичных баллов</vt:lpstr>
      <vt:lpstr>Выполнение заданий группами участников, %</vt:lpstr>
      <vt:lpstr>Сравнение отметок за работу с отметками по журналу</vt:lpstr>
      <vt:lpstr>Выводы</vt:lpstr>
      <vt:lpstr>Презентация PowerPoint</vt:lpstr>
      <vt:lpstr>Презентация PowerPoint</vt:lpstr>
      <vt:lpstr>Требования (умения)</vt:lpstr>
      <vt:lpstr>Изменение доли участников по качеству знаний («4»+«5») по результатам ВПР в  2021-2025 гг.</vt:lpstr>
      <vt:lpstr>Достижение планируемых результатов</vt:lpstr>
      <vt:lpstr>Распределение участников по отметкам, %</vt:lpstr>
      <vt:lpstr>Распределение первичных баллов</vt:lpstr>
      <vt:lpstr>Выполнение заданий группами участников</vt:lpstr>
      <vt:lpstr>Сравнение отметок за работу с отметками по журналу</vt:lpstr>
      <vt:lpstr>Выводы</vt:lpstr>
      <vt:lpstr>Презентация PowerPoint</vt:lpstr>
      <vt:lpstr>Презентация PowerPoint</vt:lpstr>
      <vt:lpstr>Требования (умения)</vt:lpstr>
      <vt:lpstr>Изменение доли участников по качеству знаний («4»+«5») по результатам ВПР в  2023-2025 гг. </vt:lpstr>
      <vt:lpstr>Достижение планируемых результатов</vt:lpstr>
      <vt:lpstr>Распределение участников по отметкам, %</vt:lpstr>
      <vt:lpstr>Распределение первичных баллов</vt:lpstr>
      <vt:lpstr>Выполнение заданий группами участников</vt:lpstr>
      <vt:lpstr>Сравнение отметок за работу с отметками по журналу</vt:lpstr>
      <vt:lpstr>Выводы</vt:lpstr>
      <vt:lpstr>Презентация PowerPoint</vt:lpstr>
      <vt:lpstr>Презентация PowerPoint</vt:lpstr>
      <vt:lpstr>Требования (умения)</vt:lpstr>
      <vt:lpstr>Требования (умения)</vt:lpstr>
      <vt:lpstr>Изменение доли участников по качеству знаний («4»+«5») по результатам ВПР в  2021-2025 гг.</vt:lpstr>
      <vt:lpstr>Достижение планируемых результатов</vt:lpstr>
      <vt:lpstr>Распределение участников по отметкам, %</vt:lpstr>
      <vt:lpstr>Распределение первичных баллов</vt:lpstr>
      <vt:lpstr>Выполнение заданий группами участников</vt:lpstr>
      <vt:lpstr>Сравнение отметок за работу с отметками по журналу</vt:lpstr>
      <vt:lpstr>Выводы</vt:lpstr>
      <vt:lpstr>Презентация PowerPoint</vt:lpstr>
      <vt:lpstr>Презентация PowerPoint</vt:lpstr>
      <vt:lpstr>Требования (умения)</vt:lpstr>
      <vt:lpstr>Изменение доли участников по качеству знаний («4»+«5») по результатам ВПР в  2024-2025 гг. </vt:lpstr>
      <vt:lpstr>Достижение планируемых результатов</vt:lpstr>
      <vt:lpstr>Распределение участников по отметкам, %</vt:lpstr>
      <vt:lpstr>Распределение первичных баллов</vt:lpstr>
      <vt:lpstr>Выполнение заданий группами участников</vt:lpstr>
      <vt:lpstr>Сравнение отметок за работу с отметками по журналу</vt:lpstr>
      <vt:lpstr>Выводы</vt:lpstr>
      <vt:lpstr>Презентация PowerPoint</vt:lpstr>
      <vt:lpstr>Презентация PowerPoint</vt:lpstr>
      <vt:lpstr>Требования (умения)</vt:lpstr>
      <vt:lpstr>Требования (умения)                                     (продолжение таблицы)</vt:lpstr>
      <vt:lpstr>Изменение доли участников по качеству знаний («4»+ «5») по результатам ВПР в  2021-2025 гг.</vt:lpstr>
      <vt:lpstr>Достижение планируемых результатов</vt:lpstr>
      <vt:lpstr>Распределение участников по отметкам, %</vt:lpstr>
      <vt:lpstr>Распределение первичных баллов</vt:lpstr>
      <vt:lpstr>Выполнение заданий группами участников</vt:lpstr>
      <vt:lpstr>Сравнение отметок за работу с отметками по журналу</vt:lpstr>
      <vt:lpstr>Выводы</vt:lpstr>
      <vt:lpstr>Презентация PowerPoint</vt:lpstr>
      <vt:lpstr>Презентация PowerPoint</vt:lpstr>
      <vt:lpstr>Презентация PowerPoint</vt:lpstr>
      <vt:lpstr>Требования (умения)</vt:lpstr>
      <vt:lpstr>Требования (умения)                                       (продолжение таблицы)</vt:lpstr>
      <vt:lpstr>Изменение доли участников по качеству знаний («4»+«5») по результатам ВПР в  2021-2025 гг.</vt:lpstr>
      <vt:lpstr>Достижение планируемых результатов</vt:lpstr>
      <vt:lpstr>Распределение участников по отметкам, %</vt:lpstr>
      <vt:lpstr>Распределение первичных баллов</vt:lpstr>
      <vt:lpstr>Выполнение заданий группами участников</vt:lpstr>
      <vt:lpstr>Сравнение отметок за работу с отметками по журналу</vt:lpstr>
      <vt:lpstr>Выводы</vt:lpstr>
      <vt:lpstr>Презентация PowerPoint</vt:lpstr>
      <vt:lpstr>Презентация PowerPoint</vt:lpstr>
      <vt:lpstr>Требования (умения)</vt:lpstr>
      <vt:lpstr>Изменение доли участников по качеству знаний («4»+«5») по результатам ВПР в  2025 г. (в  параллели 8 классов впервые проводится ВПР по информатике)</vt:lpstr>
      <vt:lpstr>Достижение планируемых результатов</vt:lpstr>
      <vt:lpstr>Распределение участников по отметкам, %</vt:lpstr>
      <vt:lpstr>Распределение первичных баллов</vt:lpstr>
      <vt:lpstr>Выполнение заданий группами участников</vt:lpstr>
      <vt:lpstr>Сравнение отметок за работу с отметками по журналу</vt:lpstr>
      <vt:lpstr>Выводы</vt:lpstr>
      <vt:lpstr>Презентация PowerPoint</vt:lpstr>
      <vt:lpstr>Презентация PowerPoint</vt:lpstr>
      <vt:lpstr>Требования (умения)</vt:lpstr>
      <vt:lpstr>Изменение доли участников по качеству знаний («4»+«5») по результатам ВПР в  2021-2025 гг.</vt:lpstr>
      <vt:lpstr>Достижение планируемых результатов</vt:lpstr>
      <vt:lpstr>Распределение участников по отметкам, %</vt:lpstr>
      <vt:lpstr>Распределение первичных баллов</vt:lpstr>
      <vt:lpstr>Выполнение заданий группами участников</vt:lpstr>
      <vt:lpstr>Сравнение отметок за работу с отметками по журналу</vt:lpstr>
      <vt:lpstr>Выводы</vt:lpstr>
      <vt:lpstr>Презентация PowerPoint</vt:lpstr>
      <vt:lpstr>Презентация PowerPoint</vt:lpstr>
      <vt:lpstr>Требования (умения)</vt:lpstr>
      <vt:lpstr>Изменение доли участников по качеству знаний («4»+«5») по результатам ВПР в  2021-2025 гг.</vt:lpstr>
      <vt:lpstr>Достижение планируемых результатов</vt:lpstr>
      <vt:lpstr>Распределение участников по отметкам, %</vt:lpstr>
      <vt:lpstr>Распределение первичных баллов</vt:lpstr>
      <vt:lpstr>Выполнение заданий группами участников</vt:lpstr>
      <vt:lpstr>Сравнение отметок за работу с отметками по журналу</vt:lpstr>
      <vt:lpstr>Выводы</vt:lpstr>
      <vt:lpstr>Презентация PowerPoint</vt:lpstr>
      <vt:lpstr>Презентация PowerPoint</vt:lpstr>
      <vt:lpstr>Требования (умения)</vt:lpstr>
      <vt:lpstr>Требования (умения)                             (продолжение таблицы)</vt:lpstr>
      <vt:lpstr>Требования (умения) )                             (продолжение таблицы)</vt:lpstr>
      <vt:lpstr>Изменение доли участников по качеству знаний («4»+ «5») по результатам ВПР в  2021-2025 гг.</vt:lpstr>
      <vt:lpstr>Достижение планируемых результатов</vt:lpstr>
      <vt:lpstr>Распределение участников по отметкам, %</vt:lpstr>
      <vt:lpstr>Распределение первичных баллов</vt:lpstr>
      <vt:lpstr>Выполнение заданий группами участников</vt:lpstr>
      <vt:lpstr>Сравнение отметок за работу с отметками по журналу</vt:lpstr>
      <vt:lpstr>Выводы</vt:lpstr>
      <vt:lpstr>Презентация PowerPoint</vt:lpstr>
      <vt:lpstr>Презентация PowerPoint</vt:lpstr>
      <vt:lpstr>Требования (умения)</vt:lpstr>
      <vt:lpstr>Изменение доли участников по качеству знаний («4»+«5») по результатам ВПР в  2025 г. (в  параллели 8 классов впервые проводится ВПР по иностранным языкам)</vt:lpstr>
      <vt:lpstr>Достижение планируемых результатов</vt:lpstr>
      <vt:lpstr>Распределение участников по отметкам, %</vt:lpstr>
      <vt:lpstr>Распределение первичных баллов</vt:lpstr>
      <vt:lpstr>Выполнение заданий группами участников</vt:lpstr>
      <vt:lpstr>Сравнение отметок за работу с отметками по журналу</vt:lpstr>
      <vt:lpstr>Выводы</vt:lpstr>
      <vt:lpstr>Презентация PowerPoint</vt:lpstr>
      <vt:lpstr>Презентация PowerPoint</vt:lpstr>
      <vt:lpstr>Требования (умения)</vt:lpstr>
      <vt:lpstr>Изменение доли участников по качеству знаний («4»+«5») по результатам ВПР в  2025 г. (в  параллели 8 классов впервые проводится ВПР по литературе)</vt:lpstr>
      <vt:lpstr>Достижение планируемых результатов</vt:lpstr>
      <vt:lpstr>Распределение участников по отметкам, %</vt:lpstr>
      <vt:lpstr>Распределение первичных баллов</vt:lpstr>
      <vt:lpstr>Выполнение заданий группами участников</vt:lpstr>
      <vt:lpstr>Сравнение отметок за работу с отметками по журналу</vt:lpstr>
      <vt:lpstr>Выводы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Bogdan Nurgatin</dc:creator>
  <cp:lastModifiedBy>Елена Ю. Новожеева</cp:lastModifiedBy>
  <cp:revision>1073</cp:revision>
  <cp:lastPrinted>2024-08-01T23:26:19Z</cp:lastPrinted>
  <dcterms:created xsi:type="dcterms:W3CDTF">2022-06-03T19:16:13Z</dcterms:created>
  <dcterms:modified xsi:type="dcterms:W3CDTF">2025-08-17T23:39:15Z</dcterms:modified>
</cp:coreProperties>
</file>