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1.xml" ContentType="application/vnd.ms-office.chartex+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Ex2.xml" ContentType="application/vnd.ms-office.chartex+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Ex3.xml" ContentType="application/vnd.ms-office.chartex+xml"/>
  <Override PartName="/ppt/charts/style23.xml" ContentType="application/vnd.ms-office.chartstyle+xml"/>
  <Override PartName="/ppt/charts/colors23.xml" ContentType="application/vnd.ms-office.chartcolorstyle+xml"/>
  <Override PartName="/ppt/charts/chart2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Ex4.xml" ContentType="application/vnd.ms-office.chartex+xml"/>
  <Override PartName="/ppt/charts/style30.xml" ContentType="application/vnd.ms-office.chartstyle+xml"/>
  <Override PartName="/ppt/charts/colors30.xml" ContentType="application/vnd.ms-office.chartcolorstyle+xml"/>
  <Override PartName="/ppt/charts/chart2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2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2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Ex5.xml" ContentType="application/vnd.ms-office.chartex+xml"/>
  <Override PartName="/ppt/charts/style37.xml" ContentType="application/vnd.ms-office.chartstyle+xml"/>
  <Override PartName="/ppt/charts/colors37.xml" ContentType="application/vnd.ms-office.chartcolorstyle+xml"/>
  <Override PartName="/ppt/charts/chart33.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4.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5.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37.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38.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Ex6.xml" ContentType="application/vnd.ms-office.chartex+xml"/>
  <Override PartName="/ppt/charts/style44.xml" ContentType="application/vnd.ms-office.chartstyle+xml"/>
  <Override PartName="/ppt/charts/colors44.xml" ContentType="application/vnd.ms-office.chartcolorstyle+xml"/>
  <Override PartName="/ppt/charts/chart3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0.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2.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44.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Ex7.xml" ContentType="application/vnd.ms-office.chartex+xml"/>
  <Override PartName="/ppt/charts/style51.xml" ContentType="application/vnd.ms-office.chartstyle+xml"/>
  <Override PartName="/ppt/charts/colors5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7"/>
  </p:handoutMasterIdLst>
  <p:sldIdLst>
    <p:sldId id="257" r:id="rId2"/>
    <p:sldId id="275" r:id="rId3"/>
    <p:sldId id="260" r:id="rId4"/>
    <p:sldId id="286" r:id="rId5"/>
    <p:sldId id="268" r:id="rId6"/>
    <p:sldId id="287" r:id="rId7"/>
    <p:sldId id="280" r:id="rId8"/>
    <p:sldId id="319" r:id="rId9"/>
    <p:sldId id="289" r:id="rId10"/>
    <p:sldId id="288" r:id="rId11"/>
    <p:sldId id="291" r:id="rId12"/>
    <p:sldId id="292" r:id="rId13"/>
    <p:sldId id="297" r:id="rId14"/>
    <p:sldId id="273" r:id="rId15"/>
    <p:sldId id="298" r:id="rId16"/>
    <p:sldId id="299" r:id="rId17"/>
    <p:sldId id="300" r:id="rId18"/>
    <p:sldId id="321" r:id="rId19"/>
    <p:sldId id="322" r:id="rId20"/>
    <p:sldId id="302" r:id="rId21"/>
    <p:sldId id="303" r:id="rId22"/>
    <p:sldId id="305" r:id="rId23"/>
    <p:sldId id="306" r:id="rId24"/>
    <p:sldId id="307" r:id="rId25"/>
    <p:sldId id="308" r:id="rId26"/>
    <p:sldId id="309" r:id="rId27"/>
    <p:sldId id="310" r:id="rId28"/>
    <p:sldId id="334" r:id="rId29"/>
    <p:sldId id="318" r:id="rId30"/>
    <p:sldId id="323" r:id="rId31"/>
    <p:sldId id="312" r:id="rId32"/>
    <p:sldId id="313" r:id="rId33"/>
    <p:sldId id="315" r:id="rId34"/>
    <p:sldId id="316" r:id="rId35"/>
    <p:sldId id="317" r:id="rId36"/>
    <p:sldId id="324" r:id="rId37"/>
    <p:sldId id="325" r:id="rId38"/>
    <p:sldId id="326" r:id="rId39"/>
    <p:sldId id="327" r:id="rId40"/>
    <p:sldId id="328" r:id="rId41"/>
    <p:sldId id="329" r:id="rId42"/>
    <p:sldId id="330" r:id="rId43"/>
    <p:sldId id="331" r:id="rId44"/>
    <p:sldId id="332" r:id="rId45"/>
    <p:sldId id="333"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82B"/>
    <a:srgbClr val="70AD47"/>
    <a:srgbClr val="FFC000"/>
    <a:srgbClr val="5B9BD5"/>
    <a:srgbClr val="255E91"/>
    <a:srgbClr val="00FF00"/>
    <a:srgbClr val="F4B183"/>
    <a:srgbClr val="138189"/>
    <a:srgbClr val="14444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98" autoAdjust="0"/>
    <p:restoredTop sz="94660"/>
  </p:normalViewPr>
  <p:slideViewPr>
    <p:cSldViewPr snapToGrid="0" showGuides="1">
      <p:cViewPr varScale="1">
        <p:scale>
          <a:sx n="114" d="100"/>
          <a:sy n="114" d="100"/>
        </p:scale>
        <p:origin x="84"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2165"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2.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Microsoft_Excel_Worksheet15.xlsx"/></Relationships>
</file>

<file path=ppt/charts/_rels/chartEx3.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package" Target="../embeddings/Microsoft_Excel_Worksheet22.xlsx"/></Relationships>
</file>

<file path=ppt/charts/_rels/chartEx4.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package" Target="../embeddings/Microsoft_Excel_Worksheet29.xlsx"/></Relationships>
</file>

<file path=ppt/charts/_rels/chartEx5.xml.rels><?xml version="1.0" encoding="UTF-8" standalone="yes"?>
<Relationships xmlns="http://schemas.openxmlformats.org/package/2006/relationships"><Relationship Id="rId3" Type="http://schemas.microsoft.com/office/2011/relationships/chartColorStyle" Target="colors37.xml"/><Relationship Id="rId2" Type="http://schemas.microsoft.com/office/2011/relationships/chartStyle" Target="style37.xml"/><Relationship Id="rId1" Type="http://schemas.openxmlformats.org/officeDocument/2006/relationships/package" Target="../embeddings/Microsoft_Excel_Worksheet36.xlsx"/></Relationships>
</file>

<file path=ppt/charts/_rels/chartEx6.xml.rels><?xml version="1.0" encoding="UTF-8" standalone="yes"?>
<Relationships xmlns="http://schemas.openxmlformats.org/package/2006/relationships"><Relationship Id="rId3" Type="http://schemas.microsoft.com/office/2011/relationships/chartColorStyle" Target="colors44.xml"/><Relationship Id="rId2" Type="http://schemas.microsoft.com/office/2011/relationships/chartStyle" Target="style44.xml"/><Relationship Id="rId1" Type="http://schemas.openxmlformats.org/officeDocument/2006/relationships/package" Target="../embeddings/Microsoft_Excel_Worksheet43.xlsx"/></Relationships>
</file>

<file path=ppt/charts/_rels/chartEx7.xml.rels><?xml version="1.0" encoding="UTF-8" standalone="yes"?>
<Relationships xmlns="http://schemas.openxmlformats.org/package/2006/relationships"><Relationship Id="rId3" Type="http://schemas.microsoft.com/office/2011/relationships/chartColorStyle" Target="colors51.xml"/><Relationship Id="rId2" Type="http://schemas.microsoft.com/office/2011/relationships/chartStyle" Target="style51.xml"/><Relationship Id="rId1" Type="http://schemas.openxmlformats.org/officeDocument/2006/relationships/package" Target="../embeddings/Microsoft_Excel_Worksheet5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849695082015"/>
          <c:y val="0.21291967306550974"/>
          <c:w val="0.62775974025974024"/>
          <c:h val="0.72412500043806927"/>
        </c:manualLayout>
      </c:layout>
      <c:radarChart>
        <c:radarStyle val="marker"/>
        <c:varyColors val="0"/>
        <c:ser>
          <c:idx val="0"/>
          <c:order val="0"/>
          <c:tx>
            <c:strRef>
              <c:f>Лист1!$B$1</c:f>
              <c:strCache>
                <c:ptCount val="1"/>
                <c:pt idx="0">
                  <c:v>количество участников по Приморскому краю</c:v>
                </c:pt>
              </c:strCache>
            </c:strRef>
          </c:tx>
          <c:spPr>
            <a:ln w="38100" cap="rnd">
              <a:solidFill>
                <a:schemeClr val="accent6"/>
              </a:solidFill>
              <a:round/>
            </a:ln>
            <a:effectLst/>
          </c:spPr>
          <c:marker>
            <c:symbol val="none"/>
          </c:marker>
          <c:dLbls>
            <c:dLbl>
              <c:idx val="0"/>
              <c:layout>
                <c:manualLayout>
                  <c:x val="0.10980901897033626"/>
                  <c:y val="6.4932044041366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F8-4AFA-913C-52641C5510B1}"/>
                </c:ext>
              </c:extLst>
            </c:dLbl>
            <c:dLbl>
              <c:idx val="1"/>
              <c:layout>
                <c:manualLayout>
                  <c:x val="2.3847263276642532E-2"/>
                  <c:y val="7.5635487091070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F8-4AFA-913C-52641C5510B1}"/>
                </c:ext>
              </c:extLst>
            </c:dLbl>
            <c:dLbl>
              <c:idx val="2"/>
              <c:layout>
                <c:manualLayout>
                  <c:x val="1.1617743325885204E-2"/>
                  <c:y val="-1.71076335223296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F8-4AFA-913C-52641C5510B1}"/>
                </c:ext>
              </c:extLst>
            </c:dLbl>
            <c:dLbl>
              <c:idx val="3"/>
              <c:layout>
                <c:manualLayout>
                  <c:x val="3.579344196502042E-2"/>
                  <c:y val="-1.6519427323973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3E-44B7-886B-CAD8E0FF2474}"/>
                </c:ext>
              </c:extLst>
            </c:dLbl>
            <c:dLbl>
              <c:idx val="4"/>
              <c:layout>
                <c:manualLayout>
                  <c:x val="-3.5793441965020503E-2"/>
                  <c:y val="7.27618706408516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FF-46F3-82D2-09DF4129A3F0}"/>
                </c:ext>
              </c:extLst>
            </c:dLbl>
            <c:dLbl>
              <c:idx val="5"/>
              <c:layout>
                <c:manualLayout>
                  <c:x val="-9.5449178573388457E-3"/>
                  <c:y val="-8.89301478990514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FF-46F3-82D2-09DF4129A3F0}"/>
                </c:ext>
              </c:extLst>
            </c:dLbl>
            <c:dLbl>
              <c:idx val="6"/>
              <c:layout>
                <c:manualLayout>
                  <c:x val="-4.2952130358024566E-2"/>
                  <c:y val="9.70158275211367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FF-46F3-82D2-09DF4129A3F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Лист1!$A$2:$A$9</c:f>
              <c:strCache>
                <c:ptCount val="7"/>
                <c:pt idx="0">
                  <c:v>русский язык</c:v>
                </c:pt>
                <c:pt idx="1">
                  <c:v>математика</c:v>
                </c:pt>
                <c:pt idx="2">
                  <c:v>биология</c:v>
                </c:pt>
                <c:pt idx="3">
                  <c:v>история</c:v>
                </c:pt>
                <c:pt idx="4">
                  <c:v>География</c:v>
                </c:pt>
                <c:pt idx="5">
                  <c:v>Английский язык</c:v>
                </c:pt>
                <c:pt idx="6">
                  <c:v>Литература</c:v>
                </c:pt>
              </c:strCache>
            </c:strRef>
          </c:cat>
          <c:val>
            <c:numRef>
              <c:f>Лист1!$B$2:$B$9</c:f>
              <c:numCache>
                <c:formatCode>General</c:formatCode>
                <c:ptCount val="7"/>
                <c:pt idx="0">
                  <c:v>19699</c:v>
                </c:pt>
                <c:pt idx="1">
                  <c:v>19702</c:v>
                </c:pt>
                <c:pt idx="2">
                  <c:v>14577</c:v>
                </c:pt>
                <c:pt idx="3">
                  <c:v>13237</c:v>
                </c:pt>
                <c:pt idx="4">
                  <c:v>4480</c:v>
                </c:pt>
                <c:pt idx="5">
                  <c:v>3474</c:v>
                </c:pt>
                <c:pt idx="6">
                  <c:v>2602</c:v>
                </c:pt>
              </c:numCache>
            </c:numRef>
          </c:val>
          <c:extLst>
            <c:ext xmlns:c16="http://schemas.microsoft.com/office/drawing/2014/chart" uri="{C3380CC4-5D6E-409C-BE32-E72D297353CC}">
              <c16:uniqueId val="{00000000-03F8-4AFA-913C-52641C5510B1}"/>
            </c:ext>
          </c:extLst>
        </c:ser>
        <c:dLbls>
          <c:showLegendKey val="0"/>
          <c:showVal val="0"/>
          <c:showCatName val="0"/>
          <c:showSerName val="0"/>
          <c:showPercent val="0"/>
          <c:showBubbleSize val="0"/>
        </c:dLbls>
        <c:axId val="1358334175"/>
        <c:axId val="1446891967"/>
      </c:radarChart>
      <c:catAx>
        <c:axId val="135833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crossAx val="1446891967"/>
        <c:crosses val="autoZero"/>
        <c:auto val="1"/>
        <c:lblAlgn val="ctr"/>
        <c:lblOffset val="100"/>
        <c:noMultiLvlLbl val="0"/>
      </c:catAx>
      <c:valAx>
        <c:axId val="144689196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833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32.299999999999997</c:v>
                </c:pt>
                <c:pt idx="1">
                  <c:v>49.03</c:v>
                </c:pt>
                <c:pt idx="2">
                  <c:v>43.96</c:v>
                </c:pt>
                <c:pt idx="3">
                  <c:v>47.06</c:v>
                </c:pt>
                <c:pt idx="4">
                  <c:v>50.67</c:v>
                </c:pt>
                <c:pt idx="5">
                  <c:v>52.19</c:v>
                </c:pt>
                <c:pt idx="6">
                  <c:v>61.569999999999993</c:v>
                </c:pt>
                <c:pt idx="7">
                  <c:v>43.66</c:v>
                </c:pt>
                <c:pt idx="8">
                  <c:v>20.83</c:v>
                </c:pt>
                <c:pt idx="9">
                  <c:v>50.19</c:v>
                </c:pt>
                <c:pt idx="10">
                  <c:v>44.82</c:v>
                </c:pt>
                <c:pt idx="11">
                  <c:v>41.7</c:v>
                </c:pt>
                <c:pt idx="12">
                  <c:v>43</c:v>
                </c:pt>
                <c:pt idx="13">
                  <c:v>46.45</c:v>
                </c:pt>
                <c:pt idx="14">
                  <c:v>47.64</c:v>
                </c:pt>
                <c:pt idx="15">
                  <c:v>38.32</c:v>
                </c:pt>
                <c:pt idx="16">
                  <c:v>47.980000000000004</c:v>
                </c:pt>
                <c:pt idx="17">
                  <c:v>70.490000000000009</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35.83</c:v>
                </c:pt>
                <c:pt idx="1">
                  <c:v>38.479999999999997</c:v>
                </c:pt>
                <c:pt idx="2">
                  <c:v>50.49</c:v>
                </c:pt>
                <c:pt idx="3">
                  <c:v>36.82</c:v>
                </c:pt>
                <c:pt idx="4">
                  <c:v>47.31</c:v>
                </c:pt>
                <c:pt idx="5">
                  <c:v>49.580000000000005</c:v>
                </c:pt>
                <c:pt idx="6">
                  <c:v>60.21</c:v>
                </c:pt>
                <c:pt idx="7">
                  <c:v>40.43</c:v>
                </c:pt>
                <c:pt idx="8">
                  <c:v>30.53</c:v>
                </c:pt>
                <c:pt idx="9">
                  <c:v>45.36</c:v>
                </c:pt>
                <c:pt idx="10">
                  <c:v>52.180000000000007</c:v>
                </c:pt>
                <c:pt idx="11">
                  <c:v>51.53</c:v>
                </c:pt>
                <c:pt idx="12">
                  <c:v>36.730000000000004</c:v>
                </c:pt>
                <c:pt idx="13">
                  <c:v>47.34</c:v>
                </c:pt>
                <c:pt idx="14">
                  <c:v>44.47</c:v>
                </c:pt>
                <c:pt idx="15">
                  <c:v>43.75</c:v>
                </c:pt>
                <c:pt idx="16">
                  <c:v>44.160000000000004</c:v>
                </c:pt>
                <c:pt idx="17">
                  <c:v>70.94</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37.61</c:v>
                </c:pt>
                <c:pt idx="1">
                  <c:v>45.05</c:v>
                </c:pt>
                <c:pt idx="2">
                  <c:v>50.33</c:v>
                </c:pt>
                <c:pt idx="3">
                  <c:v>61.92</c:v>
                </c:pt>
                <c:pt idx="4">
                  <c:v>50.91</c:v>
                </c:pt>
                <c:pt idx="5">
                  <c:v>50.3</c:v>
                </c:pt>
                <c:pt idx="6">
                  <c:v>54.929999999999993</c:v>
                </c:pt>
                <c:pt idx="7">
                  <c:v>48.09</c:v>
                </c:pt>
                <c:pt idx="8">
                  <c:v>55.75</c:v>
                </c:pt>
                <c:pt idx="9">
                  <c:v>50.43</c:v>
                </c:pt>
                <c:pt idx="10">
                  <c:v>60.32</c:v>
                </c:pt>
                <c:pt idx="11">
                  <c:v>52.41</c:v>
                </c:pt>
                <c:pt idx="12">
                  <c:v>43.410000000000004</c:v>
                </c:pt>
                <c:pt idx="13">
                  <c:v>50</c:v>
                </c:pt>
                <c:pt idx="14">
                  <c:v>51.510000000000005</c:v>
                </c:pt>
                <c:pt idx="15">
                  <c:v>39.9</c:v>
                </c:pt>
                <c:pt idx="16">
                  <c:v>44.17</c:v>
                </c:pt>
                <c:pt idx="17">
                  <c:v>68.13</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48.83</c:v>
                </c:pt>
                <c:pt idx="1">
                  <c:v>49.68</c:v>
                </c:pt>
                <c:pt idx="2">
                  <c:v>50.92</c:v>
                </c:pt>
                <c:pt idx="3">
                  <c:v>59.04</c:v>
                </c:pt>
                <c:pt idx="4">
                  <c:v>54.92</c:v>
                </c:pt>
                <c:pt idx="5">
                  <c:v>59.17</c:v>
                </c:pt>
                <c:pt idx="6">
                  <c:v>60.870000000000005</c:v>
                </c:pt>
                <c:pt idx="7">
                  <c:v>51.050000000000004</c:v>
                </c:pt>
                <c:pt idx="8">
                  <c:v>46.94</c:v>
                </c:pt>
                <c:pt idx="9">
                  <c:v>52.489999999999995</c:v>
                </c:pt>
                <c:pt idx="10">
                  <c:v>44.769999999999996</c:v>
                </c:pt>
                <c:pt idx="11">
                  <c:v>50.879999999999995</c:v>
                </c:pt>
                <c:pt idx="12">
                  <c:v>51.34</c:v>
                </c:pt>
                <c:pt idx="13">
                  <c:v>49.06</c:v>
                </c:pt>
                <c:pt idx="14">
                  <c:v>48.83</c:v>
                </c:pt>
                <c:pt idx="15">
                  <c:v>46.300000000000004</c:v>
                </c:pt>
                <c:pt idx="16">
                  <c:v>50.35</c:v>
                </c:pt>
                <c:pt idx="17">
                  <c:v>67.510000000000005</c:v>
                </c:pt>
              </c:numCache>
            </c:numRef>
          </c:val>
          <c:extLst>
            <c:ext xmlns:c16="http://schemas.microsoft.com/office/drawing/2014/chart" uri="{C3380CC4-5D6E-409C-BE32-E72D297353CC}">
              <c16:uniqueId val="{00000000-CC2A-48AB-949E-12E8B409A73E}"/>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54.32</c:v>
                </c:pt>
                <c:pt idx="1">
                  <c:v>44.78</c:v>
                </c:pt>
                <c:pt idx="2">
                  <c:v>53.48</c:v>
                </c:pt>
                <c:pt idx="3">
                  <c:v>47.4</c:v>
                </c:pt>
                <c:pt idx="4">
                  <c:v>53.019999999999996</c:v>
                </c:pt>
                <c:pt idx="5">
                  <c:v>45.14</c:v>
                </c:pt>
                <c:pt idx="6">
                  <c:v>46.67</c:v>
                </c:pt>
                <c:pt idx="7">
                  <c:v>44.7</c:v>
                </c:pt>
                <c:pt idx="8">
                  <c:v>60.95</c:v>
                </c:pt>
                <c:pt idx="9">
                  <c:v>53.22</c:v>
                </c:pt>
                <c:pt idx="10">
                  <c:v>50.27</c:v>
                </c:pt>
                <c:pt idx="11">
                  <c:v>44.24</c:v>
                </c:pt>
                <c:pt idx="12">
                  <c:v>41.41</c:v>
                </c:pt>
                <c:pt idx="13">
                  <c:v>47.59</c:v>
                </c:pt>
                <c:pt idx="14">
                  <c:v>44.489999999999995</c:v>
                </c:pt>
                <c:pt idx="15">
                  <c:v>50.660000000000004</c:v>
                </c:pt>
                <c:pt idx="16">
                  <c:v>46.52</c:v>
                </c:pt>
                <c:pt idx="17">
                  <c:v>75.09</c:v>
                </c:pt>
              </c:numCache>
            </c:numRef>
          </c:val>
          <c:extLst>
            <c:ext xmlns:c16="http://schemas.microsoft.com/office/drawing/2014/chart" uri="{C3380CC4-5D6E-409C-BE32-E72D297353CC}">
              <c16:uniqueId val="{00000000-A9B3-4084-9B35-190A3522323B}"/>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03999929598072E-2"/>
          <c:y val="6.7899692838895964E-4"/>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Лист1!$A$2:$A$19</c:f>
              <c:strCache>
                <c:ptCount val="18"/>
                <c:pt idx="0">
                  <c:v>1</c:v>
                </c:pt>
                <c:pt idx="1">
                  <c:v>2</c:v>
                </c:pt>
                <c:pt idx="2">
                  <c:v>3</c:v>
                </c:pt>
                <c:pt idx="3">
                  <c:v>4.1</c:v>
                </c:pt>
                <c:pt idx="4">
                  <c:v>4.2</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Лист1!$B$2:$B$19</c:f>
              <c:numCache>
                <c:formatCode>General</c:formatCode>
                <c:ptCount val="18"/>
                <c:pt idx="0">
                  <c:v>61.7</c:v>
                </c:pt>
                <c:pt idx="1">
                  <c:v>53.17</c:v>
                </c:pt>
                <c:pt idx="2">
                  <c:v>83.78</c:v>
                </c:pt>
                <c:pt idx="3">
                  <c:v>91.39</c:v>
                </c:pt>
                <c:pt idx="4">
                  <c:v>80.209999999999994</c:v>
                </c:pt>
                <c:pt idx="5">
                  <c:v>58.88</c:v>
                </c:pt>
                <c:pt idx="6">
                  <c:v>80.02</c:v>
                </c:pt>
                <c:pt idx="7">
                  <c:v>69.67</c:v>
                </c:pt>
                <c:pt idx="8">
                  <c:v>50.73</c:v>
                </c:pt>
                <c:pt idx="9">
                  <c:v>65.13</c:v>
                </c:pt>
                <c:pt idx="10">
                  <c:v>64.28</c:v>
                </c:pt>
                <c:pt idx="11">
                  <c:v>32.42</c:v>
                </c:pt>
                <c:pt idx="12">
                  <c:v>59.33</c:v>
                </c:pt>
                <c:pt idx="13">
                  <c:v>60.32</c:v>
                </c:pt>
                <c:pt idx="14">
                  <c:v>46.36</c:v>
                </c:pt>
                <c:pt idx="15">
                  <c:v>41.23</c:v>
                </c:pt>
                <c:pt idx="16">
                  <c:v>26.75</c:v>
                </c:pt>
                <c:pt idx="17">
                  <c:v>13.27</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2.2352612461581448E-3"/>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10-42A8-A9F9-448E5EA4C3E7}"/>
                </c:ext>
              </c:extLst>
            </c:dLbl>
            <c:dLbl>
              <c:idx val="1"/>
              <c:layout>
                <c:manualLayout>
                  <c:x val="5.5881531153953619E-3"/>
                  <c:y val="-1.1129660545353377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2-40A1-4C34-B279-AE0D1699E52E}"/>
                </c:ext>
              </c:extLst>
            </c:dLbl>
            <c:dLbl>
              <c:idx val="3"/>
              <c:layout>
                <c:manualLayout>
                  <c:x val="5.5881531153953619E-3"/>
                  <c:y val="-1.5581524763494713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C16E-41C5-9E0B-25C5CBFED7A1}"/>
                </c:ext>
              </c:extLst>
            </c:dLbl>
            <c:dLbl>
              <c:idx val="5"/>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9821-4465-B49A-80338392F773}"/>
                </c:ext>
              </c:extLst>
            </c:dLbl>
            <c:dLbl>
              <c:idx val="6"/>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AFCA-4058-BD6B-65588E2C3960}"/>
                </c:ext>
              </c:extLst>
            </c:dLbl>
            <c:dLbl>
              <c:idx val="7"/>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4-40A1-4C34-B279-AE0D1699E52E}"/>
                </c:ext>
              </c:extLst>
            </c:dLbl>
            <c:dLbl>
              <c:idx val="8"/>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2D10-42A8-A9F9-448E5EA4C3E7}"/>
                </c:ext>
              </c:extLst>
            </c:dLbl>
            <c:dLbl>
              <c:idx val="9"/>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40A1-4C34-B279-AE0D1699E52E}"/>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4"/>
              <c:layout>
                <c:manualLayout>
                  <c:x val="4.4705224923162895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10-42A8-A9F9-448E5EA4C3E7}"/>
                </c:ext>
              </c:extLst>
            </c:dLbl>
            <c:dLbl>
              <c:idx val="15"/>
              <c:layout>
                <c:manualLayout>
                  <c:x val="5.5881531153953619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0-42A8-A9F9-448E5EA4C3E7}"/>
                </c:ext>
              </c:extLst>
            </c:dLbl>
            <c:dLbl>
              <c:idx val="16"/>
              <c:layout>
                <c:manualLayout>
                  <c:x val="2.2352612461581448E-3"/>
                  <c:y val="-4.451864218141428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10-42A8-A9F9-448E5EA4C3E7}"/>
                </c:ext>
              </c:extLst>
            </c:dLbl>
            <c:dLbl>
              <c:idx val="17"/>
              <c:layout>
                <c:manualLayout>
                  <c:x val="2.2352612461581448E-3"/>
                  <c:y val="-8.161656782436857E-17"/>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10-42A8-A9F9-448E5EA4C3E7}"/>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Лист1!$A$2:$A$19</c:f>
              <c:strCache>
                <c:ptCount val="18"/>
                <c:pt idx="0">
                  <c:v>1</c:v>
                </c:pt>
                <c:pt idx="1">
                  <c:v>2</c:v>
                </c:pt>
                <c:pt idx="2">
                  <c:v>3</c:v>
                </c:pt>
                <c:pt idx="3">
                  <c:v>4.1</c:v>
                </c:pt>
                <c:pt idx="4">
                  <c:v>4.2</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Лист1!$C$2:$C$19</c:f>
              <c:numCache>
                <c:formatCode>General</c:formatCode>
                <c:ptCount val="18"/>
                <c:pt idx="0">
                  <c:v>62.57</c:v>
                </c:pt>
                <c:pt idx="1">
                  <c:v>49.15</c:v>
                </c:pt>
                <c:pt idx="2">
                  <c:v>82.27</c:v>
                </c:pt>
                <c:pt idx="3">
                  <c:v>91.16</c:v>
                </c:pt>
                <c:pt idx="4">
                  <c:v>78.45</c:v>
                </c:pt>
                <c:pt idx="5">
                  <c:v>56.09</c:v>
                </c:pt>
                <c:pt idx="6">
                  <c:v>78.349999999999994</c:v>
                </c:pt>
                <c:pt idx="7">
                  <c:v>68.989999999999995</c:v>
                </c:pt>
                <c:pt idx="8">
                  <c:v>46.79</c:v>
                </c:pt>
                <c:pt idx="9">
                  <c:v>63.03</c:v>
                </c:pt>
                <c:pt idx="10">
                  <c:v>62.12</c:v>
                </c:pt>
                <c:pt idx="11">
                  <c:v>29.25</c:v>
                </c:pt>
                <c:pt idx="12">
                  <c:v>56.89</c:v>
                </c:pt>
                <c:pt idx="13">
                  <c:v>57.62</c:v>
                </c:pt>
                <c:pt idx="14">
                  <c:v>43.7</c:v>
                </c:pt>
                <c:pt idx="15">
                  <c:v>37.29</c:v>
                </c:pt>
                <c:pt idx="16">
                  <c:v>24.08</c:v>
                </c:pt>
                <c:pt idx="17">
                  <c:v>11.77</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layout>
        <c:manualLayout>
          <c:xMode val="edge"/>
          <c:yMode val="edge"/>
          <c:x val="0.31245792934726407"/>
          <c:y val="0.92332978411087596"/>
          <c:w val="0.37508405330306049"/>
          <c:h val="4.550716636213461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7.56</c:v>
                </c:pt>
                <c:pt idx="1">
                  <c:v>37.950000000000003</c:v>
                </c:pt>
                <c:pt idx="2">
                  <c:v>38.21</c:v>
                </c:pt>
                <c:pt idx="3">
                  <c:v>16.28</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7.89</c:v>
                </c:pt>
                <c:pt idx="1">
                  <c:v>42.29</c:v>
                </c:pt>
                <c:pt idx="2">
                  <c:v>36.94</c:v>
                </c:pt>
                <c:pt idx="3">
                  <c:v>12.88</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07225647934801E-2"/>
          <c:y val="2.0781617922590929E-2"/>
          <c:w val="0.93769156638880757"/>
          <c:h val="0.87206996005311221"/>
        </c:manualLayout>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5"/>
            <c:invertIfNegative val="0"/>
            <c:bubble3D val="0"/>
            <c:spPr>
              <a:solidFill>
                <a:srgbClr val="70AD47"/>
              </a:solidFill>
              <a:ln>
                <a:noFill/>
              </a:ln>
              <a:effectLst/>
            </c:spPr>
            <c:extLst>
              <c:ext xmlns:c16="http://schemas.microsoft.com/office/drawing/2014/chart" uri="{C3380CC4-5D6E-409C-BE32-E72D297353CC}">
                <c16:uniqueId val="{00000006-48BE-46B6-9D42-D8A319C2C20F}"/>
              </c:ext>
            </c:extLst>
          </c:dPt>
          <c:dPt>
            <c:idx val="6"/>
            <c:invertIfNegative val="0"/>
            <c:bubble3D val="0"/>
            <c:spPr>
              <a:solidFill>
                <a:srgbClr val="70AD47"/>
              </a:solidFill>
              <a:ln>
                <a:noFill/>
              </a:ln>
              <a:effectLst/>
            </c:spPr>
            <c:extLst>
              <c:ext xmlns:c16="http://schemas.microsoft.com/office/drawing/2014/chart" uri="{C3380CC4-5D6E-409C-BE32-E72D297353CC}">
                <c16:uniqueId val="{00000001-DE53-4856-BFFC-5006E3CE95D0}"/>
              </c:ext>
            </c:extLst>
          </c:dPt>
          <c:dPt>
            <c:idx val="7"/>
            <c:invertIfNegative val="0"/>
            <c:bubble3D val="0"/>
            <c:spPr>
              <a:solidFill>
                <a:srgbClr val="C00000"/>
              </a:solidFill>
              <a:ln>
                <a:noFill/>
              </a:ln>
              <a:effectLst/>
            </c:spPr>
            <c:extLst>
              <c:ext xmlns:c16="http://schemas.microsoft.com/office/drawing/2014/chart" uri="{C3380CC4-5D6E-409C-BE32-E72D297353CC}">
                <c16:uniqueId val="{00000008-C74E-4FA4-9DEC-2AA641D61F2D}"/>
              </c:ext>
            </c:extLst>
          </c:dPt>
          <c:dPt>
            <c:idx val="9"/>
            <c:invertIfNegative val="0"/>
            <c:bubble3D val="0"/>
            <c:spPr>
              <a:solidFill>
                <a:srgbClr val="70AD47"/>
              </a:solidFill>
              <a:ln>
                <a:noFill/>
              </a:ln>
              <a:effectLst/>
            </c:spPr>
            <c:extLst>
              <c:ext xmlns:c16="http://schemas.microsoft.com/office/drawing/2014/chart" uri="{C3380CC4-5D6E-409C-BE32-E72D297353CC}">
                <c16:uniqueId val="{00000003-DE53-4856-BFFC-5006E3CE95D0}"/>
              </c:ext>
            </c:extLst>
          </c:dPt>
          <c:dPt>
            <c:idx val="13"/>
            <c:invertIfNegative val="0"/>
            <c:bubble3D val="0"/>
            <c:spPr>
              <a:solidFill>
                <a:srgbClr val="C00000"/>
              </a:solidFill>
              <a:ln>
                <a:noFill/>
              </a:ln>
              <a:effectLst/>
            </c:spPr>
            <c:extLst>
              <c:ext xmlns:c16="http://schemas.microsoft.com/office/drawing/2014/chart" uri="{C3380CC4-5D6E-409C-BE32-E72D297353CC}">
                <c16:uniqueId val="{00000009-C74E-4FA4-9DEC-2AA641D61F2D}"/>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9"/>
            <c:invertIfNegative val="0"/>
            <c:bubble3D val="0"/>
            <c:spPr>
              <a:solidFill>
                <a:srgbClr val="C00000"/>
              </a:solidFill>
              <a:ln>
                <a:noFill/>
              </a:ln>
              <a:effectLst/>
            </c:spPr>
            <c:extLst>
              <c:ext xmlns:c16="http://schemas.microsoft.com/office/drawing/2014/chart" uri="{C3380CC4-5D6E-409C-BE32-E72D297353CC}">
                <c16:uniqueId val="{0000000A-C74E-4FA4-9DEC-2AA641D61F2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Лист1!$B$1:$Z$1</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Лист1!$B$2:$Z$2</c:f>
              <c:numCache>
                <c:formatCode>General</c:formatCode>
                <c:ptCount val="25"/>
                <c:pt idx="0">
                  <c:v>0.3</c:v>
                </c:pt>
                <c:pt idx="1">
                  <c:v>0.6</c:v>
                </c:pt>
                <c:pt idx="2">
                  <c:v>1.1000000000000001</c:v>
                </c:pt>
                <c:pt idx="3">
                  <c:v>1.4</c:v>
                </c:pt>
                <c:pt idx="4">
                  <c:v>1.7</c:v>
                </c:pt>
                <c:pt idx="5">
                  <c:v>1.5</c:v>
                </c:pt>
                <c:pt idx="6">
                  <c:v>1.2</c:v>
                </c:pt>
                <c:pt idx="7">
                  <c:v>10.4</c:v>
                </c:pt>
                <c:pt idx="8">
                  <c:v>8</c:v>
                </c:pt>
                <c:pt idx="9">
                  <c:v>6.9</c:v>
                </c:pt>
                <c:pt idx="10">
                  <c:v>6.1</c:v>
                </c:pt>
                <c:pt idx="11">
                  <c:v>5.8</c:v>
                </c:pt>
                <c:pt idx="12">
                  <c:v>5.0999999999999996</c:v>
                </c:pt>
                <c:pt idx="13">
                  <c:v>9.1</c:v>
                </c:pt>
                <c:pt idx="14">
                  <c:v>7.8</c:v>
                </c:pt>
                <c:pt idx="15">
                  <c:v>5.9</c:v>
                </c:pt>
                <c:pt idx="16">
                  <c:v>5.6</c:v>
                </c:pt>
                <c:pt idx="17">
                  <c:v>4.5999999999999996</c:v>
                </c:pt>
                <c:pt idx="18">
                  <c:v>3.9</c:v>
                </c:pt>
                <c:pt idx="19">
                  <c:v>4.4000000000000004</c:v>
                </c:pt>
                <c:pt idx="20">
                  <c:v>3.3</c:v>
                </c:pt>
                <c:pt idx="21">
                  <c:v>2.2000000000000002</c:v>
                </c:pt>
                <c:pt idx="22">
                  <c:v>1.5</c:v>
                </c:pt>
                <c:pt idx="23">
                  <c:v>0.9</c:v>
                </c:pt>
                <c:pt idx="24">
                  <c:v>0.5</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7662861671490386"/>
              <c:y val="0.930254490274911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Лист1!$B$1:$S$1</c:f>
              <c:strCache>
                <c:ptCount val="18"/>
                <c:pt idx="0">
                  <c:v>1</c:v>
                </c:pt>
                <c:pt idx="1">
                  <c:v>2</c:v>
                </c:pt>
                <c:pt idx="2">
                  <c:v>3</c:v>
                </c:pt>
                <c:pt idx="3">
                  <c:v>4,1</c:v>
                </c:pt>
                <c:pt idx="4">
                  <c:v>4,2</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Лист1!$B$2:$S$2</c:f>
              <c:numCache>
                <c:formatCode>General</c:formatCode>
                <c:ptCount val="18"/>
                <c:pt idx="0">
                  <c:v>23.35</c:v>
                </c:pt>
                <c:pt idx="1">
                  <c:v>9.44</c:v>
                </c:pt>
                <c:pt idx="2">
                  <c:v>38.81</c:v>
                </c:pt>
                <c:pt idx="3">
                  <c:v>69.86</c:v>
                </c:pt>
                <c:pt idx="4">
                  <c:v>39.200000000000003</c:v>
                </c:pt>
                <c:pt idx="5">
                  <c:v>14.88</c:v>
                </c:pt>
                <c:pt idx="6">
                  <c:v>39.97</c:v>
                </c:pt>
                <c:pt idx="7">
                  <c:v>27.88</c:v>
                </c:pt>
                <c:pt idx="8">
                  <c:v>7.44</c:v>
                </c:pt>
                <c:pt idx="9">
                  <c:v>15.39</c:v>
                </c:pt>
                <c:pt idx="10">
                  <c:v>21.99</c:v>
                </c:pt>
                <c:pt idx="11">
                  <c:v>4.33</c:v>
                </c:pt>
                <c:pt idx="12">
                  <c:v>8.2799999999999994</c:v>
                </c:pt>
                <c:pt idx="13">
                  <c:v>11.42</c:v>
                </c:pt>
                <c:pt idx="14">
                  <c:v>3.53</c:v>
                </c:pt>
                <c:pt idx="15">
                  <c:v>1.68</c:v>
                </c:pt>
                <c:pt idx="16">
                  <c:v>1.07</c:v>
                </c:pt>
                <c:pt idx="17">
                  <c:v>0.68</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Лист1!$B$1:$S$1</c:f>
              <c:strCache>
                <c:ptCount val="18"/>
                <c:pt idx="0">
                  <c:v>1</c:v>
                </c:pt>
                <c:pt idx="1">
                  <c:v>2</c:v>
                </c:pt>
                <c:pt idx="2">
                  <c:v>3</c:v>
                </c:pt>
                <c:pt idx="3">
                  <c:v>4,1</c:v>
                </c:pt>
                <c:pt idx="4">
                  <c:v>4,2</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Лист1!$B$3:$S$3</c:f>
              <c:numCache>
                <c:formatCode>General</c:formatCode>
                <c:ptCount val="18"/>
                <c:pt idx="0">
                  <c:v>55.69</c:v>
                </c:pt>
                <c:pt idx="1">
                  <c:v>36.58</c:v>
                </c:pt>
                <c:pt idx="2">
                  <c:v>78.040000000000006</c:v>
                </c:pt>
                <c:pt idx="3">
                  <c:v>89.69</c:v>
                </c:pt>
                <c:pt idx="4">
                  <c:v>73.37</c:v>
                </c:pt>
                <c:pt idx="5">
                  <c:v>45.63</c:v>
                </c:pt>
                <c:pt idx="6">
                  <c:v>73.59</c:v>
                </c:pt>
                <c:pt idx="7">
                  <c:v>60.12</c:v>
                </c:pt>
                <c:pt idx="8">
                  <c:v>31.46</c:v>
                </c:pt>
                <c:pt idx="9">
                  <c:v>53.24</c:v>
                </c:pt>
                <c:pt idx="10">
                  <c:v>49.92</c:v>
                </c:pt>
                <c:pt idx="11">
                  <c:v>16.93</c:v>
                </c:pt>
                <c:pt idx="12">
                  <c:v>37.53</c:v>
                </c:pt>
                <c:pt idx="13">
                  <c:v>38.96</c:v>
                </c:pt>
                <c:pt idx="14">
                  <c:v>22.28</c:v>
                </c:pt>
                <c:pt idx="15">
                  <c:v>13.31</c:v>
                </c:pt>
                <c:pt idx="16">
                  <c:v>7.21</c:v>
                </c:pt>
                <c:pt idx="17">
                  <c:v>3.09</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Лист1!$B$1:$S$1</c:f>
              <c:strCache>
                <c:ptCount val="18"/>
                <c:pt idx="0">
                  <c:v>1</c:v>
                </c:pt>
                <c:pt idx="1">
                  <c:v>2</c:v>
                </c:pt>
                <c:pt idx="2">
                  <c:v>3</c:v>
                </c:pt>
                <c:pt idx="3">
                  <c:v>4,1</c:v>
                </c:pt>
                <c:pt idx="4">
                  <c:v>4,2</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Лист1!$B$4:$S$4</c:f>
              <c:numCache>
                <c:formatCode>General</c:formatCode>
                <c:ptCount val="18"/>
                <c:pt idx="0">
                  <c:v>70.91</c:v>
                </c:pt>
                <c:pt idx="1">
                  <c:v>59.85</c:v>
                </c:pt>
                <c:pt idx="2">
                  <c:v>91.2</c:v>
                </c:pt>
                <c:pt idx="3">
                  <c:v>95.17</c:v>
                </c:pt>
                <c:pt idx="4">
                  <c:v>86.55</c:v>
                </c:pt>
                <c:pt idx="5">
                  <c:v>66.06</c:v>
                </c:pt>
                <c:pt idx="6">
                  <c:v>85.62</c:v>
                </c:pt>
                <c:pt idx="7">
                  <c:v>79.900000000000006</c:v>
                </c:pt>
                <c:pt idx="8">
                  <c:v>59.61</c:v>
                </c:pt>
                <c:pt idx="9">
                  <c:v>74.89</c:v>
                </c:pt>
                <c:pt idx="10">
                  <c:v>73.650000000000006</c:v>
                </c:pt>
                <c:pt idx="11">
                  <c:v>35.880000000000003</c:v>
                </c:pt>
                <c:pt idx="12">
                  <c:v>76.16</c:v>
                </c:pt>
                <c:pt idx="13">
                  <c:v>76.17</c:v>
                </c:pt>
                <c:pt idx="14">
                  <c:v>60.5</c:v>
                </c:pt>
                <c:pt idx="15">
                  <c:v>54</c:v>
                </c:pt>
                <c:pt idx="16">
                  <c:v>30.56</c:v>
                </c:pt>
                <c:pt idx="17">
                  <c:v>12.78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Лист1!$B$1:$S$1</c:f>
              <c:strCache>
                <c:ptCount val="18"/>
                <c:pt idx="0">
                  <c:v>1</c:v>
                </c:pt>
                <c:pt idx="1">
                  <c:v>2</c:v>
                </c:pt>
                <c:pt idx="2">
                  <c:v>3</c:v>
                </c:pt>
                <c:pt idx="3">
                  <c:v>4,1</c:v>
                </c:pt>
                <c:pt idx="4">
                  <c:v>4,2</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Лист1!$B$5:$S$5</c:f>
              <c:numCache>
                <c:formatCode>General</c:formatCode>
                <c:ptCount val="18"/>
                <c:pt idx="0">
                  <c:v>85.74</c:v>
                </c:pt>
                <c:pt idx="1">
                  <c:v>84.07</c:v>
                </c:pt>
                <c:pt idx="2">
                  <c:v>97.15</c:v>
                </c:pt>
                <c:pt idx="3">
                  <c:v>97.98</c:v>
                </c:pt>
                <c:pt idx="4">
                  <c:v>95.64</c:v>
                </c:pt>
                <c:pt idx="5">
                  <c:v>87.48</c:v>
                </c:pt>
                <c:pt idx="6">
                  <c:v>96.67</c:v>
                </c:pt>
                <c:pt idx="7">
                  <c:v>91.76</c:v>
                </c:pt>
                <c:pt idx="8">
                  <c:v>84.94</c:v>
                </c:pt>
                <c:pt idx="9">
                  <c:v>90.41</c:v>
                </c:pt>
                <c:pt idx="10">
                  <c:v>93.19</c:v>
                </c:pt>
                <c:pt idx="11">
                  <c:v>66.13</c:v>
                </c:pt>
                <c:pt idx="12">
                  <c:v>94.95</c:v>
                </c:pt>
                <c:pt idx="13">
                  <c:v>93.54</c:v>
                </c:pt>
                <c:pt idx="14">
                  <c:v>90.13</c:v>
                </c:pt>
                <c:pt idx="15">
                  <c:v>89.38</c:v>
                </c:pt>
                <c:pt idx="16">
                  <c:v>74.09</c:v>
                </c:pt>
                <c:pt idx="17">
                  <c:v>43.76</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32.31</c:v>
                </c:pt>
                <c:pt idx="1">
                  <c:v>44.24</c:v>
                </c:pt>
                <c:pt idx="2">
                  <c:v>47.74</c:v>
                </c:pt>
                <c:pt idx="3">
                  <c:v>46.25</c:v>
                </c:pt>
                <c:pt idx="4">
                  <c:v>48.22</c:v>
                </c:pt>
                <c:pt idx="5">
                  <c:v>44.91</c:v>
                </c:pt>
                <c:pt idx="6">
                  <c:v>37.089999999999996</c:v>
                </c:pt>
                <c:pt idx="7">
                  <c:v>57.42</c:v>
                </c:pt>
                <c:pt idx="8">
                  <c:v>53.709999999999994</c:v>
                </c:pt>
                <c:pt idx="9">
                  <c:v>33.96</c:v>
                </c:pt>
                <c:pt idx="10">
                  <c:v>25</c:v>
                </c:pt>
                <c:pt idx="11">
                  <c:v>37.6</c:v>
                </c:pt>
                <c:pt idx="12">
                  <c:v>51.35</c:v>
                </c:pt>
                <c:pt idx="13">
                  <c:v>35.49</c:v>
                </c:pt>
                <c:pt idx="14">
                  <c:v>23.3</c:v>
                </c:pt>
                <c:pt idx="15">
                  <c:v>45.599999999999994</c:v>
                </c:pt>
                <c:pt idx="16">
                  <c:v>42.27</c:v>
                </c:pt>
              </c:numCache>
            </c:numRef>
          </c:val>
          <c:extLst>
            <c:ext xmlns:c16="http://schemas.microsoft.com/office/drawing/2014/chart" uri="{C3380CC4-5D6E-409C-BE32-E72D297353CC}">
              <c16:uniqueId val="{00000000-7DC3-4028-96BE-D50D4C50AEB9}"/>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46.91</c:v>
                </c:pt>
                <c:pt idx="1">
                  <c:v>44.32</c:v>
                </c:pt>
                <c:pt idx="2">
                  <c:v>43.730000000000004</c:v>
                </c:pt>
                <c:pt idx="3">
                  <c:v>50.78</c:v>
                </c:pt>
                <c:pt idx="4">
                  <c:v>37.119999999999997</c:v>
                </c:pt>
                <c:pt idx="5">
                  <c:v>35.849999999999994</c:v>
                </c:pt>
                <c:pt idx="6">
                  <c:v>49.65</c:v>
                </c:pt>
                <c:pt idx="7">
                  <c:v>62.82</c:v>
                </c:pt>
                <c:pt idx="8">
                  <c:v>47.169999999999995</c:v>
                </c:pt>
                <c:pt idx="9">
                  <c:v>33.340000000000003</c:v>
                </c:pt>
                <c:pt idx="10">
                  <c:v>30.5</c:v>
                </c:pt>
                <c:pt idx="11">
                  <c:v>40.78</c:v>
                </c:pt>
                <c:pt idx="12">
                  <c:v>56.25</c:v>
                </c:pt>
                <c:pt idx="13">
                  <c:v>38.25</c:v>
                </c:pt>
                <c:pt idx="14">
                  <c:v>50.19</c:v>
                </c:pt>
                <c:pt idx="15">
                  <c:v>29.84</c:v>
                </c:pt>
                <c:pt idx="16">
                  <c:v>30.25</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42.85</c:v>
                </c:pt>
                <c:pt idx="1">
                  <c:v>48.33</c:v>
                </c:pt>
                <c:pt idx="2">
                  <c:v>50.04</c:v>
                </c:pt>
                <c:pt idx="3">
                  <c:v>61.11</c:v>
                </c:pt>
                <c:pt idx="4">
                  <c:v>56.6</c:v>
                </c:pt>
                <c:pt idx="5">
                  <c:v>42.37</c:v>
                </c:pt>
                <c:pt idx="6">
                  <c:v>36.64</c:v>
                </c:pt>
                <c:pt idx="7">
                  <c:v>50</c:v>
                </c:pt>
                <c:pt idx="8">
                  <c:v>67.23</c:v>
                </c:pt>
                <c:pt idx="9">
                  <c:v>63.16</c:v>
                </c:pt>
                <c:pt idx="10">
                  <c:v>34.380000000000003</c:v>
                </c:pt>
                <c:pt idx="11">
                  <c:v>47.07</c:v>
                </c:pt>
                <c:pt idx="12">
                  <c:v>56.67</c:v>
                </c:pt>
                <c:pt idx="13">
                  <c:v>28.02</c:v>
                </c:pt>
                <c:pt idx="14">
                  <c:v>60.55</c:v>
                </c:pt>
                <c:pt idx="15">
                  <c:v>39.93</c:v>
                </c:pt>
                <c:pt idx="16">
                  <c:v>34.9</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59.18</c:v>
                </c:pt>
                <c:pt idx="1">
                  <c:v>51.17</c:v>
                </c:pt>
                <c:pt idx="2">
                  <c:v>55.11</c:v>
                </c:pt>
                <c:pt idx="3">
                  <c:v>65.509999999999991</c:v>
                </c:pt>
                <c:pt idx="4">
                  <c:v>52.18</c:v>
                </c:pt>
                <c:pt idx="5">
                  <c:v>48.480000000000004</c:v>
                </c:pt>
                <c:pt idx="6">
                  <c:v>53.43</c:v>
                </c:pt>
                <c:pt idx="7">
                  <c:v>67.599999999999994</c:v>
                </c:pt>
                <c:pt idx="8">
                  <c:v>54.55</c:v>
                </c:pt>
                <c:pt idx="9">
                  <c:v>58.410000000000004</c:v>
                </c:pt>
                <c:pt idx="10">
                  <c:v>49.52</c:v>
                </c:pt>
                <c:pt idx="11">
                  <c:v>46.68</c:v>
                </c:pt>
                <c:pt idx="12">
                  <c:v>57.300000000000004</c:v>
                </c:pt>
                <c:pt idx="13">
                  <c:v>42.559999999999995</c:v>
                </c:pt>
                <c:pt idx="14">
                  <c:v>52.27</c:v>
                </c:pt>
                <c:pt idx="15">
                  <c:v>36.01</c:v>
                </c:pt>
                <c:pt idx="16">
                  <c:v>36.840000000000003</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55.68</c:v>
                </c:pt>
                <c:pt idx="1">
                  <c:v>57.14</c:v>
                </c:pt>
                <c:pt idx="2">
                  <c:v>49.48</c:v>
                </c:pt>
                <c:pt idx="3">
                  <c:v>64.14</c:v>
                </c:pt>
                <c:pt idx="4">
                  <c:v>52.53</c:v>
                </c:pt>
                <c:pt idx="5">
                  <c:v>42.71</c:v>
                </c:pt>
                <c:pt idx="6">
                  <c:v>51.730000000000004</c:v>
                </c:pt>
                <c:pt idx="7">
                  <c:v>62.5</c:v>
                </c:pt>
                <c:pt idx="8">
                  <c:v>71.03</c:v>
                </c:pt>
                <c:pt idx="9">
                  <c:v>62.97</c:v>
                </c:pt>
                <c:pt idx="10">
                  <c:v>46.29</c:v>
                </c:pt>
                <c:pt idx="11">
                  <c:v>66.039999999999992</c:v>
                </c:pt>
                <c:pt idx="12">
                  <c:v>53.45</c:v>
                </c:pt>
                <c:pt idx="13">
                  <c:v>34.340000000000003</c:v>
                </c:pt>
                <c:pt idx="14">
                  <c:v>55.08</c:v>
                </c:pt>
                <c:pt idx="15">
                  <c:v>46.45</c:v>
                </c:pt>
                <c:pt idx="16">
                  <c:v>37.17</c:v>
                </c:pt>
              </c:numCache>
            </c:numRef>
          </c:val>
          <c:extLst>
            <c:ext xmlns:c16="http://schemas.microsoft.com/office/drawing/2014/chart" uri="{C3380CC4-5D6E-409C-BE32-E72D297353CC}">
              <c16:uniqueId val="{00000000-1B38-495C-87BB-E1410B4E1BAB}"/>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27.96</c:v>
                </c:pt>
                <c:pt idx="1">
                  <c:v>27.12</c:v>
                </c:pt>
                <c:pt idx="2">
                  <c:v>43.79</c:v>
                </c:pt>
                <c:pt idx="3">
                  <c:v>47.12</c:v>
                </c:pt>
                <c:pt idx="4">
                  <c:v>35.46</c:v>
                </c:pt>
                <c:pt idx="5">
                  <c:v>59.26</c:v>
                </c:pt>
                <c:pt idx="6">
                  <c:v>60.89</c:v>
                </c:pt>
                <c:pt idx="7">
                  <c:v>53.38</c:v>
                </c:pt>
                <c:pt idx="8">
                  <c:v>20.69</c:v>
                </c:pt>
                <c:pt idx="9">
                  <c:v>57</c:v>
                </c:pt>
                <c:pt idx="10">
                  <c:v>36.94</c:v>
                </c:pt>
                <c:pt idx="11">
                  <c:v>38.520000000000003</c:v>
                </c:pt>
                <c:pt idx="12">
                  <c:v>29.21</c:v>
                </c:pt>
                <c:pt idx="13">
                  <c:v>58.34</c:v>
                </c:pt>
                <c:pt idx="14">
                  <c:v>39.79</c:v>
                </c:pt>
                <c:pt idx="15">
                  <c:v>33.950000000000003</c:v>
                </c:pt>
                <c:pt idx="16">
                  <c:v>60.9</c:v>
                </c:pt>
                <c:pt idx="17">
                  <c:v>69.08</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28.99</c:v>
                </c:pt>
                <c:pt idx="1">
                  <c:v>30.8</c:v>
                </c:pt>
                <c:pt idx="2">
                  <c:v>43.480000000000004</c:v>
                </c:pt>
                <c:pt idx="3">
                  <c:v>47.62</c:v>
                </c:pt>
                <c:pt idx="4">
                  <c:v>42.11</c:v>
                </c:pt>
                <c:pt idx="5">
                  <c:v>49.57</c:v>
                </c:pt>
                <c:pt idx="6">
                  <c:v>62.769999999999996</c:v>
                </c:pt>
                <c:pt idx="7">
                  <c:v>59.74</c:v>
                </c:pt>
                <c:pt idx="8">
                  <c:v>28.71</c:v>
                </c:pt>
                <c:pt idx="9">
                  <c:v>40.21</c:v>
                </c:pt>
                <c:pt idx="10">
                  <c:v>27.32</c:v>
                </c:pt>
                <c:pt idx="11">
                  <c:v>42.48</c:v>
                </c:pt>
                <c:pt idx="12">
                  <c:v>41.49</c:v>
                </c:pt>
                <c:pt idx="13">
                  <c:v>48.930000000000007</c:v>
                </c:pt>
                <c:pt idx="14">
                  <c:v>39.54</c:v>
                </c:pt>
                <c:pt idx="15">
                  <c:v>36.869999999999997</c:v>
                </c:pt>
                <c:pt idx="16">
                  <c:v>47.43</c:v>
                </c:pt>
                <c:pt idx="17">
                  <c:v>56.99</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43.339999999999996</c:v>
                </c:pt>
                <c:pt idx="1">
                  <c:v>32.21</c:v>
                </c:pt>
                <c:pt idx="2">
                  <c:v>49.440000000000005</c:v>
                </c:pt>
                <c:pt idx="3">
                  <c:v>52.519999999999996</c:v>
                </c:pt>
                <c:pt idx="4">
                  <c:v>29.75</c:v>
                </c:pt>
                <c:pt idx="5">
                  <c:v>49.14</c:v>
                </c:pt>
                <c:pt idx="6">
                  <c:v>65.58</c:v>
                </c:pt>
                <c:pt idx="7">
                  <c:v>57.69</c:v>
                </c:pt>
                <c:pt idx="8">
                  <c:v>55.09</c:v>
                </c:pt>
                <c:pt idx="9">
                  <c:v>48.680000000000007</c:v>
                </c:pt>
                <c:pt idx="10">
                  <c:v>47.06</c:v>
                </c:pt>
                <c:pt idx="11">
                  <c:v>61.44</c:v>
                </c:pt>
                <c:pt idx="12">
                  <c:v>47.14</c:v>
                </c:pt>
                <c:pt idx="13">
                  <c:v>39.489999999999995</c:v>
                </c:pt>
                <c:pt idx="14">
                  <c:v>49.620000000000005</c:v>
                </c:pt>
                <c:pt idx="15">
                  <c:v>48.589999999999996</c:v>
                </c:pt>
                <c:pt idx="16">
                  <c:v>54.71</c:v>
                </c:pt>
                <c:pt idx="17">
                  <c:v>70.25</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50.36</c:v>
                </c:pt>
                <c:pt idx="1">
                  <c:v>38.25</c:v>
                </c:pt>
                <c:pt idx="2">
                  <c:v>53.75</c:v>
                </c:pt>
                <c:pt idx="3">
                  <c:v>54.36</c:v>
                </c:pt>
                <c:pt idx="4">
                  <c:v>44.68</c:v>
                </c:pt>
                <c:pt idx="5">
                  <c:v>44.949999999999996</c:v>
                </c:pt>
                <c:pt idx="6">
                  <c:v>62.34</c:v>
                </c:pt>
                <c:pt idx="7">
                  <c:v>48.97</c:v>
                </c:pt>
                <c:pt idx="8">
                  <c:v>57.57</c:v>
                </c:pt>
                <c:pt idx="9">
                  <c:v>50.97</c:v>
                </c:pt>
                <c:pt idx="10">
                  <c:v>43.36</c:v>
                </c:pt>
                <c:pt idx="11">
                  <c:v>60</c:v>
                </c:pt>
                <c:pt idx="12">
                  <c:v>56.269999999999996</c:v>
                </c:pt>
                <c:pt idx="13">
                  <c:v>51.48</c:v>
                </c:pt>
                <c:pt idx="14">
                  <c:v>48.89</c:v>
                </c:pt>
                <c:pt idx="15">
                  <c:v>38.400000000000006</c:v>
                </c:pt>
                <c:pt idx="16">
                  <c:v>44.910000000000004</c:v>
                </c:pt>
                <c:pt idx="17">
                  <c:v>68.150000000000006</c:v>
                </c:pt>
              </c:numCache>
            </c:numRef>
          </c:val>
          <c:extLst>
            <c:ext xmlns:c16="http://schemas.microsoft.com/office/drawing/2014/chart" uri="{C3380CC4-5D6E-409C-BE32-E72D297353CC}">
              <c16:uniqueId val="{00000000-38E4-4233-973E-F74AD0A58CCF}"/>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49.34</c:v>
                </c:pt>
                <c:pt idx="1">
                  <c:v>40.61</c:v>
                </c:pt>
                <c:pt idx="2">
                  <c:v>59.830000000000005</c:v>
                </c:pt>
                <c:pt idx="3">
                  <c:v>58.25</c:v>
                </c:pt>
                <c:pt idx="4">
                  <c:v>65.77000000000001</c:v>
                </c:pt>
                <c:pt idx="5">
                  <c:v>58.92</c:v>
                </c:pt>
                <c:pt idx="6">
                  <c:v>64.38</c:v>
                </c:pt>
                <c:pt idx="7">
                  <c:v>52.339999999999996</c:v>
                </c:pt>
                <c:pt idx="8">
                  <c:v>64.150000000000006</c:v>
                </c:pt>
                <c:pt idx="9">
                  <c:v>51.54</c:v>
                </c:pt>
                <c:pt idx="10">
                  <c:v>44.239999999999995</c:v>
                </c:pt>
                <c:pt idx="11">
                  <c:v>51.19</c:v>
                </c:pt>
                <c:pt idx="12">
                  <c:v>55.37</c:v>
                </c:pt>
                <c:pt idx="13">
                  <c:v>56.25</c:v>
                </c:pt>
                <c:pt idx="14">
                  <c:v>46.77</c:v>
                </c:pt>
                <c:pt idx="15">
                  <c:v>46.480000000000004</c:v>
                </c:pt>
                <c:pt idx="16">
                  <c:v>53.43</c:v>
                </c:pt>
                <c:pt idx="17">
                  <c:v>80.97</c:v>
                </c:pt>
              </c:numCache>
            </c:numRef>
          </c:val>
          <c:extLst>
            <c:ext xmlns:c16="http://schemas.microsoft.com/office/drawing/2014/chart" uri="{C3380CC4-5D6E-409C-BE32-E72D297353CC}">
              <c16:uniqueId val="{00000000-C0AD-40FB-92A5-E0D93928B19F}"/>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Лист1!$A$2:$A$30</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Лист1!$B$2:$B$30</c:f>
              <c:numCache>
                <c:formatCode>General</c:formatCode>
                <c:ptCount val="29"/>
                <c:pt idx="0">
                  <c:v>96.94</c:v>
                </c:pt>
                <c:pt idx="1">
                  <c:v>45.54</c:v>
                </c:pt>
                <c:pt idx="2">
                  <c:v>40.04</c:v>
                </c:pt>
                <c:pt idx="3">
                  <c:v>74.290000000000006</c:v>
                </c:pt>
                <c:pt idx="4">
                  <c:v>45.14</c:v>
                </c:pt>
                <c:pt idx="5">
                  <c:v>65.59</c:v>
                </c:pt>
                <c:pt idx="6">
                  <c:v>55.56</c:v>
                </c:pt>
                <c:pt idx="7">
                  <c:v>75.55</c:v>
                </c:pt>
                <c:pt idx="8">
                  <c:v>79.91</c:v>
                </c:pt>
                <c:pt idx="9">
                  <c:v>47.85</c:v>
                </c:pt>
                <c:pt idx="10">
                  <c:v>48.88</c:v>
                </c:pt>
                <c:pt idx="11">
                  <c:v>73.58</c:v>
                </c:pt>
                <c:pt idx="12">
                  <c:v>84.73</c:v>
                </c:pt>
                <c:pt idx="13">
                  <c:v>77.67</c:v>
                </c:pt>
                <c:pt idx="14">
                  <c:v>72.05</c:v>
                </c:pt>
                <c:pt idx="15">
                  <c:v>86.76</c:v>
                </c:pt>
                <c:pt idx="16">
                  <c:v>71.44</c:v>
                </c:pt>
                <c:pt idx="17">
                  <c:v>67.53</c:v>
                </c:pt>
                <c:pt idx="18">
                  <c:v>55.67</c:v>
                </c:pt>
                <c:pt idx="19">
                  <c:v>48.2</c:v>
                </c:pt>
                <c:pt idx="20">
                  <c:v>62.13</c:v>
                </c:pt>
                <c:pt idx="21">
                  <c:v>58.42</c:v>
                </c:pt>
                <c:pt idx="22">
                  <c:v>58.02</c:v>
                </c:pt>
                <c:pt idx="23">
                  <c:v>65.489999999999995</c:v>
                </c:pt>
                <c:pt idx="24">
                  <c:v>46.92</c:v>
                </c:pt>
                <c:pt idx="25">
                  <c:v>34.340000000000003</c:v>
                </c:pt>
                <c:pt idx="26">
                  <c:v>62.41</c:v>
                </c:pt>
                <c:pt idx="27">
                  <c:v>38.25</c:v>
                </c:pt>
                <c:pt idx="28">
                  <c:v>43.39</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chemeClr val="accent2">
                    <a:lumMod val="60000"/>
                    <a:lumOff val="40000"/>
                  </a:schemeClr>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layout>
                <c:manualLayout>
                  <c:x val="8.9410449846325582E-3"/>
                  <c:y val="0"/>
                </c:manualLayout>
              </c:layout>
              <c:spPr>
                <a:solidFill>
                  <a:schemeClr val="accent2">
                    <a:lumMod val="60000"/>
                    <a:lumOff val="40000"/>
                  </a:schemeClr>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3B-414E-B9F2-7F109B84D1D9}"/>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8.9410449846325374E-3"/>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C4-4022-BB6D-A78296BB685C}"/>
                </c:ext>
              </c:extLst>
            </c:dLbl>
            <c:dLbl>
              <c:idx val="5"/>
              <c:layout>
                <c:manualLayout>
                  <c:x val="5.5881531153953211E-3"/>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78-4B91-A328-1032D36B6663}"/>
                </c:ext>
              </c:extLst>
            </c:dLbl>
            <c:dLbl>
              <c:idx val="6"/>
              <c:layout>
                <c:manualLayout>
                  <c:x val="5.5881531153953211E-3"/>
                  <c:y val="-1.6489988221436994E-2"/>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layout>
                <c:manualLayout>
                  <c:x val="8.9410449846325374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78-4B91-A328-1032D36B6663}"/>
                </c:ext>
              </c:extLst>
            </c:dLbl>
            <c:dLbl>
              <c:idx val="8"/>
              <c:layout>
                <c:manualLayout>
                  <c:x val="1.2293936853869838E-2"/>
                  <c:y val="-4.31875654830360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78-4B91-A328-1032D36B6663}"/>
                </c:ext>
              </c:extLst>
            </c:dLbl>
            <c:dLbl>
              <c:idx val="9"/>
              <c:layout>
                <c:manualLayout>
                  <c:x val="6.7057837384744343E-3"/>
                  <c:y val="-9.4228504122497916E-3"/>
                </c:manualLayout>
              </c:layout>
              <c:spPr>
                <a:solidFill>
                  <a:srgbClr val="F4B183"/>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spPr>
                <a:solidFill>
                  <a:srgbClr val="F4B183"/>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7.8234143615535066E-3"/>
                  <c:y val="-4.0900364486245658E-4"/>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1.3411567476948869E-2"/>
                  <c:y val="-7.0671378091873007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3"/>
              <c:layout>
                <c:manualLayout>
                  <c:x val="7.8234143615535066E-3"/>
                  <c:y val="0"/>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78-4B91-A328-1032D36B6663}"/>
                </c:ext>
              </c:extLst>
            </c:dLbl>
            <c:dLbl>
              <c:idx val="14"/>
              <c:layout>
                <c:manualLayout>
                  <c:x val="5.5881531153953619E-3"/>
                  <c:y val="-4.3187565483036018E-17"/>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B-414E-B9F2-7F109B84D1D9}"/>
                </c:ext>
              </c:extLst>
            </c:dLbl>
            <c:dLbl>
              <c:idx val="15"/>
              <c:layout>
                <c:manualLayout>
                  <c:x val="6.7057837384745158E-3"/>
                  <c:y val="-4.7114252061248533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7.8234143615535066E-3"/>
                  <c:y val="4.7114252061248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7"/>
              <c:layout>
                <c:manualLayout>
                  <c:x val="8.9410449846324975E-3"/>
                  <c:y val="-4.7114252061248524E-3"/>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3B-414E-B9F2-7F109B84D1D9}"/>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8.9410449846326605E-3"/>
                  <c:y val="4.8412676330652155E-3"/>
                </c:manualLayout>
              </c:layout>
              <c:spPr>
                <a:solidFill>
                  <a:schemeClr val="accent2">
                    <a:lumMod val="60000"/>
                    <a:lumOff val="40000"/>
                  </a:schemeClr>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dLbl>
              <c:idx val="20"/>
              <c:layout>
                <c:manualLayout>
                  <c:x val="4.4705224923162895E-3"/>
                  <c:y val="-2.3557126030624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78-4B91-A328-1032D36B6663}"/>
                </c:ext>
              </c:extLst>
            </c:dLbl>
            <c:dLbl>
              <c:idx val="21"/>
              <c:layout>
                <c:manualLayout>
                  <c:x val="7.8234143615535066E-3"/>
                  <c:y val="2.3557126030624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78-4B91-A328-1032D36B6663}"/>
                </c:ext>
              </c:extLst>
            </c:dLbl>
            <c:dLbl>
              <c:idx val="22"/>
              <c:layout>
                <c:manualLayout>
                  <c:x val="5.588153115395198E-3"/>
                  <c:y val="-4.31875654830360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78-4B91-A328-1032D36B6663}"/>
                </c:ext>
              </c:extLst>
            </c:dLbl>
            <c:dLbl>
              <c:idx val="23"/>
              <c:layout>
                <c:manualLayout>
                  <c:x val="8.941044984632579E-3"/>
                  <c:y val="-4.71142520612489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78-4B91-A328-1032D36B6663}"/>
                </c:ext>
              </c:extLst>
            </c:dLbl>
            <c:dLbl>
              <c:idx val="24"/>
              <c:layout>
                <c:manualLayout>
                  <c:x val="1.2293936853869796E-2"/>
                  <c:y val="2.3557126030624262E-3"/>
                </c:manualLayout>
              </c:layout>
              <c:spPr>
                <a:solidFill>
                  <a:srgbClr val="F4B183"/>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78-4B91-A328-1032D36B6663}"/>
                </c:ext>
              </c:extLst>
            </c:dLbl>
            <c:dLbl>
              <c:idx val="25"/>
              <c:layout>
                <c:manualLayout>
                  <c:x val="8.9410449846324142E-3"/>
                  <c:y val="0"/>
                </c:manualLayout>
              </c:layout>
              <c:spPr>
                <a:solidFill>
                  <a:srgbClr val="F4B183"/>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78-4B91-A328-1032D36B6663}"/>
                </c:ext>
              </c:extLst>
            </c:dLbl>
            <c:dLbl>
              <c:idx val="26"/>
              <c:layout>
                <c:manualLayout>
                  <c:x val="1.0058675607711651E-2"/>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78-4B91-A328-1032D36B6663}"/>
                </c:ext>
              </c:extLst>
            </c:dLbl>
            <c:dLbl>
              <c:idx val="27"/>
              <c:layout>
                <c:manualLayout>
                  <c:x val="8.941044984632579E-3"/>
                  <c:y val="2.3557126030623399E-3"/>
                </c:manualLayout>
              </c:layout>
              <c:spPr>
                <a:solidFill>
                  <a:srgbClr val="F4B183"/>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78-4B91-A328-1032D36B6663}"/>
                </c:ext>
              </c:extLst>
            </c:dLbl>
            <c:dLbl>
              <c:idx val="28"/>
              <c:layout>
                <c:manualLayout>
                  <c:x val="5.5881531153953619E-3"/>
                  <c:y val="2.3557126030624262E-3"/>
                </c:manualLayout>
              </c:layout>
              <c:spPr>
                <a:solidFill>
                  <a:srgbClr val="F4B183"/>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78-4B91-A328-1032D36B6663}"/>
                </c:ext>
              </c:extLst>
            </c:dLbl>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Лист1!$A$2:$A$30</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Лист1!$C$2:$C$30</c:f>
              <c:numCache>
                <c:formatCode>General</c:formatCode>
                <c:ptCount val="29"/>
                <c:pt idx="0">
                  <c:v>96.06</c:v>
                </c:pt>
                <c:pt idx="1">
                  <c:v>41.82</c:v>
                </c:pt>
                <c:pt idx="2">
                  <c:v>36.6</c:v>
                </c:pt>
                <c:pt idx="3">
                  <c:v>73.8</c:v>
                </c:pt>
                <c:pt idx="4">
                  <c:v>46.5</c:v>
                </c:pt>
                <c:pt idx="5">
                  <c:v>62.77</c:v>
                </c:pt>
                <c:pt idx="6">
                  <c:v>53.5</c:v>
                </c:pt>
                <c:pt idx="7">
                  <c:v>73.75</c:v>
                </c:pt>
                <c:pt idx="8">
                  <c:v>76.89</c:v>
                </c:pt>
                <c:pt idx="9">
                  <c:v>43.65</c:v>
                </c:pt>
                <c:pt idx="10">
                  <c:v>45.77</c:v>
                </c:pt>
                <c:pt idx="11">
                  <c:v>71.61</c:v>
                </c:pt>
                <c:pt idx="12">
                  <c:v>85.07</c:v>
                </c:pt>
                <c:pt idx="13">
                  <c:v>77.989999999999995</c:v>
                </c:pt>
                <c:pt idx="14">
                  <c:v>71.430000000000007</c:v>
                </c:pt>
                <c:pt idx="15">
                  <c:v>85.04</c:v>
                </c:pt>
                <c:pt idx="16">
                  <c:v>69.06</c:v>
                </c:pt>
                <c:pt idx="17">
                  <c:v>63.78</c:v>
                </c:pt>
                <c:pt idx="18">
                  <c:v>54.89</c:v>
                </c:pt>
                <c:pt idx="19">
                  <c:v>48.21</c:v>
                </c:pt>
                <c:pt idx="20">
                  <c:v>58.1</c:v>
                </c:pt>
                <c:pt idx="21">
                  <c:v>56.36</c:v>
                </c:pt>
                <c:pt idx="22">
                  <c:v>57.84</c:v>
                </c:pt>
                <c:pt idx="23">
                  <c:v>61.66</c:v>
                </c:pt>
                <c:pt idx="24">
                  <c:v>44.05</c:v>
                </c:pt>
                <c:pt idx="25">
                  <c:v>34.61</c:v>
                </c:pt>
                <c:pt idx="26">
                  <c:v>62.3</c:v>
                </c:pt>
                <c:pt idx="27">
                  <c:v>36.99</c:v>
                </c:pt>
                <c:pt idx="28">
                  <c:v>41.25</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2.87</c:v>
                </c:pt>
                <c:pt idx="1">
                  <c:v>37.270000000000003</c:v>
                </c:pt>
                <c:pt idx="2">
                  <c:v>47.93</c:v>
                </c:pt>
                <c:pt idx="3">
                  <c:v>11.92</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2.9</c:v>
                </c:pt>
                <c:pt idx="1">
                  <c:v>42.53</c:v>
                </c:pt>
                <c:pt idx="2">
                  <c:v>46.34</c:v>
                </c:pt>
                <c:pt idx="3">
                  <c:v>8.23</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rgbClr val="70AD47"/>
            </a:solidFill>
            <a:ln>
              <a:noFill/>
            </a:ln>
            <a:effectLst/>
          </c:spPr>
          <c:invertIfNegative val="0"/>
          <c:dPt>
            <c:idx val="6"/>
            <c:invertIfNegative val="0"/>
            <c:bubble3D val="0"/>
            <c:spPr>
              <a:solidFill>
                <a:srgbClr val="70AD47"/>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rgbClr val="70AD47"/>
              </a:solidFill>
              <a:ln>
                <a:noFill/>
              </a:ln>
              <a:effectLst/>
            </c:spPr>
            <c:extLst>
              <c:ext xmlns:c16="http://schemas.microsoft.com/office/drawing/2014/chart" uri="{C3380CC4-5D6E-409C-BE32-E72D297353CC}">
                <c16:uniqueId val="{00000003-DE53-4856-BFFC-5006E3CE95D0}"/>
              </c:ext>
            </c:extLst>
          </c:dPt>
          <c:dPt>
            <c:idx val="12"/>
            <c:invertIfNegative val="0"/>
            <c:bubble3D val="0"/>
            <c:spPr>
              <a:solidFill>
                <a:srgbClr val="70AD47"/>
              </a:solidFill>
              <a:ln>
                <a:noFill/>
              </a:ln>
              <a:effectLst/>
            </c:spPr>
            <c:extLst>
              <c:ext xmlns:c16="http://schemas.microsoft.com/office/drawing/2014/chart" uri="{C3380CC4-5D6E-409C-BE32-E72D297353CC}">
                <c16:uniqueId val="{00000008-7538-42F6-8EDD-CDCF6FD17045}"/>
              </c:ext>
            </c:extLst>
          </c:dPt>
          <c:dPt>
            <c:idx val="13"/>
            <c:invertIfNegative val="0"/>
            <c:bubble3D val="0"/>
            <c:spPr>
              <a:solidFill>
                <a:srgbClr val="C00000"/>
              </a:solidFill>
              <a:ln>
                <a:noFill/>
              </a:ln>
              <a:effectLst/>
            </c:spPr>
            <c:extLst>
              <c:ext xmlns:c16="http://schemas.microsoft.com/office/drawing/2014/chart" uri="{C3380CC4-5D6E-409C-BE32-E72D297353CC}">
                <c16:uniqueId val="{00000010-4C5C-49C8-8D14-A8E3D57D393F}"/>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rgbClr val="70AD47"/>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70AD47"/>
              </a:solidFill>
              <a:ln>
                <a:noFill/>
              </a:ln>
              <a:effectLst/>
            </c:spPr>
            <c:extLst>
              <c:ext xmlns:c16="http://schemas.microsoft.com/office/drawing/2014/chart" uri="{C3380CC4-5D6E-409C-BE32-E72D297353CC}">
                <c16:uniqueId val="{00000009-7538-42F6-8EDD-CDCF6FD17045}"/>
              </c:ext>
            </c:extLst>
          </c:dPt>
          <c:dPt>
            <c:idx val="24"/>
            <c:invertIfNegative val="0"/>
            <c:bubble3D val="0"/>
            <c:spPr>
              <a:solidFill>
                <a:srgbClr val="70AD47"/>
              </a:solidFill>
              <a:ln>
                <a:noFill/>
              </a:ln>
              <a:effectLst/>
            </c:spPr>
            <c:extLst>
              <c:ext xmlns:c16="http://schemas.microsoft.com/office/drawing/2014/chart" uri="{C3380CC4-5D6E-409C-BE32-E72D297353CC}">
                <c16:uniqueId val="{0000000A-7538-42F6-8EDD-CDCF6FD17045}"/>
              </c:ext>
            </c:extLst>
          </c:dPt>
          <c:dPt>
            <c:idx val="25"/>
            <c:invertIfNegative val="0"/>
            <c:bubble3D val="0"/>
            <c:spPr>
              <a:solidFill>
                <a:srgbClr val="C00000"/>
              </a:solidFill>
              <a:ln>
                <a:noFill/>
              </a:ln>
              <a:effectLst/>
            </c:spPr>
            <c:extLst>
              <c:ext xmlns:c16="http://schemas.microsoft.com/office/drawing/2014/chart" uri="{C3380CC4-5D6E-409C-BE32-E72D297353CC}">
                <c16:uniqueId val="{00000011-4C5C-49C8-8D14-A8E3D57D393F}"/>
              </c:ext>
            </c:extLst>
          </c:dPt>
          <c:dPt>
            <c:idx val="36"/>
            <c:invertIfNegative val="0"/>
            <c:bubble3D val="0"/>
            <c:spPr>
              <a:solidFill>
                <a:srgbClr val="C00000"/>
              </a:solidFill>
              <a:ln>
                <a:noFill/>
              </a:ln>
              <a:effectLst/>
            </c:spPr>
            <c:extLst>
              <c:ext xmlns:c16="http://schemas.microsoft.com/office/drawing/2014/chart" uri="{C3380CC4-5D6E-409C-BE32-E72D297353CC}">
                <c16:uniqueId val="{0000000E-E909-4D04-89A2-219710888F0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Лист1!$B$1:$AS$1</c:f>
              <c:strCache>
                <c:ptCount val="4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strCache>
            </c:strRef>
          </c:cat>
          <c:val>
            <c:numRef>
              <c:f>Лист1!$B$2:$AS$2</c:f>
              <c:numCache>
                <c:formatCode>General</c:formatCode>
                <c:ptCount val="44"/>
                <c:pt idx="0">
                  <c:v>0</c:v>
                </c:pt>
                <c:pt idx="1">
                  <c:v>0</c:v>
                </c:pt>
                <c:pt idx="2">
                  <c:v>0</c:v>
                </c:pt>
                <c:pt idx="3">
                  <c:v>0.1</c:v>
                </c:pt>
                <c:pt idx="4">
                  <c:v>0.1</c:v>
                </c:pt>
                <c:pt idx="5">
                  <c:v>0.2</c:v>
                </c:pt>
                <c:pt idx="6">
                  <c:v>0.2</c:v>
                </c:pt>
                <c:pt idx="7">
                  <c:v>0.2</c:v>
                </c:pt>
                <c:pt idx="8">
                  <c:v>0.3</c:v>
                </c:pt>
                <c:pt idx="9">
                  <c:v>0.5</c:v>
                </c:pt>
                <c:pt idx="10">
                  <c:v>0.5</c:v>
                </c:pt>
                <c:pt idx="11">
                  <c:v>0.5</c:v>
                </c:pt>
                <c:pt idx="12">
                  <c:v>0.4</c:v>
                </c:pt>
                <c:pt idx="13">
                  <c:v>3.1</c:v>
                </c:pt>
                <c:pt idx="14">
                  <c:v>3</c:v>
                </c:pt>
                <c:pt idx="15">
                  <c:v>3.1</c:v>
                </c:pt>
                <c:pt idx="16">
                  <c:v>3.3</c:v>
                </c:pt>
                <c:pt idx="17">
                  <c:v>3.1</c:v>
                </c:pt>
                <c:pt idx="18">
                  <c:v>3.5</c:v>
                </c:pt>
                <c:pt idx="19">
                  <c:v>3.9</c:v>
                </c:pt>
                <c:pt idx="20">
                  <c:v>4.0999999999999996</c:v>
                </c:pt>
                <c:pt idx="21">
                  <c:v>3.7</c:v>
                </c:pt>
                <c:pt idx="22">
                  <c:v>3.9</c:v>
                </c:pt>
                <c:pt idx="23">
                  <c:v>3.7</c:v>
                </c:pt>
                <c:pt idx="24">
                  <c:v>4.0999999999999996</c:v>
                </c:pt>
                <c:pt idx="25">
                  <c:v>7.2</c:v>
                </c:pt>
                <c:pt idx="26">
                  <c:v>6.3</c:v>
                </c:pt>
                <c:pt idx="27">
                  <c:v>5.0999999999999996</c:v>
                </c:pt>
                <c:pt idx="28">
                  <c:v>5</c:v>
                </c:pt>
                <c:pt idx="29">
                  <c:v>4.7</c:v>
                </c:pt>
                <c:pt idx="30">
                  <c:v>4.3</c:v>
                </c:pt>
                <c:pt idx="31">
                  <c:v>3.7</c:v>
                </c:pt>
                <c:pt idx="32">
                  <c:v>3.5</c:v>
                </c:pt>
                <c:pt idx="33">
                  <c:v>2.7</c:v>
                </c:pt>
                <c:pt idx="34">
                  <c:v>2.2000000000000002</c:v>
                </c:pt>
                <c:pt idx="35">
                  <c:v>1.6</c:v>
                </c:pt>
                <c:pt idx="36">
                  <c:v>3.2</c:v>
                </c:pt>
                <c:pt idx="37">
                  <c:v>1.8</c:v>
                </c:pt>
                <c:pt idx="38">
                  <c:v>1.2</c:v>
                </c:pt>
                <c:pt idx="39">
                  <c:v>0.9</c:v>
                </c:pt>
                <c:pt idx="40">
                  <c:v>0.6</c:v>
                </c:pt>
                <c:pt idx="41">
                  <c:v>0.3</c:v>
                </c:pt>
                <c:pt idx="42">
                  <c:v>0.1</c:v>
                </c:pt>
                <c:pt idx="43">
                  <c:v>0.1</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200" b="0" i="0" u="none" strike="noStrike" kern="1200" spc="0" baseline="0">
                <a:solidFill>
                  <a:schemeClr val="tx1">
                    <a:lumMod val="65000"/>
                    <a:lumOff val="35000"/>
                  </a:schemeClr>
                </a:solidFill>
                <a:latin typeface="+mn-lt"/>
                <a:ea typeface="+mn-ea"/>
                <a:cs typeface="+mn-cs"/>
              </a:defRPr>
            </a:pPr>
            <a:r>
              <a:rPr lang="ru-RU" sz="1200" dirty="0"/>
              <a:t>Результаты</a:t>
            </a:r>
            <a:r>
              <a:rPr lang="ru-RU" sz="1200" baseline="0" dirty="0"/>
              <a:t> проведения ВПР по количеству участников (отметки), чел*.</a:t>
            </a:r>
            <a:endParaRPr lang="ru-RU" sz="1200" dirty="0"/>
          </a:p>
        </c:rich>
      </c:tx>
      <c:layout>
        <c:manualLayout>
          <c:xMode val="edge"/>
          <c:yMode val="edge"/>
          <c:x val="0.14556733141263703"/>
          <c:y val="2.286624614379664E-3"/>
        </c:manualLayout>
      </c:layout>
      <c:overlay val="0"/>
      <c:spPr>
        <a:noFill/>
        <a:ln>
          <a:noFill/>
        </a:ln>
        <a:effectLst/>
      </c:spPr>
      <c:txPr>
        <a:bodyPr rot="0" spcFirstLastPara="1" vertOverflow="ellipsis" vert="horz" wrap="square" anchor="ctr" anchorCtr="1"/>
        <a:lstStyle/>
        <a:p>
          <a:pPr algn="r">
            <a:defRPr sz="12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stacked"/>
        <c:varyColors val="0"/>
        <c:ser>
          <c:idx val="0"/>
          <c:order val="0"/>
          <c:tx>
            <c:strRef>
              <c:f>Лист1!$B$1</c:f>
              <c:strCache>
                <c:ptCount val="1"/>
                <c:pt idx="0">
                  <c:v>"2"</c:v>
                </c:pt>
              </c:strCache>
            </c:strRef>
          </c:tx>
          <c:spPr>
            <a:solidFill>
              <a:schemeClr val="accent6"/>
            </a:solidFill>
            <a:ln>
              <a:noFill/>
            </a:ln>
            <a:effectLst/>
          </c:spPr>
          <c:invertIfNegative val="0"/>
          <c:dLbls>
            <c:dLbl>
              <c:idx val="0"/>
              <c:layout>
                <c:manualLayout>
                  <c:x val="-4.252898339774088E-3"/>
                  <c:y val="-8.38419339780785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05-469A-AD8D-0B41522754EE}"/>
                </c:ext>
              </c:extLst>
            </c:dLbl>
            <c:dLbl>
              <c:idx val="1"/>
              <c:layout>
                <c:manualLayout>
                  <c:x val="3.5623782867665633E-3"/>
                  <c:y val="-4.5732492287593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05-469A-AD8D-0B41522754EE}"/>
                </c:ext>
              </c:extLst>
            </c:dLbl>
            <c:dLbl>
              <c:idx val="2"/>
              <c:layout>
                <c:manualLayout>
                  <c:x val="-1.6656534776309868E-2"/>
                  <c:y val="-4.6199275601305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05-469A-AD8D-0B41522754EE}"/>
                </c:ext>
              </c:extLst>
            </c:dLbl>
            <c:dLbl>
              <c:idx val="3"/>
              <c:layout>
                <c:manualLayout>
                  <c:x val="-1.1162169328057948E-2"/>
                  <c:y val="-3.9339389789396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F9-4BC4-BB57-DB2786995CF4}"/>
                </c:ext>
              </c:extLst>
            </c:dLbl>
            <c:dLbl>
              <c:idx val="4"/>
              <c:layout>
                <c:manualLayout>
                  <c:x val="-1.3022530882734234E-2"/>
                  <c:y val="-3.9339389789396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F9-4BC4-BB57-DB2786995CF4}"/>
                </c:ext>
              </c:extLst>
            </c:dLbl>
            <c:dLbl>
              <c:idx val="5"/>
              <c:layout>
                <c:manualLayout>
                  <c:x val="-1.6743253992086871E-2"/>
                  <c:y val="-3.4711226284761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F9-4BC4-BB57-DB2786995CF4}"/>
                </c:ext>
              </c:extLst>
            </c:dLbl>
            <c:dLbl>
              <c:idx val="6"/>
              <c:layout>
                <c:manualLayout>
                  <c:x val="-1.4882892437410552E-2"/>
                  <c:y val="-4.6281635046349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F9-4BC4-BB57-DB2786995C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русский язык</c:v>
                </c:pt>
                <c:pt idx="1">
                  <c:v>математика</c:v>
                </c:pt>
                <c:pt idx="2">
                  <c:v>биология</c:v>
                </c:pt>
                <c:pt idx="3">
                  <c:v>история</c:v>
                </c:pt>
                <c:pt idx="4">
                  <c:v>география</c:v>
                </c:pt>
                <c:pt idx="5">
                  <c:v>английский язык</c:v>
                </c:pt>
                <c:pt idx="6">
                  <c:v>литература</c:v>
                </c:pt>
              </c:strCache>
            </c:strRef>
          </c:cat>
          <c:val>
            <c:numRef>
              <c:f>Лист1!$B$2:$B$8</c:f>
              <c:numCache>
                <c:formatCode>General</c:formatCode>
                <c:ptCount val="7"/>
                <c:pt idx="0">
                  <c:v>2395</c:v>
                </c:pt>
                <c:pt idx="1">
                  <c:v>1546</c:v>
                </c:pt>
                <c:pt idx="2">
                  <c:v>419</c:v>
                </c:pt>
                <c:pt idx="3">
                  <c:v>674</c:v>
                </c:pt>
                <c:pt idx="4">
                  <c:v>214</c:v>
                </c:pt>
                <c:pt idx="5">
                  <c:v>389</c:v>
                </c:pt>
                <c:pt idx="6">
                  <c:v>269</c:v>
                </c:pt>
              </c:numCache>
            </c:numRef>
          </c:val>
          <c:extLst>
            <c:ext xmlns:c16="http://schemas.microsoft.com/office/drawing/2014/chart" uri="{C3380CC4-5D6E-409C-BE32-E72D297353CC}">
              <c16:uniqueId val="{00000000-B405-469A-AD8D-0B41522754EE}"/>
            </c:ext>
          </c:extLst>
        </c:ser>
        <c:ser>
          <c:idx val="1"/>
          <c:order val="1"/>
          <c:tx>
            <c:strRef>
              <c:f>Лист1!$C$1</c:f>
              <c:strCache>
                <c:ptCount val="1"/>
                <c:pt idx="0">
                  <c:v>"3"</c:v>
                </c:pt>
              </c:strCache>
            </c:strRef>
          </c:tx>
          <c:spPr>
            <a:solidFill>
              <a:schemeClr val="accent5"/>
            </a:solidFill>
            <a:ln>
              <a:noFill/>
            </a:ln>
            <a:effectLst/>
          </c:spPr>
          <c:invertIfNegative val="0"/>
          <c:dLbls>
            <c:dLbl>
              <c:idx val="6"/>
              <c:layout>
                <c:manualLayout>
                  <c:x val="3.7207231093526381E-3"/>
                  <c:y val="-5.0909798550983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F9-4BC4-BB57-DB2786995C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русский язык</c:v>
                </c:pt>
                <c:pt idx="1">
                  <c:v>математика</c:v>
                </c:pt>
                <c:pt idx="2">
                  <c:v>биология</c:v>
                </c:pt>
                <c:pt idx="3">
                  <c:v>история</c:v>
                </c:pt>
                <c:pt idx="4">
                  <c:v>география</c:v>
                </c:pt>
                <c:pt idx="5">
                  <c:v>английский язык</c:v>
                </c:pt>
                <c:pt idx="6">
                  <c:v>литература</c:v>
                </c:pt>
              </c:strCache>
            </c:strRef>
          </c:cat>
          <c:val>
            <c:numRef>
              <c:f>Лист1!$C$2:$C$8</c:f>
              <c:numCache>
                <c:formatCode>General</c:formatCode>
                <c:ptCount val="7"/>
                <c:pt idx="0">
                  <c:v>8550</c:v>
                </c:pt>
                <c:pt idx="1">
                  <c:v>8289</c:v>
                </c:pt>
                <c:pt idx="2">
                  <c:v>6154</c:v>
                </c:pt>
                <c:pt idx="3">
                  <c:v>5199</c:v>
                </c:pt>
                <c:pt idx="4">
                  <c:v>2033</c:v>
                </c:pt>
                <c:pt idx="5">
                  <c:v>1365</c:v>
                </c:pt>
                <c:pt idx="6">
                  <c:v>983</c:v>
                </c:pt>
              </c:numCache>
            </c:numRef>
          </c:val>
          <c:extLst>
            <c:ext xmlns:c16="http://schemas.microsoft.com/office/drawing/2014/chart" uri="{C3380CC4-5D6E-409C-BE32-E72D297353CC}">
              <c16:uniqueId val="{00000001-B405-469A-AD8D-0B41522754EE}"/>
            </c:ext>
          </c:extLst>
        </c:ser>
        <c:ser>
          <c:idx val="2"/>
          <c:order val="2"/>
          <c:tx>
            <c:strRef>
              <c:f>Лист1!$D$1</c:f>
              <c:strCache>
                <c:ptCount val="1"/>
                <c:pt idx="0">
                  <c:v>"4"</c:v>
                </c:pt>
              </c:strCache>
            </c:strRef>
          </c:tx>
          <c:spPr>
            <a:solidFill>
              <a:schemeClr val="accent4"/>
            </a:solidFill>
            <a:ln>
              <a:noFill/>
            </a:ln>
            <a:effectLst/>
          </c:spPr>
          <c:invertIfNegative val="0"/>
          <c:dLbls>
            <c:dLbl>
              <c:idx val="6"/>
              <c:layout>
                <c:manualLayout>
                  <c:x val="1.4882892437410552E-2"/>
                  <c:y val="-5.0909798550983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F9-4BC4-BB57-DB2786995C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русский язык</c:v>
                </c:pt>
                <c:pt idx="1">
                  <c:v>математика</c:v>
                </c:pt>
                <c:pt idx="2">
                  <c:v>биология</c:v>
                </c:pt>
                <c:pt idx="3">
                  <c:v>история</c:v>
                </c:pt>
                <c:pt idx="4">
                  <c:v>география</c:v>
                </c:pt>
                <c:pt idx="5">
                  <c:v>английский язык</c:v>
                </c:pt>
                <c:pt idx="6">
                  <c:v>литература</c:v>
                </c:pt>
              </c:strCache>
            </c:strRef>
          </c:cat>
          <c:val>
            <c:numRef>
              <c:f>Лист1!$D$2:$D$8</c:f>
              <c:numCache>
                <c:formatCode>General</c:formatCode>
                <c:ptCount val="7"/>
                <c:pt idx="0">
                  <c:v>6152</c:v>
                </c:pt>
                <c:pt idx="1">
                  <c:v>7240</c:v>
                </c:pt>
                <c:pt idx="2">
                  <c:v>6705</c:v>
                </c:pt>
                <c:pt idx="3">
                  <c:v>5357</c:v>
                </c:pt>
                <c:pt idx="4">
                  <c:v>1963</c:v>
                </c:pt>
                <c:pt idx="5">
                  <c:v>1351</c:v>
                </c:pt>
                <c:pt idx="6">
                  <c:v>861</c:v>
                </c:pt>
              </c:numCache>
            </c:numRef>
          </c:val>
          <c:extLst>
            <c:ext xmlns:c16="http://schemas.microsoft.com/office/drawing/2014/chart" uri="{C3380CC4-5D6E-409C-BE32-E72D297353CC}">
              <c16:uniqueId val="{00000002-B405-469A-AD8D-0B41522754EE}"/>
            </c:ext>
          </c:extLst>
        </c:ser>
        <c:ser>
          <c:idx val="3"/>
          <c:order val="3"/>
          <c:tx>
            <c:strRef>
              <c:f>Лист1!$E$1</c:f>
              <c:strCache>
                <c:ptCount val="1"/>
                <c:pt idx="0">
                  <c:v>"5"</c:v>
                </c:pt>
              </c:strCache>
            </c:strRef>
          </c:tx>
          <c:spPr>
            <a:solidFill>
              <a:schemeClr val="accent6">
                <a:lumMod val="60000"/>
              </a:schemeClr>
            </a:solidFill>
            <a:ln>
              <a:noFill/>
            </a:ln>
            <a:effectLst/>
          </c:spPr>
          <c:invertIfNegative val="0"/>
          <c:dLbls>
            <c:dLbl>
              <c:idx val="4"/>
              <c:layout>
                <c:manualLayout>
                  <c:x val="2.7905423320144784E-2"/>
                  <c:y val="-4.1653471541714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F9-4BC4-BB57-DB2786995CF4}"/>
                </c:ext>
              </c:extLst>
            </c:dLbl>
            <c:dLbl>
              <c:idx val="5"/>
              <c:layout>
                <c:manualLayout>
                  <c:x val="2.9765784874821035E-2"/>
                  <c:y val="-3.2397144532444334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F9-4BC4-BB57-DB2786995CF4}"/>
                </c:ext>
              </c:extLst>
            </c:dLbl>
            <c:dLbl>
              <c:idx val="6"/>
              <c:layout>
                <c:manualLayout>
                  <c:x val="4.2788315757555304E-2"/>
                  <c:y val="-1.6198572266222167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F9-4BC4-BB57-DB2786995C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русский язык</c:v>
                </c:pt>
                <c:pt idx="1">
                  <c:v>математика</c:v>
                </c:pt>
                <c:pt idx="2">
                  <c:v>биология</c:v>
                </c:pt>
                <c:pt idx="3">
                  <c:v>история</c:v>
                </c:pt>
                <c:pt idx="4">
                  <c:v>география</c:v>
                </c:pt>
                <c:pt idx="5">
                  <c:v>английский язык</c:v>
                </c:pt>
                <c:pt idx="6">
                  <c:v>литература</c:v>
                </c:pt>
              </c:strCache>
            </c:strRef>
          </c:cat>
          <c:val>
            <c:numRef>
              <c:f>Лист1!$E$2:$E$8</c:f>
              <c:numCache>
                <c:formatCode>General</c:formatCode>
                <c:ptCount val="7"/>
                <c:pt idx="0">
                  <c:v>2486</c:v>
                </c:pt>
                <c:pt idx="1">
                  <c:v>2524</c:v>
                </c:pt>
                <c:pt idx="2">
                  <c:v>1191</c:v>
                </c:pt>
                <c:pt idx="3">
                  <c:v>2007</c:v>
                </c:pt>
                <c:pt idx="4">
                  <c:v>270</c:v>
                </c:pt>
                <c:pt idx="5">
                  <c:v>359</c:v>
                </c:pt>
                <c:pt idx="6">
                  <c:v>489</c:v>
                </c:pt>
              </c:numCache>
            </c:numRef>
          </c:val>
          <c:extLst>
            <c:ext xmlns:c16="http://schemas.microsoft.com/office/drawing/2014/chart" uri="{C3380CC4-5D6E-409C-BE32-E72D297353CC}">
              <c16:uniqueId val="{00000003-B405-469A-AD8D-0B41522754EE}"/>
            </c:ext>
          </c:extLst>
        </c:ser>
        <c:dLbls>
          <c:showLegendKey val="0"/>
          <c:showVal val="0"/>
          <c:showCatName val="0"/>
          <c:showSerName val="0"/>
          <c:showPercent val="0"/>
          <c:showBubbleSize val="0"/>
        </c:dLbls>
        <c:gapWidth val="150"/>
        <c:overlap val="100"/>
        <c:axId val="1358290175"/>
        <c:axId val="1446896543"/>
      </c:barChart>
      <c:catAx>
        <c:axId val="1358290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446896543"/>
        <c:crosses val="autoZero"/>
        <c:auto val="1"/>
        <c:lblAlgn val="ctr"/>
        <c:lblOffset val="100"/>
        <c:noMultiLvlLbl val="0"/>
      </c:catAx>
      <c:valAx>
        <c:axId val="1446896543"/>
        <c:scaling>
          <c:orientation val="minMax"/>
          <c:max val="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58290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Лист1!$B$1:$AD$1</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Лист1!$B$2:$AD$2</c:f>
              <c:numCache>
                <c:formatCode>General</c:formatCode>
                <c:ptCount val="29"/>
                <c:pt idx="0">
                  <c:v>74.22</c:v>
                </c:pt>
                <c:pt idx="1">
                  <c:v>11.69</c:v>
                </c:pt>
                <c:pt idx="2">
                  <c:v>7.52</c:v>
                </c:pt>
                <c:pt idx="3">
                  <c:v>35.799999999999997</c:v>
                </c:pt>
                <c:pt idx="4">
                  <c:v>12.41</c:v>
                </c:pt>
                <c:pt idx="5">
                  <c:v>33.65</c:v>
                </c:pt>
                <c:pt idx="6">
                  <c:v>16.47</c:v>
                </c:pt>
                <c:pt idx="7">
                  <c:v>33.65</c:v>
                </c:pt>
                <c:pt idx="8">
                  <c:v>30.31</c:v>
                </c:pt>
                <c:pt idx="9">
                  <c:v>9.5500000000000007</c:v>
                </c:pt>
                <c:pt idx="10">
                  <c:v>9.7899999999999991</c:v>
                </c:pt>
                <c:pt idx="11">
                  <c:v>36.75</c:v>
                </c:pt>
                <c:pt idx="12">
                  <c:v>47.49</c:v>
                </c:pt>
                <c:pt idx="13">
                  <c:v>33.89</c:v>
                </c:pt>
                <c:pt idx="14">
                  <c:v>35.56</c:v>
                </c:pt>
                <c:pt idx="15">
                  <c:v>45.58</c:v>
                </c:pt>
                <c:pt idx="16">
                  <c:v>26.97</c:v>
                </c:pt>
                <c:pt idx="17">
                  <c:v>11.69</c:v>
                </c:pt>
                <c:pt idx="18">
                  <c:v>23.15</c:v>
                </c:pt>
                <c:pt idx="19">
                  <c:v>8.35</c:v>
                </c:pt>
                <c:pt idx="20">
                  <c:v>21.12</c:v>
                </c:pt>
                <c:pt idx="21">
                  <c:v>15.99</c:v>
                </c:pt>
                <c:pt idx="22">
                  <c:v>15.75</c:v>
                </c:pt>
                <c:pt idx="23">
                  <c:v>8.59</c:v>
                </c:pt>
                <c:pt idx="24">
                  <c:v>5.85</c:v>
                </c:pt>
                <c:pt idx="25">
                  <c:v>2.63</c:v>
                </c:pt>
                <c:pt idx="26">
                  <c:v>21</c:v>
                </c:pt>
                <c:pt idx="27">
                  <c:v>5.13</c:v>
                </c:pt>
                <c:pt idx="28">
                  <c:v>6.09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Лист1!$B$1:$AD$1</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Лист1!$B$3:$AD$3</c:f>
              <c:numCache>
                <c:formatCode>General</c:formatCode>
                <c:ptCount val="29"/>
                <c:pt idx="0">
                  <c:v>94.33</c:v>
                </c:pt>
                <c:pt idx="1">
                  <c:v>28.1</c:v>
                </c:pt>
                <c:pt idx="2">
                  <c:v>20.94</c:v>
                </c:pt>
                <c:pt idx="3">
                  <c:v>63.44</c:v>
                </c:pt>
                <c:pt idx="4">
                  <c:v>30.01</c:v>
                </c:pt>
                <c:pt idx="5">
                  <c:v>53.53</c:v>
                </c:pt>
                <c:pt idx="6">
                  <c:v>37.76</c:v>
                </c:pt>
                <c:pt idx="7">
                  <c:v>63.49</c:v>
                </c:pt>
                <c:pt idx="8">
                  <c:v>67.180000000000007</c:v>
                </c:pt>
                <c:pt idx="9">
                  <c:v>28.92</c:v>
                </c:pt>
                <c:pt idx="10">
                  <c:v>29.73</c:v>
                </c:pt>
                <c:pt idx="11">
                  <c:v>61.88</c:v>
                </c:pt>
                <c:pt idx="12">
                  <c:v>78.27</c:v>
                </c:pt>
                <c:pt idx="13">
                  <c:v>68.3</c:v>
                </c:pt>
                <c:pt idx="14">
                  <c:v>61.62</c:v>
                </c:pt>
                <c:pt idx="15">
                  <c:v>76.88</c:v>
                </c:pt>
                <c:pt idx="16">
                  <c:v>58.23</c:v>
                </c:pt>
                <c:pt idx="17">
                  <c:v>46.34</c:v>
                </c:pt>
                <c:pt idx="18">
                  <c:v>43.45</c:v>
                </c:pt>
                <c:pt idx="19">
                  <c:v>31.64</c:v>
                </c:pt>
                <c:pt idx="20">
                  <c:v>45.59</c:v>
                </c:pt>
                <c:pt idx="21">
                  <c:v>39.36</c:v>
                </c:pt>
                <c:pt idx="22">
                  <c:v>41.29</c:v>
                </c:pt>
                <c:pt idx="23">
                  <c:v>40.450000000000003</c:v>
                </c:pt>
                <c:pt idx="24">
                  <c:v>25.78</c:v>
                </c:pt>
                <c:pt idx="25">
                  <c:v>15.34</c:v>
                </c:pt>
                <c:pt idx="26">
                  <c:v>47.97</c:v>
                </c:pt>
                <c:pt idx="27">
                  <c:v>19.84</c:v>
                </c:pt>
                <c:pt idx="28">
                  <c:v>24.04</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Лист1!$B$1:$AD$1</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Лист1!$B$4:$AD$4</c:f>
              <c:numCache>
                <c:formatCode>General</c:formatCode>
                <c:ptCount val="29"/>
                <c:pt idx="0">
                  <c:v>98.43</c:v>
                </c:pt>
                <c:pt idx="1">
                  <c:v>49.9</c:v>
                </c:pt>
                <c:pt idx="2">
                  <c:v>45.71</c:v>
                </c:pt>
                <c:pt idx="3">
                  <c:v>82.18</c:v>
                </c:pt>
                <c:pt idx="4">
                  <c:v>57.3</c:v>
                </c:pt>
                <c:pt idx="5">
                  <c:v>69.290000000000006</c:v>
                </c:pt>
                <c:pt idx="6">
                  <c:v>64.31</c:v>
                </c:pt>
                <c:pt idx="7">
                  <c:v>82.12</c:v>
                </c:pt>
                <c:pt idx="8">
                  <c:v>85.54</c:v>
                </c:pt>
                <c:pt idx="9">
                  <c:v>53.16</c:v>
                </c:pt>
                <c:pt idx="10">
                  <c:v>56.52</c:v>
                </c:pt>
                <c:pt idx="11">
                  <c:v>79.05</c:v>
                </c:pt>
                <c:pt idx="12">
                  <c:v>91.32</c:v>
                </c:pt>
                <c:pt idx="13">
                  <c:v>86.17</c:v>
                </c:pt>
                <c:pt idx="14">
                  <c:v>79.02</c:v>
                </c:pt>
                <c:pt idx="15">
                  <c:v>92.71</c:v>
                </c:pt>
                <c:pt idx="16">
                  <c:v>77.790000000000006</c:v>
                </c:pt>
                <c:pt idx="17">
                  <c:v>77.72</c:v>
                </c:pt>
                <c:pt idx="18">
                  <c:v>61.98</c:v>
                </c:pt>
                <c:pt idx="19">
                  <c:v>60.34</c:v>
                </c:pt>
                <c:pt idx="20">
                  <c:v>66.760000000000005</c:v>
                </c:pt>
                <c:pt idx="21">
                  <c:v>68.22</c:v>
                </c:pt>
                <c:pt idx="22">
                  <c:v>69.53</c:v>
                </c:pt>
                <c:pt idx="23">
                  <c:v>78.23</c:v>
                </c:pt>
                <c:pt idx="24">
                  <c:v>56.11</c:v>
                </c:pt>
                <c:pt idx="25">
                  <c:v>45.83</c:v>
                </c:pt>
                <c:pt idx="26">
                  <c:v>72.989999999999995</c:v>
                </c:pt>
                <c:pt idx="27">
                  <c:v>47.52</c:v>
                </c:pt>
                <c:pt idx="28">
                  <c:v>52.68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Лист1!$B$1:$AD$1</c:f>
              <c:strCache>
                <c:ptCount val="29"/>
                <c:pt idx="0">
                  <c:v>1,1</c:v>
                </c:pt>
                <c:pt idx="1">
                  <c:v>1,2</c:v>
                </c:pt>
                <c:pt idx="2">
                  <c:v>1,3</c:v>
                </c:pt>
                <c:pt idx="3">
                  <c:v>2,1</c:v>
                </c:pt>
                <c:pt idx="4">
                  <c:v>2,2</c:v>
                </c:pt>
                <c:pt idx="5">
                  <c:v>3</c:v>
                </c:pt>
                <c:pt idx="6">
                  <c:v>4,1</c:v>
                </c:pt>
                <c:pt idx="7">
                  <c:v>4,2</c:v>
                </c:pt>
                <c:pt idx="8">
                  <c:v>5,1</c:v>
                </c:pt>
                <c:pt idx="9">
                  <c:v>5,2</c:v>
                </c:pt>
                <c:pt idx="10">
                  <c:v>6</c:v>
                </c:pt>
                <c:pt idx="11">
                  <c:v>7</c:v>
                </c:pt>
                <c:pt idx="12">
                  <c:v>8К1</c:v>
                </c:pt>
                <c:pt idx="13">
                  <c:v>8К2</c:v>
                </c:pt>
                <c:pt idx="14">
                  <c:v>9</c:v>
                </c:pt>
                <c:pt idx="15">
                  <c:v>10</c:v>
                </c:pt>
                <c:pt idx="16">
                  <c:v>11</c:v>
                </c:pt>
                <c:pt idx="17">
                  <c:v>12,1</c:v>
                </c:pt>
                <c:pt idx="18">
                  <c:v>12,2</c:v>
                </c:pt>
                <c:pt idx="19">
                  <c:v>13</c:v>
                </c:pt>
                <c:pt idx="20">
                  <c:v>14</c:v>
                </c:pt>
                <c:pt idx="21">
                  <c:v>15,1</c:v>
                </c:pt>
                <c:pt idx="22">
                  <c:v>15,2</c:v>
                </c:pt>
                <c:pt idx="23">
                  <c:v>15,3</c:v>
                </c:pt>
                <c:pt idx="24">
                  <c:v>16,1</c:v>
                </c:pt>
                <c:pt idx="25">
                  <c:v>16,2</c:v>
                </c:pt>
                <c:pt idx="26">
                  <c:v>17</c:v>
                </c:pt>
                <c:pt idx="27">
                  <c:v>18</c:v>
                </c:pt>
                <c:pt idx="28">
                  <c:v>19</c:v>
                </c:pt>
              </c:strCache>
            </c:strRef>
          </c:cat>
          <c:val>
            <c:numRef>
              <c:f>Лист1!$B$5:$AD$5</c:f>
              <c:numCache>
                <c:formatCode>General</c:formatCode>
                <c:ptCount val="29"/>
                <c:pt idx="0">
                  <c:v>99.58</c:v>
                </c:pt>
                <c:pt idx="1">
                  <c:v>79.260000000000005</c:v>
                </c:pt>
                <c:pt idx="2">
                  <c:v>77.459999999999994</c:v>
                </c:pt>
                <c:pt idx="3">
                  <c:v>93.95</c:v>
                </c:pt>
                <c:pt idx="4">
                  <c:v>83.96</c:v>
                </c:pt>
                <c:pt idx="5">
                  <c:v>83.5</c:v>
                </c:pt>
                <c:pt idx="6">
                  <c:v>88.16</c:v>
                </c:pt>
                <c:pt idx="7">
                  <c:v>93.79</c:v>
                </c:pt>
                <c:pt idx="8">
                  <c:v>94.46</c:v>
                </c:pt>
                <c:pt idx="9">
                  <c:v>79.040000000000006</c:v>
                </c:pt>
                <c:pt idx="10">
                  <c:v>81.99</c:v>
                </c:pt>
                <c:pt idx="11">
                  <c:v>91.48</c:v>
                </c:pt>
                <c:pt idx="12">
                  <c:v>97.23</c:v>
                </c:pt>
                <c:pt idx="13">
                  <c:v>96.14</c:v>
                </c:pt>
                <c:pt idx="14">
                  <c:v>92.36</c:v>
                </c:pt>
                <c:pt idx="15">
                  <c:v>98.15</c:v>
                </c:pt>
                <c:pt idx="16">
                  <c:v>91.65</c:v>
                </c:pt>
                <c:pt idx="17">
                  <c:v>93.53</c:v>
                </c:pt>
                <c:pt idx="18">
                  <c:v>85.14</c:v>
                </c:pt>
                <c:pt idx="19">
                  <c:v>80.44</c:v>
                </c:pt>
                <c:pt idx="20">
                  <c:v>85.94</c:v>
                </c:pt>
                <c:pt idx="21">
                  <c:v>91.1</c:v>
                </c:pt>
                <c:pt idx="22">
                  <c:v>92.28</c:v>
                </c:pt>
                <c:pt idx="23">
                  <c:v>96.73</c:v>
                </c:pt>
                <c:pt idx="24">
                  <c:v>84.13</c:v>
                </c:pt>
                <c:pt idx="25">
                  <c:v>83.54</c:v>
                </c:pt>
                <c:pt idx="26">
                  <c:v>92.78</c:v>
                </c:pt>
                <c:pt idx="27">
                  <c:v>78.209999999999994</c:v>
                </c:pt>
                <c:pt idx="28">
                  <c:v>79.930000000000007</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46.46</c:v>
                </c:pt>
                <c:pt idx="1">
                  <c:v>45.59</c:v>
                </c:pt>
                <c:pt idx="2">
                  <c:v>51.089999999999996</c:v>
                </c:pt>
                <c:pt idx="3">
                  <c:v>47.39</c:v>
                </c:pt>
                <c:pt idx="4">
                  <c:v>49.15</c:v>
                </c:pt>
                <c:pt idx="5">
                  <c:v>42.14</c:v>
                </c:pt>
                <c:pt idx="6">
                  <c:v>55.1</c:v>
                </c:pt>
                <c:pt idx="7">
                  <c:v>42.72</c:v>
                </c:pt>
                <c:pt idx="8">
                  <c:v>43.88</c:v>
                </c:pt>
                <c:pt idx="9">
                  <c:v>67.31</c:v>
                </c:pt>
                <c:pt idx="10">
                  <c:v>51.22</c:v>
                </c:pt>
                <c:pt idx="11">
                  <c:v>44.82</c:v>
                </c:pt>
                <c:pt idx="12">
                  <c:v>51.050000000000004</c:v>
                </c:pt>
                <c:pt idx="13">
                  <c:v>45.620000000000005</c:v>
                </c:pt>
                <c:pt idx="14">
                  <c:v>35.869999999999997</c:v>
                </c:pt>
                <c:pt idx="15">
                  <c:v>50.76</c:v>
                </c:pt>
                <c:pt idx="16">
                  <c:v>47.989999999999995</c:v>
                </c:pt>
              </c:numCache>
            </c:numRef>
          </c:val>
          <c:extLst>
            <c:ext xmlns:c16="http://schemas.microsoft.com/office/drawing/2014/chart" uri="{C3380CC4-5D6E-409C-BE32-E72D297353CC}">
              <c16:uniqueId val="{00000000-1135-48DF-8CB1-2088B74DD5DB}"/>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37.04</c:v>
                </c:pt>
                <c:pt idx="1">
                  <c:v>46.32</c:v>
                </c:pt>
                <c:pt idx="2">
                  <c:v>52.86</c:v>
                </c:pt>
                <c:pt idx="3">
                  <c:v>45.62</c:v>
                </c:pt>
                <c:pt idx="4">
                  <c:v>42.97</c:v>
                </c:pt>
                <c:pt idx="5">
                  <c:v>39.58</c:v>
                </c:pt>
                <c:pt idx="6">
                  <c:v>66.430000000000007</c:v>
                </c:pt>
                <c:pt idx="7">
                  <c:v>42.22</c:v>
                </c:pt>
                <c:pt idx="8">
                  <c:v>51.32</c:v>
                </c:pt>
                <c:pt idx="9">
                  <c:v>46.88</c:v>
                </c:pt>
                <c:pt idx="10">
                  <c:v>32.42</c:v>
                </c:pt>
                <c:pt idx="11">
                  <c:v>36.04</c:v>
                </c:pt>
                <c:pt idx="12">
                  <c:v>46.32</c:v>
                </c:pt>
                <c:pt idx="13">
                  <c:v>51.43</c:v>
                </c:pt>
                <c:pt idx="14">
                  <c:v>58.14</c:v>
                </c:pt>
                <c:pt idx="15">
                  <c:v>34.590000000000003</c:v>
                </c:pt>
                <c:pt idx="16">
                  <c:v>31.9</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39.29</c:v>
                </c:pt>
                <c:pt idx="1">
                  <c:v>49.34</c:v>
                </c:pt>
                <c:pt idx="2">
                  <c:v>54.18</c:v>
                </c:pt>
                <c:pt idx="3">
                  <c:v>60.8</c:v>
                </c:pt>
                <c:pt idx="4">
                  <c:v>60.26</c:v>
                </c:pt>
                <c:pt idx="5">
                  <c:v>48.67</c:v>
                </c:pt>
                <c:pt idx="6">
                  <c:v>55.2</c:v>
                </c:pt>
                <c:pt idx="7">
                  <c:v>55.42</c:v>
                </c:pt>
                <c:pt idx="8">
                  <c:v>58.53</c:v>
                </c:pt>
                <c:pt idx="9">
                  <c:v>60.2</c:v>
                </c:pt>
                <c:pt idx="10">
                  <c:v>62.43</c:v>
                </c:pt>
                <c:pt idx="11">
                  <c:v>43</c:v>
                </c:pt>
                <c:pt idx="12">
                  <c:v>51.72</c:v>
                </c:pt>
                <c:pt idx="13">
                  <c:v>55.6</c:v>
                </c:pt>
                <c:pt idx="14">
                  <c:v>56.73</c:v>
                </c:pt>
                <c:pt idx="15">
                  <c:v>39.299999999999997</c:v>
                </c:pt>
                <c:pt idx="16">
                  <c:v>40.619999999999997</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48.540000000000006</c:v>
                </c:pt>
                <c:pt idx="1">
                  <c:v>53.57</c:v>
                </c:pt>
                <c:pt idx="2">
                  <c:v>55.58</c:v>
                </c:pt>
                <c:pt idx="3">
                  <c:v>48.620000000000005</c:v>
                </c:pt>
                <c:pt idx="4">
                  <c:v>55.04</c:v>
                </c:pt>
                <c:pt idx="5">
                  <c:v>57.38</c:v>
                </c:pt>
                <c:pt idx="6">
                  <c:v>45.769999999999996</c:v>
                </c:pt>
                <c:pt idx="7">
                  <c:v>67.56</c:v>
                </c:pt>
                <c:pt idx="8">
                  <c:v>43.44</c:v>
                </c:pt>
                <c:pt idx="9">
                  <c:v>59.09</c:v>
                </c:pt>
                <c:pt idx="10">
                  <c:v>65.2</c:v>
                </c:pt>
                <c:pt idx="11">
                  <c:v>45.44</c:v>
                </c:pt>
                <c:pt idx="12">
                  <c:v>57.78</c:v>
                </c:pt>
                <c:pt idx="13">
                  <c:v>49.58</c:v>
                </c:pt>
                <c:pt idx="14">
                  <c:v>47.09</c:v>
                </c:pt>
                <c:pt idx="15">
                  <c:v>50</c:v>
                </c:pt>
                <c:pt idx="16">
                  <c:v>50</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39.51</c:v>
                </c:pt>
                <c:pt idx="1">
                  <c:v>54.410000000000004</c:v>
                </c:pt>
                <c:pt idx="2">
                  <c:v>56.769999999999996</c:v>
                </c:pt>
                <c:pt idx="3">
                  <c:v>72.569999999999993</c:v>
                </c:pt>
                <c:pt idx="4">
                  <c:v>64.14</c:v>
                </c:pt>
                <c:pt idx="5">
                  <c:v>47.1</c:v>
                </c:pt>
                <c:pt idx="6">
                  <c:v>59.400000000000006</c:v>
                </c:pt>
                <c:pt idx="7">
                  <c:v>57.150000000000006</c:v>
                </c:pt>
                <c:pt idx="8">
                  <c:v>71.960000000000008</c:v>
                </c:pt>
                <c:pt idx="9">
                  <c:v>65.460000000000008</c:v>
                </c:pt>
                <c:pt idx="10">
                  <c:v>52.269999999999996</c:v>
                </c:pt>
                <c:pt idx="11">
                  <c:v>46.24</c:v>
                </c:pt>
                <c:pt idx="12">
                  <c:v>50</c:v>
                </c:pt>
                <c:pt idx="13">
                  <c:v>40.69</c:v>
                </c:pt>
                <c:pt idx="14">
                  <c:v>42.52</c:v>
                </c:pt>
                <c:pt idx="15">
                  <c:v>54.06</c:v>
                </c:pt>
                <c:pt idx="16">
                  <c:v>47.9</c:v>
                </c:pt>
              </c:numCache>
            </c:numRef>
          </c:val>
          <c:extLst>
            <c:ext xmlns:c16="http://schemas.microsoft.com/office/drawing/2014/chart" uri="{C3380CC4-5D6E-409C-BE32-E72D297353CC}">
              <c16:uniqueId val="{00000000-2B71-45B9-8415-96DB118BD0BD}"/>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79005534265071E-2"/>
          <c:y val="0.12220953295283109"/>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255E91"/>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44.76</c:v>
                </c:pt>
                <c:pt idx="1">
                  <c:v>36.44</c:v>
                </c:pt>
                <c:pt idx="2">
                  <c:v>47.14</c:v>
                </c:pt>
                <c:pt idx="3">
                  <c:v>51.959999999999994</c:v>
                </c:pt>
                <c:pt idx="4">
                  <c:v>49.78</c:v>
                </c:pt>
                <c:pt idx="5">
                  <c:v>44.160000000000004</c:v>
                </c:pt>
                <c:pt idx="6">
                  <c:v>66.180000000000007</c:v>
                </c:pt>
                <c:pt idx="7">
                  <c:v>48.76</c:v>
                </c:pt>
                <c:pt idx="8">
                  <c:v>50.43</c:v>
                </c:pt>
                <c:pt idx="9">
                  <c:v>55.11</c:v>
                </c:pt>
                <c:pt idx="10">
                  <c:v>53.44</c:v>
                </c:pt>
                <c:pt idx="11">
                  <c:v>46.93</c:v>
                </c:pt>
                <c:pt idx="12">
                  <c:v>50.160000000000004</c:v>
                </c:pt>
                <c:pt idx="13">
                  <c:v>44</c:v>
                </c:pt>
                <c:pt idx="14">
                  <c:v>46.49</c:v>
                </c:pt>
                <c:pt idx="15">
                  <c:v>50.120000000000005</c:v>
                </c:pt>
                <c:pt idx="16">
                  <c:v>56.7</c:v>
                </c:pt>
                <c:pt idx="17">
                  <c:v>67.08</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70AD47"/>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51.29</c:v>
                </c:pt>
                <c:pt idx="1">
                  <c:v>33.549999999999997</c:v>
                </c:pt>
                <c:pt idx="2">
                  <c:v>48.46</c:v>
                </c:pt>
                <c:pt idx="3">
                  <c:v>44.08</c:v>
                </c:pt>
                <c:pt idx="4">
                  <c:v>68.23</c:v>
                </c:pt>
                <c:pt idx="5">
                  <c:v>48.05</c:v>
                </c:pt>
                <c:pt idx="6">
                  <c:v>63.1</c:v>
                </c:pt>
                <c:pt idx="7">
                  <c:v>56.22</c:v>
                </c:pt>
                <c:pt idx="8">
                  <c:v>39.42</c:v>
                </c:pt>
                <c:pt idx="9">
                  <c:v>43.95</c:v>
                </c:pt>
                <c:pt idx="10">
                  <c:v>58.29</c:v>
                </c:pt>
                <c:pt idx="11">
                  <c:v>52.28</c:v>
                </c:pt>
                <c:pt idx="12">
                  <c:v>51.95</c:v>
                </c:pt>
                <c:pt idx="13">
                  <c:v>49.72</c:v>
                </c:pt>
                <c:pt idx="14">
                  <c:v>44.51</c:v>
                </c:pt>
                <c:pt idx="15">
                  <c:v>45.72</c:v>
                </c:pt>
                <c:pt idx="16">
                  <c:v>43.52</c:v>
                </c:pt>
                <c:pt idx="17">
                  <c:v>66.08</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38.74</c:v>
                </c:pt>
                <c:pt idx="1">
                  <c:v>29.09</c:v>
                </c:pt>
                <c:pt idx="2">
                  <c:v>54.66</c:v>
                </c:pt>
                <c:pt idx="3">
                  <c:v>45.61</c:v>
                </c:pt>
                <c:pt idx="4">
                  <c:v>54.94</c:v>
                </c:pt>
                <c:pt idx="5">
                  <c:v>56.95</c:v>
                </c:pt>
                <c:pt idx="6">
                  <c:v>73.239999999999995</c:v>
                </c:pt>
                <c:pt idx="7">
                  <c:v>52.22</c:v>
                </c:pt>
                <c:pt idx="8">
                  <c:v>39.67</c:v>
                </c:pt>
                <c:pt idx="9">
                  <c:v>56.76</c:v>
                </c:pt>
                <c:pt idx="10">
                  <c:v>70.11</c:v>
                </c:pt>
                <c:pt idx="11">
                  <c:v>56.59</c:v>
                </c:pt>
                <c:pt idx="12">
                  <c:v>62.06</c:v>
                </c:pt>
                <c:pt idx="13">
                  <c:v>45.91</c:v>
                </c:pt>
                <c:pt idx="14">
                  <c:v>46.27</c:v>
                </c:pt>
                <c:pt idx="15">
                  <c:v>58.49</c:v>
                </c:pt>
                <c:pt idx="16">
                  <c:v>50.86</c:v>
                </c:pt>
                <c:pt idx="17">
                  <c:v>67.17</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64.89</c:v>
                </c:pt>
                <c:pt idx="1">
                  <c:v>54.74</c:v>
                </c:pt>
                <c:pt idx="2">
                  <c:v>64</c:v>
                </c:pt>
                <c:pt idx="3">
                  <c:v>60</c:v>
                </c:pt>
                <c:pt idx="4">
                  <c:v>53.12</c:v>
                </c:pt>
                <c:pt idx="5">
                  <c:v>40.58</c:v>
                </c:pt>
                <c:pt idx="6">
                  <c:v>55.510000000000005</c:v>
                </c:pt>
                <c:pt idx="7">
                  <c:v>58.5</c:v>
                </c:pt>
                <c:pt idx="8">
                  <c:v>42.589999999999996</c:v>
                </c:pt>
                <c:pt idx="9">
                  <c:v>52.440000000000005</c:v>
                </c:pt>
                <c:pt idx="10">
                  <c:v>51.32</c:v>
                </c:pt>
                <c:pt idx="11">
                  <c:v>54.86</c:v>
                </c:pt>
                <c:pt idx="12">
                  <c:v>50.91</c:v>
                </c:pt>
                <c:pt idx="13">
                  <c:v>48.71</c:v>
                </c:pt>
                <c:pt idx="14">
                  <c:v>48.13</c:v>
                </c:pt>
                <c:pt idx="15">
                  <c:v>49.03</c:v>
                </c:pt>
                <c:pt idx="16">
                  <c:v>54</c:v>
                </c:pt>
                <c:pt idx="17">
                  <c:v>65.900000000000006</c:v>
                </c:pt>
              </c:numCache>
            </c:numRef>
          </c:val>
          <c:extLst>
            <c:ext xmlns:c16="http://schemas.microsoft.com/office/drawing/2014/chart" uri="{C3380CC4-5D6E-409C-BE32-E72D297353CC}">
              <c16:uniqueId val="{00000000-246D-42A9-9E99-1A59C5472F70}"/>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57.57</c:v>
                </c:pt>
                <c:pt idx="1">
                  <c:v>59.56</c:v>
                </c:pt>
                <c:pt idx="2">
                  <c:v>61.76</c:v>
                </c:pt>
                <c:pt idx="3">
                  <c:v>61.96</c:v>
                </c:pt>
                <c:pt idx="4">
                  <c:v>47.800000000000004</c:v>
                </c:pt>
                <c:pt idx="5">
                  <c:v>51.949999999999996</c:v>
                </c:pt>
                <c:pt idx="6">
                  <c:v>62.339999999999996</c:v>
                </c:pt>
                <c:pt idx="7">
                  <c:v>44.9</c:v>
                </c:pt>
                <c:pt idx="8">
                  <c:v>49.38</c:v>
                </c:pt>
                <c:pt idx="9">
                  <c:v>53.32</c:v>
                </c:pt>
                <c:pt idx="10">
                  <c:v>66.239999999999995</c:v>
                </c:pt>
                <c:pt idx="11">
                  <c:v>49.25</c:v>
                </c:pt>
                <c:pt idx="12">
                  <c:v>56.67</c:v>
                </c:pt>
                <c:pt idx="13">
                  <c:v>55.81</c:v>
                </c:pt>
                <c:pt idx="14">
                  <c:v>51.28</c:v>
                </c:pt>
                <c:pt idx="15">
                  <c:v>59.730000000000004</c:v>
                </c:pt>
                <c:pt idx="16">
                  <c:v>59.94</c:v>
                </c:pt>
                <c:pt idx="17">
                  <c:v>64.849999999999994</c:v>
                </c:pt>
              </c:numCache>
            </c:numRef>
          </c:val>
          <c:extLst>
            <c:ext xmlns:c16="http://schemas.microsoft.com/office/drawing/2014/chart" uri="{C3380CC4-5D6E-409C-BE32-E72D297353CC}">
              <c16:uniqueId val="{00000000-6341-4708-A90B-FC79E07E912D}"/>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Лист1!$A$2:$A$9</c:f>
              <c:strCache>
                <c:ptCount val="8"/>
                <c:pt idx="0">
                  <c:v>1</c:v>
                </c:pt>
                <c:pt idx="1">
                  <c:v>2</c:v>
                </c:pt>
                <c:pt idx="2">
                  <c:v>3</c:v>
                </c:pt>
                <c:pt idx="3">
                  <c:v>4</c:v>
                </c:pt>
                <c:pt idx="4">
                  <c:v>5</c:v>
                </c:pt>
                <c:pt idx="5">
                  <c:v>6</c:v>
                </c:pt>
                <c:pt idx="6">
                  <c:v>7</c:v>
                </c:pt>
                <c:pt idx="7">
                  <c:v>8</c:v>
                </c:pt>
              </c:strCache>
            </c:strRef>
          </c:cat>
          <c:val>
            <c:numRef>
              <c:f>Лист1!$B$2:$B$9</c:f>
              <c:numCache>
                <c:formatCode>General</c:formatCode>
                <c:ptCount val="8"/>
                <c:pt idx="0">
                  <c:v>59.76</c:v>
                </c:pt>
                <c:pt idx="1">
                  <c:v>61.62</c:v>
                </c:pt>
                <c:pt idx="2">
                  <c:v>73.239999999999995</c:v>
                </c:pt>
                <c:pt idx="3">
                  <c:v>78.56</c:v>
                </c:pt>
                <c:pt idx="4">
                  <c:v>57.43</c:v>
                </c:pt>
                <c:pt idx="5">
                  <c:v>53.78</c:v>
                </c:pt>
                <c:pt idx="6">
                  <c:v>45.97</c:v>
                </c:pt>
                <c:pt idx="7">
                  <c:v>52.95</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CE35-43AE-B9CA-E4D53193C329}"/>
                </c:ext>
              </c:extLst>
            </c:dLbl>
            <c:dLbl>
              <c:idx val="3"/>
              <c:layout>
                <c:manualLayout>
                  <c:x val="5.5881531153953619E-3"/>
                  <c:y val="-1.5581524763494713E-2"/>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F808-4BFA-AFDE-CE4FEECAA1BC}"/>
                </c:ext>
              </c:extLst>
            </c:dLbl>
            <c:dLbl>
              <c:idx val="6"/>
              <c:layout>
                <c:manualLayout>
                  <c:x val="5.5881531153953211E-3"/>
                  <c:y val="-1.6489988221436994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AB42-42E1-B328-F9B9E2B93C13}"/>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5"/>
              <c:layout>
                <c:manualLayout>
                  <c:x val="6.7057837384745158E-3"/>
                  <c:y val="-4.7114252061248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Лист1!$A$2:$A$9</c:f>
              <c:strCache>
                <c:ptCount val="8"/>
                <c:pt idx="0">
                  <c:v>1</c:v>
                </c:pt>
                <c:pt idx="1">
                  <c:v>2</c:v>
                </c:pt>
                <c:pt idx="2">
                  <c:v>3</c:v>
                </c:pt>
                <c:pt idx="3">
                  <c:v>4</c:v>
                </c:pt>
                <c:pt idx="4">
                  <c:v>5</c:v>
                </c:pt>
                <c:pt idx="5">
                  <c:v>6</c:v>
                </c:pt>
                <c:pt idx="6">
                  <c:v>7</c:v>
                </c:pt>
                <c:pt idx="7">
                  <c:v>8</c:v>
                </c:pt>
              </c:strCache>
            </c:strRef>
          </c:cat>
          <c:val>
            <c:numRef>
              <c:f>Лист1!$C$2:$C$9</c:f>
              <c:numCache>
                <c:formatCode>General</c:formatCode>
                <c:ptCount val="8"/>
                <c:pt idx="0">
                  <c:v>54.55</c:v>
                </c:pt>
                <c:pt idx="1">
                  <c:v>62.61</c:v>
                </c:pt>
                <c:pt idx="2">
                  <c:v>72.12</c:v>
                </c:pt>
                <c:pt idx="3">
                  <c:v>78.86</c:v>
                </c:pt>
                <c:pt idx="4">
                  <c:v>53.32</c:v>
                </c:pt>
                <c:pt idx="5">
                  <c:v>51.31</c:v>
                </c:pt>
                <c:pt idx="6">
                  <c:v>45.1</c:v>
                </c:pt>
                <c:pt idx="7">
                  <c:v>49.41</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5</c:v>
                </c:pt>
                <c:pt idx="1">
                  <c:v>33.92</c:v>
                </c:pt>
                <c:pt idx="2">
                  <c:v>42.02</c:v>
                </c:pt>
                <c:pt idx="3">
                  <c:v>19.059999999999999</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5.09</c:v>
                </c:pt>
                <c:pt idx="1">
                  <c:v>39.28</c:v>
                </c:pt>
                <c:pt idx="2">
                  <c:v>40.47</c:v>
                </c:pt>
                <c:pt idx="3">
                  <c:v>15.16</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rgbClr val="70AD47"/>
            </a:solidFill>
            <a:ln>
              <a:noFill/>
            </a:ln>
            <a:effectLst/>
          </c:spPr>
          <c:invertIfNegative val="0"/>
          <c:dPt>
            <c:idx val="4"/>
            <c:invertIfNegative val="0"/>
            <c:bubble3D val="0"/>
            <c:spPr>
              <a:solidFill>
                <a:srgbClr val="70AD47"/>
              </a:solidFill>
              <a:ln>
                <a:noFill/>
              </a:ln>
              <a:effectLst/>
            </c:spPr>
            <c:extLst>
              <c:ext xmlns:c16="http://schemas.microsoft.com/office/drawing/2014/chart" uri="{C3380CC4-5D6E-409C-BE32-E72D297353CC}">
                <c16:uniqueId val="{00000000-AF66-4921-8950-12B58FEFBA1B}"/>
              </c:ext>
            </c:extLst>
          </c:dPt>
          <c:dPt>
            <c:idx val="5"/>
            <c:invertIfNegative val="0"/>
            <c:bubble3D val="0"/>
            <c:spPr>
              <a:solidFill>
                <a:srgbClr val="C00000"/>
              </a:solidFill>
              <a:ln>
                <a:noFill/>
              </a:ln>
              <a:effectLst/>
            </c:spPr>
            <c:extLst>
              <c:ext xmlns:c16="http://schemas.microsoft.com/office/drawing/2014/chart" uri="{C3380CC4-5D6E-409C-BE32-E72D297353CC}">
                <c16:uniqueId val="{00000012-9674-4F49-93DA-4651F7DC5C8D}"/>
              </c:ext>
            </c:extLst>
          </c:dPt>
          <c:dPt>
            <c:idx val="6"/>
            <c:invertIfNegative val="0"/>
            <c:bubble3D val="0"/>
            <c:spPr>
              <a:solidFill>
                <a:srgbClr val="70AD47"/>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70AD47"/>
              </a:solidFill>
              <a:ln>
                <a:noFill/>
              </a:ln>
              <a:effectLst/>
            </c:spPr>
            <c:extLst>
              <c:ext xmlns:c16="http://schemas.microsoft.com/office/drawing/2014/chart" uri="{C3380CC4-5D6E-409C-BE32-E72D297353CC}">
                <c16:uniqueId val="{00000001-AF66-4921-8950-12B58FEFBA1B}"/>
              </c:ext>
            </c:extLst>
          </c:dPt>
          <c:dPt>
            <c:idx val="9"/>
            <c:invertIfNegative val="0"/>
            <c:bubble3D val="0"/>
            <c:spPr>
              <a:solidFill>
                <a:srgbClr val="C00000"/>
              </a:solidFill>
              <a:ln>
                <a:noFill/>
              </a:ln>
              <a:effectLst/>
            </c:spPr>
            <c:extLst>
              <c:ext xmlns:c16="http://schemas.microsoft.com/office/drawing/2014/chart" uri="{C3380CC4-5D6E-409C-BE32-E72D297353CC}">
                <c16:uniqueId val="{00000003-DE53-4856-BFFC-5006E3CE95D0}"/>
              </c:ext>
            </c:extLst>
          </c:dPt>
          <c:dPt>
            <c:idx val="12"/>
            <c:invertIfNegative val="0"/>
            <c:bubble3D val="0"/>
            <c:spPr>
              <a:solidFill>
                <a:srgbClr val="70AD47"/>
              </a:solidFill>
              <a:ln>
                <a:noFill/>
              </a:ln>
              <a:effectLst/>
            </c:spPr>
            <c:extLst>
              <c:ext xmlns:c16="http://schemas.microsoft.com/office/drawing/2014/chart" uri="{C3380CC4-5D6E-409C-BE32-E72D297353CC}">
                <c16:uniqueId val="{00000008-7538-42F6-8EDD-CDCF6FD17045}"/>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rgbClr val="70AD47"/>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70AD47"/>
              </a:solidFill>
              <a:ln>
                <a:noFill/>
              </a:ln>
              <a:effectLst/>
            </c:spPr>
            <c:extLst>
              <c:ext xmlns:c16="http://schemas.microsoft.com/office/drawing/2014/chart" uri="{C3380CC4-5D6E-409C-BE32-E72D297353CC}">
                <c16:uniqueId val="{00000009-7538-42F6-8EDD-CDCF6FD17045}"/>
              </c:ext>
            </c:extLst>
          </c:dPt>
          <c:dPt>
            <c:idx val="24"/>
            <c:invertIfNegative val="0"/>
            <c:bubble3D val="0"/>
            <c:spPr>
              <a:solidFill>
                <a:srgbClr val="70AD47"/>
              </a:solidFill>
              <a:ln>
                <a:noFill/>
              </a:ln>
              <a:effectLst/>
            </c:spPr>
            <c:extLst>
              <c:ext xmlns:c16="http://schemas.microsoft.com/office/drawing/2014/chart" uri="{C3380CC4-5D6E-409C-BE32-E72D297353CC}">
                <c16:uniqueId val="{0000000A-7538-42F6-8EDD-CDCF6FD1704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Лист1!$B$1:$R$1</c:f>
              <c:strCach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strCache>
            </c:strRef>
          </c:cat>
          <c:val>
            <c:numRef>
              <c:f>Лист1!$B$2:$R$2</c:f>
              <c:numCache>
                <c:formatCode>General</c:formatCode>
                <c:ptCount val="17"/>
                <c:pt idx="0">
                  <c:v>0.4</c:v>
                </c:pt>
                <c:pt idx="1">
                  <c:v>0.6</c:v>
                </c:pt>
                <c:pt idx="2">
                  <c:v>1</c:v>
                </c:pt>
                <c:pt idx="3">
                  <c:v>1.6</c:v>
                </c:pt>
                <c:pt idx="4">
                  <c:v>1.5</c:v>
                </c:pt>
                <c:pt idx="5">
                  <c:v>10.1</c:v>
                </c:pt>
                <c:pt idx="6">
                  <c:v>9.9</c:v>
                </c:pt>
                <c:pt idx="7">
                  <c:v>9.6</c:v>
                </c:pt>
                <c:pt idx="8">
                  <c:v>9.6999999999999993</c:v>
                </c:pt>
                <c:pt idx="9">
                  <c:v>13</c:v>
                </c:pt>
                <c:pt idx="10">
                  <c:v>10.8</c:v>
                </c:pt>
                <c:pt idx="11">
                  <c:v>9.5</c:v>
                </c:pt>
                <c:pt idx="12">
                  <c:v>7</c:v>
                </c:pt>
                <c:pt idx="13">
                  <c:v>6.5</c:v>
                </c:pt>
                <c:pt idx="14">
                  <c:v>4.7</c:v>
                </c:pt>
                <c:pt idx="15">
                  <c:v>2.6</c:v>
                </c:pt>
                <c:pt idx="16">
                  <c:v>1.4</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6865852915093043"/>
              <c:y val="0.927980148554932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Лист1!$B$1:$I$1</c:f>
              <c:strCache>
                <c:ptCount val="8"/>
                <c:pt idx="0">
                  <c:v>1</c:v>
                </c:pt>
                <c:pt idx="1">
                  <c:v>2</c:v>
                </c:pt>
                <c:pt idx="2">
                  <c:v>3</c:v>
                </c:pt>
                <c:pt idx="3">
                  <c:v>4</c:v>
                </c:pt>
                <c:pt idx="4">
                  <c:v>5</c:v>
                </c:pt>
                <c:pt idx="5">
                  <c:v>6</c:v>
                </c:pt>
                <c:pt idx="6">
                  <c:v>7</c:v>
                </c:pt>
                <c:pt idx="7">
                  <c:v>8</c:v>
                </c:pt>
              </c:strCache>
            </c:strRef>
          </c:cat>
          <c:val>
            <c:numRef>
              <c:f>Лист1!$B$2:$I$2</c:f>
              <c:numCache>
                <c:formatCode>General</c:formatCode>
                <c:ptCount val="8"/>
                <c:pt idx="0">
                  <c:v>13.06</c:v>
                </c:pt>
                <c:pt idx="1">
                  <c:v>21.81</c:v>
                </c:pt>
                <c:pt idx="2">
                  <c:v>27.15</c:v>
                </c:pt>
                <c:pt idx="3">
                  <c:v>38.58</c:v>
                </c:pt>
                <c:pt idx="4">
                  <c:v>13.43</c:v>
                </c:pt>
                <c:pt idx="5">
                  <c:v>8.2100000000000009</c:v>
                </c:pt>
                <c:pt idx="6">
                  <c:v>14.91</c:v>
                </c:pt>
                <c:pt idx="7">
                  <c:v>14</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Лист1!$B$1:$I$1</c:f>
              <c:strCache>
                <c:ptCount val="8"/>
                <c:pt idx="0">
                  <c:v>1</c:v>
                </c:pt>
                <c:pt idx="1">
                  <c:v>2</c:v>
                </c:pt>
                <c:pt idx="2">
                  <c:v>3</c:v>
                </c:pt>
                <c:pt idx="3">
                  <c:v>4</c:v>
                </c:pt>
                <c:pt idx="4">
                  <c:v>5</c:v>
                </c:pt>
                <c:pt idx="5">
                  <c:v>6</c:v>
                </c:pt>
                <c:pt idx="6">
                  <c:v>7</c:v>
                </c:pt>
                <c:pt idx="7">
                  <c:v>8</c:v>
                </c:pt>
              </c:strCache>
            </c:strRef>
          </c:cat>
          <c:val>
            <c:numRef>
              <c:f>Лист1!$B$3:$I$3</c:f>
              <c:numCache>
                <c:formatCode>General</c:formatCode>
                <c:ptCount val="8"/>
                <c:pt idx="0">
                  <c:v>37.9</c:v>
                </c:pt>
                <c:pt idx="1">
                  <c:v>51.68</c:v>
                </c:pt>
                <c:pt idx="2">
                  <c:v>60.76</c:v>
                </c:pt>
                <c:pt idx="3">
                  <c:v>71.73</c:v>
                </c:pt>
                <c:pt idx="4">
                  <c:v>36.15</c:v>
                </c:pt>
                <c:pt idx="5">
                  <c:v>32.1</c:v>
                </c:pt>
                <c:pt idx="6">
                  <c:v>30.67</c:v>
                </c:pt>
                <c:pt idx="7">
                  <c:v>32.31</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Лист1!$B$1:$I$1</c:f>
              <c:strCache>
                <c:ptCount val="8"/>
                <c:pt idx="0">
                  <c:v>1</c:v>
                </c:pt>
                <c:pt idx="1">
                  <c:v>2</c:v>
                </c:pt>
                <c:pt idx="2">
                  <c:v>3</c:v>
                </c:pt>
                <c:pt idx="3">
                  <c:v>4</c:v>
                </c:pt>
                <c:pt idx="4">
                  <c:v>5</c:v>
                </c:pt>
                <c:pt idx="5">
                  <c:v>6</c:v>
                </c:pt>
                <c:pt idx="6">
                  <c:v>7</c:v>
                </c:pt>
                <c:pt idx="7">
                  <c:v>8</c:v>
                </c:pt>
              </c:strCache>
            </c:strRef>
          </c:cat>
          <c:val>
            <c:numRef>
              <c:f>Лист1!$B$4:$I$4</c:f>
              <c:numCache>
                <c:formatCode>General</c:formatCode>
                <c:ptCount val="8"/>
                <c:pt idx="0">
                  <c:v>64.040000000000006</c:v>
                </c:pt>
                <c:pt idx="1">
                  <c:v>70.02</c:v>
                </c:pt>
                <c:pt idx="2">
                  <c:v>80.52</c:v>
                </c:pt>
                <c:pt idx="3">
                  <c:v>84.88</c:v>
                </c:pt>
                <c:pt idx="4">
                  <c:v>62.27</c:v>
                </c:pt>
                <c:pt idx="5">
                  <c:v>61.49</c:v>
                </c:pt>
                <c:pt idx="6">
                  <c:v>50.86</c:v>
                </c:pt>
                <c:pt idx="7">
                  <c:v>56.95</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Лист1!$B$1:$I$1</c:f>
              <c:strCache>
                <c:ptCount val="8"/>
                <c:pt idx="0">
                  <c:v>1</c:v>
                </c:pt>
                <c:pt idx="1">
                  <c:v>2</c:v>
                </c:pt>
                <c:pt idx="2">
                  <c:v>3</c:v>
                </c:pt>
                <c:pt idx="3">
                  <c:v>4</c:v>
                </c:pt>
                <c:pt idx="4">
                  <c:v>5</c:v>
                </c:pt>
                <c:pt idx="5">
                  <c:v>6</c:v>
                </c:pt>
                <c:pt idx="6">
                  <c:v>7</c:v>
                </c:pt>
                <c:pt idx="7">
                  <c:v>8</c:v>
                </c:pt>
              </c:strCache>
            </c:strRef>
          </c:cat>
          <c:val>
            <c:numRef>
              <c:f>Лист1!$B$5:$I$5</c:f>
              <c:numCache>
                <c:formatCode>General</c:formatCode>
                <c:ptCount val="8"/>
                <c:pt idx="0">
                  <c:v>86.27</c:v>
                </c:pt>
                <c:pt idx="1">
                  <c:v>84.85</c:v>
                </c:pt>
                <c:pt idx="2">
                  <c:v>94.22</c:v>
                </c:pt>
                <c:pt idx="3">
                  <c:v>94.82</c:v>
                </c:pt>
                <c:pt idx="4">
                  <c:v>87.27</c:v>
                </c:pt>
                <c:pt idx="5">
                  <c:v>88.41</c:v>
                </c:pt>
                <c:pt idx="6">
                  <c:v>77.23</c:v>
                </c:pt>
                <c:pt idx="7">
                  <c:v>85.52</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3"/>
          <c:order val="0"/>
          <c:tx>
            <c:strRef>
              <c:f>Лист1!$B$1</c:f>
              <c:strCache>
                <c:ptCount val="1"/>
                <c:pt idx="0">
                  <c:v>2025</c:v>
                </c:pt>
              </c:strCache>
            </c:strRef>
          </c:tx>
          <c:spPr>
            <a:solidFill>
              <a:schemeClr val="accent6">
                <a:lumMod val="60000"/>
              </a:schemeClr>
            </a:solidFill>
            <a:ln>
              <a:noFill/>
            </a:ln>
            <a:effectLst/>
          </c:spPr>
          <c:invertIfNegative val="0"/>
          <c:dLbls>
            <c:delete val="1"/>
          </c:dLbls>
          <c:cat>
            <c:strRef>
              <c:f>Лист1!$A$2:$A$18</c:f>
              <c:strCache>
                <c:ptCount val="17"/>
                <c:pt idx="0">
                  <c:v>Владивостокский ГО</c:v>
                </c:pt>
                <c:pt idx="1">
                  <c:v>Артемовский ГО</c:v>
                </c:pt>
                <c:pt idx="2">
                  <c:v>Кавалеровский МО</c:v>
                </c:pt>
                <c:pt idx="3">
                  <c:v>Партизанский МО</c:v>
                </c:pt>
                <c:pt idx="4">
                  <c:v>Черниговский МО</c:v>
                </c:pt>
                <c:pt idx="5">
                  <c:v>Яковлевский МО</c:v>
                </c:pt>
                <c:pt idx="6">
                  <c:v>Ольгинский МО</c:v>
                </c:pt>
                <c:pt idx="7">
                  <c:v>Октябрьский МО</c:v>
                </c:pt>
                <c:pt idx="8">
                  <c:v>Анучинский МО</c:v>
                </c:pt>
                <c:pt idx="9">
                  <c:v>Ханкайский МО</c:v>
                </c:pt>
                <c:pt idx="10">
                  <c:v>Большой Камень</c:v>
                </c:pt>
                <c:pt idx="11">
                  <c:v>Дальнереченский МР</c:v>
                </c:pt>
                <c:pt idx="12">
                  <c:v>Фокино</c:v>
                </c:pt>
                <c:pt idx="13">
                  <c:v>Дальнереченский ГО</c:v>
                </c:pt>
                <c:pt idx="14">
                  <c:v>Михайловский МО</c:v>
                </c:pt>
                <c:pt idx="15">
                  <c:v>Пожарский МО</c:v>
                </c:pt>
                <c:pt idx="16">
                  <c:v>Партизанский ГО</c:v>
                </c:pt>
              </c:strCache>
            </c:strRef>
          </c:cat>
          <c:val>
            <c:numRef>
              <c:f>Лист1!$B$2:$B$18</c:f>
              <c:numCache>
                <c:formatCode>General</c:formatCode>
                <c:ptCount val="17"/>
                <c:pt idx="0">
                  <c:v>47.04</c:v>
                </c:pt>
                <c:pt idx="1">
                  <c:v>48.269999999999996</c:v>
                </c:pt>
                <c:pt idx="2">
                  <c:v>40</c:v>
                </c:pt>
                <c:pt idx="3">
                  <c:v>37.840000000000003</c:v>
                </c:pt>
                <c:pt idx="4">
                  <c:v>50</c:v>
                </c:pt>
                <c:pt idx="5">
                  <c:v>72.22</c:v>
                </c:pt>
                <c:pt idx="6">
                  <c:v>94.73</c:v>
                </c:pt>
                <c:pt idx="7">
                  <c:v>52.63</c:v>
                </c:pt>
                <c:pt idx="8">
                  <c:v>100</c:v>
                </c:pt>
                <c:pt idx="9">
                  <c:v>75</c:v>
                </c:pt>
                <c:pt idx="10">
                  <c:v>56.25</c:v>
                </c:pt>
                <c:pt idx="11">
                  <c:v>50</c:v>
                </c:pt>
                <c:pt idx="12">
                  <c:v>40.82</c:v>
                </c:pt>
                <c:pt idx="13">
                  <c:v>81.64</c:v>
                </c:pt>
                <c:pt idx="14">
                  <c:v>53.97</c:v>
                </c:pt>
                <c:pt idx="15">
                  <c:v>20</c:v>
                </c:pt>
                <c:pt idx="16">
                  <c:v>46.48</c:v>
                </c:pt>
              </c:numCache>
            </c:numRef>
          </c:val>
          <c:extLst>
            <c:ext xmlns:c16="http://schemas.microsoft.com/office/drawing/2014/chart" uri="{C3380CC4-5D6E-409C-BE32-E72D297353CC}">
              <c16:uniqueId val="{00000000-2B71-45B9-8415-96DB118BD0BD}"/>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79005534265071E-2"/>
          <c:y val="0.12220953295283109"/>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rgbClr val="43682B"/>
            </a:solidFill>
            <a:ln>
              <a:noFill/>
            </a:ln>
            <a:effectLst/>
          </c:spPr>
          <c:invertIfNegative val="0"/>
          <c:cat>
            <c:strRef>
              <c:f>Лист1!$A$2:$A$17</c:f>
              <c:strCache>
                <c:ptCount val="16"/>
                <c:pt idx="0">
                  <c:v>Спасск-Дальний</c:v>
                </c:pt>
                <c:pt idx="1">
                  <c:v>Уссурийский ГО</c:v>
                </c:pt>
                <c:pt idx="2">
                  <c:v>Кировский МР</c:v>
                </c:pt>
                <c:pt idx="3">
                  <c:v>Хорольский МО</c:v>
                </c:pt>
                <c:pt idx="4">
                  <c:v>Чугуевский МО</c:v>
                </c:pt>
                <c:pt idx="5">
                  <c:v>Спасский МР</c:v>
                </c:pt>
                <c:pt idx="6">
                  <c:v>Тернейский МО</c:v>
                </c:pt>
                <c:pt idx="7">
                  <c:v>Арсеньевский ГО</c:v>
                </c:pt>
                <c:pt idx="8">
                  <c:v>Пограничный МО</c:v>
                </c:pt>
                <c:pt idx="9">
                  <c:v>Надеждинский МР</c:v>
                </c:pt>
                <c:pt idx="10">
                  <c:v>Хасанский МО</c:v>
                </c:pt>
                <c:pt idx="11">
                  <c:v>Красноармейский МО</c:v>
                </c:pt>
                <c:pt idx="12">
                  <c:v>Находкинский ГО</c:v>
                </c:pt>
                <c:pt idx="13">
                  <c:v>Дальнегорский ГО</c:v>
                </c:pt>
                <c:pt idx="14">
                  <c:v>Лесозаводский ГО</c:v>
                </c:pt>
                <c:pt idx="15">
                  <c:v>Приморский край (региональное подчинение)</c:v>
                </c:pt>
              </c:strCache>
            </c:strRef>
          </c:cat>
          <c:val>
            <c:numRef>
              <c:f>Лист1!$B$2:$B$17</c:f>
              <c:numCache>
                <c:formatCode>General</c:formatCode>
                <c:ptCount val="16"/>
                <c:pt idx="0">
                  <c:v>36.360000000000007</c:v>
                </c:pt>
                <c:pt idx="1">
                  <c:v>52.25</c:v>
                </c:pt>
                <c:pt idx="2">
                  <c:v>36.840000000000003</c:v>
                </c:pt>
                <c:pt idx="3">
                  <c:v>31.71</c:v>
                </c:pt>
                <c:pt idx="4">
                  <c:v>65.78</c:v>
                </c:pt>
                <c:pt idx="5">
                  <c:v>83.33</c:v>
                </c:pt>
                <c:pt idx="6">
                  <c:v>100</c:v>
                </c:pt>
                <c:pt idx="7">
                  <c:v>46.36</c:v>
                </c:pt>
                <c:pt idx="8">
                  <c:v>77.27</c:v>
                </c:pt>
                <c:pt idx="9">
                  <c:v>45</c:v>
                </c:pt>
                <c:pt idx="10">
                  <c:v>31.71</c:v>
                </c:pt>
                <c:pt idx="11">
                  <c:v>86.49</c:v>
                </c:pt>
                <c:pt idx="12">
                  <c:v>60.92</c:v>
                </c:pt>
                <c:pt idx="13">
                  <c:v>49.29</c:v>
                </c:pt>
                <c:pt idx="14">
                  <c:v>27.869999999999997</c:v>
                </c:pt>
                <c:pt idx="15">
                  <c:v>45</c:v>
                </c:pt>
              </c:numCache>
            </c:numRef>
          </c:val>
          <c:extLst>
            <c:ext xmlns:c16="http://schemas.microsoft.com/office/drawing/2014/chart" uri="{C3380CC4-5D6E-409C-BE32-E72D297353CC}">
              <c16:uniqueId val="{00000000-B054-4CAA-870E-E2B002DFDF07}"/>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43014258593E-2"/>
          <c:y val="1.4034589582812998E-2"/>
          <c:w val="0.94769655888571347"/>
          <c:h val="0.84980356587313066"/>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Лист1!$B$2:$B$18</c:f>
              <c:numCache>
                <c:formatCode>General</c:formatCode>
                <c:ptCount val="17"/>
                <c:pt idx="0">
                  <c:v>88.1</c:v>
                </c:pt>
                <c:pt idx="1">
                  <c:v>55.87</c:v>
                </c:pt>
                <c:pt idx="2">
                  <c:v>71.48</c:v>
                </c:pt>
                <c:pt idx="3">
                  <c:v>68.83</c:v>
                </c:pt>
                <c:pt idx="4">
                  <c:v>51.66</c:v>
                </c:pt>
                <c:pt idx="5">
                  <c:v>51.58</c:v>
                </c:pt>
                <c:pt idx="6">
                  <c:v>83.57</c:v>
                </c:pt>
                <c:pt idx="7">
                  <c:v>58.63</c:v>
                </c:pt>
                <c:pt idx="8">
                  <c:v>69.63</c:v>
                </c:pt>
                <c:pt idx="9">
                  <c:v>65.67</c:v>
                </c:pt>
                <c:pt idx="10">
                  <c:v>76.25</c:v>
                </c:pt>
                <c:pt idx="11">
                  <c:v>54.75</c:v>
                </c:pt>
                <c:pt idx="12">
                  <c:v>33.43</c:v>
                </c:pt>
                <c:pt idx="13">
                  <c:v>56.95</c:v>
                </c:pt>
                <c:pt idx="14">
                  <c:v>40.04</c:v>
                </c:pt>
                <c:pt idx="15">
                  <c:v>63.23</c:v>
                </c:pt>
                <c:pt idx="16">
                  <c:v>49.87</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7.8234143615535066E-3"/>
                  <c:y val="-1.1778563015312134E-2"/>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9F-4C7D-91EC-59D15CFD1387}"/>
                </c:ext>
              </c:extLst>
            </c:dLbl>
            <c:dLbl>
              <c:idx val="1"/>
              <c:layout>
                <c:manualLayout>
                  <c:x val="5.5881531153953619E-3"/>
                  <c:y val="-1.1129660545353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8-4056-A42A-19F41D082FC3}"/>
                </c:ext>
              </c:extLst>
            </c:dLbl>
            <c:dLbl>
              <c:idx val="2"/>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CE35-43AE-B9CA-E4D53193C329}"/>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F808-4BFA-AFDE-CE4FEECAA1BC}"/>
                </c:ext>
              </c:extLst>
            </c:dLbl>
            <c:dLbl>
              <c:idx val="5"/>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F3CA-4E07-9C09-D3BFAF20FB73}"/>
                </c:ext>
              </c:extLst>
            </c:dLbl>
            <c:dLbl>
              <c:idx val="6"/>
              <c:layout>
                <c:manualLayout>
                  <c:x val="5.5881531153953211E-3"/>
                  <c:y val="-1.6489988221436994E-2"/>
                </c:manualLayout>
              </c:layout>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9F-4C7D-91EC-59D15CFD1387}"/>
                </c:ext>
              </c:extLst>
            </c:dLbl>
            <c:dLbl>
              <c:idx val="7"/>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0-AB42-42E1-B328-F9B9E2B93C13}"/>
                </c:ext>
              </c:extLst>
            </c:dLbl>
            <c:dLbl>
              <c:idx val="9"/>
              <c:layout>
                <c:manualLayout>
                  <c:x val="6.7057837384744343E-3"/>
                  <c:y val="-9.42285041224979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9F-4C7D-91EC-59D15CFD1387}"/>
                </c:ext>
              </c:extLst>
            </c:dLbl>
            <c:dLbl>
              <c:idx val="10"/>
              <c:layout>
                <c:manualLayout>
                  <c:x val="6.7057837384744343E-3"/>
                  <c:y val="-1.1129660545353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78-4056-A42A-19F41D082FC3}"/>
                </c:ext>
              </c:extLst>
            </c:dLbl>
            <c:dLbl>
              <c:idx val="11"/>
              <c:layout>
                <c:manualLayout>
                  <c:x val="3.3528918692371352E-3"/>
                  <c:y val="-3.33889816360601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8-4056-A42A-19F41D082FC3}"/>
                </c:ext>
              </c:extLst>
            </c:dLbl>
            <c:dLbl>
              <c:idx val="12"/>
              <c:layout>
                <c:manualLayout>
                  <c:x val="4.4705224923162071E-3"/>
                  <c:y val="-7.0671378091872791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9F-4C7D-91EC-59D15CFD1387}"/>
                </c:ext>
              </c:extLst>
            </c:dLbl>
            <c:dLbl>
              <c:idx val="14"/>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1-F3CA-4E07-9C09-D3BFAF20FB73}"/>
                </c:ext>
              </c:extLst>
            </c:dLbl>
            <c:dLbl>
              <c:idx val="15"/>
              <c:layout>
                <c:manualLayout>
                  <c:x val="6.7057837384745158E-3"/>
                  <c:y val="-4.71142520612485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9F-4C7D-91EC-59D15CFD1387}"/>
                </c:ext>
              </c:extLst>
            </c:dLbl>
            <c:dLbl>
              <c:idx val="16"/>
              <c:layout>
                <c:manualLayout>
                  <c:x val="1.2293936853869631E-2"/>
                  <c:y val="4.7114252061248524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9F-4C7D-91EC-59D15CFD1387}"/>
                </c:ext>
              </c:extLst>
            </c:dLbl>
            <c:dLbl>
              <c:idx val="18"/>
              <c:layout>
                <c:manualLayout>
                  <c:x val="4.4705224923161256E-3"/>
                  <c:y val="-2.2259321090706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78-4056-A42A-19F41D082FC3}"/>
                </c:ext>
              </c:extLst>
            </c:dLbl>
            <c:dLbl>
              <c:idx val="19"/>
              <c:layout>
                <c:manualLayout>
                  <c:x val="4.4705224923162895E-3"/>
                  <c:y val="-2.2259321090707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78-4056-A42A-19F41D082FC3}"/>
                </c:ext>
              </c:extLst>
            </c:dLbl>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Лист1!$C$2:$C$18</c:f>
              <c:numCache>
                <c:formatCode>General</c:formatCode>
                <c:ptCount val="17"/>
                <c:pt idx="0">
                  <c:v>85.16</c:v>
                </c:pt>
                <c:pt idx="1">
                  <c:v>50</c:v>
                </c:pt>
                <c:pt idx="2">
                  <c:v>70.489999999999995</c:v>
                </c:pt>
                <c:pt idx="3">
                  <c:v>65.78</c:v>
                </c:pt>
                <c:pt idx="4">
                  <c:v>48.17</c:v>
                </c:pt>
                <c:pt idx="5">
                  <c:v>47.48</c:v>
                </c:pt>
                <c:pt idx="6">
                  <c:v>79.89</c:v>
                </c:pt>
                <c:pt idx="7">
                  <c:v>55.4</c:v>
                </c:pt>
                <c:pt idx="8">
                  <c:v>66.849999999999994</c:v>
                </c:pt>
                <c:pt idx="9">
                  <c:v>62.41</c:v>
                </c:pt>
                <c:pt idx="10">
                  <c:v>72.5</c:v>
                </c:pt>
                <c:pt idx="11">
                  <c:v>50.16</c:v>
                </c:pt>
                <c:pt idx="12">
                  <c:v>29.73</c:v>
                </c:pt>
                <c:pt idx="13">
                  <c:v>50.83</c:v>
                </c:pt>
                <c:pt idx="14">
                  <c:v>36.61</c:v>
                </c:pt>
                <c:pt idx="15">
                  <c:v>59.71</c:v>
                </c:pt>
                <c:pt idx="16">
                  <c:v>47.83</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val>
            <c:numRef>
              <c:f>Лист1!$B$2:$B$18</c:f>
              <c:numCache>
                <c:formatCode>General</c:formatCode>
                <c:ptCount val="17"/>
                <c:pt idx="0">
                  <c:v>48.06</c:v>
                </c:pt>
                <c:pt idx="1">
                  <c:v>42.25</c:v>
                </c:pt>
                <c:pt idx="2">
                  <c:v>37.57</c:v>
                </c:pt>
                <c:pt idx="3">
                  <c:v>35.54</c:v>
                </c:pt>
                <c:pt idx="4">
                  <c:v>57.540000000000006</c:v>
                </c:pt>
                <c:pt idx="5">
                  <c:v>40.85</c:v>
                </c:pt>
                <c:pt idx="6">
                  <c:v>37.159999999999997</c:v>
                </c:pt>
                <c:pt idx="7">
                  <c:v>60.87</c:v>
                </c:pt>
                <c:pt idx="8">
                  <c:v>46.53</c:v>
                </c:pt>
                <c:pt idx="9">
                  <c:v>43.480000000000004</c:v>
                </c:pt>
                <c:pt idx="10">
                  <c:v>36.099999999999994</c:v>
                </c:pt>
                <c:pt idx="11">
                  <c:v>38.909999999999997</c:v>
                </c:pt>
                <c:pt idx="12">
                  <c:v>39.39</c:v>
                </c:pt>
                <c:pt idx="13">
                  <c:v>40.15</c:v>
                </c:pt>
                <c:pt idx="14">
                  <c:v>35.54</c:v>
                </c:pt>
                <c:pt idx="15">
                  <c:v>42.05</c:v>
                </c:pt>
                <c:pt idx="16">
                  <c:v>33.19</c:v>
                </c:pt>
              </c:numCache>
            </c:numRef>
          </c:val>
          <c:extLst>
            <c:ext xmlns:c16="http://schemas.microsoft.com/office/drawing/2014/chart" uri="{C3380CC4-5D6E-409C-BE32-E72D297353CC}">
              <c16:uniqueId val="{00000000-2561-47E7-8C5D-D533BADF0462}"/>
            </c:ext>
          </c:extLst>
        </c:ser>
        <c:ser>
          <c:idx val="0"/>
          <c:order val="1"/>
          <c:tx>
            <c:strRef>
              <c:f>Лист1!$C$1</c:f>
              <c:strCache>
                <c:ptCount val="1"/>
                <c:pt idx="0">
                  <c:v>2022</c:v>
                </c:pt>
              </c:strCache>
            </c:strRef>
          </c:tx>
          <c:spPr>
            <a:solidFill>
              <a:schemeClr val="accent6"/>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56.319999999999993</c:v>
                </c:pt>
                <c:pt idx="1">
                  <c:v>42.05</c:v>
                </c:pt>
                <c:pt idx="2">
                  <c:v>41.49</c:v>
                </c:pt>
                <c:pt idx="3">
                  <c:v>36.32</c:v>
                </c:pt>
                <c:pt idx="4">
                  <c:v>34.43</c:v>
                </c:pt>
                <c:pt idx="5">
                  <c:v>47.940000000000005</c:v>
                </c:pt>
                <c:pt idx="6">
                  <c:v>45.84</c:v>
                </c:pt>
                <c:pt idx="7">
                  <c:v>50.589999999999996</c:v>
                </c:pt>
                <c:pt idx="8">
                  <c:v>42.69</c:v>
                </c:pt>
                <c:pt idx="9">
                  <c:v>46.72</c:v>
                </c:pt>
                <c:pt idx="10">
                  <c:v>41.9</c:v>
                </c:pt>
                <c:pt idx="11">
                  <c:v>44.01</c:v>
                </c:pt>
                <c:pt idx="12">
                  <c:v>36.08</c:v>
                </c:pt>
                <c:pt idx="13">
                  <c:v>35.480000000000004</c:v>
                </c:pt>
                <c:pt idx="14">
                  <c:v>47.35</c:v>
                </c:pt>
                <c:pt idx="15">
                  <c:v>33.56</c:v>
                </c:pt>
                <c:pt idx="16">
                  <c:v>38.340000000000003</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rgbClr val="5B9BD5"/>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47.86</c:v>
                </c:pt>
                <c:pt idx="1">
                  <c:v>43.68</c:v>
                </c:pt>
                <c:pt idx="2">
                  <c:v>44.56</c:v>
                </c:pt>
                <c:pt idx="3">
                  <c:v>52.73</c:v>
                </c:pt>
                <c:pt idx="4">
                  <c:v>50.33</c:v>
                </c:pt>
                <c:pt idx="5">
                  <c:v>43.75</c:v>
                </c:pt>
                <c:pt idx="6">
                  <c:v>38.93</c:v>
                </c:pt>
                <c:pt idx="7">
                  <c:v>56.75</c:v>
                </c:pt>
                <c:pt idx="8">
                  <c:v>50.98</c:v>
                </c:pt>
                <c:pt idx="9">
                  <c:v>45.54</c:v>
                </c:pt>
                <c:pt idx="10">
                  <c:v>51.91</c:v>
                </c:pt>
                <c:pt idx="11">
                  <c:v>43.09</c:v>
                </c:pt>
                <c:pt idx="12">
                  <c:v>53.13</c:v>
                </c:pt>
                <c:pt idx="13">
                  <c:v>36.86</c:v>
                </c:pt>
                <c:pt idx="14">
                  <c:v>50.32</c:v>
                </c:pt>
                <c:pt idx="15">
                  <c:v>45.88</c:v>
                </c:pt>
                <c:pt idx="16">
                  <c:v>30.35</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52.430000000000007</c:v>
                </c:pt>
                <c:pt idx="1">
                  <c:v>40.450000000000003</c:v>
                </c:pt>
                <c:pt idx="2">
                  <c:v>47.629999999999995</c:v>
                </c:pt>
                <c:pt idx="3">
                  <c:v>42.41</c:v>
                </c:pt>
                <c:pt idx="4">
                  <c:v>44.67</c:v>
                </c:pt>
                <c:pt idx="5">
                  <c:v>45.39</c:v>
                </c:pt>
                <c:pt idx="6">
                  <c:v>47.86</c:v>
                </c:pt>
                <c:pt idx="7">
                  <c:v>70.27</c:v>
                </c:pt>
                <c:pt idx="8">
                  <c:v>42.519999999999996</c:v>
                </c:pt>
                <c:pt idx="9">
                  <c:v>43.099999999999994</c:v>
                </c:pt>
                <c:pt idx="10">
                  <c:v>39.909999999999997</c:v>
                </c:pt>
                <c:pt idx="11">
                  <c:v>40.950000000000003</c:v>
                </c:pt>
                <c:pt idx="12">
                  <c:v>41.33</c:v>
                </c:pt>
                <c:pt idx="13">
                  <c:v>34.900000000000006</c:v>
                </c:pt>
                <c:pt idx="14">
                  <c:v>46.35</c:v>
                </c:pt>
                <c:pt idx="15">
                  <c:v>39.839999999999996</c:v>
                </c:pt>
                <c:pt idx="16">
                  <c:v>37.549999999999997</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37.21</c:v>
                </c:pt>
                <c:pt idx="1">
                  <c:v>44.11</c:v>
                </c:pt>
                <c:pt idx="2">
                  <c:v>45.010000000000005</c:v>
                </c:pt>
                <c:pt idx="3">
                  <c:v>54.42</c:v>
                </c:pt>
                <c:pt idx="4">
                  <c:v>50</c:v>
                </c:pt>
                <c:pt idx="5">
                  <c:v>43.12</c:v>
                </c:pt>
                <c:pt idx="6">
                  <c:v>49.22</c:v>
                </c:pt>
                <c:pt idx="7">
                  <c:v>35.950000000000003</c:v>
                </c:pt>
                <c:pt idx="8">
                  <c:v>46.69</c:v>
                </c:pt>
                <c:pt idx="9">
                  <c:v>40.989999999999995</c:v>
                </c:pt>
                <c:pt idx="10">
                  <c:v>41.379999999999995</c:v>
                </c:pt>
                <c:pt idx="11">
                  <c:v>43.12</c:v>
                </c:pt>
                <c:pt idx="12">
                  <c:v>36.239999999999995</c:v>
                </c:pt>
                <c:pt idx="13">
                  <c:v>39.229999999999997</c:v>
                </c:pt>
                <c:pt idx="14">
                  <c:v>43.18</c:v>
                </c:pt>
                <c:pt idx="15">
                  <c:v>46.97</c:v>
                </c:pt>
                <c:pt idx="16">
                  <c:v>22.66</c:v>
                </c:pt>
              </c:numCache>
            </c:numRef>
          </c:val>
          <c:extLst>
            <c:ext xmlns:c16="http://schemas.microsoft.com/office/drawing/2014/chart" uri="{C3380CC4-5D6E-409C-BE32-E72D297353CC}">
              <c16:uniqueId val="{00000000-4CA3-458C-910C-2CB6FACC8D39}"/>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3.89</c:v>
                </c:pt>
                <c:pt idx="1">
                  <c:v>39.43</c:v>
                </c:pt>
                <c:pt idx="2">
                  <c:v>45.99</c:v>
                </c:pt>
                <c:pt idx="3">
                  <c:v>10.69</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4.78</c:v>
                </c:pt>
                <c:pt idx="1">
                  <c:v>45.38</c:v>
                </c:pt>
                <c:pt idx="2">
                  <c:v>43.82</c:v>
                </c:pt>
                <c:pt idx="3">
                  <c:v>6.03</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Оценка</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rgbClr val="70AD47"/>
            </a:solidFill>
            <a:ln>
              <a:noFill/>
            </a:ln>
            <a:effectLst/>
          </c:spPr>
          <c:invertIfNegative val="0"/>
          <c:dPt>
            <c:idx val="4"/>
            <c:invertIfNegative val="0"/>
            <c:bubble3D val="0"/>
            <c:spPr>
              <a:solidFill>
                <a:srgbClr val="70AD47"/>
              </a:solidFill>
              <a:ln>
                <a:noFill/>
              </a:ln>
              <a:effectLst/>
            </c:spPr>
            <c:extLst>
              <c:ext xmlns:c16="http://schemas.microsoft.com/office/drawing/2014/chart" uri="{C3380CC4-5D6E-409C-BE32-E72D297353CC}">
                <c16:uniqueId val="{00000000-AF66-4921-8950-12B58FEFBA1B}"/>
              </c:ext>
            </c:extLst>
          </c:dPt>
          <c:dPt>
            <c:idx val="6"/>
            <c:invertIfNegative val="0"/>
            <c:bubble3D val="0"/>
            <c:spPr>
              <a:solidFill>
                <a:srgbClr val="C00000"/>
              </a:solidFill>
              <a:ln>
                <a:noFill/>
              </a:ln>
              <a:effectLst/>
            </c:spPr>
            <c:extLst>
              <c:ext xmlns:c16="http://schemas.microsoft.com/office/drawing/2014/chart" uri="{C3380CC4-5D6E-409C-BE32-E72D297353CC}">
                <c16:uniqueId val="{00000001-DE53-4856-BFFC-5006E3CE95D0}"/>
              </c:ext>
            </c:extLst>
          </c:dPt>
          <c:dPt>
            <c:idx val="8"/>
            <c:invertIfNegative val="0"/>
            <c:bubble3D val="0"/>
            <c:spPr>
              <a:solidFill>
                <a:srgbClr val="70AD47"/>
              </a:solidFill>
              <a:ln>
                <a:noFill/>
              </a:ln>
              <a:effectLst/>
            </c:spPr>
            <c:extLst>
              <c:ext xmlns:c16="http://schemas.microsoft.com/office/drawing/2014/chart" uri="{C3380CC4-5D6E-409C-BE32-E72D297353CC}">
                <c16:uniqueId val="{00000001-AF66-4921-8950-12B58FEFBA1B}"/>
              </c:ext>
            </c:extLst>
          </c:dPt>
          <c:dPt>
            <c:idx val="9"/>
            <c:invertIfNegative val="0"/>
            <c:bubble3D val="0"/>
            <c:spPr>
              <a:solidFill>
                <a:srgbClr val="70AD47"/>
              </a:solidFill>
              <a:ln>
                <a:noFill/>
              </a:ln>
              <a:effectLst/>
            </c:spPr>
            <c:extLst>
              <c:ext xmlns:c16="http://schemas.microsoft.com/office/drawing/2014/chart" uri="{C3380CC4-5D6E-409C-BE32-E72D297353CC}">
                <c16:uniqueId val="{00000003-DE53-4856-BFFC-5006E3CE95D0}"/>
              </c:ext>
            </c:extLst>
          </c:dPt>
          <c:dPt>
            <c:idx val="12"/>
            <c:invertIfNegative val="0"/>
            <c:bubble3D val="0"/>
            <c:spPr>
              <a:solidFill>
                <a:srgbClr val="C00000"/>
              </a:solidFill>
              <a:ln>
                <a:noFill/>
              </a:ln>
              <a:effectLst/>
            </c:spPr>
            <c:extLst>
              <c:ext xmlns:c16="http://schemas.microsoft.com/office/drawing/2014/chart" uri="{C3380CC4-5D6E-409C-BE32-E72D297353CC}">
                <c16:uniqueId val="{00000008-7538-42F6-8EDD-CDCF6FD17045}"/>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7"/>
            <c:invertIfNegative val="0"/>
            <c:bubble3D val="0"/>
            <c:spPr>
              <a:solidFill>
                <a:srgbClr val="70AD47"/>
              </a:solidFill>
              <a:ln>
                <a:noFill/>
              </a:ln>
              <a:effectLst/>
            </c:spPr>
            <c:extLst>
              <c:ext xmlns:c16="http://schemas.microsoft.com/office/drawing/2014/chart" uri="{C3380CC4-5D6E-409C-BE32-E72D297353CC}">
                <c16:uniqueId val="{00000006-DED2-48E7-9E8A-D14743DFF069}"/>
              </c:ext>
            </c:extLst>
          </c:dPt>
          <c:dPt>
            <c:idx val="18"/>
            <c:invertIfNegative val="0"/>
            <c:bubble3D val="0"/>
            <c:spPr>
              <a:solidFill>
                <a:srgbClr val="C00000"/>
              </a:solidFill>
              <a:ln>
                <a:noFill/>
              </a:ln>
              <a:effectLst/>
            </c:spPr>
            <c:extLst>
              <c:ext xmlns:c16="http://schemas.microsoft.com/office/drawing/2014/chart" uri="{C3380CC4-5D6E-409C-BE32-E72D297353CC}">
                <c16:uniqueId val="{00000009-7538-42F6-8EDD-CDCF6FD17045}"/>
              </c:ext>
            </c:extLst>
          </c:dPt>
          <c:dPt>
            <c:idx val="24"/>
            <c:invertIfNegative val="0"/>
            <c:bubble3D val="0"/>
            <c:spPr>
              <a:solidFill>
                <a:srgbClr val="70AD47"/>
              </a:solidFill>
              <a:ln>
                <a:noFill/>
              </a:ln>
              <a:effectLst/>
            </c:spPr>
            <c:extLst>
              <c:ext xmlns:c16="http://schemas.microsoft.com/office/drawing/2014/chart" uri="{C3380CC4-5D6E-409C-BE32-E72D297353CC}">
                <c16:uniqueId val="{0000000A-7538-42F6-8EDD-CDCF6FD17045}"/>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Лист1!$B$1:$V$1</c:f>
              <c:strCach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cat>
          <c:val>
            <c:numRef>
              <c:f>Лист1!$B$2:$V$2</c:f>
              <c:numCache>
                <c:formatCode>General</c:formatCode>
                <c:ptCount val="21"/>
                <c:pt idx="0">
                  <c:v>0.1</c:v>
                </c:pt>
                <c:pt idx="1">
                  <c:v>0.2</c:v>
                </c:pt>
                <c:pt idx="2">
                  <c:v>0.6</c:v>
                </c:pt>
                <c:pt idx="3">
                  <c:v>1.2</c:v>
                </c:pt>
                <c:pt idx="4">
                  <c:v>1.2</c:v>
                </c:pt>
                <c:pt idx="5">
                  <c:v>1.5</c:v>
                </c:pt>
                <c:pt idx="6">
                  <c:v>6.9</c:v>
                </c:pt>
                <c:pt idx="7">
                  <c:v>8</c:v>
                </c:pt>
                <c:pt idx="8">
                  <c:v>8.4</c:v>
                </c:pt>
                <c:pt idx="9">
                  <c:v>8.3000000000000007</c:v>
                </c:pt>
                <c:pt idx="10">
                  <c:v>8</c:v>
                </c:pt>
                <c:pt idx="11">
                  <c:v>5.8</c:v>
                </c:pt>
                <c:pt idx="12">
                  <c:v>13.5</c:v>
                </c:pt>
                <c:pt idx="13">
                  <c:v>10.9</c:v>
                </c:pt>
                <c:pt idx="14">
                  <c:v>7.9</c:v>
                </c:pt>
                <c:pt idx="15">
                  <c:v>5.7</c:v>
                </c:pt>
                <c:pt idx="16">
                  <c:v>3.4</c:v>
                </c:pt>
                <c:pt idx="17">
                  <c:v>2.2999999999999998</c:v>
                </c:pt>
                <c:pt idx="18">
                  <c:v>3.3</c:v>
                </c:pt>
                <c:pt idx="19">
                  <c:v>2.2000000000000002</c:v>
                </c:pt>
                <c:pt idx="20">
                  <c:v>0.4</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layout>
            <c:manualLayout>
              <c:xMode val="edge"/>
              <c:yMode val="edge"/>
              <c:x val="0.46865852915093043"/>
              <c:y val="0.927980148554932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Лист1!$B$2:$R$2</c:f>
              <c:numCache>
                <c:formatCode>General</c:formatCode>
                <c:ptCount val="17"/>
                <c:pt idx="0">
                  <c:v>45.79</c:v>
                </c:pt>
                <c:pt idx="1">
                  <c:v>12.62</c:v>
                </c:pt>
                <c:pt idx="2">
                  <c:v>31.78</c:v>
                </c:pt>
                <c:pt idx="3">
                  <c:v>17.760000000000002</c:v>
                </c:pt>
                <c:pt idx="4">
                  <c:v>15.42</c:v>
                </c:pt>
                <c:pt idx="5">
                  <c:v>9.58</c:v>
                </c:pt>
                <c:pt idx="6">
                  <c:v>49.53</c:v>
                </c:pt>
                <c:pt idx="7">
                  <c:v>7.94</c:v>
                </c:pt>
                <c:pt idx="8">
                  <c:v>16.82</c:v>
                </c:pt>
                <c:pt idx="9">
                  <c:v>28.97</c:v>
                </c:pt>
                <c:pt idx="10">
                  <c:v>31.78</c:v>
                </c:pt>
                <c:pt idx="11">
                  <c:v>9.11</c:v>
                </c:pt>
                <c:pt idx="12">
                  <c:v>2.34</c:v>
                </c:pt>
                <c:pt idx="13">
                  <c:v>16.36</c:v>
                </c:pt>
                <c:pt idx="14">
                  <c:v>9.81</c:v>
                </c:pt>
                <c:pt idx="15">
                  <c:v>22.43</c:v>
                </c:pt>
                <c:pt idx="16">
                  <c:v>17.29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Лист1!$B$3:$R$3</c:f>
              <c:numCache>
                <c:formatCode>General</c:formatCode>
                <c:ptCount val="17"/>
                <c:pt idx="0">
                  <c:v>79.540000000000006</c:v>
                </c:pt>
                <c:pt idx="1">
                  <c:v>37.04</c:v>
                </c:pt>
                <c:pt idx="2">
                  <c:v>60.94</c:v>
                </c:pt>
                <c:pt idx="3">
                  <c:v>54.55</c:v>
                </c:pt>
                <c:pt idx="4">
                  <c:v>33.4</c:v>
                </c:pt>
                <c:pt idx="5">
                  <c:v>32.51</c:v>
                </c:pt>
                <c:pt idx="6">
                  <c:v>72.16</c:v>
                </c:pt>
                <c:pt idx="7">
                  <c:v>41.22</c:v>
                </c:pt>
                <c:pt idx="8">
                  <c:v>54.94</c:v>
                </c:pt>
                <c:pt idx="9">
                  <c:v>49.39</c:v>
                </c:pt>
                <c:pt idx="10">
                  <c:v>60.01</c:v>
                </c:pt>
                <c:pt idx="11">
                  <c:v>32.19</c:v>
                </c:pt>
                <c:pt idx="12">
                  <c:v>12.27</c:v>
                </c:pt>
                <c:pt idx="13">
                  <c:v>36.15</c:v>
                </c:pt>
                <c:pt idx="14">
                  <c:v>23.61</c:v>
                </c:pt>
                <c:pt idx="15">
                  <c:v>50.27</c:v>
                </c:pt>
                <c:pt idx="16">
                  <c:v>36.299999999999997</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Лист1!$B$4:$R$4</c:f>
              <c:numCache>
                <c:formatCode>General</c:formatCode>
                <c:ptCount val="17"/>
                <c:pt idx="0">
                  <c:v>93.33</c:v>
                </c:pt>
                <c:pt idx="1">
                  <c:v>62.3</c:v>
                </c:pt>
                <c:pt idx="2">
                  <c:v>81</c:v>
                </c:pt>
                <c:pt idx="3">
                  <c:v>78.349999999999994</c:v>
                </c:pt>
                <c:pt idx="4">
                  <c:v>60.98</c:v>
                </c:pt>
                <c:pt idx="5">
                  <c:v>61.08</c:v>
                </c:pt>
                <c:pt idx="6">
                  <c:v>88.49</c:v>
                </c:pt>
                <c:pt idx="7">
                  <c:v>69.84</c:v>
                </c:pt>
                <c:pt idx="8">
                  <c:v>80.44</c:v>
                </c:pt>
                <c:pt idx="9">
                  <c:v>74.73</c:v>
                </c:pt>
                <c:pt idx="10">
                  <c:v>86.3</c:v>
                </c:pt>
                <c:pt idx="11">
                  <c:v>67.349999999999994</c:v>
                </c:pt>
                <c:pt idx="12">
                  <c:v>43.35</c:v>
                </c:pt>
                <c:pt idx="13">
                  <c:v>63.93</c:v>
                </c:pt>
                <c:pt idx="14">
                  <c:v>46.77</c:v>
                </c:pt>
                <c:pt idx="15">
                  <c:v>68.819999999999993</c:v>
                </c:pt>
                <c:pt idx="16">
                  <c:v>58.13</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Лист1!$B$1:$R$1</c:f>
              <c:strCach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strCache>
            </c:strRef>
          </c:cat>
          <c:val>
            <c:numRef>
              <c:f>Лист1!$B$5:$R$5</c:f>
              <c:numCache>
                <c:formatCode>General</c:formatCode>
                <c:ptCount val="17"/>
                <c:pt idx="0">
                  <c:v>99.26</c:v>
                </c:pt>
                <c:pt idx="1">
                  <c:v>87.78</c:v>
                </c:pt>
                <c:pt idx="2">
                  <c:v>96.67</c:v>
                </c:pt>
                <c:pt idx="3">
                  <c:v>97.04</c:v>
                </c:pt>
                <c:pt idx="4">
                  <c:v>92.22</c:v>
                </c:pt>
                <c:pt idx="5">
                  <c:v>91.3</c:v>
                </c:pt>
                <c:pt idx="6">
                  <c:v>99.63</c:v>
                </c:pt>
                <c:pt idx="7">
                  <c:v>94.81</c:v>
                </c:pt>
                <c:pt idx="8">
                  <c:v>97.41</c:v>
                </c:pt>
                <c:pt idx="9">
                  <c:v>97.41</c:v>
                </c:pt>
                <c:pt idx="10">
                  <c:v>98.52</c:v>
                </c:pt>
                <c:pt idx="11">
                  <c:v>92.96</c:v>
                </c:pt>
                <c:pt idx="12">
                  <c:v>83.89</c:v>
                </c:pt>
                <c:pt idx="13">
                  <c:v>93.33</c:v>
                </c:pt>
                <c:pt idx="14">
                  <c:v>81.849999999999994</c:v>
                </c:pt>
                <c:pt idx="15">
                  <c:v>94.07</c:v>
                </c:pt>
                <c:pt idx="16">
                  <c:v>84.07</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a:t>
                </a:r>
                <a:r>
                  <a:rPr lang="ru-RU" baseline="0" dirty="0"/>
                  <a:t> задания</a:t>
                </a:r>
                <a:endParaRPr lang="ru-RU"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 выполнения</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3"/>
          <c:order val="0"/>
          <c:tx>
            <c:strRef>
              <c:f>Лист1!$B$1</c:f>
              <c:strCache>
                <c:ptCount val="1"/>
                <c:pt idx="0">
                  <c:v>2025</c:v>
                </c:pt>
              </c:strCache>
            </c:strRef>
          </c:tx>
          <c:spPr>
            <a:solidFill>
              <a:schemeClr val="accent6">
                <a:lumMod val="60000"/>
              </a:schemeClr>
            </a:solidFill>
            <a:ln>
              <a:noFill/>
            </a:ln>
            <a:effectLst/>
          </c:spPr>
          <c:invertIfNegative val="0"/>
          <c:dLbls>
            <c:delete val="1"/>
          </c:dLbls>
          <c:cat>
            <c:strRef>
              <c:f>Лист1!$A$2:$A$17</c:f>
              <c:strCache>
                <c:ptCount val="16"/>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ЗАТО Фокино</c:v>
                </c:pt>
                <c:pt idx="13">
                  <c:v>Дальнереченский ГО</c:v>
                </c:pt>
                <c:pt idx="14">
                  <c:v>Михайловский МР</c:v>
                </c:pt>
                <c:pt idx="15">
                  <c:v>Пожарский МО</c:v>
                </c:pt>
              </c:strCache>
            </c:strRef>
          </c:cat>
          <c:val>
            <c:numRef>
              <c:f>Лист1!$B$2:$B$17</c:f>
              <c:numCache>
                <c:formatCode>General</c:formatCode>
                <c:ptCount val="16"/>
                <c:pt idx="0">
                  <c:v>71.430000000000007</c:v>
                </c:pt>
                <c:pt idx="1">
                  <c:v>50.11</c:v>
                </c:pt>
                <c:pt idx="2">
                  <c:v>46.69</c:v>
                </c:pt>
                <c:pt idx="3">
                  <c:v>0</c:v>
                </c:pt>
                <c:pt idx="4">
                  <c:v>89.47</c:v>
                </c:pt>
                <c:pt idx="5">
                  <c:v>17.39</c:v>
                </c:pt>
                <c:pt idx="6">
                  <c:v>57.14</c:v>
                </c:pt>
                <c:pt idx="7">
                  <c:v>57.15</c:v>
                </c:pt>
                <c:pt idx="8">
                  <c:v>57.14</c:v>
                </c:pt>
                <c:pt idx="9">
                  <c:v>53.33</c:v>
                </c:pt>
                <c:pt idx="10">
                  <c:v>38.47</c:v>
                </c:pt>
                <c:pt idx="11">
                  <c:v>43.690000000000005</c:v>
                </c:pt>
                <c:pt idx="12">
                  <c:v>35.04</c:v>
                </c:pt>
                <c:pt idx="13">
                  <c:v>55.56</c:v>
                </c:pt>
                <c:pt idx="14">
                  <c:v>52</c:v>
                </c:pt>
                <c:pt idx="15">
                  <c:v>58.49</c:v>
                </c:pt>
              </c:numCache>
            </c:numRef>
          </c:val>
          <c:extLst>
            <c:ext xmlns:c16="http://schemas.microsoft.com/office/drawing/2014/chart" uri="{C3380CC4-5D6E-409C-BE32-E72D297353CC}">
              <c16:uniqueId val="{00000000-4CA3-458C-910C-2CB6FACC8D39}"/>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rgbClr val="43682B"/>
            </a:solidFill>
            <a:ln>
              <a:noFill/>
            </a:ln>
            <a:effectLst/>
          </c:spPr>
          <c:invertIfNegative val="0"/>
          <c:cat>
            <c:strRef>
              <c:f>Лист1!$A$2:$A$17</c:f>
              <c:strCache>
                <c:ptCount val="16"/>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Спасский МР</c:v>
                </c:pt>
                <c:pt idx="7">
                  <c:v>Тернейский МО</c:v>
                </c:pt>
                <c:pt idx="8">
                  <c:v>Арсеньевский ГО</c:v>
                </c:pt>
                <c:pt idx="9">
                  <c:v>Надеждинский МР</c:v>
                </c:pt>
                <c:pt idx="10">
                  <c:v>Хасанский МО</c:v>
                </c:pt>
                <c:pt idx="11">
                  <c:v>Красноармейский МР</c:v>
                </c:pt>
                <c:pt idx="12">
                  <c:v>Находкинский ГО</c:v>
                </c:pt>
                <c:pt idx="13">
                  <c:v>Дальнегорский ГО</c:v>
                </c:pt>
                <c:pt idx="14">
                  <c:v>Лесозаводский ГО</c:v>
                </c:pt>
                <c:pt idx="15">
                  <c:v>Приморский край (РП)</c:v>
                </c:pt>
              </c:strCache>
            </c:strRef>
          </c:cat>
          <c:val>
            <c:numRef>
              <c:f>Лист1!$B$2:$B$17</c:f>
              <c:numCache>
                <c:formatCode>General</c:formatCode>
                <c:ptCount val="16"/>
                <c:pt idx="0">
                  <c:v>53.85</c:v>
                </c:pt>
                <c:pt idx="1">
                  <c:v>57.650000000000006</c:v>
                </c:pt>
                <c:pt idx="2">
                  <c:v>48.65</c:v>
                </c:pt>
                <c:pt idx="3">
                  <c:v>61.91</c:v>
                </c:pt>
                <c:pt idx="4">
                  <c:v>25.58</c:v>
                </c:pt>
                <c:pt idx="5">
                  <c:v>35</c:v>
                </c:pt>
                <c:pt idx="6">
                  <c:v>60</c:v>
                </c:pt>
                <c:pt idx="7">
                  <c:v>24</c:v>
                </c:pt>
                <c:pt idx="8">
                  <c:v>46.81</c:v>
                </c:pt>
                <c:pt idx="9">
                  <c:v>55.550000000000004</c:v>
                </c:pt>
                <c:pt idx="10">
                  <c:v>61.54</c:v>
                </c:pt>
                <c:pt idx="11">
                  <c:v>42.86</c:v>
                </c:pt>
                <c:pt idx="12">
                  <c:v>53.81</c:v>
                </c:pt>
                <c:pt idx="13">
                  <c:v>35.29</c:v>
                </c:pt>
                <c:pt idx="14">
                  <c:v>37.68</c:v>
                </c:pt>
                <c:pt idx="15">
                  <c:v>88.22999999999999</c:v>
                </c:pt>
              </c:numCache>
            </c:numRef>
          </c:val>
          <c:extLst>
            <c:ext xmlns:c16="http://schemas.microsoft.com/office/drawing/2014/chart" uri="{C3380CC4-5D6E-409C-BE32-E72D297353CC}">
              <c16:uniqueId val="{00000000-B054-4CAA-870E-E2B002DFDF07}"/>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02335149408E-2"/>
          <c:y val="1.4034542369951865E-2"/>
          <c:w val="0.94769655888571347"/>
          <c:h val="0.80524403015148593"/>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Лист1!$A$2:$A$8</c:f>
              <c:strCache>
                <c:ptCount val="7"/>
                <c:pt idx="0">
                  <c:v>1</c:v>
                </c:pt>
                <c:pt idx="1">
                  <c:v>2</c:v>
                </c:pt>
                <c:pt idx="2">
                  <c:v>3</c:v>
                </c:pt>
                <c:pt idx="3">
                  <c:v>4К1</c:v>
                </c:pt>
                <c:pt idx="4">
                  <c:v>4К2</c:v>
                </c:pt>
                <c:pt idx="5">
                  <c:v>4К3</c:v>
                </c:pt>
                <c:pt idx="6">
                  <c:v>4К4</c:v>
                </c:pt>
              </c:strCache>
            </c:strRef>
          </c:cat>
          <c:val>
            <c:numRef>
              <c:f>Лист1!$B$2:$B$8</c:f>
              <c:numCache>
                <c:formatCode>General</c:formatCode>
                <c:ptCount val="7"/>
                <c:pt idx="0">
                  <c:v>66.94</c:v>
                </c:pt>
                <c:pt idx="1">
                  <c:v>66.83</c:v>
                </c:pt>
                <c:pt idx="2">
                  <c:v>59.9</c:v>
                </c:pt>
                <c:pt idx="3">
                  <c:v>54.03</c:v>
                </c:pt>
                <c:pt idx="4">
                  <c:v>55.56</c:v>
                </c:pt>
                <c:pt idx="5">
                  <c:v>41.18</c:v>
                </c:pt>
                <c:pt idx="6">
                  <c:v>49.83</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3.2790031486175904E-3"/>
                  <c:y val="0"/>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5-4BB6-9318-40685891FF7A}"/>
                </c:ext>
              </c:extLst>
            </c:dLbl>
            <c:dLbl>
              <c:idx val="1"/>
              <c:layout>
                <c:manualLayout>
                  <c:x val="5.5881531153953619E-3"/>
                  <c:y val="-1.1129660545353377E-2"/>
                </c:manualLayout>
              </c:layout>
              <c:tx>
                <c:rich>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fld id="{A28EB7A5-BCB4-4E7A-9916-0ABABE05D4FA}" type="VALUE">
                      <a:rPr lang="en-US"/>
                      <a:pPr>
                        <a:defRPr b="1">
                          <a:solidFill>
                            <a:schemeClr val="tx1"/>
                          </a:solidFill>
                        </a:defRPr>
                      </a:pPr>
                      <a:t>[ЗНАЧЕНИЕ]</a:t>
                    </a:fld>
                    <a:endParaRPr lang="ru-RU"/>
                  </a:p>
                </c:rich>
              </c:tx>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78-4056-A42A-19F41D082FC3}"/>
                </c:ext>
              </c:extLst>
            </c:dLbl>
            <c:dLbl>
              <c:idx val="2"/>
              <c:layout>
                <c:manualLayout>
                  <c:x val="5.4650052476959638E-3"/>
                  <c:y val="2.0865665530939181E-3"/>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F6-4EDB-BA4D-EFD1DD250339}"/>
                </c:ext>
              </c:extLst>
            </c:dLbl>
            <c:dLbl>
              <c:idx val="3"/>
              <c:layout>
                <c:manualLayout>
                  <c:x val="5.5881531153953619E-3"/>
                  <c:y val="-1.5581524763494713E-2"/>
                </c:manualLayout>
              </c:layout>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5.4650052476959837E-3"/>
                  <c:y val="0"/>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8D-455E-8F70-FC6365821FBA}"/>
                </c:ext>
              </c:extLst>
            </c:dLbl>
            <c:dLbl>
              <c:idx val="5"/>
              <c:layout>
                <c:manualLayout>
                  <c:x val="4.3720041981567875E-3"/>
                  <c:y val="-2.0865665530939181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8-4D53-AA72-515EDEB776DE}"/>
                </c:ext>
              </c:extLst>
            </c:dLbl>
            <c:dLbl>
              <c:idx val="6"/>
              <c:layout>
                <c:manualLayout>
                  <c:x val="4.3720041981567875E-3"/>
                  <c:y val="-3.8253278234920717E-17"/>
                </c:manualLayout>
              </c:layout>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78-4D53-AA72-515EDEB776DE}"/>
                </c:ext>
              </c:extLst>
            </c:dLbl>
            <c:spPr>
              <a:solidFill>
                <a:schemeClr val="accent2">
                  <a:lumMod val="60000"/>
                  <a:lumOff val="40000"/>
                </a:schemeClr>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Лист1!$A$2:$A$8</c:f>
              <c:strCache>
                <c:ptCount val="7"/>
                <c:pt idx="0">
                  <c:v>1</c:v>
                </c:pt>
                <c:pt idx="1">
                  <c:v>2</c:v>
                </c:pt>
                <c:pt idx="2">
                  <c:v>3</c:v>
                </c:pt>
                <c:pt idx="3">
                  <c:v>4К1</c:v>
                </c:pt>
                <c:pt idx="4">
                  <c:v>4К2</c:v>
                </c:pt>
                <c:pt idx="5">
                  <c:v>4К3</c:v>
                </c:pt>
                <c:pt idx="6">
                  <c:v>4К4</c:v>
                </c:pt>
              </c:strCache>
            </c:strRef>
          </c:cat>
          <c:val>
            <c:numRef>
              <c:f>Лист1!$C$2:$C$8</c:f>
              <c:numCache>
                <c:formatCode>General</c:formatCode>
                <c:ptCount val="7"/>
                <c:pt idx="0">
                  <c:v>65.61</c:v>
                </c:pt>
                <c:pt idx="1">
                  <c:v>65.64</c:v>
                </c:pt>
                <c:pt idx="2">
                  <c:v>58.51</c:v>
                </c:pt>
                <c:pt idx="3">
                  <c:v>50.83</c:v>
                </c:pt>
                <c:pt idx="4">
                  <c:v>51.51</c:v>
                </c:pt>
                <c:pt idx="5">
                  <c:v>39.549999999999997</c:v>
                </c:pt>
                <c:pt idx="6">
                  <c:v>46.43</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r"/>
      <c:layout>
        <c:manualLayout>
          <c:xMode val="edge"/>
          <c:yMode val="edge"/>
          <c:x val="0.31467293664854035"/>
          <c:y val="0.88289850839832096"/>
          <c:w val="0.28638168026965288"/>
          <c:h val="8.95169854395242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9.98</c:v>
                </c:pt>
                <c:pt idx="1">
                  <c:v>36.83</c:v>
                </c:pt>
                <c:pt idx="2">
                  <c:v>40.51</c:v>
                </c:pt>
                <c:pt idx="3">
                  <c:v>12.68</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11.23</c:v>
                </c:pt>
                <c:pt idx="1">
                  <c:v>39.409999999999997</c:v>
                </c:pt>
                <c:pt idx="2">
                  <c:v>39</c:v>
                </c:pt>
                <c:pt idx="3">
                  <c:v>10.36</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C00000"/>
              </a:solidFill>
              <a:ln>
                <a:noFill/>
              </a:ln>
              <a:effectLst/>
            </c:spPr>
            <c:extLst>
              <c:ext xmlns:c16="http://schemas.microsoft.com/office/drawing/2014/chart" uri="{C3380CC4-5D6E-409C-BE32-E72D297353CC}">
                <c16:uniqueId val="{0000000D-125D-4C4D-B905-B15C71BCC82E}"/>
              </c:ext>
            </c:extLst>
          </c:dPt>
          <c:dPt>
            <c:idx val="12"/>
            <c:invertIfNegative val="0"/>
            <c:bubble3D val="0"/>
            <c:spPr>
              <a:solidFill>
                <a:srgbClr val="70AD47"/>
              </a:solidFill>
              <a:ln>
                <a:noFill/>
              </a:ln>
              <a:effectLst/>
            </c:spPr>
            <c:extLst>
              <c:ext xmlns:c16="http://schemas.microsoft.com/office/drawing/2014/chart" uri="{C3380CC4-5D6E-409C-BE32-E72D297353CC}">
                <c16:uniqueId val="{00000009-54CA-44AD-9B9B-62FBABD5ED20}"/>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C00000"/>
              </a:solidFill>
              <a:ln>
                <a:noFill/>
              </a:ln>
              <a:effectLst/>
            </c:spPr>
            <c:extLst>
              <c:ext xmlns:c16="http://schemas.microsoft.com/office/drawing/2014/chart" uri="{C3380CC4-5D6E-409C-BE32-E72D297353CC}">
                <c16:uniqueId val="{00000008-54CA-44AD-9B9B-62FBABD5ED20}"/>
              </c:ext>
            </c:extLst>
          </c:dPt>
          <c:dPt>
            <c:idx val="18"/>
            <c:invertIfNegative val="0"/>
            <c:bubble3D val="0"/>
            <c:spPr>
              <a:solidFill>
                <a:srgbClr val="70AD47"/>
              </a:solidFill>
              <a:ln>
                <a:noFill/>
              </a:ln>
              <a:effectLst/>
            </c:spPr>
            <c:extLst>
              <c:ext xmlns:c16="http://schemas.microsoft.com/office/drawing/2014/chart" uri="{C3380CC4-5D6E-409C-BE32-E72D297353CC}">
                <c16:uniqueId val="{00000006-4BBC-484C-B8E1-C23F9D71504D}"/>
              </c:ext>
            </c:extLst>
          </c:dPt>
          <c:dPt>
            <c:idx val="22"/>
            <c:invertIfNegative val="0"/>
            <c:bubble3D val="0"/>
            <c:spPr>
              <a:solidFill>
                <a:srgbClr val="C00000"/>
              </a:solidFill>
              <a:ln>
                <a:noFill/>
              </a:ln>
              <a:effectLst/>
            </c:spPr>
            <c:extLst>
              <c:ext xmlns:c16="http://schemas.microsoft.com/office/drawing/2014/chart" uri="{C3380CC4-5D6E-409C-BE32-E72D297353CC}">
                <c16:uniqueId val="{0000000E-125D-4C4D-B905-B15C71BCC8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Лист1!$B$1:$AA$1</c:f>
              <c:strCach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Лист1!$B$2:$AA$2</c:f>
              <c:numCache>
                <c:formatCode>General</c:formatCode>
                <c:ptCount val="26"/>
                <c:pt idx="0">
                  <c:v>0.2</c:v>
                </c:pt>
                <c:pt idx="1">
                  <c:v>0.1</c:v>
                </c:pt>
                <c:pt idx="2">
                  <c:v>0.4</c:v>
                </c:pt>
                <c:pt idx="3">
                  <c:v>0.8</c:v>
                </c:pt>
                <c:pt idx="4">
                  <c:v>1.2</c:v>
                </c:pt>
                <c:pt idx="5">
                  <c:v>1.5</c:v>
                </c:pt>
                <c:pt idx="6">
                  <c:v>2</c:v>
                </c:pt>
                <c:pt idx="7">
                  <c:v>1.6</c:v>
                </c:pt>
                <c:pt idx="8">
                  <c:v>2</c:v>
                </c:pt>
                <c:pt idx="9">
                  <c:v>1.2</c:v>
                </c:pt>
                <c:pt idx="10">
                  <c:v>15.9</c:v>
                </c:pt>
                <c:pt idx="11">
                  <c:v>8.3000000000000007</c:v>
                </c:pt>
                <c:pt idx="12">
                  <c:v>6.5</c:v>
                </c:pt>
                <c:pt idx="13">
                  <c:v>5</c:v>
                </c:pt>
                <c:pt idx="14">
                  <c:v>3.8</c:v>
                </c:pt>
                <c:pt idx="15">
                  <c:v>10.9</c:v>
                </c:pt>
                <c:pt idx="16">
                  <c:v>7.2</c:v>
                </c:pt>
                <c:pt idx="17">
                  <c:v>5.3</c:v>
                </c:pt>
                <c:pt idx="18">
                  <c:v>5.3</c:v>
                </c:pt>
                <c:pt idx="19">
                  <c:v>3.9</c:v>
                </c:pt>
                <c:pt idx="20">
                  <c:v>3.7</c:v>
                </c:pt>
                <c:pt idx="21">
                  <c:v>2.7</c:v>
                </c:pt>
                <c:pt idx="22">
                  <c:v>5.6</c:v>
                </c:pt>
                <c:pt idx="23">
                  <c:v>2.9</c:v>
                </c:pt>
                <c:pt idx="24">
                  <c:v>1.4</c:v>
                </c:pt>
                <c:pt idx="25">
                  <c:v>0.4</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6.6552043435950991E-3"/>
              <c:y val="0.272679917811701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Лист1!$B$2:$H$2</c:f>
              <c:numCache>
                <c:formatCode>General</c:formatCode>
                <c:ptCount val="7"/>
                <c:pt idx="0">
                  <c:v>43.44</c:v>
                </c:pt>
                <c:pt idx="1">
                  <c:v>37.69</c:v>
                </c:pt>
                <c:pt idx="2">
                  <c:v>30.75</c:v>
                </c:pt>
                <c:pt idx="3">
                  <c:v>5.48</c:v>
                </c:pt>
                <c:pt idx="4">
                  <c:v>3.34</c:v>
                </c:pt>
                <c:pt idx="5">
                  <c:v>2.23</c:v>
                </c:pt>
                <c:pt idx="6">
                  <c:v>1.8</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Лист1!$B$3:$H$3</c:f>
              <c:numCache>
                <c:formatCode>General</c:formatCode>
                <c:ptCount val="7"/>
                <c:pt idx="0">
                  <c:v>61.2</c:v>
                </c:pt>
                <c:pt idx="1">
                  <c:v>59.99</c:v>
                </c:pt>
                <c:pt idx="2">
                  <c:v>54.07</c:v>
                </c:pt>
                <c:pt idx="3">
                  <c:v>29.18</c:v>
                </c:pt>
                <c:pt idx="4">
                  <c:v>29.49</c:v>
                </c:pt>
                <c:pt idx="5">
                  <c:v>19.170000000000002</c:v>
                </c:pt>
                <c:pt idx="6">
                  <c:v>25.09</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Лист1!$B$4:$H$4</c:f>
              <c:numCache>
                <c:formatCode>General</c:formatCode>
                <c:ptCount val="7"/>
                <c:pt idx="0">
                  <c:v>69.930000000000007</c:v>
                </c:pt>
                <c:pt idx="1">
                  <c:v>72.209999999999994</c:v>
                </c:pt>
                <c:pt idx="2">
                  <c:v>62.9</c:v>
                </c:pt>
                <c:pt idx="3">
                  <c:v>74.489999999999995</c:v>
                </c:pt>
                <c:pt idx="4">
                  <c:v>76.790000000000006</c:v>
                </c:pt>
                <c:pt idx="5">
                  <c:v>58.7</c:v>
                </c:pt>
                <c:pt idx="6">
                  <c:v>68.8</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Лист1!$B$1:$H$1</c:f>
              <c:strCache>
                <c:ptCount val="7"/>
                <c:pt idx="0">
                  <c:v>1</c:v>
                </c:pt>
                <c:pt idx="1">
                  <c:v>2</c:v>
                </c:pt>
                <c:pt idx="2">
                  <c:v>3</c:v>
                </c:pt>
                <c:pt idx="3">
                  <c:v>4К1</c:v>
                </c:pt>
                <c:pt idx="4">
                  <c:v>4К2</c:v>
                </c:pt>
                <c:pt idx="5">
                  <c:v>4К3</c:v>
                </c:pt>
                <c:pt idx="6">
                  <c:v>4К4</c:v>
                </c:pt>
              </c:strCache>
            </c:strRef>
          </c:cat>
          <c:val>
            <c:numRef>
              <c:f>Лист1!$B$5:$H$5</c:f>
              <c:numCache>
                <c:formatCode>General</c:formatCode>
                <c:ptCount val="7"/>
                <c:pt idx="0">
                  <c:v>89.42</c:v>
                </c:pt>
                <c:pt idx="1">
                  <c:v>92.2</c:v>
                </c:pt>
                <c:pt idx="2">
                  <c:v>88.41</c:v>
                </c:pt>
                <c:pt idx="3">
                  <c:v>94.61</c:v>
                </c:pt>
                <c:pt idx="4">
                  <c:v>93.73</c:v>
                </c:pt>
                <c:pt idx="5">
                  <c:v>86.54</c:v>
                </c:pt>
                <c:pt idx="6">
                  <c:v>93.04</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5021215489268E-2"/>
          <c:y val="0.10127458820480974"/>
          <c:w val="0.96563497878451077"/>
          <c:h val="0.4632953358582928"/>
        </c:manualLayout>
      </c:layout>
      <c:barChart>
        <c:barDir val="col"/>
        <c:grouping val="clustered"/>
        <c:varyColors val="0"/>
        <c:ser>
          <c:idx val="3"/>
          <c:order val="0"/>
          <c:tx>
            <c:strRef>
              <c:f>Лист1!$B$1</c:f>
              <c:strCache>
                <c:ptCount val="1"/>
                <c:pt idx="0">
                  <c:v>2025</c:v>
                </c:pt>
              </c:strCache>
            </c:strRef>
          </c:tx>
          <c:spPr>
            <a:solidFill>
              <a:schemeClr val="accent6">
                <a:lumMod val="60000"/>
              </a:schemeClr>
            </a:solidFill>
            <a:ln>
              <a:noFill/>
            </a:ln>
            <a:effectLst/>
          </c:spPr>
          <c:invertIfNegative val="0"/>
          <c:dLbls>
            <c:delete val="1"/>
          </c:dLbls>
          <c:cat>
            <c:strRef>
              <c:f>Лист1!$A$2:$A$16</c:f>
              <c:strCache>
                <c:ptCount val="15"/>
                <c:pt idx="0">
                  <c:v>Владивостокский городской округ</c:v>
                </c:pt>
                <c:pt idx="1">
                  <c:v>Артемовский городской округ</c:v>
                </c:pt>
                <c:pt idx="2">
                  <c:v>Кавалеровский муниципальный округ</c:v>
                </c:pt>
                <c:pt idx="3">
                  <c:v>Партизанский муниципальный округ</c:v>
                </c:pt>
                <c:pt idx="4">
                  <c:v>Черниговский муниципальный округ</c:v>
                </c:pt>
                <c:pt idx="5">
                  <c:v>Яковлевский муниципальный округ</c:v>
                </c:pt>
                <c:pt idx="6">
                  <c:v>Ольгинский муниципальный округ</c:v>
                </c:pt>
                <c:pt idx="7">
                  <c:v>Октябрьский муниципальный округ</c:v>
                </c:pt>
                <c:pt idx="8">
                  <c:v>Ханкайский муниципальный округ</c:v>
                </c:pt>
                <c:pt idx="9">
                  <c:v>Большой Камень</c:v>
                </c:pt>
                <c:pt idx="10">
                  <c:v>Дальнереченский муниципальный район</c:v>
                </c:pt>
                <c:pt idx="11">
                  <c:v>Фокино</c:v>
                </c:pt>
                <c:pt idx="12">
                  <c:v>Дальнереченский городской округ</c:v>
                </c:pt>
                <c:pt idx="13">
                  <c:v>Михайловский муниципальный округ</c:v>
                </c:pt>
                <c:pt idx="14">
                  <c:v>Пожарский муниципальный округ</c:v>
                </c:pt>
              </c:strCache>
            </c:strRef>
          </c:cat>
          <c:val>
            <c:numRef>
              <c:f>Лист1!$B$2:$B$16</c:f>
              <c:numCache>
                <c:formatCode>General</c:formatCode>
                <c:ptCount val="15"/>
                <c:pt idx="0">
                  <c:v>53.32</c:v>
                </c:pt>
                <c:pt idx="1">
                  <c:v>62.22</c:v>
                </c:pt>
                <c:pt idx="2">
                  <c:v>62.5</c:v>
                </c:pt>
                <c:pt idx="3">
                  <c:v>51.43</c:v>
                </c:pt>
                <c:pt idx="4">
                  <c:v>42.5</c:v>
                </c:pt>
                <c:pt idx="5">
                  <c:v>50</c:v>
                </c:pt>
                <c:pt idx="6">
                  <c:v>66.66</c:v>
                </c:pt>
                <c:pt idx="7">
                  <c:v>56.1</c:v>
                </c:pt>
                <c:pt idx="8">
                  <c:v>48.84</c:v>
                </c:pt>
                <c:pt idx="9">
                  <c:v>54.429999999999993</c:v>
                </c:pt>
                <c:pt idx="10">
                  <c:v>0</c:v>
                </c:pt>
                <c:pt idx="11">
                  <c:v>13.33</c:v>
                </c:pt>
                <c:pt idx="12">
                  <c:v>76</c:v>
                </c:pt>
                <c:pt idx="13">
                  <c:v>58.62</c:v>
                </c:pt>
                <c:pt idx="14">
                  <c:v>11.11</c:v>
                </c:pt>
              </c:numCache>
            </c:numRef>
          </c:val>
          <c:extLst>
            <c:ext xmlns:c16="http://schemas.microsoft.com/office/drawing/2014/chart" uri="{C3380CC4-5D6E-409C-BE32-E72D297353CC}">
              <c16:uniqueId val="{00000000-4CA3-458C-910C-2CB6FACC8D39}"/>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2021</c:v>
                </c:pt>
              </c:strCache>
            </c:strRef>
          </c:tx>
          <c:spPr>
            <a:solidFill>
              <a:srgbClr val="0070C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Лист1!$B$2:$B$19</c:f>
              <c:numCache>
                <c:formatCode>General</c:formatCode>
                <c:ptCount val="18"/>
                <c:pt idx="0">
                  <c:v>29.98</c:v>
                </c:pt>
                <c:pt idx="1">
                  <c:v>36.81</c:v>
                </c:pt>
                <c:pt idx="2">
                  <c:v>40.159999999999997</c:v>
                </c:pt>
                <c:pt idx="3">
                  <c:v>40.28</c:v>
                </c:pt>
                <c:pt idx="4">
                  <c:v>37.619999999999997</c:v>
                </c:pt>
                <c:pt idx="5">
                  <c:v>45.830000000000005</c:v>
                </c:pt>
                <c:pt idx="6">
                  <c:v>60.2</c:v>
                </c:pt>
                <c:pt idx="7">
                  <c:v>38.019999999999996</c:v>
                </c:pt>
                <c:pt idx="8">
                  <c:v>45.9</c:v>
                </c:pt>
                <c:pt idx="9">
                  <c:v>44.650000000000006</c:v>
                </c:pt>
                <c:pt idx="10">
                  <c:v>43.56</c:v>
                </c:pt>
                <c:pt idx="11">
                  <c:v>40.42</c:v>
                </c:pt>
                <c:pt idx="12">
                  <c:v>38.43</c:v>
                </c:pt>
                <c:pt idx="13">
                  <c:v>39.89</c:v>
                </c:pt>
                <c:pt idx="14">
                  <c:v>46.72</c:v>
                </c:pt>
                <c:pt idx="15">
                  <c:v>32.72</c:v>
                </c:pt>
                <c:pt idx="16">
                  <c:v>43.47</c:v>
                </c:pt>
                <c:pt idx="17">
                  <c:v>57.22</c:v>
                </c:pt>
              </c:numCache>
            </c:numRef>
          </c:val>
          <c:extLst>
            <c:ext xmlns:c16="http://schemas.microsoft.com/office/drawing/2014/chart" uri="{C3380CC4-5D6E-409C-BE32-E72D297353CC}">
              <c16:uniqueId val="{00000000-B054-4CAA-870E-E2B002DFDF07}"/>
            </c:ext>
          </c:extLst>
        </c:ser>
        <c:ser>
          <c:idx val="1"/>
          <c:order val="1"/>
          <c:tx>
            <c:strRef>
              <c:f>Лист1!$C$1</c:f>
              <c:strCache>
                <c:ptCount val="1"/>
                <c:pt idx="0">
                  <c:v>2022</c:v>
                </c:pt>
              </c:strCache>
            </c:strRef>
          </c:tx>
          <c:spPr>
            <a:solidFill>
              <a:srgbClr val="92D05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Лист1!$C$2:$C$19</c:f>
              <c:numCache>
                <c:formatCode>General</c:formatCode>
                <c:ptCount val="18"/>
                <c:pt idx="0">
                  <c:v>29.17</c:v>
                </c:pt>
                <c:pt idx="1">
                  <c:v>34.82</c:v>
                </c:pt>
                <c:pt idx="2">
                  <c:v>47.31</c:v>
                </c:pt>
                <c:pt idx="3">
                  <c:v>39.4</c:v>
                </c:pt>
                <c:pt idx="4">
                  <c:v>38.42</c:v>
                </c:pt>
                <c:pt idx="5">
                  <c:v>40</c:v>
                </c:pt>
                <c:pt idx="6">
                  <c:v>57.61</c:v>
                </c:pt>
                <c:pt idx="7">
                  <c:v>47.77</c:v>
                </c:pt>
                <c:pt idx="8">
                  <c:v>44.79</c:v>
                </c:pt>
                <c:pt idx="9">
                  <c:v>45.47</c:v>
                </c:pt>
                <c:pt idx="10">
                  <c:v>43.56</c:v>
                </c:pt>
                <c:pt idx="11">
                  <c:v>48.24</c:v>
                </c:pt>
                <c:pt idx="12">
                  <c:v>43.73</c:v>
                </c:pt>
                <c:pt idx="13">
                  <c:v>50.82</c:v>
                </c:pt>
                <c:pt idx="14">
                  <c:v>40.880000000000003</c:v>
                </c:pt>
                <c:pt idx="15">
                  <c:v>38.69</c:v>
                </c:pt>
                <c:pt idx="16">
                  <c:v>43.49</c:v>
                </c:pt>
                <c:pt idx="17">
                  <c:v>64.150000000000006</c:v>
                </c:pt>
              </c:numCache>
            </c:numRef>
          </c:val>
          <c:extLst>
            <c:ext xmlns:c16="http://schemas.microsoft.com/office/drawing/2014/chart" uri="{C3380CC4-5D6E-409C-BE32-E72D297353CC}">
              <c16:uniqueId val="{00000001-B054-4CAA-870E-E2B002DFDF07}"/>
            </c:ext>
          </c:extLst>
        </c:ser>
        <c:ser>
          <c:idx val="2"/>
          <c:order val="2"/>
          <c:tx>
            <c:strRef>
              <c:f>Лист1!$D$1</c:f>
              <c:strCache>
                <c:ptCount val="1"/>
                <c:pt idx="0">
                  <c:v>2023</c:v>
                </c:pt>
              </c:strCache>
            </c:strRef>
          </c:tx>
          <c:spPr>
            <a:solidFill>
              <a:srgbClr val="5B9BD5"/>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Лист1!$D$2:$D$19</c:f>
              <c:numCache>
                <c:formatCode>General</c:formatCode>
                <c:ptCount val="18"/>
                <c:pt idx="0">
                  <c:v>43.71</c:v>
                </c:pt>
                <c:pt idx="1">
                  <c:v>42.51</c:v>
                </c:pt>
                <c:pt idx="2">
                  <c:v>45.25</c:v>
                </c:pt>
                <c:pt idx="3">
                  <c:v>52.75</c:v>
                </c:pt>
                <c:pt idx="4">
                  <c:v>37.21</c:v>
                </c:pt>
                <c:pt idx="5">
                  <c:v>43.48</c:v>
                </c:pt>
                <c:pt idx="6">
                  <c:v>53.7</c:v>
                </c:pt>
                <c:pt idx="7">
                  <c:v>43.96</c:v>
                </c:pt>
                <c:pt idx="8">
                  <c:v>46.15</c:v>
                </c:pt>
                <c:pt idx="9">
                  <c:v>52.29</c:v>
                </c:pt>
                <c:pt idx="10">
                  <c:v>50.27</c:v>
                </c:pt>
                <c:pt idx="11">
                  <c:v>49.28</c:v>
                </c:pt>
                <c:pt idx="12">
                  <c:v>46.21</c:v>
                </c:pt>
                <c:pt idx="13">
                  <c:v>41.07</c:v>
                </c:pt>
                <c:pt idx="14">
                  <c:v>46.41</c:v>
                </c:pt>
                <c:pt idx="15">
                  <c:v>33.46</c:v>
                </c:pt>
                <c:pt idx="16">
                  <c:v>40.729999999999997</c:v>
                </c:pt>
                <c:pt idx="17">
                  <c:v>49.75</c:v>
                </c:pt>
              </c:numCache>
            </c:numRef>
          </c:val>
          <c:extLst>
            <c:ext xmlns:c16="http://schemas.microsoft.com/office/drawing/2014/chart" uri="{C3380CC4-5D6E-409C-BE32-E72D297353CC}">
              <c16:uniqueId val="{00000002-B054-4CAA-870E-E2B002DFDF07}"/>
            </c:ext>
          </c:extLst>
        </c:ser>
        <c:ser>
          <c:idx val="3"/>
          <c:order val="3"/>
          <c:tx>
            <c:strRef>
              <c:f>Лист1!$E$1</c:f>
              <c:strCache>
                <c:ptCount val="1"/>
                <c:pt idx="0">
                  <c:v>2024</c:v>
                </c:pt>
              </c:strCache>
            </c:strRef>
          </c:tx>
          <c:spPr>
            <a:solidFill>
              <a:srgbClr val="FFC000"/>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Лист1!$E$2:$E$19</c:f>
              <c:numCache>
                <c:formatCode>General</c:formatCode>
                <c:ptCount val="18"/>
                <c:pt idx="0">
                  <c:v>45.86</c:v>
                </c:pt>
                <c:pt idx="1">
                  <c:v>35.28</c:v>
                </c:pt>
                <c:pt idx="2">
                  <c:v>47.46</c:v>
                </c:pt>
                <c:pt idx="3">
                  <c:v>54.459999999999994</c:v>
                </c:pt>
                <c:pt idx="4">
                  <c:v>44.9</c:v>
                </c:pt>
                <c:pt idx="5">
                  <c:v>42.09</c:v>
                </c:pt>
                <c:pt idx="6">
                  <c:v>52.070000000000007</c:v>
                </c:pt>
                <c:pt idx="7">
                  <c:v>44.87</c:v>
                </c:pt>
                <c:pt idx="8">
                  <c:v>53.39</c:v>
                </c:pt>
                <c:pt idx="9">
                  <c:v>49.34</c:v>
                </c:pt>
                <c:pt idx="10">
                  <c:v>46.519999999999996</c:v>
                </c:pt>
                <c:pt idx="11">
                  <c:v>47.650000000000006</c:v>
                </c:pt>
                <c:pt idx="12">
                  <c:v>35.340000000000003</c:v>
                </c:pt>
                <c:pt idx="13">
                  <c:v>48.5</c:v>
                </c:pt>
                <c:pt idx="14">
                  <c:v>39.96</c:v>
                </c:pt>
                <c:pt idx="15">
                  <c:v>36.74</c:v>
                </c:pt>
                <c:pt idx="16">
                  <c:v>46.32</c:v>
                </c:pt>
                <c:pt idx="17">
                  <c:v>57.72</c:v>
                </c:pt>
              </c:numCache>
            </c:numRef>
          </c:val>
          <c:extLst>
            <c:ext xmlns:c16="http://schemas.microsoft.com/office/drawing/2014/chart" uri="{C3380CC4-5D6E-409C-BE32-E72D297353CC}">
              <c16:uniqueId val="{00000000-D050-436A-9900-B0392098D328}"/>
            </c:ext>
          </c:extLst>
        </c:ser>
        <c:ser>
          <c:idx val="4"/>
          <c:order val="4"/>
          <c:tx>
            <c:strRef>
              <c:f>Лист1!$F$1</c:f>
              <c:strCache>
                <c:ptCount val="1"/>
                <c:pt idx="0">
                  <c:v>2025</c:v>
                </c:pt>
              </c:strCache>
            </c:strRef>
          </c:tx>
          <c:spPr>
            <a:solidFill>
              <a:srgbClr val="43682B"/>
            </a:solidFill>
            <a:ln>
              <a:noFill/>
            </a:ln>
            <a:effectLst/>
          </c:spPr>
          <c:invertIfNegative val="0"/>
          <c:cat>
            <c:strRef>
              <c:f>Лист1!$A$2:$A$19</c:f>
              <c:strCache>
                <c:ptCount val="18"/>
                <c:pt idx="0">
                  <c:v>Партизанский ГО</c:v>
                </c:pt>
                <c:pt idx="1">
                  <c:v>Спасск-Дальний ГО</c:v>
                </c:pt>
                <c:pt idx="2">
                  <c:v>Уссурийский ГО</c:v>
                </c:pt>
                <c:pt idx="3">
                  <c:v>Шкотовский МО</c:v>
                </c:pt>
                <c:pt idx="4">
                  <c:v>Кировский МР</c:v>
                </c:pt>
                <c:pt idx="5">
                  <c:v>Хорольский МО</c:v>
                </c:pt>
                <c:pt idx="6">
                  <c:v>Чугуевский МО</c:v>
                </c:pt>
                <c:pt idx="7">
                  <c:v>Спасский МР</c:v>
                </c:pt>
                <c:pt idx="8">
                  <c:v>Тернейский МО</c:v>
                </c:pt>
                <c:pt idx="9">
                  <c:v>Арсеньевский ГО</c:v>
                </c:pt>
                <c:pt idx="10">
                  <c:v>Пограничный МО</c:v>
                </c:pt>
                <c:pt idx="11">
                  <c:v>Надеждинский МР</c:v>
                </c:pt>
                <c:pt idx="12">
                  <c:v>Хасанский МО</c:v>
                </c:pt>
                <c:pt idx="13">
                  <c:v>Красноармейский МР</c:v>
                </c:pt>
                <c:pt idx="14">
                  <c:v>Находкинский ГО</c:v>
                </c:pt>
                <c:pt idx="15">
                  <c:v>Дальнегорский ГО</c:v>
                </c:pt>
                <c:pt idx="16">
                  <c:v>Лесозаводский ГО</c:v>
                </c:pt>
                <c:pt idx="17">
                  <c:v>Приморский край (РП)</c:v>
                </c:pt>
              </c:strCache>
            </c:strRef>
          </c:cat>
          <c:val>
            <c:numRef>
              <c:f>Лист1!$F$2:$F$19</c:f>
              <c:numCache>
                <c:formatCode>General</c:formatCode>
                <c:ptCount val="18"/>
                <c:pt idx="0">
                  <c:v>45.449999999999996</c:v>
                </c:pt>
                <c:pt idx="1">
                  <c:v>38.36</c:v>
                </c:pt>
                <c:pt idx="2">
                  <c:v>46.050000000000004</c:v>
                </c:pt>
                <c:pt idx="3">
                  <c:v>47.72</c:v>
                </c:pt>
                <c:pt idx="4">
                  <c:v>54.03</c:v>
                </c:pt>
                <c:pt idx="5">
                  <c:v>39.369999999999997</c:v>
                </c:pt>
                <c:pt idx="6">
                  <c:v>48.540000000000006</c:v>
                </c:pt>
                <c:pt idx="7">
                  <c:v>41.04</c:v>
                </c:pt>
                <c:pt idx="8">
                  <c:v>50.94</c:v>
                </c:pt>
                <c:pt idx="9">
                  <c:v>51.730000000000004</c:v>
                </c:pt>
                <c:pt idx="10">
                  <c:v>40.520000000000003</c:v>
                </c:pt>
                <c:pt idx="11">
                  <c:v>49.89</c:v>
                </c:pt>
                <c:pt idx="12">
                  <c:v>41.87</c:v>
                </c:pt>
                <c:pt idx="13">
                  <c:v>32.340000000000003</c:v>
                </c:pt>
                <c:pt idx="14">
                  <c:v>40.299999999999997</c:v>
                </c:pt>
                <c:pt idx="15">
                  <c:v>45</c:v>
                </c:pt>
                <c:pt idx="16">
                  <c:v>38.22</c:v>
                </c:pt>
                <c:pt idx="17">
                  <c:v>53.37</c:v>
                </c:pt>
              </c:numCache>
            </c:numRef>
          </c:val>
          <c:extLst>
            <c:ext xmlns:c16="http://schemas.microsoft.com/office/drawing/2014/chart" uri="{C3380CC4-5D6E-409C-BE32-E72D297353CC}">
              <c16:uniqueId val="{00000000-6529-42FD-9C37-3D037E93F886}"/>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75536202323133E-2"/>
          <c:y val="0.1054614556848513"/>
          <c:w val="0.95142446379767687"/>
          <c:h val="0.44654725859031302"/>
        </c:manualLayout>
      </c:layout>
      <c:barChart>
        <c:barDir val="col"/>
        <c:grouping val="clustered"/>
        <c:varyColors val="0"/>
        <c:ser>
          <c:idx val="0"/>
          <c:order val="0"/>
          <c:tx>
            <c:strRef>
              <c:f>Лист1!$B$1</c:f>
              <c:strCache>
                <c:ptCount val="1"/>
                <c:pt idx="0">
                  <c:v>2025</c:v>
                </c:pt>
              </c:strCache>
            </c:strRef>
          </c:tx>
          <c:spPr>
            <a:solidFill>
              <a:srgbClr val="43682B"/>
            </a:solidFill>
            <a:ln>
              <a:noFill/>
            </a:ln>
            <a:effectLst/>
          </c:spPr>
          <c:invertIfNegative val="0"/>
          <c:cat>
            <c:strRef>
              <c:f>Лист1!$A$2:$A$15</c:f>
              <c:strCache>
                <c:ptCount val="14"/>
                <c:pt idx="0">
                  <c:v>Партизанский городской округ</c:v>
                </c:pt>
                <c:pt idx="1">
                  <c:v>Спасск-Дальний</c:v>
                </c:pt>
                <c:pt idx="2">
                  <c:v>Уссурийский городской округ</c:v>
                </c:pt>
                <c:pt idx="3">
                  <c:v>Шкотовский муниципальный округ</c:v>
                </c:pt>
                <c:pt idx="4">
                  <c:v>Хорольский муниципальный округ</c:v>
                </c:pt>
                <c:pt idx="5">
                  <c:v>Чугуевский муниципальный округ</c:v>
                </c:pt>
                <c:pt idx="6">
                  <c:v>Спасский муниципальный район</c:v>
                </c:pt>
                <c:pt idx="7">
                  <c:v>Арсеньевский городской округ</c:v>
                </c:pt>
                <c:pt idx="8">
                  <c:v>Пограничный муниципальный округ</c:v>
                </c:pt>
                <c:pt idx="9">
                  <c:v>Надеждинский муниципальный район</c:v>
                </c:pt>
                <c:pt idx="10">
                  <c:v>Находкинский городской округ</c:v>
                </c:pt>
                <c:pt idx="11">
                  <c:v>Дальнегорский городской округ</c:v>
                </c:pt>
                <c:pt idx="12">
                  <c:v>Лесозаводский городской округ</c:v>
                </c:pt>
                <c:pt idx="13">
                  <c:v>Приморский край (региональное подчинение)</c:v>
                </c:pt>
              </c:strCache>
            </c:strRef>
          </c:cat>
          <c:val>
            <c:numRef>
              <c:f>Лист1!$B$2:$B$15</c:f>
              <c:numCache>
                <c:formatCode>General</c:formatCode>
                <c:ptCount val="14"/>
                <c:pt idx="0">
                  <c:v>56.6</c:v>
                </c:pt>
                <c:pt idx="1">
                  <c:v>57.449999999999996</c:v>
                </c:pt>
                <c:pt idx="2">
                  <c:v>48.44</c:v>
                </c:pt>
                <c:pt idx="3">
                  <c:v>63.64</c:v>
                </c:pt>
                <c:pt idx="4">
                  <c:v>55.55</c:v>
                </c:pt>
                <c:pt idx="5">
                  <c:v>35</c:v>
                </c:pt>
                <c:pt idx="6">
                  <c:v>33.33</c:v>
                </c:pt>
                <c:pt idx="7">
                  <c:v>66.67</c:v>
                </c:pt>
                <c:pt idx="8">
                  <c:v>33.33</c:v>
                </c:pt>
                <c:pt idx="9">
                  <c:v>52.730000000000004</c:v>
                </c:pt>
                <c:pt idx="10">
                  <c:v>43.269999999999996</c:v>
                </c:pt>
                <c:pt idx="11">
                  <c:v>48.08</c:v>
                </c:pt>
                <c:pt idx="12">
                  <c:v>46.94</c:v>
                </c:pt>
                <c:pt idx="13">
                  <c:v>81.25</c:v>
                </c:pt>
              </c:numCache>
            </c:numRef>
          </c:val>
          <c:extLst>
            <c:ext xmlns:c16="http://schemas.microsoft.com/office/drawing/2014/chart" uri="{C3380CC4-5D6E-409C-BE32-E72D297353CC}">
              <c16:uniqueId val="{00000000-B054-4CAA-870E-E2B002DFDF07}"/>
            </c:ext>
          </c:extLst>
        </c:ser>
        <c:dLbls>
          <c:showLegendKey val="0"/>
          <c:showVal val="0"/>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02335149408E-2"/>
          <c:y val="1.4034542369951865E-2"/>
          <c:w val="0.94769655888571347"/>
          <c:h val="0.80524403015148593"/>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Лист1!$A$2:$A$12</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Лист1!$B$2:$B$12</c:f>
              <c:numCache>
                <c:formatCode>General</c:formatCode>
                <c:ptCount val="11"/>
                <c:pt idx="0">
                  <c:v>82.9</c:v>
                </c:pt>
                <c:pt idx="1">
                  <c:v>79.88</c:v>
                </c:pt>
                <c:pt idx="2">
                  <c:v>77.69</c:v>
                </c:pt>
                <c:pt idx="3">
                  <c:v>75.08</c:v>
                </c:pt>
                <c:pt idx="4">
                  <c:v>69.66</c:v>
                </c:pt>
                <c:pt idx="5">
                  <c:v>57.62</c:v>
                </c:pt>
                <c:pt idx="6">
                  <c:v>79.03</c:v>
                </c:pt>
                <c:pt idx="7">
                  <c:v>70.95</c:v>
                </c:pt>
                <c:pt idx="8">
                  <c:v>61.29</c:v>
                </c:pt>
                <c:pt idx="9">
                  <c:v>54.63</c:v>
                </c:pt>
                <c:pt idx="10">
                  <c:v>75.11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3.2790031486175904E-3"/>
                  <c:y val="0"/>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5-4BB6-9318-40685891FF7A}"/>
                </c:ext>
              </c:extLst>
            </c:dLbl>
            <c:dLbl>
              <c:idx val="1"/>
              <c:layout>
                <c:manualLayout>
                  <c:x val="5.5881531153953619E-3"/>
                  <c:y val="-1.1129660545353377E-2"/>
                </c:manualLayout>
              </c:layout>
              <c:tx>
                <c:rich>
                  <a:bodyPr/>
                  <a:lstStyle/>
                  <a:p>
                    <a:fld id="{A28EB7A5-BCB4-4E7A-9916-0ABABE05D4FA}" type="VALUE">
                      <a:rPr lang="en-US"/>
                      <a:pPr/>
                      <a:t>[ЗНАЧЕНИЕ]</a:t>
                    </a:fld>
                    <a:endParaRPr lang="ru-RU"/>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78-4056-A42A-19F41D082FC3}"/>
                </c:ext>
              </c:extLst>
            </c:dLbl>
            <c:dLbl>
              <c:idx val="2"/>
              <c:layout>
                <c:manualLayout>
                  <c:x val="5.4650052476959638E-3"/>
                  <c:y val="2.0865665530939181E-3"/>
                </c:manualLayout>
              </c:layout>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F6-4EDB-BA4D-EFD1DD250339}"/>
                </c:ext>
              </c:extLst>
            </c:dLbl>
            <c:dLbl>
              <c:idx val="3"/>
              <c:layout>
                <c:manualLayout>
                  <c:x val="5.5881531153953619E-3"/>
                  <c:y val="-1.55815247634947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5.465005247695983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8D-455E-8F70-FC6365821FBA}"/>
                </c:ext>
              </c:extLst>
            </c:dLbl>
            <c:dLbl>
              <c:idx val="5"/>
              <c:layout>
                <c:manualLayout>
                  <c:x val="4.3720041981567875E-3"/>
                  <c:y val="-2.08656655309391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8-4D53-AA72-515EDEB776DE}"/>
                </c:ext>
              </c:extLst>
            </c:dLbl>
            <c:dLbl>
              <c:idx val="6"/>
              <c:layout>
                <c:manualLayout>
                  <c:x val="4.3720041981567875E-3"/>
                  <c:y val="-3.82532782349207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78-4D53-AA72-515EDEB776DE}"/>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Лист1!$A$2:$A$12</c:f>
              <c:strCache>
                <c:ptCount val="11"/>
                <c:pt idx="0">
                  <c:v>1</c:v>
                </c:pt>
                <c:pt idx="1">
                  <c:v>2</c:v>
                </c:pt>
                <c:pt idx="2">
                  <c:v>3</c:v>
                </c:pt>
                <c:pt idx="3">
                  <c:v>4</c:v>
                </c:pt>
                <c:pt idx="4">
                  <c:v>5К1</c:v>
                </c:pt>
                <c:pt idx="5">
                  <c:v>5К2</c:v>
                </c:pt>
                <c:pt idx="6">
                  <c:v>5К3</c:v>
                </c:pt>
                <c:pt idx="7">
                  <c:v>6К1</c:v>
                </c:pt>
                <c:pt idx="8">
                  <c:v>6К2</c:v>
                </c:pt>
                <c:pt idx="9">
                  <c:v>6К3</c:v>
                </c:pt>
                <c:pt idx="10">
                  <c:v>6К4</c:v>
                </c:pt>
              </c:strCache>
            </c:strRef>
          </c:cat>
          <c:val>
            <c:numRef>
              <c:f>Лист1!$C$2:$C$12</c:f>
              <c:numCache>
                <c:formatCode>General</c:formatCode>
                <c:ptCount val="11"/>
                <c:pt idx="0">
                  <c:v>82.82</c:v>
                </c:pt>
                <c:pt idx="1">
                  <c:v>78.94</c:v>
                </c:pt>
                <c:pt idx="2">
                  <c:v>79.36</c:v>
                </c:pt>
                <c:pt idx="3">
                  <c:v>72.83</c:v>
                </c:pt>
                <c:pt idx="4">
                  <c:v>66.53</c:v>
                </c:pt>
                <c:pt idx="5">
                  <c:v>56.65</c:v>
                </c:pt>
                <c:pt idx="6">
                  <c:v>74.63</c:v>
                </c:pt>
                <c:pt idx="7">
                  <c:v>67.62</c:v>
                </c:pt>
                <c:pt idx="8">
                  <c:v>58.63</c:v>
                </c:pt>
                <c:pt idx="9">
                  <c:v>50.81</c:v>
                </c:pt>
                <c:pt idx="10">
                  <c:v>70.599999999999994</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r"/>
      <c:layout>
        <c:manualLayout>
          <c:xMode val="edge"/>
          <c:yMode val="edge"/>
          <c:x val="0.31467293664854035"/>
          <c:y val="0.88289850839832096"/>
          <c:w val="0.28638168026965288"/>
          <c:h val="8.95169854395242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9.2100000000000009</c:v>
                </c:pt>
                <c:pt idx="1">
                  <c:v>31.75</c:v>
                </c:pt>
                <c:pt idx="2">
                  <c:v>36.96</c:v>
                </c:pt>
                <c:pt idx="3">
                  <c:v>22.08</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10.34</c:v>
                </c:pt>
                <c:pt idx="1">
                  <c:v>37.78</c:v>
                </c:pt>
                <c:pt idx="2">
                  <c:v>33.090000000000003</c:v>
                </c:pt>
                <c:pt idx="3">
                  <c:v>18.79</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rgbClr val="C00000"/>
              </a:solidFill>
              <a:ln>
                <a:noFill/>
              </a:ln>
              <a:effectLst/>
            </c:spPr>
            <c:extLst>
              <c:ext xmlns:c16="http://schemas.microsoft.com/office/drawing/2014/chart" uri="{C3380CC4-5D6E-409C-BE32-E72D297353CC}">
                <c16:uniqueId val="{00000003-DE53-4856-BFFC-5006E3CE95D0}"/>
              </c:ext>
            </c:extLst>
          </c:dPt>
          <c:dPt>
            <c:idx val="10"/>
            <c:invertIfNegative val="0"/>
            <c:bubble3D val="0"/>
            <c:spPr>
              <a:solidFill>
                <a:srgbClr val="70AD47"/>
              </a:solidFill>
              <a:ln>
                <a:noFill/>
              </a:ln>
              <a:effectLst/>
            </c:spPr>
            <c:extLst>
              <c:ext xmlns:c16="http://schemas.microsoft.com/office/drawing/2014/chart" uri="{C3380CC4-5D6E-409C-BE32-E72D297353CC}">
                <c16:uniqueId val="{0000000D-125D-4C4D-B905-B15C71BCC82E}"/>
              </c:ext>
            </c:extLst>
          </c:dPt>
          <c:dPt>
            <c:idx val="12"/>
            <c:invertIfNegative val="0"/>
            <c:bubble3D val="0"/>
            <c:spPr>
              <a:solidFill>
                <a:srgbClr val="C00000"/>
              </a:solidFill>
              <a:ln>
                <a:noFill/>
              </a:ln>
              <a:effectLst/>
            </c:spPr>
            <c:extLst>
              <c:ext xmlns:c16="http://schemas.microsoft.com/office/drawing/2014/chart" uri="{C3380CC4-5D6E-409C-BE32-E72D297353CC}">
                <c16:uniqueId val="{00000009-54CA-44AD-9B9B-62FBABD5ED20}"/>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70AD47"/>
              </a:solidFill>
              <a:ln>
                <a:noFill/>
              </a:ln>
              <a:effectLst/>
            </c:spPr>
            <c:extLst>
              <c:ext xmlns:c16="http://schemas.microsoft.com/office/drawing/2014/chart" uri="{C3380CC4-5D6E-409C-BE32-E72D297353CC}">
                <c16:uniqueId val="{00000008-54CA-44AD-9B9B-62FBABD5ED20}"/>
              </c:ext>
            </c:extLst>
          </c:dPt>
          <c:dPt>
            <c:idx val="18"/>
            <c:invertIfNegative val="0"/>
            <c:bubble3D val="0"/>
            <c:spPr>
              <a:solidFill>
                <a:srgbClr val="70AD47"/>
              </a:solidFill>
              <a:ln>
                <a:noFill/>
              </a:ln>
              <a:effectLst/>
            </c:spPr>
            <c:extLst>
              <c:ext xmlns:c16="http://schemas.microsoft.com/office/drawing/2014/chart" uri="{C3380CC4-5D6E-409C-BE32-E72D297353CC}">
                <c16:uniqueId val="{00000006-4BBC-484C-B8E1-C23F9D71504D}"/>
              </c:ext>
            </c:extLst>
          </c:dPt>
          <c:dPt>
            <c:idx val="22"/>
            <c:invertIfNegative val="0"/>
            <c:bubble3D val="0"/>
            <c:spPr>
              <a:solidFill>
                <a:srgbClr val="C00000"/>
              </a:solidFill>
              <a:ln>
                <a:noFill/>
              </a:ln>
              <a:effectLst/>
            </c:spPr>
            <c:extLst>
              <c:ext xmlns:c16="http://schemas.microsoft.com/office/drawing/2014/chart" uri="{C3380CC4-5D6E-409C-BE32-E72D297353CC}">
                <c16:uniqueId val="{0000000E-125D-4C4D-B905-B15C71BCC8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Лист1!$B$1:$S$1</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Лист1!$B$2:$S$2</c:f>
              <c:numCache>
                <c:formatCode>General</c:formatCode>
                <c:ptCount val="18"/>
                <c:pt idx="0">
                  <c:v>0.8</c:v>
                </c:pt>
                <c:pt idx="1">
                  <c:v>0.9</c:v>
                </c:pt>
                <c:pt idx="2">
                  <c:v>1</c:v>
                </c:pt>
                <c:pt idx="3">
                  <c:v>1.3</c:v>
                </c:pt>
                <c:pt idx="4">
                  <c:v>1.3</c:v>
                </c:pt>
                <c:pt idx="5">
                  <c:v>1.8</c:v>
                </c:pt>
                <c:pt idx="6">
                  <c:v>0.9</c:v>
                </c:pt>
                <c:pt idx="7">
                  <c:v>1.4</c:v>
                </c:pt>
                <c:pt idx="8">
                  <c:v>0.8</c:v>
                </c:pt>
                <c:pt idx="9">
                  <c:v>17.600000000000001</c:v>
                </c:pt>
                <c:pt idx="10">
                  <c:v>13.3</c:v>
                </c:pt>
                <c:pt idx="11">
                  <c:v>6.9</c:v>
                </c:pt>
                <c:pt idx="12">
                  <c:v>13</c:v>
                </c:pt>
                <c:pt idx="13">
                  <c:v>10.7</c:v>
                </c:pt>
                <c:pt idx="14">
                  <c:v>9.4</c:v>
                </c:pt>
                <c:pt idx="15">
                  <c:v>9</c:v>
                </c:pt>
                <c:pt idx="16">
                  <c:v>5.8</c:v>
                </c:pt>
                <c:pt idx="17">
                  <c:v>4</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6.6552043435950991E-3"/>
              <c:y val="0.272679917811701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Лист1!$B$1:$H$1</c:f>
              <c:strCache>
                <c:ptCount val="7"/>
                <c:pt idx="0">
                  <c:v>1</c:v>
                </c:pt>
                <c:pt idx="1">
                  <c:v>2</c:v>
                </c:pt>
                <c:pt idx="2">
                  <c:v>3</c:v>
                </c:pt>
                <c:pt idx="3">
                  <c:v>4</c:v>
                </c:pt>
                <c:pt idx="4">
                  <c:v>5К1</c:v>
                </c:pt>
                <c:pt idx="5">
                  <c:v>5К2</c:v>
                </c:pt>
                <c:pt idx="6">
                  <c:v>5К3</c:v>
                </c:pt>
              </c:strCache>
            </c:strRef>
          </c:cat>
          <c:val>
            <c:numRef>
              <c:f>Лист1!$B$2:$H$2</c:f>
              <c:numCache>
                <c:formatCode>General</c:formatCode>
                <c:ptCount val="7"/>
                <c:pt idx="0">
                  <c:v>57.25</c:v>
                </c:pt>
                <c:pt idx="1">
                  <c:v>49.44</c:v>
                </c:pt>
                <c:pt idx="2">
                  <c:v>52.04</c:v>
                </c:pt>
                <c:pt idx="3">
                  <c:v>44.24</c:v>
                </c:pt>
                <c:pt idx="4">
                  <c:v>20.260000000000002</c:v>
                </c:pt>
                <c:pt idx="5">
                  <c:v>14.68</c:v>
                </c:pt>
                <c:pt idx="6">
                  <c:v>21.56</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Лист1!$B$1:$H$1</c:f>
              <c:strCache>
                <c:ptCount val="7"/>
                <c:pt idx="0">
                  <c:v>1</c:v>
                </c:pt>
                <c:pt idx="1">
                  <c:v>2</c:v>
                </c:pt>
                <c:pt idx="2">
                  <c:v>3</c:v>
                </c:pt>
                <c:pt idx="3">
                  <c:v>4</c:v>
                </c:pt>
                <c:pt idx="4">
                  <c:v>5К1</c:v>
                </c:pt>
                <c:pt idx="5">
                  <c:v>5К2</c:v>
                </c:pt>
                <c:pt idx="6">
                  <c:v>5К3</c:v>
                </c:pt>
              </c:strCache>
            </c:strRef>
          </c:cat>
          <c:val>
            <c:numRef>
              <c:f>Лист1!$B$3:$H$3</c:f>
              <c:numCache>
                <c:formatCode>General</c:formatCode>
                <c:ptCount val="7"/>
                <c:pt idx="0">
                  <c:v>80.47</c:v>
                </c:pt>
                <c:pt idx="1">
                  <c:v>75.28</c:v>
                </c:pt>
                <c:pt idx="2">
                  <c:v>76.09</c:v>
                </c:pt>
                <c:pt idx="3">
                  <c:v>68.87</c:v>
                </c:pt>
                <c:pt idx="4">
                  <c:v>57.93</c:v>
                </c:pt>
                <c:pt idx="5">
                  <c:v>46.29</c:v>
                </c:pt>
                <c:pt idx="6">
                  <c:v>66.94</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Лист1!$B$1:$H$1</c:f>
              <c:strCache>
                <c:ptCount val="7"/>
                <c:pt idx="0">
                  <c:v>1</c:v>
                </c:pt>
                <c:pt idx="1">
                  <c:v>2</c:v>
                </c:pt>
                <c:pt idx="2">
                  <c:v>3</c:v>
                </c:pt>
                <c:pt idx="3">
                  <c:v>4</c:v>
                </c:pt>
                <c:pt idx="4">
                  <c:v>5К1</c:v>
                </c:pt>
                <c:pt idx="5">
                  <c:v>5К2</c:v>
                </c:pt>
                <c:pt idx="6">
                  <c:v>5К3</c:v>
                </c:pt>
              </c:strCache>
            </c:strRef>
          </c:cat>
          <c:val>
            <c:numRef>
              <c:f>Лист1!$B$4:$H$4</c:f>
              <c:numCache>
                <c:formatCode>General</c:formatCode>
                <c:ptCount val="7"/>
                <c:pt idx="0">
                  <c:v>86.76</c:v>
                </c:pt>
                <c:pt idx="1">
                  <c:v>83.86</c:v>
                </c:pt>
                <c:pt idx="2">
                  <c:v>84.32</c:v>
                </c:pt>
                <c:pt idx="3">
                  <c:v>76.95</c:v>
                </c:pt>
                <c:pt idx="4">
                  <c:v>74.739999999999995</c:v>
                </c:pt>
                <c:pt idx="5">
                  <c:v>62.72</c:v>
                </c:pt>
                <c:pt idx="6">
                  <c:v>86.76</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Лист1!$B$1:$H$1</c:f>
              <c:strCache>
                <c:ptCount val="7"/>
                <c:pt idx="0">
                  <c:v>1</c:v>
                </c:pt>
                <c:pt idx="1">
                  <c:v>2</c:v>
                </c:pt>
                <c:pt idx="2">
                  <c:v>3</c:v>
                </c:pt>
                <c:pt idx="3">
                  <c:v>4</c:v>
                </c:pt>
                <c:pt idx="4">
                  <c:v>5К1</c:v>
                </c:pt>
                <c:pt idx="5">
                  <c:v>5К2</c:v>
                </c:pt>
                <c:pt idx="6">
                  <c:v>5К3</c:v>
                </c:pt>
              </c:strCache>
            </c:strRef>
          </c:cat>
          <c:val>
            <c:numRef>
              <c:f>Лист1!$B$5:$H$5</c:f>
              <c:numCache>
                <c:formatCode>General</c:formatCode>
                <c:ptCount val="7"/>
                <c:pt idx="0">
                  <c:v>94.68</c:v>
                </c:pt>
                <c:pt idx="1">
                  <c:v>93.87</c:v>
                </c:pt>
                <c:pt idx="2">
                  <c:v>92.23</c:v>
                </c:pt>
                <c:pt idx="3">
                  <c:v>89.26</c:v>
                </c:pt>
                <c:pt idx="4">
                  <c:v>94.79</c:v>
                </c:pt>
                <c:pt idx="5">
                  <c:v>89.88</c:v>
                </c:pt>
                <c:pt idx="6">
                  <c:v>97.96</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74202335149408E-2"/>
          <c:y val="1.4034542369951865E-2"/>
          <c:w val="0.94769655888571347"/>
          <c:h val="0.80524403015148593"/>
        </c:manualLayout>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dLbl>
              <c:idx val="7"/>
              <c:layout>
                <c:manualLayout>
                  <c:x val="-7.651007346774377E-3"/>
                  <c:y val="-8.34626621237569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9F-4323-A3B5-A6B8684F08DA}"/>
                </c:ext>
              </c:extLst>
            </c:dLbl>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Лист1!$A$2:$A$11</c:f>
              <c:strCache>
                <c:ptCount val="10"/>
                <c:pt idx="0">
                  <c:v>1К1</c:v>
                </c:pt>
                <c:pt idx="1">
                  <c:v>1К2</c:v>
                </c:pt>
                <c:pt idx="2">
                  <c:v>1К3</c:v>
                </c:pt>
                <c:pt idx="3">
                  <c:v>2К1</c:v>
                </c:pt>
                <c:pt idx="4">
                  <c:v>2К2</c:v>
                </c:pt>
                <c:pt idx="5">
                  <c:v>2К3</c:v>
                </c:pt>
                <c:pt idx="6">
                  <c:v>3</c:v>
                </c:pt>
                <c:pt idx="7">
                  <c:v>4.1</c:v>
                </c:pt>
                <c:pt idx="8">
                  <c:v>4.2</c:v>
                </c:pt>
                <c:pt idx="9">
                  <c:v>5</c:v>
                </c:pt>
              </c:strCache>
            </c:strRef>
          </c:cat>
          <c:val>
            <c:numRef>
              <c:f>Лист1!$B$2:$B$11</c:f>
              <c:numCache>
                <c:formatCode>General</c:formatCode>
                <c:ptCount val="10"/>
                <c:pt idx="0">
                  <c:v>65.39</c:v>
                </c:pt>
                <c:pt idx="1">
                  <c:v>65.97</c:v>
                </c:pt>
                <c:pt idx="2">
                  <c:v>91.75</c:v>
                </c:pt>
                <c:pt idx="3">
                  <c:v>52.17</c:v>
                </c:pt>
                <c:pt idx="4">
                  <c:v>46.02</c:v>
                </c:pt>
                <c:pt idx="5">
                  <c:v>50.92</c:v>
                </c:pt>
                <c:pt idx="6">
                  <c:v>61.68</c:v>
                </c:pt>
                <c:pt idx="7">
                  <c:v>78.63</c:v>
                </c:pt>
                <c:pt idx="8">
                  <c:v>55.34</c:v>
                </c:pt>
                <c:pt idx="9">
                  <c:v>74.61</c:v>
                </c:pt>
              </c:numCache>
            </c:numRef>
          </c:val>
          <c:extLst>
            <c:ext xmlns:c16="http://schemas.microsoft.com/office/drawing/2014/chart" uri="{C3380CC4-5D6E-409C-BE32-E72D297353CC}">
              <c16:uniqueId val="{00000000-9B29-4EC5-BF96-440F80944528}"/>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dLbl>
              <c:idx val="0"/>
              <c:layout>
                <c:manualLayout>
                  <c:x val="3.2790031486175904E-3"/>
                  <c:y val="0"/>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5-4BB6-9318-40685891FF7A}"/>
                </c:ext>
              </c:extLst>
            </c:dLbl>
            <c:dLbl>
              <c:idx val="1"/>
              <c:layout>
                <c:manualLayout>
                  <c:x val="5.5881531153953619E-3"/>
                  <c:y val="-1.1129660545353377E-2"/>
                </c:manualLayout>
              </c:layout>
              <c:tx>
                <c:rich>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fld id="{A28EB7A5-BCB4-4E7A-9916-0ABABE05D4FA}" type="VALUE">
                      <a:rPr lang="en-US"/>
                      <a:pPr>
                        <a:defRPr b="1">
                          <a:solidFill>
                            <a:schemeClr val="tx1"/>
                          </a:solidFill>
                        </a:defRPr>
                      </a:pPr>
                      <a:t>[ЗНАЧЕНИЕ]</a:t>
                    </a:fld>
                    <a:endParaRPr lang="ru-RU"/>
                  </a:p>
                </c:rich>
              </c:tx>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78-4056-A42A-19F41D082FC3}"/>
                </c:ext>
              </c:extLst>
            </c:dLbl>
            <c:dLbl>
              <c:idx val="2"/>
              <c:layout>
                <c:manualLayout>
                  <c:x val="5.4650052476959638E-3"/>
                  <c:y val="2.0865665530939181E-3"/>
                </c:manualLayout>
              </c:layout>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F6-4EDB-BA4D-EFD1DD250339}"/>
                </c:ext>
              </c:extLst>
            </c:dLbl>
            <c:dLbl>
              <c:idx val="3"/>
              <c:layout>
                <c:manualLayout>
                  <c:x val="5.5881531153953619E-3"/>
                  <c:y val="-1.5581524763494713E-2"/>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8-4056-A42A-19F41D082FC3}"/>
                </c:ext>
              </c:extLst>
            </c:dLbl>
            <c:dLbl>
              <c:idx val="4"/>
              <c:layout>
                <c:manualLayout>
                  <c:x val="5.4650052476959837E-3"/>
                  <c:y val="0"/>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8D-455E-8F70-FC6365821FBA}"/>
                </c:ext>
              </c:extLst>
            </c:dLbl>
            <c:dLbl>
              <c:idx val="5"/>
              <c:layout>
                <c:manualLayout>
                  <c:x val="4.3720041981567875E-3"/>
                  <c:y val="-2.0865665530939181E-3"/>
                </c:manualLayout>
              </c:layout>
              <c:spPr>
                <a:solidFill>
                  <a:srgbClr val="FFC0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8-4D53-AA72-515EDEB776DE}"/>
                </c:ext>
              </c:extLst>
            </c:dLbl>
            <c:dLbl>
              <c:idx val="6"/>
              <c:layout>
                <c:manualLayout>
                  <c:x val="4.3720041981567875E-3"/>
                  <c:y val="-3.8253278234920717E-17"/>
                </c:manualLayout>
              </c:layout>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78-4D53-AA72-515EDEB776DE}"/>
                </c:ext>
              </c:extLst>
            </c:dLbl>
            <c:dLbl>
              <c:idx val="7"/>
              <c:spPr>
                <a:solidFill>
                  <a:schemeClr val="bg1"/>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6-6A8D-455E-8F70-FC6365821FBA}"/>
                </c:ext>
              </c:extLst>
            </c:dLbl>
            <c:dLbl>
              <c:idx val="8"/>
              <c:spPr>
                <a:solidFill>
                  <a:srgbClr val="00FF00"/>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6="http://schemas.microsoft.com/office/drawing/2014/chart" uri="{C3380CC4-5D6E-409C-BE32-E72D297353CC}">
                  <c16:uniqueId val="{00000005-6A8D-455E-8F70-FC6365821FBA}"/>
                </c:ext>
              </c:extLst>
            </c:dLbl>
            <c:dLbl>
              <c:idx val="9"/>
              <c:layout>
                <c:manualLayout>
                  <c:x val="6.7057837384744343E-3"/>
                  <c:y val="-1.1129660545353387E-2"/>
                </c:manualLayout>
              </c:layout>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D7-4096-AC98-624762CB5D64}"/>
                </c:ext>
              </c:extLst>
            </c:dLbl>
            <c:spPr>
              <a:solidFill>
                <a:schemeClr val="accent2">
                  <a:lumMod val="60000"/>
                  <a:lumOff val="40000"/>
                </a:schemeClr>
              </a:solid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Лист1!$A$2:$A$11</c:f>
              <c:strCache>
                <c:ptCount val="10"/>
                <c:pt idx="0">
                  <c:v>1К1</c:v>
                </c:pt>
                <c:pt idx="1">
                  <c:v>1К2</c:v>
                </c:pt>
                <c:pt idx="2">
                  <c:v>1К3</c:v>
                </c:pt>
                <c:pt idx="3">
                  <c:v>2К1</c:v>
                </c:pt>
                <c:pt idx="4">
                  <c:v>2К2</c:v>
                </c:pt>
                <c:pt idx="5">
                  <c:v>2К3</c:v>
                </c:pt>
                <c:pt idx="6">
                  <c:v>3</c:v>
                </c:pt>
                <c:pt idx="7">
                  <c:v>4.1</c:v>
                </c:pt>
                <c:pt idx="8">
                  <c:v>4.2</c:v>
                </c:pt>
                <c:pt idx="9">
                  <c:v>5</c:v>
                </c:pt>
              </c:strCache>
            </c:strRef>
          </c:cat>
          <c:val>
            <c:numRef>
              <c:f>Лист1!$C$2:$C$11</c:f>
              <c:numCache>
                <c:formatCode>General</c:formatCode>
                <c:ptCount val="10"/>
                <c:pt idx="0">
                  <c:v>64.87</c:v>
                </c:pt>
                <c:pt idx="1">
                  <c:v>65.05</c:v>
                </c:pt>
                <c:pt idx="2">
                  <c:v>90.63</c:v>
                </c:pt>
                <c:pt idx="3">
                  <c:v>49</c:v>
                </c:pt>
                <c:pt idx="4">
                  <c:v>43.08</c:v>
                </c:pt>
                <c:pt idx="5">
                  <c:v>48.66</c:v>
                </c:pt>
                <c:pt idx="6">
                  <c:v>59.58</c:v>
                </c:pt>
                <c:pt idx="7">
                  <c:v>77.58</c:v>
                </c:pt>
                <c:pt idx="8">
                  <c:v>55.4</c:v>
                </c:pt>
                <c:pt idx="9">
                  <c:v>74.430000000000007</c:v>
                </c:pt>
              </c:numCache>
            </c:numRef>
          </c:val>
          <c:extLst>
            <c:ext xmlns:c16="http://schemas.microsoft.com/office/drawing/2014/chart" uri="{C3380CC4-5D6E-409C-BE32-E72D297353CC}">
              <c16:uniqueId val="{00000001-9B29-4EC5-BF96-440F80944528}"/>
            </c:ext>
          </c:extLst>
        </c:ser>
        <c:dLbls>
          <c:dLblPos val="outEnd"/>
          <c:showLegendKey val="0"/>
          <c:showVal val="1"/>
          <c:showCatName val="0"/>
          <c:showSerName val="0"/>
          <c:showPercent val="0"/>
          <c:showBubbleSize val="0"/>
        </c:dLbls>
        <c:gapWidth val="444"/>
        <c:overlap val="-90"/>
        <c:axId val="1571823871"/>
        <c:axId val="1564729711"/>
      </c:barChart>
      <c:catAx>
        <c:axId val="1571823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scaling>
        <c:delete val="1"/>
        <c:axPos val="l"/>
        <c:numFmt formatCode="General" sourceLinked="1"/>
        <c:majorTickMark val="none"/>
        <c:minorTickMark val="none"/>
        <c:tickLblPos val="nextTo"/>
        <c:crossAx val="1571823871"/>
        <c:crosses val="autoZero"/>
        <c:crossBetween val="between"/>
      </c:valAx>
      <c:spPr>
        <a:noFill/>
        <a:ln>
          <a:noFill/>
        </a:ln>
        <a:effectLst/>
      </c:spPr>
    </c:plotArea>
    <c:legend>
      <c:legendPos val="r"/>
      <c:layout>
        <c:manualLayout>
          <c:xMode val="edge"/>
          <c:yMode val="edge"/>
          <c:x val="0.31467293664854035"/>
          <c:y val="0.88289850839832096"/>
          <c:w val="0.28638168026965288"/>
          <c:h val="8.95169854395242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Россия (вся выборка)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12.2</c:v>
                </c:pt>
                <c:pt idx="1">
                  <c:v>38.97</c:v>
                </c:pt>
                <c:pt idx="2">
                  <c:v>33.44</c:v>
                </c:pt>
                <c:pt idx="3">
                  <c:v>15.4</c:v>
                </c:pt>
              </c:numCache>
            </c:numRef>
          </c:val>
          <c:extLst>
            <c:ext xmlns:c16="http://schemas.microsoft.com/office/drawing/2014/chart" uri="{C3380CC4-5D6E-409C-BE32-E72D297353CC}">
              <c16:uniqueId val="{00000000-8CE1-466E-8EEF-FEE9CE156BCC}"/>
            </c:ext>
          </c:extLst>
        </c:ser>
        <c:ser>
          <c:idx val="1"/>
          <c:order val="1"/>
          <c:tx>
            <c:strRef>
              <c:f>Лист1!$C$1</c:f>
              <c:strCache>
                <c:ptCount val="1"/>
                <c:pt idx="0">
                  <c:v>Приморский край</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12.23</c:v>
                </c:pt>
                <c:pt idx="1">
                  <c:v>43.66</c:v>
                </c:pt>
                <c:pt idx="2">
                  <c:v>31.42</c:v>
                </c:pt>
                <c:pt idx="3">
                  <c:v>12.69</c:v>
                </c:pt>
              </c:numCache>
            </c:numRef>
          </c:val>
          <c:extLst>
            <c:ext xmlns:c16="http://schemas.microsoft.com/office/drawing/2014/chart" uri="{C3380CC4-5D6E-409C-BE32-E72D297353CC}">
              <c16:uniqueId val="{00000001-8CE1-466E-8EEF-FEE9CE156BCC}"/>
            </c:ext>
          </c:extLst>
        </c:ser>
        <c:dLbls>
          <c:showLegendKey val="0"/>
          <c:showVal val="0"/>
          <c:showCatName val="0"/>
          <c:showSerName val="0"/>
          <c:showPercent val="0"/>
          <c:showBubbleSize val="0"/>
        </c:dLbls>
        <c:gapWidth val="219"/>
        <c:overlap val="-27"/>
        <c:axId val="1571823871"/>
        <c:axId val="1564729711"/>
      </c:barChart>
      <c:catAx>
        <c:axId val="157182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564729711"/>
        <c:crosses val="autoZero"/>
        <c:auto val="1"/>
        <c:lblAlgn val="ctr"/>
        <c:lblOffset val="100"/>
        <c:noMultiLvlLbl val="0"/>
      </c:catAx>
      <c:valAx>
        <c:axId val="156472971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7182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c:f>
              <c:strCache>
                <c:ptCount val="1"/>
                <c:pt idx="0">
                  <c:v>Категория 1</c:v>
                </c:pt>
              </c:strCache>
            </c:strRef>
          </c:tx>
          <c:spPr>
            <a:solidFill>
              <a:schemeClr val="accent6"/>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DE53-4856-BFFC-5006E3CE95D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3-DE53-4856-BFFC-5006E3CE95D0}"/>
              </c:ext>
            </c:extLst>
          </c:dPt>
          <c:dPt>
            <c:idx val="12"/>
            <c:invertIfNegative val="0"/>
            <c:bubble3D val="0"/>
            <c:spPr>
              <a:solidFill>
                <a:srgbClr val="C00000"/>
              </a:solidFill>
              <a:ln>
                <a:noFill/>
              </a:ln>
              <a:effectLst/>
            </c:spPr>
            <c:extLst>
              <c:ext xmlns:c16="http://schemas.microsoft.com/office/drawing/2014/chart" uri="{C3380CC4-5D6E-409C-BE32-E72D297353CC}">
                <c16:uniqueId val="{00000009-54CA-44AD-9B9B-62FBABD5ED20}"/>
              </c:ext>
            </c:extLst>
          </c:dPt>
          <c:dPt>
            <c:idx val="14"/>
            <c:invertIfNegative val="0"/>
            <c:bubble3D val="0"/>
            <c:spPr>
              <a:solidFill>
                <a:srgbClr val="70AD47"/>
              </a:solidFill>
              <a:ln>
                <a:noFill/>
              </a:ln>
              <a:effectLst/>
            </c:spPr>
            <c:extLst>
              <c:ext xmlns:c16="http://schemas.microsoft.com/office/drawing/2014/chart" uri="{C3380CC4-5D6E-409C-BE32-E72D297353CC}">
                <c16:uniqueId val="{00000005-DE53-4856-BFFC-5006E3CE95D0}"/>
              </c:ext>
            </c:extLst>
          </c:dPt>
          <c:dPt>
            <c:idx val="15"/>
            <c:invertIfNegative val="0"/>
            <c:bubble3D val="0"/>
            <c:spPr>
              <a:solidFill>
                <a:srgbClr val="C00000"/>
              </a:solidFill>
              <a:ln>
                <a:noFill/>
              </a:ln>
              <a:effectLst/>
            </c:spPr>
            <c:extLst>
              <c:ext xmlns:c16="http://schemas.microsoft.com/office/drawing/2014/chart" uri="{C3380CC4-5D6E-409C-BE32-E72D297353CC}">
                <c16:uniqueId val="{00000008-54CA-44AD-9B9B-62FBABD5ED20}"/>
              </c:ext>
            </c:extLst>
          </c:dPt>
          <c:dPt>
            <c:idx val="18"/>
            <c:invertIfNegative val="0"/>
            <c:bubble3D val="0"/>
            <c:spPr>
              <a:solidFill>
                <a:srgbClr val="70AD47"/>
              </a:solidFill>
              <a:ln>
                <a:noFill/>
              </a:ln>
              <a:effectLst/>
            </c:spPr>
            <c:extLst>
              <c:ext xmlns:c16="http://schemas.microsoft.com/office/drawing/2014/chart" uri="{C3380CC4-5D6E-409C-BE32-E72D297353CC}">
                <c16:uniqueId val="{00000006-4BBC-484C-B8E1-C23F9D71504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Лист1!$B$1:$Z$1</c:f>
              <c:strCach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strCache>
            </c:strRef>
          </c:cat>
          <c:val>
            <c:numRef>
              <c:f>Лист1!$B$2:$Z$2</c:f>
              <c:numCache>
                <c:formatCode>General</c:formatCode>
                <c:ptCount val="25"/>
                <c:pt idx="0">
                  <c:v>0.5</c:v>
                </c:pt>
                <c:pt idx="1">
                  <c:v>0.3</c:v>
                </c:pt>
                <c:pt idx="2">
                  <c:v>0.7</c:v>
                </c:pt>
                <c:pt idx="3">
                  <c:v>0.8</c:v>
                </c:pt>
                <c:pt idx="4">
                  <c:v>1.1000000000000001</c:v>
                </c:pt>
                <c:pt idx="5">
                  <c:v>1.3</c:v>
                </c:pt>
                <c:pt idx="6">
                  <c:v>1.4</c:v>
                </c:pt>
                <c:pt idx="7">
                  <c:v>1.6</c:v>
                </c:pt>
                <c:pt idx="8">
                  <c:v>1.2</c:v>
                </c:pt>
                <c:pt idx="9">
                  <c:v>1.3</c:v>
                </c:pt>
                <c:pt idx="10">
                  <c:v>1.3</c:v>
                </c:pt>
                <c:pt idx="11">
                  <c:v>1.2</c:v>
                </c:pt>
                <c:pt idx="12">
                  <c:v>16.5</c:v>
                </c:pt>
                <c:pt idx="13">
                  <c:v>12.3</c:v>
                </c:pt>
                <c:pt idx="14">
                  <c:v>8.9</c:v>
                </c:pt>
                <c:pt idx="15">
                  <c:v>6.5</c:v>
                </c:pt>
                <c:pt idx="16">
                  <c:v>10</c:v>
                </c:pt>
                <c:pt idx="17">
                  <c:v>8.5</c:v>
                </c:pt>
                <c:pt idx="18">
                  <c:v>7.2</c:v>
                </c:pt>
                <c:pt idx="19">
                  <c:v>5.5</c:v>
                </c:pt>
                <c:pt idx="20">
                  <c:v>4</c:v>
                </c:pt>
                <c:pt idx="21">
                  <c:v>3.6</c:v>
                </c:pt>
                <c:pt idx="22">
                  <c:v>2.5</c:v>
                </c:pt>
                <c:pt idx="23">
                  <c:v>1.5</c:v>
                </c:pt>
                <c:pt idx="24">
                  <c:v>0.7</c:v>
                </c:pt>
              </c:numCache>
            </c:numRef>
          </c:val>
          <c:extLst>
            <c:ext xmlns:c16="http://schemas.microsoft.com/office/drawing/2014/chart" uri="{C3380CC4-5D6E-409C-BE32-E72D297353CC}">
              <c16:uniqueId val="{00000006-DE53-4856-BFFC-5006E3CE95D0}"/>
            </c:ext>
          </c:extLst>
        </c:ser>
        <c:dLbls>
          <c:showLegendKey val="0"/>
          <c:showVal val="0"/>
          <c:showCatName val="0"/>
          <c:showSerName val="0"/>
          <c:showPercent val="0"/>
          <c:showBubbleSize val="0"/>
        </c:dLbls>
        <c:gapWidth val="219"/>
        <c:overlap val="-27"/>
        <c:axId val="1717307808"/>
        <c:axId val="1862703616"/>
      </c:barChart>
      <c:catAx>
        <c:axId val="1717307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первичный</a:t>
                </a:r>
                <a:r>
                  <a:rPr lang="ru-RU" baseline="0"/>
                  <a:t> балл</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62703616"/>
        <c:crosses val="autoZero"/>
        <c:auto val="1"/>
        <c:lblAlgn val="ctr"/>
        <c:lblOffset val="100"/>
        <c:noMultiLvlLbl val="0"/>
      </c:catAx>
      <c:valAx>
        <c:axId val="186270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dirty="0"/>
                  <a:t>процент  участников, набравших первичный</a:t>
                </a:r>
                <a:r>
                  <a:rPr lang="ru-RU" baseline="0" dirty="0"/>
                  <a:t> балл</a:t>
                </a:r>
                <a:endParaRPr lang="ru-RU" dirty="0"/>
              </a:p>
            </c:rich>
          </c:tx>
          <c:layout>
            <c:manualLayout>
              <c:xMode val="edge"/>
              <c:yMode val="edge"/>
              <c:x val="6.6552043435950991E-3"/>
              <c:y val="0.272679917811701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173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Лист1!$A$2</c:f>
              <c:strCache>
                <c:ptCount val="1"/>
                <c:pt idx="0">
                  <c:v>"2"</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cat>
            <c:strRef>
              <c:f>Лист1!$B$1:$K$1</c:f>
              <c:strCache>
                <c:ptCount val="10"/>
                <c:pt idx="0">
                  <c:v>1К1</c:v>
                </c:pt>
                <c:pt idx="1">
                  <c:v>1К2</c:v>
                </c:pt>
                <c:pt idx="2">
                  <c:v>1К3</c:v>
                </c:pt>
                <c:pt idx="3">
                  <c:v>2К1</c:v>
                </c:pt>
                <c:pt idx="4">
                  <c:v>2К2</c:v>
                </c:pt>
                <c:pt idx="5">
                  <c:v>2К3</c:v>
                </c:pt>
                <c:pt idx="6">
                  <c:v>3</c:v>
                </c:pt>
                <c:pt idx="7">
                  <c:v>4,1</c:v>
                </c:pt>
                <c:pt idx="8">
                  <c:v>4,2</c:v>
                </c:pt>
                <c:pt idx="9">
                  <c:v>5</c:v>
                </c:pt>
              </c:strCache>
            </c:strRef>
          </c:cat>
          <c:val>
            <c:numRef>
              <c:f>Лист1!$B$2:$K$2</c:f>
              <c:numCache>
                <c:formatCode>General</c:formatCode>
                <c:ptCount val="10"/>
                <c:pt idx="0">
                  <c:v>30.34</c:v>
                </c:pt>
                <c:pt idx="1">
                  <c:v>31.29</c:v>
                </c:pt>
                <c:pt idx="2">
                  <c:v>70.33</c:v>
                </c:pt>
                <c:pt idx="3">
                  <c:v>11.58</c:v>
                </c:pt>
                <c:pt idx="4">
                  <c:v>7.67</c:v>
                </c:pt>
                <c:pt idx="5">
                  <c:v>8.92</c:v>
                </c:pt>
                <c:pt idx="6">
                  <c:v>25.8</c:v>
                </c:pt>
                <c:pt idx="7">
                  <c:v>35.53</c:v>
                </c:pt>
                <c:pt idx="8">
                  <c:v>18.079999999999998</c:v>
                </c:pt>
                <c:pt idx="9">
                  <c:v>49.29</c:v>
                </c:pt>
              </c:numCache>
            </c:numRef>
          </c:val>
          <c:smooth val="0"/>
          <c:extLst>
            <c:ext xmlns:c16="http://schemas.microsoft.com/office/drawing/2014/chart" uri="{C3380CC4-5D6E-409C-BE32-E72D297353CC}">
              <c16:uniqueId val="{00000000-1D38-4358-8D0A-A7A1A7DB6C83}"/>
            </c:ext>
          </c:extLst>
        </c:ser>
        <c:ser>
          <c:idx val="1"/>
          <c:order val="1"/>
          <c:tx>
            <c:strRef>
              <c:f>Лист1!$A$3</c:f>
              <c:strCache>
                <c:ptCount val="1"/>
                <c:pt idx="0">
                  <c:v>"3"</c:v>
                </c:pt>
              </c:strCache>
            </c:strRef>
          </c:tx>
          <c:spPr>
            <a:ln w="34925" cap="rnd">
              <a:solidFill>
                <a:schemeClr val="accent5"/>
              </a:solidFill>
              <a:round/>
            </a:ln>
            <a:effectLst/>
          </c:spPr>
          <c:marker>
            <c:symbol val="circle"/>
            <c:size val="5"/>
            <c:spPr>
              <a:solidFill>
                <a:schemeClr val="accent5"/>
              </a:solidFill>
              <a:ln w="9525">
                <a:solidFill>
                  <a:schemeClr val="accent5"/>
                </a:solidFill>
              </a:ln>
              <a:effectLst/>
            </c:spPr>
          </c:marker>
          <c:cat>
            <c:strRef>
              <c:f>Лист1!$B$1:$K$1</c:f>
              <c:strCache>
                <c:ptCount val="10"/>
                <c:pt idx="0">
                  <c:v>1К1</c:v>
                </c:pt>
                <c:pt idx="1">
                  <c:v>1К2</c:v>
                </c:pt>
                <c:pt idx="2">
                  <c:v>1К3</c:v>
                </c:pt>
                <c:pt idx="3">
                  <c:v>2К1</c:v>
                </c:pt>
                <c:pt idx="4">
                  <c:v>2К2</c:v>
                </c:pt>
                <c:pt idx="5">
                  <c:v>2К3</c:v>
                </c:pt>
                <c:pt idx="6">
                  <c:v>3</c:v>
                </c:pt>
                <c:pt idx="7">
                  <c:v>4,1</c:v>
                </c:pt>
                <c:pt idx="8">
                  <c:v>4,2</c:v>
                </c:pt>
                <c:pt idx="9">
                  <c:v>5</c:v>
                </c:pt>
              </c:strCache>
            </c:strRef>
          </c:cat>
          <c:val>
            <c:numRef>
              <c:f>Лист1!$B$3:$K$3</c:f>
              <c:numCache>
                <c:formatCode>General</c:formatCode>
                <c:ptCount val="10"/>
                <c:pt idx="0">
                  <c:v>59.32</c:v>
                </c:pt>
                <c:pt idx="1">
                  <c:v>60.51</c:v>
                </c:pt>
                <c:pt idx="2">
                  <c:v>89.96</c:v>
                </c:pt>
                <c:pt idx="3">
                  <c:v>38.049999999999997</c:v>
                </c:pt>
                <c:pt idx="4">
                  <c:v>32.67</c:v>
                </c:pt>
                <c:pt idx="5">
                  <c:v>37.74</c:v>
                </c:pt>
                <c:pt idx="6">
                  <c:v>54.04</c:v>
                </c:pt>
                <c:pt idx="7">
                  <c:v>76.27</c:v>
                </c:pt>
                <c:pt idx="8">
                  <c:v>51.98</c:v>
                </c:pt>
                <c:pt idx="9">
                  <c:v>74.45</c:v>
                </c:pt>
              </c:numCache>
            </c:numRef>
          </c:val>
          <c:smooth val="0"/>
          <c:extLst>
            <c:ext xmlns:c16="http://schemas.microsoft.com/office/drawing/2014/chart" uri="{C3380CC4-5D6E-409C-BE32-E72D297353CC}">
              <c16:uniqueId val="{00000001-1D38-4358-8D0A-A7A1A7DB6C83}"/>
            </c:ext>
          </c:extLst>
        </c:ser>
        <c:ser>
          <c:idx val="2"/>
          <c:order val="2"/>
          <c:tx>
            <c:strRef>
              <c:f>Лист1!$A$4</c:f>
              <c:strCache>
                <c:ptCount val="1"/>
                <c:pt idx="0">
                  <c:v>"4"</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cat>
            <c:strRef>
              <c:f>Лист1!$B$1:$K$1</c:f>
              <c:strCache>
                <c:ptCount val="10"/>
                <c:pt idx="0">
                  <c:v>1К1</c:v>
                </c:pt>
                <c:pt idx="1">
                  <c:v>1К2</c:v>
                </c:pt>
                <c:pt idx="2">
                  <c:v>1К3</c:v>
                </c:pt>
                <c:pt idx="3">
                  <c:v>2К1</c:v>
                </c:pt>
                <c:pt idx="4">
                  <c:v>2К2</c:v>
                </c:pt>
                <c:pt idx="5">
                  <c:v>2К3</c:v>
                </c:pt>
                <c:pt idx="6">
                  <c:v>3</c:v>
                </c:pt>
                <c:pt idx="7">
                  <c:v>4,1</c:v>
                </c:pt>
                <c:pt idx="8">
                  <c:v>4,2</c:v>
                </c:pt>
                <c:pt idx="9">
                  <c:v>5</c:v>
                </c:pt>
              </c:strCache>
            </c:strRef>
          </c:cat>
          <c:val>
            <c:numRef>
              <c:f>Лист1!$B$4:$K$4</c:f>
              <c:numCache>
                <c:formatCode>General</c:formatCode>
                <c:ptCount val="10"/>
                <c:pt idx="0">
                  <c:v>76.3</c:v>
                </c:pt>
                <c:pt idx="1">
                  <c:v>74.22</c:v>
                </c:pt>
                <c:pt idx="2">
                  <c:v>96.12</c:v>
                </c:pt>
                <c:pt idx="3">
                  <c:v>63.76</c:v>
                </c:pt>
                <c:pt idx="4">
                  <c:v>55.79</c:v>
                </c:pt>
                <c:pt idx="5">
                  <c:v>64.03</c:v>
                </c:pt>
                <c:pt idx="6">
                  <c:v>68.900000000000006</c:v>
                </c:pt>
                <c:pt idx="7">
                  <c:v>88.31</c:v>
                </c:pt>
                <c:pt idx="8">
                  <c:v>64.58</c:v>
                </c:pt>
                <c:pt idx="9">
                  <c:v>79.12</c:v>
                </c:pt>
              </c:numCache>
            </c:numRef>
          </c:val>
          <c:smooth val="0"/>
          <c:extLst>
            <c:ext xmlns:c16="http://schemas.microsoft.com/office/drawing/2014/chart" uri="{C3380CC4-5D6E-409C-BE32-E72D297353CC}">
              <c16:uniqueId val="{00000002-1D38-4358-8D0A-A7A1A7DB6C83}"/>
            </c:ext>
          </c:extLst>
        </c:ser>
        <c:ser>
          <c:idx val="3"/>
          <c:order val="3"/>
          <c:tx>
            <c:strRef>
              <c:f>Лист1!$A$5</c:f>
              <c:strCache>
                <c:ptCount val="1"/>
                <c:pt idx="0">
                  <c:v>"5"</c:v>
                </c:pt>
              </c:strCache>
            </c:strRef>
          </c:tx>
          <c:spPr>
            <a:ln w="3810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Лист1!$B$1:$K$1</c:f>
              <c:strCache>
                <c:ptCount val="10"/>
                <c:pt idx="0">
                  <c:v>1К1</c:v>
                </c:pt>
                <c:pt idx="1">
                  <c:v>1К2</c:v>
                </c:pt>
                <c:pt idx="2">
                  <c:v>1К3</c:v>
                </c:pt>
                <c:pt idx="3">
                  <c:v>2К1</c:v>
                </c:pt>
                <c:pt idx="4">
                  <c:v>2К2</c:v>
                </c:pt>
                <c:pt idx="5">
                  <c:v>2К3</c:v>
                </c:pt>
                <c:pt idx="6">
                  <c:v>3</c:v>
                </c:pt>
                <c:pt idx="7">
                  <c:v>4,1</c:v>
                </c:pt>
                <c:pt idx="8">
                  <c:v>4,2</c:v>
                </c:pt>
                <c:pt idx="9">
                  <c:v>5</c:v>
                </c:pt>
              </c:strCache>
            </c:strRef>
          </c:cat>
          <c:val>
            <c:numRef>
              <c:f>Лист1!$B$5:$K$5</c:f>
              <c:numCache>
                <c:formatCode>General</c:formatCode>
                <c:ptCount val="10"/>
                <c:pt idx="0">
                  <c:v>89.32</c:v>
                </c:pt>
                <c:pt idx="1">
                  <c:v>90.43</c:v>
                </c:pt>
                <c:pt idx="2">
                  <c:v>99.03</c:v>
                </c:pt>
                <c:pt idx="3">
                  <c:v>86.52</c:v>
                </c:pt>
                <c:pt idx="4">
                  <c:v>81.44</c:v>
                </c:pt>
                <c:pt idx="5">
                  <c:v>87.17</c:v>
                </c:pt>
                <c:pt idx="6">
                  <c:v>88.03</c:v>
                </c:pt>
                <c:pt idx="7">
                  <c:v>96.06</c:v>
                </c:pt>
                <c:pt idx="8">
                  <c:v>80.37</c:v>
                </c:pt>
                <c:pt idx="9">
                  <c:v>87.31</c:v>
                </c:pt>
              </c:numCache>
            </c:numRef>
          </c:val>
          <c:smooth val="0"/>
          <c:extLst>
            <c:ext xmlns:c16="http://schemas.microsoft.com/office/drawing/2014/chart" uri="{C3380CC4-5D6E-409C-BE32-E72D297353CC}">
              <c16:uniqueId val="{00000003-1D38-4358-8D0A-A7A1A7DB6C83}"/>
            </c:ext>
          </c:extLst>
        </c:ser>
        <c:dLbls>
          <c:showLegendKey val="0"/>
          <c:showVal val="0"/>
          <c:showCatName val="0"/>
          <c:showSerName val="0"/>
          <c:showPercent val="0"/>
          <c:showBubbleSize val="0"/>
        </c:dLbls>
        <c:marker val="1"/>
        <c:smooth val="0"/>
        <c:axId val="1642419279"/>
        <c:axId val="930774991"/>
      </c:lineChart>
      <c:catAx>
        <c:axId val="164241927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Номер задания</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30774991"/>
        <c:crosses val="autoZero"/>
        <c:auto val="1"/>
        <c:lblAlgn val="ctr"/>
        <c:lblOffset val="100"/>
        <c:noMultiLvlLbl val="0"/>
      </c:catAx>
      <c:valAx>
        <c:axId val="9307749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a:t>Процент</a:t>
                </a:r>
                <a:r>
                  <a:rPr lang="ru-RU" baseline="0" dirty="0"/>
                  <a:t> выполнения</a:t>
                </a:r>
                <a:endParaRPr lang="ru-RU"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419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22307157968752E-2"/>
          <c:y val="0.10964847500184624"/>
          <c:w val="0.96563497878451077"/>
          <c:h val="0.4632953358582928"/>
        </c:manualLayout>
      </c:layout>
      <c:barChart>
        <c:barDir val="col"/>
        <c:grouping val="clustered"/>
        <c:varyColors val="0"/>
        <c:ser>
          <c:idx val="4"/>
          <c:order val="0"/>
          <c:tx>
            <c:strRef>
              <c:f>Лист1!$B$1</c:f>
              <c:strCache>
                <c:ptCount val="1"/>
                <c:pt idx="0">
                  <c:v>2021</c:v>
                </c:pt>
              </c:strCache>
            </c:strRef>
          </c:tx>
          <c:spPr>
            <a:solidFill>
              <a:schemeClr val="accent5">
                <a:lumMod val="60000"/>
              </a:schemeClr>
            </a:solidFill>
            <a:ln>
              <a:noFill/>
            </a:ln>
            <a:effectLst/>
          </c:spPr>
          <c:invertIfNegative val="0"/>
          <c:dLbls>
            <c:delete val="1"/>
          </c:dLbls>
          <c:val>
            <c:numRef>
              <c:f>Лист1!$B$2:$B$18</c:f>
              <c:numCache>
                <c:formatCode>General</c:formatCode>
                <c:ptCount val="17"/>
                <c:pt idx="0">
                  <c:v>43.2</c:v>
                </c:pt>
                <c:pt idx="1">
                  <c:v>52.94</c:v>
                </c:pt>
                <c:pt idx="2">
                  <c:v>44.05</c:v>
                </c:pt>
                <c:pt idx="3">
                  <c:v>55.019999999999996</c:v>
                </c:pt>
                <c:pt idx="4">
                  <c:v>39.47</c:v>
                </c:pt>
                <c:pt idx="5">
                  <c:v>41.7</c:v>
                </c:pt>
                <c:pt idx="6">
                  <c:v>49.69</c:v>
                </c:pt>
                <c:pt idx="7">
                  <c:v>40.909999999999997</c:v>
                </c:pt>
                <c:pt idx="8">
                  <c:v>48.2</c:v>
                </c:pt>
                <c:pt idx="9">
                  <c:v>45.46</c:v>
                </c:pt>
                <c:pt idx="10">
                  <c:v>36.26</c:v>
                </c:pt>
                <c:pt idx="11">
                  <c:v>43</c:v>
                </c:pt>
                <c:pt idx="12">
                  <c:v>48</c:v>
                </c:pt>
                <c:pt idx="13">
                  <c:v>51.42</c:v>
                </c:pt>
                <c:pt idx="14">
                  <c:v>46.63</c:v>
                </c:pt>
                <c:pt idx="15">
                  <c:v>46.87</c:v>
                </c:pt>
                <c:pt idx="16">
                  <c:v>39.909999999999997</c:v>
                </c:pt>
              </c:numCache>
            </c:numRef>
          </c:val>
          <c:extLst>
            <c:ext xmlns:c16="http://schemas.microsoft.com/office/drawing/2014/chart" uri="{C3380CC4-5D6E-409C-BE32-E72D297353CC}">
              <c16:uniqueId val="{00000000-9EE2-4840-839D-B43649DC5313}"/>
            </c:ext>
          </c:extLst>
        </c:ser>
        <c:ser>
          <c:idx val="0"/>
          <c:order val="1"/>
          <c:tx>
            <c:strRef>
              <c:f>Лист1!$C$1</c:f>
              <c:strCache>
                <c:ptCount val="1"/>
                <c:pt idx="0">
                  <c:v>2022</c:v>
                </c:pt>
              </c:strCache>
            </c:strRef>
          </c:tx>
          <c:spPr>
            <a:solidFill>
              <a:schemeClr val="accent6"/>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Лист1!$C$2:$C$18</c:f>
              <c:numCache>
                <c:formatCode>General</c:formatCode>
                <c:ptCount val="17"/>
                <c:pt idx="0">
                  <c:v>52.94</c:v>
                </c:pt>
                <c:pt idx="1">
                  <c:v>49.48</c:v>
                </c:pt>
                <c:pt idx="2">
                  <c:v>44.3</c:v>
                </c:pt>
                <c:pt idx="3">
                  <c:v>43.69</c:v>
                </c:pt>
                <c:pt idx="4">
                  <c:v>47.51</c:v>
                </c:pt>
                <c:pt idx="5">
                  <c:v>44.019999999999996</c:v>
                </c:pt>
                <c:pt idx="6">
                  <c:v>62.67</c:v>
                </c:pt>
                <c:pt idx="7">
                  <c:v>50</c:v>
                </c:pt>
                <c:pt idx="8">
                  <c:v>47.08</c:v>
                </c:pt>
                <c:pt idx="9">
                  <c:v>38.17</c:v>
                </c:pt>
                <c:pt idx="10">
                  <c:v>33.700000000000003</c:v>
                </c:pt>
                <c:pt idx="11">
                  <c:v>51.370000000000005</c:v>
                </c:pt>
                <c:pt idx="12">
                  <c:v>46.879999999999995</c:v>
                </c:pt>
                <c:pt idx="13">
                  <c:v>39.54</c:v>
                </c:pt>
                <c:pt idx="14">
                  <c:v>51.22</c:v>
                </c:pt>
                <c:pt idx="15">
                  <c:v>40.540000000000006</c:v>
                </c:pt>
                <c:pt idx="16">
                  <c:v>37.9</c:v>
                </c:pt>
              </c:numCache>
            </c:numRef>
          </c:val>
          <c:extLst>
            <c:ext xmlns:c16="http://schemas.microsoft.com/office/drawing/2014/chart" uri="{C3380CC4-5D6E-409C-BE32-E72D297353CC}">
              <c16:uniqueId val="{00000000-6120-4448-93D3-948E35661C93}"/>
            </c:ext>
          </c:extLst>
        </c:ser>
        <c:ser>
          <c:idx val="1"/>
          <c:order val="2"/>
          <c:tx>
            <c:strRef>
              <c:f>Лист1!$D$1</c:f>
              <c:strCache>
                <c:ptCount val="1"/>
                <c:pt idx="0">
                  <c:v>2023</c:v>
                </c:pt>
              </c:strCache>
            </c:strRef>
          </c:tx>
          <c:spPr>
            <a:solidFill>
              <a:schemeClr val="accent5"/>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Лист1!$D$2:$D$18</c:f>
              <c:numCache>
                <c:formatCode>General</c:formatCode>
                <c:ptCount val="17"/>
                <c:pt idx="0">
                  <c:v>56.190000000000005</c:v>
                </c:pt>
                <c:pt idx="1">
                  <c:v>51.260000000000005</c:v>
                </c:pt>
                <c:pt idx="2">
                  <c:v>47.56</c:v>
                </c:pt>
                <c:pt idx="3">
                  <c:v>56.55</c:v>
                </c:pt>
                <c:pt idx="4">
                  <c:v>54.9</c:v>
                </c:pt>
                <c:pt idx="5">
                  <c:v>43.71</c:v>
                </c:pt>
                <c:pt idx="6">
                  <c:v>45.46</c:v>
                </c:pt>
                <c:pt idx="7">
                  <c:v>46.34</c:v>
                </c:pt>
                <c:pt idx="8">
                  <c:v>48.629999999999995</c:v>
                </c:pt>
                <c:pt idx="9">
                  <c:v>48.45</c:v>
                </c:pt>
                <c:pt idx="10">
                  <c:v>40.340000000000003</c:v>
                </c:pt>
                <c:pt idx="11">
                  <c:v>51.55</c:v>
                </c:pt>
                <c:pt idx="12">
                  <c:v>58.92</c:v>
                </c:pt>
                <c:pt idx="13">
                  <c:v>45.45</c:v>
                </c:pt>
                <c:pt idx="14">
                  <c:v>58.980000000000004</c:v>
                </c:pt>
                <c:pt idx="15">
                  <c:v>49.519999999999996</c:v>
                </c:pt>
                <c:pt idx="16">
                  <c:v>40.44</c:v>
                </c:pt>
              </c:numCache>
            </c:numRef>
          </c:val>
          <c:extLst>
            <c:ext xmlns:c16="http://schemas.microsoft.com/office/drawing/2014/chart" uri="{C3380CC4-5D6E-409C-BE32-E72D297353CC}">
              <c16:uniqueId val="{00000001-6120-4448-93D3-948E35661C93}"/>
            </c:ext>
          </c:extLst>
        </c:ser>
        <c:ser>
          <c:idx val="2"/>
          <c:order val="3"/>
          <c:tx>
            <c:strRef>
              <c:f>Лист1!$E$1</c:f>
              <c:strCache>
                <c:ptCount val="1"/>
                <c:pt idx="0">
                  <c:v>2024</c:v>
                </c:pt>
              </c:strCache>
            </c:strRef>
          </c:tx>
          <c:spPr>
            <a:solidFill>
              <a:schemeClr val="accent4"/>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Лист1!$E$2:$E$18</c:f>
              <c:numCache>
                <c:formatCode>General</c:formatCode>
                <c:ptCount val="17"/>
                <c:pt idx="0">
                  <c:v>45.19</c:v>
                </c:pt>
                <c:pt idx="1">
                  <c:v>51.6</c:v>
                </c:pt>
                <c:pt idx="2">
                  <c:v>47.38</c:v>
                </c:pt>
                <c:pt idx="3">
                  <c:v>47.269999999999996</c:v>
                </c:pt>
                <c:pt idx="4">
                  <c:v>46.8</c:v>
                </c:pt>
                <c:pt idx="5">
                  <c:v>50.32</c:v>
                </c:pt>
                <c:pt idx="6">
                  <c:v>62.05</c:v>
                </c:pt>
                <c:pt idx="7">
                  <c:v>70.27000000000001</c:v>
                </c:pt>
                <c:pt idx="8">
                  <c:v>50.67</c:v>
                </c:pt>
                <c:pt idx="9">
                  <c:v>41.44</c:v>
                </c:pt>
                <c:pt idx="10">
                  <c:v>41.03</c:v>
                </c:pt>
                <c:pt idx="11">
                  <c:v>43.91</c:v>
                </c:pt>
                <c:pt idx="12">
                  <c:v>51.11</c:v>
                </c:pt>
                <c:pt idx="13">
                  <c:v>50.45</c:v>
                </c:pt>
                <c:pt idx="14">
                  <c:v>58.94</c:v>
                </c:pt>
                <c:pt idx="15">
                  <c:v>40.43</c:v>
                </c:pt>
                <c:pt idx="16">
                  <c:v>49.379999999999995</c:v>
                </c:pt>
              </c:numCache>
            </c:numRef>
          </c:val>
          <c:extLst>
            <c:ext xmlns:c16="http://schemas.microsoft.com/office/drawing/2014/chart" uri="{C3380CC4-5D6E-409C-BE32-E72D297353CC}">
              <c16:uniqueId val="{00000002-6120-4448-93D3-948E35661C93}"/>
            </c:ext>
          </c:extLst>
        </c:ser>
        <c:ser>
          <c:idx val="3"/>
          <c:order val="4"/>
          <c:tx>
            <c:strRef>
              <c:f>Лист1!$F$1</c:f>
              <c:strCache>
                <c:ptCount val="1"/>
                <c:pt idx="0">
                  <c:v>2025</c:v>
                </c:pt>
              </c:strCache>
            </c:strRef>
          </c:tx>
          <c:spPr>
            <a:solidFill>
              <a:schemeClr val="accent6">
                <a:lumMod val="60000"/>
              </a:schemeClr>
            </a:solidFill>
            <a:ln>
              <a:noFill/>
            </a:ln>
            <a:effectLst/>
          </c:spPr>
          <c:invertIfNegative val="0"/>
          <c:dLbls>
            <c:delete val="1"/>
          </c:dLbls>
          <c:cat>
            <c:strRef>
              <c:f>Лист1!$A$2:$A$18</c:f>
              <c:strCache>
                <c:ptCount val="17"/>
                <c:pt idx="0">
                  <c:v>Лазовский МО</c:v>
                </c:pt>
                <c:pt idx="1">
                  <c:v>Владивостокский ГО</c:v>
                </c:pt>
                <c:pt idx="2">
                  <c:v>Артемовский ГО</c:v>
                </c:pt>
                <c:pt idx="3">
                  <c:v>Кавалеровский МО</c:v>
                </c:pt>
                <c:pt idx="4">
                  <c:v>Партизанский МО</c:v>
                </c:pt>
                <c:pt idx="5">
                  <c:v>Черниговский МО</c:v>
                </c:pt>
                <c:pt idx="6">
                  <c:v>Яковлевский МО</c:v>
                </c:pt>
                <c:pt idx="7">
                  <c:v>Ольгинский МО</c:v>
                </c:pt>
                <c:pt idx="8">
                  <c:v>Октябрьский МО</c:v>
                </c:pt>
                <c:pt idx="9">
                  <c:v>Анучинский МО</c:v>
                </c:pt>
                <c:pt idx="10">
                  <c:v>Ханкайский МО</c:v>
                </c:pt>
                <c:pt idx="11">
                  <c:v>Большой Камень ГО</c:v>
                </c:pt>
                <c:pt idx="12">
                  <c:v>Дальнереченский МР</c:v>
                </c:pt>
                <c:pt idx="13">
                  <c:v>ЗАТО Фокино</c:v>
                </c:pt>
                <c:pt idx="14">
                  <c:v>Дальнереченский ГО</c:v>
                </c:pt>
                <c:pt idx="15">
                  <c:v>Михайловский МР</c:v>
                </c:pt>
                <c:pt idx="16">
                  <c:v>Пожарский МО</c:v>
                </c:pt>
              </c:strCache>
            </c:strRef>
          </c:cat>
          <c:val>
            <c:numRef>
              <c:f>Лист1!$F$2:$F$18</c:f>
              <c:numCache>
                <c:formatCode>General</c:formatCode>
                <c:ptCount val="17"/>
                <c:pt idx="0">
                  <c:v>45.36</c:v>
                </c:pt>
                <c:pt idx="1">
                  <c:v>50.37</c:v>
                </c:pt>
                <c:pt idx="2">
                  <c:v>50.370000000000005</c:v>
                </c:pt>
                <c:pt idx="3">
                  <c:v>50</c:v>
                </c:pt>
                <c:pt idx="4">
                  <c:v>51.97</c:v>
                </c:pt>
                <c:pt idx="5">
                  <c:v>40.43</c:v>
                </c:pt>
                <c:pt idx="6">
                  <c:v>56.72</c:v>
                </c:pt>
                <c:pt idx="7">
                  <c:v>55.81</c:v>
                </c:pt>
                <c:pt idx="8">
                  <c:v>54.650000000000006</c:v>
                </c:pt>
                <c:pt idx="9">
                  <c:v>48.300000000000004</c:v>
                </c:pt>
                <c:pt idx="10">
                  <c:v>48.46</c:v>
                </c:pt>
                <c:pt idx="11">
                  <c:v>42.57</c:v>
                </c:pt>
                <c:pt idx="12">
                  <c:v>45.71</c:v>
                </c:pt>
                <c:pt idx="13">
                  <c:v>48.82</c:v>
                </c:pt>
                <c:pt idx="14">
                  <c:v>56.97</c:v>
                </c:pt>
                <c:pt idx="15">
                  <c:v>48.3</c:v>
                </c:pt>
                <c:pt idx="16">
                  <c:v>43.92</c:v>
                </c:pt>
              </c:numCache>
            </c:numRef>
          </c:val>
          <c:extLst>
            <c:ext xmlns:c16="http://schemas.microsoft.com/office/drawing/2014/chart" uri="{C3380CC4-5D6E-409C-BE32-E72D297353CC}">
              <c16:uniqueId val="{00000000-2CE2-4CD2-B2D7-50936D5178EE}"/>
            </c:ext>
          </c:extLst>
        </c:ser>
        <c:dLbls>
          <c:showLegendKey val="0"/>
          <c:showVal val="1"/>
          <c:showCatName val="0"/>
          <c:showSerName val="0"/>
          <c:showPercent val="0"/>
          <c:showBubbleSize val="0"/>
        </c:dLbls>
        <c:gapWidth val="150"/>
        <c:overlap val="-25"/>
        <c:axId val="1571864271"/>
        <c:axId val="1470995375"/>
      </c:barChart>
      <c:catAx>
        <c:axId val="1571864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70995375"/>
        <c:crosses val="autoZero"/>
        <c:auto val="1"/>
        <c:lblAlgn val="ctr"/>
        <c:lblOffset val="100"/>
        <c:noMultiLvlLbl val="0"/>
      </c:catAx>
      <c:valAx>
        <c:axId val="1470995375"/>
        <c:scaling>
          <c:orientation val="minMax"/>
          <c:max val="100"/>
        </c:scaling>
        <c:delete val="1"/>
        <c:axPos val="l"/>
        <c:numFmt formatCode="General" sourceLinked="1"/>
        <c:majorTickMark val="out"/>
        <c:minorTickMark val="none"/>
        <c:tickLblPos val="nextTo"/>
        <c:crossAx val="1571864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0,00%">
          <cx:pt idx="0">0.25690000000000002</cx:pt>
          <cx:pt idx="1">0.66000000000000003</cx:pt>
          <cx:pt idx="2">0.083199999999999996</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chemeClr val="tx1"/>
                    </a:solidFill>
                  </a:defRPr>
                </a:pPr>
                <a:endParaRPr lang="ru-RU" sz="16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ea typeface="Montserrat Medium (Основной текст)"/>
              <a:cs typeface="Montserrat Medium (Основной текст)"/>
            </a:defRPr>
          </a:pPr>
          <a:endParaRPr lang="ru-RU" sz="1400" b="0" i="0" u="none" strike="noStrike" kern="1200" baseline="0">
            <a:solidFill>
              <a:sysClr val="windowText" lastClr="000000">
                <a:lumMod val="65000"/>
                <a:lumOff val="35000"/>
              </a:sysClr>
            </a:solidFill>
            <a:latin typeface="+mn-lt"/>
            <a:ea typeface="Malgun Gothic Semilight" panose="020B0502040204020203" pitchFamily="34" charset="-128"/>
            <a:cs typeface="Malgun Gothic Semilight" panose="020B0502040204020203" pitchFamily="34" charset="-128"/>
          </a:endParaRPr>
        </a:p>
      </cx:txPr>
    </cx:legend>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0,0%">
          <cx:pt idx="0">0.22500000000000001</cx:pt>
          <cx:pt idx="1">0.68520000000000003</cx:pt>
          <cx:pt idx="2">0.089800000000000005</cx:pt>
        </cx:lvl>
      </cx:numDim>
    </cx:data>
  </cx:chartData>
  <cx:chart>
    <cx:plotArea>
      <cx:plotAreaRegion>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chemeClr val="tx1"/>
                    </a:solidFill>
                  </a:defRPr>
                </a:pPr>
                <a:endParaRPr lang="ru-RU" sz="16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defRPr>
          </a:pPr>
          <a:endParaRPr lang="ru-RU" sz="1400" b="0" i="0" u="none" strike="noStrike" kern="1200" baseline="0">
            <a:solidFill>
              <a:sysClr val="windowText" lastClr="000000">
                <a:lumMod val="65000"/>
                <a:lumOff val="35000"/>
              </a:sysClr>
            </a:solidFill>
            <a:latin typeface="+mn-lt"/>
          </a:endParaRPr>
        </a:p>
      </cx:txPr>
    </cx:legend>
  </cx:chart>
  <cx:spPr>
    <a:ln>
      <a:no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27.379999999999999</cx:pt>
          <cx:pt idx="1">67.290000000000006</cx:pt>
          <cx:pt idx="2">5.3300000000000001</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pPr>
                <a:endParaRPr lang="ru-RU" sz="1600" b="1" i="0" u="none" strike="noStrike" kern="1200" baseline="0">
                  <a:solidFill>
                    <a:sysClr val="windowText" lastClr="000000">
                      <a:lumMod val="75000"/>
                      <a:lumOff val="25000"/>
                    </a:sysClr>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24.489999999999998</cx:pt>
          <cx:pt idx="1">65.659999999999997</cx:pt>
          <cx:pt idx="2">9.8599999999999994</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pPr>
                <a:endParaRPr lang="ru-RU" sz="1600" b="1" i="0" u="none" strike="noStrike" kern="1200" baseline="0">
                  <a:solidFill>
                    <a:sysClr val="windowText" lastClr="000000">
                      <a:lumMod val="75000"/>
                      <a:lumOff val="25000"/>
                    </a:sysClr>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31.34</cx:pt>
          <cx:pt idx="1">63.619999999999997</cx:pt>
          <cx:pt idx="2">5.04</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pPr>
                <a:endParaRPr lang="ru-RU" sz="1600" b="1" i="0" u="none" strike="noStrike" kern="1200" baseline="0">
                  <a:solidFill>
                    <a:sysClr val="windowText" lastClr="000000">
                      <a:lumMod val="75000"/>
                      <a:lumOff val="25000"/>
                    </a:sysClr>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solidFill>
                <a:sysClr val="windowText" lastClr="000000"/>
              </a:solidFill>
            </a:defRPr>
          </a:pPr>
          <a:endParaRPr lang="ru-RU" sz="1400" b="0" i="0" u="none" strike="noStrike" kern="1200" baseline="0">
            <a:solidFill>
              <a:sysClr val="windowText" lastClr="000000"/>
            </a:solidFill>
            <a:latin typeface="Calibri"/>
          </a:endParaRPr>
        </a:p>
      </cx:txPr>
    </cx:legend>
  </cx:chart>
  <cx:spPr>
    <a:ln>
      <a:no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38.280000000000001</cx:pt>
          <cx:pt idx="1">55.020000000000003</cx:pt>
          <cx:pt idx="2">6.7000000000000002</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chemeClr val="tx1"/>
                    </a:solidFill>
                  </a:defRPr>
                </a:pPr>
                <a:endParaRPr lang="ru-RU" sz="16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ea typeface="Montserrat Medium (Основной текст)"/>
              <a:cs typeface="Montserrat Medium (Основной текст)"/>
            </a:defRPr>
          </a:pPr>
          <a:endParaRPr lang="ru-RU" sz="1400" b="0" i="0" u="none" strike="noStrike" kern="1200" baseline="0">
            <a:solidFill>
              <a:sysClr val="windowText" lastClr="000000">
                <a:lumMod val="65000"/>
                <a:lumOff val="35000"/>
              </a:sysClr>
            </a:solidFill>
            <a:latin typeface="+mn-lt"/>
            <a:ea typeface="Malgun Gothic Semilight" panose="020B0502040204020203" pitchFamily="34" charset="-128"/>
            <a:cs typeface="Malgun Gothic Semilight" panose="020B0502040204020203" pitchFamily="34" charset="-128"/>
          </a:endParaRPr>
        </a:p>
      </cx:txPr>
    </cx:legend>
  </cx:chart>
  <cx:spPr>
    <a:ln>
      <a:no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Лист1!$A$2:$A$4</cx:f>
        <cx:lvl ptCount="3">
          <cx:pt idx="0">понизили</cx:pt>
          <cx:pt idx="1">подтвердили</cx:pt>
          <cx:pt idx="2">повысили</cx:pt>
        </cx:lvl>
      </cx:strDim>
      <cx:numDim type="size">
        <cx:f>Лист1!$B$2:$B$4</cx:f>
        <cx:lvl ptCount="3" formatCode="Основной">
          <cx:pt idx="0">38.32</cx:pt>
          <cx:pt idx="1">55.530000000000001</cx:pt>
          <cx:pt idx="2">6.1500000000000004</cx:pt>
        </cx:lvl>
      </cx:numDim>
    </cx:data>
  </cx:chartData>
  <cx:chart>
    <cx:plotArea>
      <cx:plotAreaRegion>
        <cx:plotSurface>
          <cx:spPr>
            <a:ln>
              <a:noFill/>
            </a:ln>
          </cx:spPr>
        </cx:plotSurface>
        <cx:series layoutId="sunburst" uniqueId="{171594ED-ABAA-4A62-B03D-99885FEC0829}">
          <cx:tx>
            <cx:txData>
              <cx:f>Лист1!$B$1</cx:f>
              <cx:v>Ряд 1</cx:v>
            </cx:txData>
          </cx:tx>
          <cx:dataLabels>
            <cx:txPr>
              <a:bodyPr spcFirstLastPara="1" vertOverflow="ellipsis" horzOverflow="overflow" wrap="square" lIns="0" tIns="0" rIns="0" bIns="0" anchor="ctr" anchorCtr="1"/>
              <a:lstStyle/>
              <a:p>
                <a:pPr algn="ctr" rtl="0">
                  <a:defRPr sz="1600" b="1">
                    <a:solidFill>
                      <a:schemeClr val="tx1"/>
                    </a:solidFill>
                  </a:defRPr>
                </a:pPr>
                <a:endParaRPr lang="ru-RU" sz="1600" b="1" i="0" u="none" strike="noStrike" kern="1200" baseline="0">
                  <a:solidFill>
                    <a:schemeClr val="tx1"/>
                  </a:solidFill>
                  <a:latin typeface="Calibri"/>
                </a:endParaRPr>
              </a:p>
            </cx:txPr>
            <cx:visibility seriesName="0" categoryName="0" value="1"/>
            <cx:separator>, </cx:separator>
          </cx:dataLabels>
          <cx:dataId val="0"/>
        </cx:series>
      </cx:plotAreaRegion>
    </cx:plotArea>
    <cx:legend pos="t" align="ctr" overlay="0">
      <cx:txPr>
        <a:bodyPr spcFirstLastPara="1" vertOverflow="ellipsis" horzOverflow="overflow" wrap="square" lIns="0" tIns="0" rIns="0" bIns="0" anchor="ctr" anchorCtr="1"/>
        <a:lstStyle/>
        <a:p>
          <a:pPr algn="ctr" rtl="0">
            <a:defRPr sz="1400">
              <a:latin typeface="+mn-lt"/>
              <a:ea typeface="Montserrat Medium (Основной текст)"/>
              <a:cs typeface="Montserrat Medium (Основной текст)"/>
            </a:defRPr>
          </a:pPr>
          <a:endParaRPr lang="ru-RU" sz="1400" b="0" i="0" u="none" strike="noStrike" kern="1200" baseline="0">
            <a:solidFill>
              <a:sysClr val="windowText" lastClr="000000">
                <a:lumMod val="65000"/>
                <a:lumOff val="35000"/>
              </a:sysClr>
            </a:solidFill>
            <a:latin typeface="+mn-lt"/>
            <a:ea typeface="Malgun Gothic Semilight" panose="020B0502040204020203" pitchFamily="34" charset="-128"/>
            <a:cs typeface="Malgun Gothic Semilight" panose="020B0502040204020203" pitchFamily="34" charset="-128"/>
          </a:endParaRPr>
        </a:p>
      </cx:txPr>
    </cx:legend>
  </cx:chart>
  <cx:spPr>
    <a:ln>
      <a:noFill/>
    </a:ln>
  </cx:spPr>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71A82C1-5FFE-99FC-44F7-8EBF2B1B98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0B3D208-D754-2459-EAA9-83F5DB9316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74271-1331-4452-881E-898437D3224A}" type="datetimeFigureOut">
              <a:rPr lang="ru-RU" smtClean="0"/>
              <a:t>18.08.2025</a:t>
            </a:fld>
            <a:endParaRPr lang="ru-RU"/>
          </a:p>
        </p:txBody>
      </p:sp>
      <p:sp>
        <p:nvSpPr>
          <p:cNvPr id="4" name="Нижний колонтитул 3">
            <a:extLst>
              <a:ext uri="{FF2B5EF4-FFF2-40B4-BE49-F238E27FC236}">
                <a16:creationId xmlns:a16="http://schemas.microsoft.com/office/drawing/2014/main" id="{C34E2EEE-26BA-EF38-8770-4D4B49411E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F3650DF-EBD7-1244-E1D3-0E3B856241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9DB568-9709-4CEA-A565-5ED5DEAE58BA}" type="slidenum">
              <a:rPr lang="ru-RU" smtClean="0"/>
              <a:t>‹#›</a:t>
            </a:fld>
            <a:endParaRPr lang="ru-RU"/>
          </a:p>
        </p:txBody>
      </p:sp>
    </p:spTree>
    <p:extLst>
      <p:ext uri="{BB962C8B-B14F-4D97-AF65-F5344CB8AC3E}">
        <p14:creationId xmlns:p14="http://schemas.microsoft.com/office/powerpoint/2010/main" val="24245616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2CD8070-D9CD-8D41-1F42-C33AE22D67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Заголовок 1">
            <a:extLst>
              <a:ext uri="{FF2B5EF4-FFF2-40B4-BE49-F238E27FC236}">
                <a16:creationId xmlns:a16="http://schemas.microsoft.com/office/drawing/2014/main" id="{5767F854-6F87-EA0C-1A9B-AB8A17037B9E}"/>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8" name="Текст 2">
            <a:extLst>
              <a:ext uri="{FF2B5EF4-FFF2-40B4-BE49-F238E27FC236}">
                <a16:creationId xmlns:a16="http://schemas.microsoft.com/office/drawing/2014/main" id="{A3AC097A-484F-D4FF-B96D-5C68211E0D8C}"/>
              </a:ext>
            </a:extLst>
          </p:cNvPr>
          <p:cNvSpPr>
            <a:spLocks noGrp="1"/>
          </p:cNvSpPr>
          <p:nvPr>
            <p:ph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64903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Заголовок раздела">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2C1D20F5-CE80-6AB5-012B-ED08711CB1A0}"/>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12191999 w 12192000"/>
              <a:gd name="connsiteY4" fmla="*/ 3430270 h 6858000"/>
              <a:gd name="connsiteX5" fmla="*/ 8764269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12191999" y="6858000"/>
                </a:lnTo>
                <a:lnTo>
                  <a:pt x="12191999" y="3430270"/>
                </a:lnTo>
                <a:cubicBezTo>
                  <a:pt x="12191999" y="5329555"/>
                  <a:pt x="10662919" y="6858000"/>
                  <a:pt x="8764269"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
        <p:nvSpPr>
          <p:cNvPr id="17" name="Полилиния: фигура 16">
            <a:extLst>
              <a:ext uri="{FF2B5EF4-FFF2-40B4-BE49-F238E27FC236}">
                <a16:creationId xmlns:a16="http://schemas.microsoft.com/office/drawing/2014/main" id="{65A9FB47-03F0-836A-5245-19852DA4EDB5}"/>
              </a:ext>
            </a:extLst>
          </p:cNvPr>
          <p:cNvSpPr/>
          <p:nvPr/>
        </p:nvSpPr>
        <p:spPr>
          <a:xfrm>
            <a:off x="8764269" y="3430270"/>
            <a:ext cx="3427730" cy="3427729"/>
          </a:xfrm>
          <a:custGeom>
            <a:avLst/>
            <a:gdLst>
              <a:gd name="connsiteX0" fmla="*/ 3427730 w 3427730"/>
              <a:gd name="connsiteY0" fmla="*/ 0 h 3427729"/>
              <a:gd name="connsiteX1" fmla="*/ 0 w 3427730"/>
              <a:gd name="connsiteY1" fmla="*/ 3427730 h 3427729"/>
              <a:gd name="connsiteX2" fmla="*/ 3427730 w 3427730"/>
              <a:gd name="connsiteY2" fmla="*/ 3427730 h 3427729"/>
              <a:gd name="connsiteX3" fmla="*/ 3427730 w 3427730"/>
              <a:gd name="connsiteY3" fmla="*/ 0 h 3427729"/>
            </a:gdLst>
            <a:ahLst/>
            <a:cxnLst>
              <a:cxn ang="0">
                <a:pos x="connsiteX0" y="connsiteY0"/>
              </a:cxn>
              <a:cxn ang="0">
                <a:pos x="connsiteX1" y="connsiteY1"/>
              </a:cxn>
              <a:cxn ang="0">
                <a:pos x="connsiteX2" y="connsiteY2"/>
              </a:cxn>
              <a:cxn ang="0">
                <a:pos x="connsiteX3" y="connsiteY3"/>
              </a:cxn>
            </a:cxnLst>
            <a:rect l="l" t="t" r="r" b="b"/>
            <a:pathLst>
              <a:path w="3427730" h="3427729">
                <a:moveTo>
                  <a:pt x="3427730" y="0"/>
                </a:moveTo>
                <a:cubicBezTo>
                  <a:pt x="3427730" y="1899285"/>
                  <a:pt x="1898650" y="3427730"/>
                  <a:pt x="0" y="3427730"/>
                </a:cubicBezTo>
                <a:lnTo>
                  <a:pt x="3427730" y="3427730"/>
                </a:lnTo>
                <a:lnTo>
                  <a:pt x="3427730" y="0"/>
                </a:lnTo>
                <a:close/>
              </a:path>
            </a:pathLst>
          </a:custGeom>
          <a:solidFill>
            <a:srgbClr val="138189"/>
          </a:solidFill>
          <a:ln w="6350" cap="flat">
            <a:noFill/>
            <a:prstDash val="solid"/>
            <a:miter/>
          </a:ln>
        </p:spPr>
        <p:txBody>
          <a:bodyPr rtlCol="0" anchor="ctr"/>
          <a:lstStyle/>
          <a:p>
            <a:endParaRPr lang="ru-RU"/>
          </a:p>
        </p:txBody>
      </p:sp>
    </p:spTree>
    <p:extLst>
      <p:ext uri="{BB962C8B-B14F-4D97-AF65-F5344CB8AC3E}">
        <p14:creationId xmlns:p14="http://schemas.microsoft.com/office/powerpoint/2010/main" val="102330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Заголовок раздела">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F53D96DD-D849-71BA-6111-25ADD9B57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9" name="Рисунок 18">
            <a:extLst>
              <a:ext uri="{FF2B5EF4-FFF2-40B4-BE49-F238E27FC236}">
                <a16:creationId xmlns:a16="http://schemas.microsoft.com/office/drawing/2014/main" id="{E797736F-CF0D-0124-7BE7-75B7E6853122}"/>
              </a:ext>
            </a:extLst>
          </p:cNvPr>
          <p:cNvSpPr>
            <a:spLocks noGrp="1"/>
          </p:cNvSpPr>
          <p:nvPr>
            <p:ph type="pic" sz="quarter" idx="10" hasCustomPrompt="1"/>
          </p:nvPr>
        </p:nvSpPr>
        <p:spPr>
          <a:xfrm>
            <a:off x="311150" y="341630"/>
            <a:ext cx="6174740" cy="6174740"/>
          </a:xfrm>
          <a:custGeom>
            <a:avLst/>
            <a:gdLst>
              <a:gd name="connsiteX0" fmla="*/ 3087371 w 6174740"/>
              <a:gd name="connsiteY0" fmla="*/ 0 h 6174740"/>
              <a:gd name="connsiteX1" fmla="*/ 4813490 w 6174740"/>
              <a:gd name="connsiteY1" fmla="*/ 527309 h 6174740"/>
              <a:gd name="connsiteX2" fmla="*/ 4992272 w 6174740"/>
              <a:gd name="connsiteY2" fmla="*/ 661004 h 6174740"/>
              <a:gd name="connsiteX3" fmla="*/ 5051169 w 6174740"/>
              <a:gd name="connsiteY3" fmla="*/ 705048 h 6174740"/>
              <a:gd name="connsiteX4" fmla="*/ 5270421 w 6174740"/>
              <a:gd name="connsiteY4" fmla="*/ 904320 h 6174740"/>
              <a:gd name="connsiteX5" fmla="*/ 6174740 w 6174740"/>
              <a:gd name="connsiteY5" fmla="*/ 3087370 h 6174740"/>
              <a:gd name="connsiteX6" fmla="*/ 6035981 w 6174740"/>
              <a:gd name="connsiteY6" fmla="*/ 4005410 h 6174740"/>
              <a:gd name="connsiteX7" fmla="*/ 5802213 w 6174740"/>
              <a:gd name="connsiteY7" fmla="*/ 4558935 h 6174740"/>
              <a:gd name="connsiteX8" fmla="*/ 4559217 w 6174740"/>
              <a:gd name="connsiteY8" fmla="*/ 5802085 h 6174740"/>
              <a:gd name="connsiteX9" fmla="*/ 3557662 w 6174740"/>
              <a:gd name="connsiteY9" fmla="*/ 6139164 h 6174740"/>
              <a:gd name="connsiteX10" fmla="*/ 3403119 w 6174740"/>
              <a:gd name="connsiteY10" fmla="*/ 6158799 h 6174740"/>
              <a:gd name="connsiteX11" fmla="*/ 3246290 w 6174740"/>
              <a:gd name="connsiteY11" fmla="*/ 6170723 h 6174740"/>
              <a:gd name="connsiteX12" fmla="*/ 3087370 w 6174740"/>
              <a:gd name="connsiteY12" fmla="*/ 6174740 h 6174740"/>
              <a:gd name="connsiteX13" fmla="*/ 2928506 w 6174740"/>
              <a:gd name="connsiteY13" fmla="*/ 6170723 h 6174740"/>
              <a:gd name="connsiteX14" fmla="*/ 0 w 6174740"/>
              <a:gd name="connsiteY14" fmla="*/ 3087370 h 6174740"/>
              <a:gd name="connsiteX15" fmla="*/ 3087371 w 6174740"/>
              <a:gd name="connsiteY15" fmla="*/ 0 h 617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74740" h="6174740">
                <a:moveTo>
                  <a:pt x="3087371" y="0"/>
                </a:moveTo>
                <a:cubicBezTo>
                  <a:pt x="3726736" y="0"/>
                  <a:pt x="4320739" y="194400"/>
                  <a:pt x="4813490" y="527309"/>
                </a:cubicBezTo>
                <a:lnTo>
                  <a:pt x="4992272" y="661004"/>
                </a:lnTo>
                <a:lnTo>
                  <a:pt x="5051169" y="705048"/>
                </a:lnTo>
                <a:cubicBezTo>
                  <a:pt x="5127411" y="767969"/>
                  <a:pt x="5200581" y="834479"/>
                  <a:pt x="5270421" y="904320"/>
                </a:cubicBezTo>
                <a:cubicBezTo>
                  <a:pt x="5829142" y="1463040"/>
                  <a:pt x="6174740" y="2234883"/>
                  <a:pt x="6174740" y="3087370"/>
                </a:cubicBezTo>
                <a:cubicBezTo>
                  <a:pt x="6174740" y="3407053"/>
                  <a:pt x="6126163" y="3715395"/>
                  <a:pt x="6035981" y="4005410"/>
                </a:cubicBezTo>
                <a:cubicBezTo>
                  <a:pt x="5975860" y="4198754"/>
                  <a:pt x="5897249" y="4383952"/>
                  <a:pt x="5802213" y="4558935"/>
                </a:cubicBezTo>
                <a:cubicBezTo>
                  <a:pt x="5517105" y="5083885"/>
                  <a:pt x="5084177" y="5516897"/>
                  <a:pt x="4559217" y="5802085"/>
                </a:cubicBezTo>
                <a:cubicBezTo>
                  <a:pt x="4252991" y="5968444"/>
                  <a:pt x="3915448" y="6084501"/>
                  <a:pt x="3557662" y="6139164"/>
                </a:cubicBezTo>
                <a:cubicBezTo>
                  <a:pt x="3506550" y="6146972"/>
                  <a:pt x="3455025" y="6153528"/>
                  <a:pt x="3403119" y="6158799"/>
                </a:cubicBezTo>
                <a:cubicBezTo>
                  <a:pt x="3351213" y="6164070"/>
                  <a:pt x="3298926" y="6168055"/>
                  <a:pt x="3246290" y="6170723"/>
                </a:cubicBezTo>
                <a:lnTo>
                  <a:pt x="3087370" y="6174740"/>
                </a:lnTo>
                <a:lnTo>
                  <a:pt x="2928506" y="6170723"/>
                </a:lnTo>
                <a:cubicBezTo>
                  <a:pt x="1297346" y="6088026"/>
                  <a:pt x="0" y="4739065"/>
                  <a:pt x="0" y="3087370"/>
                </a:cubicBezTo>
                <a:cubicBezTo>
                  <a:pt x="0" y="1382395"/>
                  <a:pt x="1382395" y="0"/>
                  <a:pt x="3087371" y="0"/>
                </a:cubicBezTo>
                <a:close/>
              </a:path>
            </a:pathLst>
          </a:custGeom>
        </p:spPr>
        <p:txBody>
          <a:bodyPr wrap="square" anchor="ctr">
            <a:noAutofit/>
          </a:bodyPr>
          <a:lstStyle>
            <a:lvl1pPr marL="0" indent="0" algn="ctr">
              <a:buFontTx/>
              <a:buNone/>
              <a:defRPr/>
            </a:lvl1pPr>
          </a:lstStyle>
          <a:p>
            <a:r>
              <a:rPr lang="ru-RU" dirty="0"/>
              <a:t>Фото</a:t>
            </a:r>
          </a:p>
        </p:txBody>
      </p:sp>
      <p:sp>
        <p:nvSpPr>
          <p:cNvPr id="23" name="Объект 2">
            <a:extLst>
              <a:ext uri="{FF2B5EF4-FFF2-40B4-BE49-F238E27FC236}">
                <a16:creationId xmlns:a16="http://schemas.microsoft.com/office/drawing/2014/main" id="{9F91FFF6-4C03-7D93-625D-47EC299240FA}"/>
              </a:ext>
            </a:extLst>
          </p:cNvPr>
          <p:cNvSpPr>
            <a:spLocks noGrp="1"/>
          </p:cNvSpPr>
          <p:nvPr>
            <p:ph idx="1"/>
          </p:nvPr>
        </p:nvSpPr>
        <p:spPr>
          <a:xfrm>
            <a:off x="6797040" y="1097281"/>
            <a:ext cx="4663440" cy="5562599"/>
          </a:xfrm>
        </p:spPr>
        <p:txBody>
          <a:bodyPr/>
          <a:lstStyle>
            <a:lvl1pPr algn="l">
              <a:defRPr lang="ru-RU" dirty="0" smtClean="0">
                <a:solidFill>
                  <a:schemeClr val="bg1"/>
                </a:solidFill>
                <a:latin typeface="Montserrat regular" panose="00000500000000000000" pitchFamily="2" charset="-52"/>
              </a:defRPr>
            </a:lvl1pPr>
            <a:lvl2pPr marL="457200" indent="0" algn="l">
              <a:buFontTx/>
              <a:buNone/>
              <a:defRPr lang="ru-RU" dirty="0" smtClean="0">
                <a:solidFill>
                  <a:schemeClr val="bg1"/>
                </a:solidFill>
                <a:latin typeface="Montserrat regular" panose="00000500000000000000" pitchFamily="2" charset="-52"/>
              </a:defRPr>
            </a:lvl2pPr>
            <a:lvl3pPr marL="914400" indent="0" algn="l">
              <a:buFontTx/>
              <a:buNone/>
              <a:defRPr lang="ru-RU" dirty="0" smtClean="0">
                <a:solidFill>
                  <a:schemeClr val="bg1"/>
                </a:solidFill>
                <a:latin typeface="Montserrat regular" panose="00000500000000000000" pitchFamily="2" charset="-52"/>
              </a:defRPr>
            </a:lvl3pPr>
            <a:lvl4pPr marL="1371600" indent="0" algn="l">
              <a:buFontTx/>
              <a:buNone/>
              <a:defRPr lang="ru-RU" dirty="0" smtClean="0">
                <a:solidFill>
                  <a:schemeClr val="bg1"/>
                </a:solidFill>
                <a:latin typeface="Montserrat regular" panose="00000500000000000000" pitchFamily="2" charset="-52"/>
              </a:defRPr>
            </a:lvl4pPr>
            <a:lvl5pPr marL="1828800" indent="0" algn="l">
              <a:buFontTx/>
              <a:buNone/>
              <a:defRPr lang="ru-RU" dirty="0">
                <a:solidFill>
                  <a:schemeClr val="bg1"/>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389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marL="3429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1pPr>
            <a:lvl2pPr marL="8001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2pPr>
            <a:lvl3pPr marL="1257300" indent="-34290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3pPr>
            <a:lvl4pPr marL="1657350" indent="-285750" algn="l">
              <a:buClr>
                <a:srgbClr val="138189"/>
              </a:buClr>
              <a:buFont typeface="Arial" panose="020B0604020202020204" pitchFamily="34" charset="0"/>
              <a:buChar char="•"/>
              <a:defRPr lang="ru-RU" dirty="0" smtClean="0">
                <a:solidFill>
                  <a:srgbClr val="161616"/>
                </a:solidFill>
                <a:latin typeface="Montserrat regular" panose="00000500000000000000" pitchFamily="2" charset="-52"/>
              </a:defRPr>
            </a:lvl4pPr>
            <a:lvl5pPr marL="2114550" indent="-285750" algn="l">
              <a:buClr>
                <a:srgbClr val="138189"/>
              </a:buClr>
              <a:buFont typeface="Arial" panose="020B0604020202020204" pitchFamily="34" charset="0"/>
              <a:buChar char="•"/>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7969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9E31CE9-C203-BF5A-9453-3523A756FD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EBA04DC2-40A0-83AD-C210-4FB4ACA435CE}"/>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654E0DCD-021D-F45C-2EDF-22567DC72B9C}"/>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44253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782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D7C2658-4A48-CBAF-1A82-0E58F5EBF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5" name="Объект 2">
            <a:extLst>
              <a:ext uri="{FF2B5EF4-FFF2-40B4-BE49-F238E27FC236}">
                <a16:creationId xmlns:a16="http://schemas.microsoft.com/office/drawing/2014/main" id="{AE1843D4-49AC-1F6A-A790-A50BD02BDF67}"/>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Объект 2">
            <a:extLst>
              <a:ext uri="{FF2B5EF4-FFF2-40B4-BE49-F238E27FC236}">
                <a16:creationId xmlns:a16="http://schemas.microsoft.com/office/drawing/2014/main" id="{0D165736-A4CD-E14C-E750-388DB8D36EF2}"/>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7641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17495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CF78266-F8A0-5247-11A9-BBF2F4FB5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Объект 2">
            <a:extLst>
              <a:ext uri="{FF2B5EF4-FFF2-40B4-BE49-F238E27FC236}">
                <a16:creationId xmlns:a16="http://schemas.microsoft.com/office/drawing/2014/main" id="{A1DDF331-2770-C4DD-6ACE-560DF3BAD0E4}"/>
              </a:ext>
            </a:extLst>
          </p:cNvPr>
          <p:cNvSpPr>
            <a:spLocks noGrp="1"/>
          </p:cNvSpPr>
          <p:nvPr>
            <p:ph idx="10"/>
          </p:nvPr>
        </p:nvSpPr>
        <p:spPr>
          <a:xfrm>
            <a:off x="6294120" y="2065654"/>
            <a:ext cx="51663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6340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D5270E1-4BAB-A5BC-91CF-58DB05B92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42C9606-4E2E-4588-40EE-C339CEA786F9}"/>
              </a:ext>
            </a:extLst>
          </p:cNvPr>
          <p:cNvSpPr>
            <a:spLocks noGrp="1"/>
          </p:cNvSpPr>
          <p:nvPr>
            <p:ph type="title"/>
          </p:nvPr>
        </p:nvSpPr>
        <p:spPr>
          <a:xfrm>
            <a:off x="731520" y="1097281"/>
            <a:ext cx="10728960" cy="594360"/>
          </a:xfrm>
        </p:spPr>
        <p:txBody>
          <a:bodyPr>
            <a:normAutofit/>
          </a:bodyPr>
          <a:lstStyle>
            <a:lvl1pPr algn="l">
              <a:defRPr sz="2800">
                <a:solidFill>
                  <a:srgbClr val="138189"/>
                </a:solidFill>
              </a:defRPr>
            </a:lvl1pPr>
          </a:lstStyle>
          <a:p>
            <a:r>
              <a:rPr lang="ru-RU" dirty="0"/>
              <a:t>Образец заголовка</a:t>
            </a:r>
          </a:p>
        </p:txBody>
      </p:sp>
      <p:sp>
        <p:nvSpPr>
          <p:cNvPr id="13" name="Объект 2">
            <a:extLst>
              <a:ext uri="{FF2B5EF4-FFF2-40B4-BE49-F238E27FC236}">
                <a16:creationId xmlns:a16="http://schemas.microsoft.com/office/drawing/2014/main" id="{766FB59C-7FD0-9327-5560-951BAC891475}"/>
              </a:ext>
            </a:extLst>
          </p:cNvPr>
          <p:cNvSpPr>
            <a:spLocks noGrp="1"/>
          </p:cNvSpPr>
          <p:nvPr>
            <p:ph idx="1"/>
          </p:nvPr>
        </p:nvSpPr>
        <p:spPr>
          <a:xfrm>
            <a:off x="731520" y="2065654"/>
            <a:ext cx="10728960" cy="4594226"/>
          </a:xfrm>
        </p:spPr>
        <p:txBody>
          <a:bodyPr/>
          <a:lstStyle>
            <a:lvl1pPr algn="l">
              <a:defRPr lang="ru-RU" dirty="0" smtClean="0">
                <a:solidFill>
                  <a:srgbClr val="161616"/>
                </a:solidFill>
                <a:latin typeface="Montserrat regular" panose="00000500000000000000" pitchFamily="2" charset="-52"/>
              </a:defRPr>
            </a:lvl1pPr>
            <a:lvl2pPr marL="457200" indent="0" algn="l">
              <a:buFontTx/>
              <a:buNone/>
              <a:defRPr lang="ru-RU" dirty="0" smtClean="0">
                <a:solidFill>
                  <a:srgbClr val="161616"/>
                </a:solidFill>
                <a:latin typeface="Montserrat regular" panose="00000500000000000000" pitchFamily="2" charset="-52"/>
              </a:defRPr>
            </a:lvl2pPr>
            <a:lvl3pPr marL="914400" indent="0" algn="l">
              <a:buFontTx/>
              <a:buNone/>
              <a:defRPr lang="ru-RU" dirty="0" smtClean="0">
                <a:solidFill>
                  <a:srgbClr val="161616"/>
                </a:solidFill>
                <a:latin typeface="Montserrat regular" panose="00000500000000000000" pitchFamily="2" charset="-52"/>
              </a:defRPr>
            </a:lvl3pPr>
            <a:lvl4pPr marL="1371600" indent="0" algn="l">
              <a:buFontTx/>
              <a:buNone/>
              <a:defRPr lang="ru-RU" dirty="0" smtClean="0">
                <a:solidFill>
                  <a:srgbClr val="161616"/>
                </a:solidFill>
                <a:latin typeface="Montserrat regular" panose="00000500000000000000" pitchFamily="2" charset="-52"/>
              </a:defRPr>
            </a:lvl4pPr>
            <a:lvl5pPr marL="1828800" indent="0" algn="l">
              <a:buFontTx/>
              <a:buNone/>
              <a:defRPr lang="ru-RU" dirty="0">
                <a:solidFill>
                  <a:srgbClr val="161616"/>
                </a:solidFill>
                <a:latin typeface="Montserrat regular" panose="00000500000000000000" pitchFamily="2" charset="-52"/>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804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32" name="Рисунок 31">
            <a:extLst>
              <a:ext uri="{FF2B5EF4-FFF2-40B4-BE49-F238E27FC236}">
                <a16:creationId xmlns:a16="http://schemas.microsoft.com/office/drawing/2014/main" id="{C76EB2BD-F2B4-D605-EF79-8FBD2DA6A4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8" name="Рисунок 27">
            <a:extLst>
              <a:ext uri="{FF2B5EF4-FFF2-40B4-BE49-F238E27FC236}">
                <a16:creationId xmlns:a16="http://schemas.microsoft.com/office/drawing/2014/main" id="{598F62C9-8BAB-8957-DA8D-D17A7AC685DC}"/>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5334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cubicBezTo>
                  <a:pt x="12192000" y="3799205"/>
                  <a:pt x="9133205" y="6858000"/>
                  <a:pt x="5334000" y="6858000"/>
                </a:cubicBezTo>
                <a:lnTo>
                  <a:pt x="0" y="6858000"/>
                </a:lnTo>
                <a:close/>
              </a:path>
            </a:pathLst>
          </a:custGeom>
        </p:spPr>
        <p:txBody>
          <a:bodyPr wrap="square" anchor="ctr">
            <a:noAutofit/>
          </a:bodyPr>
          <a:lstStyle>
            <a:lvl1pPr marL="0" indent="0" algn="ctr">
              <a:buFontTx/>
              <a:buNone/>
              <a:defRPr/>
            </a:lvl1pPr>
          </a:lstStyle>
          <a:p>
            <a:r>
              <a:rPr lang="ru-RU" dirty="0"/>
              <a:t>Фото</a:t>
            </a:r>
          </a:p>
        </p:txBody>
      </p:sp>
    </p:spTree>
    <p:extLst>
      <p:ext uri="{BB962C8B-B14F-4D97-AF65-F5344CB8AC3E}">
        <p14:creationId xmlns:p14="http://schemas.microsoft.com/office/powerpoint/2010/main" val="62635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0FFDF-0F1C-1BDE-2C7C-6F1EEA51EC92}"/>
              </a:ext>
            </a:extLst>
          </p:cNvPr>
          <p:cNvSpPr>
            <a:spLocks noGrp="1"/>
          </p:cNvSpPr>
          <p:nvPr>
            <p:ph type="title"/>
          </p:nvPr>
        </p:nvSpPr>
        <p:spPr>
          <a:xfrm>
            <a:off x="838200" y="4556760"/>
            <a:ext cx="10515600" cy="972343"/>
          </a:xfrm>
          <a:prstGeom prst="rect">
            <a:avLst/>
          </a:prstGeom>
        </p:spPr>
        <p:txBody>
          <a:bodyPr vert="horz" lIns="91440" tIns="45720" rIns="91440" bIns="45720" rtlCol="0" anchor="t">
            <a:normAutofit/>
          </a:bodyPr>
          <a:lstStyle/>
          <a:p>
            <a:r>
              <a:rPr lang="ru-RU" dirty="0"/>
              <a:t>Образец заголовка</a:t>
            </a:r>
          </a:p>
        </p:txBody>
      </p:sp>
      <p:sp>
        <p:nvSpPr>
          <p:cNvPr id="3" name="Текст 2">
            <a:extLst>
              <a:ext uri="{FF2B5EF4-FFF2-40B4-BE49-F238E27FC236}">
                <a16:creationId xmlns:a16="http://schemas.microsoft.com/office/drawing/2014/main" id="{3C42A32B-87BF-A1C4-AE44-6C01AC3A9436}"/>
              </a:ext>
            </a:extLst>
          </p:cNvPr>
          <p:cNvSpPr>
            <a:spLocks noGrp="1"/>
          </p:cNvSpPr>
          <p:nvPr>
            <p:ph type="body" idx="1"/>
          </p:nvPr>
        </p:nvSpPr>
        <p:spPr>
          <a:xfrm>
            <a:off x="838200" y="5547360"/>
            <a:ext cx="10515600" cy="1112520"/>
          </a:xfrm>
          <a:prstGeom prst="rect">
            <a:avLst/>
          </a:prstGeom>
        </p:spPr>
        <p:txBody>
          <a:bodyPr vert="horz" lIns="91440" tIns="45720" rIns="91440" bIns="45720" rtlCol="0">
            <a:normAutofit/>
          </a:bodyPr>
          <a:lstStyle/>
          <a:p>
            <a:pPr lvl="0"/>
            <a:r>
              <a:rPr lang="ru-RU" dirty="0"/>
              <a:t>Образец текста</a:t>
            </a:r>
          </a:p>
        </p:txBody>
      </p:sp>
    </p:spTree>
    <p:extLst>
      <p:ext uri="{BB962C8B-B14F-4D97-AF65-F5344CB8AC3E}">
        <p14:creationId xmlns:p14="http://schemas.microsoft.com/office/powerpoint/2010/main" val="1432791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3" r:id="rId4"/>
    <p:sldLayoutId id="2147483669" r:id="rId5"/>
    <p:sldLayoutId id="2147483664" r:id="rId6"/>
    <p:sldLayoutId id="2147483668" r:id="rId7"/>
    <p:sldLayoutId id="2147483665" r:id="rId8"/>
    <p:sldLayoutId id="2147483651" r:id="rId9"/>
    <p:sldLayoutId id="2147483661" r:id="rId10"/>
    <p:sldLayoutId id="2147483662" r:id="rId11"/>
  </p:sldLayoutIdLst>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microsoft.com/office/2014/relationships/chartEx" Target="../charts/chartEx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microsoft.com/office/2014/relationships/chartEx" Target="../charts/chartEx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microsoft.com/office/2014/relationships/chartEx" Target="../charts/chartEx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microsoft.com/office/2014/relationships/chartEx" Target="../charts/chartEx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4/relationships/chartEx" Target="../charts/chartEx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006AD5E-8059-51D8-7B2E-A3A2EF52D8CE}"/>
              </a:ext>
            </a:extLst>
          </p:cNvPr>
          <p:cNvSpPr>
            <a:spLocks noGrp="1"/>
          </p:cNvSpPr>
          <p:nvPr>
            <p:ph type="title"/>
          </p:nvPr>
        </p:nvSpPr>
        <p:spPr>
          <a:xfrm>
            <a:off x="838200" y="4334338"/>
            <a:ext cx="10515600" cy="972343"/>
          </a:xfrm>
        </p:spPr>
        <p:txBody>
          <a:bodyPr>
            <a:normAutofit fontScale="90000"/>
          </a:bodyPr>
          <a:lstStyle/>
          <a:p>
            <a:r>
              <a:rPr lang="ru-RU" b="1" dirty="0"/>
              <a:t>Результаты Всероссийских проверочных работ (ВПР) </a:t>
            </a:r>
            <a:br>
              <a:rPr lang="ru-RU" b="1" dirty="0"/>
            </a:br>
            <a:r>
              <a:rPr lang="ru-RU" b="1" dirty="0"/>
              <a:t>в  Приморском крае</a:t>
            </a:r>
            <a:br>
              <a:rPr lang="ru-RU" b="1" dirty="0"/>
            </a:br>
            <a:br>
              <a:rPr lang="ru-RU" b="1" dirty="0"/>
            </a:br>
            <a:r>
              <a:rPr lang="ru-RU" b="1" dirty="0"/>
              <a:t>2025 год</a:t>
            </a:r>
            <a:br>
              <a:rPr lang="ru-RU" b="1" dirty="0"/>
            </a:br>
            <a:r>
              <a:rPr lang="ru-RU" b="1" dirty="0"/>
              <a:t>5 класс</a:t>
            </a:r>
          </a:p>
        </p:txBody>
      </p:sp>
    </p:spTree>
    <p:extLst>
      <p:ext uri="{BB962C8B-B14F-4D97-AF65-F5344CB8AC3E}">
        <p14:creationId xmlns:p14="http://schemas.microsoft.com/office/powerpoint/2010/main" val="20567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449991779"/>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5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1553813</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19699</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238977540"/>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09C5954-11AA-49BA-9401-AA2BF5E97928}"/>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125843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4031732130"/>
              </p:ext>
            </p:extLst>
          </p:nvPr>
        </p:nvGraphicFramePr>
        <p:xfrm>
          <a:off x="523554" y="678973"/>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968475" y="5351387"/>
            <a:ext cx="240952" cy="154003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692923" y="5153506"/>
            <a:ext cx="190832" cy="195007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771292" y="5318790"/>
            <a:ext cx="210040" cy="164764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510941" y="3484203"/>
            <a:ext cx="145903" cy="524374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252785" y="6363717"/>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812726" y="6363717"/>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533877" y="6363717"/>
            <a:ext cx="743700" cy="369332"/>
          </a:xfrm>
          <a:prstGeom prst="rect">
            <a:avLst/>
          </a:prstGeom>
          <a:noFill/>
        </p:spPr>
        <p:txBody>
          <a:bodyPr wrap="square" rtlCol="0">
            <a:spAutoFit/>
          </a:bodyPr>
          <a:lstStyle/>
          <a:p>
            <a:pPr algn="ctr"/>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540568" y="6363717"/>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B6454F07-804C-49CB-B659-5C44B4C43830}"/>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134347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295154452"/>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8DC6BE7-BB9A-4BA0-AEAC-714D79628203}"/>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412566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000" b="1"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FB95ED81-9610-4F84-9600-6190F3205203}"/>
                  </a:ext>
                </a:extLst>
              </p:cNvPr>
              <p:cNvGraphicFramePr/>
              <p:nvPr>
                <p:extLst>
                  <p:ext uri="{D42A27DB-BD31-4B8C-83A1-F6EECF244321}">
                    <p14:modId xmlns:p14="http://schemas.microsoft.com/office/powerpoint/2010/main" val="3262783851"/>
                  </p:ext>
                </p:extLst>
              </p:nvPr>
            </p:nvGraphicFramePr>
            <p:xfrm>
              <a:off x="1375794" y="1132514"/>
              <a:ext cx="9090870" cy="48488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FB95ED81-9610-4F84-9600-6190F3205203}"/>
                  </a:ext>
                </a:extLst>
              </p:cNvPr>
              <p:cNvPicPr>
                <a:picLocks noGrp="1" noRot="1" noChangeAspect="1" noMove="1" noResize="1" noEditPoints="1" noAdjustHandles="1" noChangeArrowheads="1" noChangeShapeType="1"/>
              </p:cNvPicPr>
              <p:nvPr/>
            </p:nvPicPr>
            <p:blipFill>
              <a:blip r:embed="rId3"/>
              <a:stretch>
                <a:fillRect/>
              </a:stretch>
            </p:blipFill>
            <p:spPr>
              <a:xfrm>
                <a:off x="1375794" y="1132514"/>
                <a:ext cx="9090870" cy="4848838"/>
              </a:xfrm>
              <a:prstGeom prst="rect">
                <a:avLst/>
              </a:prstGeom>
            </p:spPr>
          </p:pic>
        </mc:Fallback>
      </mc:AlternateContent>
      <p:sp>
        <p:nvSpPr>
          <p:cNvPr id="5" name="TextBox 4">
            <a:extLst>
              <a:ext uri="{FF2B5EF4-FFF2-40B4-BE49-F238E27FC236}">
                <a16:creationId xmlns:a16="http://schemas.microsoft.com/office/drawing/2014/main" id="{C4BA121F-4381-4FEC-A2C2-961BE1642991}"/>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8354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41297" y="294519"/>
            <a:ext cx="10728960" cy="594360"/>
          </a:xfrm>
        </p:spPr>
        <p:txBody>
          <a:bodyPr/>
          <a:lstStyle/>
          <a:p>
            <a:r>
              <a:rPr lang="ru-RU" b="1"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русскому языку в 5 классах приняло участие </a:t>
            </a:r>
            <a:r>
              <a:rPr lang="ru-RU" b="1" dirty="0"/>
              <a:t>19699</a:t>
            </a:r>
            <a:r>
              <a:rPr lang="ru-RU" dirty="0"/>
              <a:t> человек.</a:t>
            </a:r>
          </a:p>
          <a:p>
            <a:endParaRPr lang="ru-RU" dirty="0"/>
          </a:p>
          <a:p>
            <a:pPr marL="285750" indent="-285750">
              <a:buFont typeface="Courier New" panose="02070309020205020404" pitchFamily="49" charset="0"/>
              <a:buChar char="o"/>
            </a:pPr>
            <a:r>
              <a:rPr lang="ru-RU" dirty="0"/>
              <a:t>Не справились с  работой (получили «2») – </a:t>
            </a:r>
            <a:r>
              <a:rPr lang="ru-RU" b="1" dirty="0"/>
              <a:t>2455</a:t>
            </a:r>
            <a:r>
              <a:rPr lang="ru-RU" dirty="0"/>
              <a:t> участников (</a:t>
            </a:r>
            <a:r>
              <a:rPr lang="ru-RU" b="1" dirty="0"/>
              <a:t>12,23</a:t>
            </a:r>
            <a:r>
              <a:rPr lang="ru-RU" dirty="0"/>
              <a:t>%).</a:t>
            </a:r>
          </a:p>
          <a:p>
            <a:endParaRPr lang="ru-RU" dirty="0"/>
          </a:p>
          <a:p>
            <a:pPr marL="285750" indent="-285750">
              <a:buFont typeface="Courier New" panose="02070309020205020404" pitchFamily="49" charset="0"/>
              <a:buChar char="o"/>
            </a:pPr>
            <a:r>
              <a:rPr lang="ru-RU" dirty="0"/>
              <a:t> </a:t>
            </a:r>
            <a:r>
              <a:rPr lang="ru-RU" b="1" dirty="0"/>
              <a:t>44,11%</a:t>
            </a:r>
            <a:r>
              <a:rPr lang="ru-RU" dirty="0"/>
              <a:t> участников показали качество знаний (получили «4» и «5»)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вызвали задания № </a:t>
            </a:r>
            <a:r>
              <a:rPr lang="ru-RU" b="1" dirty="0"/>
              <a:t>2К1, 2К2, 2К3.</a:t>
            </a:r>
            <a:endParaRPr lang="ru-RU" dirty="0"/>
          </a:p>
        </p:txBody>
      </p:sp>
      <p:sp>
        <p:nvSpPr>
          <p:cNvPr id="5" name="TextBox 4">
            <a:extLst>
              <a:ext uri="{FF2B5EF4-FFF2-40B4-BE49-F238E27FC236}">
                <a16:creationId xmlns:a16="http://schemas.microsoft.com/office/drawing/2014/main" id="{FBA7A625-9728-421E-94AD-1B26D26C483D}"/>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421585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математике</a:t>
            </a:r>
          </a:p>
        </p:txBody>
      </p:sp>
    </p:spTree>
    <p:extLst>
      <p:ext uri="{BB962C8B-B14F-4D97-AF65-F5344CB8AC3E}">
        <p14:creationId xmlns:p14="http://schemas.microsoft.com/office/powerpoint/2010/main" val="95092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3200"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1</a:t>
            </a:r>
            <a:r>
              <a:rPr lang="ru-RU" sz="2000" dirty="0">
                <a:solidFill>
                  <a:sysClr val="windowText" lastClr="000000"/>
                </a:solidFill>
              </a:rPr>
              <a:t>7</a:t>
            </a:r>
            <a:r>
              <a:rPr lang="en-US" sz="2000" dirty="0">
                <a:solidFill>
                  <a:sysClr val="windowText" lastClr="000000"/>
                </a:solidFill>
              </a:rPr>
              <a:t> </a:t>
            </a:r>
            <a:r>
              <a:rPr lang="ru-RU" sz="20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8" y="234104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14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6396576" y="4907561"/>
            <a:ext cx="5681741" cy="181157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ru-RU" sz="1400" dirty="0">
                <a:solidFill>
                  <a:schemeClr val="tx1"/>
                </a:solidFill>
              </a:rPr>
              <a:t>Часть 1 состоит из заданий 1–11. </a:t>
            </a:r>
          </a:p>
          <a:p>
            <a:pPr>
              <a:lnSpc>
                <a:spcPct val="114000"/>
              </a:lnSpc>
            </a:pPr>
            <a:r>
              <a:rPr lang="ru-RU" sz="1400" dirty="0">
                <a:solidFill>
                  <a:schemeClr val="tx1"/>
                </a:solidFill>
              </a:rPr>
              <a:t>Во всех заданиях части 1 следует записать только ответ. Полное решение не является объектом проверки.</a:t>
            </a:r>
          </a:p>
          <a:p>
            <a:pPr>
              <a:lnSpc>
                <a:spcPct val="114000"/>
              </a:lnSpc>
            </a:pPr>
            <a:r>
              <a:rPr lang="ru-RU" sz="1400" dirty="0">
                <a:solidFill>
                  <a:schemeClr val="tx1"/>
                </a:solidFill>
              </a:rPr>
              <a:t>Часть 2 состоит из заданий 12–17.</a:t>
            </a:r>
          </a:p>
          <a:p>
            <a:pPr>
              <a:lnSpc>
                <a:spcPct val="114000"/>
              </a:lnSpc>
            </a:pPr>
            <a:r>
              <a:rPr lang="ru-RU" sz="1400" dirty="0">
                <a:solidFill>
                  <a:schemeClr val="tx1"/>
                </a:solidFill>
              </a:rPr>
              <a:t>В заданиях части 2 объектом проверки является полное решение, то есть последовательность действий и рассуждений обучающегося.</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a:t>
            </a:r>
            <a:r>
              <a:rPr lang="ru-RU" b="1" dirty="0">
                <a:solidFill>
                  <a:sysClr val="windowText" lastClr="000000"/>
                </a:solidFill>
              </a:rPr>
              <a:t>7</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24</a:t>
            </a:r>
          </a:p>
        </p:txBody>
      </p:sp>
      <p:sp>
        <p:nvSpPr>
          <p:cNvPr id="14" name="Прямоугольник: скругленные углы 13">
            <a:extLst>
              <a:ext uri="{FF2B5EF4-FFF2-40B4-BE49-F238E27FC236}">
                <a16:creationId xmlns:a16="http://schemas.microsoft.com/office/drawing/2014/main" id="{3EEB01CB-1853-44FF-B0DC-3ADB00B795AF}"/>
              </a:ext>
            </a:extLst>
          </p:cNvPr>
          <p:cNvSpPr/>
          <p:nvPr/>
        </p:nvSpPr>
        <p:spPr>
          <a:xfrm>
            <a:off x="1939187" y="326553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3 задания повышенного уровня сложности</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791998347"/>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0-6</a:t>
                      </a:r>
                    </a:p>
                  </a:txBody>
                  <a:tcPr anchor="ctr"/>
                </a:tc>
                <a:tc>
                  <a:txBody>
                    <a:bodyPr/>
                    <a:lstStyle/>
                    <a:p>
                      <a:pPr algn="ctr"/>
                      <a:r>
                        <a:rPr lang="ru-RU" sz="1600" dirty="0"/>
                        <a:t>7-12</a:t>
                      </a:r>
                    </a:p>
                  </a:txBody>
                  <a:tcPr anchor="ctr"/>
                </a:tc>
                <a:tc>
                  <a:txBody>
                    <a:bodyPr/>
                    <a:lstStyle/>
                    <a:p>
                      <a:pPr algn="ctr"/>
                      <a:r>
                        <a:rPr lang="ru-RU" sz="1600" dirty="0"/>
                        <a:t>13-18</a:t>
                      </a:r>
                    </a:p>
                  </a:txBody>
                  <a:tcPr anchor="ctr"/>
                </a:tc>
                <a:tc>
                  <a:txBody>
                    <a:bodyPr/>
                    <a:lstStyle/>
                    <a:p>
                      <a:pPr algn="ctr"/>
                      <a:r>
                        <a:rPr lang="ru-RU" sz="1600" dirty="0"/>
                        <a:t>19-24</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22149" y="5662532"/>
            <a:ext cx="854002"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2" name="Прямоугольник: скругленные углы 21">
            <a:extLst>
              <a:ext uri="{FF2B5EF4-FFF2-40B4-BE49-F238E27FC236}">
                <a16:creationId xmlns:a16="http://schemas.microsoft.com/office/drawing/2014/main" id="{5E9AC808-ED66-4CE9-8380-7389510699E6}"/>
              </a:ext>
            </a:extLst>
          </p:cNvPr>
          <p:cNvSpPr/>
          <p:nvPr/>
        </p:nvSpPr>
        <p:spPr>
          <a:xfrm>
            <a:off x="2861262" y="5200284"/>
            <a:ext cx="3450204"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ru-RU" sz="1400" dirty="0">
              <a:solidFill>
                <a:schemeClr val="tx1"/>
              </a:solidFill>
            </a:endParaRPr>
          </a:p>
          <a:p>
            <a:pPr>
              <a:lnSpc>
                <a:spcPct val="114000"/>
              </a:lnSpc>
            </a:pPr>
            <a:r>
              <a:rPr lang="ru-RU" sz="1400" dirty="0">
                <a:solidFill>
                  <a:schemeClr val="tx1"/>
                </a:solidFill>
              </a:rPr>
              <a:t>Проверяемые элементы:</a:t>
            </a:r>
          </a:p>
          <a:p>
            <a:pPr marL="285750" indent="-285750">
              <a:lnSpc>
                <a:spcPct val="114000"/>
              </a:lnSpc>
              <a:buFont typeface="Courier New" panose="02070309020205020404" pitchFamily="49" charset="0"/>
              <a:buChar char="o"/>
            </a:pPr>
            <a:r>
              <a:rPr lang="ru-RU" sz="1400" dirty="0">
                <a:solidFill>
                  <a:schemeClr val="tx1"/>
                </a:solidFill>
              </a:rPr>
              <a:t>дроби;</a:t>
            </a:r>
          </a:p>
          <a:p>
            <a:pPr marL="285750" indent="-285750">
              <a:lnSpc>
                <a:spcPct val="114000"/>
              </a:lnSpc>
              <a:buFont typeface="Courier New" panose="02070309020205020404" pitchFamily="49" charset="0"/>
              <a:buChar char="o"/>
            </a:pPr>
            <a:r>
              <a:rPr lang="ru-RU" sz="1400" dirty="0">
                <a:solidFill>
                  <a:schemeClr val="tx1"/>
                </a:solidFill>
              </a:rPr>
              <a:t>текстовые задачи;</a:t>
            </a:r>
          </a:p>
          <a:p>
            <a:pPr marL="285750" indent="-285750">
              <a:lnSpc>
                <a:spcPct val="114000"/>
              </a:lnSpc>
              <a:buFont typeface="Courier New" panose="02070309020205020404" pitchFamily="49" charset="0"/>
              <a:buChar char="o"/>
            </a:pPr>
            <a:r>
              <a:rPr lang="ru-RU" sz="1400" dirty="0">
                <a:solidFill>
                  <a:schemeClr val="tx1"/>
                </a:solidFill>
              </a:rPr>
              <a:t>натуральные числа и нуль;</a:t>
            </a:r>
          </a:p>
          <a:p>
            <a:pPr marL="285750" indent="-285750">
              <a:lnSpc>
                <a:spcPct val="114000"/>
              </a:lnSpc>
              <a:buFont typeface="Courier New" panose="02070309020205020404" pitchFamily="49" charset="0"/>
              <a:buChar char="o"/>
            </a:pPr>
            <a:r>
              <a:rPr lang="ru-RU" sz="1400" dirty="0">
                <a:solidFill>
                  <a:schemeClr val="tx1"/>
                </a:solidFill>
              </a:rPr>
              <a:t>наглядная геометрия.</a:t>
            </a:r>
          </a:p>
          <a:p>
            <a:endParaRPr lang="ru-RU" sz="1400" dirty="0">
              <a:solidFill>
                <a:schemeClr val="tx1"/>
              </a:solidFill>
            </a:endParaRPr>
          </a:p>
        </p:txBody>
      </p:sp>
      <p:sp>
        <p:nvSpPr>
          <p:cNvPr id="19" name="TextBox 18">
            <a:extLst>
              <a:ext uri="{FF2B5EF4-FFF2-40B4-BE49-F238E27FC236}">
                <a16:creationId xmlns:a16="http://schemas.microsoft.com/office/drawing/2014/main" id="{12C27944-DAFA-4BAA-967E-6C949FEA1B38}"/>
              </a:ext>
            </a:extLst>
          </p:cNvPr>
          <p:cNvSpPr txBox="1"/>
          <p:nvPr/>
        </p:nvSpPr>
        <p:spPr>
          <a:xfrm>
            <a:off x="10419639" y="24335"/>
            <a:ext cx="1992549" cy="307777"/>
          </a:xfrm>
          <a:prstGeom prst="rect">
            <a:avLst/>
          </a:prstGeom>
          <a:noFill/>
        </p:spPr>
        <p:txBody>
          <a:bodyPr wrap="square" rtlCol="0">
            <a:spAutoFit/>
          </a:bodyPr>
          <a:lstStyle/>
          <a:p>
            <a:r>
              <a:rPr lang="ru-RU" sz="14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126697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graphicFrame>
        <p:nvGraphicFramePr>
          <p:cNvPr id="5" name="Таблица 4">
            <a:extLst>
              <a:ext uri="{FF2B5EF4-FFF2-40B4-BE49-F238E27FC236}">
                <a16:creationId xmlns:a16="http://schemas.microsoft.com/office/drawing/2014/main" id="{E2C63D16-4AD3-47DF-9954-447C61C7C887}"/>
              </a:ext>
            </a:extLst>
          </p:cNvPr>
          <p:cNvGraphicFramePr>
            <a:graphicFrameLocks noGrp="1"/>
          </p:cNvGraphicFramePr>
          <p:nvPr>
            <p:extLst>
              <p:ext uri="{D42A27DB-BD31-4B8C-83A1-F6EECF244321}">
                <p14:modId xmlns:p14="http://schemas.microsoft.com/office/powerpoint/2010/main" val="3630354189"/>
              </p:ext>
            </p:extLst>
          </p:nvPr>
        </p:nvGraphicFramePr>
        <p:xfrm>
          <a:off x="215505" y="887106"/>
          <a:ext cx="11760989" cy="5838697"/>
        </p:xfrm>
        <a:graphic>
          <a:graphicData uri="http://schemas.openxmlformats.org/drawingml/2006/table">
            <a:tbl>
              <a:tblPr firstRow="1" firstCol="1" lastRow="1" lastCol="1" bandRow="1" bandCol="1">
                <a:tableStyleId>{5940675A-B579-460E-94D1-54222C63F5DA}</a:tableStyleId>
              </a:tblPr>
              <a:tblGrid>
                <a:gridCol w="549064">
                  <a:extLst>
                    <a:ext uri="{9D8B030D-6E8A-4147-A177-3AD203B41FA5}">
                      <a16:colId xmlns:a16="http://schemas.microsoft.com/office/drawing/2014/main" val="3371003209"/>
                    </a:ext>
                  </a:extLst>
                </a:gridCol>
                <a:gridCol w="11211925">
                  <a:extLst>
                    <a:ext uri="{9D8B030D-6E8A-4147-A177-3AD203B41FA5}">
                      <a16:colId xmlns:a16="http://schemas.microsoft.com/office/drawing/2014/main" val="1794966923"/>
                    </a:ext>
                  </a:extLst>
                </a:gridCol>
              </a:tblGrid>
              <a:tr h="97798">
                <a:tc>
                  <a:txBody>
                    <a:bodyPr/>
                    <a:lstStyle/>
                    <a:p>
                      <a:pPr marL="67945" marR="49530" algn="ctr">
                        <a:lnSpc>
                          <a:spcPct val="100000"/>
                        </a:lnSpc>
                        <a:spcAft>
                          <a:spcPts val="0"/>
                        </a:spcAft>
                      </a:pPr>
                      <a:r>
                        <a:rPr lang="ru-RU" sz="1300" b="1" dirty="0">
                          <a:effectLst/>
                          <a:latin typeface="Times New Roman" panose="02020603050405020304" pitchFamily="18" charset="0"/>
                          <a:cs typeface="Times New Roman" panose="02020603050405020304" pitchFamily="18" charset="0"/>
                        </a:rPr>
                        <a:t>№ п/п</a:t>
                      </a:r>
                      <a:endParaRPr lang="ru-RU"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7945" marR="49530" algn="ctr">
                        <a:lnSpc>
                          <a:spcPct val="100000"/>
                        </a:lnSpc>
                        <a:spcAft>
                          <a:spcPts val="0"/>
                        </a:spcAft>
                      </a:pPr>
                      <a:r>
                        <a:rPr lang="ru-RU" sz="1300" b="1" dirty="0">
                          <a:effectLst/>
                          <a:latin typeface="Times New Roman" panose="02020603050405020304" pitchFamily="18" charset="0"/>
                          <a:cs typeface="Times New Roman" panose="02020603050405020304" pitchFamily="18" charset="0"/>
                        </a:rPr>
                        <a:t>Блоки </a:t>
                      </a:r>
                      <a:r>
                        <a:rPr lang="ru-RU" sz="1300" b="1" dirty="0" err="1">
                          <a:effectLst/>
                          <a:latin typeface="Times New Roman" panose="02020603050405020304" pitchFamily="18" charset="0"/>
                          <a:cs typeface="Times New Roman" panose="02020603050405020304" pitchFamily="18" charset="0"/>
                        </a:rPr>
                        <a:t>ПООП</a:t>
                      </a:r>
                      <a:r>
                        <a:rPr lang="ru-RU" sz="1300" b="1" dirty="0">
                          <a:effectLst/>
                          <a:latin typeface="Times New Roman" panose="02020603050405020304" pitchFamily="18" charset="0"/>
                          <a:cs typeface="Times New Roman" panose="02020603050405020304" pitchFamily="18" charset="0"/>
                        </a:rPr>
                        <a:t> : выпускник научится / получит возможность научиться или проверяемые требования (умения) в соответствии с </a:t>
                      </a:r>
                      <a:r>
                        <a:rPr lang="ru-RU" sz="1300" b="1" dirty="0" err="1">
                          <a:effectLst/>
                          <a:latin typeface="Times New Roman" panose="02020603050405020304" pitchFamily="18" charset="0"/>
                          <a:cs typeface="Times New Roman" panose="02020603050405020304" pitchFamily="18" charset="0"/>
                        </a:rPr>
                        <a:t>ФГОС</a:t>
                      </a:r>
                      <a:endParaRPr lang="ru-RU"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51856539"/>
                  </a:ext>
                </a:extLst>
              </a:tr>
              <a:tr h="338538">
                <a:tc>
                  <a:txBody>
                    <a:bodyPr/>
                    <a:lstStyle/>
                    <a:p>
                      <a:pPr marL="67945" marR="49530" algn="ctr">
                        <a:lnSpc>
                          <a:spcPct val="100000"/>
                        </a:lnSpc>
                        <a:spcAft>
                          <a:spcPts val="0"/>
                        </a:spcAft>
                      </a:pPr>
                      <a:r>
                        <a:rPr lang="ru-RU" sz="1300" dirty="0">
                          <a:effectLst/>
                          <a:latin typeface="Times New Roman" panose="02020603050405020304" pitchFamily="18" charset="0"/>
                          <a:cs typeface="Times New Roman" panose="02020603050405020304" pitchFamily="18" charset="0"/>
                        </a:rPr>
                        <a:t> 1</a:t>
                      </a:r>
                      <a:endParaRPr lang="ru-RU"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Выполнять арифметические действия с натуральными числами, с обыкновенными дробями в простейших случаях</a:t>
                      </a:r>
                    </a:p>
                  </a:txBody>
                  <a:tcPr marL="9525" marR="9525" marT="9525" marB="0" anchor="ctr"/>
                </a:tc>
                <a:extLst>
                  <a:ext uri="{0D108BD9-81ED-4DB2-BD59-A6C34878D82A}">
                    <a16:rowId xmlns:a16="http://schemas.microsoft.com/office/drawing/2014/main" val="1316804931"/>
                  </a:ext>
                </a:extLst>
              </a:tr>
              <a:tr h="121996">
                <a:tc>
                  <a:txBody>
                    <a:bodyPr/>
                    <a:lstStyle/>
                    <a:p>
                      <a:pPr marL="67945" marR="49530" algn="ctr">
                        <a:lnSpc>
                          <a:spcPct val="100000"/>
                        </a:lnSpc>
                        <a:spcAft>
                          <a:spcPts val="0"/>
                        </a:spcAft>
                      </a:pPr>
                      <a:r>
                        <a:rPr lang="ru-RU" sz="1300" dirty="0">
                          <a:effectLst/>
                          <a:latin typeface="Times New Roman" panose="02020603050405020304" pitchFamily="18" charset="0"/>
                          <a:cs typeface="Times New Roman" panose="02020603050405020304" pitchFamily="18" charset="0"/>
                        </a:rPr>
                        <a:t> 2</a:t>
                      </a:r>
                      <a:endParaRPr lang="ru-RU"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Решать текстовые задачи арифметическим способом и с помощью организованного конечного перебора всех возможных вариантов</a:t>
                      </a:r>
                    </a:p>
                  </a:txBody>
                  <a:tcPr marL="9525" marR="9525" marT="9525" marB="0" anchor="ctr"/>
                </a:tc>
                <a:extLst>
                  <a:ext uri="{0D108BD9-81ED-4DB2-BD59-A6C34878D82A}">
                    <a16:rowId xmlns:a16="http://schemas.microsoft.com/office/drawing/2014/main" val="2519602564"/>
                  </a:ext>
                </a:extLst>
              </a:tr>
              <a:tr h="287287">
                <a:tc>
                  <a:txBody>
                    <a:bodyPr/>
                    <a:lstStyle/>
                    <a:p>
                      <a:pPr marL="67945" marR="49530" algn="ctr">
                        <a:lnSpc>
                          <a:spcPct val="100000"/>
                        </a:lnSpc>
                        <a:spcAft>
                          <a:spcPts val="0"/>
                        </a:spcAft>
                      </a:pPr>
                      <a:r>
                        <a:rPr lang="ru-RU" sz="1300" dirty="0">
                          <a:effectLst/>
                          <a:latin typeface="Times New Roman" panose="02020603050405020304" pitchFamily="18" charset="0"/>
                          <a:cs typeface="Times New Roman" panose="02020603050405020304" pitchFamily="18" charset="0"/>
                        </a:rPr>
                        <a:t>3</a:t>
                      </a:r>
                      <a:endParaRPr lang="ru-RU"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Выполнять арифметические действия с натуральными числами, с обыкновенными дробями в простейших случаях</a:t>
                      </a:r>
                    </a:p>
                  </a:txBody>
                  <a:tcPr marL="9525" marR="9525" marT="9525" marB="0" anchor="ctr"/>
                </a:tc>
                <a:extLst>
                  <a:ext uri="{0D108BD9-81ED-4DB2-BD59-A6C34878D82A}">
                    <a16:rowId xmlns:a16="http://schemas.microsoft.com/office/drawing/2014/main" val="2510523923"/>
                  </a:ext>
                </a:extLst>
              </a:tr>
              <a:tr h="423720">
                <a:tc>
                  <a:txBody>
                    <a:bodyPr/>
                    <a:lstStyle/>
                    <a:p>
                      <a:pPr marL="67945" marR="4953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4.1</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Извлекать, анализировать, оценивать информацию, представленную в таблице, на столбчатой диаграмме</a:t>
                      </a:r>
                    </a:p>
                  </a:txBody>
                  <a:tcPr marL="9525" marR="9525" marT="9525" marB="0" anchor="ctr"/>
                </a:tc>
                <a:extLst>
                  <a:ext uri="{0D108BD9-81ED-4DB2-BD59-A6C34878D82A}">
                    <a16:rowId xmlns:a16="http://schemas.microsoft.com/office/drawing/2014/main" val="90867957"/>
                  </a:ext>
                </a:extLst>
              </a:tr>
              <a:tr h="139677">
                <a:tc>
                  <a:txBody>
                    <a:bodyPr/>
                    <a:lstStyle/>
                    <a:p>
                      <a:pPr marL="67945" marR="4953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4.2</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Извлекать, анализировать, оценивать информацию, представленную в таблице, на столбчатой диаграмме; интерпретировать представленные данные, использовать данные при решении задач </a:t>
                      </a:r>
                    </a:p>
                  </a:txBody>
                  <a:tcPr marL="9525" marR="9525" marT="9525" marB="0" anchor="ctr"/>
                </a:tc>
                <a:extLst>
                  <a:ext uri="{0D108BD9-81ED-4DB2-BD59-A6C34878D82A}">
                    <a16:rowId xmlns:a16="http://schemas.microsoft.com/office/drawing/2014/main" val="1016968410"/>
                  </a:ext>
                </a:extLst>
              </a:tr>
              <a:tr h="186176">
                <a:tc>
                  <a:txBody>
                    <a:bodyPr/>
                    <a:lstStyle/>
                    <a:p>
                      <a:pPr marL="67945" marR="4953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Вычислять периметр и площадь квадрата, прямоугольника, фигур, составленных из прямоугольников, в том числе фигур, изображенных на клетчатой бумаге</a:t>
                      </a:r>
                    </a:p>
                  </a:txBody>
                  <a:tcPr marL="9525" marR="9525" marT="9525" marB="0" anchor="ctr"/>
                </a:tc>
                <a:extLst>
                  <a:ext uri="{0D108BD9-81ED-4DB2-BD59-A6C34878D82A}">
                    <a16:rowId xmlns:a16="http://schemas.microsoft.com/office/drawing/2014/main" val="3581229686"/>
                  </a:ext>
                </a:extLst>
              </a:tr>
              <a:tr h="332186">
                <a:tc>
                  <a:txBody>
                    <a:bodyPr/>
                    <a:lstStyle/>
                    <a:p>
                      <a:pPr marL="67945" marR="4953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Соотносить точку на координатной (числовой) прямой с соответствующим ей числом и изображать натуральные числа точками на координатной (числовой) прямой </a:t>
                      </a:r>
                    </a:p>
                  </a:txBody>
                  <a:tcPr marL="9525" marR="9525" marT="9525" marB="0" anchor="ctr"/>
                </a:tc>
                <a:extLst>
                  <a:ext uri="{0D108BD9-81ED-4DB2-BD59-A6C34878D82A}">
                    <a16:rowId xmlns:a16="http://schemas.microsoft.com/office/drawing/2014/main" val="1851672037"/>
                  </a:ext>
                </a:extLst>
              </a:tr>
              <a:tr h="356135">
                <a:tc>
                  <a:txBody>
                    <a:bodyPr/>
                    <a:lstStyle/>
                    <a:p>
                      <a:pPr marL="4445"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содержащие зависимости, связывающие величины: скорость, время, расстояние, цена, количество, стоимость</a:t>
                      </a:r>
                    </a:p>
                  </a:txBody>
                  <a:tcPr marL="9525" marR="9525" marT="9525" marB="0" anchor="ctr"/>
                </a:tc>
                <a:extLst>
                  <a:ext uri="{0D108BD9-81ED-4DB2-BD59-A6C34878D82A}">
                    <a16:rowId xmlns:a16="http://schemas.microsoft.com/office/drawing/2014/main" val="1769400083"/>
                  </a:ext>
                </a:extLst>
              </a:tr>
              <a:tr h="170244">
                <a:tc>
                  <a:txBody>
                    <a:bodyPr/>
                    <a:lstStyle/>
                    <a:p>
                      <a:pPr marL="69215" marR="63500" algn="ctr">
                        <a:lnSpc>
                          <a:spcPct val="100000"/>
                        </a:lnSpc>
                        <a:spcAft>
                          <a:spcPts val="0"/>
                        </a:spcAft>
                      </a:pPr>
                      <a:r>
                        <a:rPr lang="ru-RU" sz="1300" dirty="0">
                          <a:effectLst/>
                          <a:latin typeface="Times New Roman" panose="02020603050405020304" pitchFamily="18" charset="0"/>
                          <a:cs typeface="Times New Roman" panose="02020603050405020304" pitchFamily="18" charset="0"/>
                        </a:rPr>
                        <a:t>8</a:t>
                      </a:r>
                      <a:endParaRPr lang="ru-RU"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Вычислять объем куба, параллелепипеда по заданным измерениям; пользоваться единицами измерения объема</a:t>
                      </a:r>
                    </a:p>
                  </a:txBody>
                  <a:tcPr marL="9525" marR="9525" marT="9525" marB="0" anchor="ctr"/>
                </a:tc>
                <a:extLst>
                  <a:ext uri="{0D108BD9-81ED-4DB2-BD59-A6C34878D82A}">
                    <a16:rowId xmlns:a16="http://schemas.microsoft.com/office/drawing/2014/main" val="1102929384"/>
                  </a:ext>
                </a:extLst>
              </a:tr>
              <a:tr h="170244">
                <a:tc>
                  <a:txBody>
                    <a:bodyPr/>
                    <a:lstStyle/>
                    <a:p>
                      <a:pPr marL="69215" marR="63500" algn="ctr">
                        <a:lnSpc>
                          <a:spcPct val="100000"/>
                        </a:lnSpc>
                        <a:spcAft>
                          <a:spcPts val="0"/>
                        </a:spcAft>
                      </a:pPr>
                      <a:r>
                        <a:rPr lang="ru-RU" sz="1300" dirty="0">
                          <a:effectLst/>
                          <a:latin typeface="Times New Roman" panose="02020603050405020304" pitchFamily="18" charset="0"/>
                          <a:cs typeface="Times New Roman" panose="02020603050405020304" pitchFamily="18" charset="0"/>
                        </a:rPr>
                        <a:t>9</a:t>
                      </a:r>
                      <a:endParaRPr lang="ru-RU"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Выполнять арифметические действия с натуральными числами, с обыкновенными дробями в простейших случаях</a:t>
                      </a:r>
                    </a:p>
                  </a:txBody>
                  <a:tcPr marL="9525" marR="9525" marT="9525" marB="0" anchor="ctr"/>
                </a:tc>
                <a:extLst>
                  <a:ext uri="{0D108BD9-81ED-4DB2-BD59-A6C34878D82A}">
                    <a16:rowId xmlns:a16="http://schemas.microsoft.com/office/drawing/2014/main" val="1442304703"/>
                  </a:ext>
                </a:extLst>
              </a:tr>
              <a:tr h="346792">
                <a:tc>
                  <a:txBody>
                    <a:bodyPr/>
                    <a:lstStyle/>
                    <a:p>
                      <a:pPr marL="67945" marR="63500" algn="ctr">
                        <a:lnSpc>
                          <a:spcPct val="100000"/>
                        </a:lnSpc>
                        <a:spcAft>
                          <a:spcPts val="0"/>
                        </a:spcAft>
                      </a:pPr>
                      <a:r>
                        <a:rPr lang="ru-RU" sz="1300" dirty="0">
                          <a:effectLst/>
                          <a:latin typeface="Times New Roman" panose="02020603050405020304" pitchFamily="18" charset="0"/>
                          <a:cs typeface="Times New Roman" panose="02020603050405020304" pitchFamily="18" charset="0"/>
                        </a:rPr>
                        <a:t>10</a:t>
                      </a:r>
                      <a:endParaRPr lang="ru-RU"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Выполнять проверку, прикидку результата вычислений</a:t>
                      </a:r>
                    </a:p>
                  </a:txBody>
                  <a:tcPr marL="9525" marR="9525" marT="9525" marB="0" anchor="ctr"/>
                </a:tc>
                <a:extLst>
                  <a:ext uri="{0D108BD9-81ED-4DB2-BD59-A6C34878D82A}">
                    <a16:rowId xmlns:a16="http://schemas.microsoft.com/office/drawing/2014/main" val="2217835660"/>
                  </a:ext>
                </a:extLst>
              </a:tr>
              <a:tr h="206585">
                <a:tc>
                  <a:txBody>
                    <a:bodyPr/>
                    <a:lstStyle/>
                    <a:p>
                      <a:pPr marL="67945" marR="6350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Решать текстовые задачи арифметическим способом и с помощью организованного конечного перебора всех возможных вариантов</a:t>
                      </a:r>
                    </a:p>
                  </a:txBody>
                  <a:tcPr marL="9525" marR="9525" marT="9525" marB="0" anchor="ctr"/>
                </a:tc>
                <a:extLst>
                  <a:ext uri="{0D108BD9-81ED-4DB2-BD59-A6C34878D82A}">
                    <a16:rowId xmlns:a16="http://schemas.microsoft.com/office/drawing/2014/main" val="950850881"/>
                  </a:ext>
                </a:extLst>
              </a:tr>
              <a:tr h="206585">
                <a:tc>
                  <a:txBody>
                    <a:bodyPr/>
                    <a:lstStyle/>
                    <a:p>
                      <a:pPr marL="67945" marR="6350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содержащие зависимости, связывающие величины: скорость, время, расстояние, цена, количество, стоимость</a:t>
                      </a:r>
                    </a:p>
                  </a:txBody>
                  <a:tcPr marL="9525" marR="9525" marT="9525" marB="0" anchor="ctr"/>
                </a:tc>
                <a:extLst>
                  <a:ext uri="{0D108BD9-81ED-4DB2-BD59-A6C34878D82A}">
                    <a16:rowId xmlns:a16="http://schemas.microsoft.com/office/drawing/2014/main" val="2971513900"/>
                  </a:ext>
                </a:extLst>
              </a:tr>
              <a:tr h="206585">
                <a:tc>
                  <a:txBody>
                    <a:bodyPr/>
                    <a:lstStyle/>
                    <a:p>
                      <a:pPr marL="67945" marR="6350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Выполнять арифметические действия с натуральными числами, с обыкновенными дробями в простейших случаях</a:t>
                      </a:r>
                    </a:p>
                  </a:txBody>
                  <a:tcPr marL="9525" marR="9525" marT="9525" marB="0" anchor="ctr"/>
                </a:tc>
                <a:extLst>
                  <a:ext uri="{0D108BD9-81ED-4DB2-BD59-A6C34878D82A}">
                    <a16:rowId xmlns:a16="http://schemas.microsoft.com/office/drawing/2014/main" val="2277144649"/>
                  </a:ext>
                </a:extLst>
              </a:tr>
              <a:tr h="309070">
                <a:tc>
                  <a:txBody>
                    <a:bodyPr/>
                    <a:lstStyle/>
                    <a:p>
                      <a:pPr marL="67945" marR="6350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Пользоваться основными единицами измерения: цены, массы, расстояния, времени, скорости; выражать одни единицы величины через другие; извлекать, анализировать, оценивать информацию, представленную в таблице, на столбчатой диаграмме; интерпретировать представленные данные, использовать данные при решении задач </a:t>
                      </a:r>
                    </a:p>
                  </a:txBody>
                  <a:tcPr marL="9525" marR="9525" marT="9525" marB="0" anchor="ctr"/>
                </a:tc>
                <a:extLst>
                  <a:ext uri="{0D108BD9-81ED-4DB2-BD59-A6C34878D82A}">
                    <a16:rowId xmlns:a16="http://schemas.microsoft.com/office/drawing/2014/main" val="1351303011"/>
                  </a:ext>
                </a:extLst>
              </a:tr>
              <a:tr h="206585">
                <a:tc>
                  <a:txBody>
                    <a:bodyPr/>
                    <a:lstStyle/>
                    <a:p>
                      <a:pPr marL="67945" marR="6350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Вычислять периметр и площадь квадрата, прямоугольника, фигур, составленных из прямоугольников, в том числе фигур, изображенных на клетчатой бумаге</a:t>
                      </a:r>
                    </a:p>
                  </a:txBody>
                  <a:tcPr marL="9525" marR="9525" marT="9525" marB="0" anchor="ctr"/>
                </a:tc>
                <a:extLst>
                  <a:ext uri="{0D108BD9-81ED-4DB2-BD59-A6C34878D82A}">
                    <a16:rowId xmlns:a16="http://schemas.microsoft.com/office/drawing/2014/main" val="1803275970"/>
                  </a:ext>
                </a:extLst>
              </a:tr>
              <a:tr h="206585">
                <a:tc>
                  <a:txBody>
                    <a:bodyPr/>
                    <a:lstStyle/>
                    <a:p>
                      <a:pPr marL="67945" marR="6350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содержащие зависимости, связывающие величины: скорость, время, расстояние, цена, количество, стоимость; выполнять арифметические действия с натуральными числами, с обыкновенными дробями в простейших случаях</a:t>
                      </a:r>
                    </a:p>
                  </a:txBody>
                  <a:tcPr marL="9525" marR="9525" marT="9525" marB="0" anchor="ctr"/>
                </a:tc>
                <a:extLst>
                  <a:ext uri="{0D108BD9-81ED-4DB2-BD59-A6C34878D82A}">
                    <a16:rowId xmlns:a16="http://schemas.microsoft.com/office/drawing/2014/main" val="20739718"/>
                  </a:ext>
                </a:extLst>
              </a:tr>
              <a:tr h="206585">
                <a:tc>
                  <a:txBody>
                    <a:bodyPr/>
                    <a:lstStyle/>
                    <a:p>
                      <a:pPr marL="67945" marR="63500" algn="ctr">
                        <a:lnSpc>
                          <a:spcPct val="100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0" marR="0" marT="0" marB="0" anchor="ctr"/>
                </a:tc>
                <a:tc>
                  <a:txBody>
                    <a:bodyPr/>
                    <a:lstStyle/>
                    <a:p>
                      <a:pPr algn="just"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Решать задачи, содержащие зависимости, связывающие величины: скорость, время, расстояние, цена, количество, стоимость</a:t>
                      </a:r>
                    </a:p>
                  </a:txBody>
                  <a:tcPr marL="9525" marR="9525" marT="9525" marB="0" anchor="ctr"/>
                </a:tc>
                <a:extLst>
                  <a:ext uri="{0D108BD9-81ED-4DB2-BD59-A6C34878D82A}">
                    <a16:rowId xmlns:a16="http://schemas.microsoft.com/office/drawing/2014/main" val="3335349841"/>
                  </a:ext>
                </a:extLst>
              </a:tr>
            </a:tbl>
          </a:graphicData>
        </a:graphic>
      </p:graphicFrame>
      <p:sp>
        <p:nvSpPr>
          <p:cNvPr id="4" name="TextBox 3">
            <a:extLst>
              <a:ext uri="{FF2B5EF4-FFF2-40B4-BE49-F238E27FC236}">
                <a16:creationId xmlns:a16="http://schemas.microsoft.com/office/drawing/2014/main" id="{8C0A6AA3-5F23-4846-AF63-1B61906F99DD}"/>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166538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b="1"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402410925"/>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952151126"/>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B95D0A0-051C-4D20-B454-843DA9E8013B}"/>
              </a:ext>
            </a:extLst>
          </p:cNvPr>
          <p:cNvSpPr txBox="1"/>
          <p:nvPr/>
        </p:nvSpPr>
        <p:spPr>
          <a:xfrm>
            <a:off x="10183501" y="6638785"/>
            <a:ext cx="2008499" cy="276999"/>
          </a:xfrm>
          <a:prstGeom prst="rect">
            <a:avLst/>
          </a:prstGeom>
          <a:noFill/>
        </p:spPr>
        <p:txBody>
          <a:bodyPr wrap="none" rtlCol="0">
            <a:spAutoFit/>
          </a:bodyPr>
          <a:lstStyle/>
          <a:p>
            <a:r>
              <a:rPr lang="ru-RU" sz="1200" b="1" dirty="0"/>
              <a:t>Качество знаний = «4»+»5»</a:t>
            </a:r>
          </a:p>
        </p:txBody>
      </p:sp>
      <p:sp>
        <p:nvSpPr>
          <p:cNvPr id="9" name="TextBox 8">
            <a:extLst>
              <a:ext uri="{FF2B5EF4-FFF2-40B4-BE49-F238E27FC236}">
                <a16:creationId xmlns:a16="http://schemas.microsoft.com/office/drawing/2014/main" id="{4A2071A3-D30C-4FE9-A62E-6416D7845A39}"/>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101502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rmAutofit/>
          </a:bodyPr>
          <a:lstStyle/>
          <a:p>
            <a:r>
              <a:rPr lang="ru-RU"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526770653"/>
              </p:ext>
            </p:extLst>
          </p:nvPr>
        </p:nvGraphicFramePr>
        <p:xfrm>
          <a:off x="414337" y="701974"/>
          <a:ext cx="11363325" cy="5705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749614" y="5983791"/>
            <a:ext cx="3194736"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749614" y="6237616"/>
            <a:ext cx="3194736"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749612" y="6531090"/>
            <a:ext cx="3194737"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483706" y="6329135"/>
            <a:ext cx="348715" cy="143502"/>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485745" y="6611836"/>
            <a:ext cx="346676" cy="15660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484183" y="6066285"/>
            <a:ext cx="348727" cy="156626"/>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3BEE3E0C-39A4-4A5C-967B-5FDE7162D55F}"/>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1243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50007" y="265259"/>
            <a:ext cx="7774463" cy="573640"/>
          </a:xfrm>
        </p:spPr>
        <p:txBody>
          <a:bodyPr>
            <a:normAutofit/>
          </a:bodyPr>
          <a:lstStyle/>
          <a:p>
            <a:r>
              <a:rPr lang="ru-RU" dirty="0"/>
              <a:t>Цель Всероссийских проверочных работ</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495510" y="1485982"/>
            <a:ext cx="10728960" cy="4594226"/>
          </a:xfrm>
        </p:spPr>
        <p:txBody>
          <a:bodyPr>
            <a:noAutofit/>
          </a:bodyPr>
          <a:lstStyle/>
          <a:p>
            <a:pPr algn="just"/>
            <a:r>
              <a:rPr lang="ru-RU" sz="3600" dirty="0">
                <a:latin typeface="Times New Roman" panose="02020603050405020304" pitchFamily="18" charset="0"/>
                <a:cs typeface="Times New Roman" panose="02020603050405020304" pitchFamily="18" charset="0"/>
              </a:rPr>
              <a:t>Мониторинг уровня подготовки обучающихся в соответствии с федеральными государственными образовательными стандартами</a:t>
            </a:r>
          </a:p>
          <a:p>
            <a:pPr algn="just"/>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4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772623391"/>
              </p:ext>
            </p:extLst>
          </p:nvPr>
        </p:nvGraphicFramePr>
        <p:xfrm>
          <a:off x="177723" y="2717849"/>
          <a:ext cx="3756179" cy="116329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412530">
                <a:tc>
                  <a:txBody>
                    <a:bodyPr/>
                    <a:lstStyle/>
                    <a:p>
                      <a:pPr algn="ctr"/>
                      <a:r>
                        <a:rPr lang="ru-RU" sz="1400" dirty="0"/>
                        <a:t>Количество участников</a:t>
                      </a:r>
                    </a:p>
                  </a:txBody>
                  <a:tcPr anchor="ctr"/>
                </a:tc>
                <a:tc>
                  <a:txBody>
                    <a:bodyPr/>
                    <a:lstStyle/>
                    <a:p>
                      <a:pPr algn="ctr"/>
                      <a:r>
                        <a:rPr lang="ru-RU" sz="1400" dirty="0"/>
                        <a:t>5 класс</a:t>
                      </a:r>
                    </a:p>
                  </a:txBody>
                  <a:tcPr anchor="ctr"/>
                </a:tc>
                <a:extLst>
                  <a:ext uri="{0D108BD9-81ED-4DB2-BD59-A6C34878D82A}">
                    <a16:rowId xmlns:a16="http://schemas.microsoft.com/office/drawing/2014/main" val="3892861024"/>
                  </a:ext>
                </a:extLst>
              </a:tr>
              <a:tr h="420129">
                <a:tc>
                  <a:txBody>
                    <a:bodyPr/>
                    <a:lstStyle/>
                    <a:p>
                      <a:pPr algn="ctr"/>
                      <a:r>
                        <a:rPr lang="ru-RU" sz="1400" dirty="0"/>
                        <a:t>Россия (вся выборка)</a:t>
                      </a:r>
                    </a:p>
                  </a:txBody>
                  <a:tcPr anchor="ctr"/>
                </a:tc>
                <a:tc>
                  <a:txBody>
                    <a:bodyPr/>
                    <a:lstStyle/>
                    <a:p>
                      <a:pPr algn="ctr"/>
                      <a:r>
                        <a:rPr lang="ru-RU" sz="1400" dirty="0"/>
                        <a:t>1555201</a:t>
                      </a:r>
                    </a:p>
                  </a:txBody>
                  <a:tcPr anchor="ctr"/>
                </a:tc>
                <a:extLst>
                  <a:ext uri="{0D108BD9-81ED-4DB2-BD59-A6C34878D82A}">
                    <a16:rowId xmlns:a16="http://schemas.microsoft.com/office/drawing/2014/main" val="1517554406"/>
                  </a:ext>
                </a:extLst>
              </a:tr>
              <a:tr h="330631">
                <a:tc>
                  <a:txBody>
                    <a:bodyPr/>
                    <a:lstStyle/>
                    <a:p>
                      <a:pPr algn="ctr"/>
                      <a:r>
                        <a:rPr lang="ru-RU" sz="1400" dirty="0"/>
                        <a:t>Приморский край</a:t>
                      </a:r>
                    </a:p>
                  </a:txBody>
                  <a:tcPr anchor="ctr"/>
                </a:tc>
                <a:tc>
                  <a:txBody>
                    <a:bodyPr/>
                    <a:lstStyle/>
                    <a:p>
                      <a:pPr algn="ctr"/>
                      <a:r>
                        <a:rPr lang="ru-RU" sz="1400" dirty="0"/>
                        <a:t>19702</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591763560"/>
              </p:ext>
            </p:extLst>
          </p:nvPr>
        </p:nvGraphicFramePr>
        <p:xfrm>
          <a:off x="4010908"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1D2F29A-E92C-4CE7-B0EC-32578D8468B7}"/>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217376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703876581"/>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281859" y="4889068"/>
            <a:ext cx="267680" cy="255466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390473" y="5002901"/>
            <a:ext cx="267680" cy="232699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881691" y="4889066"/>
            <a:ext cx="267681" cy="255466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368939" y="4625643"/>
            <a:ext cx="268244" cy="308207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4" name="TextBox 3">
            <a:extLst>
              <a:ext uri="{FF2B5EF4-FFF2-40B4-BE49-F238E27FC236}">
                <a16:creationId xmlns:a16="http://schemas.microsoft.com/office/drawing/2014/main" id="{3A8123AB-B78E-4DA2-BDCE-A3E5D1AA0A7F}"/>
              </a:ext>
            </a:extLst>
          </p:cNvPr>
          <p:cNvSpPr txBox="1"/>
          <p:nvPr/>
        </p:nvSpPr>
        <p:spPr>
          <a:xfrm>
            <a:off x="2226836" y="6377320"/>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208898" y="637277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813973" y="6372774"/>
            <a:ext cx="696404"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286777" y="6372774"/>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AD89BF70-DDA3-4112-AA75-8163D1188658}"/>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4162203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281579088"/>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2D4D94C-7FBF-43D9-82B3-1088A2B5AE4B}"/>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131885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400" b="1"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6F7D8249-3A21-44C2-B52B-916E31FDF1ED}"/>
                  </a:ext>
                </a:extLst>
              </p:cNvPr>
              <p:cNvGraphicFramePr/>
              <p:nvPr>
                <p:extLst>
                  <p:ext uri="{D42A27DB-BD31-4B8C-83A1-F6EECF244321}">
                    <p14:modId xmlns:p14="http://schemas.microsoft.com/office/powerpoint/2010/main" val="2446039137"/>
                  </p:ext>
                </p:extLst>
              </p:nvPr>
            </p:nvGraphicFramePr>
            <p:xfrm>
              <a:off x="1611263" y="1068515"/>
              <a:ext cx="8969474" cy="495478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6F7D8249-3A21-44C2-B52B-916E31FDF1ED}"/>
                  </a:ext>
                </a:extLst>
              </p:cNvPr>
              <p:cNvPicPr>
                <a:picLocks noGrp="1" noRot="1" noChangeAspect="1" noMove="1" noResize="1" noEditPoints="1" noAdjustHandles="1" noChangeArrowheads="1" noChangeShapeType="1"/>
              </p:cNvPicPr>
              <p:nvPr/>
            </p:nvPicPr>
            <p:blipFill>
              <a:blip r:embed="rId4"/>
              <a:stretch>
                <a:fillRect/>
              </a:stretch>
            </p:blipFill>
            <p:spPr>
              <a:xfrm>
                <a:off x="1611263" y="1068515"/>
                <a:ext cx="8969474" cy="4954781"/>
              </a:xfrm>
              <a:prstGeom prst="rect">
                <a:avLst/>
              </a:prstGeom>
            </p:spPr>
          </p:pic>
        </mc:Fallback>
      </mc:AlternateContent>
      <p:sp>
        <p:nvSpPr>
          <p:cNvPr id="4" name="TextBox 3">
            <a:extLst>
              <a:ext uri="{FF2B5EF4-FFF2-40B4-BE49-F238E27FC236}">
                <a16:creationId xmlns:a16="http://schemas.microsoft.com/office/drawing/2014/main" id="{603F4B83-FCD0-47A3-BA11-61044E98A04A}"/>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399050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b="1"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математике в 5 классах приняло участие </a:t>
            </a:r>
            <a:r>
              <a:rPr lang="ru-RU" b="1" dirty="0"/>
              <a:t>19702</a:t>
            </a:r>
            <a:r>
              <a:rPr lang="ru-RU" dirty="0"/>
              <a:t> человека.</a:t>
            </a:r>
          </a:p>
          <a:p>
            <a:endParaRPr lang="ru-RU" dirty="0"/>
          </a:p>
          <a:p>
            <a:pPr marL="285750" indent="-285750">
              <a:buFont typeface="Courier New" panose="02070309020205020404" pitchFamily="49" charset="0"/>
              <a:buChar char="o"/>
            </a:pPr>
            <a:r>
              <a:rPr lang="ru-RU" dirty="0"/>
              <a:t>Не справились с  работой (получили «2») </a:t>
            </a:r>
            <a:r>
              <a:rPr lang="ru-RU" b="1" dirty="0"/>
              <a:t>1533</a:t>
            </a:r>
            <a:r>
              <a:rPr lang="ru-RU" dirty="0"/>
              <a:t> участника (</a:t>
            </a:r>
            <a:r>
              <a:rPr lang="ru-RU" b="1" dirty="0"/>
              <a:t>7,89</a:t>
            </a:r>
            <a:r>
              <a:rPr lang="ru-RU" dirty="0"/>
              <a:t>%).</a:t>
            </a:r>
          </a:p>
          <a:p>
            <a:endParaRPr lang="ru-RU" dirty="0"/>
          </a:p>
          <a:p>
            <a:pPr marL="285750" indent="-285750">
              <a:buFont typeface="Courier New" panose="02070309020205020404" pitchFamily="49" charset="0"/>
              <a:buChar char="o"/>
            </a:pPr>
            <a:r>
              <a:rPr lang="ru-RU" dirty="0"/>
              <a:t> </a:t>
            </a:r>
            <a:r>
              <a:rPr lang="ru-RU" b="1" dirty="0"/>
              <a:t>49,82 % </a:t>
            </a:r>
            <a:r>
              <a:rPr lang="ru-RU" dirty="0"/>
              <a:t>участников показали качество знаний (получили «4» и «5»)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вызвали задания № </a:t>
            </a:r>
            <a:r>
              <a:rPr lang="ru-RU" b="1" dirty="0"/>
              <a:t>2, 8, 11, 14, 15, 16, 17.</a:t>
            </a:r>
          </a:p>
        </p:txBody>
      </p:sp>
      <p:sp>
        <p:nvSpPr>
          <p:cNvPr id="5" name="TextBox 4">
            <a:extLst>
              <a:ext uri="{FF2B5EF4-FFF2-40B4-BE49-F238E27FC236}">
                <a16:creationId xmlns:a16="http://schemas.microsoft.com/office/drawing/2014/main" id="{6E0A759C-F48B-4EE6-9D7F-C5FAFC7FFBFB}"/>
              </a:ext>
            </a:extLst>
          </p:cNvPr>
          <p:cNvSpPr txBox="1"/>
          <p:nvPr/>
        </p:nvSpPr>
        <p:spPr>
          <a:xfrm>
            <a:off x="10662222" y="24335"/>
            <a:ext cx="1529778" cy="276999"/>
          </a:xfrm>
          <a:prstGeom prst="rect">
            <a:avLst/>
          </a:prstGeom>
          <a:noFill/>
        </p:spPr>
        <p:txBody>
          <a:bodyPr wrap="none" rtlCol="0">
            <a:spAutoFit/>
          </a:bodyPr>
          <a:lstStyle/>
          <a:p>
            <a:r>
              <a:rPr lang="ru-RU" sz="1200" dirty="0">
                <a:solidFill>
                  <a:schemeClr val="tx2">
                    <a:lumMod val="40000"/>
                    <a:lumOff val="60000"/>
                  </a:schemeClr>
                </a:solidFill>
              </a:rPr>
              <a:t>Математика, 5 класс</a:t>
            </a:r>
          </a:p>
        </p:txBody>
      </p:sp>
    </p:spTree>
    <p:extLst>
      <p:ext uri="{BB962C8B-B14F-4D97-AF65-F5344CB8AC3E}">
        <p14:creationId xmlns:p14="http://schemas.microsoft.com/office/powerpoint/2010/main" val="356103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биологии</a:t>
            </a:r>
          </a:p>
        </p:txBody>
      </p:sp>
    </p:spTree>
    <p:extLst>
      <p:ext uri="{BB962C8B-B14F-4D97-AF65-F5344CB8AC3E}">
        <p14:creationId xmlns:p14="http://schemas.microsoft.com/office/powerpoint/2010/main" val="278742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3200"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r>
              <a:rPr lang="ru-RU" sz="1600" dirty="0">
                <a:solidFill>
                  <a:sysClr val="windowText" lastClr="000000"/>
                </a:solidFill>
              </a:rPr>
              <a:t>9</a:t>
            </a:r>
            <a:r>
              <a:rPr lang="en-US" sz="1600" dirty="0">
                <a:solidFill>
                  <a:sysClr val="windowText" lastClr="000000"/>
                </a:solidFill>
              </a:rPr>
              <a:t> </a:t>
            </a:r>
            <a:r>
              <a:rPr lang="ru-RU" sz="16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6" y="2430896"/>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17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Работа состоит 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397406" y="4981446"/>
            <a:ext cx="8575302" cy="93238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Часть 1 состоит из заданий 2.1, 2.2, 3, 4.1, 5.1 - краткий ответ в виде цифр, числа, слова.</a:t>
            </a:r>
          </a:p>
          <a:p>
            <a:r>
              <a:rPr lang="ru-RU" sz="1600" dirty="0">
                <a:solidFill>
                  <a:sysClr val="windowText" lastClr="000000"/>
                </a:solidFill>
              </a:rPr>
              <a:t>Задания 1.1, 1.2, 1.3, 4.2, 5.2, 6, 7, 8 -развернутый ответ в виде объяснения, описания, обоснования.</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минимальный балл за работу - </a:t>
            </a:r>
            <a:r>
              <a:rPr lang="ru-RU" sz="1600" b="1" dirty="0">
                <a:solidFill>
                  <a:sysClr val="windowText" lastClr="000000"/>
                </a:solidFill>
              </a:rPr>
              <a:t>13</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максимальный балл за работу -  </a:t>
            </a:r>
            <a:r>
              <a:rPr lang="ru-RU" sz="1600" b="1" dirty="0">
                <a:solidFill>
                  <a:sysClr val="windowText" lastClr="000000"/>
                </a:solidFill>
              </a:rPr>
              <a:t>43</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Перевод первичных баллов </a:t>
            </a:r>
          </a:p>
          <a:p>
            <a:pPr algn="ctr"/>
            <a:r>
              <a:rPr lang="ru-RU" sz="1600"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632535966"/>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0-12</a:t>
                      </a:r>
                    </a:p>
                  </a:txBody>
                  <a:tcPr anchor="ctr"/>
                </a:tc>
                <a:tc>
                  <a:txBody>
                    <a:bodyPr/>
                    <a:lstStyle/>
                    <a:p>
                      <a:pPr algn="ctr"/>
                      <a:r>
                        <a:rPr lang="ru-RU" sz="1600" dirty="0"/>
                        <a:t>13-24</a:t>
                      </a:r>
                    </a:p>
                  </a:txBody>
                  <a:tcPr anchor="ctr"/>
                </a:tc>
                <a:tc>
                  <a:txBody>
                    <a:bodyPr/>
                    <a:lstStyle/>
                    <a:p>
                      <a:pPr algn="ctr"/>
                      <a:r>
                        <a:rPr lang="ru-RU" sz="1600" dirty="0"/>
                        <a:t>25-35</a:t>
                      </a:r>
                    </a:p>
                  </a:txBody>
                  <a:tcPr anchor="ctr"/>
                </a:tc>
                <a:tc>
                  <a:txBody>
                    <a:bodyPr/>
                    <a:lstStyle/>
                    <a:p>
                      <a:pPr algn="ctr"/>
                      <a:r>
                        <a:rPr lang="ru-RU" sz="1600" dirty="0"/>
                        <a:t>36-43</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22" name="Прямоугольник: скругленные углы 21">
            <a:extLst>
              <a:ext uri="{FF2B5EF4-FFF2-40B4-BE49-F238E27FC236}">
                <a16:creationId xmlns:a16="http://schemas.microsoft.com/office/drawing/2014/main" id="{16C93BE2-C6DC-4FB1-BFBA-D0C2128C8F9A}"/>
              </a:ext>
            </a:extLst>
          </p:cNvPr>
          <p:cNvSpPr/>
          <p:nvPr/>
        </p:nvSpPr>
        <p:spPr>
          <a:xfrm>
            <a:off x="3397406" y="6023729"/>
            <a:ext cx="8575302" cy="69541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ysClr val="windowText" lastClr="000000"/>
                </a:solidFill>
              </a:rPr>
              <a:t>Часть 2 состоит из заданий 9-16.1, 17 - краткий ответ в виде слова (словосочетания) или числа.</a:t>
            </a:r>
          </a:p>
          <a:p>
            <a:r>
              <a:rPr lang="ru-RU" sz="1600" dirty="0">
                <a:solidFill>
                  <a:sysClr val="windowText" lastClr="000000"/>
                </a:solidFill>
              </a:rPr>
              <a:t>Задания  16.2, 18, 19 - развернутый ответ в виде объяснения, описания, обоснования. </a:t>
            </a:r>
          </a:p>
        </p:txBody>
      </p:sp>
      <p:sp>
        <p:nvSpPr>
          <p:cNvPr id="19" name="TextBox 18">
            <a:extLst>
              <a:ext uri="{FF2B5EF4-FFF2-40B4-BE49-F238E27FC236}">
                <a16:creationId xmlns:a16="http://schemas.microsoft.com/office/drawing/2014/main" id="{73D70CE0-A3AB-4D50-9653-7B4D3DC9E6B4}"/>
              </a:ext>
            </a:extLst>
          </p:cNvPr>
          <p:cNvSpPr txBox="1"/>
          <p:nvPr/>
        </p:nvSpPr>
        <p:spPr>
          <a:xfrm>
            <a:off x="10662222" y="24335"/>
            <a:ext cx="1528495" cy="307777"/>
          </a:xfrm>
          <a:prstGeom prst="rect">
            <a:avLst/>
          </a:prstGeom>
          <a:noFill/>
        </p:spPr>
        <p:txBody>
          <a:bodyPr wrap="none" rtlCol="0">
            <a:spAutoFit/>
          </a:bodyPr>
          <a:lstStyle/>
          <a:p>
            <a:r>
              <a:rPr lang="ru-RU" sz="1400" dirty="0">
                <a:solidFill>
                  <a:schemeClr val="tx2">
                    <a:lumMod val="40000"/>
                    <a:lumOff val="60000"/>
                  </a:schemeClr>
                </a:solidFill>
              </a:rPr>
              <a:t>Биология, 5 класс</a:t>
            </a:r>
          </a:p>
        </p:txBody>
      </p:sp>
      <p:sp>
        <p:nvSpPr>
          <p:cNvPr id="23" name="Прямоугольник: скругленные углы 22">
            <a:extLst>
              <a:ext uri="{FF2B5EF4-FFF2-40B4-BE49-F238E27FC236}">
                <a16:creationId xmlns:a16="http://schemas.microsoft.com/office/drawing/2014/main" id="{1062DD33-070A-460E-8D67-2DE1B717CE6A}"/>
              </a:ext>
            </a:extLst>
          </p:cNvPr>
          <p:cNvSpPr/>
          <p:nvPr/>
        </p:nvSpPr>
        <p:spPr>
          <a:xfrm>
            <a:off x="1939186" y="3155088"/>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rPr>
              <a:t>2 задания повышенного уровня сложности</a:t>
            </a:r>
          </a:p>
        </p:txBody>
      </p:sp>
    </p:spTree>
    <p:extLst>
      <p:ext uri="{BB962C8B-B14F-4D97-AF65-F5344CB8AC3E}">
        <p14:creationId xmlns:p14="http://schemas.microsoft.com/office/powerpoint/2010/main" val="111879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136532341"/>
              </p:ext>
            </p:extLst>
          </p:nvPr>
        </p:nvGraphicFramePr>
        <p:xfrm>
          <a:off x="197708" y="737066"/>
          <a:ext cx="11796583" cy="5829628"/>
        </p:xfrm>
        <a:graphic>
          <a:graphicData uri="http://schemas.openxmlformats.org/drawingml/2006/table">
            <a:tbl>
              <a:tblPr firstRow="1" firstCol="1" lastRow="1" lastCol="1" bandRow="1" bandCol="1">
                <a:noFill/>
                <a:tableStyleId>{5940675A-B579-460E-94D1-54222C63F5DA}</a:tableStyleId>
              </a:tblPr>
              <a:tblGrid>
                <a:gridCol w="649922">
                  <a:extLst>
                    <a:ext uri="{9D8B030D-6E8A-4147-A177-3AD203B41FA5}">
                      <a16:colId xmlns:a16="http://schemas.microsoft.com/office/drawing/2014/main" val="1602300257"/>
                    </a:ext>
                  </a:extLst>
                </a:gridCol>
                <a:gridCol w="11146661">
                  <a:extLst>
                    <a:ext uri="{9D8B030D-6E8A-4147-A177-3AD203B41FA5}">
                      <a16:colId xmlns:a16="http://schemas.microsoft.com/office/drawing/2014/main" val="3427477491"/>
                    </a:ext>
                  </a:extLst>
                </a:gridCol>
              </a:tblGrid>
              <a:tr h="387043">
                <a:tc>
                  <a:txBody>
                    <a:bodyPr/>
                    <a:lstStyle/>
                    <a:p>
                      <a:pPr algn="ctr">
                        <a:lnSpc>
                          <a:spcPct val="115000"/>
                        </a:lnSpc>
                        <a:spcBef>
                          <a:spcPts val="55"/>
                        </a:spcBef>
                        <a:spcAft>
                          <a:spcPts val="0"/>
                        </a:spcAft>
                        <a:tabLst>
                          <a:tab pos="452120" algn="l"/>
                        </a:tabLst>
                      </a:pPr>
                      <a:r>
                        <a:rPr lang="ru-RU" sz="105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050" b="1" dirty="0">
                          <a:effectLst/>
                          <a:latin typeface="Times New Roman" panose="02020603050405020304" pitchFamily="18" charset="0"/>
                          <a:cs typeface="Times New Roman" panose="02020603050405020304" pitchFamily="18" charset="0"/>
                        </a:rPr>
                        <a:t>п/п</a:t>
                      </a:r>
                      <a:endParaRPr lang="ru-RU"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050" b="1" dirty="0">
                          <a:effectLst/>
                          <a:latin typeface="Times New Roman" panose="02020603050405020304" pitchFamily="18" charset="0"/>
                          <a:cs typeface="Times New Roman" panose="02020603050405020304" pitchFamily="18" charset="0"/>
                        </a:rPr>
                        <a:t>Блоки</a:t>
                      </a:r>
                      <a:r>
                        <a:rPr lang="ru-RU" sz="1050" b="1" spc="-35"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ПООП</a:t>
                      </a:r>
                      <a:r>
                        <a:rPr lang="ru-RU" sz="1050" b="1" spc="-35"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a:t>
                      </a:r>
                      <a:r>
                        <a:rPr lang="ru-RU" sz="1050" b="1" spc="-35"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выпускник</a:t>
                      </a:r>
                      <a:r>
                        <a:rPr lang="ru-RU" sz="1050" b="1" spc="-45"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научится</a:t>
                      </a:r>
                      <a:r>
                        <a:rPr lang="ru-RU" sz="1050" b="1" spc="-35"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a:t>
                      </a:r>
                      <a:r>
                        <a:rPr lang="ru-RU" sz="1050" b="1" spc="-20"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получит </a:t>
                      </a:r>
                      <a:r>
                        <a:rPr lang="ru-RU" sz="1050" b="1" spc="-285"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возможность</a:t>
                      </a:r>
                      <a:r>
                        <a:rPr lang="ru-RU" sz="1050" b="1" spc="-10"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научиться</a:t>
                      </a:r>
                      <a:r>
                        <a:rPr lang="ru-RU" sz="1050" b="1" spc="-5"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или</a:t>
                      </a:r>
                      <a:r>
                        <a:rPr lang="ru-RU" sz="1050" b="1" spc="-10"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проверяемые требования</a:t>
                      </a:r>
                      <a:r>
                        <a:rPr lang="ru-RU" sz="1050" b="1" spc="-20"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(умения)</a:t>
                      </a:r>
                      <a:r>
                        <a:rPr lang="ru-RU" sz="1050" b="1" spc="-25"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в</a:t>
                      </a:r>
                      <a:r>
                        <a:rPr lang="ru-RU" sz="1050" b="1" spc="-30"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соответствии</a:t>
                      </a:r>
                      <a:r>
                        <a:rPr lang="ru-RU" sz="1050" b="1" spc="-20" dirty="0">
                          <a:effectLst/>
                          <a:latin typeface="Times New Roman" panose="02020603050405020304" pitchFamily="18" charset="0"/>
                          <a:cs typeface="Times New Roman" panose="02020603050405020304" pitchFamily="18" charset="0"/>
                        </a:rPr>
                        <a:t> </a:t>
                      </a:r>
                      <a:r>
                        <a:rPr lang="ru-RU" sz="1050" b="1" dirty="0">
                          <a:effectLst/>
                          <a:latin typeface="Times New Roman" panose="02020603050405020304" pitchFamily="18" charset="0"/>
                          <a:cs typeface="Times New Roman" panose="02020603050405020304" pitchFamily="18" charset="0"/>
                        </a:rPr>
                        <a:t>с</a:t>
                      </a:r>
                      <a:r>
                        <a:rPr lang="ru-RU" sz="1050" b="1" spc="-25" dirty="0">
                          <a:effectLst/>
                          <a:latin typeface="Times New Roman" panose="02020603050405020304" pitchFamily="18" charset="0"/>
                          <a:cs typeface="Times New Roman" panose="02020603050405020304" pitchFamily="18" charset="0"/>
                        </a:rPr>
                        <a:t> </a:t>
                      </a:r>
                      <a:r>
                        <a:rPr lang="ru-RU" sz="1050" b="1" dirty="0" err="1">
                          <a:effectLst/>
                          <a:latin typeface="Times New Roman" panose="02020603050405020304" pitchFamily="18" charset="0"/>
                          <a:cs typeface="Times New Roman" panose="02020603050405020304" pitchFamily="18" charset="0"/>
                        </a:rPr>
                        <a:t>ФГОС</a:t>
                      </a:r>
                      <a:endParaRPr lang="ru-RU"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39083">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Характеризовать биологию как науку о живой природе, называть признаки живого, сравнивать объекты живой и неживой природы</a:t>
                      </a:r>
                    </a:p>
                  </a:txBody>
                  <a:tcPr marL="9525" marR="9525" marT="9525" marB="0" anchor="b">
                    <a:noFill/>
                  </a:tcPr>
                </a:tc>
                <a:extLst>
                  <a:ext uri="{0D108BD9-81ED-4DB2-BD59-A6C34878D82A}">
                    <a16:rowId xmlns:a16="http://schemas.microsoft.com/office/drawing/2014/main" val="3392768954"/>
                  </a:ext>
                </a:extLst>
              </a:tr>
              <a:tr h="83446">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Характеризовать биологию как науку о живой природе, называть признаки живого, сравнивать объекты живой и неживой природы</a:t>
                      </a:r>
                    </a:p>
                  </a:txBody>
                  <a:tcPr marL="9525" marR="9525" marT="9525" marB="0" anchor="b">
                    <a:noFill/>
                  </a:tcPr>
                </a:tc>
                <a:extLst>
                  <a:ext uri="{0D108BD9-81ED-4DB2-BD59-A6C34878D82A}">
                    <a16:rowId xmlns:a16="http://schemas.microsoft.com/office/drawing/2014/main" val="3456756613"/>
                  </a:ext>
                </a:extLst>
              </a:tr>
              <a:tr h="127035">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Характеризовать биологию как науку о живой природе, называть признаки живого, сравнивать объекты живой и неживой природы</a:t>
                      </a:r>
                    </a:p>
                  </a:txBody>
                  <a:tcPr marL="9525" marR="9525" marT="9525" marB="0" anchor="b">
                    <a:noFill/>
                  </a:tcPr>
                </a:tc>
                <a:extLst>
                  <a:ext uri="{0D108BD9-81ED-4DB2-BD59-A6C34878D82A}">
                    <a16:rowId xmlns:a16="http://schemas.microsoft.com/office/drawing/2014/main" val="1071059244"/>
                  </a:ext>
                </a:extLst>
              </a:tr>
              <a:tr h="271686">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Иметь представление о важнейших биологических процессах и явлениях: питание, дыхание, транспорт веществ, раздражимость, рост, развитие, движение, размножение. Применять биологические термины и понятия (в том числе: живые тела, биология, экология, цитология, анатомия, физиология, биологическая систематика, клетка, ткань, орган, система органов, организм, вирус, движение, питание, фотосинтез, дыхание, выделение, раздражимость, рост, размножение, развитие, среда обитания, природное сообщество, искусственное сообщество) в соответствии с поставленной задачей и в контексте</a:t>
                      </a:r>
                    </a:p>
                  </a:txBody>
                  <a:tcPr marL="9525" marR="9525" marT="9525" marB="0" anchor="b">
                    <a:noFill/>
                  </a:tcPr>
                </a:tc>
                <a:extLst>
                  <a:ext uri="{0D108BD9-81ED-4DB2-BD59-A6C34878D82A}">
                    <a16:rowId xmlns:a16="http://schemas.microsoft.com/office/drawing/2014/main" val="339288966"/>
                  </a:ext>
                </a:extLst>
              </a:tr>
              <a:tr h="203198">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Иметь представление о важнейших биологических процессах и явлениях: питание, дыхание, транспорт веществ, раздражимость, рост, развитие, движение, размножение. Применять биологические термины и понятия (в том числе: живые тела, биология, экология, цитология, анатомия, физиология, биологическая систематика, клетка, ткань, орган, система органов, организм, вирус, движение, питание, фотосинтез, дыхание, выделение, раздражимость, рост, размножение, развитие, среда обитания, природное сообщество, искусственное сообщество) в соответствии с поставленной задачей и в контексте</a:t>
                      </a:r>
                    </a:p>
                  </a:txBody>
                  <a:tcPr marL="9525" marR="9525" marT="9525" marB="0" anchor="b">
                    <a:noFill/>
                  </a:tcPr>
                </a:tc>
                <a:extLst>
                  <a:ext uri="{0D108BD9-81ED-4DB2-BD59-A6C34878D82A}">
                    <a16:rowId xmlns:a16="http://schemas.microsoft.com/office/drawing/2014/main" val="1001040712"/>
                  </a:ext>
                </a:extLst>
              </a:tr>
              <a:tr h="320040">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Применять методы биологии (наблюдение, описание, классификация, измерение, эксперимент): проводить наблюдения за организмами; описывать биологические объекты, процессы и явления; проводить измерение биологических объектов с различными способами измерения и сравнения живых объектов)</a:t>
                      </a:r>
                    </a:p>
                  </a:txBody>
                  <a:tcPr marL="9525" marR="9525" marT="9525" marB="0" anchor="b">
                    <a:noFill/>
                  </a:tcPr>
                </a:tc>
                <a:extLst>
                  <a:ext uri="{0D108BD9-81ED-4DB2-BD59-A6C34878D82A}">
                    <a16:rowId xmlns:a16="http://schemas.microsoft.com/office/drawing/2014/main" val="1313562819"/>
                  </a:ext>
                </a:extLst>
              </a:tr>
              <a:tr h="154174">
                <a:tc>
                  <a:txBody>
                    <a:bodyPr/>
                    <a:lstStyle/>
                    <a:p>
                      <a:pPr algn="ctr"/>
                      <a:r>
                        <a:rPr lang="ru-RU" sz="1050" dirty="0">
                          <a:latin typeface="Times New Roman" panose="02020603050405020304" pitchFamily="18" charset="0"/>
                          <a:cs typeface="Times New Roman" panose="02020603050405020304" pitchFamily="18" charset="0"/>
                        </a:rPr>
                        <a:t>4.1</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Приводить примеры, характеризующие приспособленность организмов к среде обитания, взаимосвязи организмов в сообществах. Выделять отличительные признаки природных и искусственных сообществ</a:t>
                      </a:r>
                    </a:p>
                  </a:txBody>
                  <a:tcPr marL="9525" marR="9525" marT="9525" marB="0" anchor="b">
                    <a:noFill/>
                  </a:tcPr>
                </a:tc>
                <a:extLst>
                  <a:ext uri="{0D108BD9-81ED-4DB2-BD59-A6C34878D82A}">
                    <a16:rowId xmlns:a16="http://schemas.microsoft.com/office/drawing/2014/main" val="1048615890"/>
                  </a:ext>
                </a:extLst>
              </a:tr>
              <a:tr h="16729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4.2</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Приводить примеры, характеризующие приспособленность организмов к среде обитания, взаимосвязи организмов в сообществах. Выделять отличительные признаки природных и искусственных сообществ</a:t>
                      </a:r>
                    </a:p>
                  </a:txBody>
                  <a:tcPr marL="9525" marR="9525" marT="9525" marB="0" anchor="b">
                    <a:noFill/>
                  </a:tcPr>
                </a:tc>
                <a:extLst>
                  <a:ext uri="{0D108BD9-81ED-4DB2-BD59-A6C34878D82A}">
                    <a16:rowId xmlns:a16="http://schemas.microsoft.com/office/drawing/2014/main" val="128964685"/>
                  </a:ext>
                </a:extLst>
              </a:tr>
              <a:tr h="62500">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5.1</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Раскрывать понятие о среде обитания (водной, наземно-воздушной, почвенной,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внутриорганизменной</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условиях среды обитания. Проводить описание организма (растения, животного) по заданному плану, выделять существенные признаки строения и процессов жизнедеятельности организмов</a:t>
                      </a:r>
                    </a:p>
                  </a:txBody>
                  <a:tcPr marL="9525" marR="9525" marT="9525" marB="0" anchor="b">
                    <a:noFill/>
                  </a:tcPr>
                </a:tc>
                <a:extLst>
                  <a:ext uri="{0D108BD9-81ED-4DB2-BD59-A6C34878D82A}">
                    <a16:rowId xmlns:a16="http://schemas.microsoft.com/office/drawing/2014/main" val="3563562072"/>
                  </a:ext>
                </a:extLst>
              </a:tr>
              <a:tr h="228730">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5.2</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Раскрывать понятие о среде обитания (водной, наземно-воздушной, почвенной,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внутриорганизменной</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условиях среды обитания. Проводить описание организма (растения, животного) по заданному плану, выделять существенные признаки строения и процессов жизнедеятельности организмов</a:t>
                      </a:r>
                    </a:p>
                  </a:txBody>
                  <a:tcPr marL="9525" marR="9525" marT="9525" marB="0" anchor="b">
                    <a:noFill/>
                  </a:tcPr>
                </a:tc>
                <a:extLst>
                  <a:ext uri="{0D108BD9-81ED-4DB2-BD59-A6C34878D82A}">
                    <a16:rowId xmlns:a16="http://schemas.microsoft.com/office/drawing/2014/main" val="948520697"/>
                  </a:ext>
                </a:extLst>
              </a:tr>
              <a:tr h="8661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Различать по внешнему виду (изображениям), схемам и описаниям: природные и искусственные сообщества, взаимосвязи организмов в природном и искусственном сообществах; представителей флоры и фауны природных зон Земли; ландшафты природные и культурные</a:t>
                      </a:r>
                    </a:p>
                  </a:txBody>
                  <a:tcPr marL="9525" marR="9525" marT="9525" marB="0" anchor="b">
                    <a:noFill/>
                  </a:tcPr>
                </a:tc>
                <a:extLst>
                  <a:ext uri="{0D108BD9-81ED-4DB2-BD59-A6C34878D82A}">
                    <a16:rowId xmlns:a16="http://schemas.microsoft.com/office/drawing/2014/main" val="3065611102"/>
                  </a:ext>
                </a:extLst>
              </a:tr>
              <a:tr h="8661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Аргументировать основные правила поведения человека в природе и объяснять значение природоохранной деятельности человека, анализировать глобальные экологические проблемы</a:t>
                      </a:r>
                    </a:p>
                  </a:txBody>
                  <a:tcPr marL="9525" marR="9525" marT="9525" marB="0" anchor="b">
                    <a:noFill/>
                  </a:tcPr>
                </a:tc>
                <a:extLst>
                  <a:ext uri="{0D108BD9-81ED-4DB2-BD59-A6C34878D82A}">
                    <a16:rowId xmlns:a16="http://schemas.microsoft.com/office/drawing/2014/main" val="810246363"/>
                  </a:ext>
                </a:extLst>
              </a:tr>
              <a:tr h="8661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8К1</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Перечислять источники биологических знаний; характеризовать значение биологических знаний для современного человека; знать профессии, связанные с биологией</a:t>
                      </a:r>
                    </a:p>
                  </a:txBody>
                  <a:tcPr marL="9525" marR="9525" marT="9525" marB="0" anchor="b">
                    <a:noFill/>
                  </a:tcPr>
                </a:tc>
                <a:extLst>
                  <a:ext uri="{0D108BD9-81ED-4DB2-BD59-A6C34878D82A}">
                    <a16:rowId xmlns:a16="http://schemas.microsoft.com/office/drawing/2014/main" val="4137333132"/>
                  </a:ext>
                </a:extLst>
              </a:tr>
              <a:tr h="8661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8К2</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Перечислять источники биологических знаний; характеризовать значение биологических знаний для современного человека; знать профессии, связанные с биологией</a:t>
                      </a:r>
                    </a:p>
                  </a:txBody>
                  <a:tcPr marL="9525" marR="9525" marT="9525" marB="0" anchor="b">
                    <a:noFill/>
                  </a:tcPr>
                </a:tc>
                <a:extLst>
                  <a:ext uri="{0D108BD9-81ED-4DB2-BD59-A6C34878D82A}">
                    <a16:rowId xmlns:a16="http://schemas.microsoft.com/office/drawing/2014/main" val="751926698"/>
                  </a:ext>
                </a:extLst>
              </a:tr>
              <a:tr h="8661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Различать по внешнему виду (изображениям), схемам и описаниям: различные биологические объекты: растения, животных, грибы, лишайники, бактерии; природные и искусственные сообщества, взаимосвязи организмов в природном и искусственном сообществах; представителей флоры и фауны природных зон Земли; ландшафты природные и культурные</a:t>
                      </a:r>
                    </a:p>
                  </a:txBody>
                  <a:tcPr marL="9525" marR="9525" marT="9525" marB="0" anchor="b">
                    <a:noFill/>
                  </a:tcPr>
                </a:tc>
                <a:extLst>
                  <a:ext uri="{0D108BD9-81ED-4DB2-BD59-A6C34878D82A}">
                    <a16:rowId xmlns:a16="http://schemas.microsoft.com/office/drawing/2014/main" val="3822711377"/>
                  </a:ext>
                </a:extLst>
              </a:tr>
              <a:tr h="8661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Применять методы биологии (наблюдение, описание, классификация, измерение, эксперимент): проводить наблюдения за организмами; описывать биологические объекты, процессы и явления</a:t>
                      </a:r>
                    </a:p>
                  </a:txBody>
                  <a:tcPr marL="9525" marR="9525" marT="9525" marB="0" anchor="b">
                    <a:noFill/>
                  </a:tcPr>
                </a:tc>
                <a:extLst>
                  <a:ext uri="{0D108BD9-81ED-4DB2-BD59-A6C34878D82A}">
                    <a16:rowId xmlns:a16="http://schemas.microsoft.com/office/drawing/2014/main" val="2114456562"/>
                  </a:ext>
                </a:extLst>
              </a:tr>
              <a:tr h="86614">
                <a:tc>
                  <a:txBody>
                    <a:bodyPr/>
                    <a:lstStyle/>
                    <a:p>
                      <a:pPr algn="ctr">
                        <a:lnSpc>
                          <a:spcPct val="115000"/>
                        </a:lnSpc>
                        <a:spcBef>
                          <a:spcPts val="120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Проводить описание организма (растения, животного) по заданному плану; выделять существенные признаки строения и процессов жизнедеятельности организмов; характеризовать организмы как тела живой природы; перечислять особенности растений, животных, грибов, лишайников, бактерий и вирусов. Применять методы биологии (наблюдение, описание, классификация, измерение, эксперимент): проводить наблюдения за организмами; описывать биологические объекты, процессы и явления; выполнять биологический рисунок и измерение биологических объектов</a:t>
                      </a:r>
                    </a:p>
                  </a:txBody>
                  <a:tcPr marL="9525" marR="9525" marT="9525" marB="0" anchor="b">
                    <a:noFill/>
                  </a:tcPr>
                </a:tc>
                <a:extLst>
                  <a:ext uri="{0D108BD9-81ED-4DB2-BD59-A6C34878D82A}">
                    <a16:rowId xmlns:a16="http://schemas.microsoft.com/office/drawing/2014/main" val="74754602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b="1" dirty="0"/>
              <a:t>Требования (умения)</a:t>
            </a:r>
          </a:p>
        </p:txBody>
      </p:sp>
      <p:sp>
        <p:nvSpPr>
          <p:cNvPr id="4" name="TextBox 3">
            <a:extLst>
              <a:ext uri="{FF2B5EF4-FFF2-40B4-BE49-F238E27FC236}">
                <a16:creationId xmlns:a16="http://schemas.microsoft.com/office/drawing/2014/main" id="{C1649483-6162-4530-ABD6-980AB990F12D}"/>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316539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FD1538-F386-4079-BAB4-7C09EF729F6F}"/>
              </a:ext>
            </a:extLst>
          </p:cNvPr>
          <p:cNvSpPr>
            <a:spLocks noGrp="1"/>
          </p:cNvSpPr>
          <p:nvPr>
            <p:ph type="title"/>
          </p:nvPr>
        </p:nvSpPr>
        <p:spPr>
          <a:xfrm>
            <a:off x="3597269" y="220588"/>
            <a:ext cx="10728960" cy="594360"/>
          </a:xfrm>
        </p:spPr>
        <p:txBody>
          <a:bodyPr/>
          <a:lstStyle/>
          <a:p>
            <a:r>
              <a:rPr lang="ru-RU" b="1" dirty="0"/>
              <a:t>Требования (умения)                                            </a:t>
            </a:r>
            <a:r>
              <a:rPr lang="ru-RU" sz="1400" b="1" i="1" dirty="0"/>
              <a:t>(продолжение таблицы)</a:t>
            </a:r>
            <a:endParaRPr lang="ru-RU" i="1" dirty="0"/>
          </a:p>
        </p:txBody>
      </p:sp>
      <p:graphicFrame>
        <p:nvGraphicFramePr>
          <p:cNvPr id="4" name="Объект 3">
            <a:extLst>
              <a:ext uri="{FF2B5EF4-FFF2-40B4-BE49-F238E27FC236}">
                <a16:creationId xmlns:a16="http://schemas.microsoft.com/office/drawing/2014/main" id="{F06502C4-4E16-4E49-B577-2710459A6908}"/>
              </a:ext>
            </a:extLst>
          </p:cNvPr>
          <p:cNvGraphicFramePr>
            <a:graphicFrameLocks noGrp="1"/>
          </p:cNvGraphicFramePr>
          <p:nvPr>
            <p:ph idx="1"/>
            <p:extLst>
              <p:ext uri="{D42A27DB-BD31-4B8C-83A1-F6EECF244321}">
                <p14:modId xmlns:p14="http://schemas.microsoft.com/office/powerpoint/2010/main" val="2470437911"/>
              </p:ext>
            </p:extLst>
          </p:nvPr>
        </p:nvGraphicFramePr>
        <p:xfrm>
          <a:off x="418744" y="1103803"/>
          <a:ext cx="11468456" cy="5095240"/>
        </p:xfrm>
        <a:graphic>
          <a:graphicData uri="http://schemas.openxmlformats.org/drawingml/2006/table">
            <a:tbl>
              <a:tblPr firstRow="1" bandRow="1">
                <a:tableStyleId>{5940675A-B579-460E-94D1-54222C63F5DA}</a:tableStyleId>
              </a:tblPr>
              <a:tblGrid>
                <a:gridCol w="547856">
                  <a:extLst>
                    <a:ext uri="{9D8B030D-6E8A-4147-A177-3AD203B41FA5}">
                      <a16:colId xmlns:a16="http://schemas.microsoft.com/office/drawing/2014/main" val="1252025356"/>
                    </a:ext>
                  </a:extLst>
                </a:gridCol>
                <a:gridCol w="10920600">
                  <a:extLst>
                    <a:ext uri="{9D8B030D-6E8A-4147-A177-3AD203B41FA5}">
                      <a16:colId xmlns:a16="http://schemas.microsoft.com/office/drawing/2014/main" val="1392517641"/>
                    </a:ext>
                  </a:extLst>
                </a:gridCol>
              </a:tblGrid>
              <a:tr h="370840">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п/п</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Bef>
                          <a:spcPts val="55"/>
                        </a:spcBef>
                        <a:spcAft>
                          <a:spcPts val="0"/>
                        </a:spcAft>
                        <a:tabLst>
                          <a:tab pos="452120" algn="l"/>
                        </a:tabLst>
                      </a:pPr>
                      <a:r>
                        <a:rPr lang="ru-RU" sz="1200" b="1" dirty="0">
                          <a:effectLst/>
                          <a:latin typeface="Times New Roman" panose="02020603050405020304" pitchFamily="18" charset="0"/>
                          <a:cs typeface="Times New Roman" panose="02020603050405020304" pitchFamily="18" charset="0"/>
                        </a:rPr>
                        <a:t>Блоки</a:t>
                      </a:r>
                      <a:r>
                        <a:rPr lang="ru-RU" sz="1200" b="1" spc="-3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ПООП</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выпускник</a:t>
                      </a:r>
                      <a:r>
                        <a:rPr lang="ru-RU" sz="1200" b="1" spc="-4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научится</a:t>
                      </a:r>
                      <a:r>
                        <a:rPr lang="ru-RU" sz="1200" b="1" spc="-3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получит </a:t>
                      </a:r>
                      <a:r>
                        <a:rPr lang="ru-RU" sz="1200" b="1" spc="-28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возможность</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научиться</a:t>
                      </a:r>
                      <a:r>
                        <a:rPr lang="ru-RU" sz="1200" b="1" spc="-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или</a:t>
                      </a:r>
                      <a:r>
                        <a:rPr lang="ru-RU" sz="1200" b="1" spc="-1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проверяемые требования</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(умения)</a:t>
                      </a:r>
                      <a:r>
                        <a:rPr lang="ru-RU" sz="1200" b="1" spc="-25"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в</a:t>
                      </a:r>
                      <a:r>
                        <a:rPr lang="ru-RU" sz="1200" b="1" spc="-3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соответствии</a:t>
                      </a:r>
                      <a:r>
                        <a:rPr lang="ru-RU" sz="1200" b="1" spc="-20" dirty="0">
                          <a:effectLst/>
                          <a:latin typeface="Times New Roman" panose="02020603050405020304" pitchFamily="18" charset="0"/>
                          <a:cs typeface="Times New Roman" panose="02020603050405020304" pitchFamily="18" charset="0"/>
                        </a:rPr>
                        <a:t> </a:t>
                      </a:r>
                      <a:r>
                        <a:rPr lang="ru-RU" sz="1200" b="1" dirty="0">
                          <a:effectLst/>
                          <a:latin typeface="Times New Roman" panose="02020603050405020304" pitchFamily="18" charset="0"/>
                          <a:cs typeface="Times New Roman" panose="02020603050405020304" pitchFamily="18" charset="0"/>
                        </a:rPr>
                        <a:t>с</a:t>
                      </a:r>
                      <a:r>
                        <a:rPr lang="ru-RU" sz="1200" b="1" spc="-25"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ФГОС</a:t>
                      </a:r>
                      <a:endPar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79565927"/>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Проводить описание организма (растения, животного) по заданному плану. Применять методы биологии (наблюдение, описание, классификация, измерение, эксперимент): проводить наблюдения за организмами; описывать биологические объекты, процессы и явления;</a:t>
                      </a:r>
                    </a:p>
                  </a:txBody>
                  <a:tcPr marL="9525" marR="9525" marT="9525" marB="0" anchor="b"/>
                </a:tc>
                <a:extLst>
                  <a:ext uri="{0D108BD9-81ED-4DB2-BD59-A6C34878D82A}">
                    <a16:rowId xmlns:a16="http://schemas.microsoft.com/office/drawing/2014/main" val="1358935986"/>
                  </a:ext>
                </a:extLst>
              </a:tr>
              <a:tr h="190707">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12.2</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Владеть приемами работы с лупой, световым и цифровым микроскопами при рассматривании биологических объектов</a:t>
                      </a:r>
                    </a:p>
                  </a:txBody>
                  <a:tcPr marL="9525" marR="9525" marT="9525" marB="0" anchor="b"/>
                </a:tc>
                <a:extLst>
                  <a:ext uri="{0D108BD9-81ED-4DB2-BD59-A6C34878D82A}">
                    <a16:rowId xmlns:a16="http://schemas.microsoft.com/office/drawing/2014/main" val="1883998673"/>
                  </a:ext>
                </a:extLst>
              </a:tr>
              <a:tr h="160255">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Иметь представление о важнейших биологических процессах и явлениях: питание, дыхание, транспорт веществ, раздражимость, рост, развитие, движение, размножение</a:t>
                      </a:r>
                    </a:p>
                  </a:txBody>
                  <a:tcPr marL="9525" marR="9525" marT="9525" marB="0" anchor="b"/>
                </a:tc>
                <a:extLst>
                  <a:ext uri="{0D108BD9-81ED-4DB2-BD59-A6C34878D82A}">
                    <a16:rowId xmlns:a16="http://schemas.microsoft.com/office/drawing/2014/main" val="4182302379"/>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Выполнять практические работы и лабораторные работы. Соблюдать правила безопасного труда при работе с учебным и лабораторным оборудованием, химической посудой в соответствии с инструкциями на уроке, во внеурочной деятельности с различными способами измерения и сравнения живых объектов</a:t>
                      </a:r>
                    </a:p>
                  </a:txBody>
                  <a:tcPr marL="9525" marR="9525" marT="9525" marB="0" anchor="b"/>
                </a:tc>
                <a:extLst>
                  <a:ext uri="{0D108BD9-81ED-4DB2-BD59-A6C34878D82A}">
                    <a16:rowId xmlns:a16="http://schemas.microsoft.com/office/drawing/2014/main" val="873560475"/>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15.1</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Владеть приемами работы с лупой, световым и цифровым микроскопами при рассматривании биологических объектов. Выполнять практические работы и лабораторные работы (работа с микроскопом, знакомство с различными способами измерения и сравнения живых объектов)</a:t>
                      </a:r>
                    </a:p>
                  </a:txBody>
                  <a:tcPr marL="9525" marR="9525" marT="9525" marB="0" anchor="b"/>
                </a:tc>
                <a:extLst>
                  <a:ext uri="{0D108BD9-81ED-4DB2-BD59-A6C34878D82A}">
                    <a16:rowId xmlns:a16="http://schemas.microsoft.com/office/drawing/2014/main" val="378728010"/>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15.2</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Владеть приемами работы с лупой, световым и цифровым микроскопами при рассматривании биологических объектов. Выполнять практические работы и лабораторные работы (работа с микроскопом, знакомство с различными способами измерения и сравнения живых объектов)</a:t>
                      </a:r>
                    </a:p>
                  </a:txBody>
                  <a:tcPr marL="9525" marR="9525" marT="9525" marB="0" anchor="b"/>
                </a:tc>
                <a:extLst>
                  <a:ext uri="{0D108BD9-81ED-4DB2-BD59-A6C34878D82A}">
                    <a16:rowId xmlns:a16="http://schemas.microsoft.com/office/drawing/2014/main" val="904650402"/>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15.3</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Владеть приемами работы с лупой, световым и цифровым микроскопами при рассматривании биологических объектов. Выполнять практические работы и лабораторные работы (работа с микроскопом, знакомство с различными способами измерения и сравнения живых объектов)</a:t>
                      </a:r>
                    </a:p>
                  </a:txBody>
                  <a:tcPr marL="9525" marR="9525" marT="9525" marB="0" anchor="b"/>
                </a:tc>
                <a:extLst>
                  <a:ext uri="{0D108BD9-81ED-4DB2-BD59-A6C34878D82A}">
                    <a16:rowId xmlns:a16="http://schemas.microsoft.com/office/drawing/2014/main" val="2026838691"/>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16.1</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Выполнять практические работы и лабораторные работы (работа с микроскопом, знакомство с различными способами измерения и сравнения живых объектов). Проводить описание организма (растения, животного) по заданному плану; выделять существенные признаки строения и процессов жизнедеятельности организмов; характеризовать организмы как тела живой природы; перечислять особенности растений, животных, грибов, лишайников, бактерий и вирусов с различными способами измерения и сравнения живых объектов). Применять биологические термины и понятия (в том числе: живые тела, биология, экология, цитология, анатомия, физиология, биологическая систематика, клетка, ткань, орган, система органов, организм, вирус, движение, питание, фотосинтез, дыхание, выделение, раздражимость, рост, размножение, развитие, среда обитания, природное сообщество, искусственное сообщество) в соответствии с поставленной задачей и в контексте</a:t>
                      </a:r>
                    </a:p>
                  </a:txBody>
                  <a:tcPr marL="9525" marR="9525" marT="9525" marB="0" anchor="b"/>
                </a:tc>
                <a:extLst>
                  <a:ext uri="{0D108BD9-81ED-4DB2-BD59-A6C34878D82A}">
                    <a16:rowId xmlns:a16="http://schemas.microsoft.com/office/drawing/2014/main" val="3606889602"/>
                  </a:ext>
                </a:extLst>
              </a:tr>
              <a:tr h="154001">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Устанавливать взаимосвязи организмов в сообществах</a:t>
                      </a:r>
                    </a:p>
                  </a:txBody>
                  <a:tcPr marL="9525" marR="9525" marT="9525" marB="0" anchor="b"/>
                </a:tc>
                <a:extLst>
                  <a:ext uri="{0D108BD9-81ED-4DB2-BD59-A6C34878D82A}">
                    <a16:rowId xmlns:a16="http://schemas.microsoft.com/office/drawing/2014/main" val="38189349"/>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Приводить примеры, характеризующие приспособленность организмов к среде обитания; раскрывать понятие о среде обитания (водной, наземно-воздушной, почвенной,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внутриорганизменной</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об условиях среды обитания</a:t>
                      </a:r>
                    </a:p>
                  </a:txBody>
                  <a:tcPr marL="9525" marR="9525" marT="9525" marB="0" anchor="b"/>
                </a:tc>
                <a:extLst>
                  <a:ext uri="{0D108BD9-81ED-4DB2-BD59-A6C34878D82A}">
                    <a16:rowId xmlns:a16="http://schemas.microsoft.com/office/drawing/2014/main" val="3112005383"/>
                  </a:ext>
                </a:extLst>
              </a:tr>
              <a:tr h="370840">
                <a:tc>
                  <a:txBody>
                    <a:bodyPr/>
                    <a:lstStyle/>
                    <a:p>
                      <a:pPr algn="ctr">
                        <a:lnSpc>
                          <a:spcPct val="115000"/>
                        </a:lnSpc>
                        <a:spcBef>
                          <a:spcPts val="1200"/>
                        </a:spcBef>
                        <a:spcAft>
                          <a:spcPts val="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68580" marR="68580" marT="0" marB="0" anchor="ct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Применять биологические термины и понятия (в том числе: среда обитания, природное сообщество, искусственное сообщество) в соответствии с поставленной задачей и в контексте. Раскрывать роль биологии в практической деятельности человека</a:t>
                      </a:r>
                    </a:p>
                  </a:txBody>
                  <a:tcPr marL="9525" marR="9525" marT="9525" marB="0" anchor="b"/>
                </a:tc>
                <a:extLst>
                  <a:ext uri="{0D108BD9-81ED-4DB2-BD59-A6C34878D82A}">
                    <a16:rowId xmlns:a16="http://schemas.microsoft.com/office/drawing/2014/main" val="851723413"/>
                  </a:ext>
                </a:extLst>
              </a:tr>
            </a:tbl>
          </a:graphicData>
        </a:graphic>
      </p:graphicFrame>
    </p:spTree>
    <p:extLst>
      <p:ext uri="{BB962C8B-B14F-4D97-AF65-F5344CB8AC3E}">
        <p14:creationId xmlns:p14="http://schemas.microsoft.com/office/powerpoint/2010/main" val="280689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b="1"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3620738790"/>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403152127"/>
              </p:ext>
            </p:extLst>
          </p:nvPr>
        </p:nvGraphicFramePr>
        <p:xfrm>
          <a:off x="0" y="3687846"/>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E8F50C1-C4D1-43A8-B93C-6EA36DCF8BC4}"/>
              </a:ext>
            </a:extLst>
          </p:cNvPr>
          <p:cNvSpPr txBox="1"/>
          <p:nvPr/>
        </p:nvSpPr>
        <p:spPr>
          <a:xfrm>
            <a:off x="10183501" y="6643360"/>
            <a:ext cx="2027735" cy="276999"/>
          </a:xfrm>
          <a:prstGeom prst="rect">
            <a:avLst/>
          </a:prstGeom>
          <a:noFill/>
        </p:spPr>
        <p:txBody>
          <a:bodyPr wrap="none" rtlCol="0">
            <a:spAutoFit/>
          </a:bodyPr>
          <a:lstStyle/>
          <a:p>
            <a:r>
              <a:rPr lang="ru-RU" sz="1200" b="1" dirty="0"/>
              <a:t>Качество знаний = «4»+«5»</a:t>
            </a:r>
          </a:p>
        </p:txBody>
      </p:sp>
      <p:sp>
        <p:nvSpPr>
          <p:cNvPr id="8" name="TextBox 7">
            <a:extLst>
              <a:ext uri="{FF2B5EF4-FFF2-40B4-BE49-F238E27FC236}">
                <a16:creationId xmlns:a16="http://schemas.microsoft.com/office/drawing/2014/main" id="{E5416D4D-B30B-405A-A9B5-8537457F9D55}"/>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145415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482958" y="302392"/>
            <a:ext cx="5619853" cy="594360"/>
          </a:xfrm>
        </p:spPr>
        <p:txBody>
          <a:bodyPr>
            <a:normAutofit/>
          </a:bodyPr>
          <a:lstStyle/>
          <a:p>
            <a:r>
              <a:rPr lang="ru-RU" dirty="0"/>
              <a:t>Как использовать результаты ВПР</a:t>
            </a:r>
          </a:p>
        </p:txBody>
      </p:sp>
      <p:sp>
        <p:nvSpPr>
          <p:cNvPr id="5" name="Объект 4">
            <a:extLst>
              <a:ext uri="{FF2B5EF4-FFF2-40B4-BE49-F238E27FC236}">
                <a16:creationId xmlns:a16="http://schemas.microsoft.com/office/drawing/2014/main" id="{BC378BAD-155E-DB7C-261D-1B9411CA07DF}"/>
              </a:ext>
            </a:extLst>
          </p:cNvPr>
          <p:cNvSpPr>
            <a:spLocks noGrp="1"/>
          </p:cNvSpPr>
          <p:nvPr>
            <p:ph idx="1"/>
          </p:nvPr>
        </p:nvSpPr>
        <p:spPr>
          <a:xfrm>
            <a:off x="277614" y="1816347"/>
            <a:ext cx="5409479" cy="2129653"/>
          </a:xfrm>
        </p:spPr>
        <p:txBody>
          <a:bodyPr>
            <a:noAutofit/>
          </a:bodyPr>
          <a:lstStyle/>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адресная работа с образовательными организациями и учителями, чьи учащиеся показывают низкие результаты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организация методических заседаний по выработке стратегий исправления основных ошибок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организация транслирования опыта учителей, учащиеся которых показывают стабильные и хорошие результаты</a:t>
            </a:r>
          </a:p>
        </p:txBody>
      </p:sp>
      <p:sp>
        <p:nvSpPr>
          <p:cNvPr id="6" name="Заголовок 3">
            <a:extLst>
              <a:ext uri="{FF2B5EF4-FFF2-40B4-BE49-F238E27FC236}">
                <a16:creationId xmlns:a16="http://schemas.microsoft.com/office/drawing/2014/main" id="{6080E9E4-4437-488C-9149-75840E35420A}"/>
              </a:ext>
            </a:extLst>
          </p:cNvPr>
          <p:cNvSpPr txBox="1">
            <a:spLocks/>
          </p:cNvSpPr>
          <p:nvPr/>
        </p:nvSpPr>
        <p:spPr>
          <a:xfrm>
            <a:off x="939624" y="4036786"/>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pPr algn="ctr"/>
            <a:r>
              <a:rPr lang="ru-RU" sz="1600" b="1" dirty="0">
                <a:solidFill>
                  <a:srgbClr val="14444F"/>
                </a:solidFill>
                <a:latin typeface="Times New Roman" panose="02020603050405020304" pitchFamily="18" charset="0"/>
                <a:cs typeface="Times New Roman" panose="02020603050405020304" pitchFamily="18" charset="0"/>
              </a:rPr>
              <a:t>Учитель</a:t>
            </a:r>
          </a:p>
        </p:txBody>
      </p:sp>
      <p:sp>
        <p:nvSpPr>
          <p:cNvPr id="7" name="Заголовок 3">
            <a:extLst>
              <a:ext uri="{FF2B5EF4-FFF2-40B4-BE49-F238E27FC236}">
                <a16:creationId xmlns:a16="http://schemas.microsoft.com/office/drawing/2014/main" id="{FD1D88A9-B92C-4C6F-A1CB-1E91D4DF0D14}"/>
              </a:ext>
            </a:extLst>
          </p:cNvPr>
          <p:cNvSpPr txBox="1">
            <a:spLocks/>
          </p:cNvSpPr>
          <p:nvPr/>
        </p:nvSpPr>
        <p:spPr>
          <a:xfrm>
            <a:off x="939624" y="1311199"/>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pPr algn="ctr"/>
            <a:r>
              <a:rPr lang="ru-RU" sz="1600" b="1" dirty="0">
                <a:solidFill>
                  <a:srgbClr val="14444F"/>
                </a:solidFill>
                <a:latin typeface="Times New Roman" panose="02020603050405020304" pitchFamily="18" charset="0"/>
                <a:cs typeface="Times New Roman" panose="02020603050405020304" pitchFamily="18" charset="0"/>
              </a:rPr>
              <a:t>Муниципальный уровень</a:t>
            </a:r>
          </a:p>
        </p:txBody>
      </p:sp>
      <p:sp>
        <p:nvSpPr>
          <p:cNvPr id="8" name="Заголовок 3">
            <a:extLst>
              <a:ext uri="{FF2B5EF4-FFF2-40B4-BE49-F238E27FC236}">
                <a16:creationId xmlns:a16="http://schemas.microsoft.com/office/drawing/2014/main" id="{5008D56D-B0F5-4B0A-BDD0-F34F9382E03E}"/>
              </a:ext>
            </a:extLst>
          </p:cNvPr>
          <p:cNvSpPr txBox="1">
            <a:spLocks/>
          </p:cNvSpPr>
          <p:nvPr/>
        </p:nvSpPr>
        <p:spPr>
          <a:xfrm>
            <a:off x="6787977" y="1335904"/>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pPr algn="ctr"/>
            <a:r>
              <a:rPr lang="ru-RU" sz="1600" b="1" dirty="0">
                <a:solidFill>
                  <a:srgbClr val="14444F"/>
                </a:solidFill>
                <a:latin typeface="Times New Roman" panose="02020603050405020304" pitchFamily="18" charset="0"/>
                <a:cs typeface="Times New Roman" panose="02020603050405020304" pitchFamily="18" charset="0"/>
              </a:rPr>
              <a:t>Образовательная организация</a:t>
            </a:r>
          </a:p>
        </p:txBody>
      </p:sp>
      <p:sp>
        <p:nvSpPr>
          <p:cNvPr id="9" name="Заголовок 3">
            <a:extLst>
              <a:ext uri="{FF2B5EF4-FFF2-40B4-BE49-F238E27FC236}">
                <a16:creationId xmlns:a16="http://schemas.microsoft.com/office/drawing/2014/main" id="{D2034F97-DFFA-42C8-9492-9992D06B042F}"/>
              </a:ext>
            </a:extLst>
          </p:cNvPr>
          <p:cNvSpPr txBox="1">
            <a:spLocks/>
          </p:cNvSpPr>
          <p:nvPr/>
        </p:nvSpPr>
        <p:spPr>
          <a:xfrm>
            <a:off x="6890796" y="4410607"/>
            <a:ext cx="3506849" cy="4143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pPr algn="ctr"/>
            <a:r>
              <a:rPr lang="ru-RU" sz="1600" b="1" dirty="0">
                <a:solidFill>
                  <a:srgbClr val="14444F"/>
                </a:solidFill>
                <a:latin typeface="Times New Roman" panose="02020603050405020304" pitchFamily="18" charset="0"/>
                <a:cs typeface="Times New Roman" panose="02020603050405020304" pitchFamily="18" charset="0"/>
              </a:rPr>
              <a:t>Родитель и ученик</a:t>
            </a:r>
          </a:p>
        </p:txBody>
      </p:sp>
      <p:sp>
        <p:nvSpPr>
          <p:cNvPr id="10" name="Объект 4">
            <a:extLst>
              <a:ext uri="{FF2B5EF4-FFF2-40B4-BE49-F238E27FC236}">
                <a16:creationId xmlns:a16="http://schemas.microsoft.com/office/drawing/2014/main" id="{CB0694D8-692D-444E-9AEA-865F675731A4}"/>
              </a:ext>
            </a:extLst>
          </p:cNvPr>
          <p:cNvSpPr txBox="1">
            <a:spLocks/>
          </p:cNvSpPr>
          <p:nvPr/>
        </p:nvSpPr>
        <p:spPr>
          <a:xfrm>
            <a:off x="5939482" y="1795753"/>
            <a:ext cx="5726944" cy="21583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корректировка образовательного процесса (совершенствование образовательных программ, методик, технологий обучения)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информирование родителей о результатах ВПР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проведение педагогических советов по результатам ВПР с целью улучшения качества образования обучающихся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формирование графика внутришкольного контроля на будущий учебный год </a:t>
            </a:r>
          </a:p>
        </p:txBody>
      </p:sp>
      <p:sp>
        <p:nvSpPr>
          <p:cNvPr id="11" name="Объект 4">
            <a:extLst>
              <a:ext uri="{FF2B5EF4-FFF2-40B4-BE49-F238E27FC236}">
                <a16:creationId xmlns:a16="http://schemas.microsoft.com/office/drawing/2014/main" id="{CA1A0ED2-6080-4739-B973-607963337CCB}"/>
              </a:ext>
            </a:extLst>
          </p:cNvPr>
          <p:cNvSpPr txBox="1">
            <a:spLocks/>
          </p:cNvSpPr>
          <p:nvPr/>
        </p:nvSpPr>
        <p:spPr>
          <a:xfrm>
            <a:off x="324363" y="4425955"/>
            <a:ext cx="5409479" cy="21296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планирование индивидуального маршрута обучения для каждого учащегося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выявление проблем в усвоении образовательной программы начального общего образования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самооценка профессиональной деятельности педагога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формирование направлений совершенствования преподавания предмета </a:t>
            </a:r>
          </a:p>
        </p:txBody>
      </p:sp>
      <p:sp>
        <p:nvSpPr>
          <p:cNvPr id="12" name="Объект 4">
            <a:extLst>
              <a:ext uri="{FF2B5EF4-FFF2-40B4-BE49-F238E27FC236}">
                <a16:creationId xmlns:a16="http://schemas.microsoft.com/office/drawing/2014/main" id="{FEBF8B5B-6797-4F90-AED1-621A0FA13C81}"/>
              </a:ext>
            </a:extLst>
          </p:cNvPr>
          <p:cNvSpPr txBox="1">
            <a:spLocks/>
          </p:cNvSpPr>
          <p:nvPr/>
        </p:nvSpPr>
        <p:spPr>
          <a:xfrm>
            <a:off x="5939482" y="4810504"/>
            <a:ext cx="5409479" cy="15765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lang="ru-RU" sz="2400" kern="1200" dirty="0" smtClean="0">
                <a:solidFill>
                  <a:srgbClr val="161616"/>
                </a:solidFill>
                <a:latin typeface="Montserrat regular" panose="00000500000000000000" pitchFamily="2" charset="-52"/>
                <a:ea typeface="+mn-ea"/>
                <a:cs typeface="+mn-cs"/>
              </a:defRPr>
            </a:lvl1pPr>
            <a:lvl2pPr marL="457200" indent="0" algn="l" defTabSz="914400" rtl="0" eaLnBrk="1" latinLnBrk="0" hangingPunct="1">
              <a:lnSpc>
                <a:spcPct val="90000"/>
              </a:lnSpc>
              <a:spcBef>
                <a:spcPts val="500"/>
              </a:spcBef>
              <a:buFontTx/>
              <a:buNone/>
              <a:defRPr lang="ru-RU" sz="2400" kern="1200" dirty="0" smtClean="0">
                <a:solidFill>
                  <a:srgbClr val="161616"/>
                </a:solidFill>
                <a:latin typeface="Montserrat regular" panose="00000500000000000000" pitchFamily="2" charset="-52"/>
                <a:ea typeface="+mn-ea"/>
                <a:cs typeface="+mn-cs"/>
              </a:defRPr>
            </a:lvl2pPr>
            <a:lvl3pPr marL="914400" indent="0" algn="l" defTabSz="914400" rtl="0" eaLnBrk="1" latinLnBrk="0" hangingPunct="1">
              <a:lnSpc>
                <a:spcPct val="90000"/>
              </a:lnSpc>
              <a:spcBef>
                <a:spcPts val="500"/>
              </a:spcBef>
              <a:buFontTx/>
              <a:buNone/>
              <a:defRPr lang="ru-RU" sz="2000" kern="1200" dirty="0" smtClean="0">
                <a:solidFill>
                  <a:srgbClr val="161616"/>
                </a:solidFill>
                <a:latin typeface="Montserrat regular" panose="00000500000000000000" pitchFamily="2" charset="-52"/>
                <a:ea typeface="+mn-ea"/>
                <a:cs typeface="+mn-cs"/>
              </a:defRPr>
            </a:lvl3pPr>
            <a:lvl4pPr marL="1371600" indent="0" algn="l" defTabSz="914400" rtl="0" eaLnBrk="1" latinLnBrk="0" hangingPunct="1">
              <a:lnSpc>
                <a:spcPct val="90000"/>
              </a:lnSpc>
              <a:spcBef>
                <a:spcPts val="500"/>
              </a:spcBef>
              <a:buFontTx/>
              <a:buNone/>
              <a:defRPr lang="ru-RU" sz="1800" kern="1200" dirty="0" smtClean="0">
                <a:solidFill>
                  <a:srgbClr val="161616"/>
                </a:solidFill>
                <a:latin typeface="Montserrat regular" panose="00000500000000000000" pitchFamily="2" charset="-52"/>
                <a:ea typeface="+mn-ea"/>
                <a:cs typeface="+mn-cs"/>
              </a:defRPr>
            </a:lvl4pPr>
            <a:lvl5pPr marL="1828800" indent="0" algn="l" defTabSz="914400" rtl="0" eaLnBrk="1" latinLnBrk="0" hangingPunct="1">
              <a:lnSpc>
                <a:spcPct val="90000"/>
              </a:lnSpc>
              <a:spcBef>
                <a:spcPts val="500"/>
              </a:spcBef>
              <a:buFontTx/>
              <a:buNone/>
              <a:defRPr lang="ru-RU" sz="1800" kern="1200" dirty="0">
                <a:solidFill>
                  <a:srgbClr val="161616"/>
                </a:solidFill>
                <a:latin typeface="Montserrat regular"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объективная оценка уровня учебных достижений учащегося </a:t>
            </a: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возможность принять участие в построении индивидуальной образовательной траектории </a:t>
            </a:r>
          </a:p>
        </p:txBody>
      </p:sp>
    </p:spTree>
    <p:extLst>
      <p:ext uri="{BB962C8B-B14F-4D97-AF65-F5344CB8AC3E}">
        <p14:creationId xmlns:p14="http://schemas.microsoft.com/office/powerpoint/2010/main" val="195963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400"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496920921"/>
              </p:ext>
            </p:extLst>
          </p:nvPr>
        </p:nvGraphicFramePr>
        <p:xfrm>
          <a:off x="414337" y="733425"/>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897123" y="5999520"/>
            <a:ext cx="3146598"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897121" y="6271883"/>
            <a:ext cx="3146598"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897121" y="6546819"/>
            <a:ext cx="3146599"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567625" y="6340614"/>
            <a:ext cx="426385"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569546" y="6557634"/>
            <a:ext cx="423891" cy="194414"/>
          </a:xfrm>
          <a:prstGeom prst="rect">
            <a:avLst/>
          </a:prstGeom>
          <a:solidFill>
            <a:srgbClr val="F4B183"/>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567618" y="6077441"/>
            <a:ext cx="426399"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85532A62-500D-45D8-917C-08C6D081F411}"/>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55610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4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212957717"/>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5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ru-RU" sz="1400" dirty="0"/>
                        <a:t>1130707</a:t>
                      </a:r>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ru-RU" sz="1400" dirty="0"/>
                        <a:t>14577</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275842433"/>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A9AC4E9-6D45-4061-9E69-9A4836165D8A}"/>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2442399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112399704"/>
              </p:ext>
            </p:extLst>
          </p:nvPr>
        </p:nvGraphicFramePr>
        <p:xfrm>
          <a:off x="504189"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555235" y="4672286"/>
            <a:ext cx="267681" cy="293173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690549" y="5174198"/>
            <a:ext cx="267684" cy="1927909"/>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373848" y="4785404"/>
            <a:ext cx="267684" cy="270549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430309" y="4431059"/>
            <a:ext cx="166813" cy="3418980"/>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237491" y="6363881"/>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412850" y="6363881"/>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276055" y="6339822"/>
            <a:ext cx="714267"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548166" y="6339822"/>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AE3DB28B-9B55-44ED-AF6A-1C59F7595651}"/>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3132234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400" b="1"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805655836"/>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613EBE1-35DC-4102-A3CA-A028DA346C99}"/>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59181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400" b="1"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5" name="Диаграмма 4">
                <a:extLst>
                  <a:ext uri="{FF2B5EF4-FFF2-40B4-BE49-F238E27FC236}">
                    <a16:creationId xmlns:a16="http://schemas.microsoft.com/office/drawing/2014/main" id="{54A38B30-70A4-4782-8632-D8093881D7E5}"/>
                  </a:ext>
                </a:extLst>
              </p:cNvPr>
              <p:cNvGraphicFramePr/>
              <p:nvPr>
                <p:extLst>
                  <p:ext uri="{D42A27DB-BD31-4B8C-83A1-F6EECF244321}">
                    <p14:modId xmlns:p14="http://schemas.microsoft.com/office/powerpoint/2010/main" val="1327573644"/>
                  </p:ext>
                </p:extLst>
              </p:nvPr>
            </p:nvGraphicFramePr>
            <p:xfrm>
              <a:off x="2263171" y="1244287"/>
              <a:ext cx="7493225" cy="383944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Диаграмма 4">
                <a:extLst>
                  <a:ext uri="{FF2B5EF4-FFF2-40B4-BE49-F238E27FC236}">
                    <a16:creationId xmlns:a16="http://schemas.microsoft.com/office/drawing/2014/main" id="{54A38B30-70A4-4782-8632-D8093881D7E5}"/>
                  </a:ext>
                </a:extLst>
              </p:cNvPr>
              <p:cNvPicPr>
                <a:picLocks noGrp="1" noRot="1" noChangeAspect="1" noMove="1" noResize="1" noEditPoints="1" noAdjustHandles="1" noChangeArrowheads="1" noChangeShapeType="1"/>
              </p:cNvPicPr>
              <p:nvPr/>
            </p:nvPicPr>
            <p:blipFill>
              <a:blip r:embed="rId4"/>
              <a:stretch>
                <a:fillRect/>
              </a:stretch>
            </p:blipFill>
            <p:spPr>
              <a:xfrm>
                <a:off x="2263171" y="1244287"/>
                <a:ext cx="7493225" cy="3839442"/>
              </a:xfrm>
              <a:prstGeom prst="rect">
                <a:avLst/>
              </a:prstGeom>
            </p:spPr>
          </p:pic>
        </mc:Fallback>
      </mc:AlternateContent>
      <p:sp>
        <p:nvSpPr>
          <p:cNvPr id="4" name="TextBox 3">
            <a:extLst>
              <a:ext uri="{FF2B5EF4-FFF2-40B4-BE49-F238E27FC236}">
                <a16:creationId xmlns:a16="http://schemas.microsoft.com/office/drawing/2014/main" id="{8DDE49AE-D492-445E-A32E-2C4220CAC64A}"/>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4147614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normAutofit/>
          </a:bodyPr>
          <a:lstStyle/>
          <a:p>
            <a:r>
              <a:rPr lang="ru-RU" b="1"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биологии в 5 классах приняло участие </a:t>
            </a:r>
            <a:r>
              <a:rPr lang="ru-RU" b="1" dirty="0"/>
              <a:t>14577</a:t>
            </a:r>
            <a:r>
              <a:rPr lang="ru-RU" dirty="0"/>
              <a:t> человек.</a:t>
            </a:r>
          </a:p>
          <a:p>
            <a:endParaRPr lang="ru-RU" dirty="0"/>
          </a:p>
          <a:p>
            <a:pPr marL="285750" indent="-285750">
              <a:buFont typeface="Courier New" panose="02070309020205020404" pitchFamily="49" charset="0"/>
              <a:buChar char="o"/>
            </a:pPr>
            <a:r>
              <a:rPr lang="ru-RU" dirty="0"/>
              <a:t>Не справились с  работой (получили «2») </a:t>
            </a:r>
            <a:r>
              <a:rPr lang="ru-RU" b="1" dirty="0"/>
              <a:t>419</a:t>
            </a:r>
            <a:r>
              <a:rPr lang="ru-RU" dirty="0"/>
              <a:t> участников (</a:t>
            </a:r>
            <a:r>
              <a:rPr lang="ru-RU" b="1" dirty="0"/>
              <a:t>2,9</a:t>
            </a:r>
            <a:r>
              <a:rPr lang="ru-RU" dirty="0"/>
              <a:t>%).</a:t>
            </a:r>
          </a:p>
          <a:p>
            <a:endParaRPr lang="ru-RU" dirty="0"/>
          </a:p>
          <a:p>
            <a:pPr marL="285750" indent="-285750">
              <a:buFont typeface="Courier New" panose="02070309020205020404" pitchFamily="49" charset="0"/>
              <a:buChar char="o"/>
            </a:pPr>
            <a:r>
              <a:rPr lang="ru-RU" dirty="0"/>
              <a:t> </a:t>
            </a:r>
            <a:r>
              <a:rPr lang="ru-RU" b="1" dirty="0"/>
              <a:t>54,57</a:t>
            </a:r>
            <a:r>
              <a:rPr lang="ru-RU" dirty="0"/>
              <a:t>% участников показали качество знаний (получили «4» и «5»)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вызвали задания № </a:t>
            </a:r>
            <a:r>
              <a:rPr lang="ru-RU" b="1" dirty="0"/>
              <a:t>1.2, 1.3, 2.2, 5.2, 6, 13, 16.1, 16.2, 18, 19.</a:t>
            </a:r>
            <a:endParaRPr lang="ru-RU" dirty="0"/>
          </a:p>
          <a:p>
            <a:endParaRPr lang="ru-RU" dirty="0"/>
          </a:p>
        </p:txBody>
      </p:sp>
      <p:sp>
        <p:nvSpPr>
          <p:cNvPr id="5" name="TextBox 4">
            <a:extLst>
              <a:ext uri="{FF2B5EF4-FFF2-40B4-BE49-F238E27FC236}">
                <a16:creationId xmlns:a16="http://schemas.microsoft.com/office/drawing/2014/main" id="{7DC70100-4302-42E0-B43A-200F50367783}"/>
              </a:ext>
            </a:extLst>
          </p:cNvPr>
          <p:cNvSpPr txBox="1"/>
          <p:nvPr/>
        </p:nvSpPr>
        <p:spPr>
          <a:xfrm>
            <a:off x="10848875" y="31656"/>
            <a:ext cx="1343125" cy="276999"/>
          </a:xfrm>
          <a:prstGeom prst="rect">
            <a:avLst/>
          </a:prstGeom>
          <a:noFill/>
        </p:spPr>
        <p:txBody>
          <a:bodyPr wrap="none" rtlCol="0">
            <a:spAutoFit/>
          </a:bodyPr>
          <a:lstStyle/>
          <a:p>
            <a:r>
              <a:rPr lang="ru-RU" sz="1200" dirty="0">
                <a:solidFill>
                  <a:schemeClr val="tx2">
                    <a:lumMod val="40000"/>
                    <a:lumOff val="60000"/>
                  </a:schemeClr>
                </a:solidFill>
              </a:rPr>
              <a:t>Биология, 5 класс</a:t>
            </a:r>
          </a:p>
        </p:txBody>
      </p:sp>
    </p:spTree>
    <p:extLst>
      <p:ext uri="{BB962C8B-B14F-4D97-AF65-F5344CB8AC3E}">
        <p14:creationId xmlns:p14="http://schemas.microsoft.com/office/powerpoint/2010/main" val="2917980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истории</a:t>
            </a:r>
          </a:p>
        </p:txBody>
      </p:sp>
    </p:spTree>
    <p:extLst>
      <p:ext uri="{BB962C8B-B14F-4D97-AF65-F5344CB8AC3E}">
        <p14:creationId xmlns:p14="http://schemas.microsoft.com/office/powerpoint/2010/main" val="2987767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2400"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8</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58699" y="2511115"/>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7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a:t>
            </a:r>
          </a:p>
          <a:p>
            <a:pPr algn="ctr"/>
            <a:r>
              <a:rPr lang="ru-RU" dirty="0">
                <a:solidFill>
                  <a:schemeClr val="tx1"/>
                </a:solidFill>
              </a:rPr>
              <a:t>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397406" y="5177651"/>
            <a:ext cx="8726546"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Задание 1 - работа с лентой времени.</a:t>
            </a:r>
          </a:p>
          <a:p>
            <a:r>
              <a:rPr lang="ru-RU" dirty="0">
                <a:solidFill>
                  <a:schemeClr val="tx1"/>
                </a:solidFill>
              </a:rPr>
              <a:t>Задание 2 - работа с контурной картой.</a:t>
            </a:r>
          </a:p>
          <a:p>
            <a:r>
              <a:rPr lang="ru-RU" dirty="0">
                <a:solidFill>
                  <a:schemeClr val="tx1"/>
                </a:solidFill>
              </a:rPr>
              <a:t>Задания 3-4 - посредственность цифр или букв.</a:t>
            </a:r>
          </a:p>
          <a:p>
            <a:r>
              <a:rPr lang="ru-RU" dirty="0">
                <a:solidFill>
                  <a:schemeClr val="tx1"/>
                </a:solidFill>
              </a:rPr>
              <a:t>Задания 5-8 -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- 5</a:t>
            </a:r>
            <a:endParaRPr lang="ru-RU" b="1" dirty="0">
              <a:solidFill>
                <a:sysClr val="windowText" lastClr="000000"/>
              </a:solidFill>
            </a:endParaRP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16</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2983391525"/>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5-8</a:t>
                      </a:r>
                    </a:p>
                  </a:txBody>
                  <a:tcPr anchor="ctr"/>
                </a:tc>
                <a:tc>
                  <a:txBody>
                    <a:bodyPr/>
                    <a:lstStyle/>
                    <a:p>
                      <a:pPr algn="ctr"/>
                      <a:r>
                        <a:rPr lang="ru-RU" sz="1600" dirty="0"/>
                        <a:t>9-12</a:t>
                      </a:r>
                    </a:p>
                  </a:txBody>
                  <a:tcPr anchor="ctr"/>
                </a:tc>
                <a:tc>
                  <a:txBody>
                    <a:bodyPr/>
                    <a:lstStyle/>
                    <a:p>
                      <a:pPr algn="ctr"/>
                      <a:r>
                        <a:rPr lang="ru-RU" sz="1600" dirty="0"/>
                        <a:t>13-16</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85236" y="5200288"/>
            <a:ext cx="1263972" cy="151885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Прямоугольник: скругленные углы 18">
            <a:extLst>
              <a:ext uri="{FF2B5EF4-FFF2-40B4-BE49-F238E27FC236}">
                <a16:creationId xmlns:a16="http://schemas.microsoft.com/office/drawing/2014/main" id="{E7F6DD5A-C4D9-40EA-8F4D-F92FE5F89DE8}"/>
              </a:ext>
            </a:extLst>
          </p:cNvPr>
          <p:cNvSpPr/>
          <p:nvPr/>
        </p:nvSpPr>
        <p:spPr>
          <a:xfrm>
            <a:off x="1980098" y="3242293"/>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22" name="TextBox 21">
            <a:extLst>
              <a:ext uri="{FF2B5EF4-FFF2-40B4-BE49-F238E27FC236}">
                <a16:creationId xmlns:a16="http://schemas.microsoft.com/office/drawing/2014/main" id="{5F7F0745-1A3D-4E5E-8431-8A8B34EF4D78}"/>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149020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1167596482"/>
              </p:ext>
            </p:extLst>
          </p:nvPr>
        </p:nvGraphicFramePr>
        <p:xfrm>
          <a:off x="197709" y="1293247"/>
          <a:ext cx="11796582" cy="4535043"/>
        </p:xfrm>
        <a:graphic>
          <a:graphicData uri="http://schemas.openxmlformats.org/drawingml/2006/table">
            <a:tbl>
              <a:tblPr firstRow="1" firstCol="1" lastRow="1" lastCol="1" bandRow="1" bandCol="1">
                <a:noFill/>
                <a:tableStyleId>{5940675A-B579-460E-94D1-54222C63F5DA}</a:tableStyleId>
              </a:tblPr>
              <a:tblGrid>
                <a:gridCol w="649921">
                  <a:extLst>
                    <a:ext uri="{9D8B030D-6E8A-4147-A177-3AD203B41FA5}">
                      <a16:colId xmlns:a16="http://schemas.microsoft.com/office/drawing/2014/main" val="1602300257"/>
                    </a:ext>
                  </a:extLst>
                </a:gridCol>
                <a:gridCol w="11146661">
                  <a:extLst>
                    <a:ext uri="{9D8B030D-6E8A-4147-A177-3AD203B41FA5}">
                      <a16:colId xmlns:a16="http://schemas.microsoft.com/office/drawing/2014/main" val="3427477491"/>
                    </a:ext>
                  </a:extLst>
                </a:gridCol>
              </a:tblGrid>
              <a:tr h="387043">
                <a:tc>
                  <a:txBody>
                    <a:bodyPr/>
                    <a:lstStyle/>
                    <a:p>
                      <a:pPr algn="ctr">
                        <a:lnSpc>
                          <a:spcPct val="115000"/>
                        </a:lnSpc>
                        <a:spcBef>
                          <a:spcPts val="55"/>
                        </a:spcBef>
                        <a:spcAft>
                          <a:spcPts val="0"/>
                        </a:spcAft>
                        <a:tabLst>
                          <a:tab pos="452120" algn="l"/>
                        </a:tabLst>
                      </a:pPr>
                      <a:r>
                        <a:rPr lang="ru-RU" sz="18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800" b="1" dirty="0">
                          <a:effectLst/>
                          <a:latin typeface="Times New Roman" panose="02020603050405020304" pitchFamily="18" charset="0"/>
                          <a:cs typeface="Times New Roman" panose="02020603050405020304" pitchFamily="18" charset="0"/>
                        </a:rPr>
                        <a:t>п/п</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800" b="1" dirty="0">
                          <a:effectLst/>
                          <a:latin typeface="Times New Roman" panose="02020603050405020304" pitchFamily="18" charset="0"/>
                          <a:cs typeface="Times New Roman" panose="02020603050405020304" pitchFamily="18" charset="0"/>
                        </a:rPr>
                        <a:t>Блоки</a:t>
                      </a:r>
                      <a:r>
                        <a:rPr lang="ru-RU" sz="1800" b="1" spc="-35" dirty="0">
                          <a:effectLst/>
                          <a:latin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cs typeface="Times New Roman" panose="02020603050405020304" pitchFamily="18" charset="0"/>
                        </a:rPr>
                        <a:t>ПООП</a:t>
                      </a:r>
                      <a:r>
                        <a:rPr lang="ru-RU" sz="1800" b="1" spc="-3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a:t>
                      </a:r>
                      <a:r>
                        <a:rPr lang="ru-RU" sz="1800" b="1" spc="-3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выпускник</a:t>
                      </a:r>
                      <a:r>
                        <a:rPr lang="ru-RU" sz="1800" b="1" spc="-4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научится</a:t>
                      </a:r>
                      <a:r>
                        <a:rPr lang="ru-RU" sz="1800" b="1" spc="-3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a:t>
                      </a:r>
                      <a:r>
                        <a:rPr lang="ru-RU" sz="1800" b="1" spc="-2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получит </a:t>
                      </a:r>
                      <a:r>
                        <a:rPr lang="ru-RU" sz="1800" b="1" spc="-28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возможность</a:t>
                      </a:r>
                      <a:r>
                        <a:rPr lang="ru-RU" sz="1800" b="1" spc="-1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научиться</a:t>
                      </a:r>
                      <a:r>
                        <a:rPr lang="ru-RU" sz="1800" b="1" spc="-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или</a:t>
                      </a:r>
                      <a:r>
                        <a:rPr lang="ru-RU" sz="1800" b="1" spc="-1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проверяемые требования</a:t>
                      </a:r>
                      <a:r>
                        <a:rPr lang="ru-RU" sz="1800" b="1" spc="-2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(умения)</a:t>
                      </a:r>
                      <a:r>
                        <a:rPr lang="ru-RU" sz="1800" b="1" spc="-25"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в</a:t>
                      </a:r>
                      <a:r>
                        <a:rPr lang="ru-RU" sz="1800" b="1" spc="-3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соответствии</a:t>
                      </a:r>
                      <a:r>
                        <a:rPr lang="ru-RU" sz="1800" b="1" spc="-20" dirty="0">
                          <a:effectLst/>
                          <a:latin typeface="Times New Roman" panose="02020603050405020304" pitchFamily="18" charset="0"/>
                          <a:cs typeface="Times New Roman" panose="02020603050405020304" pitchFamily="18" charset="0"/>
                        </a:rPr>
                        <a:t> </a:t>
                      </a:r>
                      <a:r>
                        <a:rPr lang="ru-RU" sz="1800" b="1" dirty="0">
                          <a:effectLst/>
                          <a:latin typeface="Times New Roman" panose="02020603050405020304" pitchFamily="18" charset="0"/>
                          <a:cs typeface="Times New Roman" panose="02020603050405020304" pitchFamily="18" charset="0"/>
                        </a:rPr>
                        <a:t>с</a:t>
                      </a:r>
                      <a:r>
                        <a:rPr lang="ru-RU" sz="1800" b="1" spc="-25" dirty="0">
                          <a:effectLst/>
                          <a:latin typeface="Times New Roman" panose="02020603050405020304" pitchFamily="18" charset="0"/>
                          <a:cs typeface="Times New Roman" panose="02020603050405020304" pitchFamily="18" charset="0"/>
                        </a:rPr>
                        <a:t> </a:t>
                      </a:r>
                      <a:r>
                        <a:rPr lang="ru-RU" sz="1800" b="1" dirty="0" err="1">
                          <a:effectLst/>
                          <a:latin typeface="Times New Roman" panose="02020603050405020304" pitchFamily="18" charset="0"/>
                          <a:cs typeface="Times New Roman" panose="02020603050405020304" pitchFamily="18" charset="0"/>
                        </a:rPr>
                        <a:t>ФГОС</a:t>
                      </a:r>
                      <a:endPar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Определять длительность и последовательность событий, периодов истории Древнего мира, вести счет лет до нашей эры и нашей эры</a:t>
                      </a:r>
                    </a:p>
                  </a:txBody>
                  <a:tcPr marL="9525" marR="9525" marT="9525" marB="0" anchor="b">
                    <a:noFill/>
                  </a:tcPr>
                </a:tc>
                <a:extLst>
                  <a:ext uri="{0D108BD9-81ED-4DB2-BD59-A6C34878D82A}">
                    <a16:rowId xmlns:a16="http://schemas.microsoft.com/office/drawing/2014/main" val="3392768954"/>
                  </a:ext>
                </a:extLst>
              </a:tr>
              <a:tr h="41962">
                <a:tc>
                  <a:txBody>
                    <a:bodyPr/>
                    <a:lstStyle/>
                    <a:p>
                      <a:pPr algn="ctr">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Находить и показывать на исторической карте природные и исторические объекты (расселение человеческих общностей в эпоху первобытности и Древнего мира, территории древнейших цивилизаций и государств, места важнейших исторических событий)</a:t>
                      </a:r>
                    </a:p>
                  </a:txBody>
                  <a:tcPr marL="9525" marR="9525" marT="9525" marB="0" anchor="b">
                    <a:noFill/>
                  </a:tcPr>
                </a:tc>
                <a:extLst>
                  <a:ext uri="{0D108BD9-81ED-4DB2-BD59-A6C34878D82A}">
                    <a16:rowId xmlns:a16="http://schemas.microsoft.com/office/drawing/2014/main" val="2067784926"/>
                  </a:ext>
                </a:extLst>
              </a:tr>
              <a:tr h="163326">
                <a:tc>
                  <a:txBody>
                    <a:bodyPr/>
                    <a:lstStyle/>
                    <a:p>
                      <a:pPr algn="ctr">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Находить в визуальных памятниках изучаемой эпохи ключевые знаки, символы</a:t>
                      </a:r>
                    </a:p>
                  </a:txBody>
                  <a:tcPr marL="9525" marR="9525" marT="9525" marB="0" anchor="b">
                    <a:noFill/>
                  </a:tcPr>
                </a:tc>
                <a:extLst>
                  <a:ext uri="{0D108BD9-81ED-4DB2-BD59-A6C34878D82A}">
                    <a16:rowId xmlns:a16="http://schemas.microsoft.com/office/drawing/2014/main" val="1574819962"/>
                  </a:ext>
                </a:extLst>
              </a:tr>
              <a:tr h="41484">
                <a:tc>
                  <a:txBody>
                    <a:bodyPr/>
                    <a:lstStyle/>
                    <a:p>
                      <a:pPr algn="ctr">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Привлекать контекстную информацию при работе с историческими источниками по истории Древнего мира</a:t>
                      </a:r>
                    </a:p>
                  </a:txBody>
                  <a:tcPr marL="9525" marR="9525" marT="9525" marB="0" anchor="b">
                    <a:noFill/>
                  </a:tcPr>
                </a:tc>
                <a:extLst>
                  <a:ext uri="{0D108BD9-81ED-4DB2-BD59-A6C34878D82A}">
                    <a16:rowId xmlns:a16="http://schemas.microsoft.com/office/drawing/2014/main" val="3456756613"/>
                  </a:ext>
                </a:extLst>
              </a:tr>
              <a:tr h="41962">
                <a:tc>
                  <a:txBody>
                    <a:bodyPr/>
                    <a:lstStyle/>
                    <a:p>
                      <a:pPr algn="ctr">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Извлекать из письменного источника исторические факты (имена, названия событий, даты и другие)</a:t>
                      </a:r>
                    </a:p>
                  </a:txBody>
                  <a:tcPr marL="9525" marR="9525" marT="9525" marB="0" anchor="b">
                    <a:noFill/>
                  </a:tcPr>
                </a:tc>
                <a:extLst>
                  <a:ext uri="{0D108BD9-81ED-4DB2-BD59-A6C34878D82A}">
                    <a16:rowId xmlns:a16="http://schemas.microsoft.com/office/drawing/2014/main" val="3443452799"/>
                  </a:ext>
                </a:extLst>
              </a:tr>
              <a:tr h="85073">
                <a:tc>
                  <a:txBody>
                    <a:bodyPr/>
                    <a:lstStyle/>
                    <a:p>
                      <a:pPr algn="ctr">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Владеть историческими понятиями древней истории и использовать их для решения учебных и практических задач</a:t>
                      </a:r>
                    </a:p>
                  </a:txBody>
                  <a:tcPr marL="9525" marR="9525" marT="9525" marB="0" anchor="b">
                    <a:noFill/>
                  </a:tcPr>
                </a:tc>
                <a:extLst>
                  <a:ext uri="{0D108BD9-81ED-4DB2-BD59-A6C34878D82A}">
                    <a16:rowId xmlns:a16="http://schemas.microsoft.com/office/drawing/2014/main" val="1071059244"/>
                  </a:ext>
                </a:extLst>
              </a:tr>
              <a:tr h="41962">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Объяснять причины и следствия важнейших событий, явлений, процессов древней истории; характеризовать итоги и историческое значение событий</a:t>
                      </a:r>
                    </a:p>
                  </a:txBody>
                  <a:tcPr marL="9525" marR="9525" marT="9525" marB="0" anchor="b">
                    <a:noFill/>
                  </a:tcPr>
                </a:tc>
                <a:extLst>
                  <a:ext uri="{0D108BD9-81ED-4DB2-BD59-A6C34878D82A}">
                    <a16:rowId xmlns:a16="http://schemas.microsoft.com/office/drawing/2014/main" val="1258273726"/>
                  </a:ext>
                </a:extLst>
              </a:tr>
              <a:tr h="41962">
                <a:tc>
                  <a:txBody>
                    <a:bodyPr/>
                    <a:lstStyle/>
                    <a:p>
                      <a:pPr algn="ctr">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Находить в визуальных памятниках изучаемой эпохи ключевые знаки, символы; высказывать на уровне эмоциональных оценок отношение к поступкам людей прошлого, к памятникам культуры</a:t>
                      </a:r>
                    </a:p>
                  </a:txBody>
                  <a:tcPr marL="9525" marR="9525" marT="9525" marB="0" anchor="b">
                    <a:noFill/>
                  </a:tcPr>
                </a:tc>
                <a:extLst>
                  <a:ext uri="{0D108BD9-81ED-4DB2-BD59-A6C34878D82A}">
                    <a16:rowId xmlns:a16="http://schemas.microsoft.com/office/drawing/2014/main" val="286390399"/>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4" name="TextBox 3">
            <a:extLst>
              <a:ext uri="{FF2B5EF4-FFF2-40B4-BE49-F238E27FC236}">
                <a16:creationId xmlns:a16="http://schemas.microsoft.com/office/drawing/2014/main" id="{688D516A-A9A5-4C20-A1F9-F61AA911FE31}"/>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3674896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1800" b="1"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39820186"/>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17824282"/>
              </p:ext>
            </p:extLst>
          </p:nvPr>
        </p:nvGraphicFramePr>
        <p:xfrm>
          <a:off x="0" y="3687846"/>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E8F50C1-C4D1-43A8-B93C-6EA36DCF8BC4}"/>
              </a:ext>
            </a:extLst>
          </p:cNvPr>
          <p:cNvSpPr txBox="1"/>
          <p:nvPr/>
        </p:nvSpPr>
        <p:spPr>
          <a:xfrm>
            <a:off x="10183501" y="6643360"/>
            <a:ext cx="2027735" cy="276999"/>
          </a:xfrm>
          <a:prstGeom prst="rect">
            <a:avLst/>
          </a:prstGeom>
          <a:noFill/>
        </p:spPr>
        <p:txBody>
          <a:bodyPr wrap="none" rtlCol="0">
            <a:spAutoFit/>
          </a:bodyPr>
          <a:lstStyle/>
          <a:p>
            <a:r>
              <a:rPr lang="ru-RU" sz="1200" b="1" dirty="0"/>
              <a:t>Качество знаний = «4»+«5»</a:t>
            </a:r>
          </a:p>
        </p:txBody>
      </p:sp>
      <p:sp>
        <p:nvSpPr>
          <p:cNvPr id="8" name="TextBox 7">
            <a:extLst>
              <a:ext uri="{FF2B5EF4-FFF2-40B4-BE49-F238E27FC236}">
                <a16:creationId xmlns:a16="http://schemas.microsoft.com/office/drawing/2014/main" id="{7D3A78F6-244A-4002-8708-747A8BE12F1E}"/>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32510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a16="http://schemas.microsoft.com/office/drawing/2014/main" id="{CB08541A-D9C6-46ED-958B-471025D2106D}"/>
              </a:ext>
            </a:extLst>
          </p:cNvPr>
          <p:cNvSpPr txBox="1">
            <a:spLocks/>
          </p:cNvSpPr>
          <p:nvPr/>
        </p:nvSpPr>
        <p:spPr>
          <a:xfrm>
            <a:off x="3608070" y="308651"/>
            <a:ext cx="2859405" cy="4781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Общие сведения</a:t>
            </a:r>
          </a:p>
        </p:txBody>
      </p:sp>
      <p:graphicFrame>
        <p:nvGraphicFramePr>
          <p:cNvPr id="5" name="Диаграмма 4">
            <a:extLst>
              <a:ext uri="{FF2B5EF4-FFF2-40B4-BE49-F238E27FC236}">
                <a16:creationId xmlns:a16="http://schemas.microsoft.com/office/drawing/2014/main" id="{8BC71586-C6B2-4793-9E42-7D30FCCE6773}"/>
              </a:ext>
            </a:extLst>
          </p:cNvPr>
          <p:cNvGraphicFramePr/>
          <p:nvPr>
            <p:extLst>
              <p:ext uri="{D42A27DB-BD31-4B8C-83A1-F6EECF244321}">
                <p14:modId xmlns:p14="http://schemas.microsoft.com/office/powerpoint/2010/main" val="4190027985"/>
              </p:ext>
            </p:extLst>
          </p:nvPr>
        </p:nvGraphicFramePr>
        <p:xfrm>
          <a:off x="180974" y="1038705"/>
          <a:ext cx="5322204" cy="5236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a:extLst>
              <a:ext uri="{FF2B5EF4-FFF2-40B4-BE49-F238E27FC236}">
                <a16:creationId xmlns:a16="http://schemas.microsoft.com/office/drawing/2014/main" id="{49883617-0E5C-442A-BC67-FB7D7BCAF978}"/>
              </a:ext>
            </a:extLst>
          </p:cNvPr>
          <p:cNvGraphicFramePr/>
          <p:nvPr>
            <p:extLst>
              <p:ext uri="{D42A27DB-BD31-4B8C-83A1-F6EECF244321}">
                <p14:modId xmlns:p14="http://schemas.microsoft.com/office/powerpoint/2010/main" val="2959225508"/>
              </p:ext>
            </p:extLst>
          </p:nvPr>
        </p:nvGraphicFramePr>
        <p:xfrm>
          <a:off x="5184397" y="761658"/>
          <a:ext cx="6740904" cy="53119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A42A31F-024F-4C48-881A-2BEC1294D81D}"/>
              </a:ext>
            </a:extLst>
          </p:cNvPr>
          <p:cNvSpPr txBox="1"/>
          <p:nvPr/>
        </p:nvSpPr>
        <p:spPr>
          <a:xfrm>
            <a:off x="5830349" y="6073628"/>
            <a:ext cx="6094952" cy="646331"/>
          </a:xfrm>
          <a:prstGeom prst="rect">
            <a:avLst/>
          </a:prstGeom>
          <a:noFill/>
        </p:spPr>
        <p:txBody>
          <a:bodyPr wrap="square" rtlCol="0">
            <a:spAutoFit/>
          </a:bodyPr>
          <a:lstStyle/>
          <a:p>
            <a:r>
              <a:rPr lang="ru-RU" sz="1200" i="1" dirty="0"/>
              <a:t>* Количество участников указано без учета обучающихся, принимавших участие, но не получивших результат из-за наличия </a:t>
            </a:r>
            <a:r>
              <a:rPr lang="ru-RU" sz="1200" i="1" dirty="0" err="1"/>
              <a:t>непройденных</a:t>
            </a:r>
            <a:r>
              <a:rPr lang="ru-RU" sz="1200" i="1" dirty="0"/>
              <a:t> тем (у участников выставлен только первичный балл, решение о выставлении оценки принимается ОО)</a:t>
            </a:r>
          </a:p>
        </p:txBody>
      </p:sp>
    </p:spTree>
    <p:extLst>
      <p:ext uri="{BB962C8B-B14F-4D97-AF65-F5344CB8AC3E}">
        <p14:creationId xmlns:p14="http://schemas.microsoft.com/office/powerpoint/2010/main" val="3146768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000"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088359467"/>
              </p:ext>
            </p:extLst>
          </p:nvPr>
        </p:nvGraphicFramePr>
        <p:xfrm>
          <a:off x="414337" y="733425"/>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776619" y="5985044"/>
            <a:ext cx="3251888"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804410" y="6270852"/>
            <a:ext cx="3251888"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804410" y="6513274"/>
            <a:ext cx="3251889"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391541" y="6340614"/>
            <a:ext cx="440653"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393462" y="6557634"/>
            <a:ext cx="438075" cy="19441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391534" y="6077441"/>
            <a:ext cx="440667"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70F73F21-030B-4D31-B4B5-81797FB627DC}"/>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3813762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347419841"/>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5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en-US" sz="1400" dirty="0"/>
                        <a:t>997676</a:t>
                      </a:r>
                      <a:endParaRPr lang="ru-RU" sz="1400" dirty="0"/>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en-US" sz="1400" dirty="0"/>
                        <a:t>13237</a:t>
                      </a:r>
                      <a:endParaRPr lang="ru-RU" sz="1400" dirty="0"/>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3648975030"/>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03FAC99-A19E-4425-8F49-2A911DC1EA3D}"/>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1919138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001352519"/>
              </p:ext>
            </p:extLst>
          </p:nvPr>
        </p:nvGraphicFramePr>
        <p:xfrm>
          <a:off x="371157" y="723900"/>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315276" y="4905326"/>
            <a:ext cx="248672" cy="244664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323317" y="4922184"/>
            <a:ext cx="301396" cy="244664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7838902" y="4926938"/>
            <a:ext cx="291891" cy="2446642"/>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374023" y="4613313"/>
            <a:ext cx="147915" cy="307336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295262" y="6359584"/>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163387" y="635958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7769133" y="6359584"/>
            <a:ext cx="570321"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229850" y="6359584"/>
            <a:ext cx="552450" cy="369332"/>
          </a:xfrm>
          <a:prstGeom prst="rect">
            <a:avLst/>
          </a:prstGeom>
          <a:noFill/>
        </p:spPr>
        <p:txBody>
          <a:bodyPr wrap="square" rtlCol="0">
            <a:spAutoFit/>
          </a:bodyPr>
          <a:lstStyle/>
          <a:p>
            <a:r>
              <a:rPr lang="ru-RU" dirty="0"/>
              <a:t>«5»</a:t>
            </a:r>
          </a:p>
        </p:txBody>
      </p:sp>
      <p:sp>
        <p:nvSpPr>
          <p:cNvPr id="12" name="TextBox 11">
            <a:extLst>
              <a:ext uri="{FF2B5EF4-FFF2-40B4-BE49-F238E27FC236}">
                <a16:creationId xmlns:a16="http://schemas.microsoft.com/office/drawing/2014/main" id="{F6034E24-01F2-45B4-A30A-621AB9B0DA82}"/>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1256130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310247499"/>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73FE0F-78D9-4482-8084-87415A83F488}"/>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734212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000" b="1" dirty="0"/>
              <a:t>Сравнение отметок за работу с отметками по журналу</a:t>
            </a:r>
          </a:p>
        </p:txBody>
      </p:sp>
      <p:sp>
        <p:nvSpPr>
          <p:cNvPr id="5" name="TextBox 4">
            <a:extLst>
              <a:ext uri="{FF2B5EF4-FFF2-40B4-BE49-F238E27FC236}">
                <a16:creationId xmlns:a16="http://schemas.microsoft.com/office/drawing/2014/main" id="{F753327C-C1EA-481F-8E09-21F6842F4A80}"/>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mc:AlternateContent xmlns:mc="http://schemas.openxmlformats.org/markup-compatibility/2006" xmlns:cx1="http://schemas.microsoft.com/office/drawing/2015/9/8/chartex">
        <mc:Choice Requires="cx1">
          <p:graphicFrame>
            <p:nvGraphicFramePr>
              <p:cNvPr id="7" name="Диаграмма 6">
                <a:extLst>
                  <a:ext uri="{FF2B5EF4-FFF2-40B4-BE49-F238E27FC236}">
                    <a16:creationId xmlns:a16="http://schemas.microsoft.com/office/drawing/2014/main" id="{BA902963-5B65-484A-AF94-138517A3E884}"/>
                  </a:ext>
                </a:extLst>
              </p:cNvPr>
              <p:cNvGraphicFramePr/>
              <p:nvPr>
                <p:extLst>
                  <p:ext uri="{D42A27DB-BD31-4B8C-83A1-F6EECF244321}">
                    <p14:modId xmlns:p14="http://schemas.microsoft.com/office/powerpoint/2010/main" val="2219214459"/>
                  </p:ext>
                </p:extLst>
              </p:nvPr>
            </p:nvGraphicFramePr>
            <p:xfrm>
              <a:off x="2263171" y="1244287"/>
              <a:ext cx="7493225" cy="383944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Диаграмма 6">
                <a:extLst>
                  <a:ext uri="{FF2B5EF4-FFF2-40B4-BE49-F238E27FC236}">
                    <a16:creationId xmlns:a16="http://schemas.microsoft.com/office/drawing/2014/main" id="{BA902963-5B65-484A-AF94-138517A3E884}"/>
                  </a:ext>
                </a:extLst>
              </p:cNvPr>
              <p:cNvPicPr>
                <a:picLocks noGrp="1" noRot="1" noChangeAspect="1" noMove="1" noResize="1" noEditPoints="1" noAdjustHandles="1" noChangeArrowheads="1" noChangeShapeType="1"/>
              </p:cNvPicPr>
              <p:nvPr/>
            </p:nvPicPr>
            <p:blipFill>
              <a:blip r:embed="rId4"/>
              <a:stretch>
                <a:fillRect/>
              </a:stretch>
            </p:blipFill>
            <p:spPr>
              <a:xfrm>
                <a:off x="2263171" y="1244287"/>
                <a:ext cx="7493225" cy="3839442"/>
              </a:xfrm>
              <a:prstGeom prst="rect">
                <a:avLst/>
              </a:prstGeom>
            </p:spPr>
          </p:pic>
        </mc:Fallback>
      </mc:AlternateContent>
    </p:spTree>
    <p:extLst>
      <p:ext uri="{BB962C8B-B14F-4D97-AF65-F5344CB8AC3E}">
        <p14:creationId xmlns:p14="http://schemas.microsoft.com/office/powerpoint/2010/main" val="4256907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b="1"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истории в 5 классах приняло участие </a:t>
            </a:r>
            <a:r>
              <a:rPr lang="en-US" b="1" dirty="0"/>
              <a:t>13237</a:t>
            </a:r>
            <a:r>
              <a:rPr lang="ru-RU" dirty="0"/>
              <a:t> человек.</a:t>
            </a:r>
          </a:p>
          <a:p>
            <a:endParaRPr lang="ru-RU" dirty="0"/>
          </a:p>
          <a:p>
            <a:pPr marL="285750" indent="-285750">
              <a:buFont typeface="Courier New" panose="02070309020205020404" pitchFamily="49" charset="0"/>
              <a:buChar char="o"/>
            </a:pPr>
            <a:r>
              <a:rPr lang="ru-RU" dirty="0"/>
              <a:t>Не справились с  работой (получили «2») </a:t>
            </a:r>
            <a:r>
              <a:rPr lang="ru-RU" b="1" dirty="0"/>
              <a:t>674 </a:t>
            </a:r>
            <a:r>
              <a:rPr lang="ru-RU" dirty="0"/>
              <a:t>участника (</a:t>
            </a:r>
            <a:r>
              <a:rPr lang="ru-RU" b="1" dirty="0"/>
              <a:t>5,09</a:t>
            </a:r>
            <a:r>
              <a:rPr lang="ru-RU" dirty="0"/>
              <a:t>%).</a:t>
            </a:r>
          </a:p>
          <a:p>
            <a:endParaRPr lang="ru-RU" dirty="0"/>
          </a:p>
          <a:p>
            <a:pPr marL="285750" indent="-285750">
              <a:buFont typeface="Courier New" panose="02070309020205020404" pitchFamily="49" charset="0"/>
              <a:buChar char="o"/>
            </a:pPr>
            <a:r>
              <a:rPr lang="ru-RU" dirty="0"/>
              <a:t> </a:t>
            </a:r>
            <a:r>
              <a:rPr lang="ru-RU" b="1" dirty="0"/>
              <a:t>55,63</a:t>
            </a:r>
            <a:r>
              <a:rPr lang="ru-RU" dirty="0"/>
              <a:t>% участников показали качество знаний (получили «4» и «5»)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вызвали задания  № </a:t>
            </a:r>
            <a:r>
              <a:rPr lang="ru-RU" b="1" dirty="0"/>
              <a:t>4, 8.</a:t>
            </a:r>
          </a:p>
          <a:p>
            <a:endParaRPr lang="ru-RU" dirty="0"/>
          </a:p>
        </p:txBody>
      </p:sp>
      <p:sp>
        <p:nvSpPr>
          <p:cNvPr id="5" name="TextBox 4">
            <a:extLst>
              <a:ext uri="{FF2B5EF4-FFF2-40B4-BE49-F238E27FC236}">
                <a16:creationId xmlns:a16="http://schemas.microsoft.com/office/drawing/2014/main" id="{47816099-DE77-4665-9514-73A97ADE9308}"/>
              </a:ext>
            </a:extLst>
          </p:cNvPr>
          <p:cNvSpPr txBox="1"/>
          <p:nvPr/>
        </p:nvSpPr>
        <p:spPr>
          <a:xfrm>
            <a:off x="10923063" y="0"/>
            <a:ext cx="1268937" cy="276999"/>
          </a:xfrm>
          <a:prstGeom prst="rect">
            <a:avLst/>
          </a:prstGeom>
          <a:noFill/>
        </p:spPr>
        <p:txBody>
          <a:bodyPr wrap="none" rtlCol="0">
            <a:spAutoFit/>
          </a:bodyPr>
          <a:lstStyle/>
          <a:p>
            <a:r>
              <a:rPr lang="ru-RU" sz="1200" dirty="0">
                <a:solidFill>
                  <a:schemeClr val="tx2">
                    <a:lumMod val="40000"/>
                    <a:lumOff val="60000"/>
                  </a:schemeClr>
                </a:solidFill>
              </a:rPr>
              <a:t>История, 5 класс</a:t>
            </a:r>
          </a:p>
        </p:txBody>
      </p:sp>
    </p:spTree>
    <p:extLst>
      <p:ext uri="{BB962C8B-B14F-4D97-AF65-F5344CB8AC3E}">
        <p14:creationId xmlns:p14="http://schemas.microsoft.com/office/powerpoint/2010/main" val="3312993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географии</a:t>
            </a:r>
          </a:p>
        </p:txBody>
      </p:sp>
    </p:spTree>
    <p:extLst>
      <p:ext uri="{BB962C8B-B14F-4D97-AF65-F5344CB8AC3E}">
        <p14:creationId xmlns:p14="http://schemas.microsoft.com/office/powerpoint/2010/main" val="2750766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sz="2400"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17</a:t>
            </a:r>
            <a:r>
              <a:rPr lang="en-US" dirty="0">
                <a:solidFill>
                  <a:sysClr val="windowText" lastClr="000000"/>
                </a:solidFill>
              </a:rPr>
              <a:t> </a:t>
            </a:r>
            <a:r>
              <a:rPr lang="ru-RU"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58699" y="2511115"/>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16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Работа состоит </a:t>
            </a:r>
          </a:p>
          <a:p>
            <a:pPr algn="ctr"/>
            <a:r>
              <a:rPr lang="ru-RU" dirty="0">
                <a:solidFill>
                  <a:schemeClr val="tx1"/>
                </a:solidFill>
              </a:rPr>
              <a:t>из двух частей</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5477315" y="5362528"/>
            <a:ext cx="6478795" cy="1119612"/>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Задания 1-6, 8-12, 14-16 предполагают краткий ответ.</a:t>
            </a:r>
          </a:p>
          <a:p>
            <a:r>
              <a:rPr lang="ru-RU" dirty="0">
                <a:solidFill>
                  <a:schemeClr val="tx1"/>
                </a:solidFill>
              </a:rPr>
              <a:t>Задание 7 предполагает подчеркивание.</a:t>
            </a:r>
          </a:p>
          <a:p>
            <a:r>
              <a:rPr lang="ru-RU" dirty="0">
                <a:solidFill>
                  <a:schemeClr val="tx1"/>
                </a:solidFill>
              </a:rPr>
              <a:t>Задание 13 - запись решения задачи.</a:t>
            </a:r>
          </a:p>
          <a:p>
            <a:r>
              <a:rPr lang="ru-RU" dirty="0">
                <a:solidFill>
                  <a:schemeClr val="tx1"/>
                </a:solidFill>
              </a:rPr>
              <a:t>Задание 17 -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минимальный балл за работу - 5</a:t>
            </a:r>
            <a:endParaRPr lang="ru-RU" b="1" dirty="0">
              <a:solidFill>
                <a:sysClr val="windowText" lastClr="000000"/>
              </a:solidFill>
            </a:endParaRP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максимальный балл за работу -  </a:t>
            </a:r>
            <a:r>
              <a:rPr lang="ru-RU" b="1" dirty="0">
                <a:solidFill>
                  <a:sysClr val="windowText" lastClr="000000"/>
                </a:solidFill>
              </a:rPr>
              <a:t>20</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Перевод первичных баллов </a:t>
            </a:r>
          </a:p>
          <a:p>
            <a:pPr algn="ctr"/>
            <a:r>
              <a:rPr lang="ru-RU"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0-4</a:t>
                      </a:r>
                    </a:p>
                  </a:txBody>
                  <a:tcPr anchor="ctr"/>
                </a:tc>
                <a:tc>
                  <a:txBody>
                    <a:bodyPr/>
                    <a:lstStyle/>
                    <a:p>
                      <a:pPr algn="ctr"/>
                      <a:r>
                        <a:rPr lang="ru-RU" sz="1600" dirty="0"/>
                        <a:t>5-8</a:t>
                      </a:r>
                    </a:p>
                  </a:txBody>
                  <a:tcPr anchor="ctr"/>
                </a:tc>
                <a:tc>
                  <a:txBody>
                    <a:bodyPr/>
                    <a:lstStyle/>
                    <a:p>
                      <a:pPr algn="ctr"/>
                      <a:r>
                        <a:rPr lang="ru-RU" sz="1600" dirty="0"/>
                        <a:t>9-12</a:t>
                      </a:r>
                    </a:p>
                  </a:txBody>
                  <a:tcPr anchor="ctr"/>
                </a:tc>
                <a:tc>
                  <a:txBody>
                    <a:bodyPr/>
                    <a:lstStyle/>
                    <a:p>
                      <a:pPr algn="ctr"/>
                      <a:r>
                        <a:rPr lang="ru-RU" sz="1600" dirty="0"/>
                        <a:t>13-16</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8" name="Прямоугольник: скругленные углы 17">
            <a:extLst>
              <a:ext uri="{FF2B5EF4-FFF2-40B4-BE49-F238E27FC236}">
                <a16:creationId xmlns:a16="http://schemas.microsoft.com/office/drawing/2014/main" id="{17BD4829-F0EE-426E-95EF-C14D905F9713}"/>
              </a:ext>
            </a:extLst>
          </p:cNvPr>
          <p:cNvSpPr/>
          <p:nvPr/>
        </p:nvSpPr>
        <p:spPr>
          <a:xfrm>
            <a:off x="1958699" y="5625154"/>
            <a:ext cx="1040768"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90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9" name="Прямоугольник: скругленные углы 18">
            <a:extLst>
              <a:ext uri="{FF2B5EF4-FFF2-40B4-BE49-F238E27FC236}">
                <a16:creationId xmlns:a16="http://schemas.microsoft.com/office/drawing/2014/main" id="{E7F6DD5A-C4D9-40EA-8F4D-F92FE5F89DE8}"/>
              </a:ext>
            </a:extLst>
          </p:cNvPr>
          <p:cNvSpPr/>
          <p:nvPr/>
        </p:nvSpPr>
        <p:spPr>
          <a:xfrm>
            <a:off x="1980098" y="3242293"/>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rPr>
              <a:t>1 задание повышенного уровня сложности</a:t>
            </a:r>
          </a:p>
        </p:txBody>
      </p:sp>
      <p:sp>
        <p:nvSpPr>
          <p:cNvPr id="22" name="TextBox 21">
            <a:extLst>
              <a:ext uri="{FF2B5EF4-FFF2-40B4-BE49-F238E27FC236}">
                <a16:creationId xmlns:a16="http://schemas.microsoft.com/office/drawing/2014/main" id="{5F7F0745-1A3D-4E5E-8431-8A8B34EF4D78}"/>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
        <p:nvSpPr>
          <p:cNvPr id="23" name="Прямоугольник: скругленные углы 22">
            <a:extLst>
              <a:ext uri="{FF2B5EF4-FFF2-40B4-BE49-F238E27FC236}">
                <a16:creationId xmlns:a16="http://schemas.microsoft.com/office/drawing/2014/main" id="{CAECB574-2FA8-4BCA-8A59-A21E7D65A435}"/>
              </a:ext>
            </a:extLst>
          </p:cNvPr>
          <p:cNvSpPr/>
          <p:nvPr/>
        </p:nvSpPr>
        <p:spPr>
          <a:xfrm>
            <a:off x="3365224" y="5365930"/>
            <a:ext cx="1973491" cy="1119613"/>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rPr>
              <a:t>Часть 1 состоит из заданий 1-9.</a:t>
            </a:r>
          </a:p>
          <a:p>
            <a:pPr algn="just"/>
            <a:r>
              <a:rPr lang="ru-RU" sz="1600" dirty="0">
                <a:solidFill>
                  <a:schemeClr val="tx1"/>
                </a:solidFill>
              </a:rPr>
              <a:t>Часть 2 состоит из заданий 10-17.</a:t>
            </a:r>
          </a:p>
        </p:txBody>
      </p:sp>
    </p:spTree>
    <p:extLst>
      <p:ext uri="{BB962C8B-B14F-4D97-AF65-F5344CB8AC3E}">
        <p14:creationId xmlns:p14="http://schemas.microsoft.com/office/powerpoint/2010/main" val="1936144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3529001862"/>
              </p:ext>
            </p:extLst>
          </p:nvPr>
        </p:nvGraphicFramePr>
        <p:xfrm>
          <a:off x="197709" y="887106"/>
          <a:ext cx="11796582" cy="5796852"/>
        </p:xfrm>
        <a:graphic>
          <a:graphicData uri="http://schemas.openxmlformats.org/drawingml/2006/table">
            <a:tbl>
              <a:tblPr firstRow="1" firstCol="1" lastRow="1" lastCol="1" bandRow="1" bandCol="1">
                <a:noFill/>
                <a:tableStyleId>{5940675A-B579-460E-94D1-54222C63F5DA}</a:tableStyleId>
              </a:tblPr>
              <a:tblGrid>
                <a:gridCol w="631850">
                  <a:extLst>
                    <a:ext uri="{9D8B030D-6E8A-4147-A177-3AD203B41FA5}">
                      <a16:colId xmlns:a16="http://schemas.microsoft.com/office/drawing/2014/main" val="1602300257"/>
                    </a:ext>
                  </a:extLst>
                </a:gridCol>
                <a:gridCol w="11164732">
                  <a:extLst>
                    <a:ext uri="{9D8B030D-6E8A-4147-A177-3AD203B41FA5}">
                      <a16:colId xmlns:a16="http://schemas.microsoft.com/office/drawing/2014/main" val="3427477491"/>
                    </a:ext>
                  </a:extLst>
                </a:gridCol>
              </a:tblGrid>
              <a:tr h="387043">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п/п</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400" b="1" dirty="0">
                          <a:effectLst/>
                          <a:latin typeface="Times New Roman" panose="02020603050405020304" pitchFamily="18" charset="0"/>
                          <a:cs typeface="Times New Roman" panose="02020603050405020304" pitchFamily="18" charset="0"/>
                        </a:rPr>
                        <a:t>Блоки</a:t>
                      </a:r>
                      <a:r>
                        <a:rPr lang="ru-RU" sz="1400" b="1" spc="-3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ПООП</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выпускник</a:t>
                      </a:r>
                      <a:r>
                        <a:rPr lang="ru-RU" sz="1400" b="1" spc="-4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научится</a:t>
                      </a:r>
                      <a:r>
                        <a:rPr lang="ru-RU" sz="1400" b="1" spc="-3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получит </a:t>
                      </a:r>
                      <a:r>
                        <a:rPr lang="ru-RU" sz="1400" b="1" spc="-28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возможность</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научиться</a:t>
                      </a:r>
                      <a:r>
                        <a:rPr lang="ru-RU" sz="1400" b="1" spc="-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или</a:t>
                      </a:r>
                      <a:r>
                        <a:rPr lang="ru-RU" sz="1400" b="1" spc="-1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проверяемые требования</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(умения)</a:t>
                      </a:r>
                      <a:r>
                        <a:rPr lang="ru-RU" sz="1400" b="1" spc="-25"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в</a:t>
                      </a:r>
                      <a:r>
                        <a:rPr lang="ru-RU" sz="1400" b="1" spc="-3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соответствии</a:t>
                      </a:r>
                      <a:r>
                        <a:rPr lang="ru-RU" sz="1400" b="1" spc="-20" dirty="0">
                          <a:effectLst/>
                          <a:latin typeface="Times New Roman" panose="02020603050405020304" pitchFamily="18" charset="0"/>
                          <a:cs typeface="Times New Roman" panose="02020603050405020304" pitchFamily="18" charset="0"/>
                        </a:rPr>
                        <a:t> </a:t>
                      </a:r>
                      <a:r>
                        <a:rPr lang="ru-RU" sz="1400" b="1" dirty="0">
                          <a:effectLst/>
                          <a:latin typeface="Times New Roman" panose="02020603050405020304" pitchFamily="18" charset="0"/>
                          <a:cs typeface="Times New Roman" panose="02020603050405020304" pitchFamily="18" charset="0"/>
                        </a:rPr>
                        <a:t>с</a:t>
                      </a:r>
                      <a:r>
                        <a:rPr lang="ru-RU" sz="1400" b="1" spc="-25"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ФГОС</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Показывать на карте и обозначать на контурной карте материки и океаны</a:t>
                      </a:r>
                    </a:p>
                  </a:txBody>
                  <a:tcPr marL="9525" marR="9525" marT="9525" marB="0" anchor="b">
                    <a:noFill/>
                  </a:tcPr>
                </a:tc>
                <a:extLst>
                  <a:ext uri="{0D108BD9-81ED-4DB2-BD59-A6C34878D82A}">
                    <a16:rowId xmlns:a16="http://schemas.microsoft.com/office/drawing/2014/main" val="3392768954"/>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Показывать на карте и обозначать на контурной карте крупные формы рельефа Земли</a:t>
                      </a:r>
                    </a:p>
                  </a:txBody>
                  <a:tcPr marL="9525" marR="9525" marT="9525" marB="0" anchor="b">
                    <a:noFill/>
                  </a:tcPr>
                </a:tc>
                <a:extLst>
                  <a:ext uri="{0D108BD9-81ED-4DB2-BD59-A6C34878D82A}">
                    <a16:rowId xmlns:a16="http://schemas.microsoft.com/office/drawing/2014/main" val="2067784926"/>
                  </a:ext>
                </a:extLst>
              </a:tr>
              <a:tr h="163326">
                <a:tc>
                  <a:txBody>
                    <a:bodyPr/>
                    <a:lstStyle/>
                    <a:p>
                      <a:pPr algn="ctr">
                        <a:spcAft>
                          <a:spcPts val="0"/>
                        </a:spcAft>
                      </a:pPr>
                      <a:r>
                        <a:rPr lang="ru-RU" sz="13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Приводить примеры географических объектов, процессов и явлений, изучаемых различными ветвями географической науки</a:t>
                      </a:r>
                    </a:p>
                  </a:txBody>
                  <a:tcPr marL="9525" marR="9525" marT="9525" marB="0" anchor="b">
                    <a:noFill/>
                  </a:tcPr>
                </a:tc>
                <a:extLst>
                  <a:ext uri="{0D108BD9-81ED-4DB2-BD59-A6C34878D82A}">
                    <a16:rowId xmlns:a16="http://schemas.microsoft.com/office/drawing/2014/main" val="1574819962"/>
                  </a:ext>
                </a:extLst>
              </a:tr>
              <a:tr h="41484">
                <a:tc>
                  <a:txBody>
                    <a:bodyPr/>
                    <a:lstStyle/>
                    <a:p>
                      <a:pPr algn="ctr">
                        <a:spcAft>
                          <a:spcPts val="0"/>
                        </a:spcAft>
                      </a:pPr>
                      <a:r>
                        <a:rPr lang="ru-RU" sz="13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Различать вклад великих путешественников в географическое изучение Земли</a:t>
                      </a:r>
                    </a:p>
                  </a:txBody>
                  <a:tcPr marL="9525" marR="9525" marT="9525" marB="0" anchor="b">
                    <a:noFill/>
                  </a:tcPr>
                </a:tc>
                <a:extLst>
                  <a:ext uri="{0D108BD9-81ED-4DB2-BD59-A6C34878D82A}">
                    <a16:rowId xmlns:a16="http://schemas.microsoft.com/office/drawing/2014/main" val="3456756613"/>
                  </a:ext>
                </a:extLst>
              </a:tr>
              <a:tr h="41962">
                <a:tc>
                  <a:txBody>
                    <a:bodyPr/>
                    <a:lstStyle/>
                    <a:p>
                      <a:pPr algn="ctr">
                        <a:spcAft>
                          <a:spcPts val="0"/>
                        </a:spcAft>
                      </a:pPr>
                      <a:r>
                        <a:rPr lang="ru-RU" sz="13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Сравнивать маршруты путешествий великих путешественников; выбирать картографические источники географической информации, необходимые для изучения истории географических открытий</a:t>
                      </a:r>
                    </a:p>
                  </a:txBody>
                  <a:tcPr marL="9525" marR="9525" marT="9525" marB="0" anchor="b">
                    <a:noFill/>
                  </a:tcPr>
                </a:tc>
                <a:extLst>
                  <a:ext uri="{0D108BD9-81ED-4DB2-BD59-A6C34878D82A}">
                    <a16:rowId xmlns:a16="http://schemas.microsoft.com/office/drawing/2014/main" val="3443452799"/>
                  </a:ext>
                </a:extLst>
              </a:tr>
              <a:tr h="85073">
                <a:tc>
                  <a:txBody>
                    <a:bodyPr/>
                    <a:lstStyle/>
                    <a:p>
                      <a:pPr algn="ctr">
                        <a:spcAft>
                          <a:spcPts val="0"/>
                        </a:spcAft>
                      </a:pPr>
                      <a:r>
                        <a:rPr lang="ru-RU" sz="13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маршруты путешествий великих путешественников; выбирать картографические источники географической информации, необходимые для изучения истории географических открытий</a:t>
                      </a:r>
                    </a:p>
                  </a:txBody>
                  <a:tcPr marL="9525" marR="9525" marT="9525" marB="0" anchor="b">
                    <a:noFill/>
                  </a:tcPr>
                </a:tc>
                <a:extLst>
                  <a:ext uri="{0D108BD9-81ED-4DB2-BD59-A6C34878D82A}">
                    <a16:rowId xmlns:a16="http://schemas.microsoft.com/office/drawing/2014/main" val="1071059244"/>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Использовать условные обозначения планов местности и географических карт для получения информации, необходимой для решения учебных и (или) практико-ориентированных задач</a:t>
                      </a:r>
                    </a:p>
                  </a:txBody>
                  <a:tcPr marL="9525" marR="9525" marT="9525" marB="0" anchor="b">
                    <a:noFill/>
                  </a:tcPr>
                </a:tc>
                <a:extLst>
                  <a:ext uri="{0D108BD9-81ED-4DB2-BD59-A6C34878D82A}">
                    <a16:rowId xmlns:a16="http://schemas.microsoft.com/office/drawing/2014/main" val="1258273726"/>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Определять направления по плану местности (топографической карте)</a:t>
                      </a:r>
                    </a:p>
                  </a:txBody>
                  <a:tcPr marL="9525" marR="9525" marT="9525" marB="0" anchor="b">
                    <a:noFill/>
                  </a:tcPr>
                </a:tc>
                <a:extLst>
                  <a:ext uri="{0D108BD9-81ED-4DB2-BD59-A6C34878D82A}">
                    <a16:rowId xmlns:a16="http://schemas.microsoft.com/office/drawing/2014/main" val="286390399"/>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Определять расстояния по плану местности (топографической карте)</a:t>
                      </a:r>
                    </a:p>
                  </a:txBody>
                  <a:tcPr marL="9525" marR="9525" marT="9525" marB="0" anchor="b">
                    <a:noFill/>
                  </a:tcPr>
                </a:tc>
                <a:extLst>
                  <a:ext uri="{0D108BD9-81ED-4DB2-BD59-A6C34878D82A}">
                    <a16:rowId xmlns:a16="http://schemas.microsoft.com/office/drawing/2014/main" val="3294388646"/>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Применять понятия «план местности», «масштаб» для решения учебных и (или) практико-ориентированных задач</a:t>
                      </a:r>
                    </a:p>
                  </a:txBody>
                  <a:tcPr marL="9525" marR="9525" marT="9525" marB="0" anchor="b">
                    <a:noFill/>
                  </a:tcPr>
                </a:tc>
                <a:extLst>
                  <a:ext uri="{0D108BD9-81ED-4DB2-BD59-A6C34878D82A}">
                    <a16:rowId xmlns:a16="http://schemas.microsoft.com/office/drawing/2014/main" val="1702778524"/>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Различать понятия «параллель» и «меридиан»</a:t>
                      </a:r>
                    </a:p>
                  </a:txBody>
                  <a:tcPr marL="9525" marR="9525" marT="9525" marB="0" anchor="b">
                    <a:noFill/>
                  </a:tcPr>
                </a:tc>
                <a:extLst>
                  <a:ext uri="{0D108BD9-81ED-4DB2-BD59-A6C34878D82A}">
                    <a16:rowId xmlns:a16="http://schemas.microsoft.com/office/drawing/2014/main" val="1221736808"/>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Определять географические координаты по географическим картам</a:t>
                      </a:r>
                    </a:p>
                  </a:txBody>
                  <a:tcPr marL="9525" marR="9525" marT="9525" marB="0" anchor="b">
                    <a:noFill/>
                  </a:tcPr>
                </a:tc>
                <a:extLst>
                  <a:ext uri="{0D108BD9-81ED-4DB2-BD59-A6C34878D82A}">
                    <a16:rowId xmlns:a16="http://schemas.microsoft.com/office/drawing/2014/main" val="769885137"/>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Определять расстояния по географическим картам</a:t>
                      </a:r>
                    </a:p>
                  </a:txBody>
                  <a:tcPr marL="9525" marR="9525" marT="9525" marB="0" anchor="b">
                    <a:noFill/>
                  </a:tcPr>
                </a:tc>
                <a:extLst>
                  <a:ext uri="{0D108BD9-81ED-4DB2-BD59-A6C34878D82A}">
                    <a16:rowId xmlns:a16="http://schemas.microsoft.com/office/drawing/2014/main" val="669931694"/>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Устанавливать эмпирические зависимости между продолжительностью дня и географической широтой местности, между высотой Солнца над горизонтом и географической широтой местности на основе анализа данных наблюдений</a:t>
                      </a:r>
                    </a:p>
                  </a:txBody>
                  <a:tcPr marL="9525" marR="9525" marT="9525" marB="0" anchor="b">
                    <a:noFill/>
                  </a:tcPr>
                </a:tc>
                <a:extLst>
                  <a:ext uri="{0D108BD9-81ED-4DB2-BD59-A6C34878D82A}">
                    <a16:rowId xmlns:a16="http://schemas.microsoft.com/office/drawing/2014/main" val="3424872571"/>
                  </a:ext>
                </a:extLst>
              </a:tr>
              <a:tr h="252407">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Устанавливать эмпирические зависимости между продолжительностью дня и географической широтой местности, между высотой Солнца над горизонтом и географической широтой местности на основе анализа данных наблюдений</a:t>
                      </a:r>
                    </a:p>
                  </a:txBody>
                  <a:tcPr marL="9525" marR="9525" marT="9525" marB="0" anchor="b">
                    <a:noFill/>
                  </a:tcPr>
                </a:tc>
                <a:extLst>
                  <a:ext uri="{0D108BD9-81ED-4DB2-BD59-A6C34878D82A}">
                    <a16:rowId xmlns:a16="http://schemas.microsoft.com/office/drawing/2014/main" val="706586716"/>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Описывать внутренне строение Земли. Различать понятия «ядро», «мантия», «земная </a:t>
                      </a:r>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кора</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«материковая земная </a:t>
                      </a:r>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кора</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 и «океаническая земная </a:t>
                      </a:r>
                      <a:r>
                        <a:rPr lang="ru-RU" sz="1300" b="0" i="0" u="none" strike="noStrike" dirty="0" err="1">
                          <a:solidFill>
                            <a:srgbClr val="000000"/>
                          </a:solidFill>
                          <a:effectLst/>
                          <a:latin typeface="Times New Roman" panose="02020603050405020304" pitchFamily="18" charset="0"/>
                          <a:cs typeface="Times New Roman" panose="02020603050405020304" pitchFamily="18" charset="0"/>
                        </a:rPr>
                        <a:t>кора</a:t>
                      </a:r>
                      <a:r>
                        <a:rPr lang="ru-RU" sz="13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noFill/>
                  </a:tcPr>
                </a:tc>
                <a:extLst>
                  <a:ext uri="{0D108BD9-81ED-4DB2-BD59-A6C34878D82A}">
                    <a16:rowId xmlns:a16="http://schemas.microsoft.com/office/drawing/2014/main" val="540912784"/>
                  </a:ext>
                </a:extLst>
              </a:tr>
              <a:tr h="41962">
                <a:tc>
                  <a:txBody>
                    <a:bodyPr/>
                    <a:lstStyle/>
                    <a:p>
                      <a:pPr algn="ctr">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8580" marR="68580" marT="0" marB="0" anchor="ctr">
                    <a:noFill/>
                  </a:tcPr>
                </a:tc>
                <a:tc>
                  <a:txBody>
                    <a:bodyPr/>
                    <a:lstStyle/>
                    <a:p>
                      <a:pPr algn="l" fontAlgn="b"/>
                      <a:r>
                        <a:rPr lang="ru-RU" sz="1300" b="0" i="0" u="none" strike="noStrike" dirty="0">
                          <a:solidFill>
                            <a:srgbClr val="000000"/>
                          </a:solidFill>
                          <a:effectLst/>
                          <a:latin typeface="Times New Roman" panose="02020603050405020304" pitchFamily="18" charset="0"/>
                          <a:cs typeface="Times New Roman" panose="02020603050405020304" pitchFamily="18" charset="0"/>
                        </a:rPr>
                        <a:t>Интегрировать и интерпретировать информацию о путешествиях и географических исследованиях Земли, представленную в одном или нескольких источниках; использовать условные обозначения планов местности и географических карт для получения информации, необходимой для решения учебных и (или) практико-ориентированных задач; объяснять причины смены дня и ночи и времен года; называть причины землетрясений; применять понятия «литосфера», «землетрясение», «вулкан», «литосферная плита», «эпицентр землетрясения» и «очаг землетрясения» для решения учебных и (или) практико-ориентированных задач</a:t>
                      </a:r>
                    </a:p>
                  </a:txBody>
                  <a:tcPr marL="9525" marR="9525" marT="9525" marB="0" anchor="b">
                    <a:noFill/>
                  </a:tcPr>
                </a:tc>
                <a:extLst>
                  <a:ext uri="{0D108BD9-81ED-4DB2-BD59-A6C34878D82A}">
                    <a16:rowId xmlns:a16="http://schemas.microsoft.com/office/drawing/2014/main" val="356179473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436620" y="292746"/>
            <a:ext cx="10728960" cy="594360"/>
          </a:xfrm>
        </p:spPr>
        <p:txBody>
          <a:bodyPr/>
          <a:lstStyle/>
          <a:p>
            <a:r>
              <a:rPr lang="ru-RU" dirty="0"/>
              <a:t>Требования (умения)</a:t>
            </a:r>
          </a:p>
        </p:txBody>
      </p:sp>
      <p:sp>
        <p:nvSpPr>
          <p:cNvPr id="5" name="TextBox 4">
            <a:extLst>
              <a:ext uri="{FF2B5EF4-FFF2-40B4-BE49-F238E27FC236}">
                <a16:creationId xmlns:a16="http://schemas.microsoft.com/office/drawing/2014/main" id="{224EB3B2-3163-40B0-865C-43E26CD20184}"/>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207620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642367" cy="444387"/>
          </a:xfrm>
        </p:spPr>
        <p:txBody>
          <a:bodyPr>
            <a:noAutofit/>
          </a:bodyPr>
          <a:lstStyle/>
          <a:p>
            <a:r>
              <a:rPr lang="ru-RU" sz="1800" b="1" dirty="0"/>
              <a:t>Изменение доли участников по качеству знаний («4»+«5») по результатам ВПР в  2025 г.</a:t>
            </a:r>
            <a:br>
              <a:rPr lang="ru-RU" sz="1800" b="1" dirty="0"/>
            </a:br>
            <a:r>
              <a:rPr lang="ru-RU" sz="1800" b="1" dirty="0"/>
              <a:t>(в параллели 5 классов впервые проводится ВПР по географии)</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529593220"/>
              </p:ext>
            </p:extLst>
          </p:nvPr>
        </p:nvGraphicFramePr>
        <p:xfrm>
          <a:off x="98854" y="659027"/>
          <a:ext cx="11986054" cy="30938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636127837"/>
              </p:ext>
            </p:extLst>
          </p:nvPr>
        </p:nvGraphicFramePr>
        <p:xfrm>
          <a:off x="0" y="3687846"/>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E8F50C1-C4D1-43A8-B93C-6EA36DCF8BC4}"/>
              </a:ext>
            </a:extLst>
          </p:cNvPr>
          <p:cNvSpPr txBox="1"/>
          <p:nvPr/>
        </p:nvSpPr>
        <p:spPr>
          <a:xfrm>
            <a:off x="10183501" y="6643360"/>
            <a:ext cx="2027735" cy="276999"/>
          </a:xfrm>
          <a:prstGeom prst="rect">
            <a:avLst/>
          </a:prstGeom>
          <a:noFill/>
        </p:spPr>
        <p:txBody>
          <a:bodyPr wrap="none" rtlCol="0">
            <a:spAutoFit/>
          </a:bodyPr>
          <a:lstStyle/>
          <a:p>
            <a:r>
              <a:rPr lang="ru-RU" sz="1200" b="1" dirty="0"/>
              <a:t>Качество знаний = «4»+«5»</a:t>
            </a:r>
          </a:p>
        </p:txBody>
      </p:sp>
      <p:sp>
        <p:nvSpPr>
          <p:cNvPr id="9" name="TextBox 8">
            <a:extLst>
              <a:ext uri="{FF2B5EF4-FFF2-40B4-BE49-F238E27FC236}">
                <a16:creationId xmlns:a16="http://schemas.microsoft.com/office/drawing/2014/main" id="{4FEA3790-6CD9-4DAF-9670-509B8E2FB0D3}"/>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383003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русскому языку</a:t>
            </a:r>
          </a:p>
        </p:txBody>
      </p:sp>
    </p:spTree>
    <p:extLst>
      <p:ext uri="{BB962C8B-B14F-4D97-AF65-F5344CB8AC3E}">
        <p14:creationId xmlns:p14="http://schemas.microsoft.com/office/powerpoint/2010/main" val="2490706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000"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700003374"/>
              </p:ext>
            </p:extLst>
          </p:nvPr>
        </p:nvGraphicFramePr>
        <p:xfrm>
          <a:off x="414337" y="733425"/>
          <a:ext cx="11363325"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776619" y="5985044"/>
            <a:ext cx="3251888"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804410" y="6270852"/>
            <a:ext cx="3251888"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804410" y="6513274"/>
            <a:ext cx="3251889"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391541" y="6340614"/>
            <a:ext cx="440653" cy="178149"/>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393462" y="6557634"/>
            <a:ext cx="438075" cy="194414"/>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391534" y="6077441"/>
            <a:ext cx="440667" cy="194442"/>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867CD130-0D63-4FA8-A986-D5B6E7863764}"/>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146955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3853886712"/>
              </p:ext>
            </p:extLst>
          </p:nvPr>
        </p:nvGraphicFramePr>
        <p:xfrm>
          <a:off x="139546" y="2952750"/>
          <a:ext cx="3756179" cy="952500"/>
        </p:xfrm>
        <a:graphic>
          <a:graphicData uri="http://schemas.openxmlformats.org/drawingml/2006/table">
            <a:tbl>
              <a:tblPr firstRow="1" bandRow="1">
                <a:tableStyleId>{5940675A-B579-460E-94D1-54222C63F5DA}</a:tableStyleId>
              </a:tblPr>
              <a:tblGrid>
                <a:gridCol w="2632229">
                  <a:extLst>
                    <a:ext uri="{9D8B030D-6E8A-4147-A177-3AD203B41FA5}">
                      <a16:colId xmlns:a16="http://schemas.microsoft.com/office/drawing/2014/main" val="3089212738"/>
                    </a:ext>
                  </a:extLst>
                </a:gridCol>
                <a:gridCol w="1123950">
                  <a:extLst>
                    <a:ext uri="{9D8B030D-6E8A-4147-A177-3AD203B41FA5}">
                      <a16:colId xmlns:a16="http://schemas.microsoft.com/office/drawing/2014/main" val="469627586"/>
                    </a:ext>
                  </a:extLst>
                </a:gridCol>
              </a:tblGrid>
              <a:tr h="296363">
                <a:tc>
                  <a:txBody>
                    <a:bodyPr/>
                    <a:lstStyle/>
                    <a:p>
                      <a:pPr algn="ctr"/>
                      <a:r>
                        <a:rPr lang="ru-RU" sz="1400" dirty="0"/>
                        <a:t>Количество участников</a:t>
                      </a:r>
                    </a:p>
                  </a:txBody>
                  <a:tcPr anchor="ctr"/>
                </a:tc>
                <a:tc>
                  <a:txBody>
                    <a:bodyPr/>
                    <a:lstStyle/>
                    <a:p>
                      <a:pPr algn="ctr"/>
                      <a:r>
                        <a:rPr lang="ru-RU" sz="1400" dirty="0"/>
                        <a:t>5 класс</a:t>
                      </a:r>
                    </a:p>
                  </a:txBody>
                  <a:tcPr anchor="ctr"/>
                </a:tc>
                <a:extLst>
                  <a:ext uri="{0D108BD9-81ED-4DB2-BD59-A6C34878D82A}">
                    <a16:rowId xmlns:a16="http://schemas.microsoft.com/office/drawing/2014/main" val="3892861024"/>
                  </a:ext>
                </a:extLst>
              </a:tr>
              <a:tr h="342900">
                <a:tc>
                  <a:txBody>
                    <a:bodyPr/>
                    <a:lstStyle/>
                    <a:p>
                      <a:pPr algn="ctr"/>
                      <a:r>
                        <a:rPr lang="ru-RU" sz="1400" dirty="0"/>
                        <a:t>Россия (вся выборка)</a:t>
                      </a:r>
                    </a:p>
                  </a:txBody>
                  <a:tcPr anchor="ctr"/>
                </a:tc>
                <a:tc>
                  <a:txBody>
                    <a:bodyPr/>
                    <a:lstStyle/>
                    <a:p>
                      <a:pPr algn="ctr"/>
                      <a:r>
                        <a:rPr lang="en-US" sz="1400" dirty="0"/>
                        <a:t>395113</a:t>
                      </a:r>
                      <a:endParaRPr lang="ru-RU" sz="1400" dirty="0"/>
                    </a:p>
                  </a:txBody>
                  <a:tcPr anchor="ctr"/>
                </a:tc>
                <a:extLst>
                  <a:ext uri="{0D108BD9-81ED-4DB2-BD59-A6C34878D82A}">
                    <a16:rowId xmlns:a16="http://schemas.microsoft.com/office/drawing/2014/main" val="1517554406"/>
                  </a:ext>
                </a:extLst>
              </a:tr>
              <a:tr h="285750">
                <a:tc>
                  <a:txBody>
                    <a:bodyPr/>
                    <a:lstStyle/>
                    <a:p>
                      <a:pPr algn="ctr"/>
                      <a:r>
                        <a:rPr lang="ru-RU" sz="1400" dirty="0"/>
                        <a:t>Приморский край</a:t>
                      </a:r>
                    </a:p>
                  </a:txBody>
                  <a:tcPr anchor="ctr"/>
                </a:tc>
                <a:tc>
                  <a:txBody>
                    <a:bodyPr/>
                    <a:lstStyle/>
                    <a:p>
                      <a:pPr algn="ctr"/>
                      <a:r>
                        <a:rPr lang="en-US" sz="1400" dirty="0"/>
                        <a:t>4480</a:t>
                      </a:r>
                      <a:endParaRPr lang="ru-RU" sz="1400" dirty="0"/>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416888853"/>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1CA5523-84BC-46FE-A06B-742D3C25C14F}"/>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513516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058306559"/>
              </p:ext>
            </p:extLst>
          </p:nvPr>
        </p:nvGraphicFramePr>
        <p:xfrm>
          <a:off x="494664" y="752931"/>
          <a:ext cx="11449686" cy="5500053"/>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5551241" y="4704992"/>
            <a:ext cx="248672" cy="286446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953748" y="5434745"/>
            <a:ext cx="301396" cy="143353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590472" y="4656827"/>
            <a:ext cx="291891" cy="298686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497529" y="4568387"/>
            <a:ext cx="147915" cy="307336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295262" y="6359584"/>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373259" y="6359584"/>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451256" y="6398757"/>
            <a:ext cx="570321" cy="369332"/>
          </a:xfrm>
          <a:prstGeom prst="rect">
            <a:avLst/>
          </a:prstGeom>
          <a:noFill/>
        </p:spPr>
        <p:txBody>
          <a:bodyPr wrap="square" rtlCol="0">
            <a:spAutoFit/>
          </a:bodyPr>
          <a:lstStyle/>
          <a:p>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828221" y="6398757"/>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B1FAC0FA-D5D5-46AE-8854-D16F55A8337E}"/>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1556292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Выполнение заданий группами участников</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399947943"/>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39F3F5A-7165-44AF-A8C0-05D94B277090}"/>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3566770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000" b="1"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7" name="Диаграмма 6">
                <a:extLst>
                  <a:ext uri="{FF2B5EF4-FFF2-40B4-BE49-F238E27FC236}">
                    <a16:creationId xmlns:a16="http://schemas.microsoft.com/office/drawing/2014/main" id="{BA902963-5B65-484A-AF94-138517A3E884}"/>
                  </a:ext>
                </a:extLst>
              </p:cNvPr>
              <p:cNvGraphicFramePr/>
              <p:nvPr>
                <p:extLst>
                  <p:ext uri="{D42A27DB-BD31-4B8C-83A1-F6EECF244321}">
                    <p14:modId xmlns:p14="http://schemas.microsoft.com/office/powerpoint/2010/main" val="304678460"/>
                  </p:ext>
                </p:extLst>
              </p:nvPr>
            </p:nvGraphicFramePr>
            <p:xfrm>
              <a:off x="2263171" y="1244287"/>
              <a:ext cx="7493225" cy="383944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Диаграмма 6">
                <a:extLst>
                  <a:ext uri="{FF2B5EF4-FFF2-40B4-BE49-F238E27FC236}">
                    <a16:creationId xmlns:a16="http://schemas.microsoft.com/office/drawing/2014/main" id="{BA902963-5B65-484A-AF94-138517A3E884}"/>
                  </a:ext>
                </a:extLst>
              </p:cNvPr>
              <p:cNvPicPr>
                <a:picLocks noGrp="1" noRot="1" noChangeAspect="1" noMove="1" noResize="1" noEditPoints="1" noAdjustHandles="1" noChangeArrowheads="1" noChangeShapeType="1"/>
              </p:cNvPicPr>
              <p:nvPr/>
            </p:nvPicPr>
            <p:blipFill>
              <a:blip r:embed="rId4"/>
              <a:stretch>
                <a:fillRect/>
              </a:stretch>
            </p:blipFill>
            <p:spPr>
              <a:xfrm>
                <a:off x="2263171" y="1244287"/>
                <a:ext cx="7493225" cy="3839442"/>
              </a:xfrm>
              <a:prstGeom prst="rect">
                <a:avLst/>
              </a:prstGeom>
            </p:spPr>
          </p:pic>
        </mc:Fallback>
      </mc:AlternateContent>
      <p:sp>
        <p:nvSpPr>
          <p:cNvPr id="8" name="TextBox 7">
            <a:extLst>
              <a:ext uri="{FF2B5EF4-FFF2-40B4-BE49-F238E27FC236}">
                <a16:creationId xmlns:a16="http://schemas.microsoft.com/office/drawing/2014/main" id="{CE899AB3-FB7E-4DEE-81CA-AE785B0BC842}"/>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1654559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31870" y="297181"/>
            <a:ext cx="10728960" cy="594360"/>
          </a:xfrm>
        </p:spPr>
        <p:txBody>
          <a:bodyPr/>
          <a:lstStyle/>
          <a:p>
            <a:r>
              <a:rPr lang="ru-RU" b="1"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географии в 5 классах приняло участие </a:t>
            </a:r>
            <a:r>
              <a:rPr lang="en-US" b="1" dirty="0"/>
              <a:t>4480</a:t>
            </a:r>
            <a:r>
              <a:rPr lang="ru-RU" dirty="0"/>
              <a:t> человек.</a:t>
            </a:r>
          </a:p>
          <a:p>
            <a:endParaRPr lang="ru-RU" dirty="0"/>
          </a:p>
          <a:p>
            <a:pPr marL="285750" indent="-285750">
              <a:buFont typeface="Courier New" panose="02070309020205020404" pitchFamily="49" charset="0"/>
              <a:buChar char="o"/>
            </a:pPr>
            <a:r>
              <a:rPr lang="ru-RU" dirty="0"/>
              <a:t>Не справились с  работой (получили «2») </a:t>
            </a:r>
            <a:r>
              <a:rPr lang="ru-RU" b="1" dirty="0"/>
              <a:t>214 </a:t>
            </a:r>
            <a:r>
              <a:rPr lang="ru-RU" dirty="0"/>
              <a:t>участников (</a:t>
            </a:r>
            <a:r>
              <a:rPr lang="ru-RU" b="1" dirty="0"/>
              <a:t>4,78</a:t>
            </a:r>
            <a:r>
              <a:rPr lang="ru-RU" dirty="0"/>
              <a:t>%).</a:t>
            </a:r>
          </a:p>
          <a:p>
            <a:endParaRPr lang="ru-RU" dirty="0"/>
          </a:p>
          <a:p>
            <a:pPr marL="285750" indent="-285750">
              <a:buFont typeface="Courier New" panose="02070309020205020404" pitchFamily="49" charset="0"/>
              <a:buChar char="o"/>
            </a:pPr>
            <a:r>
              <a:rPr lang="ru-RU" dirty="0"/>
              <a:t> </a:t>
            </a:r>
            <a:r>
              <a:rPr lang="ru-RU" b="1" dirty="0"/>
              <a:t>49,85</a:t>
            </a:r>
            <a:r>
              <a:rPr lang="ru-RU" dirty="0"/>
              <a:t>% участников показали качество знаний (получили «4» и «5»)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вызвали задания № </a:t>
            </a:r>
            <a:r>
              <a:rPr lang="ru-RU" b="1" dirty="0"/>
              <a:t>5, 6, 13, 15, 17.</a:t>
            </a:r>
          </a:p>
          <a:p>
            <a:endParaRPr lang="ru-RU" dirty="0"/>
          </a:p>
        </p:txBody>
      </p:sp>
      <p:sp>
        <p:nvSpPr>
          <p:cNvPr id="6" name="TextBox 5">
            <a:extLst>
              <a:ext uri="{FF2B5EF4-FFF2-40B4-BE49-F238E27FC236}">
                <a16:creationId xmlns:a16="http://schemas.microsoft.com/office/drawing/2014/main" id="{DFEE8050-303A-4F83-9419-C7DB3CFBEA84}"/>
              </a:ext>
            </a:extLst>
          </p:cNvPr>
          <p:cNvSpPr txBox="1"/>
          <p:nvPr/>
        </p:nvSpPr>
        <p:spPr>
          <a:xfrm>
            <a:off x="10785974" y="13873"/>
            <a:ext cx="1406026" cy="276999"/>
          </a:xfrm>
          <a:prstGeom prst="rect">
            <a:avLst/>
          </a:prstGeom>
          <a:noFill/>
        </p:spPr>
        <p:txBody>
          <a:bodyPr wrap="none" rtlCol="0">
            <a:spAutoFit/>
          </a:bodyPr>
          <a:lstStyle/>
          <a:p>
            <a:r>
              <a:rPr lang="ru-RU" sz="1200" dirty="0">
                <a:solidFill>
                  <a:schemeClr val="tx2">
                    <a:lumMod val="40000"/>
                    <a:lumOff val="60000"/>
                  </a:schemeClr>
                </a:solidFill>
              </a:rPr>
              <a:t>Географии, 5 класс</a:t>
            </a:r>
          </a:p>
        </p:txBody>
      </p:sp>
    </p:spTree>
    <p:extLst>
      <p:ext uri="{BB962C8B-B14F-4D97-AF65-F5344CB8AC3E}">
        <p14:creationId xmlns:p14="http://schemas.microsoft.com/office/powerpoint/2010/main" val="3422447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английскому языку</a:t>
            </a:r>
          </a:p>
        </p:txBody>
      </p:sp>
    </p:spTree>
    <p:extLst>
      <p:ext uri="{BB962C8B-B14F-4D97-AF65-F5344CB8AC3E}">
        <p14:creationId xmlns:p14="http://schemas.microsoft.com/office/powerpoint/2010/main" val="4049341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4 </a:t>
            </a:r>
            <a:r>
              <a:rPr lang="ru-RU" sz="20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2049064" y="2835325"/>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4</a:t>
            </a:r>
            <a:r>
              <a:rPr lang="ru-RU" sz="2000" dirty="0">
                <a:solidFill>
                  <a:sysClr val="windowText" lastClr="000000"/>
                </a:solidFill>
              </a:rPr>
              <a:t>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622320" y="5379940"/>
            <a:ext cx="8455998" cy="124767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задания 1-3 предполагают краткий ответ</a:t>
            </a:r>
          </a:p>
          <a:p>
            <a:r>
              <a:rPr lang="ru-RU" sz="2000" dirty="0">
                <a:solidFill>
                  <a:schemeClr val="tx1"/>
                </a:solidFill>
              </a:rPr>
              <a:t>задание 4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минимальный балл за работу - </a:t>
            </a:r>
            <a:r>
              <a:rPr lang="ru-RU" sz="2000" b="1" dirty="0">
                <a:solidFill>
                  <a:sysClr val="windowText" lastClr="000000"/>
                </a:solidFill>
              </a:rPr>
              <a:t>1</a:t>
            </a:r>
            <a:r>
              <a:rPr lang="en-US" sz="2000" b="1" dirty="0">
                <a:solidFill>
                  <a:sysClr val="windowText" lastClr="000000"/>
                </a:solidFill>
              </a:rPr>
              <a:t>0</a:t>
            </a:r>
            <a:endParaRPr lang="ru-RU" sz="2000" b="1" dirty="0">
              <a:solidFill>
                <a:sysClr val="windowText" lastClr="000000"/>
              </a:solidFill>
            </a:endParaRP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максимальный балл за работу -  </a:t>
            </a:r>
            <a:r>
              <a:rPr lang="ru-RU" sz="2000" b="1" dirty="0">
                <a:solidFill>
                  <a:sysClr val="windowText" lastClr="000000"/>
                </a:solidFill>
              </a:rPr>
              <a:t>2</a:t>
            </a:r>
            <a:r>
              <a:rPr lang="en-US" sz="2000" b="1" dirty="0">
                <a:solidFill>
                  <a:sysClr val="windowText" lastClr="000000"/>
                </a:solidFill>
              </a:rPr>
              <a:t>5</a:t>
            </a:r>
            <a:endParaRPr lang="ru-RU" sz="2000" b="1" dirty="0">
              <a:solidFill>
                <a:sysClr val="windowText" lastClr="000000"/>
              </a:solidFill>
            </a:endParaRP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Перевод первичных баллов </a:t>
            </a:r>
          </a:p>
          <a:p>
            <a:pPr algn="ctr"/>
            <a:r>
              <a:rPr lang="ru-RU" sz="2000"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246522105"/>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a:t>
                      </a:r>
                      <a:r>
                        <a:rPr lang="en-US" sz="1600" dirty="0"/>
                        <a:t>9</a:t>
                      </a:r>
                      <a:endParaRPr lang="ru-RU" sz="1600" dirty="0"/>
                    </a:p>
                  </a:txBody>
                  <a:tcPr anchor="ctr"/>
                </a:tc>
                <a:tc>
                  <a:txBody>
                    <a:bodyPr/>
                    <a:lstStyle/>
                    <a:p>
                      <a:pPr algn="ctr"/>
                      <a:r>
                        <a:rPr lang="en-US" sz="1600" dirty="0"/>
                        <a:t>10</a:t>
                      </a:r>
                      <a:r>
                        <a:rPr lang="ru-RU" sz="1600" dirty="0"/>
                        <a:t>-1</a:t>
                      </a:r>
                      <a:r>
                        <a:rPr lang="en-US" sz="1600" dirty="0"/>
                        <a:t>4</a:t>
                      </a:r>
                      <a:endParaRPr lang="ru-RU" sz="1600" dirty="0"/>
                    </a:p>
                  </a:txBody>
                  <a:tcPr anchor="ctr"/>
                </a:tc>
                <a:tc>
                  <a:txBody>
                    <a:bodyPr/>
                    <a:lstStyle/>
                    <a:p>
                      <a:pPr algn="ctr"/>
                      <a:r>
                        <a:rPr lang="ru-RU" sz="1600" dirty="0"/>
                        <a:t>1</a:t>
                      </a:r>
                      <a:r>
                        <a:rPr lang="en-US" sz="1600" dirty="0"/>
                        <a:t>5</a:t>
                      </a:r>
                      <a:r>
                        <a:rPr lang="ru-RU" sz="1600" dirty="0"/>
                        <a:t>-</a:t>
                      </a:r>
                      <a:r>
                        <a:rPr lang="en-US" sz="1600" dirty="0"/>
                        <a:t>21</a:t>
                      </a:r>
                      <a:endParaRPr lang="ru-RU" sz="1600" dirty="0"/>
                    </a:p>
                  </a:txBody>
                  <a:tcPr anchor="ctr"/>
                </a:tc>
                <a:tc>
                  <a:txBody>
                    <a:bodyPr/>
                    <a:lstStyle/>
                    <a:p>
                      <a:pPr algn="ctr"/>
                      <a:r>
                        <a:rPr lang="en-US" sz="1600" dirty="0"/>
                        <a:t>21</a:t>
                      </a:r>
                      <a:r>
                        <a:rPr lang="ru-RU" sz="1600" dirty="0"/>
                        <a:t>-2</a:t>
                      </a:r>
                      <a:r>
                        <a:rPr lang="en-US" sz="1600" dirty="0"/>
                        <a:t>5</a:t>
                      </a:r>
                      <a:endParaRPr lang="ru-RU" sz="1600" dirty="0"/>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9" name="Прямоугольник: скругленные углы 18">
            <a:extLst>
              <a:ext uri="{FF2B5EF4-FFF2-40B4-BE49-F238E27FC236}">
                <a16:creationId xmlns:a16="http://schemas.microsoft.com/office/drawing/2014/main" id="{C431F4B8-6A0B-40ED-A631-9FC3542E6944}"/>
              </a:ext>
            </a:extLst>
          </p:cNvPr>
          <p:cNvSpPr/>
          <p:nvPr/>
        </p:nvSpPr>
        <p:spPr>
          <a:xfrm>
            <a:off x="1939187" y="5590788"/>
            <a:ext cx="1350768" cy="737851"/>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8" name="TextBox 17">
            <a:extLst>
              <a:ext uri="{FF2B5EF4-FFF2-40B4-BE49-F238E27FC236}">
                <a16:creationId xmlns:a16="http://schemas.microsoft.com/office/drawing/2014/main" id="{E83B311E-7571-4E1E-ACA8-3A2DBFA95BBC}"/>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2416251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46802678"/>
              </p:ext>
            </p:extLst>
          </p:nvPr>
        </p:nvGraphicFramePr>
        <p:xfrm>
          <a:off x="281632" y="1473704"/>
          <a:ext cx="11628735" cy="4168385"/>
        </p:xfrm>
        <a:graphic>
          <a:graphicData uri="http://schemas.openxmlformats.org/drawingml/2006/table">
            <a:tbl>
              <a:tblPr firstRow="1" firstCol="1" lastRow="1" lastCol="1" bandRow="1" bandCol="1">
                <a:noFill/>
                <a:tableStyleId>{5940675A-B579-460E-94D1-54222C63F5DA}</a:tableStyleId>
              </a:tblPr>
              <a:tblGrid>
                <a:gridCol w="469373">
                  <a:extLst>
                    <a:ext uri="{9D8B030D-6E8A-4147-A177-3AD203B41FA5}">
                      <a16:colId xmlns:a16="http://schemas.microsoft.com/office/drawing/2014/main" val="1602300257"/>
                    </a:ext>
                  </a:extLst>
                </a:gridCol>
                <a:gridCol w="11159362">
                  <a:extLst>
                    <a:ext uri="{9D8B030D-6E8A-4147-A177-3AD203B41FA5}">
                      <a16:colId xmlns:a16="http://schemas.microsoft.com/office/drawing/2014/main" val="3427477491"/>
                    </a:ext>
                  </a:extLst>
                </a:gridCol>
              </a:tblGrid>
              <a:tr h="312367">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п/п</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Блоки</a:t>
                      </a:r>
                      <a:r>
                        <a:rPr lang="ru-RU" sz="1600" b="1" spc="-3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ПООП</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выпускник</a:t>
                      </a:r>
                      <a:r>
                        <a:rPr lang="ru-RU" sz="1600" b="1" spc="-4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научится</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получит </a:t>
                      </a:r>
                      <a:r>
                        <a:rPr lang="ru-RU" sz="1600" b="1" spc="-28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возможность</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научиться</a:t>
                      </a:r>
                      <a:r>
                        <a:rPr lang="ru-RU" sz="1600" b="1" spc="-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или</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проверяемые требования</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(умения)</a:t>
                      </a:r>
                      <a:r>
                        <a:rPr lang="ru-RU" sz="1600" b="1" spc="-2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a:t>
                      </a:r>
                      <a:r>
                        <a:rPr lang="ru-RU" sz="1600" b="1" spc="-3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соответствии</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a:t>
                      </a:r>
                      <a:r>
                        <a:rPr lang="ru-RU" sz="1600" b="1" spc="-2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ФГОС</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461769">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1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just"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Воспринимать на слух и понимать несложные адаптированные аутентичные тексты, содержащие отдельные незнакомые слова</a:t>
                      </a:r>
                    </a:p>
                  </a:txBody>
                  <a:tcPr marL="9525" marR="9525" marT="9525" marB="0" anchor="ctr">
                    <a:noFill/>
                  </a:tcPr>
                </a:tc>
                <a:extLst>
                  <a:ext uri="{0D108BD9-81ED-4DB2-BD59-A6C34878D82A}">
                    <a16:rowId xmlns:a16="http://schemas.microsoft.com/office/drawing/2014/main" val="192352598"/>
                  </a:ext>
                </a:extLst>
              </a:tr>
              <a:tr h="577891">
                <a:tc>
                  <a:txBody>
                    <a:bodyPr/>
                    <a:lstStyle/>
                    <a:p>
                      <a:pPr algn="ctr">
                        <a:lnSpc>
                          <a:spcPct val="115000"/>
                        </a:lnSpc>
                        <a:spcBef>
                          <a:spcPts val="55"/>
                        </a:spcBef>
                        <a:spcAft>
                          <a:spcPts val="0"/>
                        </a:spcAft>
                        <a:tabLst>
                          <a:tab pos="452120" algn="l"/>
                        </a:tabLs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just"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Читать про себя и понимать несложные адаптированные аутентичные тексты, содержащие отдельные незнакомые слова, с пониманием запрашиваемой информации</a:t>
                      </a:r>
                    </a:p>
                  </a:txBody>
                  <a:tcPr marL="9525" marR="9525" marT="9525" marB="0" anchor="ctr">
                    <a:noFill/>
                  </a:tcPr>
                </a:tc>
                <a:extLst>
                  <a:ext uri="{0D108BD9-81ED-4DB2-BD59-A6C34878D82A}">
                    <a16:rowId xmlns:a16="http://schemas.microsoft.com/office/drawing/2014/main" val="3369429595"/>
                  </a:ext>
                </a:extLst>
              </a:tr>
              <a:tr h="477911">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3</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just"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Оперировать языковыми средствами в коммуникативно значимом контексте: грамматические формы</a:t>
                      </a:r>
                    </a:p>
                  </a:txBody>
                  <a:tcPr marL="9525" marR="9525" marT="9525" marB="0" anchor="ctr">
                    <a:noFill/>
                  </a:tcPr>
                </a:tc>
                <a:extLst>
                  <a:ext uri="{0D108BD9-81ED-4DB2-BD59-A6C34878D82A}">
                    <a16:rowId xmlns:a16="http://schemas.microsoft.com/office/drawing/2014/main" val="2673965685"/>
                  </a:ext>
                </a:extLst>
              </a:tr>
              <a:tr h="584461">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4К1</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just"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Писать электронное сообщение личного характера, соблюдая речевой этикет, принятый в стране (странах) изучаемого языка</a:t>
                      </a:r>
                    </a:p>
                  </a:txBody>
                  <a:tcPr marL="9525" marR="9525" marT="9525" marB="0" anchor="ctr">
                    <a:noFill/>
                  </a:tcPr>
                </a:tc>
                <a:extLst>
                  <a:ext uri="{0D108BD9-81ED-4DB2-BD59-A6C34878D82A}">
                    <a16:rowId xmlns:a16="http://schemas.microsoft.com/office/drawing/2014/main" val="2166026924"/>
                  </a:ext>
                </a:extLst>
              </a:tr>
              <a:tr h="527901">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4К2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just"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Правильно использовать средства логической связи; структурно оформлять текст в соответствии с нормами письменного этикета</a:t>
                      </a:r>
                    </a:p>
                  </a:txBody>
                  <a:tcPr marL="9525" marR="9525" marT="9525" marB="0" anchor="ctr">
                    <a:noFill/>
                  </a:tcPr>
                </a:tc>
                <a:extLst>
                  <a:ext uri="{0D108BD9-81ED-4DB2-BD59-A6C34878D82A}">
                    <a16:rowId xmlns:a16="http://schemas.microsoft.com/office/drawing/2014/main" val="1786510207"/>
                  </a:ext>
                </a:extLst>
              </a:tr>
              <a:tr h="490194">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4К3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just"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Правильное лексико-грамматическое оформление текста</a:t>
                      </a:r>
                    </a:p>
                  </a:txBody>
                  <a:tcPr marL="9525" marR="9525" marT="9525" marB="0" anchor="ctr">
                    <a:noFill/>
                  </a:tcPr>
                </a:tc>
                <a:extLst>
                  <a:ext uri="{0D108BD9-81ED-4DB2-BD59-A6C34878D82A}">
                    <a16:rowId xmlns:a16="http://schemas.microsoft.com/office/drawing/2014/main" val="2666709235"/>
                  </a:ext>
                </a:extLst>
              </a:tr>
              <a:tr h="381743">
                <a:tc>
                  <a:txBody>
                    <a:bodyPr/>
                    <a:lstStyle/>
                    <a:p>
                      <a:pPr algn="ctr">
                        <a:lnSpc>
                          <a:spcPct val="115000"/>
                        </a:lnSpc>
                        <a:spcBef>
                          <a:spcPts val="55"/>
                        </a:spcBef>
                        <a:spcAft>
                          <a:spcPts val="0"/>
                        </a:spcAft>
                        <a:tabLst>
                          <a:tab pos="452120" algn="l"/>
                        </a:tabLst>
                      </a:pPr>
                      <a:r>
                        <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rPr>
                        <a:t>4К4</a:t>
                      </a:r>
                    </a:p>
                  </a:txBody>
                  <a:tcPr marL="0" marR="0" marT="0" marB="0" anchor="ctr">
                    <a:noFill/>
                  </a:tcPr>
                </a:tc>
                <a:tc>
                  <a:txBody>
                    <a:bodyPr/>
                    <a:lstStyle/>
                    <a:p>
                      <a:pPr algn="just"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Владеть орфографическими навыками: правильно писать изученные слова, пунктуационно правильно оформлять электронное сообщение личного характера</a:t>
                      </a:r>
                    </a:p>
                  </a:txBody>
                  <a:tcPr marL="9525" marR="9525" marT="9525" marB="0" anchor="ctr">
                    <a:noFill/>
                  </a:tcPr>
                </a:tc>
                <a:extLst>
                  <a:ext uri="{0D108BD9-81ED-4DB2-BD59-A6C34878D82A}">
                    <a16:rowId xmlns:a16="http://schemas.microsoft.com/office/drawing/2014/main" val="1263097136"/>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660469" y="272660"/>
            <a:ext cx="10728960" cy="594360"/>
          </a:xfrm>
        </p:spPr>
        <p:txBody>
          <a:bodyPr/>
          <a:lstStyle/>
          <a:p>
            <a:r>
              <a:rPr lang="ru-RU" dirty="0"/>
              <a:t>Требования (умения)</a:t>
            </a:r>
          </a:p>
        </p:txBody>
      </p:sp>
      <p:sp>
        <p:nvSpPr>
          <p:cNvPr id="7" name="TextBox 6">
            <a:extLst>
              <a:ext uri="{FF2B5EF4-FFF2-40B4-BE49-F238E27FC236}">
                <a16:creationId xmlns:a16="http://schemas.microsoft.com/office/drawing/2014/main" id="{7CDF9B98-192F-4704-A73B-BC332191B2B4}"/>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3129978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133348"/>
            <a:ext cx="8362281" cy="525679"/>
          </a:xfrm>
        </p:spPr>
        <p:txBody>
          <a:bodyPr>
            <a:noAutofit/>
          </a:bodyPr>
          <a:lstStyle/>
          <a:p>
            <a:r>
              <a:rPr lang="ru-RU" sz="1800" b="1" dirty="0"/>
              <a:t>Изменение доли участников по качеству знаний («4»+»5») по результатам ВПР  в  2025 г. (в параллели 5 классов впервые проводится ВПР по английскому языку)</a:t>
            </a:r>
            <a:br>
              <a:rPr lang="ru-RU" sz="1800" b="1" dirty="0"/>
            </a:br>
            <a:endParaRPr lang="ru-RU" sz="1800" b="1" dirty="0"/>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1296565927"/>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854209551"/>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3E2141D-11BA-4F58-B00D-A53FF2BB76C4}"/>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348406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5</a:t>
            </a:r>
            <a:r>
              <a:rPr lang="en-US" sz="2000" dirty="0">
                <a:solidFill>
                  <a:sysClr val="windowText" lastClr="000000"/>
                </a:solidFill>
              </a:rPr>
              <a:t> </a:t>
            </a:r>
            <a:r>
              <a:rPr lang="ru-RU" sz="20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2049064" y="2835325"/>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5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500112" y="5471462"/>
            <a:ext cx="8455998" cy="124767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задания 1-3 предполагают запись развернутого ответа</a:t>
            </a:r>
          </a:p>
          <a:p>
            <a:r>
              <a:rPr lang="ru-RU" sz="2000" dirty="0">
                <a:solidFill>
                  <a:schemeClr val="tx1"/>
                </a:solidFill>
              </a:rPr>
              <a:t>задание 4 – краткий ответ в виде слова (сочетания слов)</a:t>
            </a:r>
          </a:p>
          <a:p>
            <a:r>
              <a:rPr lang="ru-RU" sz="2000" dirty="0">
                <a:solidFill>
                  <a:schemeClr val="tx1"/>
                </a:solidFill>
              </a:rPr>
              <a:t>задание 5 – краткий ответ в виде слова (постановка ударения)</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минимальный балл за работу - </a:t>
            </a:r>
            <a:r>
              <a:rPr lang="ru-RU" sz="2000" b="1" dirty="0">
                <a:solidFill>
                  <a:sysClr val="windowText" lastClr="000000"/>
                </a:solidFill>
              </a:rPr>
              <a:t>12</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максимальный балл за работу -  </a:t>
            </a:r>
            <a:r>
              <a:rPr lang="ru-RU" sz="2000" b="1" dirty="0">
                <a:solidFill>
                  <a:sysClr val="windowText" lastClr="000000"/>
                </a:solidFill>
              </a:rPr>
              <a:t>24</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Перевод первичных баллов </a:t>
            </a:r>
          </a:p>
          <a:p>
            <a:pPr algn="ctr"/>
            <a:r>
              <a:rPr lang="ru-RU" sz="2000"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1051770569"/>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0-11</a:t>
                      </a:r>
                    </a:p>
                  </a:txBody>
                  <a:tcPr anchor="ctr"/>
                </a:tc>
                <a:tc>
                  <a:txBody>
                    <a:bodyPr/>
                    <a:lstStyle/>
                    <a:p>
                      <a:pPr algn="ctr"/>
                      <a:r>
                        <a:rPr lang="ru-RU" sz="1600" dirty="0"/>
                        <a:t>12-15</a:t>
                      </a:r>
                    </a:p>
                  </a:txBody>
                  <a:tcPr anchor="ctr"/>
                </a:tc>
                <a:tc>
                  <a:txBody>
                    <a:bodyPr/>
                    <a:lstStyle/>
                    <a:p>
                      <a:pPr algn="ctr"/>
                      <a:r>
                        <a:rPr lang="ru-RU" sz="1600" dirty="0"/>
                        <a:t>16-19</a:t>
                      </a:r>
                    </a:p>
                  </a:txBody>
                  <a:tcPr anchor="ctr"/>
                </a:tc>
                <a:tc>
                  <a:txBody>
                    <a:bodyPr/>
                    <a:lstStyle/>
                    <a:p>
                      <a:pPr algn="ctr"/>
                      <a:r>
                        <a:rPr lang="ru-RU" sz="1600" dirty="0"/>
                        <a:t>20-24</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9" name="Прямоугольник: скругленные углы 18">
            <a:extLst>
              <a:ext uri="{FF2B5EF4-FFF2-40B4-BE49-F238E27FC236}">
                <a16:creationId xmlns:a16="http://schemas.microsoft.com/office/drawing/2014/main" id="{C431F4B8-6A0B-40ED-A631-9FC3542E6944}"/>
              </a:ext>
            </a:extLst>
          </p:cNvPr>
          <p:cNvSpPr/>
          <p:nvPr/>
        </p:nvSpPr>
        <p:spPr>
          <a:xfrm>
            <a:off x="1939187" y="5590788"/>
            <a:ext cx="1350768" cy="737851"/>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8" name="TextBox 17">
            <a:extLst>
              <a:ext uri="{FF2B5EF4-FFF2-40B4-BE49-F238E27FC236}">
                <a16:creationId xmlns:a16="http://schemas.microsoft.com/office/drawing/2014/main" id="{E83B311E-7571-4E1E-ACA8-3A2DBFA95BBC}"/>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684467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000"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753389308"/>
              </p:ext>
            </p:extLst>
          </p:nvPr>
        </p:nvGraphicFramePr>
        <p:xfrm>
          <a:off x="350223" y="771446"/>
          <a:ext cx="11619385" cy="60865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968673" y="6045312"/>
            <a:ext cx="3223327"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968673" y="6313309"/>
            <a:ext cx="2717387"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968672" y="6556221"/>
            <a:ext cx="2717387"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725523" y="6369404"/>
            <a:ext cx="29970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727287" y="6633974"/>
            <a:ext cx="297949"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725525" y="6086554"/>
            <a:ext cx="299711"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9A90EDDE-1A82-4D67-B7A3-7BFAFDA7315A}"/>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2456352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4198116707"/>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5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294766</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3474</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1301060324"/>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3210D34-D6FC-48BC-B44F-718116C5512B}"/>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30771309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3047073001"/>
              </p:ext>
            </p:extLst>
          </p:nvPr>
        </p:nvGraphicFramePr>
        <p:xfrm>
          <a:off x="523724" y="643160"/>
          <a:ext cx="11239651" cy="5500030"/>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6094206" y="5062931"/>
            <a:ext cx="240950" cy="1950073"/>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21144" y="5271315"/>
            <a:ext cx="160936" cy="150969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8537773" y="4597638"/>
            <a:ext cx="160935" cy="2857048"/>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2923774" y="3976324"/>
            <a:ext cx="240951" cy="4164455"/>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2806934" y="6378814"/>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5976148" y="6363717"/>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246390" y="6385000"/>
            <a:ext cx="743700" cy="369332"/>
          </a:xfrm>
          <a:prstGeom prst="rect">
            <a:avLst/>
          </a:prstGeom>
          <a:noFill/>
        </p:spPr>
        <p:txBody>
          <a:bodyPr wrap="square" rtlCol="0">
            <a:spAutoFit/>
          </a:bodyPr>
          <a:lstStyle/>
          <a:p>
            <a:pPr algn="ctr"/>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525387" y="6387044"/>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F7C82129-DFBF-490A-AF75-19D993196076}"/>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1045511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2865502754"/>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A790AD6-B61B-4B64-B11B-554EC387499B}"/>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3125198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000" b="1"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FB95ED81-9610-4F84-9600-6190F3205203}"/>
                  </a:ext>
                </a:extLst>
              </p:cNvPr>
              <p:cNvGraphicFramePr/>
              <p:nvPr>
                <p:extLst>
                  <p:ext uri="{D42A27DB-BD31-4B8C-83A1-F6EECF244321}">
                    <p14:modId xmlns:p14="http://schemas.microsoft.com/office/powerpoint/2010/main" val="3433880830"/>
                  </p:ext>
                </p:extLst>
              </p:nvPr>
            </p:nvGraphicFramePr>
            <p:xfrm>
              <a:off x="1375794" y="1132514"/>
              <a:ext cx="9090870" cy="48488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FB95ED81-9610-4F84-9600-6190F3205203}"/>
                  </a:ext>
                </a:extLst>
              </p:cNvPr>
              <p:cNvPicPr>
                <a:picLocks noGrp="1" noRot="1" noChangeAspect="1" noMove="1" noResize="1" noEditPoints="1" noAdjustHandles="1" noChangeArrowheads="1" noChangeShapeType="1"/>
              </p:cNvPicPr>
              <p:nvPr/>
            </p:nvPicPr>
            <p:blipFill>
              <a:blip r:embed="rId3"/>
              <a:stretch>
                <a:fillRect/>
              </a:stretch>
            </p:blipFill>
            <p:spPr>
              <a:xfrm>
                <a:off x="1375794" y="1132514"/>
                <a:ext cx="9090870" cy="4848838"/>
              </a:xfrm>
              <a:prstGeom prst="rect">
                <a:avLst/>
              </a:prstGeom>
            </p:spPr>
          </p:pic>
        </mc:Fallback>
      </mc:AlternateContent>
      <p:sp>
        <p:nvSpPr>
          <p:cNvPr id="7" name="TextBox 6">
            <a:extLst>
              <a:ext uri="{FF2B5EF4-FFF2-40B4-BE49-F238E27FC236}">
                <a16:creationId xmlns:a16="http://schemas.microsoft.com/office/drawing/2014/main" id="{299AD3F9-FE75-4A9A-90AD-561DA9633006}"/>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41180820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41297" y="294519"/>
            <a:ext cx="10728960" cy="594360"/>
          </a:xfrm>
        </p:spPr>
        <p:txBody>
          <a:bodyPr/>
          <a:lstStyle/>
          <a:p>
            <a:r>
              <a:rPr lang="ru-RU" b="1"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английскому языку в 5 классах приняло участие </a:t>
            </a:r>
            <a:r>
              <a:rPr lang="ru-RU" b="1" dirty="0"/>
              <a:t>3474 </a:t>
            </a:r>
            <a:r>
              <a:rPr lang="ru-RU" dirty="0"/>
              <a:t>человека.</a:t>
            </a:r>
          </a:p>
          <a:p>
            <a:endParaRPr lang="ru-RU" dirty="0"/>
          </a:p>
          <a:p>
            <a:pPr marL="285750" indent="-285750">
              <a:buFont typeface="Courier New" panose="02070309020205020404" pitchFamily="49" charset="0"/>
              <a:buChar char="o"/>
            </a:pPr>
            <a:r>
              <a:rPr lang="ru-RU" dirty="0"/>
              <a:t>Не справились с  работой (получили «2») </a:t>
            </a:r>
            <a:r>
              <a:rPr lang="ru-RU" b="1" dirty="0"/>
              <a:t>389</a:t>
            </a:r>
            <a:r>
              <a:rPr lang="ru-RU" dirty="0"/>
              <a:t> участников (</a:t>
            </a:r>
            <a:r>
              <a:rPr lang="ru-RU" b="1" dirty="0"/>
              <a:t>11,23</a:t>
            </a:r>
            <a:r>
              <a:rPr lang="ru-RU" dirty="0"/>
              <a:t>%).</a:t>
            </a:r>
          </a:p>
          <a:p>
            <a:endParaRPr lang="ru-RU" dirty="0"/>
          </a:p>
          <a:p>
            <a:pPr marL="285750" indent="-285750">
              <a:buFont typeface="Courier New" panose="02070309020205020404" pitchFamily="49" charset="0"/>
              <a:buChar char="o"/>
            </a:pPr>
            <a:r>
              <a:rPr lang="ru-RU" dirty="0"/>
              <a:t> </a:t>
            </a:r>
            <a:r>
              <a:rPr lang="ru-RU" b="1" dirty="0"/>
              <a:t>49,36%</a:t>
            </a:r>
            <a:r>
              <a:rPr lang="ru-RU" dirty="0"/>
              <a:t> участников показали качество знаний (получили «4» и «5») в  процессе выполнения работы</a:t>
            </a:r>
          </a:p>
          <a:p>
            <a:endParaRPr lang="ru-RU" dirty="0"/>
          </a:p>
          <a:p>
            <a:pPr marL="285750" indent="-285750">
              <a:buFont typeface="Courier New" panose="02070309020205020404" pitchFamily="49" charset="0"/>
              <a:buChar char="o"/>
            </a:pPr>
            <a:r>
              <a:rPr lang="ru-RU" dirty="0"/>
              <a:t>Наибольшую сложность при выполнении работы вызвало задание № </a:t>
            </a:r>
            <a:r>
              <a:rPr lang="ru-RU" b="1" dirty="0"/>
              <a:t>4К3.</a:t>
            </a:r>
            <a:endParaRPr lang="ru-RU" dirty="0"/>
          </a:p>
        </p:txBody>
      </p:sp>
      <p:sp>
        <p:nvSpPr>
          <p:cNvPr id="6" name="TextBox 5">
            <a:extLst>
              <a:ext uri="{FF2B5EF4-FFF2-40B4-BE49-F238E27FC236}">
                <a16:creationId xmlns:a16="http://schemas.microsoft.com/office/drawing/2014/main" id="{FDF1F4D7-7D79-4745-BE4E-6C8AF51F22D9}"/>
              </a:ext>
            </a:extLst>
          </p:cNvPr>
          <p:cNvSpPr txBox="1"/>
          <p:nvPr/>
        </p:nvSpPr>
        <p:spPr>
          <a:xfrm>
            <a:off x="10347136" y="9346"/>
            <a:ext cx="1844864" cy="276999"/>
          </a:xfrm>
          <a:prstGeom prst="rect">
            <a:avLst/>
          </a:prstGeom>
          <a:noFill/>
        </p:spPr>
        <p:txBody>
          <a:bodyPr wrap="none" rtlCol="0">
            <a:spAutoFit/>
          </a:bodyPr>
          <a:lstStyle/>
          <a:p>
            <a:r>
              <a:rPr lang="ru-RU" sz="1200" dirty="0">
                <a:solidFill>
                  <a:schemeClr val="tx2">
                    <a:lumMod val="40000"/>
                    <a:lumOff val="60000"/>
                  </a:schemeClr>
                </a:solidFill>
              </a:rPr>
              <a:t>Английский язык, 5 класс</a:t>
            </a:r>
          </a:p>
        </p:txBody>
      </p:sp>
    </p:spTree>
    <p:extLst>
      <p:ext uri="{BB962C8B-B14F-4D97-AF65-F5344CB8AC3E}">
        <p14:creationId xmlns:p14="http://schemas.microsoft.com/office/powerpoint/2010/main" val="531068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E7192A1F-275E-951D-1242-8D6271F06BC5}"/>
              </a:ext>
            </a:extLst>
          </p:cNvPr>
          <p:cNvSpPr>
            <a:spLocks noGrp="1"/>
          </p:cNvSpPr>
          <p:nvPr>
            <p:ph idx="1"/>
          </p:nvPr>
        </p:nvSpPr>
        <p:spPr>
          <a:xfrm>
            <a:off x="1061857" y="1993557"/>
            <a:ext cx="10068285" cy="4740464"/>
          </a:xfrm>
        </p:spPr>
        <p:txBody>
          <a:bodyPr>
            <a:normAutofit/>
          </a:bodyPr>
          <a:lstStyle/>
          <a:p>
            <a:pPr algn="ctr"/>
            <a:r>
              <a:rPr lang="ru-RU" sz="6600" b="1" dirty="0"/>
              <a:t>Основные результаты </a:t>
            </a:r>
          </a:p>
          <a:p>
            <a:pPr algn="ctr"/>
            <a:r>
              <a:rPr lang="ru-RU" sz="6600" b="1" dirty="0"/>
              <a:t>по литература</a:t>
            </a:r>
          </a:p>
        </p:txBody>
      </p:sp>
    </p:spTree>
    <p:extLst>
      <p:ext uri="{BB962C8B-B14F-4D97-AF65-F5344CB8AC3E}">
        <p14:creationId xmlns:p14="http://schemas.microsoft.com/office/powerpoint/2010/main" val="1394981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0F7D01D-7223-435B-A3CF-762E77D525DC}"/>
              </a:ext>
            </a:extLst>
          </p:cNvPr>
          <p:cNvSpPr txBox="1">
            <a:spLocks/>
          </p:cNvSpPr>
          <p:nvPr/>
        </p:nvSpPr>
        <p:spPr>
          <a:xfrm>
            <a:off x="3490686" y="290710"/>
            <a:ext cx="3116580" cy="594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kern="1200">
                <a:solidFill>
                  <a:srgbClr val="138189"/>
                </a:solidFill>
                <a:latin typeface="+mj-lt"/>
                <a:ea typeface="+mj-ea"/>
                <a:cs typeface="+mj-cs"/>
              </a:defRPr>
            </a:lvl1pPr>
          </a:lstStyle>
          <a:p>
            <a:r>
              <a:rPr lang="ru-RU" dirty="0"/>
              <a:t>Описание работы</a:t>
            </a:r>
          </a:p>
        </p:txBody>
      </p:sp>
      <p:sp>
        <p:nvSpPr>
          <p:cNvPr id="5" name="Прямоугольник: скругленные углы 4">
            <a:extLst>
              <a:ext uri="{FF2B5EF4-FFF2-40B4-BE49-F238E27FC236}">
                <a16:creationId xmlns:a16="http://schemas.microsoft.com/office/drawing/2014/main" id="{F452794E-3ABB-4847-9459-CB69FDB4776B}"/>
              </a:ext>
            </a:extLst>
          </p:cNvPr>
          <p:cNvSpPr/>
          <p:nvPr/>
        </p:nvSpPr>
        <p:spPr>
          <a:xfrm>
            <a:off x="108739" y="2341046"/>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6</a:t>
            </a:r>
            <a:r>
              <a:rPr lang="en-US" sz="2000" dirty="0">
                <a:solidFill>
                  <a:sysClr val="windowText" lastClr="000000"/>
                </a:solidFill>
              </a:rPr>
              <a:t> </a:t>
            </a:r>
            <a:r>
              <a:rPr lang="ru-RU" sz="2000" dirty="0">
                <a:solidFill>
                  <a:sysClr val="windowText" lastClr="000000"/>
                </a:solidFill>
              </a:rPr>
              <a:t>заданий</a:t>
            </a:r>
          </a:p>
        </p:txBody>
      </p:sp>
      <p:sp>
        <p:nvSpPr>
          <p:cNvPr id="8" name="Прямоугольник: скругленные углы 7">
            <a:extLst>
              <a:ext uri="{FF2B5EF4-FFF2-40B4-BE49-F238E27FC236}">
                <a16:creationId xmlns:a16="http://schemas.microsoft.com/office/drawing/2014/main" id="{F4BA2786-3DFF-41D6-A840-04D3ABEAA725}"/>
              </a:ext>
            </a:extLst>
          </p:cNvPr>
          <p:cNvSpPr/>
          <p:nvPr/>
        </p:nvSpPr>
        <p:spPr>
          <a:xfrm>
            <a:off x="1939187" y="2399969"/>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5 заданий базового уровня сложности</a:t>
            </a:r>
          </a:p>
        </p:txBody>
      </p:sp>
      <p:sp>
        <p:nvSpPr>
          <p:cNvPr id="9" name="Прямоугольник: скругленные углы 8">
            <a:extLst>
              <a:ext uri="{FF2B5EF4-FFF2-40B4-BE49-F238E27FC236}">
                <a16:creationId xmlns:a16="http://schemas.microsoft.com/office/drawing/2014/main" id="{BE1EAEA2-B72C-4122-8C12-CC36DD7CF02D}"/>
              </a:ext>
            </a:extLst>
          </p:cNvPr>
          <p:cNvSpPr/>
          <p:nvPr/>
        </p:nvSpPr>
        <p:spPr>
          <a:xfrm>
            <a:off x="113682" y="5200288"/>
            <a:ext cx="1723356" cy="1518852"/>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Работа состоит из одной части</a:t>
            </a:r>
          </a:p>
        </p:txBody>
      </p:sp>
      <p:sp>
        <p:nvSpPr>
          <p:cNvPr id="10" name="Прямоугольник: скругленные углы 9">
            <a:extLst>
              <a:ext uri="{FF2B5EF4-FFF2-40B4-BE49-F238E27FC236}">
                <a16:creationId xmlns:a16="http://schemas.microsoft.com/office/drawing/2014/main" id="{D31FB0FC-E027-4013-AD37-A9F2A0F8AB8A}"/>
              </a:ext>
            </a:extLst>
          </p:cNvPr>
          <p:cNvSpPr/>
          <p:nvPr/>
        </p:nvSpPr>
        <p:spPr>
          <a:xfrm>
            <a:off x="3622320" y="5379940"/>
            <a:ext cx="8455998" cy="1247678"/>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rPr>
              <a:t>Задания 1-3 предполагают краткий ответ.</a:t>
            </a:r>
          </a:p>
          <a:p>
            <a:r>
              <a:rPr lang="ru-RU" sz="2000" dirty="0">
                <a:solidFill>
                  <a:schemeClr val="tx1"/>
                </a:solidFill>
              </a:rPr>
              <a:t>Задание 4 предполагает последовательность цифр.</a:t>
            </a:r>
          </a:p>
          <a:p>
            <a:r>
              <a:rPr lang="ru-RU" sz="2000" dirty="0">
                <a:solidFill>
                  <a:schemeClr val="tx1"/>
                </a:solidFill>
              </a:rPr>
              <a:t>Задания 5-6 - развернутый ответ.</a:t>
            </a:r>
          </a:p>
        </p:txBody>
      </p:sp>
      <p:sp>
        <p:nvSpPr>
          <p:cNvPr id="12" name="Прямоугольник: скругленные углы 11">
            <a:extLst>
              <a:ext uri="{FF2B5EF4-FFF2-40B4-BE49-F238E27FC236}">
                <a16:creationId xmlns:a16="http://schemas.microsoft.com/office/drawing/2014/main" id="{50E5816E-2110-4725-BDF8-B4AAAD3DAE81}"/>
              </a:ext>
            </a:extLst>
          </p:cNvPr>
          <p:cNvSpPr/>
          <p:nvPr/>
        </p:nvSpPr>
        <p:spPr>
          <a:xfrm>
            <a:off x="5048976" y="3265538"/>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минимальный балл за работу - </a:t>
            </a:r>
            <a:r>
              <a:rPr lang="ru-RU" sz="2000" b="1" dirty="0">
                <a:solidFill>
                  <a:sysClr val="windowText" lastClr="000000"/>
                </a:solidFill>
              </a:rPr>
              <a:t>9</a:t>
            </a:r>
          </a:p>
        </p:txBody>
      </p:sp>
      <p:sp>
        <p:nvSpPr>
          <p:cNvPr id="13" name="Прямоугольник: скругленные углы 12">
            <a:extLst>
              <a:ext uri="{FF2B5EF4-FFF2-40B4-BE49-F238E27FC236}">
                <a16:creationId xmlns:a16="http://schemas.microsoft.com/office/drawing/2014/main" id="{7EC46491-BD9C-4F30-ABB8-8D06FC9DB66F}"/>
              </a:ext>
            </a:extLst>
          </p:cNvPr>
          <p:cNvSpPr/>
          <p:nvPr/>
        </p:nvSpPr>
        <p:spPr>
          <a:xfrm>
            <a:off x="5048976" y="2351806"/>
            <a:ext cx="2533130" cy="58360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максимальный балл за работу -  </a:t>
            </a:r>
            <a:r>
              <a:rPr lang="ru-RU" sz="2000" b="1" dirty="0">
                <a:solidFill>
                  <a:sysClr val="windowText" lastClr="000000"/>
                </a:solidFill>
              </a:rPr>
              <a:t>17</a:t>
            </a:r>
          </a:p>
        </p:txBody>
      </p:sp>
      <p:sp>
        <p:nvSpPr>
          <p:cNvPr id="15" name="Прямоугольник: скругленные углы 14">
            <a:extLst>
              <a:ext uri="{FF2B5EF4-FFF2-40B4-BE49-F238E27FC236}">
                <a16:creationId xmlns:a16="http://schemas.microsoft.com/office/drawing/2014/main" id="{2BD5BEBA-741E-4EA2-8876-EB92469EB874}"/>
              </a:ext>
            </a:extLst>
          </p:cNvPr>
          <p:cNvSpPr/>
          <p:nvPr/>
        </p:nvSpPr>
        <p:spPr>
          <a:xfrm>
            <a:off x="8207221" y="1422511"/>
            <a:ext cx="3525107" cy="807308"/>
          </a:xfrm>
          <a:prstGeom prst="roundRect">
            <a:avLst/>
          </a:prstGeom>
          <a:solidFill>
            <a:srgbClr val="429AA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Перевод первичных баллов </a:t>
            </a:r>
          </a:p>
          <a:p>
            <a:pPr algn="ctr"/>
            <a:r>
              <a:rPr lang="ru-RU" sz="2000" dirty="0">
                <a:solidFill>
                  <a:sysClr val="windowText" lastClr="000000"/>
                </a:solidFill>
              </a:rPr>
              <a:t>в  отметки по пятибалльной шкале</a:t>
            </a:r>
          </a:p>
        </p:txBody>
      </p:sp>
      <p:graphicFrame>
        <p:nvGraphicFramePr>
          <p:cNvPr id="16" name="Таблица 15">
            <a:extLst>
              <a:ext uri="{FF2B5EF4-FFF2-40B4-BE49-F238E27FC236}">
                <a16:creationId xmlns:a16="http://schemas.microsoft.com/office/drawing/2014/main" id="{7506DA7C-50E6-4EB1-B291-D46D75408635}"/>
              </a:ext>
            </a:extLst>
          </p:cNvPr>
          <p:cNvGraphicFramePr>
            <a:graphicFrameLocks noGrp="1"/>
          </p:cNvGraphicFramePr>
          <p:nvPr>
            <p:extLst>
              <p:ext uri="{D42A27DB-BD31-4B8C-83A1-F6EECF244321}">
                <p14:modId xmlns:p14="http://schemas.microsoft.com/office/powerpoint/2010/main" val="3950919212"/>
              </p:ext>
            </p:extLst>
          </p:nvPr>
        </p:nvGraphicFramePr>
        <p:xfrm>
          <a:off x="7953375" y="2389325"/>
          <a:ext cx="4002735" cy="1715950"/>
        </p:xfrm>
        <a:graphic>
          <a:graphicData uri="http://schemas.openxmlformats.org/drawingml/2006/table">
            <a:tbl>
              <a:tblPr firstRow="1" bandRow="1">
                <a:tableStyleId>{5940675A-B579-460E-94D1-54222C63F5DA}</a:tableStyleId>
              </a:tblPr>
              <a:tblGrid>
                <a:gridCol w="1276814">
                  <a:extLst>
                    <a:ext uri="{9D8B030D-6E8A-4147-A177-3AD203B41FA5}">
                      <a16:colId xmlns:a16="http://schemas.microsoft.com/office/drawing/2014/main" val="3089212738"/>
                    </a:ext>
                  </a:extLst>
                </a:gridCol>
                <a:gridCol w="705455">
                  <a:extLst>
                    <a:ext uri="{9D8B030D-6E8A-4147-A177-3AD203B41FA5}">
                      <a16:colId xmlns:a16="http://schemas.microsoft.com/office/drawing/2014/main" val="469627586"/>
                    </a:ext>
                  </a:extLst>
                </a:gridCol>
                <a:gridCol w="673488">
                  <a:extLst>
                    <a:ext uri="{9D8B030D-6E8A-4147-A177-3AD203B41FA5}">
                      <a16:colId xmlns:a16="http://schemas.microsoft.com/office/drawing/2014/main" val="1410754882"/>
                    </a:ext>
                  </a:extLst>
                </a:gridCol>
                <a:gridCol w="664134">
                  <a:extLst>
                    <a:ext uri="{9D8B030D-6E8A-4147-A177-3AD203B41FA5}">
                      <a16:colId xmlns:a16="http://schemas.microsoft.com/office/drawing/2014/main" val="3208314456"/>
                    </a:ext>
                  </a:extLst>
                </a:gridCol>
                <a:gridCol w="682844">
                  <a:extLst>
                    <a:ext uri="{9D8B030D-6E8A-4147-A177-3AD203B41FA5}">
                      <a16:colId xmlns:a16="http://schemas.microsoft.com/office/drawing/2014/main" val="4101601159"/>
                    </a:ext>
                  </a:extLst>
                </a:gridCol>
              </a:tblGrid>
              <a:tr h="777992">
                <a:tc>
                  <a:txBody>
                    <a:bodyPr/>
                    <a:lstStyle/>
                    <a:p>
                      <a:pPr algn="ctr"/>
                      <a:r>
                        <a:rPr lang="ru-RU" sz="1600" dirty="0"/>
                        <a:t>Отметка</a:t>
                      </a:r>
                    </a:p>
                  </a:txBody>
                  <a:tcPr anchor="ctr"/>
                </a:tc>
                <a:tc>
                  <a:txBody>
                    <a:bodyPr/>
                    <a:lstStyle/>
                    <a:p>
                      <a:pPr algn="ctr"/>
                      <a:r>
                        <a:rPr lang="ru-RU" sz="1600" dirty="0"/>
                        <a:t>«2»</a:t>
                      </a:r>
                    </a:p>
                  </a:txBody>
                  <a:tcPr anchor="ctr"/>
                </a:tc>
                <a:tc>
                  <a:txBody>
                    <a:bodyPr/>
                    <a:lstStyle/>
                    <a:p>
                      <a:pPr algn="ctr"/>
                      <a:r>
                        <a:rPr lang="ru-RU" sz="1600" dirty="0"/>
                        <a:t>«3»</a:t>
                      </a:r>
                    </a:p>
                  </a:txBody>
                  <a:tcPr anchor="ctr"/>
                </a:tc>
                <a:tc>
                  <a:txBody>
                    <a:bodyPr/>
                    <a:lstStyle/>
                    <a:p>
                      <a:pPr algn="ctr"/>
                      <a:r>
                        <a:rPr lang="ru-RU" sz="1600" dirty="0"/>
                        <a:t>«4»</a:t>
                      </a:r>
                    </a:p>
                  </a:txBody>
                  <a:tcPr anchor="ctr"/>
                </a:tc>
                <a:tc>
                  <a:txBody>
                    <a:bodyPr/>
                    <a:lstStyle/>
                    <a:p>
                      <a:pPr algn="ctr"/>
                      <a:r>
                        <a:rPr lang="ru-RU" sz="1600" dirty="0"/>
                        <a:t>«5»</a:t>
                      </a:r>
                    </a:p>
                  </a:txBody>
                  <a:tcPr anchor="ctr"/>
                </a:tc>
                <a:extLst>
                  <a:ext uri="{0D108BD9-81ED-4DB2-BD59-A6C34878D82A}">
                    <a16:rowId xmlns:a16="http://schemas.microsoft.com/office/drawing/2014/main" val="3892861024"/>
                  </a:ext>
                </a:extLst>
              </a:tr>
              <a:tr h="937958">
                <a:tc>
                  <a:txBody>
                    <a:bodyPr/>
                    <a:lstStyle/>
                    <a:p>
                      <a:pPr algn="ctr"/>
                      <a:r>
                        <a:rPr lang="ru-RU" sz="1600" dirty="0"/>
                        <a:t>Первичные баллы</a:t>
                      </a:r>
                    </a:p>
                  </a:txBody>
                  <a:tcPr anchor="ctr"/>
                </a:tc>
                <a:tc>
                  <a:txBody>
                    <a:bodyPr/>
                    <a:lstStyle/>
                    <a:p>
                      <a:pPr algn="ctr"/>
                      <a:r>
                        <a:rPr lang="ru-RU" sz="1600" dirty="0"/>
                        <a:t>0-8</a:t>
                      </a:r>
                    </a:p>
                  </a:txBody>
                  <a:tcPr anchor="ctr"/>
                </a:tc>
                <a:tc>
                  <a:txBody>
                    <a:bodyPr/>
                    <a:lstStyle/>
                    <a:p>
                      <a:pPr algn="ctr"/>
                      <a:r>
                        <a:rPr lang="ru-RU" sz="1600" dirty="0"/>
                        <a:t>9-11</a:t>
                      </a:r>
                    </a:p>
                  </a:txBody>
                  <a:tcPr anchor="ctr"/>
                </a:tc>
                <a:tc>
                  <a:txBody>
                    <a:bodyPr/>
                    <a:lstStyle/>
                    <a:p>
                      <a:pPr algn="ctr"/>
                      <a:r>
                        <a:rPr lang="ru-RU" sz="1600" dirty="0"/>
                        <a:t>12-14</a:t>
                      </a:r>
                    </a:p>
                  </a:txBody>
                  <a:tcPr anchor="ctr"/>
                </a:tc>
                <a:tc>
                  <a:txBody>
                    <a:bodyPr/>
                    <a:lstStyle/>
                    <a:p>
                      <a:pPr algn="ctr"/>
                      <a:r>
                        <a:rPr lang="ru-RU" sz="1600" dirty="0"/>
                        <a:t>15-17</a:t>
                      </a:r>
                    </a:p>
                  </a:txBody>
                  <a:tcPr anchor="ctr"/>
                </a:tc>
                <a:extLst>
                  <a:ext uri="{0D108BD9-81ED-4DB2-BD59-A6C34878D82A}">
                    <a16:rowId xmlns:a16="http://schemas.microsoft.com/office/drawing/2014/main" val="1517554406"/>
                  </a:ext>
                </a:extLst>
              </a:tr>
            </a:tbl>
          </a:graphicData>
        </a:graphic>
      </p:graphicFrame>
      <p:pic>
        <p:nvPicPr>
          <p:cNvPr id="17" name="Рисунок 16" descr="Часы">
            <a:extLst>
              <a:ext uri="{FF2B5EF4-FFF2-40B4-BE49-F238E27FC236}">
                <a16:creationId xmlns:a16="http://schemas.microsoft.com/office/drawing/2014/main" id="{305C066C-516A-49B0-B9CF-8A7285CF7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12" y="3966678"/>
            <a:ext cx="1233610" cy="1233610"/>
          </a:xfrm>
          <a:prstGeom prst="rect">
            <a:avLst/>
          </a:prstGeom>
        </p:spPr>
      </p:pic>
      <p:sp>
        <p:nvSpPr>
          <p:cNvPr id="19" name="Прямоугольник: скругленные углы 18">
            <a:extLst>
              <a:ext uri="{FF2B5EF4-FFF2-40B4-BE49-F238E27FC236}">
                <a16:creationId xmlns:a16="http://schemas.microsoft.com/office/drawing/2014/main" id="{C431F4B8-6A0B-40ED-A631-9FC3542E6944}"/>
              </a:ext>
            </a:extLst>
          </p:cNvPr>
          <p:cNvSpPr/>
          <p:nvPr/>
        </p:nvSpPr>
        <p:spPr>
          <a:xfrm>
            <a:off x="1939187" y="5590788"/>
            <a:ext cx="1350768" cy="737851"/>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45 минут</a:t>
            </a:r>
          </a:p>
        </p:txBody>
      </p:sp>
      <p:pic>
        <p:nvPicPr>
          <p:cNvPr id="20" name="Рисунок 19" descr="Документ">
            <a:extLst>
              <a:ext uri="{FF2B5EF4-FFF2-40B4-BE49-F238E27FC236}">
                <a16:creationId xmlns:a16="http://schemas.microsoft.com/office/drawing/2014/main" id="{0627694F-307C-4CA3-BF8D-9B63DD6F63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475" y="1125928"/>
            <a:ext cx="1139034" cy="1139034"/>
          </a:xfrm>
          <a:prstGeom prst="rect">
            <a:avLst/>
          </a:prstGeom>
        </p:spPr>
      </p:pic>
      <p:pic>
        <p:nvPicPr>
          <p:cNvPr id="21" name="Рисунок 20" descr="Поделиться">
            <a:extLst>
              <a:ext uri="{FF2B5EF4-FFF2-40B4-BE49-F238E27FC236}">
                <a16:creationId xmlns:a16="http://schemas.microsoft.com/office/drawing/2014/main" id="{F8F9697D-AED4-4A45-A862-D48E11A392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4744" y="208110"/>
            <a:ext cx="1054895" cy="1054895"/>
          </a:xfrm>
          <a:prstGeom prst="rect">
            <a:avLst/>
          </a:prstGeom>
        </p:spPr>
      </p:pic>
      <p:sp>
        <p:nvSpPr>
          <p:cNvPr id="18" name="TextBox 17">
            <a:extLst>
              <a:ext uri="{FF2B5EF4-FFF2-40B4-BE49-F238E27FC236}">
                <a16:creationId xmlns:a16="http://schemas.microsoft.com/office/drawing/2014/main" id="{E83B311E-7571-4E1E-ACA8-3A2DBFA95BBC}"/>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
        <p:nvSpPr>
          <p:cNvPr id="22" name="Прямоугольник: скругленные углы 21">
            <a:extLst>
              <a:ext uri="{FF2B5EF4-FFF2-40B4-BE49-F238E27FC236}">
                <a16:creationId xmlns:a16="http://schemas.microsoft.com/office/drawing/2014/main" id="{6B5CAE6A-8E33-4581-B3D6-B17A2EB80704}"/>
              </a:ext>
            </a:extLst>
          </p:cNvPr>
          <p:cNvSpPr/>
          <p:nvPr/>
        </p:nvSpPr>
        <p:spPr>
          <a:xfrm>
            <a:off x="1939187" y="3226169"/>
            <a:ext cx="2883243" cy="594360"/>
          </a:xfrm>
          <a:prstGeom prst="roundRect">
            <a:avLst/>
          </a:prstGeom>
          <a:solidFill>
            <a:schemeClr val="bg1"/>
          </a:solidFill>
          <a:ln>
            <a:solidFill>
              <a:srgbClr val="429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ysClr val="windowText" lastClr="000000"/>
                </a:solidFill>
              </a:rPr>
              <a:t>1 задание повышенного уровня сложности</a:t>
            </a:r>
          </a:p>
        </p:txBody>
      </p:sp>
    </p:spTree>
    <p:extLst>
      <p:ext uri="{BB962C8B-B14F-4D97-AF65-F5344CB8AC3E}">
        <p14:creationId xmlns:p14="http://schemas.microsoft.com/office/powerpoint/2010/main" val="1147928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786243242"/>
              </p:ext>
            </p:extLst>
          </p:nvPr>
        </p:nvGraphicFramePr>
        <p:xfrm>
          <a:off x="264541" y="969876"/>
          <a:ext cx="11662918" cy="4791212"/>
        </p:xfrm>
        <a:graphic>
          <a:graphicData uri="http://schemas.openxmlformats.org/drawingml/2006/table">
            <a:tbl>
              <a:tblPr firstRow="1" firstCol="1" lastRow="1" lastCol="1" bandRow="1" bandCol="1">
                <a:noFill/>
                <a:tableStyleId>{5940675A-B579-460E-94D1-54222C63F5DA}</a:tableStyleId>
              </a:tblPr>
              <a:tblGrid>
                <a:gridCol w="470753">
                  <a:extLst>
                    <a:ext uri="{9D8B030D-6E8A-4147-A177-3AD203B41FA5}">
                      <a16:colId xmlns:a16="http://schemas.microsoft.com/office/drawing/2014/main" val="1602300257"/>
                    </a:ext>
                  </a:extLst>
                </a:gridCol>
                <a:gridCol w="11192165">
                  <a:extLst>
                    <a:ext uri="{9D8B030D-6E8A-4147-A177-3AD203B41FA5}">
                      <a16:colId xmlns:a16="http://schemas.microsoft.com/office/drawing/2014/main" val="3427477491"/>
                    </a:ext>
                  </a:extLst>
                </a:gridCol>
              </a:tblGrid>
              <a:tr h="312367">
                <a:tc>
                  <a:txBody>
                    <a:bodyPr/>
                    <a:lstStyle/>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п/п</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500" b="1" dirty="0">
                          <a:effectLst/>
                          <a:latin typeface="Times New Roman" panose="02020603050405020304" pitchFamily="18" charset="0"/>
                          <a:cs typeface="Times New Roman" panose="02020603050405020304" pitchFamily="18" charset="0"/>
                        </a:rPr>
                        <a:t>Блоки</a:t>
                      </a:r>
                      <a:r>
                        <a:rPr lang="ru-RU" sz="1500" b="1" spc="-35" dirty="0">
                          <a:effectLst/>
                          <a:latin typeface="Times New Roman" panose="02020603050405020304" pitchFamily="18" charset="0"/>
                          <a:cs typeface="Times New Roman" panose="02020603050405020304" pitchFamily="18" charset="0"/>
                        </a:rPr>
                        <a:t> </a:t>
                      </a:r>
                      <a:r>
                        <a:rPr lang="ru-RU" sz="1500" b="1" dirty="0" err="1">
                          <a:effectLst/>
                          <a:latin typeface="Times New Roman" panose="02020603050405020304" pitchFamily="18" charset="0"/>
                          <a:cs typeface="Times New Roman" panose="02020603050405020304" pitchFamily="18" charset="0"/>
                        </a:rPr>
                        <a:t>ПООП</a:t>
                      </a:r>
                      <a:r>
                        <a:rPr lang="ru-RU" sz="1500" b="1" spc="-35" dirty="0">
                          <a:effectLst/>
                          <a:latin typeface="Times New Roman" panose="02020603050405020304" pitchFamily="18" charset="0"/>
                          <a:cs typeface="Times New Roman" panose="02020603050405020304" pitchFamily="18" charset="0"/>
                        </a:rPr>
                        <a:t> </a:t>
                      </a:r>
                      <a:r>
                        <a:rPr lang="ru-RU" sz="1500" b="1" dirty="0">
                          <a:effectLst/>
                          <a:latin typeface="Times New Roman" panose="02020603050405020304" pitchFamily="18" charset="0"/>
                          <a:cs typeface="Times New Roman" panose="02020603050405020304" pitchFamily="18" charset="0"/>
                        </a:rPr>
                        <a:t>:</a:t>
                      </a:r>
                      <a:r>
                        <a:rPr lang="ru-RU" sz="15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выпускник</a:t>
                      </a:r>
                      <a:r>
                        <a:rPr lang="ru-RU" sz="1600" b="1" spc="-4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научится</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получит </a:t>
                      </a:r>
                      <a:r>
                        <a:rPr lang="ru-RU" sz="1600" b="1" spc="-28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возможность</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научиться</a:t>
                      </a:r>
                      <a:r>
                        <a:rPr lang="ru-RU" sz="1600" b="1" spc="-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или</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проверяемые требования</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(умения)</a:t>
                      </a:r>
                      <a:r>
                        <a:rPr lang="ru-RU" sz="1600" b="1" spc="-2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a:t>
                      </a:r>
                      <a:r>
                        <a:rPr lang="ru-RU" sz="1600" b="1" spc="-3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соответствии</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a:t>
                      </a:r>
                      <a:r>
                        <a:rPr lang="ru-RU" sz="1600" b="1" spc="-2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ФГОС</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78424">
                <a:tc>
                  <a:txBody>
                    <a:bodyPr/>
                    <a:lstStyle/>
                    <a:p>
                      <a:pPr algn="ctr">
                        <a:lnSpc>
                          <a:spcPct val="115000"/>
                        </a:lnSpc>
                        <a:spcBef>
                          <a:spcPts val="55"/>
                        </a:spcBef>
                        <a:spcAft>
                          <a:spcPts val="0"/>
                        </a:spcAft>
                        <a:tabLst>
                          <a:tab pos="452120" algn="l"/>
                        </a:tabLst>
                      </a:pPr>
                      <a:r>
                        <a:rPr lang="ru-RU" sz="1500" b="0" i="0" u="none" strike="noStrike" dirty="0">
                          <a:solidFill>
                            <a:srgbClr val="000000"/>
                          </a:solidFill>
                          <a:effectLst/>
                          <a:latin typeface="Times New Roman" panose="02020603050405020304" pitchFamily="18" charset="0"/>
                          <a:cs typeface="Times New Roman" panose="02020603050405020304" pitchFamily="18" charset="0"/>
                        </a:rPr>
                        <a:t>1 </a:t>
                      </a:r>
                      <a:endPar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Понимать смысловое наполнение теоретико-литературных понятий, иметь начальные представления о родах и жанрах литературы</a:t>
                      </a:r>
                    </a:p>
                  </a:txBody>
                  <a:tcPr marL="9525" marR="9525" marT="9525" marB="0" anchor="b">
                    <a:noFill/>
                  </a:tcPr>
                </a:tc>
                <a:extLst>
                  <a:ext uri="{0D108BD9-81ED-4DB2-BD59-A6C34878D82A}">
                    <a16:rowId xmlns:a16="http://schemas.microsoft.com/office/drawing/2014/main" val="192352598"/>
                  </a:ext>
                </a:extLst>
              </a:tr>
              <a:tr h="75012">
                <a:tc>
                  <a:txBody>
                    <a:bodyPr/>
                    <a:lstStyle/>
                    <a:p>
                      <a:pPr algn="ctr">
                        <a:lnSpc>
                          <a:spcPct val="115000"/>
                        </a:lnSpc>
                        <a:spcBef>
                          <a:spcPts val="55"/>
                        </a:spcBef>
                        <a:spcAft>
                          <a:spcPts val="0"/>
                        </a:spcAft>
                        <a:tabLst>
                          <a:tab pos="452120" algn="l"/>
                        </a:tabLst>
                      </a:pPr>
                      <a:r>
                        <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Понимать смысловое наполнение теоретико-литературных понятий, иметь начальные представления о родах и жанрах литературы</a:t>
                      </a:r>
                    </a:p>
                  </a:txBody>
                  <a:tcPr marL="9525" marR="9525" marT="9525" marB="0" anchor="b">
                    <a:noFill/>
                  </a:tcPr>
                </a:tc>
                <a:extLst>
                  <a:ext uri="{0D108BD9-81ED-4DB2-BD59-A6C34878D82A}">
                    <a16:rowId xmlns:a16="http://schemas.microsoft.com/office/drawing/2014/main" val="3369429595"/>
                  </a:ext>
                </a:extLst>
              </a:tr>
              <a:tr h="477911">
                <a:tc>
                  <a:txBody>
                    <a:bodyPr/>
                    <a:lstStyle/>
                    <a:p>
                      <a:pPr algn="ctr">
                        <a:lnSpc>
                          <a:spcPct val="115000"/>
                        </a:lnSpc>
                        <a:spcBef>
                          <a:spcPts val="55"/>
                        </a:spcBef>
                        <a:spcAft>
                          <a:spcPts val="0"/>
                        </a:spcAft>
                        <a:tabLst>
                          <a:tab pos="452120" algn="l"/>
                        </a:tabLst>
                      </a:pPr>
                      <a:r>
                        <a:rPr lang="ru-RU" sz="1500" b="0" i="0" u="none" strike="noStrike" dirty="0">
                          <a:solidFill>
                            <a:srgbClr val="000000"/>
                          </a:solidFill>
                          <a:effectLst/>
                          <a:latin typeface="Times New Roman" panose="02020603050405020304" pitchFamily="18" charset="0"/>
                          <a:cs typeface="Times New Roman" panose="02020603050405020304" pitchFamily="18" charset="0"/>
                        </a:rPr>
                        <a:t>3</a:t>
                      </a:r>
                      <a:endPar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Владеть элементарными умениями воспринимать, анализировать, интерпретировать и оценивать прочитанные произведения; отвечать на вопросы по прочитанному произведению</a:t>
                      </a:r>
                    </a:p>
                  </a:txBody>
                  <a:tcPr marL="9525" marR="9525" marT="9525" marB="0" anchor="b">
                    <a:noFill/>
                  </a:tcPr>
                </a:tc>
                <a:extLst>
                  <a:ext uri="{0D108BD9-81ED-4DB2-BD59-A6C34878D82A}">
                    <a16:rowId xmlns:a16="http://schemas.microsoft.com/office/drawing/2014/main" val="2673965685"/>
                  </a:ext>
                </a:extLst>
              </a:tr>
              <a:tr h="315701">
                <a:tc>
                  <a:txBody>
                    <a:bodyPr/>
                    <a:lstStyle/>
                    <a:p>
                      <a:pPr algn="ctr">
                        <a:lnSpc>
                          <a:spcPct val="115000"/>
                        </a:lnSpc>
                        <a:spcBef>
                          <a:spcPts val="55"/>
                        </a:spcBef>
                        <a:spcAft>
                          <a:spcPts val="0"/>
                        </a:spcAft>
                        <a:tabLst>
                          <a:tab pos="452120" algn="l"/>
                        </a:tabLst>
                      </a:pPr>
                      <a:r>
                        <a:rPr lang="ru-RU" sz="1500" b="0" i="0" u="none" strike="noStrike" dirty="0">
                          <a:solidFill>
                            <a:srgbClr val="000000"/>
                          </a:solidFill>
                          <a:effectLst/>
                          <a:latin typeface="Times New Roman" panose="02020603050405020304" pitchFamily="18" charset="0"/>
                          <a:cs typeface="Times New Roman" panose="02020603050405020304" pitchFamily="18" charset="0"/>
                        </a:rPr>
                        <a:t>4</a:t>
                      </a:r>
                      <a:endPar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Выявлять элементарные особенности языка художественного произведения; понимать смысловое наполнение теоретико-литературных понятий и использовать их в процессе анализа и интерпретации произведений; иметь начальные представления о родах и жанрах литературы</a:t>
                      </a:r>
                    </a:p>
                  </a:txBody>
                  <a:tcPr marL="9525" marR="9525" marT="9525" marB="0" anchor="b">
                    <a:noFill/>
                  </a:tcPr>
                </a:tc>
                <a:extLst>
                  <a:ext uri="{0D108BD9-81ED-4DB2-BD59-A6C34878D82A}">
                    <a16:rowId xmlns:a16="http://schemas.microsoft.com/office/drawing/2014/main" val="2166026924"/>
                  </a:ext>
                </a:extLst>
              </a:tr>
              <a:tr h="134433">
                <a:tc>
                  <a:txBody>
                    <a:bodyPr/>
                    <a:lstStyle/>
                    <a:p>
                      <a:pPr algn="ctr">
                        <a:lnSpc>
                          <a:spcPct val="115000"/>
                        </a:lnSpc>
                        <a:spcBef>
                          <a:spcPts val="55"/>
                        </a:spcBef>
                        <a:spcAft>
                          <a:spcPts val="0"/>
                        </a:spcAft>
                        <a:tabLst>
                          <a:tab pos="452120" algn="l"/>
                        </a:tabLst>
                      </a:pPr>
                      <a:r>
                        <a:rPr lang="ru-RU" sz="1500" b="0" i="0" u="none" strike="noStrike" dirty="0">
                          <a:solidFill>
                            <a:srgbClr val="000000"/>
                          </a:solidFill>
                          <a:effectLst/>
                          <a:latin typeface="Times New Roman" panose="02020603050405020304" pitchFamily="18" charset="0"/>
                          <a:cs typeface="Times New Roman" panose="02020603050405020304" pitchFamily="18" charset="0"/>
                        </a:rPr>
                        <a:t>5К1 </a:t>
                      </a:r>
                      <a:endPar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Владеть элементарными умениями отвечать на вопросы по прочитанному произведению</a:t>
                      </a:r>
                    </a:p>
                  </a:txBody>
                  <a:tcPr marL="9525" marR="9525" marT="9525" marB="0" anchor="b">
                    <a:noFill/>
                  </a:tcPr>
                </a:tc>
                <a:extLst>
                  <a:ext uri="{0D108BD9-81ED-4DB2-BD59-A6C34878D82A}">
                    <a16:rowId xmlns:a16="http://schemas.microsoft.com/office/drawing/2014/main" val="1786510207"/>
                  </a:ext>
                </a:extLst>
              </a:tr>
              <a:tr h="204635">
                <a:tc>
                  <a:txBody>
                    <a:bodyPr/>
                    <a:lstStyle/>
                    <a:p>
                      <a:pPr algn="ctr">
                        <a:lnSpc>
                          <a:spcPct val="115000"/>
                        </a:lnSpc>
                        <a:spcBef>
                          <a:spcPts val="55"/>
                        </a:spcBef>
                        <a:spcAft>
                          <a:spcPts val="0"/>
                        </a:spcAft>
                        <a:tabLst>
                          <a:tab pos="452120" algn="l"/>
                        </a:tabLst>
                      </a:pPr>
                      <a:r>
                        <a:rPr lang="ru-RU" sz="1500" b="0" i="0" u="none" strike="noStrike" dirty="0">
                          <a:solidFill>
                            <a:srgbClr val="000000"/>
                          </a:solidFill>
                          <a:effectLst/>
                          <a:latin typeface="Times New Roman" panose="02020603050405020304" pitchFamily="18" charset="0"/>
                          <a:cs typeface="Times New Roman" panose="02020603050405020304" pitchFamily="18" charset="0"/>
                        </a:rPr>
                        <a:t>5К2 </a:t>
                      </a:r>
                      <a:endPar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Владеть элементарными умениями воспринимать, анализировать, интерпретировать и оценивать прочитанные произведения</a:t>
                      </a:r>
                    </a:p>
                  </a:txBody>
                  <a:tcPr marL="9525" marR="9525" marT="9525" marB="0" anchor="b">
                    <a:noFill/>
                  </a:tcPr>
                </a:tc>
                <a:extLst>
                  <a:ext uri="{0D108BD9-81ED-4DB2-BD59-A6C34878D82A}">
                    <a16:rowId xmlns:a16="http://schemas.microsoft.com/office/drawing/2014/main" val="2666709235"/>
                  </a:ext>
                </a:extLst>
              </a:tr>
              <a:tr h="381743">
                <a:tc>
                  <a:txBody>
                    <a:bodyPr/>
                    <a:lstStyle/>
                    <a:p>
                      <a:pPr algn="ctr">
                        <a:lnSpc>
                          <a:spcPct val="115000"/>
                        </a:lnSpc>
                        <a:spcBef>
                          <a:spcPts val="55"/>
                        </a:spcBef>
                        <a:spcAft>
                          <a:spcPts val="0"/>
                        </a:spcAft>
                        <a:tabLst>
                          <a:tab pos="452120" algn="l"/>
                        </a:tabLst>
                      </a:pPr>
                      <a:r>
                        <a:rPr lang="ru-RU" sz="1500" b="0" i="0" u="none" strike="noStrike" dirty="0">
                          <a:solidFill>
                            <a:srgbClr val="000000"/>
                          </a:solidFill>
                          <a:effectLst/>
                          <a:latin typeface="Times New Roman" panose="02020603050405020304" pitchFamily="18" charset="0"/>
                          <a:cs typeface="Times New Roman" panose="02020603050405020304" pitchFamily="18" charset="0"/>
                        </a:rPr>
                        <a:t>5К3</a:t>
                      </a:r>
                      <a:endPar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Владеть элементарными умениями создавать письменные высказывания разных жанров объемом не менее 20 слов (с учетом литературного развития обучающихся) </a:t>
                      </a:r>
                    </a:p>
                  </a:txBody>
                  <a:tcPr marL="9525" marR="9525" marT="9525" marB="0" anchor="b">
                    <a:noFill/>
                  </a:tcPr>
                </a:tc>
                <a:extLst>
                  <a:ext uri="{0D108BD9-81ED-4DB2-BD59-A6C34878D82A}">
                    <a16:rowId xmlns:a16="http://schemas.microsoft.com/office/drawing/2014/main" val="1263097136"/>
                  </a:ext>
                </a:extLst>
              </a:tr>
              <a:tr h="381743">
                <a:tc>
                  <a:txBody>
                    <a:bodyPr/>
                    <a:lstStyle/>
                    <a:p>
                      <a:pPr algn="ctr">
                        <a:lnSpc>
                          <a:spcPct val="115000"/>
                        </a:lnSpc>
                        <a:spcBef>
                          <a:spcPts val="55"/>
                        </a:spcBef>
                        <a:spcAft>
                          <a:spcPts val="0"/>
                        </a:spcAft>
                        <a:tabLst>
                          <a:tab pos="452120" algn="l"/>
                        </a:tabLst>
                      </a:pPr>
                      <a:r>
                        <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rPr>
                        <a:t>6К1</a:t>
                      </a: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Осознавать важность чтения и изучения произведений устного народного творчества и художественной литературы для познания мира, формирования эмоциональных и эстетических впечатлений, а также для собственного развития. Владеть элементарными умениями воспринимать, анализировать, интерпретировать и оценивать прочитанные произведения, характеризовать героев-персонажей</a:t>
                      </a:r>
                    </a:p>
                  </a:txBody>
                  <a:tcPr marL="9525" marR="9525" marT="9525" marB="0" anchor="b">
                    <a:noFill/>
                  </a:tcPr>
                </a:tc>
                <a:extLst>
                  <a:ext uri="{0D108BD9-81ED-4DB2-BD59-A6C34878D82A}">
                    <a16:rowId xmlns:a16="http://schemas.microsoft.com/office/drawing/2014/main" val="220531904"/>
                  </a:ext>
                </a:extLst>
              </a:tr>
              <a:tr h="217687">
                <a:tc>
                  <a:txBody>
                    <a:bodyPr/>
                    <a:lstStyle/>
                    <a:p>
                      <a:pPr algn="ctr">
                        <a:lnSpc>
                          <a:spcPct val="115000"/>
                        </a:lnSpc>
                        <a:spcBef>
                          <a:spcPts val="55"/>
                        </a:spcBef>
                        <a:spcAft>
                          <a:spcPts val="0"/>
                        </a:spcAft>
                        <a:tabLst>
                          <a:tab pos="452120" algn="l"/>
                        </a:tabLst>
                      </a:pPr>
                      <a:r>
                        <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rPr>
                        <a:t>6К2</a:t>
                      </a: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Владеть элементарными умениями воспринимать, анализировать, интерпретировать и оценивать прочитанные произведения</a:t>
                      </a:r>
                    </a:p>
                  </a:txBody>
                  <a:tcPr marL="9525" marR="9525" marT="9525" marB="0" anchor="b">
                    <a:noFill/>
                  </a:tcPr>
                </a:tc>
                <a:extLst>
                  <a:ext uri="{0D108BD9-81ED-4DB2-BD59-A6C34878D82A}">
                    <a16:rowId xmlns:a16="http://schemas.microsoft.com/office/drawing/2014/main" val="4077088070"/>
                  </a:ext>
                </a:extLst>
              </a:tr>
              <a:tr h="0">
                <a:tc>
                  <a:txBody>
                    <a:bodyPr/>
                    <a:lstStyle/>
                    <a:p>
                      <a:pPr algn="ctr">
                        <a:lnSpc>
                          <a:spcPct val="115000"/>
                        </a:lnSpc>
                        <a:spcBef>
                          <a:spcPts val="55"/>
                        </a:spcBef>
                        <a:spcAft>
                          <a:spcPts val="0"/>
                        </a:spcAft>
                        <a:tabLst>
                          <a:tab pos="452120" algn="l"/>
                        </a:tabLst>
                      </a:pPr>
                      <a:r>
                        <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rPr>
                        <a:t>6К3</a:t>
                      </a: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Владеть элементарными умениями подбирать аргументы для оценки прочитанного (с учетом литературного развития обучающихся)</a:t>
                      </a:r>
                    </a:p>
                  </a:txBody>
                  <a:tcPr marL="9525" marR="9525" marT="9525" marB="0" anchor="b">
                    <a:noFill/>
                  </a:tcPr>
                </a:tc>
                <a:extLst>
                  <a:ext uri="{0D108BD9-81ED-4DB2-BD59-A6C34878D82A}">
                    <a16:rowId xmlns:a16="http://schemas.microsoft.com/office/drawing/2014/main" val="3394255558"/>
                  </a:ext>
                </a:extLst>
              </a:tr>
              <a:tr h="381743">
                <a:tc>
                  <a:txBody>
                    <a:bodyPr/>
                    <a:lstStyle/>
                    <a:p>
                      <a:pPr algn="ctr">
                        <a:lnSpc>
                          <a:spcPct val="115000"/>
                        </a:lnSpc>
                        <a:spcBef>
                          <a:spcPts val="55"/>
                        </a:spcBef>
                        <a:spcAft>
                          <a:spcPts val="0"/>
                        </a:spcAft>
                        <a:tabLst>
                          <a:tab pos="452120" algn="l"/>
                        </a:tabLst>
                      </a:pPr>
                      <a:r>
                        <a:rPr lang="ru-RU" sz="1500" b="0" dirty="0">
                          <a:effectLst/>
                          <a:latin typeface="Times New Roman" panose="02020603050405020304" pitchFamily="18" charset="0"/>
                          <a:ea typeface="Times New Roman" panose="02020603050405020304" pitchFamily="18" charset="0"/>
                          <a:cs typeface="Times New Roman" panose="02020603050405020304" pitchFamily="18" charset="0"/>
                        </a:rPr>
                        <a:t>6К4</a:t>
                      </a:r>
                    </a:p>
                  </a:txBody>
                  <a:tcPr marL="0" marR="0" marT="0" marB="0" anchor="ctr">
                    <a:noFill/>
                  </a:tcPr>
                </a:tc>
                <a:tc>
                  <a:txBody>
                    <a:bodyPr/>
                    <a:lstStyle/>
                    <a:p>
                      <a:pPr algn="l" fontAlgn="b"/>
                      <a:r>
                        <a:rPr lang="ru-RU" sz="1500" b="0" i="0" u="none" strike="noStrike" dirty="0">
                          <a:solidFill>
                            <a:srgbClr val="000000"/>
                          </a:solidFill>
                          <a:effectLst/>
                          <a:latin typeface="Times New Roman" panose="02020603050405020304" pitchFamily="18" charset="0"/>
                          <a:cs typeface="Times New Roman" panose="02020603050405020304" pitchFamily="18" charset="0"/>
                        </a:rPr>
                        <a:t>Владеть элементарными умениями создавать письменные высказывания разных жанров объемом не менее 50 слов (с учетом литературного развития обучающихся); подбирать аргументы для оценки прочитанного (с учетом литературного развития обучающихся) </a:t>
                      </a:r>
                    </a:p>
                  </a:txBody>
                  <a:tcPr marL="9525" marR="9525" marT="9525" marB="0" anchor="b">
                    <a:noFill/>
                  </a:tcPr>
                </a:tc>
                <a:extLst>
                  <a:ext uri="{0D108BD9-81ED-4DB2-BD59-A6C34878D82A}">
                    <a16:rowId xmlns:a16="http://schemas.microsoft.com/office/drawing/2014/main" val="846007802"/>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660469" y="272660"/>
            <a:ext cx="10728960" cy="594360"/>
          </a:xfrm>
        </p:spPr>
        <p:txBody>
          <a:bodyPr/>
          <a:lstStyle/>
          <a:p>
            <a:r>
              <a:rPr lang="ru-RU" dirty="0"/>
              <a:t>Требования (умения)</a:t>
            </a:r>
          </a:p>
        </p:txBody>
      </p:sp>
      <p:sp>
        <p:nvSpPr>
          <p:cNvPr id="7" name="TextBox 6">
            <a:extLst>
              <a:ext uri="{FF2B5EF4-FFF2-40B4-BE49-F238E27FC236}">
                <a16:creationId xmlns:a16="http://schemas.microsoft.com/office/drawing/2014/main" id="{CCC7020E-9F2B-4B03-B647-A7FD7141D53E}"/>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32518724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650605" cy="444387"/>
          </a:xfrm>
        </p:spPr>
        <p:txBody>
          <a:bodyPr>
            <a:noAutofit/>
          </a:bodyPr>
          <a:lstStyle/>
          <a:p>
            <a:r>
              <a:rPr lang="ru-RU" sz="1800" b="1" dirty="0"/>
              <a:t>Изменение доли участников по качеству знаний («4»+»5») по результатам ВПР в  2025 г. (в параллели 5 классов впервые проводится ВПР по литературе)</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829364304"/>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2926052997"/>
              </p:ext>
            </p:extLst>
          </p:nvPr>
        </p:nvGraphicFramePr>
        <p:xfrm>
          <a:off x="0" y="3429000"/>
          <a:ext cx="12093146" cy="329565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68CF010-9B07-4027-91F0-FB206BFE3F97}"/>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379103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23AEC73-3C65-42DB-8517-994DE7F35046}"/>
              </a:ext>
            </a:extLst>
          </p:cNvPr>
          <p:cNvGraphicFramePr>
            <a:graphicFrameLocks noGrp="1"/>
          </p:cNvGraphicFramePr>
          <p:nvPr>
            <p:extLst>
              <p:ext uri="{D42A27DB-BD31-4B8C-83A1-F6EECF244321}">
                <p14:modId xmlns:p14="http://schemas.microsoft.com/office/powerpoint/2010/main" val="2048116942"/>
              </p:ext>
            </p:extLst>
          </p:nvPr>
        </p:nvGraphicFramePr>
        <p:xfrm>
          <a:off x="254949" y="1029325"/>
          <a:ext cx="11461335" cy="5288407"/>
        </p:xfrm>
        <a:graphic>
          <a:graphicData uri="http://schemas.openxmlformats.org/drawingml/2006/table">
            <a:tbl>
              <a:tblPr firstRow="1" firstCol="1" lastRow="1" lastCol="1" bandRow="1" bandCol="1">
                <a:noFill/>
                <a:tableStyleId>{5940675A-B579-460E-94D1-54222C63F5DA}</a:tableStyleId>
              </a:tblPr>
              <a:tblGrid>
                <a:gridCol w="462615">
                  <a:extLst>
                    <a:ext uri="{9D8B030D-6E8A-4147-A177-3AD203B41FA5}">
                      <a16:colId xmlns:a16="http://schemas.microsoft.com/office/drawing/2014/main" val="1602300257"/>
                    </a:ext>
                  </a:extLst>
                </a:gridCol>
                <a:gridCol w="10998720">
                  <a:extLst>
                    <a:ext uri="{9D8B030D-6E8A-4147-A177-3AD203B41FA5}">
                      <a16:colId xmlns:a16="http://schemas.microsoft.com/office/drawing/2014/main" val="3427477491"/>
                    </a:ext>
                  </a:extLst>
                </a:gridCol>
              </a:tblGrid>
              <a:tr h="308859">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a:t>
                      </a:r>
                    </a:p>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п/п</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lnSpc>
                          <a:spcPct val="115000"/>
                        </a:lnSpc>
                        <a:spcBef>
                          <a:spcPts val="55"/>
                        </a:spcBef>
                        <a:spcAft>
                          <a:spcPts val="0"/>
                        </a:spcAft>
                        <a:tabLst>
                          <a:tab pos="452120" algn="l"/>
                        </a:tabLst>
                      </a:pPr>
                      <a:r>
                        <a:rPr lang="ru-RU" sz="1600" b="1" dirty="0">
                          <a:effectLst/>
                          <a:latin typeface="Times New Roman" panose="02020603050405020304" pitchFamily="18" charset="0"/>
                          <a:cs typeface="Times New Roman" panose="02020603050405020304" pitchFamily="18" charset="0"/>
                        </a:rPr>
                        <a:t>Блоки</a:t>
                      </a:r>
                      <a:r>
                        <a:rPr lang="ru-RU" sz="1600" b="1" spc="-3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ПООП</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выпускник</a:t>
                      </a:r>
                      <a:r>
                        <a:rPr lang="ru-RU" sz="1600" b="1" spc="-4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научится</a:t>
                      </a:r>
                      <a:r>
                        <a:rPr lang="ru-RU" sz="1600" b="1" spc="-3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получит </a:t>
                      </a:r>
                      <a:r>
                        <a:rPr lang="ru-RU" sz="1600" b="1" spc="-28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возможность</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научиться</a:t>
                      </a:r>
                      <a:r>
                        <a:rPr lang="ru-RU" sz="1600" b="1" spc="-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или</a:t>
                      </a:r>
                      <a:r>
                        <a:rPr lang="ru-RU" sz="1600" b="1" spc="-1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проверяемые требования</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(умения)</a:t>
                      </a:r>
                      <a:r>
                        <a:rPr lang="ru-RU" sz="1600" b="1" spc="-25"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в</a:t>
                      </a:r>
                      <a:r>
                        <a:rPr lang="ru-RU" sz="1600" b="1" spc="-3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соответствии</a:t>
                      </a:r>
                      <a:r>
                        <a:rPr lang="ru-RU" sz="1600" b="1" spc="-20" dirty="0">
                          <a:effectLst/>
                          <a:latin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cs typeface="Times New Roman" panose="02020603050405020304" pitchFamily="18" charset="0"/>
                        </a:rPr>
                        <a:t>с</a:t>
                      </a:r>
                      <a:r>
                        <a:rPr lang="ru-RU" sz="1600" b="1" spc="-25" dirty="0">
                          <a:effectLst/>
                          <a:latin typeface="Times New Roman" panose="02020603050405020304" pitchFamily="18" charset="0"/>
                          <a:cs typeface="Times New Roman" panose="02020603050405020304" pitchFamily="18" charset="0"/>
                        </a:rPr>
                        <a:t> </a:t>
                      </a:r>
                      <a:r>
                        <a:rPr lang="ru-RU" sz="1600" b="1" dirty="0" err="1">
                          <a:effectLst/>
                          <a:latin typeface="Times New Roman" panose="02020603050405020304" pitchFamily="18" charset="0"/>
                          <a:cs typeface="Times New Roman" panose="02020603050405020304" pitchFamily="18" charset="0"/>
                        </a:rPr>
                        <a:t>ФГОС</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73384286"/>
                  </a:ext>
                </a:extLst>
              </a:tr>
              <a:tr h="14525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1К1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Соблюдать на письме нормы современного русского литературного языка, в том числе во время списывания текста объемом 90–100 слов</a:t>
                      </a:r>
                    </a:p>
                  </a:txBody>
                  <a:tcPr marL="9525" marR="9525" marT="9525" marB="0" anchor="b">
                    <a:noFill/>
                  </a:tcPr>
                </a:tc>
                <a:extLst>
                  <a:ext uri="{0D108BD9-81ED-4DB2-BD59-A6C34878D82A}">
                    <a16:rowId xmlns:a16="http://schemas.microsoft.com/office/drawing/2014/main" val="192352598"/>
                  </a:ext>
                </a:extLst>
              </a:tr>
              <a:tr h="14525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1К2</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Соблюдать на письме нормы современного русского литературного языка, в том числе во время списывания текста объемом 90–100 слов</a:t>
                      </a:r>
                    </a:p>
                  </a:txBody>
                  <a:tcPr marL="9525" marR="9525" marT="9525" marB="0" anchor="b">
                    <a:noFill/>
                  </a:tcPr>
                </a:tc>
                <a:extLst>
                  <a:ext uri="{0D108BD9-81ED-4DB2-BD59-A6C34878D82A}">
                    <a16:rowId xmlns:a16="http://schemas.microsoft.com/office/drawing/2014/main" val="3369429595"/>
                  </a:ext>
                </a:extLst>
              </a:tr>
              <a:tr h="15902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1К3</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Соблюдать на письме нормы современного русского литературного языка, в том числе во время списывания текста объемом 90–100 слов</a:t>
                      </a:r>
                    </a:p>
                  </a:txBody>
                  <a:tcPr marL="9525" marR="9525" marT="9525" marB="0" anchor="b">
                    <a:noFill/>
                  </a:tcPr>
                </a:tc>
                <a:extLst>
                  <a:ext uri="{0D108BD9-81ED-4DB2-BD59-A6C34878D82A}">
                    <a16:rowId xmlns:a16="http://schemas.microsoft.com/office/drawing/2014/main" val="2673965685"/>
                  </a:ext>
                </a:extLst>
              </a:tr>
              <a:tr h="14525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2К1</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Проводить фонетический анализ слов.</a:t>
                      </a:r>
                    </a:p>
                  </a:txBody>
                  <a:tcPr marL="9525" marR="9525" marT="9525" marB="0" anchor="b">
                    <a:noFill/>
                  </a:tcPr>
                </a:tc>
                <a:extLst>
                  <a:ext uri="{0D108BD9-81ED-4DB2-BD59-A6C34878D82A}">
                    <a16:rowId xmlns:a16="http://schemas.microsoft.com/office/drawing/2014/main" val="2166026924"/>
                  </a:ext>
                </a:extLst>
              </a:tr>
              <a:tr h="14525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2К2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Проводить морфологический анализ имен существительных, частичный морфологический анализ имен прилагательных, глаголов (в рамках изученного).</a:t>
                      </a:r>
                    </a:p>
                  </a:txBody>
                  <a:tcPr marL="9525" marR="9525" marT="9525" marB="0" anchor="b">
                    <a:noFill/>
                  </a:tcPr>
                </a:tc>
                <a:extLst>
                  <a:ext uri="{0D108BD9-81ED-4DB2-BD59-A6C34878D82A}">
                    <a16:rowId xmlns:a16="http://schemas.microsoft.com/office/drawing/2014/main" val="1786510207"/>
                  </a:ext>
                </a:extLst>
              </a:tr>
              <a:tr h="14525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2К3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Проводить синтаксический анализ простых предложений, проводить пунктуационный анализ простых осложненных и сложных предложений (в рамках изученного)</a:t>
                      </a:r>
                    </a:p>
                  </a:txBody>
                  <a:tcPr marL="9525" marR="9525" marT="9525" marB="0" anchor="b">
                    <a:noFill/>
                  </a:tcPr>
                </a:tc>
                <a:extLst>
                  <a:ext uri="{0D108BD9-81ED-4DB2-BD59-A6C34878D82A}">
                    <a16:rowId xmlns:a16="http://schemas.microsoft.com/office/drawing/2014/main" val="2666709235"/>
                  </a:ext>
                </a:extLst>
              </a:tr>
              <a:tr h="275318">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3</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Осуществлять информационную переработку прочитанных научно-учебного, художественного и научно-популярного текстов, включая умения формулировать вопросы по содержанию текста и отвечать на них; осуществлять выбор языковых средств для создания высказывания в соответствии с целью, темой и коммуникативным замыслом</a:t>
                      </a:r>
                    </a:p>
                  </a:txBody>
                  <a:tcPr marL="9525" marR="9525" marT="9525" marB="0" anchor="b">
                    <a:noFill/>
                  </a:tcPr>
                </a:tc>
                <a:extLst>
                  <a:ext uri="{0D108BD9-81ED-4DB2-BD59-A6C34878D82A}">
                    <a16:rowId xmlns:a16="http://schemas.microsoft.com/office/drawing/2014/main" val="1263097136"/>
                  </a:ext>
                </a:extLst>
              </a:tr>
              <a:tr h="14525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4.1 </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Объяснять лексическое значение слова разными способами (подбор однокоренных слов, подбор синонимов и антонимов, определение значения слова по контексту) </a:t>
                      </a:r>
                    </a:p>
                  </a:txBody>
                  <a:tcPr marL="9525" marR="9525" marT="9525" marB="0" anchor="b">
                    <a:noFill/>
                  </a:tcPr>
                </a:tc>
                <a:extLst>
                  <a:ext uri="{0D108BD9-81ED-4DB2-BD59-A6C34878D82A}">
                    <a16:rowId xmlns:a16="http://schemas.microsoft.com/office/drawing/2014/main" val="2042040038"/>
                  </a:ext>
                </a:extLst>
              </a:tr>
              <a:tr h="14525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4.2</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Объяснять лексическое значение слова разными способами (подбор однокоренных слов, подбор синонимов и антонимов, определение значения слова по контексту) </a:t>
                      </a:r>
                    </a:p>
                  </a:txBody>
                  <a:tcPr marL="9525" marR="9525" marT="9525" marB="0" anchor="b">
                    <a:noFill/>
                  </a:tcPr>
                </a:tc>
                <a:extLst>
                  <a:ext uri="{0D108BD9-81ED-4DB2-BD59-A6C34878D82A}">
                    <a16:rowId xmlns:a16="http://schemas.microsoft.com/office/drawing/2014/main" val="1729597369"/>
                  </a:ext>
                </a:extLst>
              </a:tr>
              <a:tr h="229512">
                <a:tc>
                  <a:txBody>
                    <a:bodyPr/>
                    <a:lstStyle/>
                    <a:p>
                      <a:pPr algn="ctr">
                        <a:lnSpc>
                          <a:spcPct val="115000"/>
                        </a:lnSpc>
                        <a:spcBef>
                          <a:spcPts val="55"/>
                        </a:spcBef>
                        <a:spcAft>
                          <a:spcPts val="0"/>
                        </a:spcAft>
                        <a:tabLst>
                          <a:tab pos="452120" algn="l"/>
                        </a:tabLst>
                      </a:pPr>
                      <a:r>
                        <a:rPr lang="ru-RU" sz="1600" b="0" i="0" u="none" strike="noStrike" dirty="0">
                          <a:solidFill>
                            <a:srgbClr val="000000"/>
                          </a:solidFill>
                          <a:effectLst/>
                          <a:latin typeface="Times New Roman" panose="02020603050405020304" pitchFamily="18" charset="0"/>
                          <a:cs typeface="Times New Roman" panose="02020603050405020304" pitchFamily="18" charset="0"/>
                        </a:rPr>
                        <a:t>5</a:t>
                      </a:r>
                      <a:endParaRPr lang="ru-RU"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Соблюдать нормы постановки ударения (в рамках изученного)</a:t>
                      </a:r>
                    </a:p>
                  </a:txBody>
                  <a:tcPr marL="9525" marR="9525" marT="9525" marB="0" anchor="b">
                    <a:noFill/>
                  </a:tcPr>
                </a:tc>
                <a:extLst>
                  <a:ext uri="{0D108BD9-81ED-4DB2-BD59-A6C34878D82A}">
                    <a16:rowId xmlns:a16="http://schemas.microsoft.com/office/drawing/2014/main" val="2666088144"/>
                  </a:ext>
                </a:extLst>
              </a:tr>
            </a:tbl>
          </a:graphicData>
        </a:graphic>
      </p:graphicFrame>
      <p:sp>
        <p:nvSpPr>
          <p:cNvPr id="6" name="Заголовок 3">
            <a:extLst>
              <a:ext uri="{FF2B5EF4-FFF2-40B4-BE49-F238E27FC236}">
                <a16:creationId xmlns:a16="http://schemas.microsoft.com/office/drawing/2014/main" id="{6AA098EB-00A5-4472-B92F-2DD914CDD303}"/>
              </a:ext>
            </a:extLst>
          </p:cNvPr>
          <p:cNvSpPr>
            <a:spLocks noGrp="1"/>
          </p:cNvSpPr>
          <p:nvPr>
            <p:ph type="title"/>
          </p:nvPr>
        </p:nvSpPr>
        <p:spPr>
          <a:xfrm>
            <a:off x="3660469" y="272660"/>
            <a:ext cx="10728960" cy="594360"/>
          </a:xfrm>
        </p:spPr>
        <p:txBody>
          <a:bodyPr/>
          <a:lstStyle/>
          <a:p>
            <a:r>
              <a:rPr lang="ru-RU" dirty="0"/>
              <a:t>Требования (умения)</a:t>
            </a:r>
          </a:p>
        </p:txBody>
      </p:sp>
      <p:sp>
        <p:nvSpPr>
          <p:cNvPr id="5" name="TextBox 4">
            <a:extLst>
              <a:ext uri="{FF2B5EF4-FFF2-40B4-BE49-F238E27FC236}">
                <a16:creationId xmlns:a16="http://schemas.microsoft.com/office/drawing/2014/main" id="{029E71BB-5CA3-43B7-A296-47C5812B3071}"/>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198044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000"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1054478224"/>
              </p:ext>
            </p:extLst>
          </p:nvPr>
        </p:nvGraphicFramePr>
        <p:xfrm>
          <a:off x="350223" y="771446"/>
          <a:ext cx="11619385" cy="60865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968673" y="6045312"/>
            <a:ext cx="3223327"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968673" y="6313309"/>
            <a:ext cx="2717387"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968672" y="6556221"/>
            <a:ext cx="2717387"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725523" y="6369404"/>
            <a:ext cx="29970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727287" y="6633974"/>
            <a:ext cx="297949"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725525" y="6086554"/>
            <a:ext cx="299711"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3" name="TextBox 12">
            <a:extLst>
              <a:ext uri="{FF2B5EF4-FFF2-40B4-BE49-F238E27FC236}">
                <a16:creationId xmlns:a16="http://schemas.microsoft.com/office/drawing/2014/main" id="{B5F01B13-85DB-409C-AA3B-7538BD705CE6}"/>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3158370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Распределение участников по отметкам, %</a:t>
            </a:r>
          </a:p>
        </p:txBody>
      </p:sp>
      <p:graphicFrame>
        <p:nvGraphicFramePr>
          <p:cNvPr id="4" name="Таблица 3">
            <a:extLst>
              <a:ext uri="{FF2B5EF4-FFF2-40B4-BE49-F238E27FC236}">
                <a16:creationId xmlns:a16="http://schemas.microsoft.com/office/drawing/2014/main" id="{8FFA6CE0-D724-4244-B21F-300A8875D027}"/>
              </a:ext>
            </a:extLst>
          </p:cNvPr>
          <p:cNvGraphicFramePr>
            <a:graphicFrameLocks noGrp="1"/>
          </p:cNvGraphicFramePr>
          <p:nvPr>
            <p:extLst>
              <p:ext uri="{D42A27DB-BD31-4B8C-83A1-F6EECF244321}">
                <p14:modId xmlns:p14="http://schemas.microsoft.com/office/powerpoint/2010/main" val="1000053409"/>
              </p:ext>
            </p:extLst>
          </p:nvPr>
        </p:nvGraphicFramePr>
        <p:xfrm>
          <a:off x="194122" y="2784742"/>
          <a:ext cx="3756179" cy="1012902"/>
        </p:xfrm>
        <a:graphic>
          <a:graphicData uri="http://schemas.openxmlformats.org/drawingml/2006/table">
            <a:tbl>
              <a:tblPr firstRow="1" bandRow="1">
                <a:tableStyleId>{5940675A-B579-460E-94D1-54222C63F5DA}</a:tableStyleId>
              </a:tblPr>
              <a:tblGrid>
                <a:gridCol w="2322273">
                  <a:extLst>
                    <a:ext uri="{9D8B030D-6E8A-4147-A177-3AD203B41FA5}">
                      <a16:colId xmlns:a16="http://schemas.microsoft.com/office/drawing/2014/main" val="3089212738"/>
                    </a:ext>
                  </a:extLst>
                </a:gridCol>
                <a:gridCol w="1433906">
                  <a:extLst>
                    <a:ext uri="{9D8B030D-6E8A-4147-A177-3AD203B41FA5}">
                      <a16:colId xmlns:a16="http://schemas.microsoft.com/office/drawing/2014/main" val="469627586"/>
                    </a:ext>
                  </a:extLst>
                </a:gridCol>
              </a:tblGrid>
              <a:tr h="378589">
                <a:tc>
                  <a:txBody>
                    <a:bodyPr/>
                    <a:lstStyle/>
                    <a:p>
                      <a:pPr algn="ctr"/>
                      <a:r>
                        <a:rPr lang="ru-RU" sz="1400" dirty="0"/>
                        <a:t>Количество участников</a:t>
                      </a:r>
                    </a:p>
                  </a:txBody>
                  <a:tcPr anchor="ctr"/>
                </a:tc>
                <a:tc>
                  <a:txBody>
                    <a:bodyPr/>
                    <a:lstStyle/>
                    <a:p>
                      <a:pPr algn="ctr"/>
                      <a:r>
                        <a:rPr lang="ru-RU" sz="1400" dirty="0"/>
                        <a:t>5 класс</a:t>
                      </a:r>
                    </a:p>
                  </a:txBody>
                  <a:tcPr anchor="ctr"/>
                </a:tc>
                <a:extLst>
                  <a:ext uri="{0D108BD9-81ED-4DB2-BD59-A6C34878D82A}">
                    <a16:rowId xmlns:a16="http://schemas.microsoft.com/office/drawing/2014/main" val="3892861024"/>
                  </a:ext>
                </a:extLst>
              </a:tr>
              <a:tr h="329513">
                <a:tc>
                  <a:txBody>
                    <a:bodyPr/>
                    <a:lstStyle/>
                    <a:p>
                      <a:pPr algn="ctr"/>
                      <a:r>
                        <a:rPr lang="ru-RU" sz="1400" dirty="0"/>
                        <a:t>Россия (вся выборка)</a:t>
                      </a:r>
                    </a:p>
                  </a:txBody>
                  <a:tcPr anchor="ctr"/>
                </a:tc>
                <a:tc>
                  <a:txBody>
                    <a:bodyPr/>
                    <a:lstStyle/>
                    <a:p>
                      <a:pPr algn="ctr"/>
                      <a:r>
                        <a:rPr lang="ru-RU" sz="1400" dirty="0"/>
                        <a:t>234463</a:t>
                      </a:r>
                    </a:p>
                  </a:txBody>
                  <a:tcPr anchor="ctr"/>
                </a:tc>
                <a:extLst>
                  <a:ext uri="{0D108BD9-81ED-4DB2-BD59-A6C34878D82A}">
                    <a16:rowId xmlns:a16="http://schemas.microsoft.com/office/drawing/2014/main" val="1517554406"/>
                  </a:ext>
                </a:extLst>
              </a:tr>
              <a:tr h="296562">
                <a:tc>
                  <a:txBody>
                    <a:bodyPr/>
                    <a:lstStyle/>
                    <a:p>
                      <a:pPr algn="ctr"/>
                      <a:r>
                        <a:rPr lang="ru-RU" sz="1400" dirty="0"/>
                        <a:t>Приморский край</a:t>
                      </a:r>
                    </a:p>
                  </a:txBody>
                  <a:tcPr anchor="ctr"/>
                </a:tc>
                <a:tc>
                  <a:txBody>
                    <a:bodyPr/>
                    <a:lstStyle/>
                    <a:p>
                      <a:pPr algn="ctr"/>
                      <a:r>
                        <a:rPr lang="ru-RU" sz="1400" dirty="0"/>
                        <a:t>2602</a:t>
                      </a:r>
                    </a:p>
                  </a:txBody>
                  <a:tcPr anchor="ctr"/>
                </a:tc>
                <a:extLst>
                  <a:ext uri="{0D108BD9-81ED-4DB2-BD59-A6C34878D82A}">
                    <a16:rowId xmlns:a16="http://schemas.microsoft.com/office/drawing/2014/main" val="2599007028"/>
                  </a:ext>
                </a:extLst>
              </a:tr>
            </a:tbl>
          </a:graphicData>
        </a:graphic>
      </p:graphicFrame>
      <p:graphicFrame>
        <p:nvGraphicFramePr>
          <p:cNvPr id="5" name="Диаграмма 4">
            <a:extLst>
              <a:ext uri="{FF2B5EF4-FFF2-40B4-BE49-F238E27FC236}">
                <a16:creationId xmlns:a16="http://schemas.microsoft.com/office/drawing/2014/main" id="{54478881-B93D-411D-81FB-2A5AB84EA5CE}"/>
              </a:ext>
            </a:extLst>
          </p:cNvPr>
          <p:cNvGraphicFramePr/>
          <p:nvPr>
            <p:extLst>
              <p:ext uri="{D42A27DB-BD31-4B8C-83A1-F6EECF244321}">
                <p14:modId xmlns:p14="http://schemas.microsoft.com/office/powerpoint/2010/main" val="2187360895"/>
              </p:ext>
            </p:extLst>
          </p:nvPr>
        </p:nvGraphicFramePr>
        <p:xfrm>
          <a:off x="4095749" y="723900"/>
          <a:ext cx="7677151"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064CCF3-4FDF-4AAE-8570-87242421CD9C}"/>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641020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rmAutofit/>
          </a:bodyPr>
          <a:lstStyle/>
          <a:p>
            <a:r>
              <a:rPr lang="ru-RU" b="1" dirty="0"/>
              <a:t>Распределение первичных баллов</a:t>
            </a:r>
          </a:p>
        </p:txBody>
      </p:sp>
      <p:graphicFrame>
        <p:nvGraphicFramePr>
          <p:cNvPr id="3" name="Диаграмма 2">
            <a:extLst>
              <a:ext uri="{FF2B5EF4-FFF2-40B4-BE49-F238E27FC236}">
                <a16:creationId xmlns:a16="http://schemas.microsoft.com/office/drawing/2014/main" id="{8A7017B7-19EA-4F59-A353-2E4DF65C4210}"/>
              </a:ext>
            </a:extLst>
          </p:cNvPr>
          <p:cNvGraphicFramePr/>
          <p:nvPr>
            <p:extLst>
              <p:ext uri="{D42A27DB-BD31-4B8C-83A1-F6EECF244321}">
                <p14:modId xmlns:p14="http://schemas.microsoft.com/office/powerpoint/2010/main" val="2512537172"/>
              </p:ext>
            </p:extLst>
          </p:nvPr>
        </p:nvGraphicFramePr>
        <p:xfrm>
          <a:off x="523724" y="643160"/>
          <a:ext cx="11239651" cy="5500030"/>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авая фигурная скобка 1">
            <a:extLst>
              <a:ext uri="{FF2B5EF4-FFF2-40B4-BE49-F238E27FC236}">
                <a16:creationId xmlns:a16="http://schemas.microsoft.com/office/drawing/2014/main" id="{885D3207-DFA3-456F-9CC9-C9F82E22EC16}"/>
              </a:ext>
            </a:extLst>
          </p:cNvPr>
          <p:cNvSpPr/>
          <p:nvPr/>
        </p:nvSpPr>
        <p:spPr>
          <a:xfrm rot="5400000">
            <a:off x="7144716" y="5158991"/>
            <a:ext cx="240950" cy="179912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авая фигурная скобка 4">
            <a:extLst>
              <a:ext uri="{FF2B5EF4-FFF2-40B4-BE49-F238E27FC236}">
                <a16:creationId xmlns:a16="http://schemas.microsoft.com/office/drawing/2014/main" id="{F8FD364E-D3CE-4ECD-9508-A8EFF0C91621}"/>
              </a:ext>
            </a:extLst>
          </p:cNvPr>
          <p:cNvSpPr/>
          <p:nvPr/>
        </p:nvSpPr>
        <p:spPr>
          <a:xfrm rot="5400000">
            <a:off x="10721144" y="5271315"/>
            <a:ext cx="160936" cy="1509694"/>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5C1F372C-0DBD-48C2-9221-45F17602B6DB}"/>
              </a:ext>
            </a:extLst>
          </p:cNvPr>
          <p:cNvSpPr/>
          <p:nvPr/>
        </p:nvSpPr>
        <p:spPr>
          <a:xfrm rot="5400000">
            <a:off x="9014776" y="5177307"/>
            <a:ext cx="160935" cy="1697711"/>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авая фигурная скобка 7">
            <a:extLst>
              <a:ext uri="{FF2B5EF4-FFF2-40B4-BE49-F238E27FC236}">
                <a16:creationId xmlns:a16="http://schemas.microsoft.com/office/drawing/2014/main" id="{D70BC413-238B-4C4C-8FFF-2C59AF79E197}"/>
              </a:ext>
            </a:extLst>
          </p:cNvPr>
          <p:cNvSpPr/>
          <p:nvPr/>
        </p:nvSpPr>
        <p:spPr>
          <a:xfrm rot="5400000">
            <a:off x="3467873" y="3432224"/>
            <a:ext cx="240951" cy="5252656"/>
          </a:xfrm>
          <a:prstGeom prst="rightBrace">
            <a:avLst/>
          </a:prstGeom>
          <a:ln w="19050">
            <a:solidFill>
              <a:srgbClr val="1616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 name="TextBox 3">
            <a:extLst>
              <a:ext uri="{FF2B5EF4-FFF2-40B4-BE49-F238E27FC236}">
                <a16:creationId xmlns:a16="http://schemas.microsoft.com/office/drawing/2014/main" id="{3A8123AB-B78E-4DA2-BDCE-A3E5D1AA0A7F}"/>
              </a:ext>
            </a:extLst>
          </p:cNvPr>
          <p:cNvSpPr txBox="1"/>
          <p:nvPr/>
        </p:nvSpPr>
        <p:spPr>
          <a:xfrm>
            <a:off x="3312123" y="6363717"/>
            <a:ext cx="552450" cy="369332"/>
          </a:xfrm>
          <a:prstGeom prst="rect">
            <a:avLst/>
          </a:prstGeom>
          <a:noFill/>
        </p:spPr>
        <p:txBody>
          <a:bodyPr wrap="square" rtlCol="0">
            <a:spAutoFit/>
          </a:bodyPr>
          <a:lstStyle/>
          <a:p>
            <a:r>
              <a:rPr lang="ru-RU" dirty="0"/>
              <a:t>«2»</a:t>
            </a:r>
          </a:p>
        </p:txBody>
      </p:sp>
      <p:sp>
        <p:nvSpPr>
          <p:cNvPr id="9" name="TextBox 8">
            <a:extLst>
              <a:ext uri="{FF2B5EF4-FFF2-40B4-BE49-F238E27FC236}">
                <a16:creationId xmlns:a16="http://schemas.microsoft.com/office/drawing/2014/main" id="{139A4B10-EDC8-4B6C-B931-CFE0CD0F7742}"/>
              </a:ext>
            </a:extLst>
          </p:cNvPr>
          <p:cNvSpPr txBox="1"/>
          <p:nvPr/>
        </p:nvSpPr>
        <p:spPr>
          <a:xfrm>
            <a:off x="6988966" y="6414485"/>
            <a:ext cx="552450" cy="369332"/>
          </a:xfrm>
          <a:prstGeom prst="rect">
            <a:avLst/>
          </a:prstGeom>
          <a:noFill/>
        </p:spPr>
        <p:txBody>
          <a:bodyPr wrap="square" rtlCol="0">
            <a:spAutoFit/>
          </a:bodyPr>
          <a:lstStyle/>
          <a:p>
            <a:r>
              <a:rPr lang="ru-RU" dirty="0"/>
              <a:t>«3»</a:t>
            </a:r>
          </a:p>
        </p:txBody>
      </p:sp>
      <p:sp>
        <p:nvSpPr>
          <p:cNvPr id="10" name="TextBox 9">
            <a:extLst>
              <a:ext uri="{FF2B5EF4-FFF2-40B4-BE49-F238E27FC236}">
                <a16:creationId xmlns:a16="http://schemas.microsoft.com/office/drawing/2014/main" id="{313DB121-766F-449C-8C9C-B4822E7A55FA}"/>
              </a:ext>
            </a:extLst>
          </p:cNvPr>
          <p:cNvSpPr txBox="1"/>
          <p:nvPr/>
        </p:nvSpPr>
        <p:spPr>
          <a:xfrm>
            <a:off x="8723393" y="6363717"/>
            <a:ext cx="743700" cy="369332"/>
          </a:xfrm>
          <a:prstGeom prst="rect">
            <a:avLst/>
          </a:prstGeom>
          <a:noFill/>
        </p:spPr>
        <p:txBody>
          <a:bodyPr wrap="square" rtlCol="0">
            <a:spAutoFit/>
          </a:bodyPr>
          <a:lstStyle/>
          <a:p>
            <a:pPr algn="ctr"/>
            <a:r>
              <a:rPr lang="ru-RU" dirty="0"/>
              <a:t>«4»</a:t>
            </a:r>
          </a:p>
        </p:txBody>
      </p:sp>
      <p:sp>
        <p:nvSpPr>
          <p:cNvPr id="11" name="TextBox 10">
            <a:extLst>
              <a:ext uri="{FF2B5EF4-FFF2-40B4-BE49-F238E27FC236}">
                <a16:creationId xmlns:a16="http://schemas.microsoft.com/office/drawing/2014/main" id="{77EBAF2E-4AA9-4C74-BBAF-884860710CE4}"/>
              </a:ext>
            </a:extLst>
          </p:cNvPr>
          <p:cNvSpPr txBox="1"/>
          <p:nvPr/>
        </p:nvSpPr>
        <p:spPr>
          <a:xfrm>
            <a:off x="10562067" y="6363717"/>
            <a:ext cx="552450" cy="369332"/>
          </a:xfrm>
          <a:prstGeom prst="rect">
            <a:avLst/>
          </a:prstGeom>
          <a:noFill/>
        </p:spPr>
        <p:txBody>
          <a:bodyPr wrap="square" rtlCol="0">
            <a:spAutoFit/>
          </a:bodyPr>
          <a:lstStyle/>
          <a:p>
            <a:r>
              <a:rPr lang="ru-RU" dirty="0"/>
              <a:t>«5»</a:t>
            </a:r>
          </a:p>
        </p:txBody>
      </p:sp>
      <p:sp>
        <p:nvSpPr>
          <p:cNvPr id="13" name="TextBox 12">
            <a:extLst>
              <a:ext uri="{FF2B5EF4-FFF2-40B4-BE49-F238E27FC236}">
                <a16:creationId xmlns:a16="http://schemas.microsoft.com/office/drawing/2014/main" id="{A9B1775D-BF22-49B0-BBE2-4C97D8F99B26}"/>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40454171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6688455" cy="509260"/>
          </a:xfrm>
        </p:spPr>
        <p:txBody>
          <a:bodyPr>
            <a:noAutofit/>
          </a:bodyPr>
          <a:lstStyle/>
          <a:p>
            <a:r>
              <a:rPr lang="ru-RU" sz="2000" b="1" dirty="0"/>
              <a:t>Выполнение заданий группами участников, %</a:t>
            </a:r>
          </a:p>
        </p:txBody>
      </p:sp>
      <p:graphicFrame>
        <p:nvGraphicFramePr>
          <p:cNvPr id="4" name="Диаграмма 3">
            <a:extLst>
              <a:ext uri="{FF2B5EF4-FFF2-40B4-BE49-F238E27FC236}">
                <a16:creationId xmlns:a16="http://schemas.microsoft.com/office/drawing/2014/main" id="{399A6CDC-6674-47D3-86F1-B3479447F6F5}"/>
              </a:ext>
            </a:extLst>
          </p:cNvPr>
          <p:cNvGraphicFramePr/>
          <p:nvPr>
            <p:extLst>
              <p:ext uri="{D42A27DB-BD31-4B8C-83A1-F6EECF244321}">
                <p14:modId xmlns:p14="http://schemas.microsoft.com/office/powerpoint/2010/main" val="115498471"/>
              </p:ext>
            </p:extLst>
          </p:nvPr>
        </p:nvGraphicFramePr>
        <p:xfrm>
          <a:off x="831850" y="900641"/>
          <a:ext cx="10902950" cy="57427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CFB5B62-C74A-4EBD-95A7-E4555A169826}"/>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2645391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491967" y="288781"/>
            <a:ext cx="8032767" cy="509260"/>
          </a:xfrm>
        </p:spPr>
        <p:txBody>
          <a:bodyPr>
            <a:noAutofit/>
          </a:bodyPr>
          <a:lstStyle/>
          <a:p>
            <a:r>
              <a:rPr lang="ru-RU" sz="2000" b="1" dirty="0"/>
              <a:t>Сравнение отметок за работу с отметками по журналу</a:t>
            </a:r>
          </a:p>
        </p:txBody>
      </p:sp>
      <mc:AlternateContent xmlns:mc="http://schemas.openxmlformats.org/markup-compatibility/2006" xmlns:cx1="http://schemas.microsoft.com/office/drawing/2015/9/8/chartex">
        <mc:Choice Requires="cx1">
          <p:graphicFrame>
            <p:nvGraphicFramePr>
              <p:cNvPr id="4" name="Диаграмма 3">
                <a:extLst>
                  <a:ext uri="{FF2B5EF4-FFF2-40B4-BE49-F238E27FC236}">
                    <a16:creationId xmlns:a16="http://schemas.microsoft.com/office/drawing/2014/main" id="{FB95ED81-9610-4F84-9600-6190F3205203}"/>
                  </a:ext>
                </a:extLst>
              </p:cNvPr>
              <p:cNvGraphicFramePr/>
              <p:nvPr>
                <p:extLst>
                  <p:ext uri="{D42A27DB-BD31-4B8C-83A1-F6EECF244321}">
                    <p14:modId xmlns:p14="http://schemas.microsoft.com/office/powerpoint/2010/main" val="2653960367"/>
                  </p:ext>
                </p:extLst>
              </p:nvPr>
            </p:nvGraphicFramePr>
            <p:xfrm>
              <a:off x="1375794" y="1132514"/>
              <a:ext cx="9090870" cy="484883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Диаграмма 3">
                <a:extLst>
                  <a:ext uri="{FF2B5EF4-FFF2-40B4-BE49-F238E27FC236}">
                    <a16:creationId xmlns:a16="http://schemas.microsoft.com/office/drawing/2014/main" id="{FB95ED81-9610-4F84-9600-6190F3205203}"/>
                  </a:ext>
                </a:extLst>
              </p:cNvPr>
              <p:cNvPicPr>
                <a:picLocks noGrp="1" noRot="1" noChangeAspect="1" noMove="1" noResize="1" noEditPoints="1" noAdjustHandles="1" noChangeArrowheads="1" noChangeShapeType="1"/>
              </p:cNvPicPr>
              <p:nvPr/>
            </p:nvPicPr>
            <p:blipFill>
              <a:blip r:embed="rId3"/>
              <a:stretch>
                <a:fillRect/>
              </a:stretch>
            </p:blipFill>
            <p:spPr>
              <a:xfrm>
                <a:off x="1375794" y="1132514"/>
                <a:ext cx="9090870" cy="4848838"/>
              </a:xfrm>
              <a:prstGeom prst="rect">
                <a:avLst/>
              </a:prstGeom>
            </p:spPr>
          </p:pic>
        </mc:Fallback>
      </mc:AlternateContent>
      <p:sp>
        <p:nvSpPr>
          <p:cNvPr id="7" name="TextBox 6">
            <a:extLst>
              <a:ext uri="{FF2B5EF4-FFF2-40B4-BE49-F238E27FC236}">
                <a16:creationId xmlns:a16="http://schemas.microsoft.com/office/drawing/2014/main" id="{B7402534-0E81-40E4-BF88-68A2AB874163}"/>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3741209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A4C46F-5D12-76B5-8BC8-F8B04389451E}"/>
              </a:ext>
            </a:extLst>
          </p:cNvPr>
          <p:cNvSpPr>
            <a:spLocks noGrp="1"/>
          </p:cNvSpPr>
          <p:nvPr>
            <p:ph type="title"/>
          </p:nvPr>
        </p:nvSpPr>
        <p:spPr>
          <a:xfrm>
            <a:off x="3541297" y="294519"/>
            <a:ext cx="10728960" cy="594360"/>
          </a:xfrm>
        </p:spPr>
        <p:txBody>
          <a:bodyPr/>
          <a:lstStyle/>
          <a:p>
            <a:r>
              <a:rPr lang="ru-RU" b="1" dirty="0"/>
              <a:t>Выводы</a:t>
            </a:r>
          </a:p>
        </p:txBody>
      </p:sp>
      <p:sp>
        <p:nvSpPr>
          <p:cNvPr id="7" name="Объект 4">
            <a:extLst>
              <a:ext uri="{FF2B5EF4-FFF2-40B4-BE49-F238E27FC236}">
                <a16:creationId xmlns:a16="http://schemas.microsoft.com/office/drawing/2014/main" id="{C43E84AE-2FC9-4608-BADC-F993BE74A5F5}"/>
              </a:ext>
            </a:extLst>
          </p:cNvPr>
          <p:cNvSpPr>
            <a:spLocks noGrp="1"/>
          </p:cNvSpPr>
          <p:nvPr>
            <p:ph idx="1"/>
          </p:nvPr>
        </p:nvSpPr>
        <p:spPr>
          <a:xfrm>
            <a:off x="436284" y="1237507"/>
            <a:ext cx="11467694" cy="5323312"/>
          </a:xfrm>
        </p:spPr>
        <p:txBody>
          <a:bodyPr>
            <a:normAutofit/>
          </a:bodyPr>
          <a:lstStyle/>
          <a:p>
            <a:pPr marL="285750" indent="-285750">
              <a:buFont typeface="Courier New" panose="02070309020205020404" pitchFamily="49" charset="0"/>
              <a:buChar char="o"/>
            </a:pPr>
            <a:r>
              <a:rPr lang="ru-RU" dirty="0"/>
              <a:t>В ВПР по литературе в 5 классах приняло участие </a:t>
            </a:r>
            <a:r>
              <a:rPr lang="ru-RU" b="1" dirty="0"/>
              <a:t>2602 </a:t>
            </a:r>
            <a:r>
              <a:rPr lang="ru-RU" dirty="0"/>
              <a:t>человека.</a:t>
            </a:r>
          </a:p>
          <a:p>
            <a:endParaRPr lang="ru-RU" dirty="0"/>
          </a:p>
          <a:p>
            <a:pPr marL="285750" indent="-285750">
              <a:buFont typeface="Courier New" panose="02070309020205020404" pitchFamily="49" charset="0"/>
              <a:buChar char="o"/>
            </a:pPr>
            <a:r>
              <a:rPr lang="ru-RU" dirty="0"/>
              <a:t>Не справились с  работой (получили «2») </a:t>
            </a:r>
            <a:r>
              <a:rPr lang="ru-RU" b="1" dirty="0"/>
              <a:t>269</a:t>
            </a:r>
            <a:r>
              <a:rPr lang="ru-RU" dirty="0"/>
              <a:t> участников (</a:t>
            </a:r>
            <a:r>
              <a:rPr lang="ru-RU" b="1" dirty="0"/>
              <a:t>10,34</a:t>
            </a:r>
            <a:r>
              <a:rPr lang="ru-RU" dirty="0"/>
              <a:t>%).</a:t>
            </a:r>
          </a:p>
          <a:p>
            <a:endParaRPr lang="ru-RU" dirty="0"/>
          </a:p>
          <a:p>
            <a:pPr marL="285750" indent="-285750">
              <a:buFont typeface="Courier New" panose="02070309020205020404" pitchFamily="49" charset="0"/>
              <a:buChar char="o"/>
            </a:pPr>
            <a:r>
              <a:rPr lang="ru-RU" dirty="0"/>
              <a:t> </a:t>
            </a:r>
            <a:r>
              <a:rPr lang="ru-RU" b="1" dirty="0"/>
              <a:t>51,88%</a:t>
            </a:r>
            <a:r>
              <a:rPr lang="ru-RU" dirty="0"/>
              <a:t> участников показали качество знаний (получили «4» и «5») в  процессе выполнения работы.</a:t>
            </a:r>
          </a:p>
          <a:p>
            <a:endParaRPr lang="ru-RU" dirty="0"/>
          </a:p>
          <a:p>
            <a:pPr marL="285750" indent="-285750">
              <a:buFont typeface="Courier New" panose="02070309020205020404" pitchFamily="49" charset="0"/>
              <a:buChar char="o"/>
            </a:pPr>
            <a:r>
              <a:rPr lang="ru-RU"/>
              <a:t>Отсутствуют задания, </a:t>
            </a:r>
            <a:r>
              <a:rPr lang="ru-RU" dirty="0"/>
              <a:t>вызвавшие наибольшую сложность при </a:t>
            </a:r>
            <a:r>
              <a:rPr lang="ru-RU"/>
              <a:t>выполнении работы.</a:t>
            </a:r>
            <a:endParaRPr lang="ru-RU" dirty="0"/>
          </a:p>
        </p:txBody>
      </p:sp>
      <p:sp>
        <p:nvSpPr>
          <p:cNvPr id="6" name="TextBox 5">
            <a:extLst>
              <a:ext uri="{FF2B5EF4-FFF2-40B4-BE49-F238E27FC236}">
                <a16:creationId xmlns:a16="http://schemas.microsoft.com/office/drawing/2014/main" id="{E3186573-E594-41E6-BD33-3D2812DCAAE8}"/>
              </a:ext>
            </a:extLst>
          </p:cNvPr>
          <p:cNvSpPr txBox="1"/>
          <p:nvPr/>
        </p:nvSpPr>
        <p:spPr>
          <a:xfrm>
            <a:off x="10716340" y="19195"/>
            <a:ext cx="1475660" cy="276999"/>
          </a:xfrm>
          <a:prstGeom prst="rect">
            <a:avLst/>
          </a:prstGeom>
          <a:noFill/>
        </p:spPr>
        <p:txBody>
          <a:bodyPr wrap="none" rtlCol="0">
            <a:spAutoFit/>
          </a:bodyPr>
          <a:lstStyle/>
          <a:p>
            <a:r>
              <a:rPr lang="ru-RU" sz="1200" dirty="0">
                <a:solidFill>
                  <a:schemeClr val="tx2">
                    <a:lumMod val="40000"/>
                    <a:lumOff val="60000"/>
                  </a:schemeClr>
                </a:solidFill>
              </a:rPr>
              <a:t>Литература, 5 класс</a:t>
            </a:r>
          </a:p>
        </p:txBody>
      </p:sp>
    </p:spTree>
    <p:extLst>
      <p:ext uri="{BB962C8B-B14F-4D97-AF65-F5344CB8AC3E}">
        <p14:creationId xmlns:p14="http://schemas.microsoft.com/office/powerpoint/2010/main" val="20900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214640"/>
            <a:ext cx="8362281" cy="444387"/>
          </a:xfrm>
        </p:spPr>
        <p:txBody>
          <a:bodyPr>
            <a:noAutofit/>
          </a:bodyPr>
          <a:lstStyle/>
          <a:p>
            <a:r>
              <a:rPr lang="ru-RU" sz="2000" b="1" dirty="0"/>
              <a:t>Изменение доли участников по качеству знаний («4»+»5») по результатам ВПР в  2021-2025 гг.</a:t>
            </a:r>
          </a:p>
        </p:txBody>
      </p:sp>
      <p:graphicFrame>
        <p:nvGraphicFramePr>
          <p:cNvPr id="5" name="Диаграмма 4">
            <a:extLst>
              <a:ext uri="{FF2B5EF4-FFF2-40B4-BE49-F238E27FC236}">
                <a16:creationId xmlns:a16="http://schemas.microsoft.com/office/drawing/2014/main" id="{B778A58D-E6E9-4DE1-8D27-8FDCACC32A8C}"/>
              </a:ext>
            </a:extLst>
          </p:cNvPr>
          <p:cNvGraphicFramePr/>
          <p:nvPr>
            <p:extLst>
              <p:ext uri="{D42A27DB-BD31-4B8C-83A1-F6EECF244321}">
                <p14:modId xmlns:p14="http://schemas.microsoft.com/office/powerpoint/2010/main" val="4037946939"/>
              </p:ext>
            </p:extLst>
          </p:nvPr>
        </p:nvGraphicFramePr>
        <p:xfrm>
          <a:off x="98854" y="719667"/>
          <a:ext cx="11986054" cy="3033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8FAA810D-E1F2-4CF0-9CEE-B6A9C74CD080}"/>
              </a:ext>
            </a:extLst>
          </p:cNvPr>
          <p:cNvGraphicFramePr/>
          <p:nvPr>
            <p:extLst>
              <p:ext uri="{D42A27DB-BD31-4B8C-83A1-F6EECF244321}">
                <p14:modId xmlns:p14="http://schemas.microsoft.com/office/powerpoint/2010/main" val="3002124342"/>
              </p:ext>
            </p:extLst>
          </p:nvPr>
        </p:nvGraphicFramePr>
        <p:xfrm>
          <a:off x="0" y="3691468"/>
          <a:ext cx="11986054" cy="30331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4396C56-9893-4B80-830A-A4B0A8452C63}"/>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269698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a:extLst>
              <a:ext uri="{FF2B5EF4-FFF2-40B4-BE49-F238E27FC236}">
                <a16:creationId xmlns:a16="http://schemas.microsoft.com/office/drawing/2014/main" id="{05DA9EC5-D3AD-4DEB-BCAA-44FEB128FA6B}"/>
              </a:ext>
            </a:extLst>
          </p:cNvPr>
          <p:cNvSpPr>
            <a:spLocks noGrp="1"/>
          </p:cNvSpPr>
          <p:nvPr>
            <p:ph type="title"/>
          </p:nvPr>
        </p:nvSpPr>
        <p:spPr>
          <a:xfrm>
            <a:off x="3541395" y="300365"/>
            <a:ext cx="6688455" cy="509260"/>
          </a:xfrm>
        </p:spPr>
        <p:txBody>
          <a:bodyPr>
            <a:noAutofit/>
          </a:bodyPr>
          <a:lstStyle/>
          <a:p>
            <a:r>
              <a:rPr lang="ru-RU" sz="2000" b="1" dirty="0"/>
              <a:t>Достижение планируемых результатов</a:t>
            </a:r>
          </a:p>
        </p:txBody>
      </p:sp>
      <p:graphicFrame>
        <p:nvGraphicFramePr>
          <p:cNvPr id="7" name="Диаграмма 6">
            <a:extLst>
              <a:ext uri="{FF2B5EF4-FFF2-40B4-BE49-F238E27FC236}">
                <a16:creationId xmlns:a16="http://schemas.microsoft.com/office/drawing/2014/main" id="{CDC35874-62BF-4D4F-AC73-5604ABA8ABF0}"/>
              </a:ext>
            </a:extLst>
          </p:cNvPr>
          <p:cNvGraphicFramePr/>
          <p:nvPr>
            <p:extLst>
              <p:ext uri="{D42A27DB-BD31-4B8C-83A1-F6EECF244321}">
                <p14:modId xmlns:p14="http://schemas.microsoft.com/office/powerpoint/2010/main" val="3961942620"/>
              </p:ext>
            </p:extLst>
          </p:nvPr>
        </p:nvGraphicFramePr>
        <p:xfrm>
          <a:off x="350223" y="771446"/>
          <a:ext cx="11619385" cy="608655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24746DC-6D51-48FE-8696-5F0A72E1476D}"/>
              </a:ext>
            </a:extLst>
          </p:cNvPr>
          <p:cNvSpPr txBox="1"/>
          <p:nvPr/>
        </p:nvSpPr>
        <p:spPr>
          <a:xfrm>
            <a:off x="8968673" y="6045312"/>
            <a:ext cx="3223327" cy="276999"/>
          </a:xfrm>
          <a:prstGeom prst="rect">
            <a:avLst/>
          </a:prstGeom>
          <a:solidFill>
            <a:schemeClr val="bg1"/>
          </a:solidFill>
        </p:spPr>
        <p:txBody>
          <a:bodyPr wrap="square" rtlCol="0">
            <a:spAutoFit/>
          </a:bodyPr>
          <a:lstStyle/>
          <a:p>
            <a:r>
              <a:rPr lang="ru-RU" sz="1200" dirty="0"/>
              <a:t>результат лучше общероссийского</a:t>
            </a:r>
          </a:p>
        </p:txBody>
      </p:sp>
      <p:sp>
        <p:nvSpPr>
          <p:cNvPr id="5" name="TextBox 4">
            <a:extLst>
              <a:ext uri="{FF2B5EF4-FFF2-40B4-BE49-F238E27FC236}">
                <a16:creationId xmlns:a16="http://schemas.microsoft.com/office/drawing/2014/main" id="{B990D271-C629-4ADF-8943-37A49A4D5ED3}"/>
              </a:ext>
            </a:extLst>
          </p:cNvPr>
          <p:cNvSpPr txBox="1"/>
          <p:nvPr/>
        </p:nvSpPr>
        <p:spPr>
          <a:xfrm>
            <a:off x="8968673" y="6313309"/>
            <a:ext cx="2717387" cy="276999"/>
          </a:xfrm>
          <a:prstGeom prst="rect">
            <a:avLst/>
          </a:prstGeom>
          <a:solidFill>
            <a:schemeClr val="bg1"/>
          </a:solidFill>
        </p:spPr>
        <p:txBody>
          <a:bodyPr wrap="square" rtlCol="0">
            <a:spAutoFit/>
          </a:bodyPr>
          <a:lstStyle/>
          <a:p>
            <a:r>
              <a:rPr lang="ru-RU" sz="1200" dirty="0"/>
              <a:t>результат выше 80%</a:t>
            </a:r>
          </a:p>
        </p:txBody>
      </p:sp>
      <p:sp>
        <p:nvSpPr>
          <p:cNvPr id="8" name="TextBox 7">
            <a:extLst>
              <a:ext uri="{FF2B5EF4-FFF2-40B4-BE49-F238E27FC236}">
                <a16:creationId xmlns:a16="http://schemas.microsoft.com/office/drawing/2014/main" id="{C6D48567-4EC9-43E0-B87B-7C7AEB86AA00}"/>
              </a:ext>
            </a:extLst>
          </p:cNvPr>
          <p:cNvSpPr txBox="1"/>
          <p:nvPr/>
        </p:nvSpPr>
        <p:spPr>
          <a:xfrm>
            <a:off x="8968672" y="6556221"/>
            <a:ext cx="2717387" cy="276999"/>
          </a:xfrm>
          <a:prstGeom prst="rect">
            <a:avLst/>
          </a:prstGeom>
          <a:solidFill>
            <a:schemeClr val="bg1"/>
          </a:solidFill>
        </p:spPr>
        <p:txBody>
          <a:bodyPr wrap="square" rtlCol="0">
            <a:spAutoFit/>
          </a:bodyPr>
          <a:lstStyle/>
          <a:p>
            <a:r>
              <a:rPr lang="ru-RU" sz="1200" dirty="0"/>
              <a:t> самый  низкий % выполнения</a:t>
            </a:r>
          </a:p>
        </p:txBody>
      </p:sp>
      <p:sp>
        <p:nvSpPr>
          <p:cNvPr id="9" name="TextBox 8">
            <a:extLst>
              <a:ext uri="{FF2B5EF4-FFF2-40B4-BE49-F238E27FC236}">
                <a16:creationId xmlns:a16="http://schemas.microsoft.com/office/drawing/2014/main" id="{95317570-9DA7-45C8-95C0-FC8B34A1C001}"/>
              </a:ext>
            </a:extLst>
          </p:cNvPr>
          <p:cNvSpPr txBox="1"/>
          <p:nvPr/>
        </p:nvSpPr>
        <p:spPr>
          <a:xfrm>
            <a:off x="8725523" y="6369404"/>
            <a:ext cx="299701" cy="162037"/>
          </a:xfrm>
          <a:prstGeom prst="rect">
            <a:avLst/>
          </a:prstGeom>
          <a:solidFill>
            <a:srgbClr val="FFFF00"/>
          </a:solidFill>
        </p:spPr>
        <p:txBody>
          <a:bodyPr wrap="square" rtlCol="0">
            <a:spAutoFit/>
          </a:bodyPr>
          <a:lstStyle/>
          <a:p>
            <a:endParaRPr lang="ru-RU" sz="1200" dirty="0"/>
          </a:p>
        </p:txBody>
      </p:sp>
      <p:sp>
        <p:nvSpPr>
          <p:cNvPr id="10" name="TextBox 9">
            <a:extLst>
              <a:ext uri="{FF2B5EF4-FFF2-40B4-BE49-F238E27FC236}">
                <a16:creationId xmlns:a16="http://schemas.microsoft.com/office/drawing/2014/main" id="{B3DBF8BB-E2A5-4BC6-A512-B2C88FF1140D}"/>
              </a:ext>
            </a:extLst>
          </p:cNvPr>
          <p:cNvSpPr txBox="1"/>
          <p:nvPr/>
        </p:nvSpPr>
        <p:spPr>
          <a:xfrm>
            <a:off x="8727287" y="6633974"/>
            <a:ext cx="297949" cy="176831"/>
          </a:xfrm>
          <a:prstGeom prst="rect">
            <a:avLst/>
          </a:prstGeom>
          <a:solidFill>
            <a:srgbClr val="FFC000"/>
          </a:solidFill>
        </p:spPr>
        <p:txBody>
          <a:bodyPr wrap="square" rtlCol="0">
            <a:spAutoFit/>
          </a:bodyPr>
          <a:lstStyle/>
          <a:p>
            <a:endParaRPr lang="ru-RU" sz="1200" dirty="0"/>
          </a:p>
        </p:txBody>
      </p:sp>
      <p:sp>
        <p:nvSpPr>
          <p:cNvPr id="11" name="TextBox 1">
            <a:extLst>
              <a:ext uri="{FF2B5EF4-FFF2-40B4-BE49-F238E27FC236}">
                <a16:creationId xmlns:a16="http://schemas.microsoft.com/office/drawing/2014/main" id="{7FE6DA13-B5DC-473A-AEFF-6B242BFB4357}"/>
              </a:ext>
            </a:extLst>
          </p:cNvPr>
          <p:cNvSpPr txBox="1"/>
          <p:nvPr/>
        </p:nvSpPr>
        <p:spPr>
          <a:xfrm>
            <a:off x="8725525" y="6086554"/>
            <a:ext cx="299711" cy="176857"/>
          </a:xfrm>
          <a:prstGeom prst="rect">
            <a:avLst/>
          </a:prstGeom>
          <a:solidFill>
            <a:srgbClr val="00FF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200" dirty="0"/>
          </a:p>
        </p:txBody>
      </p:sp>
      <p:sp>
        <p:nvSpPr>
          <p:cNvPr id="12" name="TextBox 11">
            <a:extLst>
              <a:ext uri="{FF2B5EF4-FFF2-40B4-BE49-F238E27FC236}">
                <a16:creationId xmlns:a16="http://schemas.microsoft.com/office/drawing/2014/main" id="{4E13FA3A-8260-437A-A7A8-AA3EBE62A678}"/>
              </a:ext>
            </a:extLst>
          </p:cNvPr>
          <p:cNvSpPr txBox="1"/>
          <p:nvPr/>
        </p:nvSpPr>
        <p:spPr>
          <a:xfrm>
            <a:off x="10562067" y="17520"/>
            <a:ext cx="1629933" cy="276999"/>
          </a:xfrm>
          <a:prstGeom prst="rect">
            <a:avLst/>
          </a:prstGeom>
          <a:noFill/>
        </p:spPr>
        <p:txBody>
          <a:bodyPr wrap="none" rtlCol="0">
            <a:spAutoFit/>
          </a:bodyPr>
          <a:lstStyle/>
          <a:p>
            <a:r>
              <a:rPr lang="ru-RU" sz="1200" dirty="0">
                <a:solidFill>
                  <a:schemeClr val="tx2">
                    <a:lumMod val="40000"/>
                    <a:lumOff val="60000"/>
                  </a:schemeClr>
                </a:solidFill>
              </a:rPr>
              <a:t>Русский язык, 5 класс</a:t>
            </a:r>
          </a:p>
        </p:txBody>
      </p:sp>
    </p:spTree>
    <p:extLst>
      <p:ext uri="{BB962C8B-B14F-4D97-AF65-F5344CB8AC3E}">
        <p14:creationId xmlns:p14="http://schemas.microsoft.com/office/powerpoint/2010/main" val="42610908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7088</TotalTime>
  <Words>5126</Words>
  <Application>Microsoft Office PowerPoint</Application>
  <PresentationFormat>Широкоэкранный</PresentationFormat>
  <Paragraphs>734</Paragraphs>
  <Slides>75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75</vt:i4>
      </vt:variant>
    </vt:vector>
  </HeadingPairs>
  <TitlesOfParts>
    <vt:vector size="82" baseType="lpstr">
      <vt:lpstr>Arial</vt:lpstr>
      <vt:lpstr>Calibri</vt:lpstr>
      <vt:lpstr>Calibri Light</vt:lpstr>
      <vt:lpstr>Courier New</vt:lpstr>
      <vt:lpstr>Montserrat regular</vt:lpstr>
      <vt:lpstr>Times New Roman</vt:lpstr>
      <vt:lpstr>Тема Office</vt:lpstr>
      <vt:lpstr>Результаты Всероссийских проверочных работ (ВПР)  в  Приморском крае  2025 год 5 класс</vt:lpstr>
      <vt:lpstr>Цель Всероссийских проверочных работ</vt:lpstr>
      <vt:lpstr>Как использовать результаты ВПР</vt:lpstr>
      <vt:lpstr>Презентация PowerPoint</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Требования (умения)                                            (продолжение таблицы)</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2021-2025 гг.</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2025 г. (в параллели 5 классов впервые проводится ВПР по географии)</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2025 г. (в параллели 5 классов впервые проводится ВПР по английскому языку) </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lpstr>Презентация PowerPoint</vt:lpstr>
      <vt:lpstr>Презентация PowerPoint</vt:lpstr>
      <vt:lpstr>Требования (умения)</vt:lpstr>
      <vt:lpstr>Изменение доли участников по качеству знаний («4»+»5») по результатам ВПР в  2025 г. (в параллели 5 классов впервые проводится ВПР по литературе)</vt:lpstr>
      <vt:lpstr>Достижение планируемых результатов</vt:lpstr>
      <vt:lpstr>Распределение участников по отметкам, %</vt:lpstr>
      <vt:lpstr>Распределение первичных баллов</vt:lpstr>
      <vt:lpstr>Выполнение заданий группами участников, %</vt:lpstr>
      <vt:lpstr>Сравнение отметок за работу с отметками по журналу</vt:lpstr>
      <vt:lpstr>Выводы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Bogdan Nurgatin</dc:creator>
  <cp:lastModifiedBy>Елена Ю. Новожеева</cp:lastModifiedBy>
  <cp:revision>546</cp:revision>
  <dcterms:created xsi:type="dcterms:W3CDTF">2022-06-03T19:16:13Z</dcterms:created>
  <dcterms:modified xsi:type="dcterms:W3CDTF">2025-08-17T23:40:32Z</dcterms:modified>
</cp:coreProperties>
</file>