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2.xml" ContentType="application/vnd.ms-office.chartex+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Ex3.xml" ContentType="application/vnd.ms-office.chartex+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Ex4.xml" ContentType="application/vnd.ms-office.chartex+xml"/>
  <Override PartName="/ppt/charts/style30.xml" ContentType="application/vnd.ms-office.chartstyle+xml"/>
  <Override PartName="/ppt/charts/colors30.xml" ContentType="application/vnd.ms-office.chartcolorstyle+xml"/>
  <Override PartName="/ppt/charts/chart2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Ex5.xml" ContentType="application/vnd.ms-office.chartex+xml"/>
  <Override PartName="/ppt/charts/style36.xml" ContentType="application/vnd.ms-office.chartstyle+xml"/>
  <Override PartName="/ppt/charts/colors3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7" r:id="rId2"/>
    <p:sldId id="275" r:id="rId3"/>
    <p:sldId id="260" r:id="rId4"/>
    <p:sldId id="286" r:id="rId5"/>
    <p:sldId id="268" r:id="rId6"/>
    <p:sldId id="287" r:id="rId7"/>
    <p:sldId id="280" r:id="rId8"/>
    <p:sldId id="319" r:id="rId9"/>
    <p:sldId id="289" r:id="rId10"/>
    <p:sldId id="288" r:id="rId11"/>
    <p:sldId id="291" r:id="rId12"/>
    <p:sldId id="292" r:id="rId13"/>
    <p:sldId id="297" r:id="rId14"/>
    <p:sldId id="273" r:id="rId15"/>
    <p:sldId id="298" r:id="rId16"/>
    <p:sldId id="299" r:id="rId17"/>
    <p:sldId id="300" r:id="rId18"/>
    <p:sldId id="321" r:id="rId19"/>
    <p:sldId id="322" r:id="rId20"/>
    <p:sldId id="302" r:id="rId21"/>
    <p:sldId id="303" r:id="rId22"/>
    <p:sldId id="305" r:id="rId23"/>
    <p:sldId id="306" r:id="rId24"/>
    <p:sldId id="307" r:id="rId25"/>
    <p:sldId id="308" r:id="rId26"/>
    <p:sldId id="309" r:id="rId27"/>
    <p:sldId id="310" r:id="rId28"/>
    <p:sldId id="318" r:id="rId29"/>
    <p:sldId id="323" r:id="rId30"/>
    <p:sldId id="312" r:id="rId31"/>
    <p:sldId id="313" r:id="rId32"/>
    <p:sldId id="315" r:id="rId33"/>
    <p:sldId id="316" r:id="rId34"/>
    <p:sldId id="317" r:id="rId35"/>
    <p:sldId id="324" r:id="rId36"/>
    <p:sldId id="356" r:id="rId37"/>
    <p:sldId id="326" r:id="rId38"/>
    <p:sldId id="327" r:id="rId39"/>
    <p:sldId id="328" r:id="rId40"/>
    <p:sldId id="329" r:id="rId41"/>
    <p:sldId id="330" r:id="rId42"/>
    <p:sldId id="331" r:id="rId43"/>
    <p:sldId id="332" r:id="rId44"/>
    <p:sldId id="333" r:id="rId45"/>
    <p:sldId id="334" r:id="rId46"/>
    <p:sldId id="355" r:id="rId47"/>
    <p:sldId id="336" r:id="rId48"/>
    <p:sldId id="337" r:id="rId49"/>
    <p:sldId id="338" r:id="rId50"/>
    <p:sldId id="339" r:id="rId51"/>
    <p:sldId id="340" r:id="rId52"/>
    <p:sldId id="341" r:id="rId53"/>
    <p:sldId id="342" r:id="rId54"/>
    <p:sldId id="343" r:id="rId55"/>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38189"/>
    <a:srgbClr val="14444F"/>
    <a:srgbClr val="009999"/>
    <a:srgbClr val="429AA1"/>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2" d="100"/>
          <a:sy n="112" d="100"/>
        </p:scale>
        <p:origin x="102"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16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2.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3.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package" Target="../embeddings/Microsoft_Excel_Worksheet22.xlsx"/></Relationships>
</file>

<file path=ppt/charts/_rels/chartEx4.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Microsoft_Excel_Worksheet29.xlsx"/></Relationships>
</file>

<file path=ppt/charts/_rels/chartEx5.xml.rels><?xml version="1.0" encoding="UTF-8" standalone="yes"?>
<Relationships xmlns="http://schemas.openxmlformats.org/package/2006/relationships"><Relationship Id="rId3" Type="http://schemas.microsoft.com/office/2011/relationships/chartColorStyle" Target="colors36.xml"/><Relationship Id="rId2" Type="http://schemas.microsoft.com/office/2011/relationships/chartStyle" Target="style36.xml"/><Relationship Id="rId1" Type="http://schemas.openxmlformats.org/officeDocument/2006/relationships/package" Target="../embeddings/Microsoft_Excel_Worksheet3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849695082015"/>
          <c:y val="0.21291967306550974"/>
          <c:w val="0.62775974025974024"/>
          <c:h val="0.72412500043806927"/>
        </c:manualLayout>
      </c:layout>
      <c:radarChart>
        <c:radarStyle val="marker"/>
        <c:varyColors val="0"/>
        <c:ser>
          <c:idx val="0"/>
          <c:order val="0"/>
          <c:tx>
            <c:strRef>
              <c:f>Лист1!$B$1</c:f>
              <c:strCache>
                <c:ptCount val="1"/>
                <c:pt idx="0">
                  <c:v>количество участников по Приморскому краю</c:v>
                </c:pt>
              </c:strCache>
            </c:strRef>
          </c:tx>
          <c:spPr>
            <a:ln w="38100" cap="rnd">
              <a:solidFill>
                <a:schemeClr val="accent6"/>
              </a:solidFill>
              <a:round/>
            </a:ln>
            <a:effectLst/>
          </c:spPr>
          <c:marker>
            <c:symbol val="none"/>
          </c:marker>
          <c:dLbls>
            <c:dLbl>
              <c:idx val="0"/>
              <c:layout>
                <c:manualLayout>
                  <c:x val="7.6401725200246365E-2"/>
                  <c:y val="4.3103438523070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F8-4AFA-913C-52641C5510B1}"/>
                </c:ext>
              </c:extLst>
            </c:dLbl>
            <c:dLbl>
              <c:idx val="1"/>
              <c:layout>
                <c:manualLayout>
                  <c:x val="-8.8305489260143116E-2"/>
                  <c:y val="1.1532915121377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8-4AFA-913C-52641C5510B1}"/>
                </c:ext>
              </c:extLst>
            </c:dLbl>
            <c:dLbl>
              <c:idx val="2"/>
              <c:layout>
                <c:manualLayout>
                  <c:x val="-9.8582871226124916E-3"/>
                  <c:y val="-6.8965501636912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F8-4AFA-913C-52641C5510B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русский язык</c:v>
                </c:pt>
                <c:pt idx="1">
                  <c:v>математика</c:v>
                </c:pt>
                <c:pt idx="2">
                  <c:v>окружающий мир</c:v>
                </c:pt>
                <c:pt idx="3">
                  <c:v>английский язык</c:v>
                </c:pt>
                <c:pt idx="4">
                  <c:v>литературное чтение</c:v>
                </c:pt>
              </c:strCache>
            </c:strRef>
          </c:cat>
          <c:val>
            <c:numRef>
              <c:f>Лист1!$B$2:$B$6</c:f>
              <c:numCache>
                <c:formatCode>General</c:formatCode>
                <c:ptCount val="5"/>
                <c:pt idx="0">
                  <c:v>20630</c:v>
                </c:pt>
                <c:pt idx="1">
                  <c:v>20528</c:v>
                </c:pt>
                <c:pt idx="2">
                  <c:v>13778</c:v>
                </c:pt>
                <c:pt idx="3">
                  <c:v>3646</c:v>
                </c:pt>
                <c:pt idx="4">
                  <c:v>2987</c:v>
                </c:pt>
              </c:numCache>
            </c:numRef>
          </c:val>
          <c:extLst>
            <c:ext xmlns:c16="http://schemas.microsoft.com/office/drawing/2014/chart" uri="{C3380CC4-5D6E-409C-BE32-E72D297353CC}">
              <c16:uniqueId val="{00000000-03F8-4AFA-913C-52641C5510B1}"/>
            </c:ext>
          </c:extLst>
        </c:ser>
        <c:dLbls>
          <c:showLegendKey val="0"/>
          <c:showVal val="0"/>
          <c:showCatName val="0"/>
          <c:showSerName val="0"/>
          <c:showPercent val="0"/>
          <c:showBubbleSize val="0"/>
        </c:dLbls>
        <c:axId val="1358334175"/>
        <c:axId val="1446891967"/>
      </c:radarChart>
      <c:catAx>
        <c:axId val="135833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crossAx val="1446891967"/>
        <c:crosses val="autoZero"/>
        <c:auto val="1"/>
        <c:lblAlgn val="ctr"/>
        <c:lblOffset val="100"/>
        <c:noMultiLvlLbl val="0"/>
      </c:catAx>
      <c:valAx>
        <c:axId val="144689196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33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73.81</c:v>
                </c:pt>
                <c:pt idx="1">
                  <c:v>70.44</c:v>
                </c:pt>
                <c:pt idx="2">
                  <c:v>77.16</c:v>
                </c:pt>
                <c:pt idx="3">
                  <c:v>64.63</c:v>
                </c:pt>
                <c:pt idx="4">
                  <c:v>71.97999999999999</c:v>
                </c:pt>
                <c:pt idx="5">
                  <c:v>67.91</c:v>
                </c:pt>
                <c:pt idx="6">
                  <c:v>81.400000000000006</c:v>
                </c:pt>
                <c:pt idx="7">
                  <c:v>62.92</c:v>
                </c:pt>
                <c:pt idx="8">
                  <c:v>82.86</c:v>
                </c:pt>
                <c:pt idx="9">
                  <c:v>82.23</c:v>
                </c:pt>
                <c:pt idx="10">
                  <c:v>71.099999999999994</c:v>
                </c:pt>
                <c:pt idx="11">
                  <c:v>66.08</c:v>
                </c:pt>
                <c:pt idx="12">
                  <c:v>74.89</c:v>
                </c:pt>
                <c:pt idx="13">
                  <c:v>76.960000000000008</c:v>
                </c:pt>
                <c:pt idx="14">
                  <c:v>76.180000000000007</c:v>
                </c:pt>
                <c:pt idx="15">
                  <c:v>65.5</c:v>
                </c:pt>
                <c:pt idx="16">
                  <c:v>73.47</c:v>
                </c:pt>
                <c:pt idx="17">
                  <c:v>54.64</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58.300000000000004</c:v>
                </c:pt>
                <c:pt idx="1">
                  <c:v>62.75</c:v>
                </c:pt>
                <c:pt idx="2">
                  <c:v>73.67</c:v>
                </c:pt>
                <c:pt idx="3">
                  <c:v>66.960000000000008</c:v>
                </c:pt>
                <c:pt idx="4">
                  <c:v>58.38</c:v>
                </c:pt>
                <c:pt idx="5">
                  <c:v>59.15</c:v>
                </c:pt>
                <c:pt idx="6">
                  <c:v>69.66</c:v>
                </c:pt>
                <c:pt idx="7">
                  <c:v>59.91</c:v>
                </c:pt>
                <c:pt idx="8">
                  <c:v>60.160000000000004</c:v>
                </c:pt>
                <c:pt idx="9">
                  <c:v>64.47</c:v>
                </c:pt>
                <c:pt idx="10">
                  <c:v>70.430000000000007</c:v>
                </c:pt>
                <c:pt idx="11">
                  <c:v>65.099999999999994</c:v>
                </c:pt>
                <c:pt idx="12">
                  <c:v>65.949999999999989</c:v>
                </c:pt>
                <c:pt idx="13">
                  <c:v>64</c:v>
                </c:pt>
                <c:pt idx="14">
                  <c:v>69.710000000000008</c:v>
                </c:pt>
                <c:pt idx="15">
                  <c:v>58.76</c:v>
                </c:pt>
                <c:pt idx="16">
                  <c:v>65.509999999999991</c:v>
                </c:pt>
                <c:pt idx="17">
                  <c:v>57.25</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71.34</c:v>
                </c:pt>
                <c:pt idx="1">
                  <c:v>70.89</c:v>
                </c:pt>
                <c:pt idx="2">
                  <c:v>73.75</c:v>
                </c:pt>
                <c:pt idx="3">
                  <c:v>68.64</c:v>
                </c:pt>
                <c:pt idx="4">
                  <c:v>71.430000000000007</c:v>
                </c:pt>
                <c:pt idx="5">
                  <c:v>68.990000000000009</c:v>
                </c:pt>
                <c:pt idx="6">
                  <c:v>73.19</c:v>
                </c:pt>
                <c:pt idx="7">
                  <c:v>69.320000000000007</c:v>
                </c:pt>
                <c:pt idx="8">
                  <c:v>69.09</c:v>
                </c:pt>
                <c:pt idx="9">
                  <c:v>77.55</c:v>
                </c:pt>
                <c:pt idx="10">
                  <c:v>74.88</c:v>
                </c:pt>
                <c:pt idx="11">
                  <c:v>70.699999999999989</c:v>
                </c:pt>
                <c:pt idx="12">
                  <c:v>75</c:v>
                </c:pt>
                <c:pt idx="13">
                  <c:v>65.539999999999992</c:v>
                </c:pt>
                <c:pt idx="14">
                  <c:v>68.78</c:v>
                </c:pt>
                <c:pt idx="15">
                  <c:v>70.349999999999994</c:v>
                </c:pt>
                <c:pt idx="16">
                  <c:v>73.650000000000006</c:v>
                </c:pt>
                <c:pt idx="17">
                  <c:v>80.59</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66.740000000000009</c:v>
                </c:pt>
                <c:pt idx="1">
                  <c:v>68.429999999999993</c:v>
                </c:pt>
                <c:pt idx="2">
                  <c:v>71.930000000000007</c:v>
                </c:pt>
                <c:pt idx="3">
                  <c:v>69.56</c:v>
                </c:pt>
                <c:pt idx="4">
                  <c:v>64.73</c:v>
                </c:pt>
                <c:pt idx="5">
                  <c:v>65.599999999999994</c:v>
                </c:pt>
                <c:pt idx="6">
                  <c:v>72.25</c:v>
                </c:pt>
                <c:pt idx="7">
                  <c:v>72.05</c:v>
                </c:pt>
                <c:pt idx="8">
                  <c:v>72.27000000000001</c:v>
                </c:pt>
                <c:pt idx="9">
                  <c:v>71.75</c:v>
                </c:pt>
                <c:pt idx="10">
                  <c:v>73.16</c:v>
                </c:pt>
                <c:pt idx="11">
                  <c:v>71.7</c:v>
                </c:pt>
                <c:pt idx="12">
                  <c:v>77</c:v>
                </c:pt>
                <c:pt idx="13">
                  <c:v>62.21</c:v>
                </c:pt>
                <c:pt idx="14">
                  <c:v>70.16</c:v>
                </c:pt>
                <c:pt idx="15">
                  <c:v>63.07</c:v>
                </c:pt>
                <c:pt idx="16">
                  <c:v>73.25</c:v>
                </c:pt>
                <c:pt idx="17">
                  <c:v>90.29</c:v>
                </c:pt>
              </c:numCache>
            </c:numRef>
          </c:val>
          <c:extLst>
            <c:ext xmlns:c16="http://schemas.microsoft.com/office/drawing/2014/chart" uri="{C3380CC4-5D6E-409C-BE32-E72D297353CC}">
              <c16:uniqueId val="{00000000-8A68-4E62-8910-87AA14D0BB1F}"/>
            </c:ext>
          </c:extLst>
        </c:ser>
        <c:ser>
          <c:idx val="4"/>
          <c:order val="4"/>
          <c:tx>
            <c:strRef>
              <c:f>Лист1!$F$1</c:f>
              <c:strCache>
                <c:ptCount val="1"/>
                <c:pt idx="0">
                  <c:v>2025</c:v>
                </c:pt>
              </c:strCache>
            </c:strRef>
          </c:tx>
          <c:spPr>
            <a:solidFill>
              <a:schemeClr val="accent5">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61.59</c:v>
                </c:pt>
                <c:pt idx="1">
                  <c:v>69.710000000000008</c:v>
                </c:pt>
                <c:pt idx="2">
                  <c:v>71.349999999999994</c:v>
                </c:pt>
                <c:pt idx="3">
                  <c:v>67.710000000000008</c:v>
                </c:pt>
                <c:pt idx="4">
                  <c:v>74.27</c:v>
                </c:pt>
                <c:pt idx="5">
                  <c:v>67.150000000000006</c:v>
                </c:pt>
                <c:pt idx="6">
                  <c:v>71.86</c:v>
                </c:pt>
                <c:pt idx="7">
                  <c:v>57.550000000000004</c:v>
                </c:pt>
                <c:pt idx="8">
                  <c:v>69.91</c:v>
                </c:pt>
                <c:pt idx="9">
                  <c:v>73.539999999999992</c:v>
                </c:pt>
                <c:pt idx="10">
                  <c:v>79.389999999999986</c:v>
                </c:pt>
                <c:pt idx="11">
                  <c:v>64.290000000000006</c:v>
                </c:pt>
                <c:pt idx="12">
                  <c:v>69.97</c:v>
                </c:pt>
                <c:pt idx="13">
                  <c:v>73.06</c:v>
                </c:pt>
                <c:pt idx="14">
                  <c:v>68.92</c:v>
                </c:pt>
                <c:pt idx="15">
                  <c:v>69.31</c:v>
                </c:pt>
                <c:pt idx="16">
                  <c:v>69.45</c:v>
                </c:pt>
                <c:pt idx="17">
                  <c:v>89.32</c:v>
                </c:pt>
              </c:numCache>
            </c:numRef>
          </c:val>
          <c:extLst>
            <c:ext xmlns:c16="http://schemas.microsoft.com/office/drawing/2014/chart" uri="{C3380CC4-5D6E-409C-BE32-E72D297353CC}">
              <c16:uniqueId val="{00000000-6CDC-42EB-90E4-1C2A30790094}"/>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Лист1!$A$2:$A$15</c:f>
              <c:strCache>
                <c:ptCount val="14"/>
                <c:pt idx="0">
                  <c:v>1</c:v>
                </c:pt>
                <c:pt idx="1">
                  <c:v>2</c:v>
                </c:pt>
                <c:pt idx="2">
                  <c:v>3</c:v>
                </c:pt>
                <c:pt idx="3">
                  <c:v>4</c:v>
                </c:pt>
                <c:pt idx="4">
                  <c:v>5.1</c:v>
                </c:pt>
                <c:pt idx="5">
                  <c:v>5.2</c:v>
                </c:pt>
                <c:pt idx="6">
                  <c:v>6.1</c:v>
                </c:pt>
                <c:pt idx="7">
                  <c:v>6.2</c:v>
                </c:pt>
                <c:pt idx="8">
                  <c:v>7</c:v>
                </c:pt>
                <c:pt idx="9">
                  <c:v>8</c:v>
                </c:pt>
                <c:pt idx="10">
                  <c:v>9.1</c:v>
                </c:pt>
                <c:pt idx="11">
                  <c:v>9.2</c:v>
                </c:pt>
                <c:pt idx="12">
                  <c:v>10</c:v>
                </c:pt>
                <c:pt idx="13">
                  <c:v>11</c:v>
                </c:pt>
              </c:strCache>
            </c:strRef>
          </c:cat>
          <c:val>
            <c:numRef>
              <c:f>Лист1!$B$2:$B$15</c:f>
              <c:numCache>
                <c:formatCode>General</c:formatCode>
                <c:ptCount val="14"/>
                <c:pt idx="0">
                  <c:v>92.41</c:v>
                </c:pt>
                <c:pt idx="1">
                  <c:v>83.38</c:v>
                </c:pt>
                <c:pt idx="2">
                  <c:v>84.26</c:v>
                </c:pt>
                <c:pt idx="3">
                  <c:v>62.8</c:v>
                </c:pt>
                <c:pt idx="4">
                  <c:v>69.61</c:v>
                </c:pt>
                <c:pt idx="5">
                  <c:v>55.82</c:v>
                </c:pt>
                <c:pt idx="6">
                  <c:v>93.67</c:v>
                </c:pt>
                <c:pt idx="7">
                  <c:v>84.23</c:v>
                </c:pt>
                <c:pt idx="8">
                  <c:v>64.400000000000006</c:v>
                </c:pt>
                <c:pt idx="9">
                  <c:v>46.1</c:v>
                </c:pt>
                <c:pt idx="10">
                  <c:v>51.74</c:v>
                </c:pt>
                <c:pt idx="11">
                  <c:v>45.72</c:v>
                </c:pt>
                <c:pt idx="12">
                  <c:v>64.819999999999993</c:v>
                </c:pt>
                <c:pt idx="13">
                  <c:v>16.57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40A1-4C34-B279-AE0D1699E52E}"/>
                </c:ext>
              </c:extLst>
            </c:dLbl>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0A1-4C34-B279-AE0D1699E52E}"/>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6"/>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0A1-4C34-B279-AE0D1699E52E}"/>
                </c:ext>
              </c:extLst>
            </c:dLbl>
            <c:dLbl>
              <c:idx val="7"/>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40A1-4C34-B279-AE0D1699E52E}"/>
                </c:ext>
              </c:extLst>
            </c:dLbl>
            <c:dLbl>
              <c:idx val="9"/>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40A1-4C34-B279-AE0D1699E52E}"/>
                </c:ext>
              </c:extLst>
            </c:dLbl>
            <c:dLbl>
              <c:idx val="10"/>
              <c:layout>
                <c:manualLayout>
                  <c:x val="6.7057837384744343E-3"/>
                  <c:y val="-1.112966054535338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AD7F-492E-B278-9F4530575BEA}"/>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Лист1!$A$2:$A$15</c:f>
              <c:strCache>
                <c:ptCount val="14"/>
                <c:pt idx="0">
                  <c:v>1</c:v>
                </c:pt>
                <c:pt idx="1">
                  <c:v>2</c:v>
                </c:pt>
                <c:pt idx="2">
                  <c:v>3</c:v>
                </c:pt>
                <c:pt idx="3">
                  <c:v>4</c:v>
                </c:pt>
                <c:pt idx="4">
                  <c:v>5.1</c:v>
                </c:pt>
                <c:pt idx="5">
                  <c:v>5.2</c:v>
                </c:pt>
                <c:pt idx="6">
                  <c:v>6.1</c:v>
                </c:pt>
                <c:pt idx="7">
                  <c:v>6.2</c:v>
                </c:pt>
                <c:pt idx="8">
                  <c:v>7</c:v>
                </c:pt>
                <c:pt idx="9">
                  <c:v>8</c:v>
                </c:pt>
                <c:pt idx="10">
                  <c:v>9.1</c:v>
                </c:pt>
                <c:pt idx="11">
                  <c:v>9.2</c:v>
                </c:pt>
                <c:pt idx="12">
                  <c:v>10</c:v>
                </c:pt>
                <c:pt idx="13">
                  <c:v>11</c:v>
                </c:pt>
              </c:strCache>
            </c:strRef>
          </c:cat>
          <c:val>
            <c:numRef>
              <c:f>Лист1!$C$2:$C$15</c:f>
              <c:numCache>
                <c:formatCode>General</c:formatCode>
                <c:ptCount val="14"/>
                <c:pt idx="0">
                  <c:v>91.27</c:v>
                </c:pt>
                <c:pt idx="1">
                  <c:v>81.22</c:v>
                </c:pt>
                <c:pt idx="2">
                  <c:v>83.28</c:v>
                </c:pt>
                <c:pt idx="3">
                  <c:v>57.59</c:v>
                </c:pt>
                <c:pt idx="4">
                  <c:v>65.8</c:v>
                </c:pt>
                <c:pt idx="5">
                  <c:v>51.66</c:v>
                </c:pt>
                <c:pt idx="6">
                  <c:v>92.8</c:v>
                </c:pt>
                <c:pt idx="7">
                  <c:v>82.27</c:v>
                </c:pt>
                <c:pt idx="8">
                  <c:v>60.06</c:v>
                </c:pt>
                <c:pt idx="9">
                  <c:v>41.24</c:v>
                </c:pt>
                <c:pt idx="10">
                  <c:v>48.49</c:v>
                </c:pt>
                <c:pt idx="11">
                  <c:v>42.3</c:v>
                </c:pt>
                <c:pt idx="12">
                  <c:v>63.46</c:v>
                </c:pt>
                <c:pt idx="13">
                  <c:v>15.17</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2.0699999999999998</c:v>
                </c:pt>
                <c:pt idx="1">
                  <c:v>21.9</c:v>
                </c:pt>
                <c:pt idx="2">
                  <c:v>48.08</c:v>
                </c:pt>
                <c:pt idx="3">
                  <c:v>27.96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2.44</c:v>
                </c:pt>
                <c:pt idx="1">
                  <c:v>25.3</c:v>
                </c:pt>
                <c:pt idx="2">
                  <c:v>48.57</c:v>
                </c:pt>
                <c:pt idx="3">
                  <c:v>23.68</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99232887259966E-2"/>
          <c:y val="8.590899033154771E-2"/>
          <c:w val="0.93769156638880757"/>
          <c:h val="0.87206996005311221"/>
        </c:manualLayout>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6-309F-4DA2-8E26-8201884F11AE}"/>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C00000"/>
              </a:solidFill>
              <a:ln>
                <a:noFill/>
              </a:ln>
              <a:effectLst/>
            </c:spPr>
            <c:extLst>
              <c:ext xmlns:c16="http://schemas.microsoft.com/office/drawing/2014/chart" uri="{C3380CC4-5D6E-409C-BE32-E72D297353CC}">
                <c16:uniqueId val="{00000007-309F-4DA2-8E26-8201884F11AE}"/>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Лист1!$B$1:$T$1</c:f>
              <c:strCach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strCache>
            </c:strRef>
          </c:cat>
          <c:val>
            <c:numRef>
              <c:f>Лист1!$B$2:$T$2</c:f>
              <c:numCache>
                <c:formatCode>General</c:formatCode>
                <c:ptCount val="19"/>
                <c:pt idx="0">
                  <c:v>0.1</c:v>
                </c:pt>
                <c:pt idx="1">
                  <c:v>0.2</c:v>
                </c:pt>
                <c:pt idx="2">
                  <c:v>0.5</c:v>
                </c:pt>
                <c:pt idx="3">
                  <c:v>0.7</c:v>
                </c:pt>
                <c:pt idx="4">
                  <c:v>0.9</c:v>
                </c:pt>
                <c:pt idx="5">
                  <c:v>3.5</c:v>
                </c:pt>
                <c:pt idx="6">
                  <c:v>4.9000000000000004</c:v>
                </c:pt>
                <c:pt idx="7">
                  <c:v>6.7</c:v>
                </c:pt>
                <c:pt idx="8">
                  <c:v>10.1</c:v>
                </c:pt>
                <c:pt idx="9">
                  <c:v>9.3000000000000007</c:v>
                </c:pt>
                <c:pt idx="10">
                  <c:v>9.9</c:v>
                </c:pt>
                <c:pt idx="11">
                  <c:v>9.4</c:v>
                </c:pt>
                <c:pt idx="12">
                  <c:v>9.8000000000000007</c:v>
                </c:pt>
                <c:pt idx="13">
                  <c:v>10.3</c:v>
                </c:pt>
                <c:pt idx="14">
                  <c:v>8.1999999999999993</c:v>
                </c:pt>
                <c:pt idx="15">
                  <c:v>6.4</c:v>
                </c:pt>
                <c:pt idx="16">
                  <c:v>5.4</c:v>
                </c:pt>
                <c:pt idx="17">
                  <c:v>2.1</c:v>
                </c:pt>
                <c:pt idx="18">
                  <c:v>1.6</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Лист1!$B$1:$O$1</c:f>
              <c:strCache>
                <c:ptCount val="14"/>
                <c:pt idx="0">
                  <c:v>1</c:v>
                </c:pt>
                <c:pt idx="1">
                  <c:v>2</c:v>
                </c:pt>
                <c:pt idx="2">
                  <c:v>3</c:v>
                </c:pt>
                <c:pt idx="3">
                  <c:v>4</c:v>
                </c:pt>
                <c:pt idx="4">
                  <c:v>5,1</c:v>
                </c:pt>
                <c:pt idx="5">
                  <c:v>5,2</c:v>
                </c:pt>
                <c:pt idx="6">
                  <c:v>6,1</c:v>
                </c:pt>
                <c:pt idx="7">
                  <c:v>6,2</c:v>
                </c:pt>
                <c:pt idx="8">
                  <c:v>7</c:v>
                </c:pt>
                <c:pt idx="9">
                  <c:v>8</c:v>
                </c:pt>
                <c:pt idx="10">
                  <c:v>9,1</c:v>
                </c:pt>
                <c:pt idx="11">
                  <c:v>9,2</c:v>
                </c:pt>
                <c:pt idx="12">
                  <c:v>10</c:v>
                </c:pt>
                <c:pt idx="13">
                  <c:v>11</c:v>
                </c:pt>
              </c:strCache>
            </c:strRef>
          </c:cat>
          <c:val>
            <c:numRef>
              <c:f>Лист1!$B$2:$O$2</c:f>
              <c:numCache>
                <c:formatCode>General</c:formatCode>
                <c:ptCount val="14"/>
                <c:pt idx="0">
                  <c:v>51.3</c:v>
                </c:pt>
                <c:pt idx="1">
                  <c:v>26.95</c:v>
                </c:pt>
                <c:pt idx="2">
                  <c:v>16.77</c:v>
                </c:pt>
                <c:pt idx="3">
                  <c:v>8.98</c:v>
                </c:pt>
                <c:pt idx="4">
                  <c:v>15.77</c:v>
                </c:pt>
                <c:pt idx="5">
                  <c:v>7.78</c:v>
                </c:pt>
                <c:pt idx="6">
                  <c:v>55.49</c:v>
                </c:pt>
                <c:pt idx="7">
                  <c:v>26.15</c:v>
                </c:pt>
                <c:pt idx="8">
                  <c:v>5.59</c:v>
                </c:pt>
                <c:pt idx="9">
                  <c:v>0.6</c:v>
                </c:pt>
                <c:pt idx="10">
                  <c:v>8.18</c:v>
                </c:pt>
                <c:pt idx="11">
                  <c:v>5.99</c:v>
                </c:pt>
                <c:pt idx="12">
                  <c:v>17.86</c:v>
                </c:pt>
                <c:pt idx="13">
                  <c:v>0.2</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Лист1!$B$1:$O$1</c:f>
              <c:strCache>
                <c:ptCount val="14"/>
                <c:pt idx="0">
                  <c:v>1</c:v>
                </c:pt>
                <c:pt idx="1">
                  <c:v>2</c:v>
                </c:pt>
                <c:pt idx="2">
                  <c:v>3</c:v>
                </c:pt>
                <c:pt idx="3">
                  <c:v>4</c:v>
                </c:pt>
                <c:pt idx="4">
                  <c:v>5,1</c:v>
                </c:pt>
                <c:pt idx="5">
                  <c:v>5,2</c:v>
                </c:pt>
                <c:pt idx="6">
                  <c:v>6,1</c:v>
                </c:pt>
                <c:pt idx="7">
                  <c:v>6,2</c:v>
                </c:pt>
                <c:pt idx="8">
                  <c:v>7</c:v>
                </c:pt>
                <c:pt idx="9">
                  <c:v>8</c:v>
                </c:pt>
                <c:pt idx="10">
                  <c:v>9,1</c:v>
                </c:pt>
                <c:pt idx="11">
                  <c:v>9,2</c:v>
                </c:pt>
                <c:pt idx="12">
                  <c:v>10</c:v>
                </c:pt>
                <c:pt idx="13">
                  <c:v>11</c:v>
                </c:pt>
              </c:strCache>
            </c:strRef>
          </c:cat>
          <c:val>
            <c:numRef>
              <c:f>Лист1!$B$3:$O$3</c:f>
              <c:numCache>
                <c:formatCode>General</c:formatCode>
                <c:ptCount val="14"/>
                <c:pt idx="0">
                  <c:v>82.69</c:v>
                </c:pt>
                <c:pt idx="1">
                  <c:v>62.4</c:v>
                </c:pt>
                <c:pt idx="2">
                  <c:v>62.9</c:v>
                </c:pt>
                <c:pt idx="3">
                  <c:v>28.01</c:v>
                </c:pt>
                <c:pt idx="4">
                  <c:v>42.34</c:v>
                </c:pt>
                <c:pt idx="5">
                  <c:v>26.99</c:v>
                </c:pt>
                <c:pt idx="6">
                  <c:v>86.04</c:v>
                </c:pt>
                <c:pt idx="7">
                  <c:v>65.290000000000006</c:v>
                </c:pt>
                <c:pt idx="8">
                  <c:v>30.96</c:v>
                </c:pt>
                <c:pt idx="9">
                  <c:v>5.64</c:v>
                </c:pt>
                <c:pt idx="10">
                  <c:v>23.57</c:v>
                </c:pt>
                <c:pt idx="11">
                  <c:v>16.88</c:v>
                </c:pt>
                <c:pt idx="12">
                  <c:v>43.14</c:v>
                </c:pt>
                <c:pt idx="13">
                  <c:v>1.94</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Лист1!$B$1:$O$1</c:f>
              <c:strCache>
                <c:ptCount val="14"/>
                <c:pt idx="0">
                  <c:v>1</c:v>
                </c:pt>
                <c:pt idx="1">
                  <c:v>2</c:v>
                </c:pt>
                <c:pt idx="2">
                  <c:v>3</c:v>
                </c:pt>
                <c:pt idx="3">
                  <c:v>4</c:v>
                </c:pt>
                <c:pt idx="4">
                  <c:v>5,1</c:v>
                </c:pt>
                <c:pt idx="5">
                  <c:v>5,2</c:v>
                </c:pt>
                <c:pt idx="6">
                  <c:v>6,1</c:v>
                </c:pt>
                <c:pt idx="7">
                  <c:v>6,2</c:v>
                </c:pt>
                <c:pt idx="8">
                  <c:v>7</c:v>
                </c:pt>
                <c:pt idx="9">
                  <c:v>8</c:v>
                </c:pt>
                <c:pt idx="10">
                  <c:v>9,1</c:v>
                </c:pt>
                <c:pt idx="11">
                  <c:v>9,2</c:v>
                </c:pt>
                <c:pt idx="12">
                  <c:v>10</c:v>
                </c:pt>
                <c:pt idx="13">
                  <c:v>11</c:v>
                </c:pt>
              </c:strCache>
            </c:strRef>
          </c:cat>
          <c:val>
            <c:numRef>
              <c:f>Лист1!$B$4:$O$4</c:f>
              <c:numCache>
                <c:formatCode>General</c:formatCode>
                <c:ptCount val="14"/>
                <c:pt idx="0">
                  <c:v>94.29</c:v>
                </c:pt>
                <c:pt idx="1">
                  <c:v>86.49</c:v>
                </c:pt>
                <c:pt idx="2">
                  <c:v>90.17</c:v>
                </c:pt>
                <c:pt idx="3">
                  <c:v>60.21</c:v>
                </c:pt>
                <c:pt idx="4">
                  <c:v>68.510000000000005</c:v>
                </c:pt>
                <c:pt idx="5">
                  <c:v>51.34</c:v>
                </c:pt>
                <c:pt idx="6">
                  <c:v>95.37</c:v>
                </c:pt>
                <c:pt idx="7">
                  <c:v>86.97</c:v>
                </c:pt>
                <c:pt idx="8">
                  <c:v>64.209999999999994</c:v>
                </c:pt>
                <c:pt idx="9">
                  <c:v>38.659999999999997</c:v>
                </c:pt>
                <c:pt idx="10">
                  <c:v>48.77</c:v>
                </c:pt>
                <c:pt idx="11">
                  <c:v>40.83</c:v>
                </c:pt>
                <c:pt idx="12">
                  <c:v>64.92</c:v>
                </c:pt>
                <c:pt idx="13">
                  <c:v>9.6199999999999992</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Лист1!$B$1:$O$1</c:f>
              <c:strCache>
                <c:ptCount val="14"/>
                <c:pt idx="0">
                  <c:v>1</c:v>
                </c:pt>
                <c:pt idx="1">
                  <c:v>2</c:v>
                </c:pt>
                <c:pt idx="2">
                  <c:v>3</c:v>
                </c:pt>
                <c:pt idx="3">
                  <c:v>4</c:v>
                </c:pt>
                <c:pt idx="4">
                  <c:v>5,1</c:v>
                </c:pt>
                <c:pt idx="5">
                  <c:v>5,2</c:v>
                </c:pt>
                <c:pt idx="6">
                  <c:v>6,1</c:v>
                </c:pt>
                <c:pt idx="7">
                  <c:v>6,2</c:v>
                </c:pt>
                <c:pt idx="8">
                  <c:v>7</c:v>
                </c:pt>
                <c:pt idx="9">
                  <c:v>8</c:v>
                </c:pt>
                <c:pt idx="10">
                  <c:v>9,1</c:v>
                </c:pt>
                <c:pt idx="11">
                  <c:v>9,2</c:v>
                </c:pt>
                <c:pt idx="12">
                  <c:v>10</c:v>
                </c:pt>
                <c:pt idx="13">
                  <c:v>11</c:v>
                </c:pt>
              </c:strCache>
            </c:strRef>
          </c:cat>
          <c:val>
            <c:numRef>
              <c:f>Лист1!$B$5:$O$5</c:f>
              <c:numCache>
                <c:formatCode>General</c:formatCode>
                <c:ptCount val="14"/>
                <c:pt idx="0">
                  <c:v>98.35</c:v>
                </c:pt>
                <c:pt idx="1">
                  <c:v>96.11</c:v>
                </c:pt>
                <c:pt idx="2">
                  <c:v>97.76</c:v>
                </c:pt>
                <c:pt idx="3">
                  <c:v>88.83</c:v>
                </c:pt>
                <c:pt idx="4">
                  <c:v>90.46</c:v>
                </c:pt>
                <c:pt idx="5">
                  <c:v>83.2</c:v>
                </c:pt>
                <c:pt idx="6">
                  <c:v>98.62</c:v>
                </c:pt>
                <c:pt idx="7">
                  <c:v>96.57</c:v>
                </c:pt>
                <c:pt idx="8">
                  <c:v>88.28</c:v>
                </c:pt>
                <c:pt idx="9">
                  <c:v>88.76</c:v>
                </c:pt>
                <c:pt idx="10">
                  <c:v>78.69</c:v>
                </c:pt>
                <c:pt idx="11">
                  <c:v>76.2</c:v>
                </c:pt>
                <c:pt idx="12">
                  <c:v>86.9</c:v>
                </c:pt>
                <c:pt idx="13">
                  <c:v>42.2</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61.06</c:v>
                </c:pt>
                <c:pt idx="1">
                  <c:v>79.150000000000006</c:v>
                </c:pt>
                <c:pt idx="2">
                  <c:v>75.510000000000005</c:v>
                </c:pt>
                <c:pt idx="3">
                  <c:v>81.81</c:v>
                </c:pt>
                <c:pt idx="4">
                  <c:v>75.64</c:v>
                </c:pt>
                <c:pt idx="5">
                  <c:v>77.25</c:v>
                </c:pt>
                <c:pt idx="6">
                  <c:v>70.47</c:v>
                </c:pt>
                <c:pt idx="7">
                  <c:v>75.490000000000009</c:v>
                </c:pt>
                <c:pt idx="8">
                  <c:v>80.77000000000001</c:v>
                </c:pt>
                <c:pt idx="9">
                  <c:v>67.150000000000006</c:v>
                </c:pt>
                <c:pt idx="10">
                  <c:v>63.92</c:v>
                </c:pt>
                <c:pt idx="11">
                  <c:v>77.61</c:v>
                </c:pt>
                <c:pt idx="12">
                  <c:v>69.62</c:v>
                </c:pt>
                <c:pt idx="13">
                  <c:v>70.210000000000008</c:v>
                </c:pt>
                <c:pt idx="14">
                  <c:v>74.930000000000007</c:v>
                </c:pt>
                <c:pt idx="15">
                  <c:v>72.759999999999991</c:v>
                </c:pt>
                <c:pt idx="16">
                  <c:v>77.069999999999993</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67.56</c:v>
                </c:pt>
                <c:pt idx="1">
                  <c:v>70.31</c:v>
                </c:pt>
                <c:pt idx="2">
                  <c:v>69.039999999999992</c:v>
                </c:pt>
                <c:pt idx="3">
                  <c:v>63.26</c:v>
                </c:pt>
                <c:pt idx="4">
                  <c:v>61.89</c:v>
                </c:pt>
                <c:pt idx="5">
                  <c:v>64.069999999999993</c:v>
                </c:pt>
                <c:pt idx="6">
                  <c:v>62.5</c:v>
                </c:pt>
                <c:pt idx="7">
                  <c:v>77.28</c:v>
                </c:pt>
                <c:pt idx="8">
                  <c:v>68.260000000000005</c:v>
                </c:pt>
                <c:pt idx="9">
                  <c:v>58.34</c:v>
                </c:pt>
                <c:pt idx="10">
                  <c:v>51.28</c:v>
                </c:pt>
                <c:pt idx="11">
                  <c:v>72.539999999999992</c:v>
                </c:pt>
                <c:pt idx="12">
                  <c:v>54.42</c:v>
                </c:pt>
                <c:pt idx="13">
                  <c:v>62.45</c:v>
                </c:pt>
                <c:pt idx="14">
                  <c:v>72.22</c:v>
                </c:pt>
                <c:pt idx="15">
                  <c:v>63.3</c:v>
                </c:pt>
                <c:pt idx="16">
                  <c:v>61.62</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68.62</c:v>
                </c:pt>
                <c:pt idx="1">
                  <c:v>78.87</c:v>
                </c:pt>
                <c:pt idx="2">
                  <c:v>75.099999999999994</c:v>
                </c:pt>
                <c:pt idx="3">
                  <c:v>74.89</c:v>
                </c:pt>
                <c:pt idx="4">
                  <c:v>71.790000000000006</c:v>
                </c:pt>
                <c:pt idx="5">
                  <c:v>74.22</c:v>
                </c:pt>
                <c:pt idx="6">
                  <c:v>75.319999999999993</c:v>
                </c:pt>
                <c:pt idx="7">
                  <c:v>84.21</c:v>
                </c:pt>
                <c:pt idx="8">
                  <c:v>68.39</c:v>
                </c:pt>
                <c:pt idx="9">
                  <c:v>75</c:v>
                </c:pt>
                <c:pt idx="10">
                  <c:v>65.89</c:v>
                </c:pt>
                <c:pt idx="11">
                  <c:v>80.989999999999995</c:v>
                </c:pt>
                <c:pt idx="12">
                  <c:v>76.19</c:v>
                </c:pt>
                <c:pt idx="13">
                  <c:v>72.63</c:v>
                </c:pt>
                <c:pt idx="14">
                  <c:v>74.62</c:v>
                </c:pt>
                <c:pt idx="15">
                  <c:v>72.349999999999994</c:v>
                </c:pt>
                <c:pt idx="16">
                  <c:v>72.16</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72.92</c:v>
                </c:pt>
                <c:pt idx="1">
                  <c:v>80.77</c:v>
                </c:pt>
                <c:pt idx="2">
                  <c:v>76.989999999999995</c:v>
                </c:pt>
                <c:pt idx="3">
                  <c:v>79.599999999999994</c:v>
                </c:pt>
                <c:pt idx="4">
                  <c:v>70.91</c:v>
                </c:pt>
                <c:pt idx="5">
                  <c:v>78.900000000000006</c:v>
                </c:pt>
                <c:pt idx="6">
                  <c:v>75.180000000000007</c:v>
                </c:pt>
                <c:pt idx="7">
                  <c:v>84.71</c:v>
                </c:pt>
                <c:pt idx="8">
                  <c:v>73.87</c:v>
                </c:pt>
                <c:pt idx="9">
                  <c:v>69.290000000000006</c:v>
                </c:pt>
                <c:pt idx="10">
                  <c:v>66.83</c:v>
                </c:pt>
                <c:pt idx="11">
                  <c:v>71.89</c:v>
                </c:pt>
                <c:pt idx="12">
                  <c:v>73.849999999999994</c:v>
                </c:pt>
                <c:pt idx="13">
                  <c:v>70.040000000000006</c:v>
                </c:pt>
                <c:pt idx="14">
                  <c:v>78.27</c:v>
                </c:pt>
                <c:pt idx="15">
                  <c:v>70.02</c:v>
                </c:pt>
                <c:pt idx="16">
                  <c:v>79.84</c:v>
                </c:pt>
              </c:numCache>
            </c:numRef>
          </c:val>
          <c:extLst>
            <c:ext xmlns:c16="http://schemas.microsoft.com/office/drawing/2014/chart" uri="{C3380CC4-5D6E-409C-BE32-E72D297353CC}">
              <c16:uniqueId val="{00000000-41D2-4CCD-965A-5AFA7EB40F17}"/>
            </c:ext>
          </c:extLst>
        </c:ser>
        <c:ser>
          <c:idx val="4"/>
          <c:order val="4"/>
          <c:tx>
            <c:strRef>
              <c:f>Лист1!$F$1</c:f>
              <c:strCache>
                <c:ptCount val="1"/>
                <c:pt idx="0">
                  <c:v>2025</c:v>
                </c:pt>
              </c:strCache>
            </c:strRef>
          </c:tx>
          <c:spPr>
            <a:solidFill>
              <a:schemeClr val="accent5">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70</c:v>
                </c:pt>
                <c:pt idx="1">
                  <c:v>79.599999999999994</c:v>
                </c:pt>
                <c:pt idx="2">
                  <c:v>71.63</c:v>
                </c:pt>
                <c:pt idx="3">
                  <c:v>81.73</c:v>
                </c:pt>
                <c:pt idx="4">
                  <c:v>72.28</c:v>
                </c:pt>
                <c:pt idx="5">
                  <c:v>86.29</c:v>
                </c:pt>
                <c:pt idx="6">
                  <c:v>75.81</c:v>
                </c:pt>
                <c:pt idx="7">
                  <c:v>83.33</c:v>
                </c:pt>
                <c:pt idx="8">
                  <c:v>75.38</c:v>
                </c:pt>
                <c:pt idx="9">
                  <c:v>73.72999999999999</c:v>
                </c:pt>
                <c:pt idx="10">
                  <c:v>68.960000000000008</c:v>
                </c:pt>
                <c:pt idx="11">
                  <c:v>76.23</c:v>
                </c:pt>
                <c:pt idx="12">
                  <c:v>76.81</c:v>
                </c:pt>
                <c:pt idx="13">
                  <c:v>74.3</c:v>
                </c:pt>
                <c:pt idx="14">
                  <c:v>85.710000000000008</c:v>
                </c:pt>
                <c:pt idx="15">
                  <c:v>74.13</c:v>
                </c:pt>
                <c:pt idx="16">
                  <c:v>73.03</c:v>
                </c:pt>
              </c:numCache>
            </c:numRef>
          </c:val>
          <c:extLst>
            <c:ext xmlns:c16="http://schemas.microsoft.com/office/drawing/2014/chart" uri="{C3380CC4-5D6E-409C-BE32-E72D297353CC}">
              <c16:uniqueId val="{00000000-4721-461D-A909-4F49D2869C5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72.429999999999993</c:v>
                </c:pt>
                <c:pt idx="1">
                  <c:v>68.92</c:v>
                </c:pt>
                <c:pt idx="2">
                  <c:v>78.25</c:v>
                </c:pt>
                <c:pt idx="3">
                  <c:v>66.81</c:v>
                </c:pt>
                <c:pt idx="4">
                  <c:v>79.42</c:v>
                </c:pt>
                <c:pt idx="5">
                  <c:v>72.86</c:v>
                </c:pt>
                <c:pt idx="6">
                  <c:v>80.73</c:v>
                </c:pt>
                <c:pt idx="7">
                  <c:v>72.5</c:v>
                </c:pt>
                <c:pt idx="8">
                  <c:v>81.58</c:v>
                </c:pt>
                <c:pt idx="9">
                  <c:v>86.92</c:v>
                </c:pt>
                <c:pt idx="10">
                  <c:v>69.87</c:v>
                </c:pt>
                <c:pt idx="11">
                  <c:v>61.06</c:v>
                </c:pt>
                <c:pt idx="12">
                  <c:v>75.25</c:v>
                </c:pt>
                <c:pt idx="13">
                  <c:v>81.069999999999993</c:v>
                </c:pt>
                <c:pt idx="14">
                  <c:v>77.490000000000009</c:v>
                </c:pt>
                <c:pt idx="15">
                  <c:v>69.83</c:v>
                </c:pt>
                <c:pt idx="16">
                  <c:v>65.36</c:v>
                </c:pt>
                <c:pt idx="17">
                  <c:v>76.42</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61.16</c:v>
                </c:pt>
                <c:pt idx="1">
                  <c:v>66.5</c:v>
                </c:pt>
                <c:pt idx="2">
                  <c:v>66.91</c:v>
                </c:pt>
                <c:pt idx="3">
                  <c:v>65.28</c:v>
                </c:pt>
                <c:pt idx="4">
                  <c:v>53.42</c:v>
                </c:pt>
                <c:pt idx="5">
                  <c:v>66.510000000000005</c:v>
                </c:pt>
                <c:pt idx="6">
                  <c:v>76.289999999999992</c:v>
                </c:pt>
                <c:pt idx="7">
                  <c:v>69.710000000000008</c:v>
                </c:pt>
                <c:pt idx="8">
                  <c:v>62.93</c:v>
                </c:pt>
                <c:pt idx="9">
                  <c:v>59.050000000000004</c:v>
                </c:pt>
                <c:pt idx="10">
                  <c:v>69.84</c:v>
                </c:pt>
                <c:pt idx="11">
                  <c:v>81.55</c:v>
                </c:pt>
                <c:pt idx="12">
                  <c:v>61.17</c:v>
                </c:pt>
                <c:pt idx="13">
                  <c:v>72.91</c:v>
                </c:pt>
                <c:pt idx="14">
                  <c:v>70.53</c:v>
                </c:pt>
                <c:pt idx="15">
                  <c:v>71.349999999999994</c:v>
                </c:pt>
                <c:pt idx="16">
                  <c:v>57.99</c:v>
                </c:pt>
                <c:pt idx="17">
                  <c:v>73.22</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69.31</c:v>
                </c:pt>
                <c:pt idx="1">
                  <c:v>74.680000000000007</c:v>
                </c:pt>
                <c:pt idx="2">
                  <c:v>75.460000000000008</c:v>
                </c:pt>
                <c:pt idx="3">
                  <c:v>78.709999999999994</c:v>
                </c:pt>
                <c:pt idx="4">
                  <c:v>77.16</c:v>
                </c:pt>
                <c:pt idx="5">
                  <c:v>76.06</c:v>
                </c:pt>
                <c:pt idx="6">
                  <c:v>82.97</c:v>
                </c:pt>
                <c:pt idx="7">
                  <c:v>68.95</c:v>
                </c:pt>
                <c:pt idx="8">
                  <c:v>70.8</c:v>
                </c:pt>
                <c:pt idx="9">
                  <c:v>81.36</c:v>
                </c:pt>
                <c:pt idx="10">
                  <c:v>82.2</c:v>
                </c:pt>
                <c:pt idx="11">
                  <c:v>77.650000000000006</c:v>
                </c:pt>
                <c:pt idx="12">
                  <c:v>75.289999999999992</c:v>
                </c:pt>
                <c:pt idx="13">
                  <c:v>70.39</c:v>
                </c:pt>
                <c:pt idx="14">
                  <c:v>73.67</c:v>
                </c:pt>
                <c:pt idx="15">
                  <c:v>71.87</c:v>
                </c:pt>
                <c:pt idx="16">
                  <c:v>77.95</c:v>
                </c:pt>
                <c:pt idx="17">
                  <c:v>93.4</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69.540000000000006</c:v>
                </c:pt>
                <c:pt idx="1">
                  <c:v>73.25</c:v>
                </c:pt>
                <c:pt idx="2">
                  <c:v>76.3</c:v>
                </c:pt>
                <c:pt idx="3">
                  <c:v>81.199999999999989</c:v>
                </c:pt>
                <c:pt idx="4">
                  <c:v>65.64</c:v>
                </c:pt>
                <c:pt idx="5">
                  <c:v>77.02</c:v>
                </c:pt>
                <c:pt idx="6">
                  <c:v>76.650000000000006</c:v>
                </c:pt>
                <c:pt idx="7">
                  <c:v>75.56</c:v>
                </c:pt>
                <c:pt idx="8">
                  <c:v>79.66</c:v>
                </c:pt>
                <c:pt idx="9">
                  <c:v>80.03</c:v>
                </c:pt>
                <c:pt idx="10">
                  <c:v>81.47999999999999</c:v>
                </c:pt>
                <c:pt idx="11">
                  <c:v>79.319999999999993</c:v>
                </c:pt>
                <c:pt idx="12">
                  <c:v>75.17</c:v>
                </c:pt>
                <c:pt idx="13">
                  <c:v>74.86</c:v>
                </c:pt>
                <c:pt idx="14">
                  <c:v>75.179999999999993</c:v>
                </c:pt>
                <c:pt idx="15">
                  <c:v>70.19</c:v>
                </c:pt>
                <c:pt idx="16">
                  <c:v>77.63</c:v>
                </c:pt>
                <c:pt idx="17">
                  <c:v>88.78</c:v>
                </c:pt>
              </c:numCache>
            </c:numRef>
          </c:val>
          <c:extLst>
            <c:ext xmlns:c16="http://schemas.microsoft.com/office/drawing/2014/chart" uri="{C3380CC4-5D6E-409C-BE32-E72D297353CC}">
              <c16:uniqueId val="{00000000-3401-47AC-800C-0F9AF7E1CF5F}"/>
            </c:ext>
          </c:extLst>
        </c:ser>
        <c:ser>
          <c:idx val="4"/>
          <c:order val="4"/>
          <c:tx>
            <c:strRef>
              <c:f>Лист1!$F$1</c:f>
              <c:strCache>
                <c:ptCount val="1"/>
                <c:pt idx="0">
                  <c:v>2025</c:v>
                </c:pt>
              </c:strCache>
            </c:strRef>
          </c:tx>
          <c:spPr>
            <a:solidFill>
              <a:schemeClr val="accent5">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66.459999999999994</c:v>
                </c:pt>
                <c:pt idx="1">
                  <c:v>73.22</c:v>
                </c:pt>
                <c:pt idx="2">
                  <c:v>76.27</c:v>
                </c:pt>
                <c:pt idx="3">
                  <c:v>71.22</c:v>
                </c:pt>
                <c:pt idx="4">
                  <c:v>76.27</c:v>
                </c:pt>
                <c:pt idx="5">
                  <c:v>75.41</c:v>
                </c:pt>
                <c:pt idx="6">
                  <c:v>75.61</c:v>
                </c:pt>
                <c:pt idx="7">
                  <c:v>65.63</c:v>
                </c:pt>
                <c:pt idx="8">
                  <c:v>81.400000000000006</c:v>
                </c:pt>
                <c:pt idx="9">
                  <c:v>80.430000000000007</c:v>
                </c:pt>
                <c:pt idx="10">
                  <c:v>77.27000000000001</c:v>
                </c:pt>
                <c:pt idx="11">
                  <c:v>67.91</c:v>
                </c:pt>
                <c:pt idx="12">
                  <c:v>73.099999999999994</c:v>
                </c:pt>
                <c:pt idx="13">
                  <c:v>80.650000000000006</c:v>
                </c:pt>
                <c:pt idx="14">
                  <c:v>70.069999999999993</c:v>
                </c:pt>
                <c:pt idx="15">
                  <c:v>69.75</c:v>
                </c:pt>
                <c:pt idx="16">
                  <c:v>72.210000000000008</c:v>
                </c:pt>
                <c:pt idx="17">
                  <c:v>96.07</c:v>
                </c:pt>
              </c:numCache>
            </c:numRef>
          </c:val>
          <c:extLst>
            <c:ext xmlns:c16="http://schemas.microsoft.com/office/drawing/2014/chart" uri="{C3380CC4-5D6E-409C-BE32-E72D297353CC}">
              <c16:uniqueId val="{00000000-DF9A-4901-8C31-9FA57F33003A}"/>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Лист1!$A$2:$A$23</c:f>
              <c:strCache>
                <c:ptCount val="22"/>
                <c:pt idx="0">
                  <c:v>1</c:v>
                </c:pt>
                <c:pt idx="1">
                  <c:v>2</c:v>
                </c:pt>
                <c:pt idx="2">
                  <c:v>3.1</c:v>
                </c:pt>
                <c:pt idx="3">
                  <c:v>3.2</c:v>
                </c:pt>
                <c:pt idx="4">
                  <c:v>3.3</c:v>
                </c:pt>
                <c:pt idx="5">
                  <c:v>4</c:v>
                </c:pt>
                <c:pt idx="6">
                  <c:v>5</c:v>
                </c:pt>
                <c:pt idx="7">
                  <c:v>6.1</c:v>
                </c:pt>
                <c:pt idx="8">
                  <c:v>6.2</c:v>
                </c:pt>
                <c:pt idx="9">
                  <c:v>6.3</c:v>
                </c:pt>
                <c:pt idx="10">
                  <c:v>7.1</c:v>
                </c:pt>
                <c:pt idx="11">
                  <c:v>7.2</c:v>
                </c:pt>
                <c:pt idx="12">
                  <c:v>8К1</c:v>
                </c:pt>
                <c:pt idx="13">
                  <c:v>8К2</c:v>
                </c:pt>
                <c:pt idx="14">
                  <c:v>8К3</c:v>
                </c:pt>
                <c:pt idx="15">
                  <c:v>9К1</c:v>
                </c:pt>
                <c:pt idx="16">
                  <c:v>9К2</c:v>
                </c:pt>
                <c:pt idx="17">
                  <c:v>9К3</c:v>
                </c:pt>
                <c:pt idx="18">
                  <c:v>10.1</c:v>
                </c:pt>
                <c:pt idx="19">
                  <c:v>10.2К1</c:v>
                </c:pt>
                <c:pt idx="20">
                  <c:v>10.2К2</c:v>
                </c:pt>
                <c:pt idx="21">
                  <c:v>10.2К3</c:v>
                </c:pt>
              </c:strCache>
            </c:strRef>
          </c:cat>
          <c:val>
            <c:numRef>
              <c:f>Лист1!$B$2:$B$23</c:f>
              <c:numCache>
                <c:formatCode>General</c:formatCode>
                <c:ptCount val="22"/>
                <c:pt idx="0">
                  <c:v>91.26</c:v>
                </c:pt>
                <c:pt idx="1">
                  <c:v>78.77</c:v>
                </c:pt>
                <c:pt idx="2">
                  <c:v>70.709999999999994</c:v>
                </c:pt>
                <c:pt idx="3">
                  <c:v>87.54</c:v>
                </c:pt>
                <c:pt idx="4">
                  <c:v>60.76</c:v>
                </c:pt>
                <c:pt idx="5">
                  <c:v>76.260000000000005</c:v>
                </c:pt>
                <c:pt idx="6">
                  <c:v>86.71</c:v>
                </c:pt>
                <c:pt idx="7">
                  <c:v>78.540000000000006</c:v>
                </c:pt>
                <c:pt idx="8">
                  <c:v>44.55</c:v>
                </c:pt>
                <c:pt idx="9">
                  <c:v>33.86</c:v>
                </c:pt>
                <c:pt idx="10">
                  <c:v>73.790000000000006</c:v>
                </c:pt>
                <c:pt idx="11">
                  <c:v>68.849999999999994</c:v>
                </c:pt>
                <c:pt idx="12">
                  <c:v>86.56</c:v>
                </c:pt>
                <c:pt idx="13">
                  <c:v>72.319999999999993</c:v>
                </c:pt>
                <c:pt idx="14">
                  <c:v>52.59</c:v>
                </c:pt>
                <c:pt idx="15">
                  <c:v>92.96</c:v>
                </c:pt>
                <c:pt idx="16">
                  <c:v>89.08</c:v>
                </c:pt>
                <c:pt idx="17">
                  <c:v>59.48</c:v>
                </c:pt>
                <c:pt idx="18">
                  <c:v>82.33</c:v>
                </c:pt>
                <c:pt idx="19">
                  <c:v>67.349999999999994</c:v>
                </c:pt>
                <c:pt idx="20">
                  <c:v>65.87</c:v>
                </c:pt>
                <c:pt idx="21">
                  <c:v>37.770000000000003</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6"/>
              <c:layout>
                <c:manualLayout>
                  <c:x val="5.5881531153953211E-3"/>
                  <c:y val="-1.648998822143699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67FF-4A47-B589-7C58D0838A17}"/>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D70-4332-A970-2E955DBEDC4C}"/>
                </c:ext>
              </c:extLst>
            </c:dLbl>
            <c:dLbl>
              <c:idx val="15"/>
              <c:layout>
                <c:manualLayout>
                  <c:x val="6.7057837384745158E-3"/>
                  <c:y val="-4.7114252061248533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8"/>
              <c:layout>
                <c:manualLayout>
                  <c:x val="4.4705224923161256E-3"/>
                  <c:y val="-2.2259321090706732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dLbl>
              <c:idx val="21"/>
              <c:layout>
                <c:manualLayout>
                  <c:x val="6.7057837384744343E-3"/>
                  <c:y val="-7.067137809187279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Лист1!$A$2:$A$23</c:f>
              <c:strCache>
                <c:ptCount val="22"/>
                <c:pt idx="0">
                  <c:v>1</c:v>
                </c:pt>
                <c:pt idx="1">
                  <c:v>2</c:v>
                </c:pt>
                <c:pt idx="2">
                  <c:v>3.1</c:v>
                </c:pt>
                <c:pt idx="3">
                  <c:v>3.2</c:v>
                </c:pt>
                <c:pt idx="4">
                  <c:v>3.3</c:v>
                </c:pt>
                <c:pt idx="5">
                  <c:v>4</c:v>
                </c:pt>
                <c:pt idx="6">
                  <c:v>5</c:v>
                </c:pt>
                <c:pt idx="7">
                  <c:v>6.1</c:v>
                </c:pt>
                <c:pt idx="8">
                  <c:v>6.2</c:v>
                </c:pt>
                <c:pt idx="9">
                  <c:v>6.3</c:v>
                </c:pt>
                <c:pt idx="10">
                  <c:v>7.1</c:v>
                </c:pt>
                <c:pt idx="11">
                  <c:v>7.2</c:v>
                </c:pt>
                <c:pt idx="12">
                  <c:v>8К1</c:v>
                </c:pt>
                <c:pt idx="13">
                  <c:v>8К2</c:v>
                </c:pt>
                <c:pt idx="14">
                  <c:v>8К3</c:v>
                </c:pt>
                <c:pt idx="15">
                  <c:v>9К1</c:v>
                </c:pt>
                <c:pt idx="16">
                  <c:v>9К2</c:v>
                </c:pt>
                <c:pt idx="17">
                  <c:v>9К3</c:v>
                </c:pt>
                <c:pt idx="18">
                  <c:v>10.1</c:v>
                </c:pt>
                <c:pt idx="19">
                  <c:v>10.2К1</c:v>
                </c:pt>
                <c:pt idx="20">
                  <c:v>10.2К2</c:v>
                </c:pt>
                <c:pt idx="21">
                  <c:v>10.2К3</c:v>
                </c:pt>
              </c:strCache>
            </c:strRef>
          </c:cat>
          <c:val>
            <c:numRef>
              <c:f>Лист1!$C$2:$C$23</c:f>
              <c:numCache>
                <c:formatCode>General</c:formatCode>
                <c:ptCount val="22"/>
                <c:pt idx="0">
                  <c:v>88.88</c:v>
                </c:pt>
                <c:pt idx="1">
                  <c:v>74.36</c:v>
                </c:pt>
                <c:pt idx="2">
                  <c:v>64.64</c:v>
                </c:pt>
                <c:pt idx="3">
                  <c:v>85.47</c:v>
                </c:pt>
                <c:pt idx="4">
                  <c:v>56.6</c:v>
                </c:pt>
                <c:pt idx="5">
                  <c:v>73.599999999999994</c:v>
                </c:pt>
                <c:pt idx="6">
                  <c:v>84.66</c:v>
                </c:pt>
                <c:pt idx="7">
                  <c:v>74.510000000000005</c:v>
                </c:pt>
                <c:pt idx="8">
                  <c:v>42.43</c:v>
                </c:pt>
                <c:pt idx="9">
                  <c:v>29.82</c:v>
                </c:pt>
                <c:pt idx="10">
                  <c:v>72.569999999999993</c:v>
                </c:pt>
                <c:pt idx="11">
                  <c:v>67.19</c:v>
                </c:pt>
                <c:pt idx="12">
                  <c:v>85.18</c:v>
                </c:pt>
                <c:pt idx="13">
                  <c:v>69.44</c:v>
                </c:pt>
                <c:pt idx="14">
                  <c:v>48.61</c:v>
                </c:pt>
                <c:pt idx="15">
                  <c:v>91.91</c:v>
                </c:pt>
                <c:pt idx="16">
                  <c:v>86.15</c:v>
                </c:pt>
                <c:pt idx="17">
                  <c:v>58.64</c:v>
                </c:pt>
                <c:pt idx="18">
                  <c:v>81.69</c:v>
                </c:pt>
                <c:pt idx="19">
                  <c:v>65.41</c:v>
                </c:pt>
                <c:pt idx="20">
                  <c:v>59.39</c:v>
                </c:pt>
                <c:pt idx="21">
                  <c:v>32.99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0.94</c:v>
                </c:pt>
                <c:pt idx="1">
                  <c:v>18.260000000000002</c:v>
                </c:pt>
                <c:pt idx="2">
                  <c:v>55.08</c:v>
                </c:pt>
                <c:pt idx="3">
                  <c:v>25.72</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0.9</c:v>
                </c:pt>
                <c:pt idx="1">
                  <c:v>23.15</c:v>
                </c:pt>
                <c:pt idx="2">
                  <c:v>56.25</c:v>
                </c:pt>
                <c:pt idx="3">
                  <c:v>19.71</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08-28D0-4C8F-960F-05044F09E32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Лист1!$B$1:$AH$1</c:f>
              <c:strCach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strCache>
            </c:strRef>
          </c:cat>
          <c:val>
            <c:numRef>
              <c:f>Лист1!$B$2:$AH$2</c:f>
              <c:numCache>
                <c:formatCode>General</c:formatCode>
                <c:ptCount val="33"/>
                <c:pt idx="0">
                  <c:v>0.1</c:v>
                </c:pt>
                <c:pt idx="1">
                  <c:v>0</c:v>
                </c:pt>
                <c:pt idx="2">
                  <c:v>0.1</c:v>
                </c:pt>
                <c:pt idx="3">
                  <c:v>0</c:v>
                </c:pt>
                <c:pt idx="4">
                  <c:v>0.1</c:v>
                </c:pt>
                <c:pt idx="5">
                  <c:v>0.2</c:v>
                </c:pt>
                <c:pt idx="6">
                  <c:v>0.2</c:v>
                </c:pt>
                <c:pt idx="7">
                  <c:v>0.2</c:v>
                </c:pt>
                <c:pt idx="8">
                  <c:v>0.9</c:v>
                </c:pt>
                <c:pt idx="9">
                  <c:v>1</c:v>
                </c:pt>
                <c:pt idx="10">
                  <c:v>1.1000000000000001</c:v>
                </c:pt>
                <c:pt idx="11">
                  <c:v>1.5</c:v>
                </c:pt>
                <c:pt idx="12">
                  <c:v>1.6</c:v>
                </c:pt>
                <c:pt idx="13">
                  <c:v>2</c:v>
                </c:pt>
                <c:pt idx="14">
                  <c:v>2.4</c:v>
                </c:pt>
                <c:pt idx="15">
                  <c:v>3.3</c:v>
                </c:pt>
                <c:pt idx="16">
                  <c:v>4</c:v>
                </c:pt>
                <c:pt idx="17">
                  <c:v>5.3</c:v>
                </c:pt>
                <c:pt idx="18">
                  <c:v>4.9000000000000004</c:v>
                </c:pt>
                <c:pt idx="19">
                  <c:v>5.8</c:v>
                </c:pt>
                <c:pt idx="20">
                  <c:v>6.2</c:v>
                </c:pt>
                <c:pt idx="21">
                  <c:v>6.3</c:v>
                </c:pt>
                <c:pt idx="22">
                  <c:v>6.4</c:v>
                </c:pt>
                <c:pt idx="23">
                  <c:v>6.7</c:v>
                </c:pt>
                <c:pt idx="24">
                  <c:v>7</c:v>
                </c:pt>
                <c:pt idx="25">
                  <c:v>6.8</c:v>
                </c:pt>
                <c:pt idx="26">
                  <c:v>6.2</c:v>
                </c:pt>
                <c:pt idx="27">
                  <c:v>6.1</c:v>
                </c:pt>
                <c:pt idx="28">
                  <c:v>4.7</c:v>
                </c:pt>
                <c:pt idx="29">
                  <c:v>3.9</c:v>
                </c:pt>
                <c:pt idx="30">
                  <c:v>2.5</c:v>
                </c:pt>
                <c:pt idx="31">
                  <c:v>1.6</c:v>
                </c:pt>
                <c:pt idx="32">
                  <c:v>0.8</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ru-RU" sz="1400" dirty="0"/>
              <a:t>Результаты</a:t>
            </a:r>
            <a:r>
              <a:rPr lang="ru-RU" sz="1400" baseline="0" dirty="0"/>
              <a:t> проведения ВПР по количеству участников (отметки), чел</a:t>
            </a:r>
            <a:r>
              <a:rPr lang="ru-RU" sz="1400" baseline="30000" dirty="0"/>
              <a:t>*</a:t>
            </a:r>
            <a:r>
              <a:rPr lang="ru-RU" sz="1400" baseline="0" dirty="0"/>
              <a:t>.</a:t>
            </a:r>
            <a:endParaRPr lang="ru-RU" sz="1400" dirty="0"/>
          </a:p>
        </c:rich>
      </c:tx>
      <c:layout>
        <c:manualLayout>
          <c:xMode val="edge"/>
          <c:yMode val="edge"/>
          <c:x val="0.14556733141263703"/>
          <c:y val="2.286624614379664E-3"/>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5094394017852145"/>
          <c:y val="0.18879960676862079"/>
          <c:w val="0.71189384674202882"/>
          <c:h val="0.67781317207090119"/>
        </c:manualLayout>
      </c:layout>
      <c:barChart>
        <c:barDir val="bar"/>
        <c:grouping val="stacked"/>
        <c:varyColors val="0"/>
        <c:ser>
          <c:idx val="0"/>
          <c:order val="0"/>
          <c:tx>
            <c:strRef>
              <c:f>Лист1!$B$1</c:f>
              <c:strCache>
                <c:ptCount val="1"/>
                <c:pt idx="0">
                  <c:v>"2"</c:v>
                </c:pt>
              </c:strCache>
            </c:strRef>
          </c:tx>
          <c:spPr>
            <a:solidFill>
              <a:schemeClr val="accent6"/>
            </a:solidFill>
            <a:ln>
              <a:noFill/>
            </a:ln>
            <a:effectLst/>
          </c:spPr>
          <c:invertIfNegative val="0"/>
          <c:dLbls>
            <c:dLbl>
              <c:idx val="0"/>
              <c:layout>
                <c:manualLayout>
                  <c:x val="1.7679304387263001E-3"/>
                  <c:y val="-7.8065452388372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69A-AD8D-0B41522754EE}"/>
                </c:ext>
              </c:extLst>
            </c:dLbl>
            <c:dLbl>
              <c:idx val="1"/>
              <c:layout>
                <c:manualLayout>
                  <c:x val="2.9903250035907446E-2"/>
                  <c:y val="-8.6891735346427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69A-AD8D-0B41522754EE}"/>
                </c:ext>
              </c:extLst>
            </c:dLbl>
            <c:dLbl>
              <c:idx val="2"/>
              <c:layout>
                <c:manualLayout>
                  <c:x val="2.6385220619918336E-2"/>
                  <c:y val="-9.8324858418325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05-469A-AD8D-0B41522754EE}"/>
                </c:ext>
              </c:extLst>
            </c:dLbl>
            <c:dLbl>
              <c:idx val="3"/>
              <c:layout>
                <c:manualLayout>
                  <c:x val="-2.8096626399905456E-2"/>
                  <c:y val="-3.8683489669585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F0-43F9-9CB1-7EFAFAE93FA4}"/>
                </c:ext>
              </c:extLst>
            </c:dLbl>
            <c:dLbl>
              <c:idx val="4"/>
              <c:layout>
                <c:manualLayout>
                  <c:x val="-2.6340587249911333E-2"/>
                  <c:y val="-2.6594899147840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F0-43F9-9CB1-7EFAFAE93F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русский язык</c:v>
                </c:pt>
                <c:pt idx="1">
                  <c:v>математика</c:v>
                </c:pt>
                <c:pt idx="2">
                  <c:v>окружающий мир</c:v>
                </c:pt>
                <c:pt idx="3">
                  <c:v>английский язык</c:v>
                </c:pt>
                <c:pt idx="4">
                  <c:v>литературное чтение</c:v>
                </c:pt>
              </c:strCache>
            </c:strRef>
          </c:cat>
          <c:val>
            <c:numRef>
              <c:f>Лист1!$B$2:$B$6</c:f>
              <c:numCache>
                <c:formatCode>General</c:formatCode>
                <c:ptCount val="5"/>
                <c:pt idx="0">
                  <c:v>1421</c:v>
                </c:pt>
                <c:pt idx="1">
                  <c:v>501</c:v>
                </c:pt>
                <c:pt idx="2">
                  <c:v>124</c:v>
                </c:pt>
                <c:pt idx="3">
                  <c:v>198</c:v>
                </c:pt>
                <c:pt idx="4">
                  <c:v>72</c:v>
                </c:pt>
              </c:numCache>
            </c:numRef>
          </c:val>
          <c:extLst>
            <c:ext xmlns:c16="http://schemas.microsoft.com/office/drawing/2014/chart" uri="{C3380CC4-5D6E-409C-BE32-E72D297353CC}">
              <c16:uniqueId val="{00000000-B405-469A-AD8D-0B41522754EE}"/>
            </c:ext>
          </c:extLst>
        </c:ser>
        <c:ser>
          <c:idx val="1"/>
          <c:order val="1"/>
          <c:tx>
            <c:strRef>
              <c:f>Лист1!$C$1</c:f>
              <c:strCache>
                <c:ptCount val="1"/>
                <c:pt idx="0">
                  <c:v>"3"</c:v>
                </c:pt>
              </c:strCache>
            </c:strRef>
          </c:tx>
          <c:spPr>
            <a:solidFill>
              <a:schemeClr val="accent5"/>
            </a:solidFill>
            <a:ln>
              <a:noFill/>
            </a:ln>
            <a:effectLst/>
          </c:spPr>
          <c:invertIfNegative val="0"/>
          <c:dLbls>
            <c:dLbl>
              <c:idx val="3"/>
              <c:layout>
                <c:manualLayout>
                  <c:x val="1.2292274049958623E-2"/>
                  <c:y val="-5.3189798295680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F0-43F9-9CB1-7EFAFAE93FA4}"/>
                </c:ext>
              </c:extLst>
            </c:dLbl>
            <c:dLbl>
              <c:idx val="4"/>
              <c:layout>
                <c:manualLayout>
                  <c:x val="1.5804352349946833E-2"/>
                  <c:y val="-6.04429526087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F0-43F9-9CB1-7EFAFAE93F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русский язык</c:v>
                </c:pt>
                <c:pt idx="1">
                  <c:v>математика</c:v>
                </c:pt>
                <c:pt idx="2">
                  <c:v>окружающий мир</c:v>
                </c:pt>
                <c:pt idx="3">
                  <c:v>английский язык</c:v>
                </c:pt>
                <c:pt idx="4">
                  <c:v>литературное чтение</c:v>
                </c:pt>
              </c:strCache>
            </c:strRef>
          </c:cat>
          <c:val>
            <c:numRef>
              <c:f>Лист1!$C$2:$C$6</c:f>
              <c:numCache>
                <c:formatCode>General</c:formatCode>
                <c:ptCount val="5"/>
                <c:pt idx="0">
                  <c:v>7912</c:v>
                </c:pt>
                <c:pt idx="1">
                  <c:v>5194</c:v>
                </c:pt>
                <c:pt idx="2">
                  <c:v>3189</c:v>
                </c:pt>
                <c:pt idx="3">
                  <c:v>1071</c:v>
                </c:pt>
                <c:pt idx="4">
                  <c:v>859</c:v>
                </c:pt>
              </c:numCache>
            </c:numRef>
          </c:val>
          <c:extLst>
            <c:ext xmlns:c16="http://schemas.microsoft.com/office/drawing/2014/chart" uri="{C3380CC4-5D6E-409C-BE32-E72D297353CC}">
              <c16:uniqueId val="{00000001-B405-469A-AD8D-0B41522754EE}"/>
            </c:ext>
          </c:extLst>
        </c:ser>
        <c:ser>
          <c:idx val="2"/>
          <c:order val="2"/>
          <c:tx>
            <c:strRef>
              <c:f>Лист1!$D$1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русский язык</c:v>
                </c:pt>
                <c:pt idx="1">
                  <c:v>математика</c:v>
                </c:pt>
                <c:pt idx="2">
                  <c:v>окружающий мир</c:v>
                </c:pt>
                <c:pt idx="3">
                  <c:v>английский язык</c:v>
                </c:pt>
                <c:pt idx="4">
                  <c:v>литературное чтение</c:v>
                </c:pt>
              </c:strCache>
            </c:strRef>
          </c:cat>
          <c:val>
            <c:numRef>
              <c:f>Лист1!$D$2:$D$6</c:f>
              <c:numCache>
                <c:formatCode>General</c:formatCode>
                <c:ptCount val="5"/>
                <c:pt idx="0">
                  <c:v>8456</c:v>
                </c:pt>
                <c:pt idx="1">
                  <c:v>9971</c:v>
                </c:pt>
                <c:pt idx="2">
                  <c:v>7750</c:v>
                </c:pt>
                <c:pt idx="3">
                  <c:v>1771</c:v>
                </c:pt>
                <c:pt idx="4">
                  <c:v>1509</c:v>
                </c:pt>
              </c:numCache>
            </c:numRef>
          </c:val>
          <c:extLst>
            <c:ext xmlns:c16="http://schemas.microsoft.com/office/drawing/2014/chart" uri="{C3380CC4-5D6E-409C-BE32-E72D297353CC}">
              <c16:uniqueId val="{00000002-B405-469A-AD8D-0B41522754EE}"/>
            </c:ext>
          </c:extLst>
        </c:ser>
        <c:ser>
          <c:idx val="3"/>
          <c:order val="3"/>
          <c:tx>
            <c:strRef>
              <c:f>Лист1!$E$1</c:f>
              <c:strCache>
                <c:ptCount val="1"/>
                <c:pt idx="0">
                  <c:v>"5"</c:v>
                </c:pt>
              </c:strCache>
            </c:strRef>
          </c:tx>
          <c:spPr>
            <a:solidFill>
              <a:schemeClr val="accent6">
                <a:lumMod val="60000"/>
              </a:schemeClr>
            </a:solidFill>
            <a:ln>
              <a:noFill/>
            </a:ln>
            <a:effectLst/>
          </c:spPr>
          <c:invertIfNegative val="0"/>
          <c:dLbls>
            <c:dLbl>
              <c:idx val="3"/>
              <c:layout>
                <c:manualLayout>
                  <c:x val="3.5120782999881778E-2"/>
                  <c:y val="-9.6708724173963766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F0-43F9-9CB1-7EFAFAE93FA4}"/>
                </c:ext>
              </c:extLst>
            </c:dLbl>
            <c:dLbl>
              <c:idx val="4"/>
              <c:layout>
                <c:manualLayout>
                  <c:x val="4.3900978749852222E-2"/>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F0-43F9-9CB1-7EFAFAE93F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русский язык</c:v>
                </c:pt>
                <c:pt idx="1">
                  <c:v>математика</c:v>
                </c:pt>
                <c:pt idx="2">
                  <c:v>окружающий мир</c:v>
                </c:pt>
                <c:pt idx="3">
                  <c:v>английский язык</c:v>
                </c:pt>
                <c:pt idx="4">
                  <c:v>литературное чтение</c:v>
                </c:pt>
              </c:strCache>
            </c:strRef>
          </c:cat>
          <c:val>
            <c:numRef>
              <c:f>Лист1!$E$2:$E$6</c:f>
              <c:numCache>
                <c:formatCode>General</c:formatCode>
                <c:ptCount val="5"/>
                <c:pt idx="0">
                  <c:v>2841</c:v>
                </c:pt>
                <c:pt idx="1">
                  <c:v>4862</c:v>
                </c:pt>
                <c:pt idx="2">
                  <c:v>2715</c:v>
                </c:pt>
                <c:pt idx="3">
                  <c:v>606</c:v>
                </c:pt>
                <c:pt idx="4">
                  <c:v>547</c:v>
                </c:pt>
              </c:numCache>
            </c:numRef>
          </c:val>
          <c:extLst>
            <c:ext xmlns:c16="http://schemas.microsoft.com/office/drawing/2014/chart" uri="{C3380CC4-5D6E-409C-BE32-E72D297353CC}">
              <c16:uniqueId val="{00000003-B405-469A-AD8D-0B41522754EE}"/>
            </c:ext>
          </c:extLst>
        </c:ser>
        <c:dLbls>
          <c:showLegendKey val="0"/>
          <c:showVal val="0"/>
          <c:showCatName val="0"/>
          <c:showSerName val="0"/>
          <c:showPercent val="0"/>
          <c:showBubbleSize val="0"/>
        </c:dLbls>
        <c:gapWidth val="150"/>
        <c:overlap val="100"/>
        <c:axId val="1358290175"/>
        <c:axId val="1446896543"/>
      </c:barChart>
      <c:catAx>
        <c:axId val="1358290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1446896543"/>
        <c:crosses val="autoZero"/>
        <c:auto val="1"/>
        <c:lblAlgn val="ctr"/>
        <c:lblOffset val="100"/>
        <c:noMultiLvlLbl val="0"/>
      </c:catAx>
      <c:valAx>
        <c:axId val="1446896543"/>
        <c:scaling>
          <c:orientation val="minMax"/>
          <c:max val="210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582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Лист1!$B$1:$W$1</c:f>
              <c:strCache>
                <c:ptCount val="22"/>
                <c:pt idx="0">
                  <c:v>1</c:v>
                </c:pt>
                <c:pt idx="1">
                  <c:v>2</c:v>
                </c:pt>
                <c:pt idx="2">
                  <c:v>3,1</c:v>
                </c:pt>
                <c:pt idx="3">
                  <c:v>3,2</c:v>
                </c:pt>
                <c:pt idx="4">
                  <c:v>3,3</c:v>
                </c:pt>
                <c:pt idx="5">
                  <c:v>4</c:v>
                </c:pt>
                <c:pt idx="6">
                  <c:v>5</c:v>
                </c:pt>
                <c:pt idx="7">
                  <c:v>6,1</c:v>
                </c:pt>
                <c:pt idx="8">
                  <c:v>6,2</c:v>
                </c:pt>
                <c:pt idx="9">
                  <c:v>6,3</c:v>
                </c:pt>
                <c:pt idx="10">
                  <c:v>7,1</c:v>
                </c:pt>
                <c:pt idx="11">
                  <c:v>7,2</c:v>
                </c:pt>
                <c:pt idx="12">
                  <c:v>8K1</c:v>
                </c:pt>
                <c:pt idx="13">
                  <c:v>8K2</c:v>
                </c:pt>
                <c:pt idx="14">
                  <c:v>8K3</c:v>
                </c:pt>
                <c:pt idx="15">
                  <c:v>9,1</c:v>
                </c:pt>
                <c:pt idx="16">
                  <c:v>9,2</c:v>
                </c:pt>
                <c:pt idx="17">
                  <c:v>9,3</c:v>
                </c:pt>
                <c:pt idx="18">
                  <c:v>10,1</c:v>
                </c:pt>
                <c:pt idx="19">
                  <c:v>10.2K1</c:v>
                </c:pt>
                <c:pt idx="20">
                  <c:v>10.2K2</c:v>
                </c:pt>
                <c:pt idx="21">
                  <c:v>10.2K3</c:v>
                </c:pt>
              </c:strCache>
            </c:strRef>
          </c:cat>
          <c:val>
            <c:numRef>
              <c:f>Лист1!$B$2:$W$2</c:f>
              <c:numCache>
                <c:formatCode>General</c:formatCode>
                <c:ptCount val="22"/>
                <c:pt idx="0">
                  <c:v>39.11</c:v>
                </c:pt>
                <c:pt idx="1">
                  <c:v>22.58</c:v>
                </c:pt>
                <c:pt idx="2">
                  <c:v>8.8699999999999992</c:v>
                </c:pt>
                <c:pt idx="3">
                  <c:v>25</c:v>
                </c:pt>
                <c:pt idx="4">
                  <c:v>4.57</c:v>
                </c:pt>
                <c:pt idx="5">
                  <c:v>23.79</c:v>
                </c:pt>
                <c:pt idx="6">
                  <c:v>31.45</c:v>
                </c:pt>
                <c:pt idx="7">
                  <c:v>13.71</c:v>
                </c:pt>
                <c:pt idx="8">
                  <c:v>6.45</c:v>
                </c:pt>
                <c:pt idx="9">
                  <c:v>0.4</c:v>
                </c:pt>
                <c:pt idx="10">
                  <c:v>24.19</c:v>
                </c:pt>
                <c:pt idx="11">
                  <c:v>13.71</c:v>
                </c:pt>
                <c:pt idx="12">
                  <c:v>24.19</c:v>
                </c:pt>
                <c:pt idx="13">
                  <c:v>8.8699999999999992</c:v>
                </c:pt>
                <c:pt idx="14">
                  <c:v>2.42</c:v>
                </c:pt>
                <c:pt idx="15">
                  <c:v>32.26</c:v>
                </c:pt>
                <c:pt idx="16">
                  <c:v>10.48</c:v>
                </c:pt>
                <c:pt idx="17">
                  <c:v>5.65</c:v>
                </c:pt>
                <c:pt idx="18">
                  <c:v>16.940000000000001</c:v>
                </c:pt>
                <c:pt idx="19">
                  <c:v>4.03</c:v>
                </c:pt>
                <c:pt idx="20">
                  <c:v>8.06</c:v>
                </c:pt>
                <c:pt idx="21">
                  <c:v>1.61</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Лист1!$B$1:$W$1</c:f>
              <c:strCache>
                <c:ptCount val="22"/>
                <c:pt idx="0">
                  <c:v>1</c:v>
                </c:pt>
                <c:pt idx="1">
                  <c:v>2</c:v>
                </c:pt>
                <c:pt idx="2">
                  <c:v>3,1</c:v>
                </c:pt>
                <c:pt idx="3">
                  <c:v>3,2</c:v>
                </c:pt>
                <c:pt idx="4">
                  <c:v>3,3</c:v>
                </c:pt>
                <c:pt idx="5">
                  <c:v>4</c:v>
                </c:pt>
                <c:pt idx="6">
                  <c:v>5</c:v>
                </c:pt>
                <c:pt idx="7">
                  <c:v>6,1</c:v>
                </c:pt>
                <c:pt idx="8">
                  <c:v>6,2</c:v>
                </c:pt>
                <c:pt idx="9">
                  <c:v>6,3</c:v>
                </c:pt>
                <c:pt idx="10">
                  <c:v>7,1</c:v>
                </c:pt>
                <c:pt idx="11">
                  <c:v>7,2</c:v>
                </c:pt>
                <c:pt idx="12">
                  <c:v>8K1</c:v>
                </c:pt>
                <c:pt idx="13">
                  <c:v>8K2</c:v>
                </c:pt>
                <c:pt idx="14">
                  <c:v>8K3</c:v>
                </c:pt>
                <c:pt idx="15">
                  <c:v>9,1</c:v>
                </c:pt>
                <c:pt idx="16">
                  <c:v>9,2</c:v>
                </c:pt>
                <c:pt idx="17">
                  <c:v>9,3</c:v>
                </c:pt>
                <c:pt idx="18">
                  <c:v>10,1</c:v>
                </c:pt>
                <c:pt idx="19">
                  <c:v>10.2K1</c:v>
                </c:pt>
                <c:pt idx="20">
                  <c:v>10.2K2</c:v>
                </c:pt>
                <c:pt idx="21">
                  <c:v>10.2K3</c:v>
                </c:pt>
              </c:strCache>
            </c:strRef>
          </c:cat>
          <c:val>
            <c:numRef>
              <c:f>Лист1!$B$3:$W$3</c:f>
              <c:numCache>
                <c:formatCode>General</c:formatCode>
                <c:ptCount val="22"/>
                <c:pt idx="0">
                  <c:v>76.290000000000006</c:v>
                </c:pt>
                <c:pt idx="1">
                  <c:v>51.24</c:v>
                </c:pt>
                <c:pt idx="2">
                  <c:v>36.22</c:v>
                </c:pt>
                <c:pt idx="3">
                  <c:v>66.59</c:v>
                </c:pt>
                <c:pt idx="4">
                  <c:v>28.45</c:v>
                </c:pt>
                <c:pt idx="5">
                  <c:v>56.01</c:v>
                </c:pt>
                <c:pt idx="6">
                  <c:v>71.930000000000007</c:v>
                </c:pt>
                <c:pt idx="7">
                  <c:v>49.39</c:v>
                </c:pt>
                <c:pt idx="8">
                  <c:v>18.47</c:v>
                </c:pt>
                <c:pt idx="9">
                  <c:v>6.35</c:v>
                </c:pt>
                <c:pt idx="10">
                  <c:v>52.49</c:v>
                </c:pt>
                <c:pt idx="11">
                  <c:v>45.05</c:v>
                </c:pt>
                <c:pt idx="12">
                  <c:v>64.66</c:v>
                </c:pt>
                <c:pt idx="13">
                  <c:v>38.35</c:v>
                </c:pt>
                <c:pt idx="14">
                  <c:v>16.27</c:v>
                </c:pt>
                <c:pt idx="15">
                  <c:v>82.31</c:v>
                </c:pt>
                <c:pt idx="16">
                  <c:v>69.680000000000007</c:v>
                </c:pt>
                <c:pt idx="17">
                  <c:v>27.06</c:v>
                </c:pt>
                <c:pt idx="18">
                  <c:v>59.83</c:v>
                </c:pt>
                <c:pt idx="19">
                  <c:v>34.18</c:v>
                </c:pt>
                <c:pt idx="20">
                  <c:v>28.13</c:v>
                </c:pt>
                <c:pt idx="21">
                  <c:v>7.32</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Лист1!$B$1:$W$1</c:f>
              <c:strCache>
                <c:ptCount val="22"/>
                <c:pt idx="0">
                  <c:v>1</c:v>
                </c:pt>
                <c:pt idx="1">
                  <c:v>2</c:v>
                </c:pt>
                <c:pt idx="2">
                  <c:v>3,1</c:v>
                </c:pt>
                <c:pt idx="3">
                  <c:v>3,2</c:v>
                </c:pt>
                <c:pt idx="4">
                  <c:v>3,3</c:v>
                </c:pt>
                <c:pt idx="5">
                  <c:v>4</c:v>
                </c:pt>
                <c:pt idx="6">
                  <c:v>5</c:v>
                </c:pt>
                <c:pt idx="7">
                  <c:v>6,1</c:v>
                </c:pt>
                <c:pt idx="8">
                  <c:v>6,2</c:v>
                </c:pt>
                <c:pt idx="9">
                  <c:v>6,3</c:v>
                </c:pt>
                <c:pt idx="10">
                  <c:v>7,1</c:v>
                </c:pt>
                <c:pt idx="11">
                  <c:v>7,2</c:v>
                </c:pt>
                <c:pt idx="12">
                  <c:v>8K1</c:v>
                </c:pt>
                <c:pt idx="13">
                  <c:v>8K2</c:v>
                </c:pt>
                <c:pt idx="14">
                  <c:v>8K3</c:v>
                </c:pt>
                <c:pt idx="15">
                  <c:v>9,1</c:v>
                </c:pt>
                <c:pt idx="16">
                  <c:v>9,2</c:v>
                </c:pt>
                <c:pt idx="17">
                  <c:v>9,3</c:v>
                </c:pt>
                <c:pt idx="18">
                  <c:v>10,1</c:v>
                </c:pt>
                <c:pt idx="19">
                  <c:v>10.2K1</c:v>
                </c:pt>
                <c:pt idx="20">
                  <c:v>10.2K2</c:v>
                </c:pt>
                <c:pt idx="21">
                  <c:v>10.2K3</c:v>
                </c:pt>
              </c:strCache>
            </c:strRef>
          </c:cat>
          <c:val>
            <c:numRef>
              <c:f>Лист1!$B$4:$W$4</c:f>
              <c:numCache>
                <c:formatCode>General</c:formatCode>
                <c:ptCount val="22"/>
                <c:pt idx="0">
                  <c:v>91.68</c:v>
                </c:pt>
                <c:pt idx="1">
                  <c:v>78.069999999999993</c:v>
                </c:pt>
                <c:pt idx="2">
                  <c:v>67.38</c:v>
                </c:pt>
                <c:pt idx="3">
                  <c:v>89.88</c:v>
                </c:pt>
                <c:pt idx="4">
                  <c:v>57.98</c:v>
                </c:pt>
                <c:pt idx="5">
                  <c:v>76.28</c:v>
                </c:pt>
                <c:pt idx="6">
                  <c:v>87.37</c:v>
                </c:pt>
                <c:pt idx="7">
                  <c:v>79.03</c:v>
                </c:pt>
                <c:pt idx="8">
                  <c:v>41.81</c:v>
                </c:pt>
                <c:pt idx="9">
                  <c:v>27.15</c:v>
                </c:pt>
                <c:pt idx="10">
                  <c:v>75.61</c:v>
                </c:pt>
                <c:pt idx="11">
                  <c:v>70.05</c:v>
                </c:pt>
                <c:pt idx="12">
                  <c:v>89.69</c:v>
                </c:pt>
                <c:pt idx="13">
                  <c:v>74</c:v>
                </c:pt>
                <c:pt idx="14">
                  <c:v>49.7</c:v>
                </c:pt>
                <c:pt idx="15">
                  <c:v>94.49</c:v>
                </c:pt>
                <c:pt idx="16">
                  <c:v>90.08</c:v>
                </c:pt>
                <c:pt idx="17">
                  <c:v>61.63</c:v>
                </c:pt>
                <c:pt idx="18">
                  <c:v>86.57</c:v>
                </c:pt>
                <c:pt idx="19">
                  <c:v>69.69</c:v>
                </c:pt>
                <c:pt idx="20">
                  <c:v>62.27</c:v>
                </c:pt>
                <c:pt idx="21">
                  <c:v>30.9</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Лист1!$B$1:$W$1</c:f>
              <c:strCache>
                <c:ptCount val="22"/>
                <c:pt idx="0">
                  <c:v>1</c:v>
                </c:pt>
                <c:pt idx="1">
                  <c:v>2</c:v>
                </c:pt>
                <c:pt idx="2">
                  <c:v>3,1</c:v>
                </c:pt>
                <c:pt idx="3">
                  <c:v>3,2</c:v>
                </c:pt>
                <c:pt idx="4">
                  <c:v>3,3</c:v>
                </c:pt>
                <c:pt idx="5">
                  <c:v>4</c:v>
                </c:pt>
                <c:pt idx="6">
                  <c:v>5</c:v>
                </c:pt>
                <c:pt idx="7">
                  <c:v>6,1</c:v>
                </c:pt>
                <c:pt idx="8">
                  <c:v>6,2</c:v>
                </c:pt>
                <c:pt idx="9">
                  <c:v>6,3</c:v>
                </c:pt>
                <c:pt idx="10">
                  <c:v>7,1</c:v>
                </c:pt>
                <c:pt idx="11">
                  <c:v>7,2</c:v>
                </c:pt>
                <c:pt idx="12">
                  <c:v>8K1</c:v>
                </c:pt>
                <c:pt idx="13">
                  <c:v>8K2</c:v>
                </c:pt>
                <c:pt idx="14">
                  <c:v>8K3</c:v>
                </c:pt>
                <c:pt idx="15">
                  <c:v>9,1</c:v>
                </c:pt>
                <c:pt idx="16">
                  <c:v>9,2</c:v>
                </c:pt>
                <c:pt idx="17">
                  <c:v>9,3</c:v>
                </c:pt>
                <c:pt idx="18">
                  <c:v>10,1</c:v>
                </c:pt>
                <c:pt idx="19">
                  <c:v>10.2K1</c:v>
                </c:pt>
                <c:pt idx="20">
                  <c:v>10.2K2</c:v>
                </c:pt>
                <c:pt idx="21">
                  <c:v>10.2K3</c:v>
                </c:pt>
              </c:strCache>
            </c:strRef>
          </c:cat>
          <c:val>
            <c:numRef>
              <c:f>Лист1!$B$5:$W$5</c:f>
              <c:numCache>
                <c:formatCode>General</c:formatCode>
                <c:ptCount val="22"/>
                <c:pt idx="0">
                  <c:v>97.97</c:v>
                </c:pt>
                <c:pt idx="1">
                  <c:v>93.3</c:v>
                </c:pt>
                <c:pt idx="2">
                  <c:v>92.74</c:v>
                </c:pt>
                <c:pt idx="3">
                  <c:v>97.83</c:v>
                </c:pt>
                <c:pt idx="4">
                  <c:v>88.08</c:v>
                </c:pt>
                <c:pt idx="5">
                  <c:v>88.91</c:v>
                </c:pt>
                <c:pt idx="6">
                  <c:v>94.29</c:v>
                </c:pt>
                <c:pt idx="7">
                  <c:v>93.89</c:v>
                </c:pt>
                <c:pt idx="8">
                  <c:v>74</c:v>
                </c:pt>
                <c:pt idx="9">
                  <c:v>66.34</c:v>
                </c:pt>
                <c:pt idx="10">
                  <c:v>89.69</c:v>
                </c:pt>
                <c:pt idx="11">
                  <c:v>87.5</c:v>
                </c:pt>
                <c:pt idx="12">
                  <c:v>99.19</c:v>
                </c:pt>
                <c:pt idx="13">
                  <c:v>95.69</c:v>
                </c:pt>
                <c:pt idx="14">
                  <c:v>85.56</c:v>
                </c:pt>
                <c:pt idx="15">
                  <c:v>98.53</c:v>
                </c:pt>
                <c:pt idx="16">
                  <c:v>97.75</c:v>
                </c:pt>
                <c:pt idx="17">
                  <c:v>89.65</c:v>
                </c:pt>
                <c:pt idx="18">
                  <c:v>96.41</c:v>
                </c:pt>
                <c:pt idx="19">
                  <c:v>92.67</c:v>
                </c:pt>
                <c:pt idx="20">
                  <c:v>90.24</c:v>
                </c:pt>
                <c:pt idx="21">
                  <c:v>70.52</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70</c:v>
                </c:pt>
                <c:pt idx="1">
                  <c:v>79.599999999999994</c:v>
                </c:pt>
                <c:pt idx="2">
                  <c:v>71.63</c:v>
                </c:pt>
                <c:pt idx="3">
                  <c:v>81.73</c:v>
                </c:pt>
                <c:pt idx="4">
                  <c:v>72.28</c:v>
                </c:pt>
                <c:pt idx="5">
                  <c:v>86.29</c:v>
                </c:pt>
                <c:pt idx="6">
                  <c:v>75.81</c:v>
                </c:pt>
                <c:pt idx="7">
                  <c:v>83.33</c:v>
                </c:pt>
                <c:pt idx="8">
                  <c:v>75.38</c:v>
                </c:pt>
                <c:pt idx="9">
                  <c:v>73.72999999999999</c:v>
                </c:pt>
                <c:pt idx="10">
                  <c:v>68.960000000000008</c:v>
                </c:pt>
                <c:pt idx="11">
                  <c:v>76.23</c:v>
                </c:pt>
                <c:pt idx="12">
                  <c:v>76.81</c:v>
                </c:pt>
                <c:pt idx="13">
                  <c:v>74.3</c:v>
                </c:pt>
                <c:pt idx="14">
                  <c:v>85.710000000000008</c:v>
                </c:pt>
                <c:pt idx="15">
                  <c:v>74.13</c:v>
                </c:pt>
                <c:pt idx="16">
                  <c:v>73.03</c:v>
                </c:pt>
              </c:numCache>
            </c:numRef>
          </c:val>
          <c:extLst>
            <c:ext xmlns:c16="http://schemas.microsoft.com/office/drawing/2014/chart" uri="{C3380CC4-5D6E-409C-BE32-E72D297353CC}">
              <c16:uniqueId val="{00000000-6120-4448-93D3-948E35661C9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79005534265071E-2"/>
          <c:y val="6.7778281831896783E-2"/>
          <c:w val="0.95482099446573487"/>
          <c:h val="0.4842304324432675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66.459999999999994</c:v>
                </c:pt>
                <c:pt idx="1">
                  <c:v>73.22</c:v>
                </c:pt>
                <c:pt idx="2">
                  <c:v>76.27</c:v>
                </c:pt>
                <c:pt idx="3">
                  <c:v>71.22</c:v>
                </c:pt>
                <c:pt idx="4">
                  <c:v>76.27</c:v>
                </c:pt>
                <c:pt idx="5">
                  <c:v>75.41</c:v>
                </c:pt>
                <c:pt idx="6">
                  <c:v>75.61</c:v>
                </c:pt>
                <c:pt idx="7">
                  <c:v>65.63</c:v>
                </c:pt>
                <c:pt idx="8">
                  <c:v>81.400000000000006</c:v>
                </c:pt>
                <c:pt idx="9">
                  <c:v>80.430000000000007</c:v>
                </c:pt>
                <c:pt idx="10">
                  <c:v>77.27000000000001</c:v>
                </c:pt>
                <c:pt idx="11">
                  <c:v>67.91</c:v>
                </c:pt>
                <c:pt idx="12">
                  <c:v>73.099999999999994</c:v>
                </c:pt>
                <c:pt idx="13">
                  <c:v>80.650000000000006</c:v>
                </c:pt>
                <c:pt idx="14">
                  <c:v>70.069999999999993</c:v>
                </c:pt>
                <c:pt idx="15">
                  <c:v>69.75</c:v>
                </c:pt>
                <c:pt idx="16">
                  <c:v>72.210000000000008</c:v>
                </c:pt>
                <c:pt idx="17">
                  <c:v>96.07</c:v>
                </c:pt>
              </c:numCache>
            </c:numRef>
          </c:val>
          <c:extLst>
            <c:ext xmlns:c16="http://schemas.microsoft.com/office/drawing/2014/chart" uri="{C3380CC4-5D6E-409C-BE32-E72D297353CC}">
              <c16:uniqueId val="{00000000-B054-4CAA-870E-E2B002DFDF0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1</c:v>
                </c:pt>
                <c:pt idx="1">
                  <c:v>2</c:v>
                </c:pt>
                <c:pt idx="2">
                  <c:v>3</c:v>
                </c:pt>
                <c:pt idx="3">
                  <c:v>4К1</c:v>
                </c:pt>
                <c:pt idx="4">
                  <c:v>4К2</c:v>
                </c:pt>
              </c:strCache>
            </c:strRef>
          </c:cat>
          <c:val>
            <c:numRef>
              <c:f>Лист1!$B$2:$B$6</c:f>
              <c:numCache>
                <c:formatCode>General</c:formatCode>
                <c:ptCount val="5"/>
                <c:pt idx="0">
                  <c:v>59.24</c:v>
                </c:pt>
                <c:pt idx="1">
                  <c:v>64.400000000000006</c:v>
                </c:pt>
                <c:pt idx="2">
                  <c:v>54.59</c:v>
                </c:pt>
                <c:pt idx="3">
                  <c:v>79.75</c:v>
                </c:pt>
                <c:pt idx="4">
                  <c:v>84.22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2BA1-402F-9A72-1CE1C65AC032}"/>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2BA1-402F-9A72-1CE1C65AC032}"/>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1.6391726446537056E-16"/>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A1-402F-9A72-1CE1C65AC032}"/>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1</c:v>
                </c:pt>
                <c:pt idx="1">
                  <c:v>2</c:v>
                </c:pt>
                <c:pt idx="2">
                  <c:v>3</c:v>
                </c:pt>
                <c:pt idx="3">
                  <c:v>4К1</c:v>
                </c:pt>
                <c:pt idx="4">
                  <c:v>4К2</c:v>
                </c:pt>
              </c:strCache>
            </c:strRef>
          </c:cat>
          <c:val>
            <c:numRef>
              <c:f>Лист1!$C$2:$C$6</c:f>
              <c:numCache>
                <c:formatCode>General</c:formatCode>
                <c:ptCount val="5"/>
                <c:pt idx="0">
                  <c:v>55.05</c:v>
                </c:pt>
                <c:pt idx="1">
                  <c:v>61.46</c:v>
                </c:pt>
                <c:pt idx="2">
                  <c:v>52.74</c:v>
                </c:pt>
                <c:pt idx="3">
                  <c:v>76.66</c:v>
                </c:pt>
                <c:pt idx="4">
                  <c:v>84.43</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4</c:v>
                </c:pt>
                <c:pt idx="1">
                  <c:v>26.08</c:v>
                </c:pt>
                <c:pt idx="2">
                  <c:v>48.37</c:v>
                </c:pt>
                <c:pt idx="3">
                  <c:v>21.56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5.43</c:v>
                </c:pt>
                <c:pt idx="1">
                  <c:v>29.37</c:v>
                </c:pt>
                <c:pt idx="2">
                  <c:v>48.57</c:v>
                </c:pt>
                <c:pt idx="3">
                  <c:v>16.62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1B-AD39-4278-8538-FBB7E31472B0}"/>
              </c:ext>
            </c:extLst>
          </c:dPt>
          <c:dPt>
            <c:idx val="15"/>
            <c:invertIfNegative val="0"/>
            <c:bubble3D val="0"/>
            <c:spPr>
              <a:solidFill>
                <a:srgbClr val="C00000"/>
              </a:solidFill>
              <a:ln>
                <a:noFill/>
              </a:ln>
              <a:effectLst/>
            </c:spPr>
            <c:extLst>
              <c:ext xmlns:c16="http://schemas.microsoft.com/office/drawing/2014/chart" uri="{C3380CC4-5D6E-409C-BE32-E72D297353CC}">
                <c16:uniqueId val="{0000001A-AD39-4278-8538-FBB7E31472B0}"/>
              </c:ext>
            </c:extLst>
          </c:dPt>
          <c:dPt>
            <c:idx val="22"/>
            <c:invertIfNegative val="0"/>
            <c:bubble3D val="0"/>
            <c:spPr>
              <a:solidFill>
                <a:srgbClr val="C00000"/>
              </a:solidFill>
              <a:ln>
                <a:noFill/>
              </a:ln>
              <a:effectLst/>
            </c:spPr>
            <c:extLst>
              <c:ext xmlns:c16="http://schemas.microsoft.com/office/drawing/2014/chart" uri="{C3380CC4-5D6E-409C-BE32-E72D297353CC}">
                <c16:uniqueId val="{0000001C-AD39-4278-8538-FBB7E31472B0}"/>
              </c:ext>
            </c:extLst>
          </c:dPt>
          <c:cat>
            <c:strRef>
              <c:f>Лист1!$B$1:$AA$1</c:f>
              <c:strCach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Лист1!$B$2:$AA$2</c:f>
              <c:numCache>
                <c:formatCode>General</c:formatCode>
                <c:ptCount val="26"/>
                <c:pt idx="0">
                  <c:v>0.1</c:v>
                </c:pt>
                <c:pt idx="1">
                  <c:v>0.1</c:v>
                </c:pt>
                <c:pt idx="2">
                  <c:v>0.4</c:v>
                </c:pt>
                <c:pt idx="3">
                  <c:v>0.5</c:v>
                </c:pt>
                <c:pt idx="4">
                  <c:v>0.6</c:v>
                </c:pt>
                <c:pt idx="5">
                  <c:v>0.7</c:v>
                </c:pt>
                <c:pt idx="6">
                  <c:v>0.7</c:v>
                </c:pt>
                <c:pt idx="7">
                  <c:v>0.7</c:v>
                </c:pt>
                <c:pt idx="8">
                  <c:v>0.8</c:v>
                </c:pt>
                <c:pt idx="9">
                  <c:v>0.9</c:v>
                </c:pt>
                <c:pt idx="10">
                  <c:v>6.3</c:v>
                </c:pt>
                <c:pt idx="11">
                  <c:v>5.3</c:v>
                </c:pt>
                <c:pt idx="12">
                  <c:v>5.8</c:v>
                </c:pt>
                <c:pt idx="13">
                  <c:v>6.2</c:v>
                </c:pt>
                <c:pt idx="14">
                  <c:v>5.8</c:v>
                </c:pt>
                <c:pt idx="15">
                  <c:v>8.6999999999999993</c:v>
                </c:pt>
                <c:pt idx="16">
                  <c:v>7.4</c:v>
                </c:pt>
                <c:pt idx="17">
                  <c:v>7.2</c:v>
                </c:pt>
                <c:pt idx="18">
                  <c:v>6.8</c:v>
                </c:pt>
                <c:pt idx="19">
                  <c:v>6.7</c:v>
                </c:pt>
                <c:pt idx="20">
                  <c:v>6.1</c:v>
                </c:pt>
                <c:pt idx="21">
                  <c:v>5.7</c:v>
                </c:pt>
                <c:pt idx="22">
                  <c:v>7.4</c:v>
                </c:pt>
                <c:pt idx="23">
                  <c:v>4.4000000000000004</c:v>
                </c:pt>
                <c:pt idx="24">
                  <c:v>2.9</c:v>
                </c:pt>
                <c:pt idx="25">
                  <c:v>1.9</c:v>
                </c:pt>
              </c:numCache>
            </c:numRef>
          </c:val>
          <c:extLst>
            <c:ext xmlns:c16="http://schemas.microsoft.com/office/drawing/2014/chart" uri="{C3380CC4-5D6E-409C-BE32-E72D297353CC}">
              <c16:uniqueId val="{00000000-AD39-4278-8538-FBB7E31472B0}"/>
            </c:ext>
          </c:extLst>
        </c:ser>
        <c:dLbls>
          <c:showLegendKey val="0"/>
          <c:showVal val="0"/>
          <c:showCatName val="0"/>
          <c:showSerName val="0"/>
          <c:showPercent val="0"/>
          <c:showBubbleSize val="0"/>
        </c:dLbls>
        <c:gapWidth val="219"/>
        <c:overlap val="-27"/>
        <c:axId val="422267920"/>
        <c:axId val="637661648"/>
      </c:barChart>
      <c:catAx>
        <c:axId val="42226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37661648"/>
        <c:crosses val="autoZero"/>
        <c:auto val="1"/>
        <c:lblAlgn val="ctr"/>
        <c:lblOffset val="100"/>
        <c:noMultiLvlLbl val="0"/>
      </c:catAx>
      <c:valAx>
        <c:axId val="637661648"/>
        <c:scaling>
          <c:orientation val="minMax"/>
        </c:scaling>
        <c:delete val="1"/>
        <c:axPos val="l"/>
        <c:numFmt formatCode="General" sourceLinked="1"/>
        <c:majorTickMark val="none"/>
        <c:minorTickMark val="none"/>
        <c:tickLblPos val="nextTo"/>
        <c:crossAx val="42226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Лист1!$B$1:$F$1</c:f>
              <c:strCache>
                <c:ptCount val="5"/>
                <c:pt idx="0">
                  <c:v>1</c:v>
                </c:pt>
                <c:pt idx="1">
                  <c:v>2</c:v>
                </c:pt>
                <c:pt idx="2">
                  <c:v>3</c:v>
                </c:pt>
                <c:pt idx="3">
                  <c:v>4К1</c:v>
                </c:pt>
                <c:pt idx="4">
                  <c:v>4К2</c:v>
                </c:pt>
              </c:strCache>
            </c:strRef>
          </c:cat>
          <c:val>
            <c:numRef>
              <c:f>Лист1!$B$2:$F$2</c:f>
              <c:numCache>
                <c:formatCode>General</c:formatCode>
                <c:ptCount val="5"/>
                <c:pt idx="0">
                  <c:v>24.65</c:v>
                </c:pt>
                <c:pt idx="1">
                  <c:v>26.46</c:v>
                </c:pt>
                <c:pt idx="2">
                  <c:v>26.46</c:v>
                </c:pt>
                <c:pt idx="3">
                  <c:v>17.739999999999998</c:v>
                </c:pt>
                <c:pt idx="4">
                  <c:v>29.29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Лист1!$B$1:$F$1</c:f>
              <c:strCache>
                <c:ptCount val="5"/>
                <c:pt idx="0">
                  <c:v>1</c:v>
                </c:pt>
                <c:pt idx="1">
                  <c:v>2</c:v>
                </c:pt>
                <c:pt idx="2">
                  <c:v>3</c:v>
                </c:pt>
                <c:pt idx="3">
                  <c:v>4К1</c:v>
                </c:pt>
                <c:pt idx="4">
                  <c:v>4К2</c:v>
                </c:pt>
              </c:strCache>
            </c:strRef>
          </c:cat>
          <c:val>
            <c:numRef>
              <c:f>Лист1!$B$3:$F$3</c:f>
              <c:numCache>
                <c:formatCode>General</c:formatCode>
                <c:ptCount val="5"/>
                <c:pt idx="0">
                  <c:v>37.4</c:v>
                </c:pt>
                <c:pt idx="1">
                  <c:v>40.65</c:v>
                </c:pt>
                <c:pt idx="2">
                  <c:v>37.090000000000003</c:v>
                </c:pt>
                <c:pt idx="3">
                  <c:v>59.66</c:v>
                </c:pt>
                <c:pt idx="4">
                  <c:v>73.3</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Лист1!$B$1:$F$1</c:f>
              <c:strCache>
                <c:ptCount val="5"/>
                <c:pt idx="0">
                  <c:v>1</c:v>
                </c:pt>
                <c:pt idx="1">
                  <c:v>2</c:v>
                </c:pt>
                <c:pt idx="2">
                  <c:v>3</c:v>
                </c:pt>
                <c:pt idx="3">
                  <c:v>4К1</c:v>
                </c:pt>
                <c:pt idx="4">
                  <c:v>4К2</c:v>
                </c:pt>
              </c:strCache>
            </c:strRef>
          </c:cat>
          <c:val>
            <c:numRef>
              <c:f>Лист1!$B$4:$F$4</c:f>
              <c:numCache>
                <c:formatCode>General</c:formatCode>
                <c:ptCount val="5"/>
                <c:pt idx="0">
                  <c:v>58.16</c:v>
                </c:pt>
                <c:pt idx="1">
                  <c:v>67.08</c:v>
                </c:pt>
                <c:pt idx="2">
                  <c:v>54.52</c:v>
                </c:pt>
                <c:pt idx="3">
                  <c:v>86.48</c:v>
                </c:pt>
                <c:pt idx="4">
                  <c:v>92.38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Лист1!$B$1:$F$1</c:f>
              <c:strCache>
                <c:ptCount val="5"/>
                <c:pt idx="0">
                  <c:v>1</c:v>
                </c:pt>
                <c:pt idx="1">
                  <c:v>2</c:v>
                </c:pt>
                <c:pt idx="2">
                  <c:v>3</c:v>
                </c:pt>
                <c:pt idx="3">
                  <c:v>4К1</c:v>
                </c:pt>
                <c:pt idx="4">
                  <c:v>4К2</c:v>
                </c:pt>
              </c:strCache>
            </c:strRef>
          </c:cat>
          <c:val>
            <c:numRef>
              <c:f>Лист1!$B$5:$F$5</c:f>
              <c:numCache>
                <c:formatCode>General</c:formatCode>
                <c:ptCount val="5"/>
                <c:pt idx="0">
                  <c:v>87.06</c:v>
                </c:pt>
                <c:pt idx="1">
                  <c:v>93.27</c:v>
                </c:pt>
                <c:pt idx="2">
                  <c:v>83.76</c:v>
                </c:pt>
                <c:pt idx="3">
                  <c:v>97.28</c:v>
                </c:pt>
                <c:pt idx="4">
                  <c:v>98.93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Лист1!$A$2:$A$28</c:f>
              <c:strCache>
                <c:ptCount val="27"/>
                <c:pt idx="0">
                  <c:v>Владивостокский городской округ</c:v>
                </c:pt>
                <c:pt idx="1">
                  <c:v>Артемовский городской округ</c:v>
                </c:pt>
                <c:pt idx="2">
                  <c:v>Кавалеровский муниципальный округ</c:v>
                </c:pt>
                <c:pt idx="3">
                  <c:v>Партизанский муниципальный округ</c:v>
                </c:pt>
                <c:pt idx="4">
                  <c:v>Черниговский муниципальный округ</c:v>
                </c:pt>
                <c:pt idx="5">
                  <c:v>Октябрьский муниципальный округ</c:v>
                </c:pt>
                <c:pt idx="6">
                  <c:v>Анучинский муниципальный округ</c:v>
                </c:pt>
                <c:pt idx="7">
                  <c:v>Большой Камень</c:v>
                </c:pt>
                <c:pt idx="8">
                  <c:v>Дальнереченский муниципальный район</c:v>
                </c:pt>
                <c:pt idx="9">
                  <c:v>Фокино</c:v>
                </c:pt>
                <c:pt idx="10">
                  <c:v>Дальнереченский городской округ</c:v>
                </c:pt>
                <c:pt idx="11">
                  <c:v>Михайловский муниципальный округ</c:v>
                </c:pt>
                <c:pt idx="12">
                  <c:v>Пожарский муниципальный округ</c:v>
                </c:pt>
                <c:pt idx="13">
                  <c:v>Партизанский городской округ</c:v>
                </c:pt>
                <c:pt idx="14">
                  <c:v>Спасск-Дальний</c:v>
                </c:pt>
                <c:pt idx="15">
                  <c:v>Уссурийский городской округ</c:v>
                </c:pt>
                <c:pt idx="16">
                  <c:v>Хорольский муниципальный округ</c:v>
                </c:pt>
                <c:pt idx="17">
                  <c:v>Чугуевский муниципальный округ</c:v>
                </c:pt>
                <c:pt idx="18">
                  <c:v>Спасский муниципальный район</c:v>
                </c:pt>
                <c:pt idx="19">
                  <c:v>Арсеньевский городской округ</c:v>
                </c:pt>
                <c:pt idx="20">
                  <c:v>Пограничный муниципальный округ</c:v>
                </c:pt>
                <c:pt idx="21">
                  <c:v>Надеждинский муниципальный район</c:v>
                </c:pt>
                <c:pt idx="22">
                  <c:v>Хасанский муниципальный округ</c:v>
                </c:pt>
                <c:pt idx="23">
                  <c:v>Находкинский городской округ</c:v>
                </c:pt>
                <c:pt idx="24">
                  <c:v>Дальнегорский городской округ</c:v>
                </c:pt>
                <c:pt idx="25">
                  <c:v>Лесозаводский городской округ</c:v>
                </c:pt>
                <c:pt idx="26">
                  <c:v>Приморский край (региональное подчинение)</c:v>
                </c:pt>
              </c:strCache>
            </c:strRef>
          </c:cat>
          <c:val>
            <c:numRef>
              <c:f>Лист1!$B$2:$B$28</c:f>
              <c:numCache>
                <c:formatCode>General</c:formatCode>
                <c:ptCount val="27"/>
                <c:pt idx="0">
                  <c:v>65.490000000000009</c:v>
                </c:pt>
                <c:pt idx="1">
                  <c:v>78.38</c:v>
                </c:pt>
                <c:pt idx="2">
                  <c:v>75</c:v>
                </c:pt>
                <c:pt idx="3">
                  <c:v>73.08</c:v>
                </c:pt>
                <c:pt idx="4">
                  <c:v>61.41</c:v>
                </c:pt>
                <c:pt idx="5">
                  <c:v>66.67</c:v>
                </c:pt>
                <c:pt idx="6">
                  <c:v>83.34</c:v>
                </c:pt>
                <c:pt idx="7">
                  <c:v>69.62</c:v>
                </c:pt>
                <c:pt idx="8">
                  <c:v>50</c:v>
                </c:pt>
                <c:pt idx="9">
                  <c:v>60</c:v>
                </c:pt>
                <c:pt idx="10">
                  <c:v>76.47</c:v>
                </c:pt>
                <c:pt idx="11">
                  <c:v>50</c:v>
                </c:pt>
                <c:pt idx="12">
                  <c:v>62.06</c:v>
                </c:pt>
                <c:pt idx="13">
                  <c:v>72.84</c:v>
                </c:pt>
                <c:pt idx="14">
                  <c:v>67.5</c:v>
                </c:pt>
                <c:pt idx="15">
                  <c:v>65.67</c:v>
                </c:pt>
                <c:pt idx="16">
                  <c:v>80</c:v>
                </c:pt>
                <c:pt idx="17">
                  <c:v>87.5</c:v>
                </c:pt>
                <c:pt idx="18">
                  <c:v>46.15</c:v>
                </c:pt>
                <c:pt idx="19">
                  <c:v>79.650000000000006</c:v>
                </c:pt>
                <c:pt idx="20">
                  <c:v>90.91</c:v>
                </c:pt>
                <c:pt idx="21">
                  <c:v>73.17</c:v>
                </c:pt>
                <c:pt idx="22">
                  <c:v>77.5</c:v>
                </c:pt>
                <c:pt idx="23">
                  <c:v>68.75</c:v>
                </c:pt>
                <c:pt idx="24">
                  <c:v>75.56</c:v>
                </c:pt>
                <c:pt idx="25">
                  <c:v>54.39</c:v>
                </c:pt>
                <c:pt idx="26">
                  <c:v>89.29</c:v>
                </c:pt>
              </c:numCache>
            </c:numRef>
          </c:val>
          <c:extLst>
            <c:ext xmlns:c16="http://schemas.microsoft.com/office/drawing/2014/chart" uri="{C3380CC4-5D6E-409C-BE32-E72D297353CC}">
              <c16:uniqueId val="{00000000-6120-4448-93D3-948E35661C9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c:v>
                </c:pt>
                <c:pt idx="1">
                  <c:v>2</c:v>
                </c:pt>
                <c:pt idx="2">
                  <c:v>3</c:v>
                </c:pt>
                <c:pt idx="3">
                  <c:v>4</c:v>
                </c:pt>
                <c:pt idx="4">
                  <c:v>5</c:v>
                </c:pt>
                <c:pt idx="5">
                  <c:v>6.1</c:v>
                </c:pt>
                <c:pt idx="6">
                  <c:v>6.2</c:v>
                </c:pt>
                <c:pt idx="7">
                  <c:v>7</c:v>
                </c:pt>
                <c:pt idx="8">
                  <c:v>8</c:v>
                </c:pt>
                <c:pt idx="9">
                  <c:v>9</c:v>
                </c:pt>
                <c:pt idx="10">
                  <c:v>10</c:v>
                </c:pt>
                <c:pt idx="11">
                  <c:v>11</c:v>
                </c:pt>
                <c:pt idx="12">
                  <c:v>12</c:v>
                </c:pt>
                <c:pt idx="13">
                  <c:v>13</c:v>
                </c:pt>
                <c:pt idx="14">
                  <c:v>14</c:v>
                </c:pt>
              </c:strCache>
            </c:strRef>
          </c:cat>
          <c:val>
            <c:numRef>
              <c:f>Лист1!$B$2:$B$16</c:f>
              <c:numCache>
                <c:formatCode>General</c:formatCode>
                <c:ptCount val="15"/>
                <c:pt idx="0">
                  <c:v>79.34</c:v>
                </c:pt>
                <c:pt idx="1">
                  <c:v>79.27</c:v>
                </c:pt>
                <c:pt idx="2">
                  <c:v>44.95</c:v>
                </c:pt>
                <c:pt idx="3">
                  <c:v>69.69</c:v>
                </c:pt>
                <c:pt idx="4">
                  <c:v>86.95</c:v>
                </c:pt>
                <c:pt idx="5">
                  <c:v>69.67</c:v>
                </c:pt>
                <c:pt idx="6">
                  <c:v>61.12</c:v>
                </c:pt>
                <c:pt idx="7">
                  <c:v>71.81</c:v>
                </c:pt>
                <c:pt idx="8">
                  <c:v>65.72</c:v>
                </c:pt>
                <c:pt idx="9">
                  <c:v>77.31</c:v>
                </c:pt>
                <c:pt idx="10">
                  <c:v>77.599999999999994</c:v>
                </c:pt>
                <c:pt idx="11">
                  <c:v>77.209999999999994</c:v>
                </c:pt>
                <c:pt idx="12">
                  <c:v>84.89</c:v>
                </c:pt>
                <c:pt idx="13">
                  <c:v>68.91</c:v>
                </c:pt>
                <c:pt idx="14">
                  <c:v>45.1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2179-4ED1-9A46-988CB79070DF}"/>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2179-4ED1-9A46-988CB79070DF}"/>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2179-4ED1-9A46-988CB79070DF}"/>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95ED-4658-B250-FD8A5B5A4ADC}"/>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c:v>
                </c:pt>
                <c:pt idx="1">
                  <c:v>2</c:v>
                </c:pt>
                <c:pt idx="2">
                  <c:v>3</c:v>
                </c:pt>
                <c:pt idx="3">
                  <c:v>4</c:v>
                </c:pt>
                <c:pt idx="4">
                  <c:v>5</c:v>
                </c:pt>
                <c:pt idx="5">
                  <c:v>6.1</c:v>
                </c:pt>
                <c:pt idx="6">
                  <c:v>6.2</c:v>
                </c:pt>
                <c:pt idx="7">
                  <c:v>7</c:v>
                </c:pt>
                <c:pt idx="8">
                  <c:v>8</c:v>
                </c:pt>
                <c:pt idx="9">
                  <c:v>9</c:v>
                </c:pt>
                <c:pt idx="10">
                  <c:v>10</c:v>
                </c:pt>
                <c:pt idx="11">
                  <c:v>11</c:v>
                </c:pt>
                <c:pt idx="12">
                  <c:v>12</c:v>
                </c:pt>
                <c:pt idx="13">
                  <c:v>13</c:v>
                </c:pt>
                <c:pt idx="14">
                  <c:v>14</c:v>
                </c:pt>
              </c:strCache>
            </c:strRef>
          </c:cat>
          <c:val>
            <c:numRef>
              <c:f>Лист1!$C$2:$C$16</c:f>
              <c:numCache>
                <c:formatCode>General</c:formatCode>
                <c:ptCount val="15"/>
                <c:pt idx="0">
                  <c:v>76.83</c:v>
                </c:pt>
                <c:pt idx="1">
                  <c:v>75.13</c:v>
                </c:pt>
                <c:pt idx="2">
                  <c:v>42.9</c:v>
                </c:pt>
                <c:pt idx="3">
                  <c:v>64.91</c:v>
                </c:pt>
                <c:pt idx="4">
                  <c:v>84.42</c:v>
                </c:pt>
                <c:pt idx="5">
                  <c:v>66.56</c:v>
                </c:pt>
                <c:pt idx="6">
                  <c:v>59.34</c:v>
                </c:pt>
                <c:pt idx="7">
                  <c:v>68.599999999999994</c:v>
                </c:pt>
                <c:pt idx="8">
                  <c:v>64.349999999999994</c:v>
                </c:pt>
                <c:pt idx="9">
                  <c:v>74.489999999999995</c:v>
                </c:pt>
                <c:pt idx="10">
                  <c:v>75.48</c:v>
                </c:pt>
                <c:pt idx="11">
                  <c:v>75.459999999999994</c:v>
                </c:pt>
                <c:pt idx="12">
                  <c:v>82.86</c:v>
                </c:pt>
                <c:pt idx="13">
                  <c:v>66.14</c:v>
                </c:pt>
                <c:pt idx="14">
                  <c:v>43.42</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2.2000000000000002</c:v>
                </c:pt>
                <c:pt idx="1">
                  <c:v>25.07</c:v>
                </c:pt>
                <c:pt idx="2">
                  <c:v>48.93</c:v>
                </c:pt>
                <c:pt idx="3">
                  <c:v>23.79</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2.41</c:v>
                </c:pt>
                <c:pt idx="1">
                  <c:v>28.76</c:v>
                </c:pt>
                <c:pt idx="2">
                  <c:v>50.52</c:v>
                </c:pt>
                <c:pt idx="3">
                  <c:v>18.309999999999999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77.17</c:v>
                </c:pt>
                <c:pt idx="1">
                  <c:v>65.790000000000006</c:v>
                </c:pt>
                <c:pt idx="2">
                  <c:v>62.660000000000004</c:v>
                </c:pt>
                <c:pt idx="3">
                  <c:v>78.650000000000006</c:v>
                </c:pt>
                <c:pt idx="4">
                  <c:v>68.259999999999991</c:v>
                </c:pt>
                <c:pt idx="5">
                  <c:v>54.28</c:v>
                </c:pt>
                <c:pt idx="6">
                  <c:v>56.61</c:v>
                </c:pt>
                <c:pt idx="7">
                  <c:v>57.59</c:v>
                </c:pt>
                <c:pt idx="8">
                  <c:v>64.290000000000006</c:v>
                </c:pt>
                <c:pt idx="9">
                  <c:v>60.43</c:v>
                </c:pt>
                <c:pt idx="10">
                  <c:v>46.67</c:v>
                </c:pt>
                <c:pt idx="11">
                  <c:v>47.69</c:v>
                </c:pt>
                <c:pt idx="12">
                  <c:v>68.86</c:v>
                </c:pt>
                <c:pt idx="13">
                  <c:v>48.980000000000004</c:v>
                </c:pt>
                <c:pt idx="14">
                  <c:v>58.900000000000006</c:v>
                </c:pt>
                <c:pt idx="15">
                  <c:v>60.78</c:v>
                </c:pt>
                <c:pt idx="16">
                  <c:v>62.38</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49.54</c:v>
                </c:pt>
                <c:pt idx="1">
                  <c:v>55.04</c:v>
                </c:pt>
                <c:pt idx="2">
                  <c:v>57.33</c:v>
                </c:pt>
                <c:pt idx="3">
                  <c:v>42.2</c:v>
                </c:pt>
                <c:pt idx="4">
                  <c:v>53.79</c:v>
                </c:pt>
                <c:pt idx="5">
                  <c:v>47.269999999999996</c:v>
                </c:pt>
                <c:pt idx="6">
                  <c:v>38.590000000000003</c:v>
                </c:pt>
                <c:pt idx="7">
                  <c:v>68.06</c:v>
                </c:pt>
                <c:pt idx="8">
                  <c:v>62.76</c:v>
                </c:pt>
                <c:pt idx="9">
                  <c:v>48.809999999999995</c:v>
                </c:pt>
                <c:pt idx="10">
                  <c:v>42.239999999999995</c:v>
                </c:pt>
                <c:pt idx="11">
                  <c:v>62.680000000000007</c:v>
                </c:pt>
                <c:pt idx="12">
                  <c:v>46.03</c:v>
                </c:pt>
                <c:pt idx="13">
                  <c:v>45.699999999999996</c:v>
                </c:pt>
                <c:pt idx="14">
                  <c:v>61.26</c:v>
                </c:pt>
                <c:pt idx="15">
                  <c:v>49.29</c:v>
                </c:pt>
                <c:pt idx="16">
                  <c:v>43.620000000000005</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53.92</c:v>
                </c:pt>
                <c:pt idx="1">
                  <c:v>65.73</c:v>
                </c:pt>
                <c:pt idx="2">
                  <c:v>56.59</c:v>
                </c:pt>
                <c:pt idx="3">
                  <c:v>61.41</c:v>
                </c:pt>
                <c:pt idx="4">
                  <c:v>51.26</c:v>
                </c:pt>
                <c:pt idx="5">
                  <c:v>53.36</c:v>
                </c:pt>
                <c:pt idx="6">
                  <c:v>61.11</c:v>
                </c:pt>
                <c:pt idx="7">
                  <c:v>67.5</c:v>
                </c:pt>
                <c:pt idx="8">
                  <c:v>48.629999999999995</c:v>
                </c:pt>
                <c:pt idx="9">
                  <c:v>64.510000000000005</c:v>
                </c:pt>
                <c:pt idx="10">
                  <c:v>50.480000000000004</c:v>
                </c:pt>
                <c:pt idx="11">
                  <c:v>60.33</c:v>
                </c:pt>
                <c:pt idx="12">
                  <c:v>40.909999999999997</c:v>
                </c:pt>
                <c:pt idx="13">
                  <c:v>54.949999999999996</c:v>
                </c:pt>
                <c:pt idx="14">
                  <c:v>62.57</c:v>
                </c:pt>
                <c:pt idx="15">
                  <c:v>55.400000000000006</c:v>
                </c:pt>
                <c:pt idx="16">
                  <c:v>61.92</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53.19</c:v>
                </c:pt>
                <c:pt idx="1">
                  <c:v>64.36</c:v>
                </c:pt>
                <c:pt idx="2">
                  <c:v>56.260000000000005</c:v>
                </c:pt>
                <c:pt idx="3">
                  <c:v>62.75</c:v>
                </c:pt>
                <c:pt idx="4">
                  <c:v>51.99</c:v>
                </c:pt>
                <c:pt idx="5">
                  <c:v>57.1</c:v>
                </c:pt>
                <c:pt idx="6">
                  <c:v>58.95</c:v>
                </c:pt>
                <c:pt idx="7">
                  <c:v>62.22</c:v>
                </c:pt>
                <c:pt idx="8">
                  <c:v>55.79</c:v>
                </c:pt>
                <c:pt idx="9">
                  <c:v>51.66</c:v>
                </c:pt>
                <c:pt idx="10">
                  <c:v>44.45</c:v>
                </c:pt>
                <c:pt idx="11">
                  <c:v>55.07</c:v>
                </c:pt>
                <c:pt idx="12">
                  <c:v>47.89</c:v>
                </c:pt>
                <c:pt idx="13">
                  <c:v>60.79</c:v>
                </c:pt>
                <c:pt idx="14">
                  <c:v>63.55</c:v>
                </c:pt>
                <c:pt idx="15">
                  <c:v>59.830000000000005</c:v>
                </c:pt>
                <c:pt idx="16">
                  <c:v>61.45</c:v>
                </c:pt>
              </c:numCache>
            </c:numRef>
          </c:val>
          <c:extLst>
            <c:ext xmlns:c16="http://schemas.microsoft.com/office/drawing/2014/chart" uri="{C3380CC4-5D6E-409C-BE32-E72D297353CC}">
              <c16:uniqueId val="{00000000-F275-4F86-9178-E53CD430E9FD}"/>
            </c:ext>
          </c:extLst>
        </c:ser>
        <c:ser>
          <c:idx val="4"/>
          <c:order val="4"/>
          <c:tx>
            <c:strRef>
              <c:f>Лист1!$F$1</c:f>
              <c:strCache>
                <c:ptCount val="1"/>
                <c:pt idx="0">
                  <c:v>2025</c:v>
                </c:pt>
              </c:strCache>
            </c:strRef>
          </c:tx>
          <c:spPr>
            <a:solidFill>
              <a:schemeClr val="accent5">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61.85</c:v>
                </c:pt>
                <c:pt idx="1">
                  <c:v>55.26</c:v>
                </c:pt>
                <c:pt idx="2">
                  <c:v>52.15</c:v>
                </c:pt>
                <c:pt idx="3">
                  <c:v>53.43</c:v>
                </c:pt>
                <c:pt idx="4">
                  <c:v>55.849999999999994</c:v>
                </c:pt>
                <c:pt idx="5">
                  <c:v>56.89</c:v>
                </c:pt>
                <c:pt idx="6">
                  <c:v>55.650000000000006</c:v>
                </c:pt>
                <c:pt idx="7">
                  <c:v>55.71</c:v>
                </c:pt>
                <c:pt idx="8">
                  <c:v>60</c:v>
                </c:pt>
                <c:pt idx="9">
                  <c:v>52.03</c:v>
                </c:pt>
                <c:pt idx="10">
                  <c:v>46.08</c:v>
                </c:pt>
                <c:pt idx="11">
                  <c:v>57.81</c:v>
                </c:pt>
                <c:pt idx="12">
                  <c:v>53.57</c:v>
                </c:pt>
                <c:pt idx="13">
                  <c:v>47.059999999999995</c:v>
                </c:pt>
                <c:pt idx="14">
                  <c:v>61.69</c:v>
                </c:pt>
                <c:pt idx="15">
                  <c:v>55.339999999999996</c:v>
                </c:pt>
                <c:pt idx="16">
                  <c:v>41.129999999999995</c:v>
                </c:pt>
              </c:numCache>
            </c:numRef>
          </c:val>
          <c:extLst>
            <c:ext xmlns:c16="http://schemas.microsoft.com/office/drawing/2014/chart" uri="{C3380CC4-5D6E-409C-BE32-E72D297353CC}">
              <c16:uniqueId val="{00000000-E91B-4E9E-B39B-7BD281F8EAB1}"/>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8"/>
            <c:invertIfNegative val="0"/>
            <c:bubble3D val="0"/>
            <c:spPr>
              <a:solidFill>
                <a:srgbClr val="C00000"/>
              </a:solidFill>
              <a:ln>
                <a:noFill/>
              </a:ln>
              <a:effectLst/>
            </c:spPr>
            <c:extLst>
              <c:ext xmlns:c16="http://schemas.microsoft.com/office/drawing/2014/chart" uri="{C3380CC4-5D6E-409C-BE32-E72D297353CC}">
                <c16:uniqueId val="{00000007-F600-4672-B840-43E9D2C7B5E9}"/>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1-F600-4672-B840-43E9D2C7B5E9}"/>
              </c:ext>
            </c:extLst>
          </c:dPt>
          <c:dPt>
            <c:idx val="14"/>
            <c:invertIfNegative val="0"/>
            <c:bubble3D val="0"/>
            <c:spPr>
              <a:solidFill>
                <a:srgbClr val="C00000"/>
              </a:solidFill>
              <a:ln>
                <a:noFill/>
              </a:ln>
              <a:effectLst/>
            </c:spPr>
            <c:extLst>
              <c:ext xmlns:c16="http://schemas.microsoft.com/office/drawing/2014/chart" uri="{C3380CC4-5D6E-409C-BE32-E72D297353CC}">
                <c16:uniqueId val="{00000008-F600-4672-B840-43E9D2C7B5E9}"/>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3-F600-4672-B840-43E9D2C7B5E9}"/>
              </c:ext>
            </c:extLst>
          </c:dPt>
          <c:dPt>
            <c:idx val="19"/>
            <c:invertIfNegative val="0"/>
            <c:bubble3D val="0"/>
            <c:spPr>
              <a:solidFill>
                <a:srgbClr val="C00000"/>
              </a:solidFill>
              <a:ln>
                <a:noFill/>
              </a:ln>
              <a:effectLst/>
            </c:spPr>
            <c:extLst>
              <c:ext xmlns:c16="http://schemas.microsoft.com/office/drawing/2014/chart" uri="{C3380CC4-5D6E-409C-BE32-E72D297353CC}">
                <c16:uniqueId val="{00000009-F600-4672-B840-43E9D2C7B5E9}"/>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05-F600-4672-B840-43E9D2C7B5E9}"/>
              </c:ext>
            </c:extLst>
          </c:dPt>
          <c:cat>
            <c:strRef>
              <c:f>Лист1!$B$1:$X$1</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strCache>
            </c:strRef>
          </c:cat>
          <c:val>
            <c:numRef>
              <c:f>Лист1!$B$2:$X$2</c:f>
              <c:numCache>
                <c:formatCode>General</c:formatCode>
                <c:ptCount val="23"/>
                <c:pt idx="0">
                  <c:v>0</c:v>
                </c:pt>
                <c:pt idx="1">
                  <c:v>0</c:v>
                </c:pt>
                <c:pt idx="2">
                  <c:v>0</c:v>
                </c:pt>
                <c:pt idx="3">
                  <c:v>0.4</c:v>
                </c:pt>
                <c:pt idx="4">
                  <c:v>0.5</c:v>
                </c:pt>
                <c:pt idx="5">
                  <c:v>0.5</c:v>
                </c:pt>
                <c:pt idx="6">
                  <c:v>0.5</c:v>
                </c:pt>
                <c:pt idx="7">
                  <c:v>0.5</c:v>
                </c:pt>
                <c:pt idx="8">
                  <c:v>4.0999999999999996</c:v>
                </c:pt>
                <c:pt idx="9">
                  <c:v>4</c:v>
                </c:pt>
                <c:pt idx="10">
                  <c:v>4.8</c:v>
                </c:pt>
                <c:pt idx="11">
                  <c:v>5</c:v>
                </c:pt>
                <c:pt idx="12">
                  <c:v>5.8</c:v>
                </c:pt>
                <c:pt idx="13">
                  <c:v>5.2</c:v>
                </c:pt>
                <c:pt idx="14">
                  <c:v>14.8</c:v>
                </c:pt>
                <c:pt idx="15">
                  <c:v>12.3</c:v>
                </c:pt>
                <c:pt idx="16">
                  <c:v>10</c:v>
                </c:pt>
                <c:pt idx="17">
                  <c:v>7.9</c:v>
                </c:pt>
                <c:pt idx="18">
                  <c:v>5.6</c:v>
                </c:pt>
                <c:pt idx="19">
                  <c:v>8.5</c:v>
                </c:pt>
                <c:pt idx="20">
                  <c:v>6.1</c:v>
                </c:pt>
                <c:pt idx="21">
                  <c:v>2.5</c:v>
                </c:pt>
                <c:pt idx="22">
                  <c:v>1.2</c:v>
                </c:pt>
              </c:numCache>
            </c:numRef>
          </c:val>
          <c:extLst>
            <c:ext xmlns:c16="http://schemas.microsoft.com/office/drawing/2014/chart" uri="{C3380CC4-5D6E-409C-BE32-E72D297353CC}">
              <c16:uniqueId val="{00000006-F600-4672-B840-43E9D2C7B5E9}"/>
            </c:ext>
          </c:extLst>
        </c:ser>
        <c:dLbls>
          <c:showLegendKey val="0"/>
          <c:showVal val="0"/>
          <c:showCatName val="0"/>
          <c:showSerName val="0"/>
          <c:showPercent val="0"/>
          <c:showBubbleSize val="0"/>
        </c:dLbls>
        <c:gapWidth val="219"/>
        <c:overlap val="-27"/>
        <c:axId val="422267920"/>
        <c:axId val="637661648"/>
      </c:barChart>
      <c:catAx>
        <c:axId val="42226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37661648"/>
        <c:crosses val="autoZero"/>
        <c:auto val="1"/>
        <c:lblAlgn val="ctr"/>
        <c:lblOffset val="100"/>
        <c:noMultiLvlLbl val="0"/>
      </c:catAx>
      <c:valAx>
        <c:axId val="637661648"/>
        <c:scaling>
          <c:orientation val="minMax"/>
        </c:scaling>
        <c:delete val="1"/>
        <c:axPos val="l"/>
        <c:numFmt formatCode="General" sourceLinked="1"/>
        <c:majorTickMark val="none"/>
        <c:minorTickMark val="none"/>
        <c:tickLblPos val="nextTo"/>
        <c:crossAx val="42226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Лист1!$B$1:$P$1</c:f>
              <c:strCache>
                <c:ptCount val="15"/>
                <c:pt idx="0">
                  <c:v>1</c:v>
                </c:pt>
                <c:pt idx="1">
                  <c:v>2</c:v>
                </c:pt>
                <c:pt idx="2">
                  <c:v>3</c:v>
                </c:pt>
                <c:pt idx="3">
                  <c:v>4</c:v>
                </c:pt>
                <c:pt idx="4">
                  <c:v>5</c:v>
                </c:pt>
                <c:pt idx="5">
                  <c:v>6.1</c:v>
                </c:pt>
                <c:pt idx="6">
                  <c:v>6.2</c:v>
                </c:pt>
                <c:pt idx="7">
                  <c:v>7</c:v>
                </c:pt>
                <c:pt idx="8">
                  <c:v>8</c:v>
                </c:pt>
                <c:pt idx="9">
                  <c:v>9</c:v>
                </c:pt>
                <c:pt idx="10">
                  <c:v>10</c:v>
                </c:pt>
                <c:pt idx="11">
                  <c:v>11</c:v>
                </c:pt>
                <c:pt idx="12">
                  <c:v>12</c:v>
                </c:pt>
                <c:pt idx="13">
                  <c:v>13</c:v>
                </c:pt>
                <c:pt idx="14">
                  <c:v>14</c:v>
                </c:pt>
              </c:strCache>
            </c:strRef>
          </c:cat>
          <c:val>
            <c:numRef>
              <c:f>Лист1!$B$2:$P$2</c:f>
              <c:numCache>
                <c:formatCode>General</c:formatCode>
                <c:ptCount val="15"/>
                <c:pt idx="0">
                  <c:v>47.22</c:v>
                </c:pt>
                <c:pt idx="1">
                  <c:v>54.17</c:v>
                </c:pt>
                <c:pt idx="2">
                  <c:v>14.58</c:v>
                </c:pt>
                <c:pt idx="3">
                  <c:v>23.61</c:v>
                </c:pt>
                <c:pt idx="4">
                  <c:v>34.72</c:v>
                </c:pt>
                <c:pt idx="5">
                  <c:v>30.56</c:v>
                </c:pt>
                <c:pt idx="6">
                  <c:v>18.059999999999999</c:v>
                </c:pt>
                <c:pt idx="7">
                  <c:v>37.5</c:v>
                </c:pt>
                <c:pt idx="8">
                  <c:v>19.440000000000001</c:v>
                </c:pt>
                <c:pt idx="9">
                  <c:v>16.670000000000002</c:v>
                </c:pt>
                <c:pt idx="10">
                  <c:v>20.83</c:v>
                </c:pt>
                <c:pt idx="11">
                  <c:v>15.97</c:v>
                </c:pt>
                <c:pt idx="12">
                  <c:v>31.94</c:v>
                </c:pt>
                <c:pt idx="13">
                  <c:v>14.58</c:v>
                </c:pt>
                <c:pt idx="14">
                  <c:v>5.56</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Лист1!$B$1:$P$1</c:f>
              <c:strCache>
                <c:ptCount val="15"/>
                <c:pt idx="0">
                  <c:v>1</c:v>
                </c:pt>
                <c:pt idx="1">
                  <c:v>2</c:v>
                </c:pt>
                <c:pt idx="2">
                  <c:v>3</c:v>
                </c:pt>
                <c:pt idx="3">
                  <c:v>4</c:v>
                </c:pt>
                <c:pt idx="4">
                  <c:v>5</c:v>
                </c:pt>
                <c:pt idx="5">
                  <c:v>6.1</c:v>
                </c:pt>
                <c:pt idx="6">
                  <c:v>6.2</c:v>
                </c:pt>
                <c:pt idx="7">
                  <c:v>7</c:v>
                </c:pt>
                <c:pt idx="8">
                  <c:v>8</c:v>
                </c:pt>
                <c:pt idx="9">
                  <c:v>9</c:v>
                </c:pt>
                <c:pt idx="10">
                  <c:v>10</c:v>
                </c:pt>
                <c:pt idx="11">
                  <c:v>11</c:v>
                </c:pt>
                <c:pt idx="12">
                  <c:v>12</c:v>
                </c:pt>
                <c:pt idx="13">
                  <c:v>13</c:v>
                </c:pt>
                <c:pt idx="14">
                  <c:v>14</c:v>
                </c:pt>
              </c:strCache>
            </c:strRef>
          </c:cat>
          <c:val>
            <c:numRef>
              <c:f>Лист1!$B$3:$P$3</c:f>
              <c:numCache>
                <c:formatCode>General</c:formatCode>
                <c:ptCount val="15"/>
                <c:pt idx="0">
                  <c:v>62.86</c:v>
                </c:pt>
                <c:pt idx="1">
                  <c:v>59.72</c:v>
                </c:pt>
                <c:pt idx="2">
                  <c:v>25.09</c:v>
                </c:pt>
                <c:pt idx="3">
                  <c:v>45.75</c:v>
                </c:pt>
                <c:pt idx="4">
                  <c:v>70.08</c:v>
                </c:pt>
                <c:pt idx="5">
                  <c:v>52.27</c:v>
                </c:pt>
                <c:pt idx="6">
                  <c:v>40.22</c:v>
                </c:pt>
                <c:pt idx="7">
                  <c:v>51.8</c:v>
                </c:pt>
                <c:pt idx="8">
                  <c:v>47.96</c:v>
                </c:pt>
                <c:pt idx="9">
                  <c:v>54.48</c:v>
                </c:pt>
                <c:pt idx="10">
                  <c:v>59.31</c:v>
                </c:pt>
                <c:pt idx="11">
                  <c:v>54.07</c:v>
                </c:pt>
                <c:pt idx="12">
                  <c:v>69.97</c:v>
                </c:pt>
                <c:pt idx="13">
                  <c:v>44.47</c:v>
                </c:pt>
                <c:pt idx="14">
                  <c:v>19.21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Лист1!$B$1:$P$1</c:f>
              <c:strCache>
                <c:ptCount val="15"/>
                <c:pt idx="0">
                  <c:v>1</c:v>
                </c:pt>
                <c:pt idx="1">
                  <c:v>2</c:v>
                </c:pt>
                <c:pt idx="2">
                  <c:v>3</c:v>
                </c:pt>
                <c:pt idx="3">
                  <c:v>4</c:v>
                </c:pt>
                <c:pt idx="4">
                  <c:v>5</c:v>
                </c:pt>
                <c:pt idx="5">
                  <c:v>6.1</c:v>
                </c:pt>
                <c:pt idx="6">
                  <c:v>6.2</c:v>
                </c:pt>
                <c:pt idx="7">
                  <c:v>7</c:v>
                </c:pt>
                <c:pt idx="8">
                  <c:v>8</c:v>
                </c:pt>
                <c:pt idx="9">
                  <c:v>9</c:v>
                </c:pt>
                <c:pt idx="10">
                  <c:v>10</c:v>
                </c:pt>
                <c:pt idx="11">
                  <c:v>11</c:v>
                </c:pt>
                <c:pt idx="12">
                  <c:v>12</c:v>
                </c:pt>
                <c:pt idx="13">
                  <c:v>13</c:v>
                </c:pt>
                <c:pt idx="14">
                  <c:v>14</c:v>
                </c:pt>
              </c:strCache>
            </c:strRef>
          </c:cat>
          <c:val>
            <c:numRef>
              <c:f>Лист1!$B$4:$P$4</c:f>
              <c:numCache>
                <c:formatCode>General</c:formatCode>
                <c:ptCount val="15"/>
                <c:pt idx="0">
                  <c:v>80.319999999999993</c:v>
                </c:pt>
                <c:pt idx="1">
                  <c:v>78.790000000000006</c:v>
                </c:pt>
                <c:pt idx="2">
                  <c:v>42.38</c:v>
                </c:pt>
                <c:pt idx="3">
                  <c:v>68.19</c:v>
                </c:pt>
                <c:pt idx="4">
                  <c:v>90.49</c:v>
                </c:pt>
                <c:pt idx="5">
                  <c:v>67.989999999999995</c:v>
                </c:pt>
                <c:pt idx="6">
                  <c:v>62.23</c:v>
                </c:pt>
                <c:pt idx="7">
                  <c:v>71.37</c:v>
                </c:pt>
                <c:pt idx="8">
                  <c:v>67.73</c:v>
                </c:pt>
                <c:pt idx="9">
                  <c:v>81.11</c:v>
                </c:pt>
                <c:pt idx="10">
                  <c:v>80.45</c:v>
                </c:pt>
                <c:pt idx="11">
                  <c:v>83.13</c:v>
                </c:pt>
                <c:pt idx="12">
                  <c:v>87.21</c:v>
                </c:pt>
                <c:pt idx="13">
                  <c:v>71.97</c:v>
                </c:pt>
                <c:pt idx="14">
                  <c:v>45.43</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Лист1!$B$1:$P$1</c:f>
              <c:strCache>
                <c:ptCount val="15"/>
                <c:pt idx="0">
                  <c:v>1</c:v>
                </c:pt>
                <c:pt idx="1">
                  <c:v>2</c:v>
                </c:pt>
                <c:pt idx="2">
                  <c:v>3</c:v>
                </c:pt>
                <c:pt idx="3">
                  <c:v>4</c:v>
                </c:pt>
                <c:pt idx="4">
                  <c:v>5</c:v>
                </c:pt>
                <c:pt idx="5">
                  <c:v>6.1</c:v>
                </c:pt>
                <c:pt idx="6">
                  <c:v>6.2</c:v>
                </c:pt>
                <c:pt idx="7">
                  <c:v>7</c:v>
                </c:pt>
                <c:pt idx="8">
                  <c:v>8</c:v>
                </c:pt>
                <c:pt idx="9">
                  <c:v>9</c:v>
                </c:pt>
                <c:pt idx="10">
                  <c:v>10</c:v>
                </c:pt>
                <c:pt idx="11">
                  <c:v>11</c:v>
                </c:pt>
                <c:pt idx="12">
                  <c:v>12</c:v>
                </c:pt>
                <c:pt idx="13">
                  <c:v>13</c:v>
                </c:pt>
                <c:pt idx="14">
                  <c:v>14</c:v>
                </c:pt>
              </c:strCache>
            </c:strRef>
          </c:cat>
          <c:val>
            <c:numRef>
              <c:f>Лист1!$B$5:$P$5</c:f>
              <c:numCache>
                <c:formatCode>General</c:formatCode>
                <c:ptCount val="15"/>
                <c:pt idx="0">
                  <c:v>93.05</c:v>
                </c:pt>
                <c:pt idx="1">
                  <c:v>91.96</c:v>
                </c:pt>
                <c:pt idx="2">
                  <c:v>76.05</c:v>
                </c:pt>
                <c:pt idx="3">
                  <c:v>91.41</c:v>
                </c:pt>
                <c:pt idx="4">
                  <c:v>96.71</c:v>
                </c:pt>
                <c:pt idx="5">
                  <c:v>89.76</c:v>
                </c:pt>
                <c:pt idx="6">
                  <c:v>86.84</c:v>
                </c:pt>
                <c:pt idx="7">
                  <c:v>91.41</c:v>
                </c:pt>
                <c:pt idx="8">
                  <c:v>86.65</c:v>
                </c:pt>
                <c:pt idx="9">
                  <c:v>95.25</c:v>
                </c:pt>
                <c:pt idx="10">
                  <c:v>94.33</c:v>
                </c:pt>
                <c:pt idx="11">
                  <c:v>95.7</c:v>
                </c:pt>
                <c:pt idx="12">
                  <c:v>97.81</c:v>
                </c:pt>
                <c:pt idx="13">
                  <c:v>90.86</c:v>
                </c:pt>
                <c:pt idx="14">
                  <c:v>80.900000000000006</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79005534265071E-2"/>
          <c:y val="6.7778281831896783E-2"/>
          <c:w val="0.95482099446573487"/>
          <c:h val="0.48423043244326752"/>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61.68</c:v>
                </c:pt>
                <c:pt idx="1">
                  <c:v>57.92</c:v>
                </c:pt>
                <c:pt idx="2">
                  <c:v>50.309999999999995</c:v>
                </c:pt>
                <c:pt idx="3">
                  <c:v>65.539999999999992</c:v>
                </c:pt>
                <c:pt idx="4">
                  <c:v>49.57</c:v>
                </c:pt>
                <c:pt idx="5">
                  <c:v>59.61</c:v>
                </c:pt>
                <c:pt idx="6">
                  <c:v>60.15</c:v>
                </c:pt>
                <c:pt idx="7">
                  <c:v>66.67</c:v>
                </c:pt>
                <c:pt idx="8">
                  <c:v>52.84</c:v>
                </c:pt>
                <c:pt idx="9">
                  <c:v>73.680000000000007</c:v>
                </c:pt>
                <c:pt idx="10">
                  <c:v>70.23</c:v>
                </c:pt>
                <c:pt idx="11">
                  <c:v>57.85</c:v>
                </c:pt>
                <c:pt idx="12">
                  <c:v>53.300000000000004</c:v>
                </c:pt>
                <c:pt idx="13">
                  <c:v>62.95</c:v>
                </c:pt>
                <c:pt idx="14">
                  <c:v>63.550000000000004</c:v>
                </c:pt>
                <c:pt idx="15">
                  <c:v>61.540000000000006</c:v>
                </c:pt>
                <c:pt idx="16">
                  <c:v>50.230000000000004</c:v>
                </c:pt>
                <c:pt idx="17">
                  <c:v>54.64</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47.57</c:v>
                </c:pt>
                <c:pt idx="1">
                  <c:v>49.09</c:v>
                </c:pt>
                <c:pt idx="2">
                  <c:v>56.120000000000005</c:v>
                </c:pt>
                <c:pt idx="3">
                  <c:v>50</c:v>
                </c:pt>
                <c:pt idx="4">
                  <c:v>49.63</c:v>
                </c:pt>
                <c:pt idx="5">
                  <c:v>46.84</c:v>
                </c:pt>
                <c:pt idx="6">
                  <c:v>54.07</c:v>
                </c:pt>
                <c:pt idx="7">
                  <c:v>48.54</c:v>
                </c:pt>
                <c:pt idx="8">
                  <c:v>46.46</c:v>
                </c:pt>
                <c:pt idx="9">
                  <c:v>54.58</c:v>
                </c:pt>
                <c:pt idx="10">
                  <c:v>58.129999999999995</c:v>
                </c:pt>
                <c:pt idx="11">
                  <c:v>62.53</c:v>
                </c:pt>
                <c:pt idx="12">
                  <c:v>44.4</c:v>
                </c:pt>
                <c:pt idx="13">
                  <c:v>53.04</c:v>
                </c:pt>
                <c:pt idx="14">
                  <c:v>53.61</c:v>
                </c:pt>
                <c:pt idx="15">
                  <c:v>47.65</c:v>
                </c:pt>
                <c:pt idx="16">
                  <c:v>55.92</c:v>
                </c:pt>
                <c:pt idx="17">
                  <c:v>57.25</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54.6</c:v>
                </c:pt>
                <c:pt idx="1">
                  <c:v>56.25</c:v>
                </c:pt>
                <c:pt idx="2">
                  <c:v>63.28</c:v>
                </c:pt>
                <c:pt idx="3">
                  <c:v>62.16</c:v>
                </c:pt>
                <c:pt idx="4">
                  <c:v>69.63</c:v>
                </c:pt>
                <c:pt idx="5">
                  <c:v>60</c:v>
                </c:pt>
                <c:pt idx="6">
                  <c:v>61.21</c:v>
                </c:pt>
                <c:pt idx="7">
                  <c:v>60.940000000000005</c:v>
                </c:pt>
                <c:pt idx="8">
                  <c:v>54.86</c:v>
                </c:pt>
                <c:pt idx="9">
                  <c:v>67.400000000000006</c:v>
                </c:pt>
                <c:pt idx="10">
                  <c:v>53.61</c:v>
                </c:pt>
                <c:pt idx="11">
                  <c:v>60.33</c:v>
                </c:pt>
                <c:pt idx="12">
                  <c:v>57.97</c:v>
                </c:pt>
                <c:pt idx="13">
                  <c:v>58.34</c:v>
                </c:pt>
                <c:pt idx="14">
                  <c:v>57.120000000000005</c:v>
                </c:pt>
                <c:pt idx="15">
                  <c:v>62.320000000000007</c:v>
                </c:pt>
                <c:pt idx="16">
                  <c:v>62.91</c:v>
                </c:pt>
                <c:pt idx="17">
                  <c:v>80.59</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53.61</c:v>
                </c:pt>
                <c:pt idx="1">
                  <c:v>55.65</c:v>
                </c:pt>
                <c:pt idx="2">
                  <c:v>61.099999999999994</c:v>
                </c:pt>
                <c:pt idx="3">
                  <c:v>61.57</c:v>
                </c:pt>
                <c:pt idx="4">
                  <c:v>54.88</c:v>
                </c:pt>
                <c:pt idx="5">
                  <c:v>54.120000000000005</c:v>
                </c:pt>
                <c:pt idx="6">
                  <c:v>53.260000000000005</c:v>
                </c:pt>
                <c:pt idx="7">
                  <c:v>60.989999999999995</c:v>
                </c:pt>
                <c:pt idx="8">
                  <c:v>66.95</c:v>
                </c:pt>
                <c:pt idx="9">
                  <c:v>64.81</c:v>
                </c:pt>
                <c:pt idx="10">
                  <c:v>61.87</c:v>
                </c:pt>
                <c:pt idx="11">
                  <c:v>56.739999999999995</c:v>
                </c:pt>
                <c:pt idx="12">
                  <c:v>66.66</c:v>
                </c:pt>
                <c:pt idx="13">
                  <c:v>63.69</c:v>
                </c:pt>
                <c:pt idx="14">
                  <c:v>56.36</c:v>
                </c:pt>
                <c:pt idx="15">
                  <c:v>53.89</c:v>
                </c:pt>
                <c:pt idx="16">
                  <c:v>64.099999999999994</c:v>
                </c:pt>
                <c:pt idx="17">
                  <c:v>79.94</c:v>
                </c:pt>
              </c:numCache>
            </c:numRef>
          </c:val>
          <c:extLst>
            <c:ext xmlns:c16="http://schemas.microsoft.com/office/drawing/2014/chart" uri="{C3380CC4-5D6E-409C-BE32-E72D297353CC}">
              <c16:uniqueId val="{00000000-5419-4E93-932A-0AC5B177A5B0}"/>
            </c:ext>
          </c:extLst>
        </c:ser>
        <c:ser>
          <c:idx val="4"/>
          <c:order val="4"/>
          <c:tx>
            <c:strRef>
              <c:f>Лист1!$F$1</c:f>
              <c:strCache>
                <c:ptCount val="1"/>
                <c:pt idx="0">
                  <c:v>2025</c:v>
                </c:pt>
              </c:strCache>
            </c:strRef>
          </c:tx>
          <c:spPr>
            <a:solidFill>
              <a:schemeClr val="accent5">
                <a:lumMod val="60000"/>
              </a:schemeClr>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46.3</c:v>
                </c:pt>
                <c:pt idx="1">
                  <c:v>51.68</c:v>
                </c:pt>
                <c:pt idx="2">
                  <c:v>55.94</c:v>
                </c:pt>
                <c:pt idx="3">
                  <c:v>49.1</c:v>
                </c:pt>
                <c:pt idx="4">
                  <c:v>54.589999999999996</c:v>
                </c:pt>
                <c:pt idx="5">
                  <c:v>54.15</c:v>
                </c:pt>
                <c:pt idx="6">
                  <c:v>62.599999999999994</c:v>
                </c:pt>
                <c:pt idx="7">
                  <c:v>46.730000000000004</c:v>
                </c:pt>
                <c:pt idx="8">
                  <c:v>49.04</c:v>
                </c:pt>
                <c:pt idx="9">
                  <c:v>56.260000000000005</c:v>
                </c:pt>
                <c:pt idx="10">
                  <c:v>56.22</c:v>
                </c:pt>
                <c:pt idx="11">
                  <c:v>51.79</c:v>
                </c:pt>
                <c:pt idx="12">
                  <c:v>58.31</c:v>
                </c:pt>
                <c:pt idx="13">
                  <c:v>59.8</c:v>
                </c:pt>
                <c:pt idx="14">
                  <c:v>55.4</c:v>
                </c:pt>
                <c:pt idx="15">
                  <c:v>53</c:v>
                </c:pt>
                <c:pt idx="16">
                  <c:v>54.02</c:v>
                </c:pt>
                <c:pt idx="17">
                  <c:v>76</c:v>
                </c:pt>
              </c:numCache>
            </c:numRef>
          </c:val>
          <c:extLst>
            <c:ext xmlns:c16="http://schemas.microsoft.com/office/drawing/2014/chart" uri="{C3380CC4-5D6E-409C-BE32-E72D297353CC}">
              <c16:uniqueId val="{00000000-2D62-4FAE-93B6-8305CEF843B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c:v>
                </c:pt>
                <c:pt idx="1">
                  <c:v>2</c:v>
                </c:pt>
                <c:pt idx="2">
                  <c:v>3</c:v>
                </c:pt>
                <c:pt idx="3">
                  <c:v>4</c:v>
                </c:pt>
                <c:pt idx="4">
                  <c:v>5</c:v>
                </c:pt>
                <c:pt idx="5">
                  <c:v>6</c:v>
                </c:pt>
                <c:pt idx="6">
                  <c:v>7</c:v>
                </c:pt>
                <c:pt idx="7">
                  <c:v>8</c:v>
                </c:pt>
                <c:pt idx="8">
                  <c:v>9.1</c:v>
                </c:pt>
                <c:pt idx="9">
                  <c:v>9.2</c:v>
                </c:pt>
                <c:pt idx="10">
                  <c:v>10.1</c:v>
                </c:pt>
                <c:pt idx="11">
                  <c:v>10.2</c:v>
                </c:pt>
                <c:pt idx="12">
                  <c:v>11</c:v>
                </c:pt>
                <c:pt idx="13">
                  <c:v>12.1</c:v>
                </c:pt>
                <c:pt idx="14">
                  <c:v>12.2</c:v>
                </c:pt>
              </c:strCache>
            </c:strRef>
          </c:cat>
          <c:val>
            <c:numRef>
              <c:f>Лист1!$B$2:$B$16</c:f>
              <c:numCache>
                <c:formatCode>General</c:formatCode>
                <c:ptCount val="15"/>
                <c:pt idx="0">
                  <c:v>79.05</c:v>
                </c:pt>
                <c:pt idx="1">
                  <c:v>82.21</c:v>
                </c:pt>
                <c:pt idx="2">
                  <c:v>59.35</c:v>
                </c:pt>
                <c:pt idx="3">
                  <c:v>62.65</c:v>
                </c:pt>
                <c:pt idx="4">
                  <c:v>72.03</c:v>
                </c:pt>
                <c:pt idx="5">
                  <c:v>74</c:v>
                </c:pt>
                <c:pt idx="6">
                  <c:v>74.2</c:v>
                </c:pt>
                <c:pt idx="7">
                  <c:v>68.06</c:v>
                </c:pt>
                <c:pt idx="8">
                  <c:v>71.77</c:v>
                </c:pt>
                <c:pt idx="9">
                  <c:v>71.959999999999994</c:v>
                </c:pt>
                <c:pt idx="10">
                  <c:v>71.06</c:v>
                </c:pt>
                <c:pt idx="11">
                  <c:v>63.71</c:v>
                </c:pt>
                <c:pt idx="12">
                  <c:v>82.21</c:v>
                </c:pt>
                <c:pt idx="13">
                  <c:v>46.46</c:v>
                </c:pt>
                <c:pt idx="14">
                  <c:v>42.87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95ED-4658-B250-FD8A5B5A4ADC}"/>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95ED-4658-B250-FD8A5B5A4ADC}"/>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c:v>
                </c:pt>
                <c:pt idx="1">
                  <c:v>2</c:v>
                </c:pt>
                <c:pt idx="2">
                  <c:v>3</c:v>
                </c:pt>
                <c:pt idx="3">
                  <c:v>4</c:v>
                </c:pt>
                <c:pt idx="4">
                  <c:v>5</c:v>
                </c:pt>
                <c:pt idx="5">
                  <c:v>6</c:v>
                </c:pt>
                <c:pt idx="6">
                  <c:v>7</c:v>
                </c:pt>
                <c:pt idx="7">
                  <c:v>8</c:v>
                </c:pt>
                <c:pt idx="8">
                  <c:v>9.1</c:v>
                </c:pt>
                <c:pt idx="9">
                  <c:v>9.2</c:v>
                </c:pt>
                <c:pt idx="10">
                  <c:v>10.1</c:v>
                </c:pt>
                <c:pt idx="11">
                  <c:v>10.2</c:v>
                </c:pt>
                <c:pt idx="12">
                  <c:v>11</c:v>
                </c:pt>
                <c:pt idx="13">
                  <c:v>12.1</c:v>
                </c:pt>
                <c:pt idx="14">
                  <c:v>12.2</c:v>
                </c:pt>
              </c:strCache>
            </c:strRef>
          </c:cat>
          <c:val>
            <c:numRef>
              <c:f>Лист1!$C$2:$C$16</c:f>
              <c:numCache>
                <c:formatCode>General</c:formatCode>
                <c:ptCount val="15"/>
                <c:pt idx="0">
                  <c:v>75.66</c:v>
                </c:pt>
                <c:pt idx="1">
                  <c:v>79.45</c:v>
                </c:pt>
                <c:pt idx="2">
                  <c:v>56.74</c:v>
                </c:pt>
                <c:pt idx="3">
                  <c:v>59.51</c:v>
                </c:pt>
                <c:pt idx="4">
                  <c:v>69.27</c:v>
                </c:pt>
                <c:pt idx="5">
                  <c:v>73.709999999999994</c:v>
                </c:pt>
                <c:pt idx="6">
                  <c:v>73.36</c:v>
                </c:pt>
                <c:pt idx="7">
                  <c:v>65.53</c:v>
                </c:pt>
                <c:pt idx="8">
                  <c:v>68.12</c:v>
                </c:pt>
                <c:pt idx="9">
                  <c:v>68.760000000000005</c:v>
                </c:pt>
                <c:pt idx="10">
                  <c:v>66.930000000000007</c:v>
                </c:pt>
                <c:pt idx="11">
                  <c:v>59.25</c:v>
                </c:pt>
                <c:pt idx="12">
                  <c:v>79.92</c:v>
                </c:pt>
                <c:pt idx="13">
                  <c:v>44.35</c:v>
                </c:pt>
                <c:pt idx="14">
                  <c:v>40.61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5.21</c:v>
                </c:pt>
                <c:pt idx="1">
                  <c:v>33.79</c:v>
                </c:pt>
                <c:pt idx="2">
                  <c:v>43.69</c:v>
                </c:pt>
                <c:pt idx="3">
                  <c:v>17.309999999999999</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6.89</c:v>
                </c:pt>
                <c:pt idx="1">
                  <c:v>38.35</c:v>
                </c:pt>
                <c:pt idx="2">
                  <c:v>40.99</c:v>
                </c:pt>
                <c:pt idx="3">
                  <c:v>13.77</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6-1042-4299-9A86-7CD68C37BC17}"/>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6"/>
            <c:invertIfNegative val="0"/>
            <c:bubble3D val="0"/>
            <c:spPr>
              <a:solidFill>
                <a:srgbClr val="C00000"/>
              </a:solidFill>
              <a:ln>
                <a:noFill/>
              </a:ln>
              <a:effectLst/>
            </c:spPr>
            <c:extLst>
              <c:ext xmlns:c16="http://schemas.microsoft.com/office/drawing/2014/chart" uri="{C3380CC4-5D6E-409C-BE32-E72D297353CC}">
                <c16:uniqueId val="{00000007-1042-4299-9A86-7CD68C37BC1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Лист1!$B$1:$AN$1</c:f>
              <c:strCache>
                <c:ptCount val="3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Столбец1</c:v>
                </c:pt>
                <c:pt idx="26">
                  <c:v>Столбец2</c:v>
                </c:pt>
                <c:pt idx="27">
                  <c:v>Столбец3</c:v>
                </c:pt>
                <c:pt idx="28">
                  <c:v>Столбец4</c:v>
                </c:pt>
                <c:pt idx="29">
                  <c:v>Столбец5</c:v>
                </c:pt>
                <c:pt idx="30">
                  <c:v>Столбец6</c:v>
                </c:pt>
                <c:pt idx="31">
                  <c:v>Столбец7</c:v>
                </c:pt>
                <c:pt idx="32">
                  <c:v>Столбец8</c:v>
                </c:pt>
                <c:pt idx="33">
                  <c:v>Столбец9</c:v>
                </c:pt>
                <c:pt idx="34">
                  <c:v>Столбец10</c:v>
                </c:pt>
                <c:pt idx="35">
                  <c:v>Столбец11</c:v>
                </c:pt>
                <c:pt idx="36">
                  <c:v>Столбец12</c:v>
                </c:pt>
                <c:pt idx="37">
                  <c:v>Столбец13</c:v>
                </c:pt>
                <c:pt idx="38">
                  <c:v>Столбец14</c:v>
                </c:pt>
              </c:strCache>
            </c:strRef>
          </c:cat>
          <c:val>
            <c:numRef>
              <c:f>Лист1!$B$2:$Z$2</c:f>
              <c:numCache>
                <c:formatCode>General</c:formatCode>
                <c:ptCount val="25"/>
                <c:pt idx="0">
                  <c:v>0.3</c:v>
                </c:pt>
                <c:pt idx="1">
                  <c:v>0.3</c:v>
                </c:pt>
                <c:pt idx="2">
                  <c:v>0.5</c:v>
                </c:pt>
                <c:pt idx="3">
                  <c:v>0.6</c:v>
                </c:pt>
                <c:pt idx="4">
                  <c:v>0.7</c:v>
                </c:pt>
                <c:pt idx="5">
                  <c:v>0.8</c:v>
                </c:pt>
                <c:pt idx="6">
                  <c:v>0.8</c:v>
                </c:pt>
                <c:pt idx="7">
                  <c:v>0.9</c:v>
                </c:pt>
                <c:pt idx="8">
                  <c:v>1</c:v>
                </c:pt>
                <c:pt idx="9">
                  <c:v>0.8</c:v>
                </c:pt>
                <c:pt idx="10">
                  <c:v>8.6999999999999993</c:v>
                </c:pt>
                <c:pt idx="11">
                  <c:v>6.7</c:v>
                </c:pt>
                <c:pt idx="12">
                  <c:v>5.7</c:v>
                </c:pt>
                <c:pt idx="13">
                  <c:v>5.6</c:v>
                </c:pt>
                <c:pt idx="14">
                  <c:v>6</c:v>
                </c:pt>
                <c:pt idx="15">
                  <c:v>5.6</c:v>
                </c:pt>
                <c:pt idx="16">
                  <c:v>10</c:v>
                </c:pt>
                <c:pt idx="17">
                  <c:v>9</c:v>
                </c:pt>
                <c:pt idx="18">
                  <c:v>8.1</c:v>
                </c:pt>
                <c:pt idx="19">
                  <c:v>7.2</c:v>
                </c:pt>
                <c:pt idx="20">
                  <c:v>6.7</c:v>
                </c:pt>
                <c:pt idx="21">
                  <c:v>5.7</c:v>
                </c:pt>
                <c:pt idx="22">
                  <c:v>4.0999999999999996</c:v>
                </c:pt>
                <c:pt idx="23">
                  <c:v>2.8</c:v>
                </c:pt>
                <c:pt idx="24">
                  <c:v>1.2</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Лист1!$B$1:$P$1</c:f>
              <c:strCache>
                <c:ptCount val="15"/>
                <c:pt idx="0">
                  <c:v>1</c:v>
                </c:pt>
                <c:pt idx="1">
                  <c:v>2</c:v>
                </c:pt>
                <c:pt idx="2">
                  <c:v>3</c:v>
                </c:pt>
                <c:pt idx="3">
                  <c:v>4</c:v>
                </c:pt>
                <c:pt idx="4">
                  <c:v>5</c:v>
                </c:pt>
                <c:pt idx="5">
                  <c:v>6</c:v>
                </c:pt>
                <c:pt idx="6">
                  <c:v>7</c:v>
                </c:pt>
                <c:pt idx="7">
                  <c:v>8</c:v>
                </c:pt>
                <c:pt idx="8">
                  <c:v>9,1</c:v>
                </c:pt>
                <c:pt idx="9">
                  <c:v>9,2</c:v>
                </c:pt>
                <c:pt idx="10">
                  <c:v>10,1</c:v>
                </c:pt>
                <c:pt idx="11">
                  <c:v>10,2</c:v>
                </c:pt>
                <c:pt idx="12">
                  <c:v>11</c:v>
                </c:pt>
                <c:pt idx="13">
                  <c:v>12,1</c:v>
                </c:pt>
                <c:pt idx="14">
                  <c:v>12,2</c:v>
                </c:pt>
              </c:strCache>
            </c:strRef>
          </c:cat>
          <c:val>
            <c:numRef>
              <c:f>Лист1!$B$2:$P$2</c:f>
              <c:numCache>
                <c:formatCode>General</c:formatCode>
                <c:ptCount val="15"/>
                <c:pt idx="0">
                  <c:v>45.29</c:v>
                </c:pt>
                <c:pt idx="1">
                  <c:v>42.86</c:v>
                </c:pt>
                <c:pt idx="2">
                  <c:v>21.11</c:v>
                </c:pt>
                <c:pt idx="3">
                  <c:v>17.97</c:v>
                </c:pt>
                <c:pt idx="4">
                  <c:v>24.7</c:v>
                </c:pt>
                <c:pt idx="5">
                  <c:v>43.21</c:v>
                </c:pt>
                <c:pt idx="6">
                  <c:v>35.89</c:v>
                </c:pt>
                <c:pt idx="7">
                  <c:v>25.19</c:v>
                </c:pt>
                <c:pt idx="8">
                  <c:v>14.57</c:v>
                </c:pt>
                <c:pt idx="9">
                  <c:v>18.23</c:v>
                </c:pt>
                <c:pt idx="10">
                  <c:v>10.49</c:v>
                </c:pt>
                <c:pt idx="11">
                  <c:v>6.93</c:v>
                </c:pt>
                <c:pt idx="12">
                  <c:v>28.92</c:v>
                </c:pt>
                <c:pt idx="13">
                  <c:v>9.5399999999999991</c:v>
                </c:pt>
                <c:pt idx="14">
                  <c:v>7.11</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Лист1!$B$1:$P$1</c:f>
              <c:strCache>
                <c:ptCount val="15"/>
                <c:pt idx="0">
                  <c:v>1</c:v>
                </c:pt>
                <c:pt idx="1">
                  <c:v>2</c:v>
                </c:pt>
                <c:pt idx="2">
                  <c:v>3</c:v>
                </c:pt>
                <c:pt idx="3">
                  <c:v>4</c:v>
                </c:pt>
                <c:pt idx="4">
                  <c:v>5</c:v>
                </c:pt>
                <c:pt idx="5">
                  <c:v>6</c:v>
                </c:pt>
                <c:pt idx="6">
                  <c:v>7</c:v>
                </c:pt>
                <c:pt idx="7">
                  <c:v>8</c:v>
                </c:pt>
                <c:pt idx="8">
                  <c:v>9,1</c:v>
                </c:pt>
                <c:pt idx="9">
                  <c:v>9,2</c:v>
                </c:pt>
                <c:pt idx="10">
                  <c:v>10,1</c:v>
                </c:pt>
                <c:pt idx="11">
                  <c:v>10,2</c:v>
                </c:pt>
                <c:pt idx="12">
                  <c:v>11</c:v>
                </c:pt>
                <c:pt idx="13">
                  <c:v>12,1</c:v>
                </c:pt>
                <c:pt idx="14">
                  <c:v>12,2</c:v>
                </c:pt>
              </c:strCache>
            </c:strRef>
          </c:cat>
          <c:val>
            <c:numRef>
              <c:f>Лист1!$B$3:$P$3</c:f>
              <c:numCache>
                <c:formatCode>General</c:formatCode>
                <c:ptCount val="15"/>
                <c:pt idx="0">
                  <c:v>69.37</c:v>
                </c:pt>
                <c:pt idx="1">
                  <c:v>71.88</c:v>
                </c:pt>
                <c:pt idx="2">
                  <c:v>43.5</c:v>
                </c:pt>
                <c:pt idx="3">
                  <c:v>43.92</c:v>
                </c:pt>
                <c:pt idx="4">
                  <c:v>57.17</c:v>
                </c:pt>
                <c:pt idx="5">
                  <c:v>67.39</c:v>
                </c:pt>
                <c:pt idx="6">
                  <c:v>66.63</c:v>
                </c:pt>
                <c:pt idx="7">
                  <c:v>53.99</c:v>
                </c:pt>
                <c:pt idx="8">
                  <c:v>53.39</c:v>
                </c:pt>
                <c:pt idx="9">
                  <c:v>55.14</c:v>
                </c:pt>
                <c:pt idx="10">
                  <c:v>48.37</c:v>
                </c:pt>
                <c:pt idx="11">
                  <c:v>39.24</c:v>
                </c:pt>
                <c:pt idx="12">
                  <c:v>71.75</c:v>
                </c:pt>
                <c:pt idx="13">
                  <c:v>28.44</c:v>
                </c:pt>
                <c:pt idx="14">
                  <c:v>22.8</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Лист1!$B$1:$P$1</c:f>
              <c:strCache>
                <c:ptCount val="15"/>
                <c:pt idx="0">
                  <c:v>1</c:v>
                </c:pt>
                <c:pt idx="1">
                  <c:v>2</c:v>
                </c:pt>
                <c:pt idx="2">
                  <c:v>3</c:v>
                </c:pt>
                <c:pt idx="3">
                  <c:v>4</c:v>
                </c:pt>
                <c:pt idx="4">
                  <c:v>5</c:v>
                </c:pt>
                <c:pt idx="5">
                  <c:v>6</c:v>
                </c:pt>
                <c:pt idx="6">
                  <c:v>7</c:v>
                </c:pt>
                <c:pt idx="7">
                  <c:v>8</c:v>
                </c:pt>
                <c:pt idx="8">
                  <c:v>9,1</c:v>
                </c:pt>
                <c:pt idx="9">
                  <c:v>9,2</c:v>
                </c:pt>
                <c:pt idx="10">
                  <c:v>10,1</c:v>
                </c:pt>
                <c:pt idx="11">
                  <c:v>10,2</c:v>
                </c:pt>
                <c:pt idx="12">
                  <c:v>11</c:v>
                </c:pt>
                <c:pt idx="13">
                  <c:v>12,1</c:v>
                </c:pt>
                <c:pt idx="14">
                  <c:v>12,2</c:v>
                </c:pt>
              </c:strCache>
            </c:strRef>
          </c:cat>
          <c:val>
            <c:numRef>
              <c:f>Лист1!$B$4:$P$4</c:f>
              <c:numCache>
                <c:formatCode>General</c:formatCode>
                <c:ptCount val="15"/>
                <c:pt idx="0">
                  <c:v>81.28</c:v>
                </c:pt>
                <c:pt idx="1">
                  <c:v>86.97</c:v>
                </c:pt>
                <c:pt idx="2">
                  <c:v>64.5</c:v>
                </c:pt>
                <c:pt idx="3">
                  <c:v>70.510000000000005</c:v>
                </c:pt>
                <c:pt idx="4">
                  <c:v>79.62</c:v>
                </c:pt>
                <c:pt idx="5">
                  <c:v>78.86</c:v>
                </c:pt>
                <c:pt idx="6">
                  <c:v>80.099999999999994</c:v>
                </c:pt>
                <c:pt idx="7">
                  <c:v>74.28</c:v>
                </c:pt>
                <c:pt idx="8">
                  <c:v>82.13</c:v>
                </c:pt>
                <c:pt idx="9">
                  <c:v>81.23</c:v>
                </c:pt>
                <c:pt idx="10">
                  <c:v>83.99</c:v>
                </c:pt>
                <c:pt idx="11">
                  <c:v>75.38</c:v>
                </c:pt>
                <c:pt idx="12">
                  <c:v>90.4</c:v>
                </c:pt>
                <c:pt idx="13">
                  <c:v>51.91</c:v>
                </c:pt>
                <c:pt idx="14">
                  <c:v>48.84</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Лист1!$B$1:$P$1</c:f>
              <c:strCache>
                <c:ptCount val="15"/>
                <c:pt idx="0">
                  <c:v>1</c:v>
                </c:pt>
                <c:pt idx="1">
                  <c:v>2</c:v>
                </c:pt>
                <c:pt idx="2">
                  <c:v>3</c:v>
                </c:pt>
                <c:pt idx="3">
                  <c:v>4</c:v>
                </c:pt>
                <c:pt idx="4">
                  <c:v>5</c:v>
                </c:pt>
                <c:pt idx="5">
                  <c:v>6</c:v>
                </c:pt>
                <c:pt idx="6">
                  <c:v>7</c:v>
                </c:pt>
                <c:pt idx="7">
                  <c:v>8</c:v>
                </c:pt>
                <c:pt idx="8">
                  <c:v>9,1</c:v>
                </c:pt>
                <c:pt idx="9">
                  <c:v>9,2</c:v>
                </c:pt>
                <c:pt idx="10">
                  <c:v>10,1</c:v>
                </c:pt>
                <c:pt idx="11">
                  <c:v>10,2</c:v>
                </c:pt>
                <c:pt idx="12">
                  <c:v>11</c:v>
                </c:pt>
                <c:pt idx="13">
                  <c:v>12,1</c:v>
                </c:pt>
                <c:pt idx="14">
                  <c:v>12,2</c:v>
                </c:pt>
              </c:strCache>
            </c:strRef>
          </c:cat>
          <c:val>
            <c:numRef>
              <c:f>Лист1!$B$5:$P$5</c:f>
              <c:numCache>
                <c:formatCode>General</c:formatCode>
                <c:ptCount val="15"/>
                <c:pt idx="0">
                  <c:v>91.66</c:v>
                </c:pt>
                <c:pt idx="1">
                  <c:v>96.44</c:v>
                </c:pt>
                <c:pt idx="2">
                  <c:v>88.3</c:v>
                </c:pt>
                <c:pt idx="3">
                  <c:v>90.93</c:v>
                </c:pt>
                <c:pt idx="4">
                  <c:v>94.46</c:v>
                </c:pt>
                <c:pt idx="5">
                  <c:v>91.27</c:v>
                </c:pt>
                <c:pt idx="6">
                  <c:v>90.81</c:v>
                </c:pt>
                <c:pt idx="7">
                  <c:v>91.82</c:v>
                </c:pt>
                <c:pt idx="8">
                  <c:v>94.23</c:v>
                </c:pt>
                <c:pt idx="9">
                  <c:v>94.9</c:v>
                </c:pt>
                <c:pt idx="10">
                  <c:v>96.09</c:v>
                </c:pt>
                <c:pt idx="11">
                  <c:v>93.14</c:v>
                </c:pt>
                <c:pt idx="12">
                  <c:v>97.01</c:v>
                </c:pt>
                <c:pt idx="13">
                  <c:v>83.58</c:v>
                </c:pt>
                <c:pt idx="14">
                  <c:v>82.44</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73.41</c:v>
                </c:pt>
                <c:pt idx="1">
                  <c:v>78.75</c:v>
                </c:pt>
                <c:pt idx="2">
                  <c:v>74.55</c:v>
                </c:pt>
                <c:pt idx="3">
                  <c:v>87.64</c:v>
                </c:pt>
                <c:pt idx="4">
                  <c:v>73.69</c:v>
                </c:pt>
                <c:pt idx="5">
                  <c:v>65.69</c:v>
                </c:pt>
                <c:pt idx="6">
                  <c:v>66.84</c:v>
                </c:pt>
                <c:pt idx="7">
                  <c:v>65.63</c:v>
                </c:pt>
                <c:pt idx="8">
                  <c:v>75.75</c:v>
                </c:pt>
                <c:pt idx="9">
                  <c:v>71.88</c:v>
                </c:pt>
                <c:pt idx="10">
                  <c:v>55.069999999999993</c:v>
                </c:pt>
                <c:pt idx="11">
                  <c:v>54.64</c:v>
                </c:pt>
                <c:pt idx="12">
                  <c:v>77.039999999999992</c:v>
                </c:pt>
                <c:pt idx="13">
                  <c:v>66</c:v>
                </c:pt>
                <c:pt idx="14">
                  <c:v>66.77</c:v>
                </c:pt>
                <c:pt idx="15">
                  <c:v>71.900000000000006</c:v>
                </c:pt>
                <c:pt idx="16">
                  <c:v>68.240000000000009</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62.5</c:v>
                </c:pt>
                <c:pt idx="1">
                  <c:v>70.58</c:v>
                </c:pt>
                <c:pt idx="2">
                  <c:v>66.22999999999999</c:v>
                </c:pt>
                <c:pt idx="3">
                  <c:v>57.14</c:v>
                </c:pt>
                <c:pt idx="4">
                  <c:v>61.430000000000007</c:v>
                </c:pt>
                <c:pt idx="5">
                  <c:v>62.150000000000006</c:v>
                </c:pt>
                <c:pt idx="6">
                  <c:v>51.17</c:v>
                </c:pt>
                <c:pt idx="7">
                  <c:v>74.650000000000006</c:v>
                </c:pt>
                <c:pt idx="8">
                  <c:v>69.16</c:v>
                </c:pt>
                <c:pt idx="9">
                  <c:v>54.17</c:v>
                </c:pt>
                <c:pt idx="10">
                  <c:v>58.55</c:v>
                </c:pt>
                <c:pt idx="11">
                  <c:v>62.66</c:v>
                </c:pt>
                <c:pt idx="12">
                  <c:v>55.069999999999993</c:v>
                </c:pt>
                <c:pt idx="13">
                  <c:v>62.41</c:v>
                </c:pt>
                <c:pt idx="14">
                  <c:v>74.25</c:v>
                </c:pt>
                <c:pt idx="15">
                  <c:v>58.11</c:v>
                </c:pt>
                <c:pt idx="16">
                  <c:v>50.2</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61.760000000000005</c:v>
                </c:pt>
                <c:pt idx="1">
                  <c:v>78.52</c:v>
                </c:pt>
                <c:pt idx="2">
                  <c:v>69.740000000000009</c:v>
                </c:pt>
                <c:pt idx="3">
                  <c:v>68.960000000000008</c:v>
                </c:pt>
                <c:pt idx="4">
                  <c:v>64.53</c:v>
                </c:pt>
                <c:pt idx="5">
                  <c:v>67.460000000000008</c:v>
                </c:pt>
                <c:pt idx="6">
                  <c:v>66.260000000000005</c:v>
                </c:pt>
                <c:pt idx="7">
                  <c:v>73.42</c:v>
                </c:pt>
                <c:pt idx="8">
                  <c:v>60.92</c:v>
                </c:pt>
                <c:pt idx="9">
                  <c:v>71.650000000000006</c:v>
                </c:pt>
                <c:pt idx="10">
                  <c:v>66.990000000000009</c:v>
                </c:pt>
                <c:pt idx="11">
                  <c:v>76.679999999999993</c:v>
                </c:pt>
                <c:pt idx="12">
                  <c:v>63.53</c:v>
                </c:pt>
                <c:pt idx="13">
                  <c:v>72.03</c:v>
                </c:pt>
                <c:pt idx="14">
                  <c:v>71</c:v>
                </c:pt>
                <c:pt idx="15">
                  <c:v>66.84</c:v>
                </c:pt>
                <c:pt idx="16">
                  <c:v>72.33</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2024</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73.960000000000008</c:v>
                </c:pt>
                <c:pt idx="1">
                  <c:v>78.44</c:v>
                </c:pt>
                <c:pt idx="2">
                  <c:v>70.34</c:v>
                </c:pt>
                <c:pt idx="3">
                  <c:v>69.08</c:v>
                </c:pt>
                <c:pt idx="4">
                  <c:v>68.23</c:v>
                </c:pt>
                <c:pt idx="5">
                  <c:v>65.05</c:v>
                </c:pt>
                <c:pt idx="6">
                  <c:v>68.460000000000008</c:v>
                </c:pt>
                <c:pt idx="7">
                  <c:v>72.52</c:v>
                </c:pt>
                <c:pt idx="8">
                  <c:v>68.37</c:v>
                </c:pt>
                <c:pt idx="9">
                  <c:v>64.23</c:v>
                </c:pt>
                <c:pt idx="10">
                  <c:v>72.33</c:v>
                </c:pt>
                <c:pt idx="11">
                  <c:v>77.289999999999992</c:v>
                </c:pt>
                <c:pt idx="12">
                  <c:v>68.06</c:v>
                </c:pt>
                <c:pt idx="13">
                  <c:v>70.430000000000007</c:v>
                </c:pt>
                <c:pt idx="14">
                  <c:v>69.88</c:v>
                </c:pt>
                <c:pt idx="15">
                  <c:v>70.91</c:v>
                </c:pt>
                <c:pt idx="16">
                  <c:v>68.319999999999993</c:v>
                </c:pt>
              </c:numCache>
            </c:numRef>
          </c:val>
          <c:extLst>
            <c:ext xmlns:c16="http://schemas.microsoft.com/office/drawing/2014/chart" uri="{C3380CC4-5D6E-409C-BE32-E72D297353CC}">
              <c16:uniqueId val="{00000000-4420-498B-8166-D3F342A68213}"/>
            </c:ext>
          </c:extLst>
        </c:ser>
        <c:ser>
          <c:idx val="4"/>
          <c:order val="4"/>
          <c:tx>
            <c:strRef>
              <c:f>Лист1!$F$1</c:f>
              <c:strCache>
                <c:ptCount val="1"/>
                <c:pt idx="0">
                  <c:v>2025</c:v>
                </c:pt>
              </c:strCache>
            </c:strRef>
          </c:tx>
          <c:spPr>
            <a:solidFill>
              <a:schemeClr val="accent5">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78.569999999999993</c:v>
                </c:pt>
                <c:pt idx="1">
                  <c:v>75.960000000000008</c:v>
                </c:pt>
                <c:pt idx="2">
                  <c:v>71.510000000000005</c:v>
                </c:pt>
                <c:pt idx="3">
                  <c:v>69.680000000000007</c:v>
                </c:pt>
                <c:pt idx="4">
                  <c:v>64.259999999999991</c:v>
                </c:pt>
                <c:pt idx="5">
                  <c:v>74.64</c:v>
                </c:pt>
                <c:pt idx="6">
                  <c:v>66.67</c:v>
                </c:pt>
                <c:pt idx="7">
                  <c:v>76.39</c:v>
                </c:pt>
                <c:pt idx="8">
                  <c:v>65.81</c:v>
                </c:pt>
                <c:pt idx="9">
                  <c:v>71.83</c:v>
                </c:pt>
                <c:pt idx="10">
                  <c:v>71.92</c:v>
                </c:pt>
                <c:pt idx="11">
                  <c:v>78.78</c:v>
                </c:pt>
                <c:pt idx="12">
                  <c:v>67.47</c:v>
                </c:pt>
                <c:pt idx="13">
                  <c:v>72.41</c:v>
                </c:pt>
                <c:pt idx="14">
                  <c:v>74.53</c:v>
                </c:pt>
                <c:pt idx="15">
                  <c:v>67.41</c:v>
                </c:pt>
                <c:pt idx="16">
                  <c:v>67.89</c:v>
                </c:pt>
              </c:numCache>
            </c:numRef>
          </c:val>
          <c:extLst>
            <c:ext xmlns:c16="http://schemas.microsoft.com/office/drawing/2014/chart" uri="{C3380CC4-5D6E-409C-BE32-E72D297353CC}">
              <c16:uniqueId val="{00000000-D235-431E-B00B-6FBD42E86D61}"/>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19.969999999999999</cx:pt>
          <cx:pt idx="1">70.230000000000004</cx:pt>
          <cx:pt idx="2">9.8000000000000007</cx:pt>
        </cx:lvl>
      </cx:numDim>
    </cx:data>
  </cx:chartData>
  <cx:chart>
    <cx:plotArea>
      <cx:plotAreaRegion>
        <cx:series layoutId="sunburst" uniqueId="{9A33A58D-2649-43BA-A8DB-F1F83A03D439}">
          <cx:tx>
            <cx:txData>
              <cx:f>Лист1!$B$1</cx:f>
              <cx:v>Продажи</cx:v>
            </cx:txData>
          </cx:tx>
          <cx:dataLabels>
            <cx:txPr>
              <a:bodyPr spcFirstLastPara="1" vertOverflow="ellipsis" horzOverflow="overflow" wrap="square" lIns="0" tIns="0" rIns="0" bIns="0" anchor="ctr" anchorCtr="1"/>
              <a:lstStyle/>
              <a:p>
                <a:pPr algn="ctr" rtl="0">
                  <a:defRPr sz="2400" b="1"/>
                </a:pPr>
                <a:endParaRPr lang="ru-RU" sz="2400" b="1" i="0" u="none" strike="noStrike" kern="1200" baseline="0">
                  <a:solidFill>
                    <a:prstClr val="black">
                      <a:lumMod val="75000"/>
                      <a:lumOff val="25000"/>
                    </a:prstClr>
                  </a:solidFill>
                  <a:latin typeface="Montserrat Medium"/>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2400"/>
          </a:pPr>
          <a:endParaRPr lang="ru-RU" sz="2400" b="0" i="0" u="none" strike="noStrike" kern="1200" baseline="0">
            <a:solidFill>
              <a:prstClr val="black">
                <a:lumMod val="65000"/>
                <a:lumOff val="35000"/>
              </a:prstClr>
            </a:solidFill>
            <a:latin typeface="Montserrat Medium"/>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10.18</cx:pt>
          <cx:pt idx="1">67.299999999999997</cx:pt>
          <cx:pt idx="2">22.52</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chemeClr val="tx1"/>
                    </a:solidFill>
                  </a:defRPr>
                </a:pPr>
                <a:endParaRPr lang="ru-RU" sz="14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800"/>
          </a:pPr>
          <a:endParaRPr lang="ru-RU" sz="1800" b="0" i="0" u="none" strike="noStrike" kern="1200" baseline="0">
            <a:solidFill>
              <a:sysClr val="windowText" lastClr="000000">
                <a:lumMod val="65000"/>
                <a:lumOff val="35000"/>
              </a:sysClr>
            </a:solidFill>
            <a:latin typeface="Calibri"/>
          </a:endParaRPr>
        </a:p>
      </cx:txPr>
    </cx:legend>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14.609999999999999</cx:pt>
          <cx:pt idx="1">70.349999999999994</cx:pt>
          <cx:pt idx="2">15.039999999999999</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2000" b="1">
                    <a:solidFill>
                      <a:schemeClr val="tx1"/>
                    </a:solidFill>
                  </a:defRPr>
                </a:pPr>
                <a:endParaRPr lang="ru-RU" sz="20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800"/>
          </a:pPr>
          <a:endParaRPr lang="ru-RU" sz="1800" b="0" i="0" u="none" strike="noStrike" kern="1200" baseline="0">
            <a:solidFill>
              <a:sysClr val="windowText" lastClr="000000">
                <a:lumMod val="65000"/>
                <a:lumOff val="35000"/>
              </a:sysClr>
            </a:solidFill>
            <a:latin typeface="Calibri"/>
          </a:endParaRPr>
        </a:p>
      </cx:txPr>
    </cx:legend>
  </cx:chart>
  <cx:spPr>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26.32</cx:pt>
          <cx:pt idx="1">62.649999999999999</cx:pt>
          <cx:pt idx="2">11.029999999999999</cx:pt>
        </cx:lvl>
      </cx:numDim>
    </cx:data>
  </cx:chartData>
  <cx:chart>
    <cx:plotArea>
      <cx:plotAreaRegion>
        <cx:series layoutId="sunburst" uniqueId="{9A33A58D-2649-43BA-A8DB-F1F83A03D439}">
          <cx:tx>
            <cx:txData>
              <cx:f>Лист1!$B$1</cx:f>
              <cx:v>Продажи</cx:v>
            </cx:txData>
          </cx:tx>
          <cx:dataLabels>
            <cx:txPr>
              <a:bodyPr spcFirstLastPara="1" vertOverflow="ellipsis" horzOverflow="overflow" wrap="square" lIns="0" tIns="0" rIns="0" bIns="0" anchor="ctr" anchorCtr="1"/>
              <a:lstStyle/>
              <a:p>
                <a:pPr algn="ctr" rtl="0">
                  <a:defRPr sz="2400" b="1"/>
                </a:pPr>
                <a:endParaRPr lang="ru-RU" sz="2400" b="1" i="0" u="none" strike="noStrike" kern="1200" baseline="0">
                  <a:solidFill>
                    <a:prstClr val="black">
                      <a:lumMod val="75000"/>
                      <a:lumOff val="25000"/>
                    </a:prstClr>
                  </a:solidFill>
                  <a:latin typeface="Montserrat Medium"/>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2400"/>
          </a:pPr>
          <a:endParaRPr lang="ru-RU" sz="2400" b="0" i="0" u="none" strike="noStrike" kern="1200" baseline="0">
            <a:solidFill>
              <a:prstClr val="black">
                <a:lumMod val="65000"/>
                <a:lumOff val="35000"/>
              </a:prstClr>
            </a:solidFill>
            <a:latin typeface="Montserrat Medium"/>
          </a:endParaRPr>
        </a:p>
      </cx:txPr>
    </cx:legend>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32.509999999999998</cx:pt>
          <cx:pt idx="1">63.009999999999998</cx:pt>
          <cx:pt idx="2">4.4900000000000002</cx:pt>
        </cx:lvl>
      </cx:numDim>
    </cx:data>
  </cx:chartData>
  <cx:chart>
    <cx:plotArea>
      <cx:plotAreaRegion>
        <cx:series layoutId="sunburst" uniqueId="{9A33A58D-2649-43BA-A8DB-F1F83A03D439}">
          <cx:tx>
            <cx:txData>
              <cx:f>Лист1!$B$1</cx:f>
              <cx:v>Продажи</cx:v>
            </cx:txData>
          </cx:tx>
          <cx:dataLabels>
            <cx:txPr>
              <a:bodyPr spcFirstLastPara="1" vertOverflow="ellipsis" horzOverflow="overflow" wrap="square" lIns="0" tIns="0" rIns="0" bIns="0" anchor="ctr" anchorCtr="1"/>
              <a:lstStyle/>
              <a:p>
                <a:pPr algn="ctr" rtl="0">
                  <a:defRPr sz="1800" b="1"/>
                </a:pPr>
                <a:endParaRPr lang="ru-RU" sz="1800" b="1" i="0" u="none" strike="noStrike" kern="1200" baseline="0">
                  <a:solidFill>
                    <a:prstClr val="black">
                      <a:lumMod val="75000"/>
                      <a:lumOff val="25000"/>
                    </a:prstClr>
                  </a:solidFill>
                  <a:latin typeface="Montserrat Medium"/>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2400"/>
          </a:pPr>
          <a:endParaRPr lang="ru-RU" sz="2400" b="0" i="0" u="none" strike="noStrike" kern="1200" baseline="0">
            <a:solidFill>
              <a:prstClr val="black">
                <a:lumMod val="65000"/>
                <a:lumOff val="35000"/>
              </a:prstClr>
            </a:solidFill>
            <a:latin typeface="Montserrat Medium"/>
          </a:endParaRPr>
        </a:p>
      </cx:txPr>
    </cx:legend>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71A82C1-5FFE-99FC-44F7-8EBF2B1B988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0B3D208-D754-2459-EAA9-83F5DB93161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AF74271-1331-4452-881E-898437D3224A}" type="datetimeFigureOut">
              <a:rPr lang="ru-RU" smtClean="0"/>
              <a:t>02.07.2025</a:t>
            </a:fld>
            <a:endParaRPr lang="ru-RU"/>
          </a:p>
        </p:txBody>
      </p:sp>
      <p:sp>
        <p:nvSpPr>
          <p:cNvPr id="4" name="Нижний колонтитул 3">
            <a:extLst>
              <a:ext uri="{FF2B5EF4-FFF2-40B4-BE49-F238E27FC236}">
                <a16:creationId xmlns:a16="http://schemas.microsoft.com/office/drawing/2014/main" id="{C34E2EEE-26BA-EF38-8770-4D4B49411EF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F3650DF-EBD7-1244-E1D3-0E3B8562415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9DB568-9709-4CEA-A565-5ED5DEAE58BA}" type="slidenum">
              <a:rPr lang="ru-RU" smtClean="0"/>
              <a:t>‹#›</a:t>
            </a:fld>
            <a:endParaRPr lang="ru-RU"/>
          </a:p>
        </p:txBody>
      </p:sp>
    </p:spTree>
    <p:extLst>
      <p:ext uri="{BB962C8B-B14F-4D97-AF65-F5344CB8AC3E}">
        <p14:creationId xmlns:p14="http://schemas.microsoft.com/office/powerpoint/2010/main" val="2424561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71C531-2026-422A-AC09-D689914D3051}" type="datetimeFigureOut">
              <a:rPr lang="ru-RU" smtClean="0"/>
              <a:t>02.07.2025</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B3C417-27E4-4FB8-9B77-C7EDFB723A41}" type="slidenum">
              <a:rPr lang="ru-RU" smtClean="0"/>
              <a:t>‹#›</a:t>
            </a:fld>
            <a:endParaRPr lang="ru-RU"/>
          </a:p>
        </p:txBody>
      </p:sp>
    </p:spTree>
    <p:extLst>
      <p:ext uri="{BB962C8B-B14F-4D97-AF65-F5344CB8AC3E}">
        <p14:creationId xmlns:p14="http://schemas.microsoft.com/office/powerpoint/2010/main" val="191183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2CD8070-D9CD-8D41-1F42-C33AE22D67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5767F854-6F87-EA0C-1A9B-AB8A17037B9E}"/>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8" name="Текст 2">
            <a:extLst>
              <a:ext uri="{FF2B5EF4-FFF2-40B4-BE49-F238E27FC236}">
                <a16:creationId xmlns:a16="http://schemas.microsoft.com/office/drawing/2014/main" id="{A3AC097A-484F-D4FF-B96D-5C68211E0D8C}"/>
              </a:ext>
            </a:extLst>
          </p:cNvPr>
          <p:cNvSpPr>
            <a:spLocks noGrp="1"/>
          </p:cNvSpPr>
          <p:nvPr>
            <p:ph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649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раздела">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2C1D20F5-CE80-6AB5-012B-ED08711CB1A0}"/>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3430270 h 6858000"/>
              <a:gd name="connsiteX5" fmla="*/ 8764269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12191999" y="6858000"/>
                </a:lnTo>
                <a:lnTo>
                  <a:pt x="12191999" y="3430270"/>
                </a:lnTo>
                <a:cubicBezTo>
                  <a:pt x="12191999" y="5329555"/>
                  <a:pt x="10662919" y="6858000"/>
                  <a:pt x="8764269"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
        <p:nvSpPr>
          <p:cNvPr id="17" name="Полилиния: фигура 16">
            <a:extLst>
              <a:ext uri="{FF2B5EF4-FFF2-40B4-BE49-F238E27FC236}">
                <a16:creationId xmlns:a16="http://schemas.microsoft.com/office/drawing/2014/main" id="{65A9FB47-03F0-836A-5245-19852DA4EDB5}"/>
              </a:ext>
            </a:extLst>
          </p:cNvPr>
          <p:cNvSpPr/>
          <p:nvPr/>
        </p:nvSpPr>
        <p:spPr>
          <a:xfrm>
            <a:off x="8764269" y="3430270"/>
            <a:ext cx="3427730" cy="3427729"/>
          </a:xfrm>
          <a:custGeom>
            <a:avLst/>
            <a:gdLst>
              <a:gd name="connsiteX0" fmla="*/ 3427730 w 3427730"/>
              <a:gd name="connsiteY0" fmla="*/ 0 h 3427729"/>
              <a:gd name="connsiteX1" fmla="*/ 0 w 3427730"/>
              <a:gd name="connsiteY1" fmla="*/ 3427730 h 3427729"/>
              <a:gd name="connsiteX2" fmla="*/ 3427730 w 3427730"/>
              <a:gd name="connsiteY2" fmla="*/ 3427730 h 3427729"/>
              <a:gd name="connsiteX3" fmla="*/ 3427730 w 3427730"/>
              <a:gd name="connsiteY3" fmla="*/ 0 h 3427729"/>
            </a:gdLst>
            <a:ahLst/>
            <a:cxnLst>
              <a:cxn ang="0">
                <a:pos x="connsiteX0" y="connsiteY0"/>
              </a:cxn>
              <a:cxn ang="0">
                <a:pos x="connsiteX1" y="connsiteY1"/>
              </a:cxn>
              <a:cxn ang="0">
                <a:pos x="connsiteX2" y="connsiteY2"/>
              </a:cxn>
              <a:cxn ang="0">
                <a:pos x="connsiteX3" y="connsiteY3"/>
              </a:cxn>
            </a:cxnLst>
            <a:rect l="l" t="t" r="r" b="b"/>
            <a:pathLst>
              <a:path w="3427730" h="3427729">
                <a:moveTo>
                  <a:pt x="3427730" y="0"/>
                </a:moveTo>
                <a:cubicBezTo>
                  <a:pt x="3427730" y="1899285"/>
                  <a:pt x="1898650" y="3427730"/>
                  <a:pt x="0" y="3427730"/>
                </a:cubicBezTo>
                <a:lnTo>
                  <a:pt x="3427730" y="3427730"/>
                </a:lnTo>
                <a:lnTo>
                  <a:pt x="3427730" y="0"/>
                </a:lnTo>
                <a:close/>
              </a:path>
            </a:pathLst>
          </a:custGeom>
          <a:solidFill>
            <a:srgbClr val="138189"/>
          </a:solidFill>
          <a:ln w="6350" cap="flat">
            <a:noFill/>
            <a:prstDash val="solid"/>
            <a:miter/>
          </a:ln>
        </p:spPr>
        <p:txBody>
          <a:bodyPr rtlCol="0" anchor="ctr"/>
          <a:lstStyle/>
          <a:p>
            <a:endParaRPr lang="ru-RU"/>
          </a:p>
        </p:txBody>
      </p:sp>
    </p:spTree>
    <p:extLst>
      <p:ext uri="{BB962C8B-B14F-4D97-AF65-F5344CB8AC3E}">
        <p14:creationId xmlns:p14="http://schemas.microsoft.com/office/powerpoint/2010/main" val="102330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Заголовок раздела">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F53D96DD-D849-71BA-6111-25ADD9B57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9" name="Рисунок 18">
            <a:extLst>
              <a:ext uri="{FF2B5EF4-FFF2-40B4-BE49-F238E27FC236}">
                <a16:creationId xmlns:a16="http://schemas.microsoft.com/office/drawing/2014/main" id="{E797736F-CF0D-0124-7BE7-75B7E6853122}"/>
              </a:ext>
            </a:extLst>
          </p:cNvPr>
          <p:cNvSpPr>
            <a:spLocks noGrp="1"/>
          </p:cNvSpPr>
          <p:nvPr>
            <p:ph type="pic" sz="quarter" idx="10" hasCustomPrompt="1"/>
          </p:nvPr>
        </p:nvSpPr>
        <p:spPr>
          <a:xfrm>
            <a:off x="311150" y="341630"/>
            <a:ext cx="6174740" cy="6174740"/>
          </a:xfrm>
          <a:custGeom>
            <a:avLst/>
            <a:gdLst>
              <a:gd name="connsiteX0" fmla="*/ 3087371 w 6174740"/>
              <a:gd name="connsiteY0" fmla="*/ 0 h 6174740"/>
              <a:gd name="connsiteX1" fmla="*/ 4813490 w 6174740"/>
              <a:gd name="connsiteY1" fmla="*/ 527309 h 6174740"/>
              <a:gd name="connsiteX2" fmla="*/ 4992272 w 6174740"/>
              <a:gd name="connsiteY2" fmla="*/ 661004 h 6174740"/>
              <a:gd name="connsiteX3" fmla="*/ 5051169 w 6174740"/>
              <a:gd name="connsiteY3" fmla="*/ 705048 h 6174740"/>
              <a:gd name="connsiteX4" fmla="*/ 5270421 w 6174740"/>
              <a:gd name="connsiteY4" fmla="*/ 904320 h 6174740"/>
              <a:gd name="connsiteX5" fmla="*/ 6174740 w 6174740"/>
              <a:gd name="connsiteY5" fmla="*/ 3087370 h 6174740"/>
              <a:gd name="connsiteX6" fmla="*/ 6035981 w 6174740"/>
              <a:gd name="connsiteY6" fmla="*/ 4005410 h 6174740"/>
              <a:gd name="connsiteX7" fmla="*/ 5802213 w 6174740"/>
              <a:gd name="connsiteY7" fmla="*/ 4558935 h 6174740"/>
              <a:gd name="connsiteX8" fmla="*/ 4559217 w 6174740"/>
              <a:gd name="connsiteY8" fmla="*/ 5802085 h 6174740"/>
              <a:gd name="connsiteX9" fmla="*/ 3557662 w 6174740"/>
              <a:gd name="connsiteY9" fmla="*/ 6139164 h 6174740"/>
              <a:gd name="connsiteX10" fmla="*/ 3403119 w 6174740"/>
              <a:gd name="connsiteY10" fmla="*/ 6158799 h 6174740"/>
              <a:gd name="connsiteX11" fmla="*/ 3246290 w 6174740"/>
              <a:gd name="connsiteY11" fmla="*/ 6170723 h 6174740"/>
              <a:gd name="connsiteX12" fmla="*/ 3087370 w 6174740"/>
              <a:gd name="connsiteY12" fmla="*/ 6174740 h 6174740"/>
              <a:gd name="connsiteX13" fmla="*/ 2928506 w 6174740"/>
              <a:gd name="connsiteY13" fmla="*/ 6170723 h 6174740"/>
              <a:gd name="connsiteX14" fmla="*/ 0 w 6174740"/>
              <a:gd name="connsiteY14" fmla="*/ 3087370 h 6174740"/>
              <a:gd name="connsiteX15" fmla="*/ 3087371 w 6174740"/>
              <a:gd name="connsiteY15" fmla="*/ 0 h 617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4740" h="6174740">
                <a:moveTo>
                  <a:pt x="3087371" y="0"/>
                </a:moveTo>
                <a:cubicBezTo>
                  <a:pt x="3726736" y="0"/>
                  <a:pt x="4320739" y="194400"/>
                  <a:pt x="4813490" y="527309"/>
                </a:cubicBezTo>
                <a:lnTo>
                  <a:pt x="4992272" y="661004"/>
                </a:lnTo>
                <a:lnTo>
                  <a:pt x="5051169" y="705048"/>
                </a:lnTo>
                <a:cubicBezTo>
                  <a:pt x="5127411" y="767969"/>
                  <a:pt x="5200581" y="834479"/>
                  <a:pt x="5270421" y="904320"/>
                </a:cubicBezTo>
                <a:cubicBezTo>
                  <a:pt x="5829142" y="1463040"/>
                  <a:pt x="6174740" y="2234883"/>
                  <a:pt x="6174740" y="3087370"/>
                </a:cubicBezTo>
                <a:cubicBezTo>
                  <a:pt x="6174740" y="3407053"/>
                  <a:pt x="6126163" y="3715395"/>
                  <a:pt x="6035981" y="4005410"/>
                </a:cubicBezTo>
                <a:cubicBezTo>
                  <a:pt x="5975860" y="4198754"/>
                  <a:pt x="5897249" y="4383952"/>
                  <a:pt x="5802213" y="4558935"/>
                </a:cubicBezTo>
                <a:cubicBezTo>
                  <a:pt x="5517105" y="5083885"/>
                  <a:pt x="5084177" y="5516897"/>
                  <a:pt x="4559217" y="5802085"/>
                </a:cubicBezTo>
                <a:cubicBezTo>
                  <a:pt x="4252991" y="5968444"/>
                  <a:pt x="3915448" y="6084501"/>
                  <a:pt x="3557662" y="6139164"/>
                </a:cubicBezTo>
                <a:cubicBezTo>
                  <a:pt x="3506550" y="6146972"/>
                  <a:pt x="3455025" y="6153528"/>
                  <a:pt x="3403119" y="6158799"/>
                </a:cubicBezTo>
                <a:cubicBezTo>
                  <a:pt x="3351213" y="6164070"/>
                  <a:pt x="3298926" y="6168055"/>
                  <a:pt x="3246290" y="6170723"/>
                </a:cubicBezTo>
                <a:lnTo>
                  <a:pt x="3087370" y="6174740"/>
                </a:lnTo>
                <a:lnTo>
                  <a:pt x="2928506" y="6170723"/>
                </a:lnTo>
                <a:cubicBezTo>
                  <a:pt x="1297346" y="6088026"/>
                  <a:pt x="0" y="4739065"/>
                  <a:pt x="0" y="3087370"/>
                </a:cubicBezTo>
                <a:cubicBezTo>
                  <a:pt x="0" y="1382395"/>
                  <a:pt x="1382395" y="0"/>
                  <a:pt x="3087371" y="0"/>
                </a:cubicBezTo>
                <a:close/>
              </a:path>
            </a:pathLst>
          </a:custGeom>
        </p:spPr>
        <p:txBody>
          <a:bodyPr wrap="square" anchor="ctr">
            <a:noAutofit/>
          </a:bodyPr>
          <a:lstStyle>
            <a:lvl1pPr marL="0" indent="0" algn="ctr">
              <a:buFontTx/>
              <a:buNone/>
              <a:defRPr/>
            </a:lvl1pPr>
          </a:lstStyle>
          <a:p>
            <a:r>
              <a:rPr lang="ru-RU" dirty="0"/>
              <a:t>Фото</a:t>
            </a:r>
          </a:p>
        </p:txBody>
      </p:sp>
      <p:sp>
        <p:nvSpPr>
          <p:cNvPr id="23" name="Объект 2">
            <a:extLst>
              <a:ext uri="{FF2B5EF4-FFF2-40B4-BE49-F238E27FC236}">
                <a16:creationId xmlns:a16="http://schemas.microsoft.com/office/drawing/2014/main" id="{9F91FFF6-4C03-7D93-625D-47EC299240FA}"/>
              </a:ext>
            </a:extLst>
          </p:cNvPr>
          <p:cNvSpPr>
            <a:spLocks noGrp="1"/>
          </p:cNvSpPr>
          <p:nvPr>
            <p:ph idx="1"/>
          </p:nvPr>
        </p:nvSpPr>
        <p:spPr>
          <a:xfrm>
            <a:off x="6797040" y="1097281"/>
            <a:ext cx="4663440" cy="5562599"/>
          </a:xfrm>
        </p:spPr>
        <p:txBody>
          <a:bodyPr/>
          <a:lstStyle>
            <a:lvl1pPr algn="l">
              <a:defRPr lang="ru-RU" dirty="0" smtClean="0">
                <a:solidFill>
                  <a:schemeClr val="bg1"/>
                </a:solidFill>
                <a:latin typeface="Montserrat regular" panose="00000500000000000000" pitchFamily="2" charset="-52"/>
              </a:defRPr>
            </a:lvl1pPr>
            <a:lvl2pPr marL="457200" indent="0" algn="l">
              <a:buFontTx/>
              <a:buNone/>
              <a:defRPr lang="ru-RU" dirty="0" smtClean="0">
                <a:solidFill>
                  <a:schemeClr val="bg1"/>
                </a:solidFill>
                <a:latin typeface="Montserrat regular" panose="00000500000000000000" pitchFamily="2" charset="-52"/>
              </a:defRPr>
            </a:lvl2pPr>
            <a:lvl3pPr marL="914400" indent="0" algn="l">
              <a:buFontTx/>
              <a:buNone/>
              <a:defRPr lang="ru-RU" dirty="0" smtClean="0">
                <a:solidFill>
                  <a:schemeClr val="bg1"/>
                </a:solidFill>
                <a:latin typeface="Montserrat regular" panose="00000500000000000000" pitchFamily="2" charset="-52"/>
              </a:defRPr>
            </a:lvl3pPr>
            <a:lvl4pPr marL="1371600" indent="0" algn="l">
              <a:buFontTx/>
              <a:buNone/>
              <a:defRPr lang="ru-RU" dirty="0" smtClean="0">
                <a:solidFill>
                  <a:schemeClr val="bg1"/>
                </a:solidFill>
                <a:latin typeface="Montserrat regular" panose="00000500000000000000" pitchFamily="2" charset="-52"/>
              </a:defRPr>
            </a:lvl4pPr>
            <a:lvl5pPr marL="1828800" indent="0" algn="l">
              <a:buFontTx/>
              <a:buNone/>
              <a:defRPr lang="ru-RU" dirty="0">
                <a:solidFill>
                  <a:schemeClr val="bg1"/>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89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marL="3429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1pPr>
            <a:lvl2pPr marL="8001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2pPr>
            <a:lvl3pPr marL="12573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3pPr>
            <a:lvl4pPr marL="1657350" indent="-28575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4pPr>
            <a:lvl5pPr marL="2114550" indent="-285750" algn="l">
              <a:buClr>
                <a:srgbClr val="138189"/>
              </a:buClr>
              <a:buFont typeface="Arial" panose="020B0604020202020204" pitchFamily="34" charset="0"/>
              <a:buChar char="•"/>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796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EBA04DC2-40A0-83AD-C210-4FB4ACA435CE}"/>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654E0DCD-021D-F45C-2EDF-22567DC72B9C}"/>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4425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82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AE1843D4-49AC-1F6A-A790-A50BD02BDF67}"/>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Объект 2">
            <a:extLst>
              <a:ext uri="{FF2B5EF4-FFF2-40B4-BE49-F238E27FC236}">
                <a16:creationId xmlns:a16="http://schemas.microsoft.com/office/drawing/2014/main" id="{0D165736-A4CD-E14C-E750-388DB8D36EF2}"/>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764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17495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A1DDF331-2770-C4DD-6ACE-560DF3BAD0E4}"/>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40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D5270E1-4BAB-A5BC-91CF-58DB05B92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804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C76EB2BD-F2B4-D605-EF79-8FBD2DA6A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8" name="Рисунок 27">
            <a:extLst>
              <a:ext uri="{FF2B5EF4-FFF2-40B4-BE49-F238E27FC236}">
                <a16:creationId xmlns:a16="http://schemas.microsoft.com/office/drawing/2014/main" id="{598F62C9-8BAB-8957-DA8D-D17A7AC685D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cubicBezTo>
                  <a:pt x="12192000" y="3799205"/>
                  <a:pt x="9133205" y="6858000"/>
                  <a:pt x="5334000"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Tree>
    <p:extLst>
      <p:ext uri="{BB962C8B-B14F-4D97-AF65-F5344CB8AC3E}">
        <p14:creationId xmlns:p14="http://schemas.microsoft.com/office/powerpoint/2010/main" val="6263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0FFDF-0F1C-1BDE-2C7C-6F1EEA51EC92}"/>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3" name="Текст 2">
            <a:extLst>
              <a:ext uri="{FF2B5EF4-FFF2-40B4-BE49-F238E27FC236}">
                <a16:creationId xmlns:a16="http://schemas.microsoft.com/office/drawing/2014/main" id="{3C42A32B-87BF-A1C4-AE44-6C01AC3A9436}"/>
              </a:ext>
            </a:extLst>
          </p:cNvPr>
          <p:cNvSpPr>
            <a:spLocks noGrp="1"/>
          </p:cNvSpPr>
          <p:nvPr>
            <p:ph type="body"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143279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3" r:id="rId4"/>
    <p:sldLayoutId id="2147483669" r:id="rId5"/>
    <p:sldLayoutId id="2147483664" r:id="rId6"/>
    <p:sldLayoutId id="2147483668" r:id="rId7"/>
    <p:sldLayoutId id="2147483665" r:id="rId8"/>
    <p:sldLayoutId id="2147483651" r:id="rId9"/>
    <p:sldLayoutId id="2147483661" r:id="rId10"/>
    <p:sldLayoutId id="2147483662" r:id="rId11"/>
  </p:sldLayoutIdLst>
  <p:hf sldNum="0" hdr="0" dt="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4/relationships/chartEx" Target="../charts/chartEx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06AD5E-8059-51D8-7B2E-A3A2EF52D8CE}"/>
              </a:ext>
            </a:extLst>
          </p:cNvPr>
          <p:cNvSpPr>
            <a:spLocks noGrp="1"/>
          </p:cNvSpPr>
          <p:nvPr>
            <p:ph type="title"/>
          </p:nvPr>
        </p:nvSpPr>
        <p:spPr>
          <a:xfrm>
            <a:off x="731108" y="4317863"/>
            <a:ext cx="10515600" cy="972343"/>
          </a:xfrm>
        </p:spPr>
        <p:txBody>
          <a:bodyPr>
            <a:noAutofit/>
          </a:bodyPr>
          <a:lstStyle/>
          <a:p>
            <a:r>
              <a:rPr lang="ru-RU" sz="2800" b="1" dirty="0"/>
              <a:t>Результаты Всероссийских проверочных работ (ВПР)  </a:t>
            </a:r>
            <a:br>
              <a:rPr lang="ru-RU" sz="2800" b="1" dirty="0"/>
            </a:br>
            <a:r>
              <a:rPr lang="ru-RU" sz="2800" b="1" dirty="0"/>
              <a:t>в  Приморском крае</a:t>
            </a:r>
            <a:br>
              <a:rPr lang="ru-RU" sz="2800" b="1" dirty="0"/>
            </a:br>
            <a:br>
              <a:rPr lang="ru-RU" sz="2800" b="1" dirty="0"/>
            </a:br>
            <a:r>
              <a:rPr lang="ru-RU" sz="2800" b="1" dirty="0"/>
              <a:t>2025 год</a:t>
            </a:r>
            <a:br>
              <a:rPr lang="ru-RU" sz="2800" b="1" dirty="0"/>
            </a:br>
            <a:r>
              <a:rPr lang="ru-RU" sz="2800" b="1" dirty="0"/>
              <a:t>4 класс</a:t>
            </a:r>
          </a:p>
        </p:txBody>
      </p:sp>
    </p:spTree>
    <p:extLst>
      <p:ext uri="{BB962C8B-B14F-4D97-AF65-F5344CB8AC3E}">
        <p14:creationId xmlns:p14="http://schemas.microsoft.com/office/powerpoint/2010/main" val="20567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4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981562286"/>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4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1648099</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20630</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311427522"/>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D10B997-6D66-4FC1-BEA6-7942FFE89D1D}"/>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125843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51857747"/>
              </p:ext>
            </p:extLst>
          </p:nvPr>
        </p:nvGraphicFramePr>
        <p:xfrm>
          <a:off x="523554" y="678973"/>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585109" y="5067934"/>
            <a:ext cx="250505" cy="221932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53692" y="5475947"/>
            <a:ext cx="279330" cy="137243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917562" y="5285838"/>
            <a:ext cx="279328" cy="175469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961911" y="4062061"/>
            <a:ext cx="200433" cy="420021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785902" y="6301832"/>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434136" y="6301832"/>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781001" y="6348682"/>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717132" y="6396334"/>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72474FE3-B7C8-4474-9EE5-DF5383FE527D}"/>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134347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4252073739"/>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BB625A1-0C33-4B98-A1AE-4408199029EF}"/>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412566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0"/>
            <a:ext cx="8357133" cy="549419"/>
          </a:xfrm>
        </p:spPr>
        <p:txBody>
          <a:bodyPr>
            <a:noAutofit/>
          </a:bodyPr>
          <a:lstStyle/>
          <a:p>
            <a:r>
              <a:rPr lang="ru-RU" b="1" dirty="0"/>
              <a:t>Сравнение отметок за работу с отметками по журналу</a:t>
            </a:r>
          </a:p>
        </p:txBody>
      </p:sp>
      <p:sp>
        <p:nvSpPr>
          <p:cNvPr id="4" name="TextBox 3">
            <a:extLst>
              <a:ext uri="{FF2B5EF4-FFF2-40B4-BE49-F238E27FC236}">
                <a16:creationId xmlns:a16="http://schemas.microsoft.com/office/drawing/2014/main" id="{E2C3E347-8A4E-475A-B408-A39F59394D5C}"/>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68E21545-EECE-4C90-9FCA-0E69A699428B}"/>
                  </a:ext>
                </a:extLst>
              </p:cNvPr>
              <p:cNvGraphicFramePr/>
              <p:nvPr>
                <p:extLst>
                  <p:ext uri="{D42A27DB-BD31-4B8C-83A1-F6EECF244321}">
                    <p14:modId xmlns:p14="http://schemas.microsoft.com/office/powerpoint/2010/main" val="3997865850"/>
                  </p:ext>
                </p:extLst>
              </p:nvPr>
            </p:nvGraphicFramePr>
            <p:xfrm>
              <a:off x="1760151" y="1150552"/>
              <a:ext cx="8128000" cy="54186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68E21545-EECE-4C90-9FCA-0E69A699428B}"/>
                  </a:ext>
                </a:extLst>
              </p:cNvPr>
              <p:cNvPicPr>
                <a:picLocks noGrp="1" noRot="1" noChangeAspect="1" noMove="1" noResize="1" noEditPoints="1" noAdjustHandles="1" noChangeArrowheads="1" noChangeShapeType="1"/>
              </p:cNvPicPr>
              <p:nvPr/>
            </p:nvPicPr>
            <p:blipFill>
              <a:blip r:embed="rId3"/>
              <a:stretch>
                <a:fillRect/>
              </a:stretch>
            </p:blipFill>
            <p:spPr>
              <a:xfrm>
                <a:off x="1760151" y="1150552"/>
                <a:ext cx="8128000" cy="5418667"/>
              </a:xfrm>
              <a:prstGeom prst="rect">
                <a:avLst/>
              </a:prstGeom>
            </p:spPr>
          </p:pic>
        </mc:Fallback>
      </mc:AlternateContent>
    </p:spTree>
    <p:extLst>
      <p:ext uri="{BB962C8B-B14F-4D97-AF65-F5344CB8AC3E}">
        <p14:creationId xmlns:p14="http://schemas.microsoft.com/office/powerpoint/2010/main" val="8354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85725" y="1003052"/>
            <a:ext cx="12039600" cy="5557767"/>
          </a:xfrm>
        </p:spPr>
        <p:txBody>
          <a:bodyPr>
            <a:normAutofit/>
          </a:bodyPr>
          <a:lstStyle/>
          <a:p>
            <a:pPr marL="285750" indent="-285750">
              <a:buFont typeface="Courier New" panose="02070309020205020404" pitchFamily="49" charset="0"/>
              <a:buChar char="o"/>
            </a:pPr>
            <a:r>
              <a:rPr lang="ru-RU" sz="2800" dirty="0"/>
              <a:t>В ВПР по русскому языку в 4 классах приняло участие </a:t>
            </a:r>
            <a:r>
              <a:rPr lang="ru-RU" sz="2800" b="1" dirty="0"/>
              <a:t>20630</a:t>
            </a:r>
            <a:r>
              <a:rPr lang="ru-RU" sz="2800" dirty="0"/>
              <a:t> человек.</a:t>
            </a:r>
          </a:p>
          <a:p>
            <a:endParaRPr lang="ru-RU" sz="2800" dirty="0"/>
          </a:p>
          <a:p>
            <a:pPr marL="285750" indent="-285750">
              <a:buFont typeface="Courier New" panose="02070309020205020404" pitchFamily="49" charset="0"/>
              <a:buChar char="o"/>
            </a:pPr>
            <a:r>
              <a:rPr lang="ru-RU" sz="2800" dirty="0"/>
              <a:t>Не справился с  работой (оценка «2») </a:t>
            </a:r>
            <a:r>
              <a:rPr lang="ru-RU" sz="2800" b="1" dirty="0"/>
              <a:t>1421</a:t>
            </a:r>
            <a:r>
              <a:rPr lang="ru-RU" sz="2800" dirty="0"/>
              <a:t> участник (</a:t>
            </a:r>
            <a:r>
              <a:rPr lang="ru-RU" sz="2800" b="1" dirty="0"/>
              <a:t>6,89</a:t>
            </a:r>
            <a:r>
              <a:rPr lang="ru-RU" sz="2800" dirty="0"/>
              <a:t>%).</a:t>
            </a:r>
          </a:p>
          <a:p>
            <a:endParaRPr lang="ru-RU" sz="2800" dirty="0"/>
          </a:p>
          <a:p>
            <a:pPr marL="285750" indent="-285750">
              <a:buFont typeface="Courier New" panose="02070309020205020404" pitchFamily="49" charset="0"/>
              <a:buChar char="o"/>
            </a:pPr>
            <a:r>
              <a:rPr lang="ru-RU" sz="2800" dirty="0"/>
              <a:t> </a:t>
            </a:r>
            <a:r>
              <a:rPr lang="ru-RU" sz="2800" b="1" dirty="0"/>
              <a:t>54,76</a:t>
            </a:r>
            <a:r>
              <a:rPr lang="ru-RU" sz="2800" dirty="0"/>
              <a:t>% участников получили «4» и «5» (качество знаний) в  процессе выполнения работы. </a:t>
            </a:r>
          </a:p>
          <a:p>
            <a:pPr marL="285750" indent="-285750">
              <a:buFont typeface="Courier New" panose="02070309020205020404" pitchFamily="49" charset="0"/>
              <a:buChar char="o"/>
            </a:pPr>
            <a:endParaRPr lang="ru-RU" sz="2800" dirty="0"/>
          </a:p>
          <a:p>
            <a:pPr marL="285750" indent="-285750">
              <a:buFont typeface="Courier New" panose="02070309020205020404" pitchFamily="49" charset="0"/>
              <a:buChar char="o"/>
            </a:pPr>
            <a:r>
              <a:rPr lang="ru-RU" sz="2800" dirty="0"/>
              <a:t>Наибольшую сложность при выполнении работы вызвало задание № </a:t>
            </a:r>
            <a:r>
              <a:rPr lang="ru-RU" sz="2800" b="1" dirty="0"/>
              <a:t>12.</a:t>
            </a:r>
            <a:endParaRPr lang="ru-RU" sz="2800" dirty="0"/>
          </a:p>
          <a:p>
            <a:endParaRPr lang="ru-RU" sz="2800" dirty="0"/>
          </a:p>
        </p:txBody>
      </p:sp>
      <p:sp>
        <p:nvSpPr>
          <p:cNvPr id="5" name="TextBox 4">
            <a:extLst>
              <a:ext uri="{FF2B5EF4-FFF2-40B4-BE49-F238E27FC236}">
                <a16:creationId xmlns:a16="http://schemas.microsoft.com/office/drawing/2014/main" id="{4E34A949-4EC4-45FC-8D27-9A01B835C22C}"/>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421585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a:t>
            </a:r>
          </a:p>
        </p:txBody>
      </p:sp>
    </p:spTree>
    <p:extLst>
      <p:ext uri="{BB962C8B-B14F-4D97-AF65-F5344CB8AC3E}">
        <p14:creationId xmlns:p14="http://schemas.microsoft.com/office/powerpoint/2010/main" val="95092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1</a:t>
            </a:r>
            <a:r>
              <a:rPr lang="ru-RU" sz="1400" dirty="0">
                <a:solidFill>
                  <a:sysClr val="windowText" lastClr="000000"/>
                </a:solidFill>
              </a:rPr>
              <a:t>1</a:t>
            </a:r>
            <a:r>
              <a:rPr lang="en-US" sz="1400" dirty="0">
                <a:solidFill>
                  <a:sysClr val="windowText" lastClr="000000"/>
                </a:solidFill>
              </a:rPr>
              <a:t> </a:t>
            </a:r>
            <a:r>
              <a:rPr lang="ru-RU" sz="14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8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Работа</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6561282" y="5200285"/>
            <a:ext cx="5277106" cy="151885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100" dirty="0">
              <a:solidFill>
                <a:schemeClr val="tx1"/>
              </a:solidFill>
            </a:endParaRPr>
          </a:p>
          <a:p>
            <a:pPr>
              <a:lnSpc>
                <a:spcPct val="114000"/>
              </a:lnSpc>
            </a:pPr>
            <a:r>
              <a:rPr lang="ru-RU" sz="1100" dirty="0">
                <a:solidFill>
                  <a:schemeClr val="tx1"/>
                </a:solidFill>
              </a:rPr>
              <a:t>В заданиях 1, 2, 4, 5.1, 6.1, 6.2, 7,  9.1, 9.2 необходимо записать только ответ. </a:t>
            </a:r>
          </a:p>
          <a:p>
            <a:pPr>
              <a:lnSpc>
                <a:spcPct val="114000"/>
              </a:lnSpc>
            </a:pPr>
            <a:r>
              <a:rPr lang="ru-RU" sz="1100" dirty="0">
                <a:solidFill>
                  <a:schemeClr val="tx1"/>
                </a:solidFill>
              </a:rPr>
              <a:t>В заданиях 5.2 и 10 нужно сделать чертеж или рисунок</a:t>
            </a:r>
          </a:p>
          <a:p>
            <a:pPr>
              <a:lnSpc>
                <a:spcPct val="114000"/>
              </a:lnSpc>
            </a:pPr>
            <a:r>
              <a:rPr lang="ru-RU" sz="1100" dirty="0">
                <a:solidFill>
                  <a:schemeClr val="tx1"/>
                </a:solidFill>
              </a:rPr>
              <a:t>В заданиях 3, 8, 11 требуется записать полное решение (последовательность действий и рассуждения)</a:t>
            </a:r>
          </a:p>
          <a:p>
            <a:endParaRPr lang="ru-RU" sz="1100"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5" y="3265538"/>
            <a:ext cx="2704373"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минимальный балл за работу - </a:t>
            </a:r>
            <a:r>
              <a:rPr lang="ru-RU" sz="1400"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704374"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максимальный балл за работу -  </a:t>
            </a:r>
            <a:r>
              <a:rPr lang="ru-RU" sz="1400" b="1" dirty="0">
                <a:solidFill>
                  <a:sysClr val="windowText" lastClr="000000"/>
                </a:solidFill>
              </a:rPr>
              <a:t>18</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rPr>
              <a:t>Перевод первичных баллов </a:t>
            </a:r>
          </a:p>
          <a:p>
            <a:pPr algn="ctr"/>
            <a:r>
              <a:rPr lang="ru-RU" sz="14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4196869280"/>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87518">
                  <a:extLst>
                    <a:ext uri="{9D8B030D-6E8A-4147-A177-3AD203B41FA5}">
                      <a16:colId xmlns:a16="http://schemas.microsoft.com/office/drawing/2014/main" val="3208314456"/>
                    </a:ext>
                  </a:extLst>
                </a:gridCol>
                <a:gridCol w="659460">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5-8</a:t>
                      </a:r>
                    </a:p>
                  </a:txBody>
                  <a:tcPr anchor="ctr"/>
                </a:tc>
                <a:tc>
                  <a:txBody>
                    <a:bodyPr/>
                    <a:lstStyle/>
                    <a:p>
                      <a:pPr algn="ctr"/>
                      <a:r>
                        <a:rPr lang="ru-RU" sz="1600" dirty="0"/>
                        <a:t>9-13</a:t>
                      </a:r>
                    </a:p>
                  </a:txBody>
                  <a:tcPr anchor="ctr"/>
                </a:tc>
                <a:tc>
                  <a:txBody>
                    <a:bodyPr/>
                    <a:lstStyle/>
                    <a:p>
                      <a:pPr algn="ctr"/>
                      <a:r>
                        <a:rPr lang="ru-RU" sz="1600" dirty="0"/>
                        <a:t>14-18</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22149" y="5662532"/>
            <a:ext cx="854002"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2" name="Прямоугольник: скругленные углы 21">
            <a:extLst>
              <a:ext uri="{FF2B5EF4-FFF2-40B4-BE49-F238E27FC236}">
                <a16:creationId xmlns:a16="http://schemas.microsoft.com/office/drawing/2014/main" id="{5E9AC808-ED66-4CE9-8380-7389510699E6}"/>
              </a:ext>
            </a:extLst>
          </p:cNvPr>
          <p:cNvSpPr/>
          <p:nvPr/>
        </p:nvSpPr>
        <p:spPr>
          <a:xfrm>
            <a:off x="2861262" y="5200284"/>
            <a:ext cx="3450204"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100" dirty="0">
              <a:solidFill>
                <a:schemeClr val="tx1"/>
              </a:solidFill>
            </a:endParaRPr>
          </a:p>
          <a:p>
            <a:pPr>
              <a:lnSpc>
                <a:spcPct val="114000"/>
              </a:lnSpc>
            </a:pPr>
            <a:r>
              <a:rPr lang="ru-RU" sz="1100" dirty="0">
                <a:solidFill>
                  <a:schemeClr val="tx1"/>
                </a:solidFill>
              </a:rPr>
              <a:t>Проверяемые элементы:</a:t>
            </a:r>
          </a:p>
          <a:p>
            <a:pPr marL="285750" indent="-285750">
              <a:lnSpc>
                <a:spcPct val="114000"/>
              </a:lnSpc>
              <a:buFont typeface="Courier New" panose="02070309020205020404" pitchFamily="49" charset="0"/>
              <a:buChar char="o"/>
            </a:pPr>
            <a:r>
              <a:rPr lang="ru-RU" sz="1100" dirty="0">
                <a:solidFill>
                  <a:schemeClr val="tx1"/>
                </a:solidFill>
              </a:rPr>
              <a:t>числа и величины</a:t>
            </a:r>
          </a:p>
          <a:p>
            <a:pPr marL="285750" indent="-285750">
              <a:lnSpc>
                <a:spcPct val="114000"/>
              </a:lnSpc>
              <a:buFont typeface="Courier New" panose="02070309020205020404" pitchFamily="49" charset="0"/>
              <a:buChar char="o"/>
            </a:pPr>
            <a:r>
              <a:rPr lang="ru-RU" sz="1100" dirty="0">
                <a:solidFill>
                  <a:schemeClr val="tx1"/>
                </a:solidFill>
              </a:rPr>
              <a:t>арифметические действия</a:t>
            </a:r>
          </a:p>
          <a:p>
            <a:pPr marL="285750" indent="-285750">
              <a:lnSpc>
                <a:spcPct val="114000"/>
              </a:lnSpc>
              <a:buFont typeface="Courier New" panose="02070309020205020404" pitchFamily="49" charset="0"/>
              <a:buChar char="o"/>
            </a:pPr>
            <a:r>
              <a:rPr lang="ru-RU" sz="1100" dirty="0">
                <a:solidFill>
                  <a:schemeClr val="tx1"/>
                </a:solidFill>
              </a:rPr>
              <a:t>текстовые задачи</a:t>
            </a:r>
          </a:p>
          <a:p>
            <a:pPr marL="285750" indent="-285750">
              <a:lnSpc>
                <a:spcPct val="114000"/>
              </a:lnSpc>
              <a:buFont typeface="Courier New" panose="02070309020205020404" pitchFamily="49" charset="0"/>
              <a:buChar char="o"/>
            </a:pPr>
            <a:r>
              <a:rPr lang="ru-RU" sz="1100" dirty="0">
                <a:solidFill>
                  <a:schemeClr val="tx1"/>
                </a:solidFill>
              </a:rPr>
              <a:t>пространственные отношения и геометрические фигуры</a:t>
            </a:r>
          </a:p>
          <a:p>
            <a:pPr marL="285750" indent="-285750">
              <a:lnSpc>
                <a:spcPct val="114000"/>
              </a:lnSpc>
              <a:buFont typeface="Courier New" panose="02070309020205020404" pitchFamily="49" charset="0"/>
              <a:buChar char="o"/>
            </a:pPr>
            <a:r>
              <a:rPr lang="ru-RU" sz="1100" dirty="0">
                <a:solidFill>
                  <a:schemeClr val="tx1"/>
                </a:solidFill>
              </a:rPr>
              <a:t>математическая информация</a:t>
            </a:r>
          </a:p>
          <a:p>
            <a:endParaRPr lang="ru-RU" sz="1100" dirty="0">
              <a:solidFill>
                <a:schemeClr val="tx1"/>
              </a:solidFill>
            </a:endParaRPr>
          </a:p>
        </p:txBody>
      </p:sp>
      <p:sp>
        <p:nvSpPr>
          <p:cNvPr id="19" name="TextBox 18">
            <a:extLst>
              <a:ext uri="{FF2B5EF4-FFF2-40B4-BE49-F238E27FC236}">
                <a16:creationId xmlns:a16="http://schemas.microsoft.com/office/drawing/2014/main" id="{8D3B6C57-EE57-4DED-96A6-B037E0179979}"/>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126697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1606627159"/>
              </p:ext>
            </p:extLst>
          </p:nvPr>
        </p:nvGraphicFramePr>
        <p:xfrm>
          <a:off x="134600" y="756351"/>
          <a:ext cx="11760989" cy="5753100"/>
        </p:xfrm>
        <a:graphic>
          <a:graphicData uri="http://schemas.openxmlformats.org/drawingml/2006/table">
            <a:tbl>
              <a:tblPr firstRow="1" firstCol="1" lastRow="1" lastCol="1" bandRow="1" bandCol="1">
                <a:tableStyleId>{5940675A-B579-460E-94D1-54222C63F5DA}</a:tableStyleId>
              </a:tblPr>
              <a:tblGrid>
                <a:gridCol w="402295">
                  <a:extLst>
                    <a:ext uri="{9D8B030D-6E8A-4147-A177-3AD203B41FA5}">
                      <a16:colId xmlns:a16="http://schemas.microsoft.com/office/drawing/2014/main" val="3371003209"/>
                    </a:ext>
                  </a:extLst>
                </a:gridCol>
                <a:gridCol w="11358694">
                  <a:extLst>
                    <a:ext uri="{9D8B030D-6E8A-4147-A177-3AD203B41FA5}">
                      <a16:colId xmlns:a16="http://schemas.microsoft.com/office/drawing/2014/main" val="1794966923"/>
                    </a:ext>
                  </a:extLst>
                </a:gridCol>
              </a:tblGrid>
              <a:tr h="97798">
                <a:tc>
                  <a:txBody>
                    <a:bodyPr/>
                    <a:lstStyle/>
                    <a:p>
                      <a:pPr marL="67945" marR="49530" algn="ctr">
                        <a:lnSpc>
                          <a:spcPct val="100000"/>
                        </a:lnSpc>
                        <a:spcAft>
                          <a:spcPts val="0"/>
                        </a:spcAft>
                      </a:pPr>
                      <a:r>
                        <a:rPr lang="ru-RU" sz="1200" b="1" dirty="0">
                          <a:effectLst/>
                        </a:rPr>
                        <a:t>№ 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200" b="1" dirty="0">
                          <a:effectLst/>
                        </a:rPr>
                        <a:t>Блоки </a:t>
                      </a:r>
                      <a:r>
                        <a:rPr lang="ru-RU" sz="1200" b="1" dirty="0" err="1">
                          <a:effectLst/>
                        </a:rPr>
                        <a:t>ПООП</a:t>
                      </a:r>
                      <a:r>
                        <a:rPr lang="ru-RU" sz="1200" b="1" dirty="0">
                          <a:effectLst/>
                        </a:rPr>
                        <a:t> </a:t>
                      </a:r>
                      <a:r>
                        <a:rPr lang="ru-RU" sz="1200" b="1" dirty="0" err="1">
                          <a:effectLst/>
                        </a:rPr>
                        <a:t>НОО</a:t>
                      </a:r>
                      <a:r>
                        <a:rPr lang="ru-RU" sz="1200" b="1" dirty="0">
                          <a:effectLst/>
                        </a:rPr>
                        <a:t>: выпускник научится / получит возможность научиться или проверяемые требования (умения) в соответствии с </a:t>
                      </a:r>
                      <a:r>
                        <a:rPr lang="ru-RU" sz="1200" b="1" dirty="0" err="1">
                          <a:effectLst/>
                        </a:rPr>
                        <a:t>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211389">
                <a:tc>
                  <a:txBody>
                    <a:bodyPr/>
                    <a:lstStyle/>
                    <a:p>
                      <a:pPr marL="67945" marR="49530" algn="ctr">
                        <a:lnSpc>
                          <a:spcPct val="100000"/>
                        </a:lnSpc>
                        <a:spcAft>
                          <a:spcPts val="0"/>
                        </a:spcAft>
                      </a:pPr>
                      <a:r>
                        <a:rPr lang="ru-RU" sz="1200" dirty="0">
                          <a:effectLst/>
                        </a:rPr>
                        <a:t> 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Выполнять арифметические действия: сложение и вычитание с многозначными числами письменно (в пределах 100 устно); умножение и деление многозначного числа на однозначное, двузначное числа письменно (в пределах 100 устно); деление с остатком (в пределах 1000 письменно)</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16804931"/>
                  </a:ext>
                </a:extLst>
              </a:tr>
              <a:tr h="121996">
                <a:tc>
                  <a:txBody>
                    <a:bodyPr/>
                    <a:lstStyle/>
                    <a:p>
                      <a:pPr marL="67945" marR="49530" algn="ctr">
                        <a:lnSpc>
                          <a:spcPct val="100000"/>
                        </a:lnSpc>
                        <a:spcAft>
                          <a:spcPts val="0"/>
                        </a:spcAft>
                      </a:pPr>
                      <a:r>
                        <a:rPr lang="ru-RU" sz="1200" dirty="0">
                          <a:effectLst/>
                        </a:rPr>
                        <a:t> 2</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Вычислять значение числового выражения, содержащего 2–4 арифметических действия; использовать при вычислениях изученные свойства арифметических действий</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19602564"/>
                  </a:ext>
                </a:extLst>
              </a:tr>
              <a:tr h="217170">
                <a:tc>
                  <a:txBody>
                    <a:bodyPr/>
                    <a:lstStyle/>
                    <a:p>
                      <a:pPr marL="67945" marR="49530" algn="ctr">
                        <a:lnSpc>
                          <a:spcPct val="100000"/>
                        </a:lnSpc>
                        <a:spcAft>
                          <a:spcPts val="0"/>
                        </a:spcAft>
                      </a:pPr>
                      <a:r>
                        <a:rPr lang="ru-RU" sz="1200" dirty="0">
                          <a:effectLst/>
                        </a:rPr>
                        <a:t>3</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Решать практические задачи, связанные с повседневной жизнью, в том числе с избыточными данными; находить недостающую информацию (например, из таблиц, схем); находить различные способы решения</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10523923"/>
                  </a:ext>
                </a:extLst>
              </a:tr>
              <a:tr h="215633">
                <a:tc>
                  <a:txBody>
                    <a:bodyPr/>
                    <a:lstStyle/>
                    <a:p>
                      <a:pPr marL="67945" marR="49530" algn="ctr">
                        <a:lnSpc>
                          <a:spcPct val="100000"/>
                        </a:lnSpc>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Использовать при решении задач единицы длины (миллиметр, сантиметр, дециметр, метр, километр), массы (грамм, килограмм, центнер, тонна), времени (секунда, минута, час, сутки, неделя, месяц, год), вместимости (литр), стоимости (копейка, рубль), площади (квадратный метр, квадратный дециметр, квадратный сантиметр), скорости (километр в час)</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0867957"/>
                  </a:ext>
                </a:extLst>
              </a:tr>
              <a:tr h="157046">
                <a:tc>
                  <a:txBody>
                    <a:bodyPr/>
                    <a:lstStyle/>
                    <a:p>
                      <a:pPr marL="67945" marR="49530" algn="ctr">
                        <a:lnSpc>
                          <a:spcPct val="100000"/>
                        </a:lnSpc>
                        <a:spcAft>
                          <a:spcPts val="0"/>
                        </a:spcAft>
                      </a:pPr>
                      <a:r>
                        <a:rPr lang="ru-RU" sz="1200" dirty="0">
                          <a:effectLst/>
                        </a:rPr>
                        <a:t>5</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Выполнять разбиение простейшей составной фигуры на прямоугольники (квадраты); находить периметр и площадь фигур, составленных из двух трех прямоугольников (квадратов)</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220648"/>
                  </a:ext>
                </a:extLst>
              </a:tr>
              <a:tr h="186176">
                <a:tc>
                  <a:txBody>
                    <a:bodyPr/>
                    <a:lstStyle/>
                    <a:p>
                      <a:pPr marL="67945" marR="49530" algn="ctr">
                        <a:lnSpc>
                          <a:spcPct val="100000"/>
                        </a:lnSpc>
                        <a:spcAft>
                          <a:spcPts val="0"/>
                        </a:spcAft>
                      </a:pPr>
                      <a:r>
                        <a:rPr lang="ru-RU" sz="1200" dirty="0">
                          <a:effectLst/>
                        </a:rPr>
                        <a:t>6</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Извлекать и использовать для выполнения заданий и решения задач информацию, представленную на простейших столбчатых диаграммах, в таблицах с данными о реальных процессах и явлениях окружающего мира, в предметах повседневной жизни</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81229686"/>
                  </a:ext>
                </a:extLst>
              </a:tr>
              <a:tr h="183394">
                <a:tc>
                  <a:txBody>
                    <a:bodyPr/>
                    <a:lstStyle/>
                    <a:p>
                      <a:pPr marL="67945" marR="49530" algn="ctr">
                        <a:lnSpc>
                          <a:spcPct val="100000"/>
                        </a:lnSpc>
                        <a:spcAft>
                          <a:spcPts val="0"/>
                        </a:spcAft>
                      </a:pPr>
                      <a:r>
                        <a:rPr lang="ru-RU" sz="1200" dirty="0">
                          <a:effectLst/>
                        </a:rPr>
                        <a:t>7</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Выполнять арифметические действия: сложение и вычитание с многозначными числами письменно (в пределах 100 устно); умножение и деление многозначного числа на однозначное, двузначное числа письменно (в пределах 100 устно); деление с остатком (в пределах 1000 письменно)</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1672037"/>
                  </a:ext>
                </a:extLst>
              </a:tr>
              <a:tr h="269692">
                <a:tc>
                  <a:txBody>
                    <a:bodyPr/>
                    <a:lstStyle/>
                    <a:p>
                      <a:pPr marL="4445" algn="ctr">
                        <a:lnSpc>
                          <a:spcPct val="100000"/>
                        </a:lnSpc>
                        <a:spcAft>
                          <a:spcPts val="0"/>
                        </a:spcAft>
                      </a:pPr>
                      <a:r>
                        <a:rPr lang="ru-RU" sz="1200" dirty="0">
                          <a:effectLst/>
                        </a:rPr>
                        <a:t>8</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Использовать при решении задач единицы длины (миллиметр, сантиметр, дециметр, метр, километр), массы (грамм, килограмм, центнер, тонна), времени (секунда,</a:t>
                      </a:r>
                      <a:br>
                        <a:rPr lang="ru-RU" sz="1250" b="0" i="0" dirty="0">
                          <a:solidFill>
                            <a:srgbClr val="000000"/>
                          </a:solidFill>
                          <a:effectLst/>
                          <a:latin typeface="Times New Roman" panose="02020603050405020304" pitchFamily="18" charset="0"/>
                          <a:cs typeface="Times New Roman" panose="02020603050405020304" pitchFamily="18" charset="0"/>
                        </a:rPr>
                      </a:br>
                      <a:r>
                        <a:rPr lang="ru-RU" sz="1250" b="0" i="0" dirty="0">
                          <a:solidFill>
                            <a:srgbClr val="000000"/>
                          </a:solidFill>
                          <a:effectLst/>
                          <a:latin typeface="Times New Roman" panose="02020603050405020304" pitchFamily="18" charset="0"/>
                          <a:cs typeface="Times New Roman" panose="02020603050405020304" pitchFamily="18" charset="0"/>
                        </a:rPr>
                        <a:t>минута, час, сутки, неделя, месяц, год), вместимости (литр), стоимости (копейка, рубль), площади (квадратный метр, квадратный дециметр, квадратный сантиметр), скорости (километр в час)</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69400083"/>
                  </a:ext>
                </a:extLst>
              </a:tr>
              <a:tr h="190500">
                <a:tc>
                  <a:txBody>
                    <a:bodyPr/>
                    <a:lstStyle/>
                    <a:p>
                      <a:pPr marL="4445" algn="ctr">
                        <a:lnSpc>
                          <a:spcPct val="100000"/>
                        </a:lnSpc>
                        <a:spcAft>
                          <a:spcPts val="0"/>
                        </a:spcAft>
                      </a:pPr>
                      <a:r>
                        <a:rPr lang="ru-RU" sz="1200" dirty="0"/>
                        <a:t>9</a:t>
                      </a:r>
                    </a:p>
                  </a:txBody>
                  <a:tcPr marL="0" marR="0" marT="0" marB="0" anchor="ctr"/>
                </a:tc>
                <a:tc>
                  <a:txBody>
                    <a:bodyPr/>
                    <a:lstStyle/>
                    <a:p>
                      <a:r>
                        <a:rPr lang="ru-RU" sz="1250" dirty="0">
                          <a:latin typeface="Times New Roman" panose="02020603050405020304" pitchFamily="18" charset="0"/>
                          <a:cs typeface="Times New Roman" panose="02020603050405020304" pitchFamily="18" charset="0"/>
                        </a:rPr>
                        <a:t>Формулировать утверждение (вывод), строить логические рассуждения (двух-</a:t>
                      </a:r>
                      <a:r>
                        <a:rPr lang="ru-RU" sz="1250" dirty="0" err="1">
                          <a:latin typeface="Times New Roman" panose="02020603050405020304" pitchFamily="18" charset="0"/>
                          <a:cs typeface="Times New Roman" panose="02020603050405020304" pitchFamily="18" charset="0"/>
                        </a:rPr>
                        <a:t>трехшаговые</a:t>
                      </a:r>
                      <a:r>
                        <a:rPr lang="ru-RU" sz="125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1309754712"/>
                  </a:ext>
                </a:extLst>
              </a:tr>
              <a:tr h="166848">
                <a:tc>
                  <a:txBody>
                    <a:bodyPr/>
                    <a:lstStyle/>
                    <a:p>
                      <a:pPr marL="67945" marR="63500" algn="ctr">
                        <a:lnSpc>
                          <a:spcPct val="100000"/>
                        </a:lnSpc>
                        <a:spcAft>
                          <a:spcPts val="0"/>
                        </a:spcAft>
                      </a:pPr>
                      <a:r>
                        <a:rPr lang="ru-RU" sz="1200" dirty="0">
                          <a:effectLst/>
                        </a:rPr>
                        <a:t>10</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Различать изображения простейших пространственных фигур, распознавать в простейших случаях проекции предметов окружающего мира на плоскость</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17835660"/>
                  </a:ext>
                </a:extLst>
              </a:tr>
              <a:tr h="150210">
                <a:tc>
                  <a:txBody>
                    <a:bodyPr/>
                    <a:lstStyle/>
                    <a:p>
                      <a:pPr marL="67945" marR="63500" algn="ctr">
                        <a:lnSpc>
                          <a:spcPct val="100000"/>
                        </a:lnSpc>
                        <a:spcAft>
                          <a:spcPts val="0"/>
                        </a:spcAft>
                      </a:pPr>
                      <a:r>
                        <a:rPr lang="ru-RU" sz="1200" dirty="0">
                          <a:effectLst/>
                        </a:rPr>
                        <a:t>11</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r>
                        <a:rPr lang="ru-RU" sz="1250" b="0" i="0" dirty="0">
                          <a:solidFill>
                            <a:srgbClr val="000000"/>
                          </a:solidFill>
                          <a:effectLst/>
                          <a:latin typeface="Times New Roman" panose="02020603050405020304" pitchFamily="18" charset="0"/>
                          <a:cs typeface="Times New Roman" panose="02020603050405020304" pitchFamily="18" charset="0"/>
                        </a:rPr>
                        <a:t>Решать текстовые задачи в 1–3 действия, выполнять преобразование заданных величин, выбирать при решении подходящие способы вычисления, сочетая устные и письменные вычисления и используя при необходимости вычислительные устройства; оценивать полученный результат по критериям: реальность, соответствие условию</a:t>
                      </a:r>
                      <a:endParaRPr lang="ru-RU" sz="125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50850881"/>
                  </a:ext>
                </a:extLst>
              </a:tr>
            </a:tbl>
          </a:graphicData>
        </a:graphic>
      </p:graphicFrame>
      <p:sp>
        <p:nvSpPr>
          <p:cNvPr id="4" name="TextBox 3">
            <a:extLst>
              <a:ext uri="{FF2B5EF4-FFF2-40B4-BE49-F238E27FC236}">
                <a16:creationId xmlns:a16="http://schemas.microsoft.com/office/drawing/2014/main" id="{A455533A-23C9-4397-B596-5CC28916ACE1}"/>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166538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08444" y="133348"/>
            <a:ext cx="8362281" cy="444387"/>
          </a:xfrm>
        </p:spPr>
        <p:txBody>
          <a:bodyPr>
            <a:noAutofit/>
          </a:bodyPr>
          <a:lstStyle/>
          <a:p>
            <a:pPr algn="ctr"/>
            <a:r>
              <a:rPr lang="ru-RU" sz="2000" b="1"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2341602634"/>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601271405"/>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B95D0A0-051C-4D20-B454-843DA9E8013B}"/>
              </a:ext>
            </a:extLst>
          </p:cNvPr>
          <p:cNvSpPr txBox="1"/>
          <p:nvPr/>
        </p:nvSpPr>
        <p:spPr>
          <a:xfrm>
            <a:off x="10183501" y="6638785"/>
            <a:ext cx="2027735" cy="276999"/>
          </a:xfrm>
          <a:prstGeom prst="rect">
            <a:avLst/>
          </a:prstGeom>
          <a:noFill/>
        </p:spPr>
        <p:txBody>
          <a:bodyPr wrap="none" rtlCol="0">
            <a:spAutoFit/>
          </a:bodyPr>
          <a:lstStyle/>
          <a:p>
            <a:r>
              <a:rPr lang="ru-RU" sz="1200" b="1" dirty="0"/>
              <a:t>Качество знаний = «4»+«5»</a:t>
            </a:r>
          </a:p>
        </p:txBody>
      </p:sp>
      <p:sp>
        <p:nvSpPr>
          <p:cNvPr id="9" name="TextBox 8">
            <a:extLst>
              <a:ext uri="{FF2B5EF4-FFF2-40B4-BE49-F238E27FC236}">
                <a16:creationId xmlns:a16="http://schemas.microsoft.com/office/drawing/2014/main" id="{386C4EFA-72A8-407C-B873-EA0C5C1B5D98}"/>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101502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400" b="1" dirty="0"/>
              <a:t>Достижение планируемых результатов в 2025 г.</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789878208"/>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6982E112-A8B9-4B0C-A487-21ED474D8D56}"/>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1243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50007" y="265259"/>
            <a:ext cx="7774463" cy="573640"/>
          </a:xfrm>
        </p:spPr>
        <p:txBody>
          <a:bodyPr>
            <a:normAutofit/>
          </a:bodyPr>
          <a:lstStyle/>
          <a:p>
            <a:r>
              <a:rPr lang="ru-RU" dirty="0"/>
              <a:t>Цель Всероссийских проверочных работ</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912752" y="1752616"/>
            <a:ext cx="10728960" cy="4594226"/>
          </a:xfrm>
        </p:spPr>
        <p:txBody>
          <a:bodyPr>
            <a:noAutofit/>
          </a:bodyPr>
          <a:lstStyle/>
          <a:p>
            <a:pPr algn="just"/>
            <a:r>
              <a:rPr lang="ru-RU" sz="3600" dirty="0">
                <a:latin typeface="+mn-lt"/>
              </a:rPr>
              <a:t>Мониторинг уровня подготовки обучающихся в соответствии с федеральными государственными образовательными стандартами</a:t>
            </a:r>
          </a:p>
          <a:p>
            <a:pPr algn="just"/>
            <a:endParaRPr lang="ru-RU" sz="3600" dirty="0">
              <a:latin typeface="+mn-lt"/>
            </a:endParaRPr>
          </a:p>
        </p:txBody>
      </p:sp>
    </p:spTree>
    <p:extLst>
      <p:ext uri="{BB962C8B-B14F-4D97-AF65-F5344CB8AC3E}">
        <p14:creationId xmlns:p14="http://schemas.microsoft.com/office/powerpoint/2010/main" val="40374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4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654997573"/>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ru-RU" sz="1400" dirty="0"/>
                        <a:t>4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ru-RU" sz="1400" dirty="0"/>
                        <a:t>1648464</a:t>
                      </a:r>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20528</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301893172"/>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C245A50-BF66-4DAE-A049-3D98FE166086}"/>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21737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061039035"/>
              </p:ext>
            </p:extLst>
          </p:nvPr>
        </p:nvGraphicFramePr>
        <p:xfrm>
          <a:off x="371156" y="817516"/>
          <a:ext cx="11507655" cy="5134389"/>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4891445" y="5301629"/>
            <a:ext cx="267272" cy="172994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342460" y="4916105"/>
            <a:ext cx="229267" cy="247790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493009" y="4989774"/>
            <a:ext cx="229266" cy="231483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93789" y="4990338"/>
            <a:ext cx="229264" cy="231483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268988" y="6381298"/>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785708" y="6381298"/>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344241" y="6355441"/>
            <a:ext cx="753554"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180868" y="635544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FC108D10-53F0-4417-B248-5DE76623781B}"/>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416220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853406020"/>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F7FF373-5379-438B-8F03-E510C4F8F3AC}"/>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131885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81D57ABA-D704-4A77-AB1F-0FEBDC977C33}"/>
                  </a:ext>
                </a:extLst>
              </p:cNvPr>
              <p:cNvGraphicFramePr/>
              <p:nvPr>
                <p:extLst>
                  <p:ext uri="{D42A27DB-BD31-4B8C-83A1-F6EECF244321}">
                    <p14:modId xmlns:p14="http://schemas.microsoft.com/office/powerpoint/2010/main" val="1354047842"/>
                  </p:ext>
                </p:extLst>
              </p:nvPr>
            </p:nvGraphicFramePr>
            <p:xfrm>
              <a:off x="1361045" y="856220"/>
              <a:ext cx="9926080" cy="514555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81D57ABA-D704-4A77-AB1F-0FEBDC977C33}"/>
                  </a:ext>
                </a:extLst>
              </p:cNvPr>
              <p:cNvPicPr>
                <a:picLocks noGrp="1" noRot="1" noChangeAspect="1" noMove="1" noResize="1" noEditPoints="1" noAdjustHandles="1" noChangeArrowheads="1" noChangeShapeType="1"/>
              </p:cNvPicPr>
              <p:nvPr/>
            </p:nvPicPr>
            <p:blipFill>
              <a:blip r:embed="rId3"/>
              <a:stretch>
                <a:fillRect/>
              </a:stretch>
            </p:blipFill>
            <p:spPr>
              <a:xfrm>
                <a:off x="1361045" y="856220"/>
                <a:ext cx="9926080" cy="5145559"/>
              </a:xfrm>
              <a:prstGeom prst="rect">
                <a:avLst/>
              </a:prstGeom>
            </p:spPr>
          </p:pic>
        </mc:Fallback>
      </mc:AlternateContent>
      <p:sp>
        <p:nvSpPr>
          <p:cNvPr id="5" name="TextBox 4">
            <a:extLst>
              <a:ext uri="{FF2B5EF4-FFF2-40B4-BE49-F238E27FC236}">
                <a16:creationId xmlns:a16="http://schemas.microsoft.com/office/drawing/2014/main" id="{906E3FC7-D943-4617-9391-89912DED2B31}"/>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399050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математике в 4 классах приняло участие </a:t>
            </a:r>
            <a:r>
              <a:rPr lang="ru-RU" b="1" dirty="0"/>
              <a:t>20</a:t>
            </a:r>
            <a:r>
              <a:rPr lang="en-US" b="1" dirty="0"/>
              <a:t>528</a:t>
            </a:r>
            <a:r>
              <a:rPr lang="ru-RU" dirty="0"/>
              <a:t> человек.</a:t>
            </a:r>
          </a:p>
          <a:p>
            <a:endParaRPr lang="ru-RU" dirty="0"/>
          </a:p>
          <a:p>
            <a:pPr marL="285750" indent="-285750">
              <a:buFont typeface="Courier New" panose="02070309020205020404" pitchFamily="49" charset="0"/>
              <a:buChar char="o"/>
            </a:pPr>
            <a:r>
              <a:rPr lang="ru-RU" dirty="0"/>
              <a:t>Не справился с  работой (получил «2») </a:t>
            </a:r>
            <a:r>
              <a:rPr lang="en-US" b="1" dirty="0"/>
              <a:t>501 </a:t>
            </a:r>
            <a:r>
              <a:rPr lang="ru-RU" dirty="0"/>
              <a:t>участник (</a:t>
            </a:r>
            <a:r>
              <a:rPr lang="en-US" b="1" dirty="0"/>
              <a:t>2,44</a:t>
            </a:r>
            <a:r>
              <a:rPr lang="ru-RU" dirty="0"/>
              <a:t>%).</a:t>
            </a:r>
          </a:p>
          <a:p>
            <a:endParaRPr lang="ru-RU" dirty="0"/>
          </a:p>
          <a:p>
            <a:pPr marL="285750" indent="-285750">
              <a:buFont typeface="Courier New" panose="02070309020205020404" pitchFamily="49" charset="0"/>
              <a:buChar char="o"/>
            </a:pPr>
            <a:r>
              <a:rPr lang="ru-RU" dirty="0"/>
              <a:t> </a:t>
            </a:r>
            <a:r>
              <a:rPr lang="ru-RU" b="1" dirty="0"/>
              <a:t>7</a:t>
            </a:r>
            <a:r>
              <a:rPr lang="en-US" b="1" dirty="0"/>
              <a:t>2,25</a:t>
            </a:r>
            <a:r>
              <a:rPr lang="ru-RU" dirty="0"/>
              <a:t>% участников получили «4» и «5» (качество знаний)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8,  9,  1</a:t>
            </a:r>
            <a:r>
              <a:rPr lang="en-US" b="1" dirty="0"/>
              <a:t>1</a:t>
            </a:r>
            <a:r>
              <a:rPr lang="ru-RU" b="1" dirty="0"/>
              <a:t>.</a:t>
            </a:r>
            <a:endParaRPr lang="ru-RU" dirty="0"/>
          </a:p>
          <a:p>
            <a:endParaRPr lang="ru-RU" dirty="0"/>
          </a:p>
        </p:txBody>
      </p:sp>
      <p:sp>
        <p:nvSpPr>
          <p:cNvPr id="5" name="TextBox 4">
            <a:extLst>
              <a:ext uri="{FF2B5EF4-FFF2-40B4-BE49-F238E27FC236}">
                <a16:creationId xmlns:a16="http://schemas.microsoft.com/office/drawing/2014/main" id="{8C9B8F42-7A9A-44AD-9305-28109667A0C0}"/>
              </a:ext>
            </a:extLst>
          </p:cNvPr>
          <p:cNvSpPr txBox="1"/>
          <p:nvPr/>
        </p:nvSpPr>
        <p:spPr>
          <a:xfrm>
            <a:off x="10612337" y="0"/>
            <a:ext cx="1579663" cy="276999"/>
          </a:xfrm>
          <a:prstGeom prst="rect">
            <a:avLst/>
          </a:prstGeom>
          <a:noFill/>
        </p:spPr>
        <p:txBody>
          <a:bodyPr wrap="none" rtlCol="0">
            <a:spAutoFit/>
          </a:bodyPr>
          <a:lstStyle/>
          <a:p>
            <a:r>
              <a:rPr lang="ru-RU" sz="1200" dirty="0">
                <a:solidFill>
                  <a:schemeClr val="tx2">
                    <a:lumMod val="40000"/>
                    <a:lumOff val="60000"/>
                  </a:schemeClr>
                </a:solidFill>
              </a:rPr>
              <a:t>Математика, 4  класс</a:t>
            </a:r>
          </a:p>
        </p:txBody>
      </p:sp>
    </p:spTree>
    <p:extLst>
      <p:ext uri="{BB962C8B-B14F-4D97-AF65-F5344CB8AC3E}">
        <p14:creationId xmlns:p14="http://schemas.microsoft.com/office/powerpoint/2010/main" val="356103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окружающему миру</a:t>
            </a:r>
          </a:p>
        </p:txBody>
      </p:sp>
    </p:spTree>
    <p:extLst>
      <p:ext uri="{BB962C8B-B14F-4D97-AF65-F5344CB8AC3E}">
        <p14:creationId xmlns:p14="http://schemas.microsoft.com/office/powerpoint/2010/main" val="278742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b="1"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r>
              <a:rPr lang="ru-RU" sz="1600" dirty="0">
                <a:solidFill>
                  <a:sysClr val="windowText" lastClr="000000"/>
                </a:solidFill>
              </a:rPr>
              <a:t>0</a:t>
            </a:r>
            <a:r>
              <a:rPr lang="en-US" sz="1600" dirty="0">
                <a:solidFill>
                  <a:sysClr val="windowText" lastClr="000000"/>
                </a:solidFill>
              </a:rPr>
              <a:t> </a:t>
            </a:r>
            <a:r>
              <a:rPr lang="ru-RU" sz="16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Работа</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65454" y="5067652"/>
            <a:ext cx="8233304" cy="165148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ysClr val="windowText" lastClr="000000"/>
                </a:solidFill>
              </a:rPr>
              <a:t>1</a:t>
            </a:r>
            <a:r>
              <a:rPr lang="ru-RU" sz="1600" dirty="0">
                <a:solidFill>
                  <a:sysClr val="windowText" lastClr="000000"/>
                </a:solidFill>
              </a:rPr>
              <a:t>, 4 – выделение и подпись определенных элементов на приведенных изображениях.</a:t>
            </a:r>
          </a:p>
          <a:p>
            <a:r>
              <a:rPr lang="ru-RU" sz="1600" dirty="0">
                <a:solidFill>
                  <a:sysClr val="windowText" lastClr="000000"/>
                </a:solidFill>
              </a:rPr>
              <a:t>2, 3, 5, 6.1, 6.2 – краткий ответ в виде набора цифр, слов или сочетаний слов.</a:t>
            </a:r>
          </a:p>
          <a:p>
            <a:r>
              <a:rPr lang="ru-RU" sz="1600" dirty="0">
                <a:solidFill>
                  <a:sysClr val="windowText" lastClr="000000"/>
                </a:solidFill>
              </a:rPr>
              <a:t>6.3, 7, 8, 9, 10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минимальный балл за работу - </a:t>
            </a:r>
            <a:r>
              <a:rPr lang="ru-RU" sz="1600"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максимальный балл за работу -  </a:t>
            </a:r>
            <a:r>
              <a:rPr lang="ru-RU" sz="1600" b="1" dirty="0">
                <a:solidFill>
                  <a:sysClr val="windowText" lastClr="000000"/>
                </a:solidFill>
              </a:rPr>
              <a:t>32</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Перевод первичных баллов </a:t>
            </a:r>
          </a:p>
          <a:p>
            <a:pPr algn="ctr"/>
            <a:r>
              <a:rPr lang="ru-RU" sz="16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950243974"/>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0-7</a:t>
                      </a:r>
                    </a:p>
                  </a:txBody>
                  <a:tcPr anchor="ctr"/>
                </a:tc>
                <a:tc>
                  <a:txBody>
                    <a:bodyPr/>
                    <a:lstStyle/>
                    <a:p>
                      <a:pPr algn="ctr"/>
                      <a:r>
                        <a:rPr lang="ru-RU" sz="1600" dirty="0"/>
                        <a:t>8-17</a:t>
                      </a:r>
                    </a:p>
                  </a:txBody>
                  <a:tcPr anchor="ctr"/>
                </a:tc>
                <a:tc>
                  <a:txBody>
                    <a:bodyPr/>
                    <a:lstStyle/>
                    <a:p>
                      <a:pPr algn="ctr"/>
                      <a:r>
                        <a:rPr lang="ru-RU" sz="1600" dirty="0"/>
                        <a:t>18-26</a:t>
                      </a:r>
                    </a:p>
                  </a:txBody>
                  <a:tcPr anchor="ctr"/>
                </a:tc>
                <a:tc>
                  <a:txBody>
                    <a:bodyPr/>
                    <a:lstStyle/>
                    <a:p>
                      <a:pPr algn="ctr"/>
                      <a:r>
                        <a:rPr lang="ru-RU" sz="1600" dirty="0"/>
                        <a:t>27-32</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4FD06A74-4871-45E7-872B-B07DF755769F}"/>
              </a:ext>
            </a:extLst>
          </p:cNvPr>
          <p:cNvSpPr txBox="1"/>
          <p:nvPr/>
        </p:nvSpPr>
        <p:spPr>
          <a:xfrm>
            <a:off x="9454393" y="-15994"/>
            <a:ext cx="2737607" cy="338554"/>
          </a:xfrm>
          <a:prstGeom prst="rect">
            <a:avLst/>
          </a:prstGeom>
          <a:noFill/>
        </p:spPr>
        <p:txBody>
          <a:bodyPr wrap="square" rtlCol="0">
            <a:spAutoFit/>
          </a:bodyPr>
          <a:lstStyle/>
          <a:p>
            <a:r>
              <a:rPr lang="ru-RU" sz="16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111879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575025571"/>
              </p:ext>
            </p:extLst>
          </p:nvPr>
        </p:nvGraphicFramePr>
        <p:xfrm>
          <a:off x="75942" y="803053"/>
          <a:ext cx="11796583" cy="5399913"/>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Блоки</a:t>
                      </a:r>
                      <a:r>
                        <a:rPr lang="ru-RU" sz="1200" b="1" spc="-3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ПООП</a:t>
                      </a:r>
                      <a:r>
                        <a:rPr lang="ru-RU" sz="1200" b="1" spc="-3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НОО</a:t>
                      </a:r>
                      <a:r>
                        <a:rPr lang="ru-RU" sz="1200" b="1" dirty="0">
                          <a:effectLst/>
                          <a:latin typeface="Times New Roman" panose="02020603050405020304" pitchFamily="18" charset="0"/>
                          <a:cs typeface="Times New Roman" panose="02020603050405020304" pitchFamily="18" charset="0"/>
                        </a:rPr>
                        <a:t>:</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выпускник</a:t>
                      </a:r>
                      <a:r>
                        <a:rPr lang="ru-RU" sz="1200" b="1" spc="-4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научится</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получит </a:t>
                      </a:r>
                      <a:r>
                        <a:rPr lang="ru-RU" sz="1200" b="1" spc="-28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возможность</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научиться</a:t>
                      </a:r>
                      <a:r>
                        <a:rPr lang="ru-RU" sz="1200" b="1" spc="-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или</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проверяемые требования</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(умения)</a:t>
                      </a:r>
                      <a:r>
                        <a:rPr lang="ru-RU" sz="1200" b="1" spc="-2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a:t>
                      </a:r>
                      <a:r>
                        <a:rPr lang="ru-RU" sz="1200" b="1" spc="-3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соответствии</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a:t>
                      </a:r>
                      <a:r>
                        <a:rPr lang="ru-RU" sz="1200" b="1" spc="-2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0">
                <a:tc>
                  <a:txBody>
                    <a:bodyPr/>
                    <a:lstStyle/>
                    <a:p>
                      <a:pPr algn="ctr">
                        <a:lnSpc>
                          <a:spcPct val="115000"/>
                        </a:lnSpc>
                        <a:spcBef>
                          <a:spcPts val="1200"/>
                        </a:spcBef>
                        <a:spcAft>
                          <a:spcPts val="0"/>
                        </a:spcAft>
                      </a:pPr>
                      <a:r>
                        <a:rPr lang="ru-RU" sz="1000" dirty="0">
                          <a:solidFill>
                            <a:srgbClr val="000000"/>
                          </a:solidFill>
                          <a:effectLst/>
                          <a:latin typeface="Montserrat regular"/>
                          <a:ea typeface="Times New Roman" panose="02020603050405020304" pitchFamily="18" charset="0"/>
                          <a:cs typeface="Times New Roman" panose="02020603050405020304" pitchFamily="18" charset="0"/>
                        </a:rPr>
                        <a:t>1</a:t>
                      </a:r>
                      <a:endParaRPr lang="ru-RU" sz="900" dirty="0">
                        <a:effectLst/>
                        <a:latin typeface="Montserrat regular"/>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r>
                        <a:rPr lang="ru-RU" sz="1300" b="0" i="0" dirty="0">
                          <a:solidFill>
                            <a:srgbClr val="000000"/>
                          </a:solidFill>
                          <a:effectLst/>
                          <a:latin typeface="TimesNewRoman"/>
                        </a:rPr>
                        <a:t>Распознавать изученные объекты и явления живой и неживой природы по их описанию, рисункам и фотографиям, различать их в окружающем мире. Сравнивать объекты живой и неживой природы на основе их внешних признаков и известных характерных свойств</a:t>
                      </a:r>
                      <a:endParaRPr lang="ru-RU" sz="1300" dirty="0">
                        <a:effectLst/>
                      </a:endParaRPr>
                    </a:p>
                  </a:txBody>
                  <a:tcPr anchor="ctr">
                    <a:noFill/>
                  </a:tcPr>
                </a:tc>
                <a:extLst>
                  <a:ext uri="{0D108BD9-81ED-4DB2-BD59-A6C34878D82A}">
                    <a16:rowId xmlns:a16="http://schemas.microsoft.com/office/drawing/2014/main" val="3392768954"/>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r>
                        <a:rPr lang="ru-RU" sz="1300" b="0" i="0" dirty="0">
                          <a:solidFill>
                            <a:srgbClr val="000000"/>
                          </a:solidFill>
                          <a:effectLst/>
                          <a:latin typeface="TimesNewRoman"/>
                        </a:rPr>
                        <a:t>Использовать знания о взаимосвязях в природе для объяснения простейших явлений и процессов в природе (в том числе смены дня и ночи, смены времен года, сезонных изменений в природе своей местности, причины смены природных зон)</a:t>
                      </a:r>
                      <a:endParaRPr lang="ru-RU" sz="1300" dirty="0">
                        <a:effectLst/>
                      </a:endParaRPr>
                    </a:p>
                  </a:txBody>
                  <a:tcPr anchor="ctr">
                    <a:noFill/>
                  </a:tcPr>
                </a:tc>
                <a:extLst>
                  <a:ext uri="{0D108BD9-81ED-4DB2-BD59-A6C34878D82A}">
                    <a16:rowId xmlns:a16="http://schemas.microsoft.com/office/drawing/2014/main" val="3377783518"/>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r>
                        <a:rPr lang="ru-RU" sz="1300" b="0" i="0" dirty="0">
                          <a:solidFill>
                            <a:srgbClr val="000000"/>
                          </a:solidFill>
                          <a:effectLst/>
                          <a:latin typeface="TimesNewRoman"/>
                        </a:rPr>
                        <a:t>Распознавать изученные объекты и явления живой и неживой природы по их описанию, рисункам и фотографиям, различать их в окружающем мире. Группировать изученные объекты живой и неживой природы, самостоятельно выбирая признак для группировки; проводить простейшие классификации</a:t>
                      </a:r>
                      <a:endParaRPr lang="ru-RU" sz="1300" dirty="0">
                        <a:effectLst/>
                      </a:endParaRPr>
                    </a:p>
                  </a:txBody>
                  <a:tcPr anchor="ctr">
                    <a:noFill/>
                  </a:tcPr>
                </a:tc>
                <a:extLst>
                  <a:ext uri="{0D108BD9-81ED-4DB2-BD59-A6C34878D82A}">
                    <a16:rowId xmlns:a16="http://schemas.microsoft.com/office/drawing/2014/main" val="677013101"/>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r>
                        <a:rPr lang="ru-RU" sz="1300" b="0" i="0" dirty="0">
                          <a:solidFill>
                            <a:srgbClr val="000000"/>
                          </a:solidFill>
                          <a:effectLst/>
                          <a:latin typeface="TimesNewRoman"/>
                        </a:rPr>
                        <a:t>Распознавать изученные объекты и явления живой и неживой природы по их описанию, рисункам и фотографиям, различать их в окружающем мире</a:t>
                      </a:r>
                      <a:endParaRPr lang="ru-RU" sz="1300" dirty="0">
                        <a:effectLst/>
                      </a:endParaRPr>
                    </a:p>
                  </a:txBody>
                  <a:tcPr anchor="ctr">
                    <a:noFill/>
                  </a:tcPr>
                </a:tc>
                <a:extLst>
                  <a:ext uri="{0D108BD9-81ED-4DB2-BD59-A6C34878D82A}">
                    <a16:rowId xmlns:a16="http://schemas.microsoft.com/office/drawing/2014/main" val="1329482176"/>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r>
                        <a:rPr lang="ru-RU" sz="1300" b="0" i="0" dirty="0">
                          <a:solidFill>
                            <a:srgbClr val="000000"/>
                          </a:solidFill>
                          <a:effectLst/>
                          <a:latin typeface="TimesNewRoman"/>
                        </a:rPr>
                        <a:t>Осознавать возможные последствия вредных привычек для здоровья и жизни человека</a:t>
                      </a:r>
                      <a:endParaRPr lang="ru-RU" sz="1300" dirty="0">
                        <a:effectLst/>
                      </a:endParaRPr>
                    </a:p>
                  </a:txBody>
                  <a:tcPr anchor="ctr">
                    <a:noFill/>
                  </a:tcPr>
                </a:tc>
                <a:extLst>
                  <a:ext uri="{0D108BD9-81ED-4DB2-BD59-A6C34878D82A}">
                    <a16:rowId xmlns:a16="http://schemas.microsoft.com/office/drawing/2014/main" val="3591334280"/>
                  </a:ext>
                </a:extLst>
              </a:tr>
              <a:tr h="12829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r>
                        <a:rPr lang="ru-RU" sz="1300" b="0" i="0" dirty="0">
                          <a:solidFill>
                            <a:srgbClr val="000000"/>
                          </a:solidFill>
                          <a:effectLst/>
                          <a:latin typeface="TimesNewRoman"/>
                        </a:rPr>
                        <a:t>Проводить по предложенному (самостоятельно составленному) плану или выдвинутому предположению несложные наблюдения, опыты с объектами природы с использованием простейшего лабораторного оборудования и измерительных приборов, следуя правилам безопасного труда. Создавать по заданному плану собственные развернутые высказывания о природе</a:t>
                      </a:r>
                      <a:endParaRPr lang="ru-RU" sz="1300" dirty="0">
                        <a:effectLst/>
                      </a:endParaRPr>
                    </a:p>
                  </a:txBody>
                  <a:tcPr anchor="ctr">
                    <a:noFill/>
                  </a:tcPr>
                </a:tc>
                <a:extLst>
                  <a:ext uri="{0D108BD9-81ED-4DB2-BD59-A6C34878D82A}">
                    <a16:rowId xmlns:a16="http://schemas.microsoft.com/office/drawing/2014/main" val="464053094"/>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r>
                        <a:rPr lang="ru-RU" sz="1300" b="0" i="0" dirty="0">
                          <a:solidFill>
                            <a:srgbClr val="000000"/>
                          </a:solidFill>
                          <a:effectLst/>
                          <a:latin typeface="TimesNewRoman"/>
                        </a:rPr>
                        <a:t>Соблюдать правила безопасного поведения при использовании объектов транспортной инфраструктуры населенного пункта, в театрах, кинотеатрах, торговых центрах, парках и зонах отдыха, учреждениях культуры (музеях, библиотеках и других); соблюдать правила безопасного поведения при езде на велосипеде, самокате и других средствах индивидуальной мобильности</a:t>
                      </a:r>
                      <a:endParaRPr lang="ru-RU" sz="1300" dirty="0">
                        <a:effectLst/>
                      </a:endParaRPr>
                    </a:p>
                  </a:txBody>
                  <a:tcPr anchor="ctr">
                    <a:noFill/>
                  </a:tcPr>
                </a:tc>
                <a:extLst>
                  <a:ext uri="{0D108BD9-81ED-4DB2-BD59-A6C34878D82A}">
                    <a16:rowId xmlns:a16="http://schemas.microsoft.com/office/drawing/2014/main" val="2574766834"/>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r>
                        <a:rPr lang="ru-RU" sz="1300" b="0" i="0" dirty="0">
                          <a:solidFill>
                            <a:srgbClr val="000000"/>
                          </a:solidFill>
                          <a:effectLst/>
                          <a:latin typeface="TimesNewRoman"/>
                        </a:rPr>
                        <a:t>Использовать различные источники информации об обществе для поиска и извлечения информации, ответов на вопросы; создавать по заданному плану собственные развернутые высказывания</a:t>
                      </a:r>
                      <a:endParaRPr lang="ru-RU" sz="1300" dirty="0">
                        <a:effectLst/>
                      </a:endParaRPr>
                    </a:p>
                  </a:txBody>
                  <a:tcPr anchor="ctr">
                    <a:noFill/>
                  </a:tcPr>
                </a:tc>
                <a:extLst>
                  <a:ext uri="{0D108BD9-81ED-4DB2-BD59-A6C34878D82A}">
                    <a16:rowId xmlns:a16="http://schemas.microsoft.com/office/drawing/2014/main" val="1660525941"/>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i="0" dirty="0">
                          <a:solidFill>
                            <a:srgbClr val="000000"/>
                          </a:solidFill>
                          <a:effectLst/>
                          <a:latin typeface="TimesNewRoman"/>
                        </a:rPr>
                        <a:t>Рассказывать о государственных праздниках России, наиболее важных событиях истории России, наиболее известных российских исторических деятелях разных периодов, достопримечательностях столицы России и родного края. Использовать различные источники информации об обществе для поиска и извлечения информации, ответов на вопросы; создавать по заданному плану собственные развернутые высказывания</a:t>
                      </a:r>
                      <a:endParaRPr lang="ru-RU" sz="1300" dirty="0">
                        <a:effectLst/>
                        <a:latin typeface="Montserrat regular"/>
                        <a:ea typeface="Times New Roman" panose="02020603050405020304" pitchFamily="18"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421011405"/>
                  </a:ext>
                </a:extLst>
              </a:tr>
              <a:tr h="0">
                <a:tc>
                  <a:txBody>
                    <a:bodyPr/>
                    <a:lstStyle/>
                    <a:p>
                      <a:pPr algn="ctr">
                        <a:lnSpc>
                          <a:spcPct val="115000"/>
                        </a:lnSpc>
                        <a:spcBef>
                          <a:spcPts val="1200"/>
                        </a:spcBef>
                        <a:spcAft>
                          <a:spcPts val="0"/>
                        </a:spcAft>
                      </a:pPr>
                      <a:r>
                        <a:rPr lang="ru-RU" sz="900" dirty="0">
                          <a:effectLst/>
                          <a:latin typeface="Montserrat regular"/>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r>
                        <a:rPr lang="ru-RU" sz="1300" b="0" i="0" dirty="0">
                          <a:solidFill>
                            <a:srgbClr val="000000"/>
                          </a:solidFill>
                          <a:effectLst/>
                          <a:latin typeface="TimesNewRoman"/>
                        </a:rPr>
                        <a:t>Рассказывать о государственных праздниках России, наиболее важных событиях истории России, наиболее известных российских исторических деятелях разных периодов, достопримечательностях столицы России и родного края</a:t>
                      </a:r>
                      <a:endParaRPr lang="ru-RU" sz="1300" dirty="0">
                        <a:effectLst/>
                      </a:endParaRPr>
                    </a:p>
                  </a:txBody>
                  <a:tcPr anchor="ctr">
                    <a:noFill/>
                  </a:tcPr>
                </a:tc>
                <a:extLst>
                  <a:ext uri="{0D108BD9-81ED-4DB2-BD59-A6C34878D82A}">
                    <a16:rowId xmlns:a16="http://schemas.microsoft.com/office/drawing/2014/main" val="163973353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b="1" dirty="0"/>
              <a:t>Требования (умения)</a:t>
            </a:r>
          </a:p>
        </p:txBody>
      </p:sp>
      <p:sp>
        <p:nvSpPr>
          <p:cNvPr id="4" name="TextBox 3">
            <a:extLst>
              <a:ext uri="{FF2B5EF4-FFF2-40B4-BE49-F238E27FC236}">
                <a16:creationId xmlns:a16="http://schemas.microsoft.com/office/drawing/2014/main" id="{EF4B95F2-6953-45C7-A83F-EE971A0D2D10}"/>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316539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1800" b="1" dirty="0"/>
              <a:t>Изменение доли участников по качеству знаний («4»+«5») по результатам ВПР </a:t>
            </a:r>
            <a:br>
              <a:rPr lang="ru-RU" sz="1800" b="1" dirty="0"/>
            </a:br>
            <a:r>
              <a:rPr lang="ru-RU" sz="1800" b="1" dirty="0"/>
              <a:t>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216860301"/>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135118475"/>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8F50C1-C4D1-43A8-B93C-6EA36DCF8BC4}"/>
              </a:ext>
            </a:extLst>
          </p:cNvPr>
          <p:cNvSpPr txBox="1"/>
          <p:nvPr/>
        </p:nvSpPr>
        <p:spPr>
          <a:xfrm>
            <a:off x="10183501" y="6643360"/>
            <a:ext cx="2027735" cy="276999"/>
          </a:xfrm>
          <a:prstGeom prst="rect">
            <a:avLst/>
          </a:prstGeom>
          <a:noFill/>
        </p:spPr>
        <p:txBody>
          <a:bodyPr wrap="none" rtlCol="0">
            <a:spAutoFit/>
          </a:bodyPr>
          <a:lstStyle/>
          <a:p>
            <a:r>
              <a:rPr lang="ru-RU" sz="1200" b="1" dirty="0"/>
              <a:t>Качество знаний = «4»+«5»</a:t>
            </a:r>
          </a:p>
        </p:txBody>
      </p:sp>
    </p:spTree>
    <p:extLst>
      <p:ext uri="{BB962C8B-B14F-4D97-AF65-F5344CB8AC3E}">
        <p14:creationId xmlns:p14="http://schemas.microsoft.com/office/powerpoint/2010/main" val="145415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000" b="1" dirty="0"/>
              <a:t>Достижение планируемых результатов в 2025 г.</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576253175"/>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5138E288-4620-40D1-B4BA-911B9CAD575D}"/>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55610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82958" y="302392"/>
            <a:ext cx="5619853" cy="594360"/>
          </a:xfrm>
        </p:spPr>
        <p:txBody>
          <a:bodyPr>
            <a:normAutofit/>
          </a:bodyPr>
          <a:lstStyle/>
          <a:p>
            <a:r>
              <a:rPr lang="ru-RU" dirty="0"/>
              <a:t>Как использовать результаты ВПР</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277614" y="1816347"/>
            <a:ext cx="5409479" cy="2129653"/>
          </a:xfrm>
        </p:spPr>
        <p:txBody>
          <a:bodyPr>
            <a:noAutofit/>
          </a:bodyPr>
          <a:lstStyle/>
          <a:p>
            <a:pPr marL="285750" indent="-285750">
              <a:buFont typeface="Courier New" panose="02070309020205020404" pitchFamily="49" charset="0"/>
              <a:buChar char="o"/>
            </a:pPr>
            <a:r>
              <a:rPr lang="ru-RU" sz="1600" dirty="0">
                <a:latin typeface="+mn-lt"/>
              </a:rPr>
              <a:t>адресная работа с образовательными организациями и учителями, чьи учащиеся показывают низкие результаты </a:t>
            </a:r>
          </a:p>
          <a:p>
            <a:pPr marL="285750" indent="-285750">
              <a:buFont typeface="Courier New" panose="02070309020205020404" pitchFamily="49" charset="0"/>
              <a:buChar char="o"/>
            </a:pPr>
            <a:r>
              <a:rPr lang="ru-RU" sz="1600" dirty="0">
                <a:latin typeface="+mn-lt"/>
              </a:rPr>
              <a:t>организация методических заседаний по выработке стратегий исправления основных ошибок </a:t>
            </a:r>
          </a:p>
          <a:p>
            <a:pPr marL="285750" indent="-285750">
              <a:buFont typeface="Courier New" panose="02070309020205020404" pitchFamily="49" charset="0"/>
              <a:buChar char="o"/>
            </a:pPr>
            <a:r>
              <a:rPr lang="ru-RU" sz="1600" dirty="0">
                <a:latin typeface="+mn-lt"/>
              </a:rPr>
              <a:t>организация транслирования опыта учителей, учащиеся которых показывают стабильные и хорошие результаты</a:t>
            </a:r>
          </a:p>
        </p:txBody>
      </p:sp>
      <p:sp>
        <p:nvSpPr>
          <p:cNvPr id="6" name="Заголовок 3">
            <a:extLst>
              <a:ext uri="{FF2B5EF4-FFF2-40B4-BE49-F238E27FC236}">
                <a16:creationId xmlns:a16="http://schemas.microsoft.com/office/drawing/2014/main" id="{6080E9E4-4437-488C-9149-75840E35420A}"/>
              </a:ext>
            </a:extLst>
          </p:cNvPr>
          <p:cNvSpPr txBox="1">
            <a:spLocks/>
          </p:cNvSpPr>
          <p:nvPr/>
        </p:nvSpPr>
        <p:spPr>
          <a:xfrm>
            <a:off x="951057" y="4360447"/>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600" b="1" dirty="0">
                <a:solidFill>
                  <a:srgbClr val="14444F"/>
                </a:solidFill>
                <a:latin typeface="+mn-lt"/>
              </a:rPr>
              <a:t>Учитель</a:t>
            </a:r>
          </a:p>
        </p:txBody>
      </p:sp>
      <p:sp>
        <p:nvSpPr>
          <p:cNvPr id="7" name="Заголовок 3">
            <a:extLst>
              <a:ext uri="{FF2B5EF4-FFF2-40B4-BE49-F238E27FC236}">
                <a16:creationId xmlns:a16="http://schemas.microsoft.com/office/drawing/2014/main" id="{FD1D88A9-B92C-4C6F-A1CB-1E91D4DF0D14}"/>
              </a:ext>
            </a:extLst>
          </p:cNvPr>
          <p:cNvSpPr txBox="1">
            <a:spLocks/>
          </p:cNvSpPr>
          <p:nvPr/>
        </p:nvSpPr>
        <p:spPr>
          <a:xfrm>
            <a:off x="939624" y="1311199"/>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600" b="1" dirty="0">
                <a:solidFill>
                  <a:srgbClr val="14444F"/>
                </a:solidFill>
                <a:latin typeface="+mn-lt"/>
              </a:rPr>
              <a:t>Муниципальный уровень</a:t>
            </a:r>
          </a:p>
        </p:txBody>
      </p:sp>
      <p:sp>
        <p:nvSpPr>
          <p:cNvPr id="8" name="Заголовок 3">
            <a:extLst>
              <a:ext uri="{FF2B5EF4-FFF2-40B4-BE49-F238E27FC236}">
                <a16:creationId xmlns:a16="http://schemas.microsoft.com/office/drawing/2014/main" id="{5008D56D-B0F5-4B0A-BDD0-F34F9382E03E}"/>
              </a:ext>
            </a:extLst>
          </p:cNvPr>
          <p:cNvSpPr txBox="1">
            <a:spLocks/>
          </p:cNvSpPr>
          <p:nvPr/>
        </p:nvSpPr>
        <p:spPr>
          <a:xfrm>
            <a:off x="6787977" y="1335904"/>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600" b="1" dirty="0">
                <a:solidFill>
                  <a:srgbClr val="14444F"/>
                </a:solidFill>
                <a:latin typeface="+mn-lt"/>
              </a:rPr>
              <a:t>Образовательная организация</a:t>
            </a:r>
          </a:p>
        </p:txBody>
      </p:sp>
      <p:sp>
        <p:nvSpPr>
          <p:cNvPr id="9" name="Заголовок 3">
            <a:extLst>
              <a:ext uri="{FF2B5EF4-FFF2-40B4-BE49-F238E27FC236}">
                <a16:creationId xmlns:a16="http://schemas.microsoft.com/office/drawing/2014/main" id="{D2034F97-DFFA-42C8-9492-9992D06B042F}"/>
              </a:ext>
            </a:extLst>
          </p:cNvPr>
          <p:cNvSpPr txBox="1">
            <a:spLocks/>
          </p:cNvSpPr>
          <p:nvPr/>
        </p:nvSpPr>
        <p:spPr>
          <a:xfrm>
            <a:off x="6787976" y="4351468"/>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600" b="1" dirty="0">
                <a:solidFill>
                  <a:srgbClr val="14444F"/>
                </a:solidFill>
                <a:latin typeface="+mn-lt"/>
              </a:rPr>
              <a:t>Родитель и ученик</a:t>
            </a:r>
          </a:p>
        </p:txBody>
      </p:sp>
      <p:sp>
        <p:nvSpPr>
          <p:cNvPr id="10" name="Объект 4">
            <a:extLst>
              <a:ext uri="{FF2B5EF4-FFF2-40B4-BE49-F238E27FC236}">
                <a16:creationId xmlns:a16="http://schemas.microsoft.com/office/drawing/2014/main" id="{CB0694D8-692D-444E-9AEA-865F675731A4}"/>
              </a:ext>
            </a:extLst>
          </p:cNvPr>
          <p:cNvSpPr txBox="1">
            <a:spLocks/>
          </p:cNvSpPr>
          <p:nvPr/>
        </p:nvSpPr>
        <p:spPr>
          <a:xfrm>
            <a:off x="5939482" y="1795753"/>
            <a:ext cx="5726944" cy="21583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600" dirty="0">
                <a:latin typeface="+mn-lt"/>
              </a:rPr>
              <a:t>корректировка образовательного процесса (совершенствование образовательных программ, методик, технологий обучения) </a:t>
            </a:r>
          </a:p>
          <a:p>
            <a:pPr marL="285750" indent="-285750">
              <a:buFont typeface="Courier New" panose="02070309020205020404" pitchFamily="49" charset="0"/>
              <a:buChar char="o"/>
            </a:pPr>
            <a:r>
              <a:rPr lang="ru-RU" sz="1600" dirty="0">
                <a:latin typeface="+mn-lt"/>
              </a:rPr>
              <a:t>информирование родителей о результатах ВПР </a:t>
            </a:r>
          </a:p>
          <a:p>
            <a:pPr marL="285750" indent="-285750">
              <a:buFont typeface="Courier New" panose="02070309020205020404" pitchFamily="49" charset="0"/>
              <a:buChar char="o"/>
            </a:pPr>
            <a:r>
              <a:rPr lang="ru-RU" sz="1600" dirty="0">
                <a:latin typeface="+mn-lt"/>
              </a:rPr>
              <a:t>проведение педагогических советов по результатам ВПР с целью улучшения качества образования обучающихся </a:t>
            </a:r>
          </a:p>
          <a:p>
            <a:pPr marL="285750" indent="-285750">
              <a:buFont typeface="Courier New" panose="02070309020205020404" pitchFamily="49" charset="0"/>
              <a:buChar char="o"/>
            </a:pPr>
            <a:r>
              <a:rPr lang="ru-RU" sz="1600" dirty="0">
                <a:latin typeface="+mn-lt"/>
              </a:rPr>
              <a:t>формирование графика внутришкольного контроля на будущий учебный год </a:t>
            </a:r>
          </a:p>
        </p:txBody>
      </p:sp>
      <p:sp>
        <p:nvSpPr>
          <p:cNvPr id="11" name="Объект 4">
            <a:extLst>
              <a:ext uri="{FF2B5EF4-FFF2-40B4-BE49-F238E27FC236}">
                <a16:creationId xmlns:a16="http://schemas.microsoft.com/office/drawing/2014/main" id="{CA1A0ED2-6080-4739-B973-607963337CCB}"/>
              </a:ext>
            </a:extLst>
          </p:cNvPr>
          <p:cNvSpPr txBox="1">
            <a:spLocks/>
          </p:cNvSpPr>
          <p:nvPr/>
        </p:nvSpPr>
        <p:spPr>
          <a:xfrm>
            <a:off x="277613" y="4774809"/>
            <a:ext cx="5409479" cy="21296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600" dirty="0">
                <a:latin typeface="+mn-lt"/>
              </a:rPr>
              <a:t>планирование индивидуального маршрута обучения для каждого учащегося </a:t>
            </a:r>
          </a:p>
          <a:p>
            <a:pPr marL="285750" indent="-285750">
              <a:buFont typeface="Courier New" panose="02070309020205020404" pitchFamily="49" charset="0"/>
              <a:buChar char="o"/>
            </a:pPr>
            <a:r>
              <a:rPr lang="ru-RU" sz="1600" dirty="0">
                <a:latin typeface="+mn-lt"/>
              </a:rPr>
              <a:t>выявление проблем в усвоении образовательной программы начального общего образования </a:t>
            </a:r>
          </a:p>
          <a:p>
            <a:pPr marL="285750" indent="-285750">
              <a:buFont typeface="Courier New" panose="02070309020205020404" pitchFamily="49" charset="0"/>
              <a:buChar char="o"/>
            </a:pPr>
            <a:r>
              <a:rPr lang="ru-RU" sz="1600" dirty="0">
                <a:latin typeface="+mn-lt"/>
              </a:rPr>
              <a:t>самооценка профессиональной деятельности педагога </a:t>
            </a:r>
          </a:p>
          <a:p>
            <a:pPr marL="285750" indent="-285750">
              <a:buFont typeface="Courier New" panose="02070309020205020404" pitchFamily="49" charset="0"/>
              <a:buChar char="o"/>
            </a:pPr>
            <a:r>
              <a:rPr lang="ru-RU" sz="1600" dirty="0">
                <a:latin typeface="+mn-lt"/>
              </a:rPr>
              <a:t>формирование направлений совершенствования преподавания предмета </a:t>
            </a:r>
          </a:p>
        </p:txBody>
      </p:sp>
      <p:sp>
        <p:nvSpPr>
          <p:cNvPr id="12" name="Объект 4">
            <a:extLst>
              <a:ext uri="{FF2B5EF4-FFF2-40B4-BE49-F238E27FC236}">
                <a16:creationId xmlns:a16="http://schemas.microsoft.com/office/drawing/2014/main" id="{FEBF8B5B-6797-4F90-AED1-621A0FA13C81}"/>
              </a:ext>
            </a:extLst>
          </p:cNvPr>
          <p:cNvSpPr txBox="1">
            <a:spLocks/>
          </p:cNvSpPr>
          <p:nvPr/>
        </p:nvSpPr>
        <p:spPr>
          <a:xfrm>
            <a:off x="6096000" y="4774809"/>
            <a:ext cx="5409479" cy="21296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600" dirty="0">
                <a:latin typeface="+mn-lt"/>
              </a:rPr>
              <a:t>объективная оценка уровня учебных достижений учащегося </a:t>
            </a:r>
          </a:p>
          <a:p>
            <a:pPr marL="285750" indent="-285750">
              <a:buFont typeface="Courier New" panose="02070309020205020404" pitchFamily="49" charset="0"/>
              <a:buChar char="o"/>
            </a:pPr>
            <a:r>
              <a:rPr lang="ru-RU" sz="1600" dirty="0">
                <a:latin typeface="+mn-lt"/>
              </a:rPr>
              <a:t>возможность принять участие в построении индивидуальной образовательной траектории </a:t>
            </a:r>
          </a:p>
        </p:txBody>
      </p:sp>
    </p:spTree>
    <p:extLst>
      <p:ext uri="{BB962C8B-B14F-4D97-AF65-F5344CB8AC3E}">
        <p14:creationId xmlns:p14="http://schemas.microsoft.com/office/powerpoint/2010/main" val="195963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406493690"/>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4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1052795</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13778</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585703636"/>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8640511-9FFD-4450-95FC-55CBDDEA05F1}"/>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2442399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017617552"/>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159630" y="4528315"/>
            <a:ext cx="267681" cy="321967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18073" y="5201722"/>
            <a:ext cx="267684" cy="187286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275555" y="4687649"/>
            <a:ext cx="267682" cy="290100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222969" y="4905530"/>
            <a:ext cx="190831" cy="244602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1975484" y="622695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017245" y="6299199"/>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133171" y="6349898"/>
            <a:ext cx="810804"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45394" y="629620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E4909520-1324-49D1-B1E5-EFC04F0A9E07}"/>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313223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350162011"/>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245FEE8-7EDD-4F78-91C0-840BB97C074C}"/>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59181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b="1" dirty="0"/>
              <a:t>Сравнение отметок за работу с отметками по журналу</a:t>
            </a:r>
          </a:p>
        </p:txBody>
      </p:sp>
      <p:sp>
        <p:nvSpPr>
          <p:cNvPr id="4" name="TextBox 3">
            <a:extLst>
              <a:ext uri="{FF2B5EF4-FFF2-40B4-BE49-F238E27FC236}">
                <a16:creationId xmlns:a16="http://schemas.microsoft.com/office/drawing/2014/main" id="{E348FBE8-9B1B-4C26-8B6D-7D9A6517C3BC}"/>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95B3C08D-206E-4F6F-9B5B-AE7EE5D0CFE3}"/>
                  </a:ext>
                </a:extLst>
              </p:cNvPr>
              <p:cNvGraphicFramePr/>
              <p:nvPr>
                <p:extLst>
                  <p:ext uri="{D42A27DB-BD31-4B8C-83A1-F6EECF244321}">
                    <p14:modId xmlns:p14="http://schemas.microsoft.com/office/powerpoint/2010/main" val="560729933"/>
                  </p:ext>
                </p:extLst>
              </p:nvPr>
            </p:nvGraphicFramePr>
            <p:xfrm>
              <a:off x="998580" y="1309302"/>
              <a:ext cx="9926080" cy="514555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95B3C08D-206E-4F6F-9B5B-AE7EE5D0CFE3}"/>
                  </a:ext>
                </a:extLst>
              </p:cNvPr>
              <p:cNvPicPr>
                <a:picLocks noGrp="1" noRot="1" noChangeAspect="1" noMove="1" noResize="1" noEditPoints="1" noAdjustHandles="1" noChangeArrowheads="1" noChangeShapeType="1"/>
              </p:cNvPicPr>
              <p:nvPr/>
            </p:nvPicPr>
            <p:blipFill>
              <a:blip r:embed="rId3"/>
              <a:stretch>
                <a:fillRect/>
              </a:stretch>
            </p:blipFill>
            <p:spPr>
              <a:xfrm>
                <a:off x="998580" y="1309302"/>
                <a:ext cx="9926080" cy="5145559"/>
              </a:xfrm>
              <a:prstGeom prst="rect">
                <a:avLst/>
              </a:prstGeom>
            </p:spPr>
          </p:pic>
        </mc:Fallback>
      </mc:AlternateContent>
    </p:spTree>
    <p:extLst>
      <p:ext uri="{BB962C8B-B14F-4D97-AF65-F5344CB8AC3E}">
        <p14:creationId xmlns:p14="http://schemas.microsoft.com/office/powerpoint/2010/main" val="414761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362153" y="927717"/>
            <a:ext cx="11467694" cy="5323312"/>
          </a:xfrm>
        </p:spPr>
        <p:txBody>
          <a:bodyPr>
            <a:normAutofit/>
          </a:bodyPr>
          <a:lstStyle/>
          <a:p>
            <a:pPr marL="285750" indent="-285750">
              <a:buFont typeface="Courier New" panose="02070309020205020404" pitchFamily="49" charset="0"/>
              <a:buChar char="o"/>
            </a:pPr>
            <a:r>
              <a:rPr lang="ru-RU" dirty="0"/>
              <a:t>В ВПР по окружающему миру в 4 классах приняло участие </a:t>
            </a:r>
            <a:r>
              <a:rPr lang="ru-RU" b="1" dirty="0"/>
              <a:t>13778</a:t>
            </a:r>
            <a:r>
              <a:rPr lang="ru-RU" dirty="0"/>
              <a:t> человек.</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124</a:t>
            </a:r>
            <a:r>
              <a:rPr lang="ru-RU" dirty="0"/>
              <a:t> участника (</a:t>
            </a:r>
            <a:r>
              <a:rPr lang="ru-RU" b="1" dirty="0"/>
              <a:t>0,9</a:t>
            </a:r>
            <a:r>
              <a:rPr lang="ru-RU" dirty="0"/>
              <a:t>%).</a:t>
            </a:r>
          </a:p>
          <a:p>
            <a:endParaRPr lang="ru-RU" dirty="0"/>
          </a:p>
          <a:p>
            <a:pPr marL="285750" indent="-285750">
              <a:buFont typeface="Courier New" panose="02070309020205020404" pitchFamily="49" charset="0"/>
              <a:buChar char="o"/>
            </a:pPr>
            <a:r>
              <a:rPr lang="ru-RU" dirty="0"/>
              <a:t> </a:t>
            </a:r>
            <a:r>
              <a:rPr lang="ru-RU" b="1" dirty="0"/>
              <a:t>75,96</a:t>
            </a:r>
            <a:r>
              <a:rPr lang="ru-RU" dirty="0"/>
              <a:t>% участников получили «4» и «5» (качество знаний)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6.2, 6.3, 8К3, 10.2К3.</a:t>
            </a:r>
            <a:endParaRPr lang="ru-RU" dirty="0"/>
          </a:p>
          <a:p>
            <a:endParaRPr lang="ru-RU" dirty="0"/>
          </a:p>
        </p:txBody>
      </p:sp>
      <p:sp>
        <p:nvSpPr>
          <p:cNvPr id="5" name="TextBox 4">
            <a:extLst>
              <a:ext uri="{FF2B5EF4-FFF2-40B4-BE49-F238E27FC236}">
                <a16:creationId xmlns:a16="http://schemas.microsoft.com/office/drawing/2014/main" id="{1D7BA4FD-8E80-48C9-A377-C1E478C2F096}"/>
              </a:ext>
            </a:extLst>
          </p:cNvPr>
          <p:cNvSpPr txBox="1"/>
          <p:nvPr/>
        </p:nvSpPr>
        <p:spPr>
          <a:xfrm>
            <a:off x="10233835" y="-15994"/>
            <a:ext cx="1958165" cy="276999"/>
          </a:xfrm>
          <a:prstGeom prst="rect">
            <a:avLst/>
          </a:prstGeom>
          <a:noFill/>
        </p:spPr>
        <p:txBody>
          <a:bodyPr wrap="none" rtlCol="0">
            <a:spAutoFit/>
          </a:bodyPr>
          <a:lstStyle/>
          <a:p>
            <a:r>
              <a:rPr lang="ru-RU" sz="1200" dirty="0">
                <a:solidFill>
                  <a:schemeClr val="tx2">
                    <a:lumMod val="40000"/>
                    <a:lumOff val="60000"/>
                  </a:schemeClr>
                </a:solidFill>
              </a:rPr>
              <a:t>Окружающий мир, 4  класс</a:t>
            </a:r>
          </a:p>
        </p:txBody>
      </p:sp>
    </p:spTree>
    <p:extLst>
      <p:ext uri="{BB962C8B-B14F-4D97-AF65-F5344CB8AC3E}">
        <p14:creationId xmlns:p14="http://schemas.microsoft.com/office/powerpoint/2010/main" val="291798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английскому языку</a:t>
            </a:r>
          </a:p>
        </p:txBody>
      </p:sp>
    </p:spTree>
    <p:extLst>
      <p:ext uri="{BB962C8B-B14F-4D97-AF65-F5344CB8AC3E}">
        <p14:creationId xmlns:p14="http://schemas.microsoft.com/office/powerpoint/2010/main" val="103288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5266136"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150809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базовый уровень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a:t>
            </a:r>
          </a:p>
        </p:txBody>
      </p:sp>
      <p:sp>
        <p:nvSpPr>
          <p:cNvPr id="11" name="Прямоугольник: скругленные углы 10">
            <a:extLst>
              <a:ext uri="{FF2B5EF4-FFF2-40B4-BE49-F238E27FC236}">
                <a16:creationId xmlns:a16="http://schemas.microsoft.com/office/drawing/2014/main" id="{BB94B227-AA08-4F9E-8486-A5650295A9C4}"/>
              </a:ext>
            </a:extLst>
          </p:cNvPr>
          <p:cNvSpPr/>
          <p:nvPr/>
        </p:nvSpPr>
        <p:spPr>
          <a:xfrm>
            <a:off x="6953250" y="4514851"/>
            <a:ext cx="5002860" cy="220429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ysClr val="windowText" lastClr="000000"/>
                </a:solidFill>
              </a:rPr>
              <a:t>Задание 1-4:</a:t>
            </a:r>
          </a:p>
          <a:p>
            <a:r>
              <a:rPr lang="en-US" sz="1200" dirty="0">
                <a:solidFill>
                  <a:sysClr val="windowText" lastClr="000000"/>
                </a:solidFill>
              </a:rPr>
              <a:t>1 – </a:t>
            </a:r>
            <a:r>
              <a:rPr lang="ru-RU" sz="1200" dirty="0">
                <a:solidFill>
                  <a:sysClr val="windowText" lastClr="000000"/>
                </a:solidFill>
              </a:rPr>
              <a:t>аудирование с пониманием запрашиваемой информации;</a:t>
            </a:r>
          </a:p>
          <a:p>
            <a:r>
              <a:rPr lang="ru-RU" sz="1200" dirty="0">
                <a:solidFill>
                  <a:sysClr val="windowText" lastClr="000000"/>
                </a:solidFill>
              </a:rPr>
              <a:t>2 – чтение про себя и понимание запрашиваемой информации;</a:t>
            </a:r>
          </a:p>
          <a:p>
            <a:r>
              <a:rPr lang="ru-RU" sz="1200" dirty="0">
                <a:solidFill>
                  <a:sysClr val="windowText" lastClr="000000"/>
                </a:solidFill>
              </a:rPr>
              <a:t>3 – навыки оперирования языковыми средствами в  коммуникативно значимом контексте: грамматические формы;</a:t>
            </a:r>
          </a:p>
          <a:p>
            <a:r>
              <a:rPr lang="ru-RU" sz="1200" dirty="0">
                <a:solidFill>
                  <a:sysClr val="windowText" lastClr="000000"/>
                </a:solidFill>
              </a:rPr>
              <a:t>4 – заполнение простых анкет и формуляров.</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25</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751980161"/>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200" dirty="0"/>
                        <a:t>Отметка</a:t>
                      </a:r>
                    </a:p>
                  </a:txBody>
                  <a:tcPr anchor="ctr"/>
                </a:tc>
                <a:tc>
                  <a:txBody>
                    <a:bodyPr/>
                    <a:lstStyle/>
                    <a:p>
                      <a:pPr algn="ctr"/>
                      <a:r>
                        <a:rPr lang="ru-RU" sz="1200" dirty="0"/>
                        <a:t>«2»</a:t>
                      </a:r>
                    </a:p>
                  </a:txBody>
                  <a:tcPr anchor="ctr"/>
                </a:tc>
                <a:tc>
                  <a:txBody>
                    <a:bodyPr/>
                    <a:lstStyle/>
                    <a:p>
                      <a:pPr algn="ctr"/>
                      <a:r>
                        <a:rPr lang="ru-RU" sz="1200" dirty="0"/>
                        <a:t>«3»</a:t>
                      </a:r>
                    </a:p>
                  </a:txBody>
                  <a:tcPr anchor="ctr"/>
                </a:tc>
                <a:tc>
                  <a:txBody>
                    <a:bodyPr/>
                    <a:lstStyle/>
                    <a:p>
                      <a:pPr algn="ctr"/>
                      <a:r>
                        <a:rPr lang="ru-RU" sz="1200" dirty="0"/>
                        <a:t>«4»</a:t>
                      </a:r>
                    </a:p>
                  </a:txBody>
                  <a:tcPr anchor="ctr"/>
                </a:tc>
                <a:tc>
                  <a:txBody>
                    <a:bodyPr/>
                    <a:lstStyle/>
                    <a:p>
                      <a:pPr algn="ctr"/>
                      <a:r>
                        <a:rPr lang="ru-RU" sz="1200" dirty="0"/>
                        <a:t>«5»</a:t>
                      </a:r>
                    </a:p>
                  </a:txBody>
                  <a:tcPr anchor="ctr"/>
                </a:tc>
                <a:extLst>
                  <a:ext uri="{0D108BD9-81ED-4DB2-BD59-A6C34878D82A}">
                    <a16:rowId xmlns:a16="http://schemas.microsoft.com/office/drawing/2014/main" val="3892861024"/>
                  </a:ext>
                </a:extLst>
              </a:tr>
              <a:tr h="937958">
                <a:tc>
                  <a:txBody>
                    <a:bodyPr/>
                    <a:lstStyle/>
                    <a:p>
                      <a:pPr algn="ctr"/>
                      <a:r>
                        <a:rPr lang="ru-RU" sz="1200" dirty="0"/>
                        <a:t>Первичные баллы</a:t>
                      </a:r>
                    </a:p>
                  </a:txBody>
                  <a:tcPr anchor="ctr"/>
                </a:tc>
                <a:tc>
                  <a:txBody>
                    <a:bodyPr/>
                    <a:lstStyle/>
                    <a:p>
                      <a:pPr algn="ctr"/>
                      <a:r>
                        <a:rPr lang="ru-RU" sz="1200" dirty="0"/>
                        <a:t>0-9</a:t>
                      </a:r>
                    </a:p>
                  </a:txBody>
                  <a:tcPr anchor="ctr"/>
                </a:tc>
                <a:tc>
                  <a:txBody>
                    <a:bodyPr/>
                    <a:lstStyle/>
                    <a:p>
                      <a:pPr algn="ctr"/>
                      <a:r>
                        <a:rPr lang="ru-RU" sz="1200" dirty="0"/>
                        <a:t>10-14</a:t>
                      </a:r>
                    </a:p>
                  </a:txBody>
                  <a:tcPr anchor="ctr"/>
                </a:tc>
                <a:tc>
                  <a:txBody>
                    <a:bodyPr/>
                    <a:lstStyle/>
                    <a:p>
                      <a:pPr algn="ctr"/>
                      <a:r>
                        <a:rPr lang="ru-RU" sz="1200" dirty="0"/>
                        <a:t>15-21</a:t>
                      </a:r>
                    </a:p>
                  </a:txBody>
                  <a:tcPr anchor="ctr"/>
                </a:tc>
                <a:tc>
                  <a:txBody>
                    <a:bodyPr/>
                    <a:lstStyle/>
                    <a:p>
                      <a:pPr algn="ctr"/>
                      <a:r>
                        <a:rPr lang="ru-RU" sz="1200" dirty="0"/>
                        <a:t>22-25</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39187" y="5649584"/>
            <a:ext cx="123361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TextBox 1">
            <a:extLst>
              <a:ext uri="{FF2B5EF4-FFF2-40B4-BE49-F238E27FC236}">
                <a16:creationId xmlns:a16="http://schemas.microsoft.com/office/drawing/2014/main" id="{5E9902F2-B0C9-4954-822F-C037FAFA4387}"/>
              </a:ext>
            </a:extLst>
          </p:cNvPr>
          <p:cNvSpPr txBox="1"/>
          <p:nvPr/>
        </p:nvSpPr>
        <p:spPr>
          <a:xfrm>
            <a:off x="9764348" y="4960"/>
            <a:ext cx="2427652" cy="338554"/>
          </a:xfrm>
          <a:prstGeom prst="rect">
            <a:avLst/>
          </a:prstGeom>
          <a:noFill/>
        </p:spPr>
        <p:txBody>
          <a:bodyPr wrap="none" rtlCol="0">
            <a:spAutoFit/>
          </a:bodyPr>
          <a:lstStyle/>
          <a:p>
            <a:r>
              <a:rPr lang="ru-RU" sz="1600" dirty="0">
                <a:solidFill>
                  <a:schemeClr val="tx2">
                    <a:lumMod val="40000"/>
                    <a:lumOff val="60000"/>
                  </a:schemeClr>
                </a:solidFill>
              </a:rPr>
              <a:t>Английский язык, 4  класс</a:t>
            </a:r>
          </a:p>
        </p:txBody>
      </p:sp>
      <p:sp>
        <p:nvSpPr>
          <p:cNvPr id="23" name="Прямоугольник: скругленные углы 22">
            <a:extLst>
              <a:ext uri="{FF2B5EF4-FFF2-40B4-BE49-F238E27FC236}">
                <a16:creationId xmlns:a16="http://schemas.microsoft.com/office/drawing/2014/main" id="{1AE0B7F8-9632-45F7-9F46-5136C6F09987}"/>
              </a:ext>
            </a:extLst>
          </p:cNvPr>
          <p:cNvSpPr/>
          <p:nvPr/>
        </p:nvSpPr>
        <p:spPr>
          <a:xfrm>
            <a:off x="3337921" y="4514851"/>
            <a:ext cx="3450204" cy="220429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100" dirty="0">
              <a:solidFill>
                <a:schemeClr val="tx1"/>
              </a:solidFill>
            </a:endParaRPr>
          </a:p>
          <a:p>
            <a:pPr>
              <a:lnSpc>
                <a:spcPct val="114000"/>
              </a:lnSpc>
            </a:pPr>
            <a:r>
              <a:rPr lang="ru-RU" sz="1100" dirty="0">
                <a:solidFill>
                  <a:schemeClr val="tx1"/>
                </a:solidFill>
              </a:rPr>
              <a:t>Проверяемые элементы:</a:t>
            </a:r>
          </a:p>
          <a:p>
            <a:pPr marL="285750" indent="-285750">
              <a:lnSpc>
                <a:spcPct val="114000"/>
              </a:lnSpc>
              <a:buFont typeface="Courier New" panose="02070309020205020404" pitchFamily="49" charset="0"/>
              <a:buChar char="o"/>
            </a:pPr>
            <a:r>
              <a:rPr lang="ru-RU" sz="1100" dirty="0">
                <a:solidFill>
                  <a:schemeClr val="tx1"/>
                </a:solidFill>
              </a:rPr>
              <a:t>Коммуникативные умения:</a:t>
            </a:r>
          </a:p>
          <a:p>
            <a:pPr>
              <a:lnSpc>
                <a:spcPct val="114000"/>
              </a:lnSpc>
            </a:pPr>
            <a:r>
              <a:rPr lang="ru-RU" sz="1100" dirty="0">
                <a:solidFill>
                  <a:schemeClr val="tx1"/>
                </a:solidFill>
              </a:rPr>
              <a:t>Аудирование</a:t>
            </a:r>
          </a:p>
          <a:p>
            <a:pPr>
              <a:lnSpc>
                <a:spcPct val="114000"/>
              </a:lnSpc>
            </a:pPr>
            <a:r>
              <a:rPr lang="ru-RU" sz="1100" dirty="0">
                <a:solidFill>
                  <a:schemeClr val="tx1"/>
                </a:solidFill>
              </a:rPr>
              <a:t>Смысловое чтение</a:t>
            </a:r>
          </a:p>
          <a:p>
            <a:pPr>
              <a:lnSpc>
                <a:spcPct val="114000"/>
              </a:lnSpc>
            </a:pPr>
            <a:r>
              <a:rPr lang="ru-RU" sz="1100" dirty="0">
                <a:solidFill>
                  <a:schemeClr val="tx1"/>
                </a:solidFill>
              </a:rPr>
              <a:t>Письмо</a:t>
            </a:r>
          </a:p>
          <a:p>
            <a:pPr marL="171450" indent="-171450">
              <a:lnSpc>
                <a:spcPct val="114000"/>
              </a:lnSpc>
              <a:buFont typeface="Courier New" panose="02070309020205020404" pitchFamily="49" charset="0"/>
              <a:buChar char="o"/>
            </a:pPr>
            <a:r>
              <a:rPr lang="ru-RU" sz="1100" dirty="0">
                <a:solidFill>
                  <a:schemeClr val="tx1"/>
                </a:solidFill>
              </a:rPr>
              <a:t>Языковые знания и навыки</a:t>
            </a:r>
          </a:p>
          <a:p>
            <a:pPr>
              <a:lnSpc>
                <a:spcPct val="114000"/>
              </a:lnSpc>
            </a:pPr>
            <a:r>
              <a:rPr lang="ru-RU" sz="1100" dirty="0">
                <a:solidFill>
                  <a:schemeClr val="tx1"/>
                </a:solidFill>
              </a:rPr>
              <a:t>Графика, орфография и пунктуация</a:t>
            </a:r>
          </a:p>
          <a:p>
            <a:pPr>
              <a:lnSpc>
                <a:spcPct val="114000"/>
              </a:lnSpc>
            </a:pPr>
            <a:r>
              <a:rPr lang="ru-RU" sz="1100" dirty="0">
                <a:solidFill>
                  <a:schemeClr val="tx1"/>
                </a:solidFill>
              </a:rPr>
              <a:t>Лексическая сторона речи</a:t>
            </a:r>
          </a:p>
          <a:p>
            <a:pPr>
              <a:lnSpc>
                <a:spcPct val="114000"/>
              </a:lnSpc>
            </a:pPr>
            <a:r>
              <a:rPr lang="ru-RU" sz="1100" dirty="0">
                <a:solidFill>
                  <a:schemeClr val="tx1"/>
                </a:solidFill>
              </a:rPr>
              <a:t>Грамматическая сторона речи</a:t>
            </a:r>
          </a:p>
          <a:p>
            <a:pPr marL="171450" indent="-171450">
              <a:lnSpc>
                <a:spcPct val="114000"/>
              </a:lnSpc>
              <a:buFont typeface="Courier New" panose="02070309020205020404" pitchFamily="49" charset="0"/>
              <a:buChar char="o"/>
            </a:pPr>
            <a:r>
              <a:rPr lang="ru-RU" sz="1100" dirty="0">
                <a:solidFill>
                  <a:schemeClr val="tx1"/>
                </a:solidFill>
              </a:rPr>
              <a:t>Социокультурные знания и умения</a:t>
            </a:r>
          </a:p>
          <a:p>
            <a:endParaRPr lang="ru-RU" sz="1100" dirty="0">
              <a:solidFill>
                <a:schemeClr val="tx1"/>
              </a:solidFill>
            </a:endParaRPr>
          </a:p>
        </p:txBody>
      </p:sp>
    </p:spTree>
    <p:extLst>
      <p:ext uri="{BB962C8B-B14F-4D97-AF65-F5344CB8AC3E}">
        <p14:creationId xmlns:p14="http://schemas.microsoft.com/office/powerpoint/2010/main" val="139078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107633005"/>
              </p:ext>
            </p:extLst>
          </p:nvPr>
        </p:nvGraphicFramePr>
        <p:xfrm>
          <a:off x="75942" y="803053"/>
          <a:ext cx="11796583" cy="2251808"/>
        </p:xfrm>
        <a:graphic>
          <a:graphicData uri="http://schemas.openxmlformats.org/drawingml/2006/table">
            <a:tbl>
              <a:tblPr firstRow="1" firstCol="1" lastRow="1" lastCol="1" bandRow="1" bandCol="1">
                <a:noFill/>
                <a:tableStyleId>{5940675A-B579-460E-94D1-54222C63F5DA}</a:tableStyleId>
              </a:tblPr>
              <a:tblGrid>
                <a:gridCol w="647958">
                  <a:extLst>
                    <a:ext uri="{9D8B030D-6E8A-4147-A177-3AD203B41FA5}">
                      <a16:colId xmlns:a16="http://schemas.microsoft.com/office/drawing/2014/main" val="1602300257"/>
                    </a:ext>
                  </a:extLst>
                </a:gridCol>
                <a:gridCol w="1114862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8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800" b="1" dirty="0">
                          <a:effectLst/>
                          <a:latin typeface="Times New Roman" panose="02020603050405020304" pitchFamily="18" charset="0"/>
                          <a:cs typeface="Times New Roman" panose="02020603050405020304" pitchFamily="18" charset="0"/>
                        </a:rPr>
                        <a:t>п/п</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800" b="1" dirty="0">
                          <a:effectLst/>
                          <a:latin typeface="Times New Roman" panose="02020603050405020304" pitchFamily="18" charset="0"/>
                          <a:cs typeface="Times New Roman" panose="02020603050405020304" pitchFamily="18" charset="0"/>
                        </a:rPr>
                        <a:t>Блоки</a:t>
                      </a:r>
                      <a:r>
                        <a:rPr lang="ru-RU" sz="1800" b="1" spc="-35" dirty="0">
                          <a:effectLst/>
                          <a:latin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cs typeface="Times New Roman" panose="02020603050405020304" pitchFamily="18" charset="0"/>
                        </a:rPr>
                        <a:t>ПООП</a:t>
                      </a:r>
                      <a:r>
                        <a:rPr lang="ru-RU" sz="1800" b="1" spc="-35" dirty="0">
                          <a:effectLst/>
                          <a:latin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cs typeface="Times New Roman" panose="02020603050405020304" pitchFamily="18" charset="0"/>
                        </a:rPr>
                        <a:t>НОО</a:t>
                      </a:r>
                      <a:r>
                        <a:rPr lang="ru-RU" sz="1800" b="1" dirty="0">
                          <a:effectLst/>
                          <a:latin typeface="Times New Roman" panose="02020603050405020304" pitchFamily="18" charset="0"/>
                          <a:cs typeface="Times New Roman" panose="02020603050405020304" pitchFamily="18" charset="0"/>
                        </a:rPr>
                        <a:t>:</a:t>
                      </a:r>
                      <a:r>
                        <a:rPr lang="ru-RU" sz="1800" b="1" spc="-3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выпускник</a:t>
                      </a:r>
                      <a:r>
                        <a:rPr lang="ru-RU" sz="1800" b="1" spc="-4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научится</a:t>
                      </a:r>
                      <a:r>
                        <a:rPr lang="ru-RU" sz="1800" b="1" spc="-3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a:t>
                      </a:r>
                      <a:r>
                        <a:rPr lang="ru-RU" sz="1800" b="1" spc="-2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получит </a:t>
                      </a:r>
                      <a:r>
                        <a:rPr lang="ru-RU" sz="1800" b="1" spc="-28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возможность</a:t>
                      </a:r>
                      <a:r>
                        <a:rPr lang="ru-RU" sz="1800" b="1" spc="-1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научиться</a:t>
                      </a:r>
                      <a:r>
                        <a:rPr lang="ru-RU" sz="1800" b="1" spc="-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или</a:t>
                      </a:r>
                      <a:r>
                        <a:rPr lang="ru-RU" sz="1800" b="1" spc="-1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проверяемые требования</a:t>
                      </a:r>
                      <a:r>
                        <a:rPr lang="ru-RU" sz="1800" b="1" spc="-2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(умения)</a:t>
                      </a:r>
                      <a:r>
                        <a:rPr lang="ru-RU" sz="1800" b="1" spc="-2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в</a:t>
                      </a:r>
                      <a:r>
                        <a:rPr lang="ru-RU" sz="1800" b="1" spc="-3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соответствии</a:t>
                      </a:r>
                      <a:r>
                        <a:rPr lang="ru-RU" sz="1800" b="1" spc="-2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с</a:t>
                      </a:r>
                      <a:r>
                        <a:rPr lang="ru-RU" sz="1800" b="1" spc="-25" dirty="0">
                          <a:effectLst/>
                          <a:latin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cs typeface="Times New Roman" panose="02020603050405020304" pitchFamily="18" charset="0"/>
                        </a:rPr>
                        <a:t>ФГОС</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18680">
                <a:tc>
                  <a:txBody>
                    <a:bodyPr/>
                    <a:lstStyle/>
                    <a:p>
                      <a:pPr algn="ctr">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noFill/>
                  </a:tcPr>
                </a:tc>
                <a:tc>
                  <a:txBody>
                    <a:bodyPr/>
                    <a:lstStyle/>
                    <a:p>
                      <a:r>
                        <a:rPr lang="ru-RU" sz="1600" b="0" dirty="0">
                          <a:effectLst/>
                          <a:latin typeface="Times New Roman" panose="02020603050405020304" pitchFamily="18" charset="0"/>
                          <a:cs typeface="Times New Roman" panose="02020603050405020304" pitchFamily="18" charset="0"/>
                        </a:rPr>
                        <a:t>Воспринимать на слух и понимать запрашиваемую информацию </a:t>
                      </a:r>
                    </a:p>
                  </a:txBody>
                  <a:tcPr anchor="ctr">
                    <a:noFill/>
                  </a:tcPr>
                </a:tc>
                <a:extLst>
                  <a:ext uri="{0D108BD9-81ED-4DB2-BD59-A6C34878D82A}">
                    <a16:rowId xmlns:a16="http://schemas.microsoft.com/office/drawing/2014/main" val="2160456702"/>
                  </a:ext>
                </a:extLst>
              </a:tr>
              <a:tr h="0">
                <a:tc>
                  <a:txBody>
                    <a:bodyPr/>
                    <a:lstStyle/>
                    <a:p>
                      <a:pPr algn="ctr">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noFill/>
                  </a:tcPr>
                </a:tc>
                <a:tc>
                  <a:txBody>
                    <a:bodyPr/>
                    <a:lstStyle/>
                    <a:p>
                      <a:r>
                        <a:rPr lang="ru-RU" sz="1600" b="0" dirty="0">
                          <a:effectLst/>
                          <a:latin typeface="Times New Roman" panose="02020603050405020304" pitchFamily="18" charset="0"/>
                          <a:cs typeface="Times New Roman" panose="02020603050405020304" pitchFamily="18" charset="0"/>
                        </a:rPr>
                        <a:t>Читать про себя и понимать запрашиваемую информацию в текстах, содержащих отдельные незнакомые слова</a:t>
                      </a:r>
                    </a:p>
                  </a:txBody>
                  <a:tcPr anchor="ctr">
                    <a:noFill/>
                  </a:tcPr>
                </a:tc>
                <a:extLst>
                  <a:ext uri="{0D108BD9-81ED-4DB2-BD59-A6C34878D82A}">
                    <a16:rowId xmlns:a16="http://schemas.microsoft.com/office/drawing/2014/main" val="3392768954"/>
                  </a:ext>
                </a:extLst>
              </a:tr>
              <a:tr h="320513">
                <a:tc>
                  <a:txBody>
                    <a:bodyPr/>
                    <a:lstStyle/>
                    <a:p>
                      <a:pPr algn="ctr">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noFill/>
                  </a:tcPr>
                </a:tc>
                <a:tc>
                  <a:txBody>
                    <a:bodyPr/>
                    <a:lstStyle/>
                    <a:p>
                      <a:pPr marL="67310" marR="60325" algn="just">
                        <a:lnSpc>
                          <a:spcPct val="95000"/>
                        </a:lnSpc>
                        <a:spcBef>
                          <a:spcPts val="15"/>
                        </a:spcBef>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Оперировать языковыми средствами в коммуникативно значимом контексте: грамматические формы</a:t>
                      </a:r>
                    </a:p>
                  </a:txBody>
                  <a:tcPr marL="0" marR="0" marT="0" marB="0">
                    <a:noFill/>
                  </a:tcPr>
                </a:tc>
                <a:extLst>
                  <a:ext uri="{0D108BD9-81ED-4DB2-BD59-A6C34878D82A}">
                    <a16:rowId xmlns:a16="http://schemas.microsoft.com/office/drawing/2014/main" val="3154431114"/>
                  </a:ext>
                </a:extLst>
              </a:tr>
              <a:tr h="307092">
                <a:tc>
                  <a:txBody>
                    <a:bodyPr/>
                    <a:lstStyle/>
                    <a:p>
                      <a:pPr algn="ctr">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4К1</a:t>
                      </a:r>
                    </a:p>
                  </a:txBody>
                  <a:tcPr marL="0" marR="0" marT="0" marB="0" anchor="ctr">
                    <a:noFill/>
                  </a:tcPr>
                </a:tc>
                <a:tc>
                  <a:txBody>
                    <a:bodyPr/>
                    <a:lstStyle/>
                    <a:p>
                      <a:pPr marL="67310" marR="57785" algn="just">
                        <a:lnSpc>
                          <a:spcPct val="95000"/>
                        </a:lnSpc>
                        <a:spcBef>
                          <a:spcPts val="15"/>
                        </a:spcBef>
                        <a:spcAft>
                          <a:spcPts val="0"/>
                        </a:spcAf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Заполнять анкеты и формуляры с указанием личной информации</a:t>
                      </a:r>
                    </a:p>
                  </a:txBody>
                  <a:tcPr marL="0" marR="0" marT="0" marB="0">
                    <a:noFill/>
                  </a:tcPr>
                </a:tc>
                <a:extLst>
                  <a:ext uri="{0D108BD9-81ED-4DB2-BD59-A6C34878D82A}">
                    <a16:rowId xmlns:a16="http://schemas.microsoft.com/office/drawing/2014/main" val="3563562072"/>
                  </a:ext>
                </a:extLst>
              </a:tr>
              <a:tr h="167294">
                <a:tc>
                  <a:txBody>
                    <a:bodyPr/>
                    <a:lstStyle/>
                    <a:p>
                      <a:pPr algn="ctr">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4К2</a:t>
                      </a:r>
                    </a:p>
                  </a:txBody>
                  <a:tcPr marL="0" marR="0" marT="0" marB="0" anchor="ctr">
                    <a:noFill/>
                  </a:tcPr>
                </a:tc>
                <a:tc>
                  <a:txBody>
                    <a:bodyPr/>
                    <a:lstStyle/>
                    <a:p>
                      <a:r>
                        <a:rPr lang="ru-RU" sz="1600" b="0" dirty="0">
                          <a:effectLst/>
                          <a:latin typeface="Times New Roman" panose="02020603050405020304" pitchFamily="18" charset="0"/>
                          <a:cs typeface="Times New Roman" panose="02020603050405020304" pitchFamily="18" charset="0"/>
                        </a:rPr>
                        <a:t>Правильно писать изученные слова</a:t>
                      </a:r>
                    </a:p>
                  </a:txBody>
                  <a:tcPr anchor="ctr">
                    <a:noFill/>
                  </a:tcPr>
                </a:tc>
                <a:extLst>
                  <a:ext uri="{0D108BD9-81ED-4DB2-BD59-A6C34878D82A}">
                    <a16:rowId xmlns:a16="http://schemas.microsoft.com/office/drawing/2014/main" val="948520697"/>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589020" y="101173"/>
            <a:ext cx="10728960" cy="594360"/>
          </a:xfrm>
        </p:spPr>
        <p:txBody>
          <a:bodyPr>
            <a:normAutofit/>
          </a:bodyPr>
          <a:lstStyle/>
          <a:p>
            <a:r>
              <a:rPr lang="ru-RU" sz="3200" b="1" dirty="0"/>
              <a:t>Требования (умения)</a:t>
            </a:r>
          </a:p>
        </p:txBody>
      </p:sp>
      <p:sp>
        <p:nvSpPr>
          <p:cNvPr id="4" name="TextBox 3">
            <a:extLst>
              <a:ext uri="{FF2B5EF4-FFF2-40B4-BE49-F238E27FC236}">
                <a16:creationId xmlns:a16="http://schemas.microsoft.com/office/drawing/2014/main" id="{8F0419F6-08D5-42A5-B793-CFCA814E57DD}"/>
              </a:ext>
            </a:extLst>
          </p:cNvPr>
          <p:cNvSpPr txBox="1"/>
          <p:nvPr/>
        </p:nvSpPr>
        <p:spPr>
          <a:xfrm>
            <a:off x="10311870" y="101173"/>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spTree>
    <p:extLst>
      <p:ext uri="{BB962C8B-B14F-4D97-AF65-F5344CB8AC3E}">
        <p14:creationId xmlns:p14="http://schemas.microsoft.com/office/powerpoint/2010/main" val="790264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66108" y="133348"/>
            <a:ext cx="8362281" cy="444387"/>
          </a:xfrm>
        </p:spPr>
        <p:txBody>
          <a:bodyPr>
            <a:noAutofit/>
          </a:bodyPr>
          <a:lstStyle/>
          <a:p>
            <a:pPr algn="ctr"/>
            <a:r>
              <a:rPr lang="ru-RU" sz="2000" b="1" dirty="0"/>
              <a:t>Доля участников по качеству знаний («4»+«5») по результатам ВПР в  2025 г. (в  параллели 4 классов впервые проводится ВПР по иностранным языкам)</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054219182"/>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644610104"/>
              </p:ext>
            </p:extLst>
          </p:nvPr>
        </p:nvGraphicFramePr>
        <p:xfrm>
          <a:off x="0" y="3799534"/>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42A3FD3-D908-41EA-AE3A-EB4B9F264A90}"/>
              </a:ext>
            </a:extLst>
          </p:cNvPr>
          <p:cNvSpPr txBox="1"/>
          <p:nvPr/>
        </p:nvSpPr>
        <p:spPr>
          <a:xfrm>
            <a:off x="10311870" y="-8584"/>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spTree>
    <p:extLst>
      <p:ext uri="{BB962C8B-B14F-4D97-AF65-F5344CB8AC3E}">
        <p14:creationId xmlns:p14="http://schemas.microsoft.com/office/powerpoint/2010/main" val="2488369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607410145"/>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814743" y="5999520"/>
            <a:ext cx="2967681" cy="461665"/>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814743" y="6253345"/>
            <a:ext cx="2967681"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814742" y="6546819"/>
            <a:ext cx="2967682"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515028" y="6368095"/>
            <a:ext cx="36577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516792" y="6632665"/>
            <a:ext cx="363633"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515030" y="6085245"/>
            <a:ext cx="365783"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C2C120E4-805D-4CA1-8541-D0A08051BA95}"/>
              </a:ext>
            </a:extLst>
          </p:cNvPr>
          <p:cNvSpPr txBox="1"/>
          <p:nvPr/>
        </p:nvSpPr>
        <p:spPr>
          <a:xfrm>
            <a:off x="10298583" y="23366"/>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spTree>
    <p:extLst>
      <p:ext uri="{BB962C8B-B14F-4D97-AF65-F5344CB8AC3E}">
        <p14:creationId xmlns:p14="http://schemas.microsoft.com/office/powerpoint/2010/main" val="60401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CB08541A-D9C6-46ED-958B-471025D2106D}"/>
              </a:ext>
            </a:extLst>
          </p:cNvPr>
          <p:cNvSpPr txBox="1">
            <a:spLocks/>
          </p:cNvSpPr>
          <p:nvPr/>
        </p:nvSpPr>
        <p:spPr>
          <a:xfrm>
            <a:off x="3608070" y="308651"/>
            <a:ext cx="2859405" cy="478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Общие сведения</a:t>
            </a:r>
          </a:p>
        </p:txBody>
      </p:sp>
      <p:graphicFrame>
        <p:nvGraphicFramePr>
          <p:cNvPr id="5" name="Диаграмма 4">
            <a:extLst>
              <a:ext uri="{FF2B5EF4-FFF2-40B4-BE49-F238E27FC236}">
                <a16:creationId xmlns:a16="http://schemas.microsoft.com/office/drawing/2014/main" id="{8BC71586-C6B2-4793-9E42-7D30FCCE6773}"/>
              </a:ext>
            </a:extLst>
          </p:cNvPr>
          <p:cNvGraphicFramePr/>
          <p:nvPr>
            <p:extLst>
              <p:ext uri="{D42A27DB-BD31-4B8C-83A1-F6EECF244321}">
                <p14:modId xmlns:p14="http://schemas.microsoft.com/office/powerpoint/2010/main" val="463721950"/>
              </p:ext>
            </p:extLst>
          </p:nvPr>
        </p:nvGraphicFramePr>
        <p:xfrm>
          <a:off x="180974" y="1173500"/>
          <a:ext cx="5153025" cy="4419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49883617-0E5C-442A-BC67-FB7D7BCAF978}"/>
              </a:ext>
            </a:extLst>
          </p:cNvPr>
          <p:cNvGraphicFramePr/>
          <p:nvPr>
            <p:extLst>
              <p:ext uri="{D42A27DB-BD31-4B8C-83A1-F6EECF244321}">
                <p14:modId xmlns:p14="http://schemas.microsoft.com/office/powerpoint/2010/main" val="891127042"/>
              </p:ext>
            </p:extLst>
          </p:nvPr>
        </p:nvGraphicFramePr>
        <p:xfrm>
          <a:off x="4533900" y="980112"/>
          <a:ext cx="7244243" cy="47663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799C230-BB7F-4CC1-A849-70447B9B73EF}"/>
              </a:ext>
            </a:extLst>
          </p:cNvPr>
          <p:cNvSpPr txBox="1"/>
          <p:nvPr/>
        </p:nvSpPr>
        <p:spPr>
          <a:xfrm>
            <a:off x="6191076" y="5841463"/>
            <a:ext cx="5654180" cy="707886"/>
          </a:xfrm>
          <a:prstGeom prst="rect">
            <a:avLst/>
          </a:prstGeom>
          <a:noFill/>
        </p:spPr>
        <p:txBody>
          <a:bodyPr wrap="square" rtlCol="0">
            <a:spAutoFit/>
          </a:bodyPr>
          <a:lstStyle/>
          <a:p>
            <a:r>
              <a:rPr lang="ru-RU" i="1" dirty="0"/>
              <a:t>* </a:t>
            </a:r>
            <a:r>
              <a:rPr lang="ru-RU" sz="1100" i="1" dirty="0"/>
              <a:t>Количество участников указано без учета обучающихся, принимавших участие, но не получивших результат из-за наличия </a:t>
            </a:r>
            <a:r>
              <a:rPr lang="ru-RU" sz="1100" i="1" dirty="0" err="1"/>
              <a:t>непройденных</a:t>
            </a:r>
            <a:r>
              <a:rPr lang="ru-RU" sz="1100" i="1" dirty="0"/>
              <a:t> тем (у участников выставлен только первичный балл, решение о выставлении оценки принимается ОО)</a:t>
            </a:r>
            <a:endParaRPr lang="ru-RU" i="1" dirty="0"/>
          </a:p>
        </p:txBody>
      </p:sp>
    </p:spTree>
    <p:extLst>
      <p:ext uri="{BB962C8B-B14F-4D97-AF65-F5344CB8AC3E}">
        <p14:creationId xmlns:p14="http://schemas.microsoft.com/office/powerpoint/2010/main" val="314676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4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43522296"/>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4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312240</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3646</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209115414"/>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D10B997-6D66-4FC1-BEA6-7942FFE89D1D}"/>
              </a:ext>
            </a:extLst>
          </p:cNvPr>
          <p:cNvSpPr txBox="1"/>
          <p:nvPr/>
        </p:nvSpPr>
        <p:spPr>
          <a:xfrm>
            <a:off x="10311870" y="0"/>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spTree>
    <p:extLst>
      <p:ext uri="{BB962C8B-B14F-4D97-AF65-F5344CB8AC3E}">
        <p14:creationId xmlns:p14="http://schemas.microsoft.com/office/powerpoint/2010/main" val="1795872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813813" y="5406381"/>
            <a:ext cx="254810" cy="190976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27210" y="5604238"/>
            <a:ext cx="254812" cy="144992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440579" y="4963080"/>
            <a:ext cx="223217" cy="276477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12312" y="4256751"/>
            <a:ext cx="200433" cy="420021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336303" y="6488668"/>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668846" y="6488668"/>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275962" y="6457073"/>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717132" y="6459989"/>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72474FE3-B7C8-4474-9EE5-DF5383FE527D}"/>
              </a:ext>
            </a:extLst>
          </p:cNvPr>
          <p:cNvSpPr txBox="1"/>
          <p:nvPr/>
        </p:nvSpPr>
        <p:spPr>
          <a:xfrm>
            <a:off x="10329517" y="0"/>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graphicFrame>
        <p:nvGraphicFramePr>
          <p:cNvPr id="15" name="Диаграмма 14">
            <a:extLst>
              <a:ext uri="{FF2B5EF4-FFF2-40B4-BE49-F238E27FC236}">
                <a16:creationId xmlns:a16="http://schemas.microsoft.com/office/drawing/2014/main" id="{E3AD6E97-BCC4-475D-BCE7-87976AA3F5D1}"/>
              </a:ext>
            </a:extLst>
          </p:cNvPr>
          <p:cNvGraphicFramePr/>
          <p:nvPr>
            <p:extLst>
              <p:ext uri="{D42A27DB-BD31-4B8C-83A1-F6EECF244321}">
                <p14:modId xmlns:p14="http://schemas.microsoft.com/office/powerpoint/2010/main" val="3586550589"/>
              </p:ext>
            </p:extLst>
          </p:nvPr>
        </p:nvGraphicFramePr>
        <p:xfrm>
          <a:off x="409574" y="656208"/>
          <a:ext cx="11572875" cy="5492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6577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250568119"/>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BB625A1-0C33-4B98-A1AE-4408199029EF}"/>
              </a:ext>
            </a:extLst>
          </p:cNvPr>
          <p:cNvSpPr txBox="1"/>
          <p:nvPr/>
        </p:nvSpPr>
        <p:spPr>
          <a:xfrm>
            <a:off x="10311870" y="0"/>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spTree>
    <p:extLst>
      <p:ext uri="{BB962C8B-B14F-4D97-AF65-F5344CB8AC3E}">
        <p14:creationId xmlns:p14="http://schemas.microsoft.com/office/powerpoint/2010/main" val="390850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0"/>
            <a:ext cx="8357133" cy="549419"/>
          </a:xfrm>
        </p:spPr>
        <p:txBody>
          <a:bodyPr>
            <a:noAutofit/>
          </a:bodyPr>
          <a:lstStyle/>
          <a:p>
            <a:r>
              <a:rPr lang="ru-RU" b="1" dirty="0"/>
              <a:t>Сравнение отметок за работу с отметками по журналу</a:t>
            </a:r>
          </a:p>
        </p:txBody>
      </p:sp>
      <p:sp>
        <p:nvSpPr>
          <p:cNvPr id="4" name="TextBox 3">
            <a:extLst>
              <a:ext uri="{FF2B5EF4-FFF2-40B4-BE49-F238E27FC236}">
                <a16:creationId xmlns:a16="http://schemas.microsoft.com/office/drawing/2014/main" id="{E2C3E347-8A4E-475A-B408-A39F59394D5C}"/>
              </a:ext>
            </a:extLst>
          </p:cNvPr>
          <p:cNvSpPr txBox="1"/>
          <p:nvPr/>
        </p:nvSpPr>
        <p:spPr>
          <a:xfrm>
            <a:off x="10311870" y="22080"/>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68E21545-EECE-4C90-9FCA-0E69A699428B}"/>
                  </a:ext>
                </a:extLst>
              </p:cNvPr>
              <p:cNvGraphicFramePr/>
              <p:nvPr>
                <p:extLst>
                  <p:ext uri="{D42A27DB-BD31-4B8C-83A1-F6EECF244321}">
                    <p14:modId xmlns:p14="http://schemas.microsoft.com/office/powerpoint/2010/main" val="713661784"/>
                  </p:ext>
                </p:extLst>
              </p:nvPr>
            </p:nvGraphicFramePr>
            <p:xfrm>
              <a:off x="1760151" y="1150552"/>
              <a:ext cx="8128000" cy="54186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68E21545-EECE-4C90-9FCA-0E69A699428B}"/>
                  </a:ext>
                </a:extLst>
              </p:cNvPr>
              <p:cNvPicPr>
                <a:picLocks noGrp="1" noRot="1" noChangeAspect="1" noMove="1" noResize="1" noEditPoints="1" noAdjustHandles="1" noChangeArrowheads="1" noChangeShapeType="1"/>
              </p:cNvPicPr>
              <p:nvPr/>
            </p:nvPicPr>
            <p:blipFill>
              <a:blip r:embed="rId3"/>
              <a:stretch>
                <a:fillRect/>
              </a:stretch>
            </p:blipFill>
            <p:spPr>
              <a:xfrm>
                <a:off x="1760151" y="1150552"/>
                <a:ext cx="8128000" cy="5418667"/>
              </a:xfrm>
              <a:prstGeom prst="rect">
                <a:avLst/>
              </a:prstGeom>
            </p:spPr>
          </p:pic>
        </mc:Fallback>
      </mc:AlternateContent>
    </p:spTree>
    <p:extLst>
      <p:ext uri="{BB962C8B-B14F-4D97-AF65-F5344CB8AC3E}">
        <p14:creationId xmlns:p14="http://schemas.microsoft.com/office/powerpoint/2010/main" val="1086348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85725" y="1003052"/>
            <a:ext cx="12039600" cy="5557767"/>
          </a:xfrm>
        </p:spPr>
        <p:txBody>
          <a:bodyPr>
            <a:normAutofit/>
          </a:bodyPr>
          <a:lstStyle/>
          <a:p>
            <a:pPr marL="285750" indent="-285750">
              <a:buFont typeface="Courier New" panose="02070309020205020404" pitchFamily="49" charset="0"/>
              <a:buChar char="o"/>
            </a:pPr>
            <a:r>
              <a:rPr lang="ru-RU" sz="2800" dirty="0"/>
              <a:t>В ВПР </a:t>
            </a:r>
            <a:r>
              <a:rPr lang="ru-RU" sz="2800" dirty="0">
                <a:solidFill>
                  <a:schemeClr val="tx1"/>
                </a:solidFill>
              </a:rPr>
              <a:t>по английскому </a:t>
            </a:r>
            <a:r>
              <a:rPr lang="ru-RU" sz="2800" dirty="0"/>
              <a:t>языку в 4 классах приняло участие </a:t>
            </a:r>
            <a:r>
              <a:rPr lang="ru-RU" sz="2800" b="1" dirty="0"/>
              <a:t>3646</a:t>
            </a:r>
            <a:r>
              <a:rPr lang="ru-RU" sz="2800" dirty="0"/>
              <a:t> человек.</a:t>
            </a:r>
          </a:p>
          <a:p>
            <a:endParaRPr lang="ru-RU" sz="2800" dirty="0"/>
          </a:p>
          <a:p>
            <a:pPr marL="285750" indent="-285750">
              <a:buFont typeface="Courier New" panose="02070309020205020404" pitchFamily="49" charset="0"/>
              <a:buChar char="o"/>
            </a:pPr>
            <a:r>
              <a:rPr lang="ru-RU" sz="2800" dirty="0"/>
              <a:t>Не справились с  работой (оценка «2») </a:t>
            </a:r>
            <a:r>
              <a:rPr lang="ru-RU" sz="2800" b="1" dirty="0"/>
              <a:t>198</a:t>
            </a:r>
            <a:r>
              <a:rPr lang="ru-RU" sz="2800" dirty="0"/>
              <a:t> участников (</a:t>
            </a:r>
            <a:r>
              <a:rPr lang="ru-RU" sz="2800" b="1" dirty="0"/>
              <a:t>5,43</a:t>
            </a:r>
            <a:r>
              <a:rPr lang="ru-RU" sz="2800" dirty="0"/>
              <a:t>%).</a:t>
            </a:r>
          </a:p>
          <a:p>
            <a:endParaRPr lang="ru-RU" sz="2800" dirty="0"/>
          </a:p>
          <a:p>
            <a:pPr marL="285750" indent="-285750">
              <a:buFont typeface="Courier New" panose="02070309020205020404" pitchFamily="49" charset="0"/>
              <a:buChar char="o"/>
            </a:pPr>
            <a:r>
              <a:rPr lang="ru-RU" sz="2800" dirty="0"/>
              <a:t> </a:t>
            </a:r>
            <a:r>
              <a:rPr lang="ru-RU" sz="2800" b="1" dirty="0"/>
              <a:t>65,19 </a:t>
            </a:r>
            <a:r>
              <a:rPr lang="ru-RU" sz="2800" dirty="0"/>
              <a:t>% участников получили «4» и «5» (качество знаний) в  процессе выполнения работы. </a:t>
            </a:r>
          </a:p>
          <a:p>
            <a:endParaRPr lang="ru-RU" sz="2800" dirty="0"/>
          </a:p>
          <a:p>
            <a:pPr marL="285750" indent="-285750">
              <a:buFont typeface="Courier New" panose="02070309020205020404" pitchFamily="49" charset="0"/>
              <a:buChar char="o"/>
            </a:pPr>
            <a:r>
              <a:rPr lang="ru-RU" sz="2800" dirty="0"/>
              <a:t>Наибольшую сложность при выполнении работы вызвали задания  № </a:t>
            </a:r>
            <a:r>
              <a:rPr lang="ru-RU" sz="2800" b="1" dirty="0"/>
              <a:t>1, 3.</a:t>
            </a:r>
            <a:endParaRPr lang="ru-RU" sz="2800" dirty="0"/>
          </a:p>
          <a:p>
            <a:endParaRPr lang="ru-RU" sz="2800" dirty="0"/>
          </a:p>
        </p:txBody>
      </p:sp>
      <p:sp>
        <p:nvSpPr>
          <p:cNvPr id="5" name="TextBox 4">
            <a:extLst>
              <a:ext uri="{FF2B5EF4-FFF2-40B4-BE49-F238E27FC236}">
                <a16:creationId xmlns:a16="http://schemas.microsoft.com/office/drawing/2014/main" id="{4E34A949-4EC4-45FC-8D27-9A01B835C22C}"/>
              </a:ext>
            </a:extLst>
          </p:cNvPr>
          <p:cNvSpPr txBox="1"/>
          <p:nvPr/>
        </p:nvSpPr>
        <p:spPr>
          <a:xfrm>
            <a:off x="10390617" y="20182"/>
            <a:ext cx="1880130"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4  класс</a:t>
            </a:r>
          </a:p>
        </p:txBody>
      </p:sp>
    </p:spTree>
    <p:extLst>
      <p:ext uri="{BB962C8B-B14F-4D97-AF65-F5344CB8AC3E}">
        <p14:creationId xmlns:p14="http://schemas.microsoft.com/office/powerpoint/2010/main" val="321962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литературному чтению</a:t>
            </a:r>
          </a:p>
        </p:txBody>
      </p:sp>
    </p:spTree>
    <p:extLst>
      <p:ext uri="{BB962C8B-B14F-4D97-AF65-F5344CB8AC3E}">
        <p14:creationId xmlns:p14="http://schemas.microsoft.com/office/powerpoint/2010/main" val="3866468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5266136"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70799" y="1686272"/>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4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896298" y="1891420"/>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12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4248150"/>
            <a:ext cx="1723356" cy="2470990"/>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a:t>
            </a:r>
          </a:p>
        </p:txBody>
      </p:sp>
      <p:sp>
        <p:nvSpPr>
          <p:cNvPr id="11" name="Прямоугольник: скругленные углы 10">
            <a:extLst>
              <a:ext uri="{FF2B5EF4-FFF2-40B4-BE49-F238E27FC236}">
                <a16:creationId xmlns:a16="http://schemas.microsoft.com/office/drawing/2014/main" id="{BB94B227-AA08-4F9E-8486-A5650295A9C4}"/>
              </a:ext>
            </a:extLst>
          </p:cNvPr>
          <p:cNvSpPr/>
          <p:nvPr/>
        </p:nvSpPr>
        <p:spPr>
          <a:xfrm>
            <a:off x="8087011" y="3573962"/>
            <a:ext cx="3991307" cy="314517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1, 2, 6.1, 7,  8, 12 – выбор одного верного ответа</a:t>
            </a:r>
          </a:p>
          <a:p>
            <a:r>
              <a:rPr lang="ru-RU" sz="1200" dirty="0">
                <a:solidFill>
                  <a:schemeClr val="tx1"/>
                </a:solidFill>
              </a:rPr>
              <a:t>4,  5, 10, 11, 13 – краткий ответ в  виде набора цифр, слова или сочетаний слов</a:t>
            </a:r>
          </a:p>
          <a:p>
            <a:r>
              <a:rPr lang="ru-RU" sz="1200" dirty="0">
                <a:solidFill>
                  <a:schemeClr val="tx1"/>
                </a:solidFill>
              </a:rPr>
              <a:t>9 – определение последовательности событий в  соответствии с  содержанием текста</a:t>
            </a:r>
          </a:p>
          <a:p>
            <a:r>
              <a:rPr lang="ru-RU" sz="1200" dirty="0">
                <a:solidFill>
                  <a:schemeClr val="tx1"/>
                </a:solidFill>
              </a:rPr>
              <a:t>3, 6.2, 14 – развернутый ответ</a:t>
            </a:r>
          </a:p>
          <a:p>
            <a:endParaRPr lang="ru-RU" sz="1200"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4857189" y="2636514"/>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8</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4857189" y="1902180"/>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22</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896297" y="2631134"/>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7839075" y="1090667"/>
            <a:ext cx="4117035" cy="594360"/>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413900911"/>
              </p:ext>
            </p:extLst>
          </p:nvPr>
        </p:nvGraphicFramePr>
        <p:xfrm>
          <a:off x="7839075" y="1771520"/>
          <a:ext cx="4117036" cy="1715950"/>
        </p:xfrm>
        <a:graphic>
          <a:graphicData uri="http://schemas.openxmlformats.org/drawingml/2006/table">
            <a:tbl>
              <a:tblPr firstRow="1" bandRow="1">
                <a:tableStyleId>{5940675A-B579-460E-94D1-54222C63F5DA}</a:tableStyleId>
              </a:tblPr>
              <a:tblGrid>
                <a:gridCol w="1313274">
                  <a:extLst>
                    <a:ext uri="{9D8B030D-6E8A-4147-A177-3AD203B41FA5}">
                      <a16:colId xmlns:a16="http://schemas.microsoft.com/office/drawing/2014/main" val="3089212738"/>
                    </a:ext>
                  </a:extLst>
                </a:gridCol>
                <a:gridCol w="725600">
                  <a:extLst>
                    <a:ext uri="{9D8B030D-6E8A-4147-A177-3AD203B41FA5}">
                      <a16:colId xmlns:a16="http://schemas.microsoft.com/office/drawing/2014/main" val="469627586"/>
                    </a:ext>
                  </a:extLst>
                </a:gridCol>
                <a:gridCol w="692720">
                  <a:extLst>
                    <a:ext uri="{9D8B030D-6E8A-4147-A177-3AD203B41FA5}">
                      <a16:colId xmlns:a16="http://schemas.microsoft.com/office/drawing/2014/main" val="1410754882"/>
                    </a:ext>
                  </a:extLst>
                </a:gridCol>
                <a:gridCol w="683099">
                  <a:extLst>
                    <a:ext uri="{9D8B030D-6E8A-4147-A177-3AD203B41FA5}">
                      <a16:colId xmlns:a16="http://schemas.microsoft.com/office/drawing/2014/main" val="3208314456"/>
                    </a:ext>
                  </a:extLst>
                </a:gridCol>
                <a:gridCol w="702343">
                  <a:extLst>
                    <a:ext uri="{9D8B030D-6E8A-4147-A177-3AD203B41FA5}">
                      <a16:colId xmlns:a16="http://schemas.microsoft.com/office/drawing/2014/main" val="4101601159"/>
                    </a:ext>
                  </a:extLst>
                </a:gridCol>
              </a:tblGrid>
              <a:tr h="777992">
                <a:tc>
                  <a:txBody>
                    <a:bodyPr/>
                    <a:lstStyle/>
                    <a:p>
                      <a:pPr algn="ctr"/>
                      <a:r>
                        <a:rPr lang="ru-RU" sz="1200" dirty="0"/>
                        <a:t>Отметка</a:t>
                      </a:r>
                    </a:p>
                  </a:txBody>
                  <a:tcPr anchor="ctr"/>
                </a:tc>
                <a:tc>
                  <a:txBody>
                    <a:bodyPr/>
                    <a:lstStyle/>
                    <a:p>
                      <a:pPr algn="ctr"/>
                      <a:r>
                        <a:rPr lang="ru-RU" sz="1200" dirty="0"/>
                        <a:t>«2»</a:t>
                      </a:r>
                    </a:p>
                  </a:txBody>
                  <a:tcPr anchor="ctr"/>
                </a:tc>
                <a:tc>
                  <a:txBody>
                    <a:bodyPr/>
                    <a:lstStyle/>
                    <a:p>
                      <a:pPr algn="ctr"/>
                      <a:r>
                        <a:rPr lang="ru-RU" sz="1200" dirty="0"/>
                        <a:t>«3»</a:t>
                      </a:r>
                    </a:p>
                  </a:txBody>
                  <a:tcPr anchor="ctr"/>
                </a:tc>
                <a:tc>
                  <a:txBody>
                    <a:bodyPr/>
                    <a:lstStyle/>
                    <a:p>
                      <a:pPr algn="ctr"/>
                      <a:r>
                        <a:rPr lang="ru-RU" sz="1200" dirty="0"/>
                        <a:t>«4»</a:t>
                      </a:r>
                    </a:p>
                  </a:txBody>
                  <a:tcPr anchor="ctr"/>
                </a:tc>
                <a:tc>
                  <a:txBody>
                    <a:bodyPr/>
                    <a:lstStyle/>
                    <a:p>
                      <a:pPr algn="ctr"/>
                      <a:r>
                        <a:rPr lang="ru-RU" sz="1200" dirty="0"/>
                        <a:t>«5»</a:t>
                      </a:r>
                    </a:p>
                  </a:txBody>
                  <a:tcPr anchor="ctr"/>
                </a:tc>
                <a:extLst>
                  <a:ext uri="{0D108BD9-81ED-4DB2-BD59-A6C34878D82A}">
                    <a16:rowId xmlns:a16="http://schemas.microsoft.com/office/drawing/2014/main" val="3892861024"/>
                  </a:ext>
                </a:extLst>
              </a:tr>
              <a:tr h="937958">
                <a:tc>
                  <a:txBody>
                    <a:bodyPr/>
                    <a:lstStyle/>
                    <a:p>
                      <a:pPr algn="ctr"/>
                      <a:r>
                        <a:rPr lang="ru-RU" sz="1200" dirty="0"/>
                        <a:t>Первичные баллы</a:t>
                      </a:r>
                    </a:p>
                  </a:txBody>
                  <a:tcPr anchor="ctr"/>
                </a:tc>
                <a:tc>
                  <a:txBody>
                    <a:bodyPr/>
                    <a:lstStyle/>
                    <a:p>
                      <a:pPr algn="ctr"/>
                      <a:r>
                        <a:rPr lang="ru-RU" sz="1200" dirty="0"/>
                        <a:t>0-7</a:t>
                      </a:r>
                    </a:p>
                  </a:txBody>
                  <a:tcPr anchor="ctr"/>
                </a:tc>
                <a:tc>
                  <a:txBody>
                    <a:bodyPr/>
                    <a:lstStyle/>
                    <a:p>
                      <a:pPr algn="ctr"/>
                      <a:r>
                        <a:rPr lang="ru-RU" sz="1200" dirty="0"/>
                        <a:t>8-13</a:t>
                      </a:r>
                    </a:p>
                  </a:txBody>
                  <a:tcPr anchor="ctr"/>
                </a:tc>
                <a:tc>
                  <a:txBody>
                    <a:bodyPr/>
                    <a:lstStyle/>
                    <a:p>
                      <a:pPr algn="ctr"/>
                      <a:r>
                        <a:rPr lang="ru-RU" sz="1200" dirty="0"/>
                        <a:t>14-18</a:t>
                      </a:r>
                    </a:p>
                  </a:txBody>
                  <a:tcPr anchor="ctr"/>
                </a:tc>
                <a:tc>
                  <a:txBody>
                    <a:bodyPr/>
                    <a:lstStyle/>
                    <a:p>
                      <a:pPr algn="ctr"/>
                      <a:r>
                        <a:rPr lang="ru-RU" sz="1200" dirty="0"/>
                        <a:t>19-22</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889" y="3205124"/>
            <a:ext cx="1139034" cy="1139034"/>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70674" y="4849371"/>
            <a:ext cx="123361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031" y="800135"/>
            <a:ext cx="884892" cy="884892"/>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3744" y="26954"/>
            <a:ext cx="1054895" cy="1054895"/>
          </a:xfrm>
          <a:prstGeom prst="rect">
            <a:avLst/>
          </a:prstGeom>
        </p:spPr>
      </p:pic>
      <p:sp>
        <p:nvSpPr>
          <p:cNvPr id="2" name="TextBox 1">
            <a:extLst>
              <a:ext uri="{FF2B5EF4-FFF2-40B4-BE49-F238E27FC236}">
                <a16:creationId xmlns:a16="http://schemas.microsoft.com/office/drawing/2014/main" id="{5E9902F2-B0C9-4954-822F-C037FAFA4387}"/>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
        <p:nvSpPr>
          <p:cNvPr id="23" name="Прямоугольник: скругленные углы 22">
            <a:extLst>
              <a:ext uri="{FF2B5EF4-FFF2-40B4-BE49-F238E27FC236}">
                <a16:creationId xmlns:a16="http://schemas.microsoft.com/office/drawing/2014/main" id="{1AE0B7F8-9632-45F7-9F46-5136C6F09987}"/>
              </a:ext>
            </a:extLst>
          </p:cNvPr>
          <p:cNvSpPr/>
          <p:nvPr/>
        </p:nvSpPr>
        <p:spPr>
          <a:xfrm>
            <a:off x="3337920" y="3573964"/>
            <a:ext cx="4615455" cy="314517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100" dirty="0">
              <a:solidFill>
                <a:schemeClr val="tx1"/>
              </a:solidFill>
            </a:endParaRPr>
          </a:p>
          <a:p>
            <a:pPr>
              <a:lnSpc>
                <a:spcPct val="114000"/>
              </a:lnSpc>
            </a:pPr>
            <a:r>
              <a:rPr lang="ru-RU" sz="1100" dirty="0">
                <a:solidFill>
                  <a:schemeClr val="tx1"/>
                </a:solidFill>
              </a:rPr>
              <a:t>Проверяемые элементы:</a:t>
            </a:r>
          </a:p>
          <a:p>
            <a:pPr marL="285750" indent="-285750">
              <a:lnSpc>
                <a:spcPct val="114000"/>
              </a:lnSpc>
              <a:buFont typeface="Courier New" panose="02070309020205020404" pitchFamily="49" charset="0"/>
              <a:buChar char="o"/>
            </a:pPr>
            <a:r>
              <a:rPr lang="ru-RU" sz="1100" dirty="0">
                <a:solidFill>
                  <a:schemeClr val="tx1"/>
                </a:solidFill>
              </a:rPr>
              <a:t>Произведение о Родине</a:t>
            </a:r>
          </a:p>
          <a:p>
            <a:pPr marL="285750" indent="-285750">
              <a:lnSpc>
                <a:spcPct val="114000"/>
              </a:lnSpc>
              <a:buFont typeface="Courier New" panose="02070309020205020404" pitchFamily="49" charset="0"/>
              <a:buChar char="o"/>
            </a:pPr>
            <a:r>
              <a:rPr lang="ru-RU" sz="1100" dirty="0">
                <a:solidFill>
                  <a:schemeClr val="tx1"/>
                </a:solidFill>
              </a:rPr>
              <a:t>Фольклор (устное народное творчество)</a:t>
            </a:r>
          </a:p>
          <a:p>
            <a:pPr marL="285750" indent="-285750">
              <a:lnSpc>
                <a:spcPct val="114000"/>
              </a:lnSpc>
              <a:buFont typeface="Courier New" panose="02070309020205020404" pitchFamily="49" charset="0"/>
              <a:buChar char="o"/>
            </a:pPr>
            <a:r>
              <a:rPr lang="ru-RU" sz="1100" dirty="0">
                <a:solidFill>
                  <a:schemeClr val="tx1"/>
                </a:solidFill>
              </a:rPr>
              <a:t>Творчество </a:t>
            </a:r>
            <a:r>
              <a:rPr lang="ru-RU" sz="1100" dirty="0" err="1">
                <a:solidFill>
                  <a:schemeClr val="tx1"/>
                </a:solidFill>
              </a:rPr>
              <a:t>А.С</a:t>
            </a:r>
            <a:r>
              <a:rPr lang="ru-RU" sz="1100" dirty="0">
                <a:solidFill>
                  <a:schemeClr val="tx1"/>
                </a:solidFill>
              </a:rPr>
              <a:t>. Пушкина</a:t>
            </a:r>
          </a:p>
          <a:p>
            <a:pPr marL="285750" indent="-285750">
              <a:lnSpc>
                <a:spcPct val="114000"/>
              </a:lnSpc>
              <a:buFont typeface="Courier New" panose="02070309020205020404" pitchFamily="49" charset="0"/>
              <a:buChar char="o"/>
            </a:pPr>
            <a:r>
              <a:rPr lang="ru-RU" sz="1100" dirty="0">
                <a:solidFill>
                  <a:schemeClr val="tx1"/>
                </a:solidFill>
              </a:rPr>
              <a:t>Басня как лиро-эпический жанр. Аллегория в  баснях</a:t>
            </a:r>
          </a:p>
          <a:p>
            <a:pPr marL="285750" indent="-285750">
              <a:lnSpc>
                <a:spcPct val="114000"/>
              </a:lnSpc>
              <a:buFont typeface="Courier New" panose="02070309020205020404" pitchFamily="49" charset="0"/>
              <a:buChar char="o"/>
            </a:pPr>
            <a:r>
              <a:rPr lang="ru-RU" sz="1100" dirty="0">
                <a:solidFill>
                  <a:schemeClr val="tx1"/>
                </a:solidFill>
              </a:rPr>
              <a:t>Лирические произведения </a:t>
            </a:r>
            <a:r>
              <a:rPr lang="ru-RU" sz="1100" dirty="0" err="1">
                <a:solidFill>
                  <a:schemeClr val="tx1"/>
                </a:solidFill>
              </a:rPr>
              <a:t>М.Ю</a:t>
            </a:r>
            <a:r>
              <a:rPr lang="ru-RU" sz="1100" dirty="0">
                <a:solidFill>
                  <a:schemeClr val="tx1"/>
                </a:solidFill>
              </a:rPr>
              <a:t>. Лермонтова</a:t>
            </a:r>
          </a:p>
          <a:p>
            <a:pPr marL="285750" indent="-285750">
              <a:lnSpc>
                <a:spcPct val="114000"/>
              </a:lnSpc>
              <a:buFont typeface="Courier New" panose="02070309020205020404" pitchFamily="49" charset="0"/>
              <a:buChar char="o"/>
            </a:pPr>
            <a:r>
              <a:rPr lang="ru-RU" sz="1100" dirty="0">
                <a:solidFill>
                  <a:schemeClr val="tx1"/>
                </a:solidFill>
              </a:rPr>
              <a:t>Литературная сказка</a:t>
            </a:r>
          </a:p>
          <a:p>
            <a:pPr marL="285750" indent="-285750">
              <a:lnSpc>
                <a:spcPct val="114000"/>
              </a:lnSpc>
              <a:buFont typeface="Courier New" panose="02070309020205020404" pitchFamily="49" charset="0"/>
              <a:buChar char="o"/>
            </a:pPr>
            <a:r>
              <a:rPr lang="ru-RU" sz="1100" dirty="0">
                <a:solidFill>
                  <a:schemeClr val="tx1"/>
                </a:solidFill>
              </a:rPr>
              <a:t>Картины природы в  творчестве поэтов и писателей </a:t>
            </a:r>
            <a:r>
              <a:rPr lang="en-US" sz="1100" dirty="0">
                <a:solidFill>
                  <a:schemeClr val="tx1"/>
                </a:solidFill>
              </a:rPr>
              <a:t>XIX-XX</a:t>
            </a:r>
            <a:r>
              <a:rPr lang="ru-RU" sz="1100" dirty="0">
                <a:solidFill>
                  <a:schemeClr val="tx1"/>
                </a:solidFill>
              </a:rPr>
              <a:t> вв.</a:t>
            </a:r>
          </a:p>
          <a:p>
            <a:pPr marL="285750" indent="-285750">
              <a:lnSpc>
                <a:spcPct val="114000"/>
              </a:lnSpc>
              <a:buFont typeface="Courier New" panose="02070309020205020404" pitchFamily="49" charset="0"/>
              <a:buChar char="o"/>
            </a:pPr>
            <a:r>
              <a:rPr lang="ru-RU" sz="1100" dirty="0">
                <a:solidFill>
                  <a:schemeClr val="tx1"/>
                </a:solidFill>
              </a:rPr>
              <a:t>Проза </a:t>
            </a:r>
            <a:r>
              <a:rPr lang="ru-RU" sz="1100" dirty="0" err="1">
                <a:solidFill>
                  <a:schemeClr val="tx1"/>
                </a:solidFill>
              </a:rPr>
              <a:t>Л.Н</a:t>
            </a:r>
            <a:r>
              <a:rPr lang="ru-RU" sz="1100" dirty="0">
                <a:solidFill>
                  <a:schemeClr val="tx1"/>
                </a:solidFill>
              </a:rPr>
              <a:t>. Толстого</a:t>
            </a:r>
          </a:p>
          <a:p>
            <a:pPr marL="285750" indent="-285750">
              <a:lnSpc>
                <a:spcPct val="114000"/>
              </a:lnSpc>
              <a:buFont typeface="Courier New" panose="02070309020205020404" pitchFamily="49" charset="0"/>
              <a:buChar char="o"/>
            </a:pPr>
            <a:r>
              <a:rPr lang="ru-RU" sz="1100" dirty="0">
                <a:solidFill>
                  <a:schemeClr val="tx1"/>
                </a:solidFill>
              </a:rPr>
              <a:t>Произведения о животных в  родной природе</a:t>
            </a:r>
          </a:p>
          <a:p>
            <a:pPr marL="285750" indent="-285750">
              <a:lnSpc>
                <a:spcPct val="114000"/>
              </a:lnSpc>
              <a:buFont typeface="Courier New" panose="02070309020205020404" pitchFamily="49" charset="0"/>
              <a:buChar char="o"/>
            </a:pPr>
            <a:r>
              <a:rPr lang="ru-RU" sz="1100" dirty="0">
                <a:solidFill>
                  <a:schemeClr val="tx1"/>
                </a:solidFill>
              </a:rPr>
              <a:t>Произведения о детях</a:t>
            </a:r>
          </a:p>
          <a:p>
            <a:pPr marL="285750" indent="-285750">
              <a:lnSpc>
                <a:spcPct val="114000"/>
              </a:lnSpc>
              <a:buFont typeface="Courier New" panose="02070309020205020404" pitchFamily="49" charset="0"/>
              <a:buChar char="o"/>
            </a:pPr>
            <a:r>
              <a:rPr lang="ru-RU" sz="1100" dirty="0">
                <a:solidFill>
                  <a:schemeClr val="tx1"/>
                </a:solidFill>
              </a:rPr>
              <a:t>Пьеса</a:t>
            </a:r>
          </a:p>
          <a:p>
            <a:pPr marL="285750" indent="-285750">
              <a:lnSpc>
                <a:spcPct val="114000"/>
              </a:lnSpc>
              <a:buFont typeface="Courier New" panose="02070309020205020404" pitchFamily="49" charset="0"/>
              <a:buChar char="o"/>
            </a:pPr>
            <a:r>
              <a:rPr lang="ru-RU" sz="1100" dirty="0">
                <a:solidFill>
                  <a:schemeClr val="tx1"/>
                </a:solidFill>
              </a:rPr>
              <a:t>Юмористические рассказы</a:t>
            </a:r>
          </a:p>
          <a:p>
            <a:pPr marL="285750" indent="-285750">
              <a:lnSpc>
                <a:spcPct val="114000"/>
              </a:lnSpc>
              <a:buFont typeface="Courier New" panose="02070309020205020404" pitchFamily="49" charset="0"/>
              <a:buChar char="o"/>
            </a:pPr>
            <a:r>
              <a:rPr lang="ru-RU" sz="1100" dirty="0">
                <a:solidFill>
                  <a:schemeClr val="tx1"/>
                </a:solidFill>
              </a:rPr>
              <a:t>Зарубежная литература</a:t>
            </a:r>
          </a:p>
          <a:p>
            <a:pPr marL="285750" indent="-285750">
              <a:lnSpc>
                <a:spcPct val="114000"/>
              </a:lnSpc>
              <a:buFont typeface="Courier New" panose="02070309020205020404" pitchFamily="49" charset="0"/>
              <a:buChar char="o"/>
            </a:pPr>
            <a:r>
              <a:rPr lang="ru-RU" sz="1100" dirty="0">
                <a:solidFill>
                  <a:schemeClr val="tx1"/>
                </a:solidFill>
              </a:rPr>
              <a:t>Сведения по теории и истории литературы</a:t>
            </a:r>
          </a:p>
          <a:p>
            <a:pPr>
              <a:lnSpc>
                <a:spcPct val="114000"/>
              </a:lnSpc>
            </a:pPr>
            <a:endParaRPr lang="ru-RU" sz="1100" dirty="0">
              <a:solidFill>
                <a:schemeClr val="tx1"/>
              </a:solidFill>
            </a:endParaRPr>
          </a:p>
          <a:p>
            <a:endParaRPr lang="ru-RU" sz="1100" dirty="0">
              <a:solidFill>
                <a:schemeClr val="tx1"/>
              </a:solidFill>
            </a:endParaRPr>
          </a:p>
        </p:txBody>
      </p:sp>
    </p:spTree>
    <p:extLst>
      <p:ext uri="{BB962C8B-B14F-4D97-AF65-F5344CB8AC3E}">
        <p14:creationId xmlns:p14="http://schemas.microsoft.com/office/powerpoint/2010/main" val="3089767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4046064694"/>
              </p:ext>
            </p:extLst>
          </p:nvPr>
        </p:nvGraphicFramePr>
        <p:xfrm>
          <a:off x="197708" y="879607"/>
          <a:ext cx="11796583" cy="5724001"/>
        </p:xfrm>
        <a:graphic>
          <a:graphicData uri="http://schemas.openxmlformats.org/drawingml/2006/table">
            <a:tbl>
              <a:tblPr firstRow="1" firstCol="1" lastRow="1" lastCol="1" bandRow="1" bandCol="1">
                <a:noFill/>
                <a:tableStyleId>{5940675A-B579-460E-94D1-54222C63F5DA}</a:tableStyleId>
              </a:tblPr>
              <a:tblGrid>
                <a:gridCol w="378941">
                  <a:extLst>
                    <a:ext uri="{9D8B030D-6E8A-4147-A177-3AD203B41FA5}">
                      <a16:colId xmlns:a16="http://schemas.microsoft.com/office/drawing/2014/main" val="1602300257"/>
                    </a:ext>
                  </a:extLst>
                </a:gridCol>
                <a:gridCol w="11417642">
                  <a:extLst>
                    <a:ext uri="{9D8B030D-6E8A-4147-A177-3AD203B41FA5}">
                      <a16:colId xmlns:a16="http://schemas.microsoft.com/office/drawing/2014/main" val="3427477491"/>
                    </a:ext>
                  </a:extLst>
                </a:gridCol>
              </a:tblGrid>
              <a:tr h="489469">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НОО</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49193">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различать виды сказок, отдельные жанры фольклора, используя сведения по теории и истории литературы</a:t>
                      </a:r>
                    </a:p>
                  </a:txBody>
                  <a:tcPr marL="9525" marR="9525" marT="9525" marB="0" anchor="ctr">
                    <a:noFill/>
                  </a:tcPr>
                </a:tc>
                <a:extLst>
                  <a:ext uri="{0D108BD9-81ED-4DB2-BD59-A6C34878D82A}">
                    <a16:rowId xmlns:a16="http://schemas.microsoft.com/office/drawing/2014/main" val="2160456702"/>
                  </a:ext>
                </a:extLst>
              </a:tr>
              <a:tr h="441350">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понимать жанровую принадлежность, соотносить читаемый текст с жанром художественной литературы (сказки, расска­зы, басни, стихотворения, жанры фольклора), используя сведения по теории и истории литературы</a:t>
                      </a:r>
                    </a:p>
                  </a:txBody>
                  <a:tcPr marL="9525" marR="9525" marT="9525" marB="0" anchor="ctr">
                    <a:noFill/>
                  </a:tcPr>
                </a:tc>
                <a:extLst>
                  <a:ext uri="{0D108BD9-81ED-4DB2-BD59-A6C34878D82A}">
                    <a16:rowId xmlns:a16="http://schemas.microsoft.com/office/drawing/2014/main" val="1786734590"/>
                  </a:ext>
                </a:extLst>
              </a:tr>
              <a:tr h="441350">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Умения: составлять письменные высказывания на заданную тему – проблемный вопрос; аргументированно высказывать свое мнение, используя такой тип речи, как рассуждение; корректировать собственный текст с учетом правильности, выразительности письменной речи</a:t>
                      </a:r>
                    </a:p>
                  </a:txBody>
                  <a:tcPr marL="9525" marR="9525" marT="9525" marB="0" anchor="ctr">
                    <a:noFill/>
                  </a:tcPr>
                </a:tc>
                <a:extLst>
                  <a:ext uri="{0D108BD9-81ED-4DB2-BD59-A6C34878D82A}">
                    <a16:rowId xmlns:a16="http://schemas.microsoft.com/office/drawing/2014/main" val="3392768954"/>
                  </a:ext>
                </a:extLst>
              </a:tr>
              <a:tr h="441350">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Умения соотносить книгу с жанром художественной литературы (литературные сказки, рассказы, стихотворения, басни), используя сведения по теории и истории литературы</a:t>
                      </a:r>
                    </a:p>
                  </a:txBody>
                  <a:tcPr marL="9525" marR="9525" marT="9525" marB="0" anchor="ctr">
                    <a:noFill/>
                  </a:tcPr>
                </a:tc>
                <a:extLst>
                  <a:ext uri="{0D108BD9-81ED-4DB2-BD59-A6C34878D82A}">
                    <a16:rowId xmlns:a16="http://schemas.microsoft.com/office/drawing/2014/main" val="3154431114"/>
                  </a:ext>
                </a:extLst>
              </a:tr>
              <a:tr h="389314">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различать виды текстов</a:t>
                      </a:r>
                    </a:p>
                  </a:txBody>
                  <a:tcPr marL="9525" marR="9525" marT="9525" marB="0" anchor="ctr">
                    <a:noFill/>
                  </a:tcPr>
                </a:tc>
                <a:extLst>
                  <a:ext uri="{0D108BD9-81ED-4DB2-BD59-A6C34878D82A}">
                    <a16:rowId xmlns:a16="http://schemas.microsoft.com/office/drawing/2014/main" val="3563562072"/>
                  </a:ext>
                </a:extLst>
              </a:tr>
              <a:tr h="340781">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Овладение начальными сведениями о творчестве изученных русских писателей и поэтов</a:t>
                      </a:r>
                    </a:p>
                  </a:txBody>
                  <a:tcPr marL="9525" marR="9525" marT="9525" marB="0" anchor="ctr">
                    <a:noFill/>
                  </a:tcPr>
                </a:tc>
                <a:extLst>
                  <a:ext uri="{0D108BD9-81ED-4DB2-BD59-A6C34878D82A}">
                    <a16:rowId xmlns:a16="http://schemas.microsoft.com/office/drawing/2014/main" val="948520697"/>
                  </a:ext>
                </a:extLst>
              </a:tr>
              <a:tr h="433641">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находить в тексте средства художественной выразительности</a:t>
                      </a:r>
                    </a:p>
                  </a:txBody>
                  <a:tcPr marL="9525" marR="9525" marT="9525" marB="0" anchor="ctr">
                    <a:noFill/>
                  </a:tcPr>
                </a:tc>
                <a:extLst>
                  <a:ext uri="{0D108BD9-81ED-4DB2-BD59-A6C34878D82A}">
                    <a16:rowId xmlns:a16="http://schemas.microsoft.com/office/drawing/2014/main" val="787312287"/>
                  </a:ext>
                </a:extLst>
              </a:tr>
              <a:tr h="327640">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отвечать на вопросы по содержанию произведения</a:t>
                      </a:r>
                    </a:p>
                  </a:txBody>
                  <a:tcPr marL="9525" marR="9525" marT="9525" marB="0" anchor="ctr">
                    <a:noFill/>
                  </a:tcPr>
                </a:tc>
                <a:extLst>
                  <a:ext uri="{0D108BD9-81ED-4DB2-BD59-A6C34878D82A}">
                    <a16:rowId xmlns:a16="http://schemas.microsoft.com/office/drawing/2014/main" val="2107994524"/>
                  </a:ext>
                </a:extLst>
              </a:tr>
              <a:tr h="337276">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определять последовательность событий в произведении, выявлять связь событий, эпизодов текста</a:t>
                      </a:r>
                    </a:p>
                  </a:txBody>
                  <a:tcPr marL="9525" marR="9525" marT="9525" marB="0" anchor="ctr">
                    <a:noFill/>
                  </a:tcPr>
                </a:tc>
                <a:extLst>
                  <a:ext uri="{0D108BD9-81ED-4DB2-BD59-A6C34878D82A}">
                    <a16:rowId xmlns:a16="http://schemas.microsoft.com/office/drawing/2014/main" val="3118435976"/>
                  </a:ext>
                </a:extLst>
              </a:tr>
              <a:tr h="330685">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10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отвечать на вопросы по содержанию произведения </a:t>
                      </a:r>
                    </a:p>
                  </a:txBody>
                  <a:tcPr marL="9525" marR="9525" marT="9525" marB="0" anchor="ctr">
                    <a:noFill/>
                  </a:tcPr>
                </a:tc>
                <a:extLst>
                  <a:ext uri="{0D108BD9-81ED-4DB2-BD59-A6C34878D82A}">
                    <a16:rowId xmlns:a16="http://schemas.microsoft.com/office/drawing/2014/main" val="3693297316"/>
                  </a:ext>
                </a:extLst>
              </a:tr>
              <a:tr h="375822">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11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объяснить значение слова с опорой на контекст произведения</a:t>
                      </a:r>
                    </a:p>
                  </a:txBody>
                  <a:tcPr marL="9525" marR="9525" marT="9525" marB="0" anchor="ctr">
                    <a:noFill/>
                  </a:tcPr>
                </a:tc>
                <a:extLst>
                  <a:ext uri="{0D108BD9-81ED-4DB2-BD59-A6C34878D82A}">
                    <a16:rowId xmlns:a16="http://schemas.microsoft.com/office/drawing/2014/main" val="3471702041"/>
                  </a:ext>
                </a:extLst>
              </a:tr>
              <a:tr h="441350">
                <a:tc>
                  <a:txBody>
                    <a:bodyPr/>
                    <a:lstStyle/>
                    <a:p>
                      <a:pPr algn="ctr">
                        <a:spcBef>
                          <a:spcPts val="55"/>
                        </a:spcBef>
                        <a:spcAft>
                          <a:spcPts val="0"/>
                        </a:spcAft>
                        <a:tabLst>
                          <a:tab pos="452120" algn="l"/>
                        </a:tabLst>
                      </a:pPr>
                      <a:r>
                        <a:rPr lang="ru-RU" sz="1400" dirty="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Умения: характеризовать героев; выявлять взаимосвязь между поступками и мыслями, чувствами героев; устанавливать причинно-следственные связи событий, явлений, поступков героев</a:t>
                      </a:r>
                    </a:p>
                  </a:txBody>
                  <a:tcPr marL="9525" marR="9525" marT="9525" marB="0" anchor="ctr">
                    <a:noFill/>
                  </a:tcPr>
                </a:tc>
                <a:extLst>
                  <a:ext uri="{0D108BD9-81ED-4DB2-BD59-A6C34878D82A}">
                    <a16:rowId xmlns:a16="http://schemas.microsoft.com/office/drawing/2014/main" val="2594582822"/>
                  </a:ext>
                </a:extLst>
              </a:tr>
              <a:tr h="450219">
                <a:tc>
                  <a:txBody>
                    <a:bodyPr/>
                    <a:lstStyle/>
                    <a:p>
                      <a:pPr algn="ctr">
                        <a:spcBef>
                          <a:spcPts val="55"/>
                        </a:spcBef>
                        <a:spcAft>
                          <a:spcPts val="0"/>
                        </a:spcAft>
                        <a:tabLst>
                          <a:tab pos="45212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Умение отвечать на вопросы по содержанию произведения</a:t>
                      </a:r>
                    </a:p>
                  </a:txBody>
                  <a:tcPr marL="9525" marR="9525" marT="9525" marB="0" anchor="ctr">
                    <a:noFill/>
                  </a:tcPr>
                </a:tc>
                <a:extLst>
                  <a:ext uri="{0D108BD9-81ED-4DB2-BD59-A6C34878D82A}">
                    <a16:rowId xmlns:a16="http://schemas.microsoft.com/office/drawing/2014/main" val="2230738846"/>
                  </a:ext>
                </a:extLst>
              </a:tr>
              <a:tr h="234561">
                <a:tc>
                  <a:txBody>
                    <a:bodyPr/>
                    <a:lstStyle/>
                    <a:p>
                      <a:pPr algn="ctr">
                        <a:spcBef>
                          <a:spcPts val="55"/>
                        </a:spcBef>
                        <a:spcAft>
                          <a:spcPts val="0"/>
                        </a:spcAft>
                        <a:tabLst>
                          <a:tab pos="452120"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Умения строить речевое высказывание в соответствии с поставленной задачей, создавать устные и письменные тексты (рассуждение)</a:t>
                      </a:r>
                    </a:p>
                  </a:txBody>
                  <a:tcPr marL="9525" marR="9525" marT="9525" marB="0" anchor="ctr">
                    <a:noFill/>
                  </a:tcPr>
                </a:tc>
                <a:extLst>
                  <a:ext uri="{0D108BD9-81ED-4DB2-BD59-A6C34878D82A}">
                    <a16:rowId xmlns:a16="http://schemas.microsoft.com/office/drawing/2014/main" val="3130861641"/>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589020" y="101173"/>
            <a:ext cx="10728960" cy="594360"/>
          </a:xfrm>
        </p:spPr>
        <p:txBody>
          <a:bodyPr>
            <a:normAutofit/>
          </a:bodyPr>
          <a:lstStyle/>
          <a:p>
            <a:r>
              <a:rPr lang="ru-RU" sz="3200" b="1" dirty="0"/>
              <a:t>Требования (умения)</a:t>
            </a:r>
          </a:p>
        </p:txBody>
      </p:sp>
      <p:sp>
        <p:nvSpPr>
          <p:cNvPr id="5" name="TextBox 4">
            <a:extLst>
              <a:ext uri="{FF2B5EF4-FFF2-40B4-BE49-F238E27FC236}">
                <a16:creationId xmlns:a16="http://schemas.microsoft.com/office/drawing/2014/main" id="{35BD6A59-B82A-44ED-9ADD-AC60B601F5E3}"/>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3148797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66108" y="133348"/>
            <a:ext cx="8362281" cy="444387"/>
          </a:xfrm>
        </p:spPr>
        <p:txBody>
          <a:bodyPr>
            <a:noAutofit/>
          </a:bodyPr>
          <a:lstStyle/>
          <a:p>
            <a:pPr algn="ctr"/>
            <a:r>
              <a:rPr lang="ru-RU" sz="2000" b="1" dirty="0"/>
              <a:t>Доля участников по качеству знаний («4»+«5») по результатам ВПР  2025 г.</a:t>
            </a:r>
            <a:br>
              <a:rPr lang="ru-RU" sz="2000" b="1" dirty="0"/>
            </a:br>
            <a:r>
              <a:rPr lang="ru-RU" sz="2000" b="1" dirty="0"/>
              <a:t>(в  параллели 4 классов впервые проводится ВПР по литературному чтению)</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996063480"/>
              </p:ext>
            </p:extLst>
          </p:nvPr>
        </p:nvGraphicFramePr>
        <p:xfrm>
          <a:off x="-57665" y="862542"/>
          <a:ext cx="11986054" cy="599545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31E6E88-788A-4B59-9358-A49B161D34C6}"/>
              </a:ext>
            </a:extLst>
          </p:cNvPr>
          <p:cNvSpPr txBox="1"/>
          <p:nvPr/>
        </p:nvSpPr>
        <p:spPr>
          <a:xfrm>
            <a:off x="10192735" y="-33616"/>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328406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925483593"/>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814743" y="5999520"/>
            <a:ext cx="2967681" cy="461665"/>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814743" y="6253345"/>
            <a:ext cx="2967681"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814742" y="6546819"/>
            <a:ext cx="2967682"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515028" y="6368095"/>
            <a:ext cx="36577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516792" y="6632665"/>
            <a:ext cx="363633"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515030" y="6085245"/>
            <a:ext cx="365783"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0232A77D-2EF9-46E9-B53A-9D2992423FBB}"/>
              </a:ext>
            </a:extLst>
          </p:cNvPr>
          <p:cNvSpPr txBox="1"/>
          <p:nvPr/>
        </p:nvSpPr>
        <p:spPr>
          <a:xfrm>
            <a:off x="10192735" y="694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137514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русскому языку</a:t>
            </a:r>
          </a:p>
        </p:txBody>
      </p:sp>
    </p:spTree>
    <p:extLst>
      <p:ext uri="{BB962C8B-B14F-4D97-AF65-F5344CB8AC3E}">
        <p14:creationId xmlns:p14="http://schemas.microsoft.com/office/powerpoint/2010/main" val="2490706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4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030335374"/>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4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255084</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2987</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77751525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C3ED966-28A8-4687-AC42-FB007C66B809}"/>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2519321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832632" y="5022101"/>
            <a:ext cx="250506" cy="27146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39488" y="5441233"/>
            <a:ext cx="250508" cy="183536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512221" y="5280558"/>
            <a:ext cx="279332" cy="222247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79820" y="4560139"/>
            <a:ext cx="250505" cy="363855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233452" y="6512992"/>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717844" y="651957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375662" y="6569863"/>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31407" y="6539078"/>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568D3C4C-F92B-43D1-9B65-EED5FC0E5C73}"/>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graphicFrame>
        <p:nvGraphicFramePr>
          <p:cNvPr id="14" name="Диаграмма 13">
            <a:extLst>
              <a:ext uri="{FF2B5EF4-FFF2-40B4-BE49-F238E27FC236}">
                <a16:creationId xmlns:a16="http://schemas.microsoft.com/office/drawing/2014/main" id="{38139216-AD80-4903-A961-1852FA3FB257}"/>
              </a:ext>
            </a:extLst>
          </p:cNvPr>
          <p:cNvGraphicFramePr/>
          <p:nvPr>
            <p:extLst>
              <p:ext uri="{D42A27DB-BD31-4B8C-83A1-F6EECF244321}">
                <p14:modId xmlns:p14="http://schemas.microsoft.com/office/powerpoint/2010/main" val="3772340341"/>
              </p:ext>
            </p:extLst>
          </p:nvPr>
        </p:nvGraphicFramePr>
        <p:xfrm>
          <a:off x="409574" y="786265"/>
          <a:ext cx="11572875" cy="5492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420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208176167"/>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082CE5B-973F-4831-B24E-16CC54941BA3}"/>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902899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0"/>
            <a:ext cx="8357133" cy="549419"/>
          </a:xfrm>
        </p:spPr>
        <p:txBody>
          <a:bodyPr>
            <a:noAutofit/>
          </a:bodyPr>
          <a:lstStyle/>
          <a:p>
            <a:r>
              <a:rPr lang="ru-RU"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68E21545-EECE-4C90-9FCA-0E69A699428B}"/>
                  </a:ext>
                </a:extLst>
              </p:cNvPr>
              <p:cNvGraphicFramePr/>
              <p:nvPr>
                <p:extLst>
                  <p:ext uri="{D42A27DB-BD31-4B8C-83A1-F6EECF244321}">
                    <p14:modId xmlns:p14="http://schemas.microsoft.com/office/powerpoint/2010/main" val="3265127007"/>
                  </p:ext>
                </p:extLst>
              </p:nvPr>
            </p:nvGraphicFramePr>
            <p:xfrm>
              <a:off x="1760151" y="1150552"/>
              <a:ext cx="8128000" cy="54186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68E21545-EECE-4C90-9FCA-0E69A699428B}"/>
                  </a:ext>
                </a:extLst>
              </p:cNvPr>
              <p:cNvPicPr>
                <a:picLocks noGrp="1" noRot="1" noChangeAspect="1" noMove="1" noResize="1" noEditPoints="1" noAdjustHandles="1" noChangeArrowheads="1" noChangeShapeType="1"/>
              </p:cNvPicPr>
              <p:nvPr/>
            </p:nvPicPr>
            <p:blipFill>
              <a:blip r:embed="rId3"/>
              <a:stretch>
                <a:fillRect/>
              </a:stretch>
            </p:blipFill>
            <p:spPr>
              <a:xfrm>
                <a:off x="1760151" y="1150552"/>
                <a:ext cx="8128000" cy="5418667"/>
              </a:xfrm>
              <a:prstGeom prst="rect">
                <a:avLst/>
              </a:prstGeom>
            </p:spPr>
          </p:pic>
        </mc:Fallback>
      </mc:AlternateContent>
      <p:sp>
        <p:nvSpPr>
          <p:cNvPr id="7" name="TextBox 6">
            <a:extLst>
              <a:ext uri="{FF2B5EF4-FFF2-40B4-BE49-F238E27FC236}">
                <a16:creationId xmlns:a16="http://schemas.microsoft.com/office/drawing/2014/main" id="{B3182E1C-2C51-43B1-8EEF-AAA9F203A471}"/>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457426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85725" y="1003052"/>
            <a:ext cx="12039600" cy="5557767"/>
          </a:xfrm>
        </p:spPr>
        <p:txBody>
          <a:bodyPr>
            <a:normAutofit/>
          </a:bodyPr>
          <a:lstStyle/>
          <a:p>
            <a:pPr marL="285750" indent="-285750">
              <a:buFont typeface="Courier New" panose="02070309020205020404" pitchFamily="49" charset="0"/>
              <a:buChar char="o"/>
            </a:pPr>
            <a:r>
              <a:rPr lang="ru-RU" sz="2800" dirty="0"/>
              <a:t>В ВПР по русскому языку в 4 классах приняло участие </a:t>
            </a:r>
            <a:r>
              <a:rPr lang="ru-RU" sz="2800" b="1" dirty="0"/>
              <a:t>2987</a:t>
            </a:r>
            <a:r>
              <a:rPr lang="ru-RU" sz="2800" dirty="0"/>
              <a:t> человек.</a:t>
            </a:r>
          </a:p>
          <a:p>
            <a:endParaRPr lang="ru-RU" sz="2800" dirty="0"/>
          </a:p>
          <a:p>
            <a:pPr marL="285750" indent="-285750">
              <a:buFont typeface="Courier New" panose="02070309020205020404" pitchFamily="49" charset="0"/>
              <a:buChar char="o"/>
            </a:pPr>
            <a:r>
              <a:rPr lang="ru-RU" sz="2800" dirty="0"/>
              <a:t>Не справились с  работой (оценка «2») </a:t>
            </a:r>
            <a:r>
              <a:rPr lang="ru-RU" sz="2800" b="1" dirty="0"/>
              <a:t>72</a:t>
            </a:r>
            <a:r>
              <a:rPr lang="ru-RU" sz="2800" dirty="0"/>
              <a:t> участника (</a:t>
            </a:r>
            <a:r>
              <a:rPr lang="ru-RU" sz="2800" b="1" dirty="0"/>
              <a:t>2,41</a:t>
            </a:r>
            <a:r>
              <a:rPr lang="ru-RU" sz="2800" dirty="0"/>
              <a:t>%).</a:t>
            </a:r>
          </a:p>
          <a:p>
            <a:endParaRPr lang="ru-RU" sz="2800" dirty="0"/>
          </a:p>
          <a:p>
            <a:pPr marL="285750" indent="-285750">
              <a:buFont typeface="Courier New" panose="02070309020205020404" pitchFamily="49" charset="0"/>
              <a:buChar char="o"/>
            </a:pPr>
            <a:r>
              <a:rPr lang="ru-RU" sz="2800" dirty="0"/>
              <a:t> </a:t>
            </a:r>
            <a:r>
              <a:rPr lang="ru-RU" sz="2800" b="1" dirty="0"/>
              <a:t>68,83 </a:t>
            </a:r>
            <a:r>
              <a:rPr lang="ru-RU" sz="2800" dirty="0"/>
              <a:t>% участников получили «4» и «5» (качество знаний) в  процессе выполнения работы. </a:t>
            </a:r>
          </a:p>
          <a:p>
            <a:pPr marL="285750" indent="-285750">
              <a:buFont typeface="Courier New" panose="02070309020205020404" pitchFamily="49" charset="0"/>
              <a:buChar char="o"/>
            </a:pPr>
            <a:endParaRPr lang="ru-RU" sz="2800" dirty="0"/>
          </a:p>
          <a:p>
            <a:pPr marL="285750" indent="-285750">
              <a:buFont typeface="Courier New" panose="02070309020205020404" pitchFamily="49" charset="0"/>
              <a:buChar char="o"/>
            </a:pPr>
            <a:r>
              <a:rPr lang="ru-RU" sz="2800" dirty="0"/>
              <a:t>Наибольшую сложность при выполнении работы вызвали задания № </a:t>
            </a:r>
            <a:r>
              <a:rPr lang="ru-RU" sz="2800" b="1" dirty="0"/>
              <a:t>3, 14.</a:t>
            </a:r>
            <a:endParaRPr lang="ru-RU" sz="2800" dirty="0"/>
          </a:p>
          <a:p>
            <a:endParaRPr lang="ru-RU" sz="2800" dirty="0"/>
          </a:p>
        </p:txBody>
      </p:sp>
      <p:sp>
        <p:nvSpPr>
          <p:cNvPr id="6" name="TextBox 5">
            <a:extLst>
              <a:ext uri="{FF2B5EF4-FFF2-40B4-BE49-F238E27FC236}">
                <a16:creationId xmlns:a16="http://schemas.microsoft.com/office/drawing/2014/main" id="{7227F3AA-3243-4FE5-93B6-1B610D4C0A74}"/>
              </a:ext>
            </a:extLst>
          </p:cNvPr>
          <p:cNvSpPr txBox="1"/>
          <p:nvPr/>
        </p:nvSpPr>
        <p:spPr>
          <a:xfrm>
            <a:off x="10192735" y="26954"/>
            <a:ext cx="1999265" cy="261610"/>
          </a:xfrm>
          <a:prstGeom prst="rect">
            <a:avLst/>
          </a:prstGeom>
          <a:noFill/>
        </p:spPr>
        <p:txBody>
          <a:bodyPr wrap="none" rtlCol="0">
            <a:spAutoFit/>
          </a:bodyPr>
          <a:lstStyle/>
          <a:p>
            <a:r>
              <a:rPr lang="ru-RU" sz="1100" dirty="0">
                <a:solidFill>
                  <a:schemeClr val="tx2">
                    <a:lumMod val="40000"/>
                    <a:lumOff val="60000"/>
                  </a:schemeClr>
                </a:solidFill>
              </a:rPr>
              <a:t>Литературное чтение, 4  класс</a:t>
            </a:r>
          </a:p>
        </p:txBody>
      </p:sp>
    </p:spTree>
    <p:extLst>
      <p:ext uri="{BB962C8B-B14F-4D97-AF65-F5344CB8AC3E}">
        <p14:creationId xmlns:p14="http://schemas.microsoft.com/office/powerpoint/2010/main" val="125509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5266136"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2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10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a:t>
            </a:r>
          </a:p>
        </p:txBody>
      </p:sp>
      <p:sp>
        <p:nvSpPr>
          <p:cNvPr id="11" name="Прямоугольник: скругленные углы 10">
            <a:extLst>
              <a:ext uri="{FF2B5EF4-FFF2-40B4-BE49-F238E27FC236}">
                <a16:creationId xmlns:a16="http://schemas.microsoft.com/office/drawing/2014/main" id="{BB94B227-AA08-4F9E-8486-A5650295A9C4}"/>
              </a:ext>
            </a:extLst>
          </p:cNvPr>
          <p:cNvSpPr/>
          <p:nvPr/>
        </p:nvSpPr>
        <p:spPr>
          <a:xfrm>
            <a:off x="6953250" y="5009383"/>
            <a:ext cx="5002860" cy="1709757"/>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12 заданий (9 из них к  приведенному в варианте тексту для чтения)</a:t>
            </a:r>
          </a:p>
          <a:p>
            <a:r>
              <a:rPr lang="ru-RU" sz="1200" dirty="0">
                <a:solidFill>
                  <a:schemeClr val="tx1"/>
                </a:solidFill>
              </a:rPr>
              <a:t>3, 4, 5, 6, 12 – запись развернутого ответа</a:t>
            </a:r>
          </a:p>
          <a:p>
            <a:r>
              <a:rPr lang="ru-RU" sz="1200" dirty="0">
                <a:solidFill>
                  <a:schemeClr val="tx1"/>
                </a:solidFill>
              </a:rPr>
              <a:t>2, 7, 8, 9, 10, 11 – в  виде слова (сочетания слов)</a:t>
            </a:r>
          </a:p>
          <a:p>
            <a:r>
              <a:rPr lang="ru-RU" sz="1200" dirty="0">
                <a:solidFill>
                  <a:schemeClr val="tx1"/>
                </a:solidFill>
              </a:rPr>
              <a:t>1 – постановка ударения в  приведенных словах</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24</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458994977"/>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200" dirty="0"/>
                        <a:t>Отметка</a:t>
                      </a:r>
                    </a:p>
                  </a:txBody>
                  <a:tcPr anchor="ctr"/>
                </a:tc>
                <a:tc>
                  <a:txBody>
                    <a:bodyPr/>
                    <a:lstStyle/>
                    <a:p>
                      <a:pPr algn="ctr"/>
                      <a:r>
                        <a:rPr lang="ru-RU" sz="1200" dirty="0"/>
                        <a:t>«2»</a:t>
                      </a:r>
                    </a:p>
                  </a:txBody>
                  <a:tcPr anchor="ctr"/>
                </a:tc>
                <a:tc>
                  <a:txBody>
                    <a:bodyPr/>
                    <a:lstStyle/>
                    <a:p>
                      <a:pPr algn="ctr"/>
                      <a:r>
                        <a:rPr lang="ru-RU" sz="1200" dirty="0"/>
                        <a:t>«3»</a:t>
                      </a:r>
                    </a:p>
                  </a:txBody>
                  <a:tcPr anchor="ctr"/>
                </a:tc>
                <a:tc>
                  <a:txBody>
                    <a:bodyPr/>
                    <a:lstStyle/>
                    <a:p>
                      <a:pPr algn="ctr"/>
                      <a:r>
                        <a:rPr lang="ru-RU" sz="1200" dirty="0"/>
                        <a:t>«4»</a:t>
                      </a:r>
                    </a:p>
                  </a:txBody>
                  <a:tcPr anchor="ctr"/>
                </a:tc>
                <a:tc>
                  <a:txBody>
                    <a:bodyPr/>
                    <a:lstStyle/>
                    <a:p>
                      <a:pPr algn="ctr"/>
                      <a:r>
                        <a:rPr lang="ru-RU" sz="1200" dirty="0"/>
                        <a:t>«5»</a:t>
                      </a:r>
                    </a:p>
                  </a:txBody>
                  <a:tcPr anchor="ctr"/>
                </a:tc>
                <a:extLst>
                  <a:ext uri="{0D108BD9-81ED-4DB2-BD59-A6C34878D82A}">
                    <a16:rowId xmlns:a16="http://schemas.microsoft.com/office/drawing/2014/main" val="3892861024"/>
                  </a:ext>
                </a:extLst>
              </a:tr>
              <a:tr h="937958">
                <a:tc>
                  <a:txBody>
                    <a:bodyPr/>
                    <a:lstStyle/>
                    <a:p>
                      <a:pPr algn="ctr"/>
                      <a:r>
                        <a:rPr lang="ru-RU" sz="1200" dirty="0"/>
                        <a:t>Первичные баллы</a:t>
                      </a:r>
                    </a:p>
                  </a:txBody>
                  <a:tcPr anchor="ctr"/>
                </a:tc>
                <a:tc>
                  <a:txBody>
                    <a:bodyPr/>
                    <a:lstStyle/>
                    <a:p>
                      <a:pPr algn="ctr"/>
                      <a:r>
                        <a:rPr lang="ru-RU" sz="1200" dirty="0"/>
                        <a:t>0-9</a:t>
                      </a:r>
                    </a:p>
                  </a:txBody>
                  <a:tcPr anchor="ctr"/>
                </a:tc>
                <a:tc>
                  <a:txBody>
                    <a:bodyPr/>
                    <a:lstStyle/>
                    <a:p>
                      <a:pPr algn="ctr"/>
                      <a:r>
                        <a:rPr lang="ru-RU" sz="1200" dirty="0"/>
                        <a:t>10-15</a:t>
                      </a:r>
                    </a:p>
                  </a:txBody>
                  <a:tcPr anchor="ctr"/>
                </a:tc>
                <a:tc>
                  <a:txBody>
                    <a:bodyPr/>
                    <a:lstStyle/>
                    <a:p>
                      <a:pPr algn="ctr"/>
                      <a:r>
                        <a:rPr lang="ru-RU" sz="1200" dirty="0"/>
                        <a:t>16-20</a:t>
                      </a:r>
                    </a:p>
                  </a:txBody>
                  <a:tcPr anchor="ctr"/>
                </a:tc>
                <a:tc>
                  <a:txBody>
                    <a:bodyPr/>
                    <a:lstStyle/>
                    <a:p>
                      <a:pPr algn="ctr"/>
                      <a:r>
                        <a:rPr lang="ru-RU" sz="1200" dirty="0"/>
                        <a:t>21-24</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39187" y="5649584"/>
            <a:ext cx="123361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TextBox 1">
            <a:extLst>
              <a:ext uri="{FF2B5EF4-FFF2-40B4-BE49-F238E27FC236}">
                <a16:creationId xmlns:a16="http://schemas.microsoft.com/office/drawing/2014/main" id="{5E9902F2-B0C9-4954-822F-C037FAFA4387}"/>
              </a:ext>
            </a:extLst>
          </p:cNvPr>
          <p:cNvSpPr txBox="1"/>
          <p:nvPr/>
        </p:nvSpPr>
        <p:spPr>
          <a:xfrm>
            <a:off x="9860472" y="-23206"/>
            <a:ext cx="2095638" cy="338554"/>
          </a:xfrm>
          <a:prstGeom prst="rect">
            <a:avLst/>
          </a:prstGeom>
          <a:noFill/>
        </p:spPr>
        <p:txBody>
          <a:bodyPr wrap="none" rtlCol="0">
            <a:spAutoFit/>
          </a:bodyPr>
          <a:lstStyle/>
          <a:p>
            <a:r>
              <a:rPr lang="ru-RU" sz="1600" dirty="0">
                <a:solidFill>
                  <a:schemeClr val="tx2">
                    <a:lumMod val="40000"/>
                    <a:lumOff val="60000"/>
                  </a:schemeClr>
                </a:solidFill>
              </a:rPr>
              <a:t>Русский язык, 4  класс</a:t>
            </a:r>
          </a:p>
        </p:txBody>
      </p:sp>
      <p:sp>
        <p:nvSpPr>
          <p:cNvPr id="23" name="Прямоугольник: скругленные углы 22">
            <a:extLst>
              <a:ext uri="{FF2B5EF4-FFF2-40B4-BE49-F238E27FC236}">
                <a16:creationId xmlns:a16="http://schemas.microsoft.com/office/drawing/2014/main" id="{1AE0B7F8-9632-45F7-9F46-5136C6F09987}"/>
              </a:ext>
            </a:extLst>
          </p:cNvPr>
          <p:cNvSpPr/>
          <p:nvPr/>
        </p:nvSpPr>
        <p:spPr>
          <a:xfrm>
            <a:off x="3337921" y="4981575"/>
            <a:ext cx="3450204" cy="1737565"/>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100" dirty="0">
              <a:solidFill>
                <a:schemeClr val="tx1"/>
              </a:solidFill>
            </a:endParaRPr>
          </a:p>
          <a:p>
            <a:pPr>
              <a:lnSpc>
                <a:spcPct val="114000"/>
              </a:lnSpc>
            </a:pPr>
            <a:r>
              <a:rPr lang="ru-RU" sz="1100" dirty="0">
                <a:solidFill>
                  <a:schemeClr val="tx1"/>
                </a:solidFill>
              </a:rPr>
              <a:t>Проверяемые элементы:</a:t>
            </a:r>
          </a:p>
          <a:p>
            <a:pPr marL="285750" indent="-285750">
              <a:lnSpc>
                <a:spcPct val="114000"/>
              </a:lnSpc>
              <a:buFont typeface="Courier New" panose="02070309020205020404" pitchFamily="49" charset="0"/>
              <a:buChar char="o"/>
            </a:pPr>
            <a:r>
              <a:rPr lang="ru-RU" sz="1100" dirty="0">
                <a:solidFill>
                  <a:schemeClr val="tx1"/>
                </a:solidFill>
              </a:rPr>
              <a:t>фонетика. графика. орфоэпия</a:t>
            </a:r>
          </a:p>
          <a:p>
            <a:pPr marL="285750" indent="-285750">
              <a:lnSpc>
                <a:spcPct val="114000"/>
              </a:lnSpc>
              <a:buFont typeface="Courier New" panose="02070309020205020404" pitchFamily="49" charset="0"/>
              <a:buChar char="o"/>
            </a:pPr>
            <a:r>
              <a:rPr lang="ru-RU" sz="1100" dirty="0">
                <a:solidFill>
                  <a:schemeClr val="tx1"/>
                </a:solidFill>
              </a:rPr>
              <a:t>лексика</a:t>
            </a:r>
          </a:p>
          <a:p>
            <a:pPr marL="285750" indent="-285750">
              <a:lnSpc>
                <a:spcPct val="114000"/>
              </a:lnSpc>
              <a:buFont typeface="Courier New" panose="02070309020205020404" pitchFamily="49" charset="0"/>
              <a:buChar char="o"/>
            </a:pPr>
            <a:r>
              <a:rPr lang="ru-RU" sz="1100" dirty="0">
                <a:solidFill>
                  <a:schemeClr val="tx1"/>
                </a:solidFill>
              </a:rPr>
              <a:t>состав слова (</a:t>
            </a:r>
            <a:r>
              <a:rPr lang="ru-RU" sz="1100" dirty="0" err="1">
                <a:solidFill>
                  <a:schemeClr val="tx1"/>
                </a:solidFill>
              </a:rPr>
              <a:t>морфемика</a:t>
            </a:r>
            <a:r>
              <a:rPr lang="ru-RU" sz="1100" dirty="0">
                <a:solidFill>
                  <a:schemeClr val="tx1"/>
                </a:solidFill>
              </a:rPr>
              <a:t>)</a:t>
            </a:r>
          </a:p>
          <a:p>
            <a:pPr marL="285750" indent="-285750">
              <a:lnSpc>
                <a:spcPct val="114000"/>
              </a:lnSpc>
              <a:buFont typeface="Courier New" panose="02070309020205020404" pitchFamily="49" charset="0"/>
              <a:buChar char="o"/>
            </a:pPr>
            <a:r>
              <a:rPr lang="ru-RU" sz="1100" dirty="0">
                <a:solidFill>
                  <a:schemeClr val="tx1"/>
                </a:solidFill>
              </a:rPr>
              <a:t>морфология</a:t>
            </a:r>
          </a:p>
          <a:p>
            <a:pPr marL="285750" indent="-285750">
              <a:lnSpc>
                <a:spcPct val="114000"/>
              </a:lnSpc>
              <a:buFont typeface="Courier New" panose="02070309020205020404" pitchFamily="49" charset="0"/>
              <a:buChar char="o"/>
            </a:pPr>
            <a:r>
              <a:rPr lang="ru-RU" sz="1100" dirty="0">
                <a:solidFill>
                  <a:schemeClr val="tx1"/>
                </a:solidFill>
              </a:rPr>
              <a:t>синтаксис</a:t>
            </a:r>
          </a:p>
          <a:p>
            <a:pPr marL="285750" indent="-285750">
              <a:lnSpc>
                <a:spcPct val="114000"/>
              </a:lnSpc>
              <a:buFont typeface="Courier New" panose="02070309020205020404" pitchFamily="49" charset="0"/>
              <a:buChar char="o"/>
            </a:pPr>
            <a:r>
              <a:rPr lang="ru-RU" sz="1100" dirty="0">
                <a:solidFill>
                  <a:schemeClr val="tx1"/>
                </a:solidFill>
              </a:rPr>
              <a:t>орфография и пунктуация</a:t>
            </a:r>
          </a:p>
          <a:p>
            <a:pPr marL="285750" indent="-285750">
              <a:lnSpc>
                <a:spcPct val="114000"/>
              </a:lnSpc>
              <a:buFont typeface="Courier New" panose="02070309020205020404" pitchFamily="49" charset="0"/>
              <a:buChar char="o"/>
            </a:pPr>
            <a:r>
              <a:rPr lang="ru-RU" sz="1100" dirty="0">
                <a:solidFill>
                  <a:schemeClr val="tx1"/>
                </a:solidFill>
              </a:rPr>
              <a:t>развитие речи</a:t>
            </a:r>
          </a:p>
          <a:p>
            <a:pPr>
              <a:lnSpc>
                <a:spcPct val="114000"/>
              </a:lnSpc>
            </a:pPr>
            <a:endParaRPr lang="ru-RU" sz="1100" dirty="0">
              <a:solidFill>
                <a:schemeClr val="tx1"/>
              </a:solidFill>
            </a:endParaRPr>
          </a:p>
          <a:p>
            <a:endParaRPr lang="ru-RU" sz="1100" dirty="0">
              <a:solidFill>
                <a:schemeClr val="tx1"/>
              </a:solidFill>
            </a:endParaRPr>
          </a:p>
        </p:txBody>
      </p:sp>
    </p:spTree>
    <p:extLst>
      <p:ext uri="{BB962C8B-B14F-4D97-AF65-F5344CB8AC3E}">
        <p14:creationId xmlns:p14="http://schemas.microsoft.com/office/powerpoint/2010/main" val="68446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4249722139"/>
              </p:ext>
            </p:extLst>
          </p:nvPr>
        </p:nvGraphicFramePr>
        <p:xfrm>
          <a:off x="75942" y="803053"/>
          <a:ext cx="11796583" cy="5852351"/>
        </p:xfrm>
        <a:graphic>
          <a:graphicData uri="http://schemas.openxmlformats.org/drawingml/2006/table">
            <a:tbl>
              <a:tblPr firstRow="1" firstCol="1" lastRow="1" lastCol="1" bandRow="1" bandCol="1">
                <a:noFill/>
                <a:tableStyleId>{5940675A-B579-460E-94D1-54222C63F5DA}</a:tableStyleId>
              </a:tblPr>
              <a:tblGrid>
                <a:gridCol w="378941">
                  <a:extLst>
                    <a:ext uri="{9D8B030D-6E8A-4147-A177-3AD203B41FA5}">
                      <a16:colId xmlns:a16="http://schemas.microsoft.com/office/drawing/2014/main" val="1602300257"/>
                    </a:ext>
                  </a:extLst>
                </a:gridCol>
                <a:gridCol w="11417642">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400" b="1" dirty="0">
                          <a:effectLst/>
                        </a:rPr>
                        <a:t>№</a:t>
                      </a:r>
                    </a:p>
                    <a:p>
                      <a:pPr algn="ctr">
                        <a:lnSpc>
                          <a:spcPct val="115000"/>
                        </a:lnSpc>
                        <a:spcBef>
                          <a:spcPts val="55"/>
                        </a:spcBef>
                        <a:spcAft>
                          <a:spcPts val="0"/>
                        </a:spcAft>
                        <a:tabLst>
                          <a:tab pos="452120" algn="l"/>
                        </a:tabLst>
                      </a:pPr>
                      <a:r>
                        <a:rPr lang="ru-RU" sz="1400" b="1" dirty="0">
                          <a:effectLst/>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rPr>
                        <a:t>Блоки</a:t>
                      </a:r>
                      <a:r>
                        <a:rPr lang="ru-RU" sz="1400" b="1" spc="-35" dirty="0">
                          <a:effectLst/>
                        </a:rPr>
                        <a:t> </a:t>
                      </a:r>
                      <a:r>
                        <a:rPr lang="ru-RU" sz="1400" b="1" dirty="0" err="1">
                          <a:effectLst/>
                        </a:rPr>
                        <a:t>ПООП</a:t>
                      </a:r>
                      <a:r>
                        <a:rPr lang="ru-RU" sz="1400" b="1" spc="-35" dirty="0">
                          <a:effectLst/>
                        </a:rPr>
                        <a:t> </a:t>
                      </a:r>
                      <a:r>
                        <a:rPr lang="ru-RU" sz="1400" b="1" dirty="0" err="1">
                          <a:effectLst/>
                        </a:rPr>
                        <a:t>НОО</a:t>
                      </a:r>
                      <a:r>
                        <a:rPr lang="ru-RU" sz="1400" b="1" dirty="0">
                          <a:effectLst/>
                        </a:rPr>
                        <a:t>:</a:t>
                      </a:r>
                      <a:r>
                        <a:rPr lang="ru-RU" sz="1400" b="1" spc="-35" dirty="0">
                          <a:effectLst/>
                        </a:rPr>
                        <a:t> </a:t>
                      </a:r>
                      <a:r>
                        <a:rPr lang="ru-RU" sz="1400" b="1" dirty="0">
                          <a:effectLst/>
                        </a:rPr>
                        <a:t>выпускник</a:t>
                      </a:r>
                      <a:r>
                        <a:rPr lang="ru-RU" sz="1400" b="1" spc="-45" dirty="0">
                          <a:effectLst/>
                        </a:rPr>
                        <a:t> </a:t>
                      </a:r>
                      <a:r>
                        <a:rPr lang="ru-RU" sz="1400" b="1" dirty="0">
                          <a:effectLst/>
                        </a:rPr>
                        <a:t>научится</a:t>
                      </a:r>
                      <a:r>
                        <a:rPr lang="ru-RU" sz="1400" b="1" spc="-35" dirty="0">
                          <a:effectLst/>
                        </a:rPr>
                        <a:t> </a:t>
                      </a:r>
                      <a:r>
                        <a:rPr lang="ru-RU" sz="1400" b="1" dirty="0">
                          <a:effectLst/>
                        </a:rPr>
                        <a:t>/</a:t>
                      </a:r>
                      <a:r>
                        <a:rPr lang="ru-RU" sz="1400" b="1" spc="-20" dirty="0">
                          <a:effectLst/>
                        </a:rPr>
                        <a:t> </a:t>
                      </a:r>
                      <a:r>
                        <a:rPr lang="ru-RU" sz="1400" b="1" dirty="0">
                          <a:effectLst/>
                        </a:rPr>
                        <a:t>получит </a:t>
                      </a:r>
                      <a:r>
                        <a:rPr lang="ru-RU" sz="1400" b="1" spc="-285" dirty="0">
                          <a:effectLst/>
                        </a:rPr>
                        <a:t> </a:t>
                      </a:r>
                      <a:r>
                        <a:rPr lang="ru-RU" sz="1400" b="1" dirty="0">
                          <a:effectLst/>
                        </a:rPr>
                        <a:t>возможность</a:t>
                      </a:r>
                      <a:r>
                        <a:rPr lang="ru-RU" sz="1400" b="1" spc="-10" dirty="0">
                          <a:effectLst/>
                        </a:rPr>
                        <a:t> </a:t>
                      </a:r>
                      <a:r>
                        <a:rPr lang="ru-RU" sz="1400" b="1" dirty="0">
                          <a:effectLst/>
                        </a:rPr>
                        <a:t>научиться</a:t>
                      </a:r>
                      <a:r>
                        <a:rPr lang="ru-RU" sz="1400" b="1" spc="-5" dirty="0">
                          <a:effectLst/>
                        </a:rPr>
                        <a:t> </a:t>
                      </a:r>
                      <a:r>
                        <a:rPr lang="ru-RU" sz="1400" b="1" dirty="0">
                          <a:effectLst/>
                        </a:rPr>
                        <a:t>или</a:t>
                      </a:r>
                      <a:r>
                        <a:rPr lang="ru-RU" sz="1400" b="1" spc="-10" dirty="0">
                          <a:effectLst/>
                        </a:rPr>
                        <a:t> </a:t>
                      </a:r>
                      <a:r>
                        <a:rPr lang="ru-RU" sz="1400" b="1" dirty="0">
                          <a:effectLst/>
                        </a:rPr>
                        <a:t>проверяемые требования</a:t>
                      </a:r>
                      <a:r>
                        <a:rPr lang="ru-RU" sz="1400" b="1" spc="-20" dirty="0">
                          <a:effectLst/>
                        </a:rPr>
                        <a:t> </a:t>
                      </a:r>
                      <a:r>
                        <a:rPr lang="ru-RU" sz="1400" b="1" dirty="0">
                          <a:effectLst/>
                        </a:rPr>
                        <a:t>(умения)</a:t>
                      </a:r>
                      <a:r>
                        <a:rPr lang="ru-RU" sz="1400" b="1" spc="-25" dirty="0">
                          <a:effectLst/>
                        </a:rPr>
                        <a:t> </a:t>
                      </a:r>
                      <a:r>
                        <a:rPr lang="ru-RU" sz="1400" b="1" dirty="0">
                          <a:effectLst/>
                        </a:rPr>
                        <a:t>в</a:t>
                      </a:r>
                      <a:r>
                        <a:rPr lang="ru-RU" sz="1400" b="1" spc="-30" dirty="0">
                          <a:effectLst/>
                        </a:rPr>
                        <a:t> </a:t>
                      </a:r>
                      <a:r>
                        <a:rPr lang="ru-RU" sz="1400" b="1" dirty="0">
                          <a:effectLst/>
                        </a:rPr>
                        <a:t>соответствии</a:t>
                      </a:r>
                      <a:r>
                        <a:rPr lang="ru-RU" sz="1400" b="1" spc="-20" dirty="0">
                          <a:effectLst/>
                        </a:rPr>
                        <a:t> </a:t>
                      </a:r>
                      <a:r>
                        <a:rPr lang="ru-RU" sz="1400" b="1" dirty="0">
                          <a:effectLst/>
                        </a:rPr>
                        <a:t>с</a:t>
                      </a:r>
                      <a:r>
                        <a:rPr lang="ru-RU" sz="1400" b="1" spc="-25" dirty="0">
                          <a:effectLst/>
                        </a:rPr>
                        <a:t> </a:t>
                      </a:r>
                      <a:r>
                        <a:rPr lang="ru-RU" sz="1400" b="1" dirty="0" err="1">
                          <a:effectLst/>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43744">
                <a:tc>
                  <a:txBody>
                    <a:bodyPr/>
                    <a:lstStyle/>
                    <a:p>
                      <a:pPr algn="ctr">
                        <a:spcBef>
                          <a:spcPts val="55"/>
                        </a:spcBef>
                        <a:spcAft>
                          <a:spcPts val="0"/>
                        </a:spcAft>
                        <a:tabLst>
                          <a:tab pos="452120" algn="l"/>
                        </a:tabLst>
                      </a:pPr>
                      <a:r>
                        <a:rPr lang="ru-RU" sz="1400" dirty="0">
                          <a:effectLst/>
                        </a:rPr>
                        <a:t>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распознавать правильную орфоэпическую норму; ставить ударение в словах в соответствии с нормами современного русского языка</a:t>
                      </a:r>
                      <a:endParaRPr lang="ru-RU" sz="2000" dirty="0">
                        <a:effectLst/>
                      </a:endParaRPr>
                    </a:p>
                  </a:txBody>
                  <a:tcPr anchor="ctr">
                    <a:noFill/>
                  </a:tcPr>
                </a:tc>
                <a:extLst>
                  <a:ext uri="{0D108BD9-81ED-4DB2-BD59-A6C34878D82A}">
                    <a16:rowId xmlns:a16="http://schemas.microsoft.com/office/drawing/2014/main" val="2160456702"/>
                  </a:ext>
                </a:extLst>
              </a:tr>
              <a:tr h="0">
                <a:tc>
                  <a:txBody>
                    <a:bodyPr/>
                    <a:lstStyle/>
                    <a:p>
                      <a:pPr algn="ctr">
                        <a:spcBef>
                          <a:spcPts val="55"/>
                        </a:spcBef>
                        <a:spcAft>
                          <a:spcPts val="0"/>
                        </a:spcAft>
                        <a:tabLst>
                          <a:tab pos="452120" algn="l"/>
                        </a:tabLst>
                      </a:pPr>
                      <a:r>
                        <a:rPr lang="ru-RU" sz="1400" dirty="0">
                          <a:effectLst/>
                        </a:rPr>
                        <a:t>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классифицировать согласные звуки; характеризовать звуки русского языка: согласные звонкие/глухие</a:t>
                      </a:r>
                      <a:endParaRPr lang="ru-RU" sz="2000" dirty="0">
                        <a:effectLst/>
                      </a:endParaRPr>
                    </a:p>
                  </a:txBody>
                  <a:tcPr anchor="ctr">
                    <a:noFill/>
                  </a:tcPr>
                </a:tc>
                <a:extLst>
                  <a:ext uri="{0D108BD9-81ED-4DB2-BD59-A6C34878D82A}">
                    <a16:rowId xmlns:a16="http://schemas.microsoft.com/office/drawing/2014/main" val="3392768954"/>
                  </a:ext>
                </a:extLst>
              </a:tr>
              <a:tr h="179829">
                <a:tc>
                  <a:txBody>
                    <a:bodyPr/>
                    <a:lstStyle/>
                    <a:p>
                      <a:pPr algn="ctr">
                        <a:spcBef>
                          <a:spcPts val="55"/>
                        </a:spcBef>
                        <a:spcAft>
                          <a:spcPts val="0"/>
                        </a:spcAft>
                        <a:tabLst>
                          <a:tab pos="452120" algn="l"/>
                        </a:tabLst>
                      </a:pPr>
                      <a:r>
                        <a:rPr lang="ru-RU" sz="1400" dirty="0">
                          <a:effectLst/>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определять тему и основную мысль текста; адекватно формулировать основную мысль в письменной форме, соблюдая нормы построения предложения и словоупотребления</a:t>
                      </a:r>
                      <a:endParaRPr lang="ru-RU" sz="2000" dirty="0">
                        <a:effectLst/>
                      </a:endParaRPr>
                    </a:p>
                  </a:txBody>
                  <a:tcPr anchor="ctr">
                    <a:noFill/>
                  </a:tcPr>
                </a:tc>
                <a:extLst>
                  <a:ext uri="{0D108BD9-81ED-4DB2-BD59-A6C34878D82A}">
                    <a16:rowId xmlns:a16="http://schemas.microsoft.com/office/drawing/2014/main" val="3154431114"/>
                  </a:ext>
                </a:extLst>
              </a:tr>
              <a:tr h="0">
                <a:tc>
                  <a:txBody>
                    <a:bodyPr/>
                    <a:lstStyle/>
                    <a:p>
                      <a:pPr algn="ctr">
                        <a:spcBef>
                          <a:spcPts val="55"/>
                        </a:spcBef>
                        <a:spcAft>
                          <a:spcPts val="0"/>
                        </a:spcAft>
                        <a:tabLst>
                          <a:tab pos="452120" algn="l"/>
                        </a:tabLst>
                      </a:pPr>
                      <a:r>
                        <a:rPr lang="ru-RU" sz="1400" dirty="0">
                          <a:effectLst/>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делить тексты на смысловые части; составлять план прочитанного текста (адекватно воспроизводить прочитанный текст с заданной степенью свернутости) в письменной форме, соблюдая нормы построения предложения и словоупотребления</a:t>
                      </a:r>
                      <a:endParaRPr lang="ru-RU" sz="2000" dirty="0">
                        <a:effectLst/>
                      </a:endParaRPr>
                    </a:p>
                  </a:txBody>
                  <a:tcPr anchor="ctr">
                    <a:noFill/>
                  </a:tcPr>
                </a:tc>
                <a:extLst>
                  <a:ext uri="{0D108BD9-81ED-4DB2-BD59-A6C34878D82A}">
                    <a16:rowId xmlns:a16="http://schemas.microsoft.com/office/drawing/2014/main" val="3563562072"/>
                  </a:ext>
                </a:extLst>
              </a:tr>
              <a:tr h="167294">
                <a:tc>
                  <a:txBody>
                    <a:bodyPr/>
                    <a:lstStyle/>
                    <a:p>
                      <a:pPr algn="ctr">
                        <a:spcBef>
                          <a:spcPts val="55"/>
                        </a:spcBef>
                        <a:spcAft>
                          <a:spcPts val="0"/>
                        </a:spcAft>
                        <a:tabLst>
                          <a:tab pos="452120" algn="l"/>
                        </a:tabLst>
                      </a:pPr>
                      <a:r>
                        <a:rPr lang="ru-RU" sz="1400" dirty="0">
                          <a:effectLst/>
                        </a:rPr>
                        <a:t>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задавать вопросы по содержанию текста; умение строить речевое высказывание заданной структуры (вопросительное предложение) в письменной форме по содержанию прочитанного текста</a:t>
                      </a:r>
                      <a:endParaRPr lang="ru-RU" sz="2000" dirty="0">
                        <a:effectLst/>
                      </a:endParaRPr>
                    </a:p>
                  </a:txBody>
                  <a:tcPr anchor="ctr">
                    <a:noFill/>
                  </a:tcPr>
                </a:tc>
                <a:extLst>
                  <a:ext uri="{0D108BD9-81ED-4DB2-BD59-A6C34878D82A}">
                    <a16:rowId xmlns:a16="http://schemas.microsoft.com/office/drawing/2014/main" val="948520697"/>
                  </a:ext>
                </a:extLst>
              </a:tr>
              <a:tr h="167294">
                <a:tc>
                  <a:txBody>
                    <a:bodyPr/>
                    <a:lstStyle/>
                    <a:p>
                      <a:pPr algn="ctr">
                        <a:spcBef>
                          <a:spcPts val="55"/>
                        </a:spcBef>
                        <a:spcAft>
                          <a:spcPts val="0"/>
                        </a:spcAft>
                        <a:tabLst>
                          <a:tab pos="452120" algn="l"/>
                        </a:tabLst>
                      </a:pPr>
                      <a:r>
                        <a:rPr lang="ru-RU" sz="1400" dirty="0">
                          <a:effectLst/>
                        </a:rPr>
                        <a:t>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распознавать значение слова по контексту; адекватно формулировать значение слова в письменной форме, соблюдая нормы построения предложения и словоупотребления</a:t>
                      </a:r>
                      <a:endParaRPr lang="ru-RU" sz="2000" dirty="0">
                        <a:effectLst/>
                      </a:endParaRPr>
                    </a:p>
                  </a:txBody>
                  <a:tcPr anchor="ctr">
                    <a:noFill/>
                  </a:tcPr>
                </a:tc>
                <a:extLst>
                  <a:ext uri="{0D108BD9-81ED-4DB2-BD59-A6C34878D82A}">
                    <a16:rowId xmlns:a16="http://schemas.microsoft.com/office/drawing/2014/main" val="2211631790"/>
                  </a:ext>
                </a:extLst>
              </a:tr>
              <a:tr h="167294">
                <a:tc>
                  <a:txBody>
                    <a:bodyPr/>
                    <a:lstStyle/>
                    <a:p>
                      <a:pPr algn="ctr">
                        <a:spcBef>
                          <a:spcPts val="55"/>
                        </a:spcBef>
                        <a:spcAft>
                          <a:spcPts val="0"/>
                        </a:spcAft>
                        <a:tabLst>
                          <a:tab pos="452120" algn="l"/>
                        </a:tabLst>
                      </a:pPr>
                      <a:r>
                        <a:rPr lang="ru-RU" sz="1400" dirty="0">
                          <a:effectLst/>
                        </a:rPr>
                        <a:t>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распознавать значение слова по контексту; подбирать к слову близкие по значению слова – синонимы</a:t>
                      </a:r>
                      <a:endParaRPr lang="ru-RU" sz="2000" dirty="0">
                        <a:effectLst/>
                      </a:endParaRPr>
                    </a:p>
                  </a:txBody>
                  <a:tcPr anchor="ctr">
                    <a:noFill/>
                  </a:tcPr>
                </a:tc>
                <a:extLst>
                  <a:ext uri="{0D108BD9-81ED-4DB2-BD59-A6C34878D82A}">
                    <a16:rowId xmlns:a16="http://schemas.microsoft.com/office/drawing/2014/main" val="787312287"/>
                  </a:ext>
                </a:extLst>
              </a:tr>
              <a:tr h="167294">
                <a:tc>
                  <a:txBody>
                    <a:bodyPr/>
                    <a:lstStyle/>
                    <a:p>
                      <a:pPr algn="ctr">
                        <a:spcBef>
                          <a:spcPts val="55"/>
                        </a:spcBef>
                        <a:spcAft>
                          <a:spcPts val="0"/>
                        </a:spcAft>
                        <a:tabLst>
                          <a:tab pos="452120" algn="l"/>
                        </a:tabLst>
                      </a:pPr>
                      <a:r>
                        <a:rPr lang="ru-RU" sz="1400" dirty="0">
                          <a:effectLst/>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классифицировать слова по составу: находить в словах с однозначно выделяемыми морфемами окончание, корень, приставку, суффикс</a:t>
                      </a:r>
                      <a:endParaRPr lang="ru-RU" sz="2000" dirty="0">
                        <a:effectLst/>
                      </a:endParaRPr>
                    </a:p>
                  </a:txBody>
                  <a:tcPr anchor="ctr">
                    <a:noFill/>
                  </a:tcPr>
                </a:tc>
                <a:extLst>
                  <a:ext uri="{0D108BD9-81ED-4DB2-BD59-A6C34878D82A}">
                    <a16:rowId xmlns:a16="http://schemas.microsoft.com/office/drawing/2014/main" val="2107994524"/>
                  </a:ext>
                </a:extLst>
              </a:tr>
              <a:tr h="167294">
                <a:tc>
                  <a:txBody>
                    <a:bodyPr/>
                    <a:lstStyle/>
                    <a:p>
                      <a:pPr algn="ctr">
                        <a:spcBef>
                          <a:spcPts val="55"/>
                        </a:spcBef>
                        <a:spcAft>
                          <a:spcPts val="0"/>
                        </a:spcAft>
                        <a:tabLst>
                          <a:tab pos="452120" algn="l"/>
                        </a:tabLst>
                      </a:pPr>
                      <a:r>
                        <a:rPr lang="ru-RU" sz="1400" dirty="0">
                          <a:effectLst/>
                        </a:rPr>
                        <a:t>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распознавать грамматические признаки слов, с учетом совокупности выявленных признаков относить слова к определенной группе основных частей речи: распознавать имена существительные в предложении, распознавать грамматические признаки имени существительного</a:t>
                      </a:r>
                      <a:endParaRPr lang="ru-RU" sz="2000" dirty="0">
                        <a:effectLst/>
                      </a:endParaRPr>
                    </a:p>
                  </a:txBody>
                  <a:tcPr anchor="ctr">
                    <a:noFill/>
                  </a:tcPr>
                </a:tc>
                <a:extLst>
                  <a:ext uri="{0D108BD9-81ED-4DB2-BD59-A6C34878D82A}">
                    <a16:rowId xmlns:a16="http://schemas.microsoft.com/office/drawing/2014/main" val="3118435976"/>
                  </a:ext>
                </a:extLst>
              </a:tr>
              <a:tr h="179829">
                <a:tc>
                  <a:txBody>
                    <a:bodyPr/>
                    <a:lstStyle/>
                    <a:p>
                      <a:pPr algn="ctr">
                        <a:spcBef>
                          <a:spcPts val="55"/>
                        </a:spcBef>
                        <a:spcAft>
                          <a:spcPts val="0"/>
                        </a:spcAft>
                        <a:tabLst>
                          <a:tab pos="452120" algn="l"/>
                        </a:tabLst>
                      </a:pPr>
                      <a:r>
                        <a:rPr lang="ru-RU" sz="1400" dirty="0">
                          <a:effectLst/>
                        </a:rPr>
                        <a:t>10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распознавать грамматические признаки слов, с учетом совокупности выявленных признаков относить слова к определенной группе основных частей речи: распознавать имена прилагательные в предложении, распознавать грамматические признаки имени прилагательного</a:t>
                      </a:r>
                      <a:endParaRPr lang="ru-RU" sz="2000" dirty="0">
                        <a:effectLst/>
                      </a:endParaRPr>
                    </a:p>
                  </a:txBody>
                  <a:tcPr anchor="ctr">
                    <a:noFill/>
                  </a:tcPr>
                </a:tc>
                <a:extLst>
                  <a:ext uri="{0D108BD9-81ED-4DB2-BD59-A6C34878D82A}">
                    <a16:rowId xmlns:a16="http://schemas.microsoft.com/office/drawing/2014/main" val="3693297316"/>
                  </a:ext>
                </a:extLst>
              </a:tr>
              <a:tr h="179829">
                <a:tc>
                  <a:txBody>
                    <a:bodyPr/>
                    <a:lstStyle/>
                    <a:p>
                      <a:pPr algn="ctr">
                        <a:spcBef>
                          <a:spcPts val="55"/>
                        </a:spcBef>
                        <a:spcAft>
                          <a:spcPts val="0"/>
                        </a:spcAft>
                        <a:tabLst>
                          <a:tab pos="452120" algn="l"/>
                        </a:tabLst>
                      </a:pPr>
                      <a:r>
                        <a:rPr lang="ru-RU" sz="1400" dirty="0">
                          <a:effectLst/>
                        </a:rPr>
                        <a:t>11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распознавать грамматические признаки слов, с учетом совокупности выявленных признаков относить слова к определенной группе основных частей речи: распознавать глаголы в предложении</a:t>
                      </a:r>
                      <a:endParaRPr lang="ru-RU" sz="2000" dirty="0">
                        <a:effectLst/>
                      </a:endParaRPr>
                    </a:p>
                  </a:txBody>
                  <a:tcPr anchor="ctr">
                    <a:noFill/>
                  </a:tcPr>
                </a:tc>
                <a:extLst>
                  <a:ext uri="{0D108BD9-81ED-4DB2-BD59-A6C34878D82A}">
                    <a16:rowId xmlns:a16="http://schemas.microsoft.com/office/drawing/2014/main" val="3471702041"/>
                  </a:ext>
                </a:extLst>
              </a:tr>
              <a:tr h="231848">
                <a:tc>
                  <a:txBody>
                    <a:bodyPr/>
                    <a:lstStyle/>
                    <a:p>
                      <a:pPr algn="ctr">
                        <a:spcBef>
                          <a:spcPts val="55"/>
                        </a:spcBef>
                        <a:spcAft>
                          <a:spcPts val="0"/>
                        </a:spcAft>
                        <a:tabLst>
                          <a:tab pos="452120" algn="l"/>
                        </a:tabLst>
                      </a:pPr>
                      <a:r>
                        <a:rPr lang="ru-RU" sz="1400" dirty="0">
                          <a:effectLst/>
                        </a:rPr>
                        <a:t>12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r>
                        <a:rPr lang="ru-RU" sz="1400" b="0" i="0" dirty="0">
                          <a:solidFill>
                            <a:srgbClr val="000000"/>
                          </a:solidFill>
                          <a:effectLst/>
                          <a:latin typeface="TimesNewRoman"/>
                        </a:rPr>
                        <a:t>Умение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 соблюдая при письме изученные орфографические и пунктуационные нормы</a:t>
                      </a:r>
                      <a:endParaRPr lang="ru-RU" sz="2000" dirty="0">
                        <a:effectLst/>
                      </a:endParaRPr>
                    </a:p>
                  </a:txBody>
                  <a:tcPr anchor="ctr">
                    <a:noFill/>
                  </a:tcPr>
                </a:tc>
                <a:extLst>
                  <a:ext uri="{0D108BD9-81ED-4DB2-BD59-A6C34878D82A}">
                    <a16:rowId xmlns:a16="http://schemas.microsoft.com/office/drawing/2014/main" val="2594582822"/>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589020" y="101173"/>
            <a:ext cx="10728960" cy="594360"/>
          </a:xfrm>
        </p:spPr>
        <p:txBody>
          <a:bodyPr>
            <a:normAutofit/>
          </a:bodyPr>
          <a:lstStyle/>
          <a:p>
            <a:r>
              <a:rPr lang="ru-RU" sz="3200" b="1" dirty="0"/>
              <a:t>Требования (умения)</a:t>
            </a:r>
          </a:p>
        </p:txBody>
      </p:sp>
      <p:sp>
        <p:nvSpPr>
          <p:cNvPr id="4" name="TextBox 3">
            <a:extLst>
              <a:ext uri="{FF2B5EF4-FFF2-40B4-BE49-F238E27FC236}">
                <a16:creationId xmlns:a16="http://schemas.microsoft.com/office/drawing/2014/main" id="{8F0419F6-08D5-42A5-B793-CFCA814E57DD}"/>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19804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66108" y="133348"/>
            <a:ext cx="8362281" cy="444387"/>
          </a:xfrm>
        </p:spPr>
        <p:txBody>
          <a:bodyPr>
            <a:noAutofit/>
          </a:bodyPr>
          <a:lstStyle/>
          <a:p>
            <a:pPr algn="ctr"/>
            <a:r>
              <a:rPr lang="ru-RU" sz="2000" b="1" dirty="0"/>
              <a:t>Изменение доли участников по качеству знаний («4»+«5») </a:t>
            </a:r>
            <a:br>
              <a:rPr lang="ru-RU" sz="2000" b="1" dirty="0"/>
            </a:br>
            <a:r>
              <a:rPr lang="ru-RU" sz="2000" b="1" dirty="0"/>
              <a:t>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853662920"/>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431161631"/>
              </p:ext>
            </p:extLst>
          </p:nvPr>
        </p:nvGraphicFramePr>
        <p:xfrm>
          <a:off x="0" y="3799534"/>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42A3FD3-D908-41EA-AE3A-EB4B9F264A90}"/>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269698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7532073" cy="509260"/>
          </a:xfrm>
        </p:spPr>
        <p:txBody>
          <a:bodyPr>
            <a:noAutofit/>
          </a:bodyPr>
          <a:lstStyle/>
          <a:p>
            <a:r>
              <a:rPr lang="ru-RU" b="1" dirty="0"/>
              <a:t>Достижение планируемых результатов в 2025 г.</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902684276"/>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814743" y="5999520"/>
            <a:ext cx="2967681" cy="461665"/>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814743" y="6253345"/>
            <a:ext cx="2967681"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814742" y="6546819"/>
            <a:ext cx="2967682"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515028" y="6368095"/>
            <a:ext cx="36577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516792" y="6632665"/>
            <a:ext cx="363633"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515030" y="6085245"/>
            <a:ext cx="365783"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C2C120E4-805D-4CA1-8541-D0A08051BA95}"/>
              </a:ext>
            </a:extLst>
          </p:cNvPr>
          <p:cNvSpPr txBox="1"/>
          <p:nvPr/>
        </p:nvSpPr>
        <p:spPr>
          <a:xfrm>
            <a:off x="10562067" y="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4  класс</a:t>
            </a:r>
          </a:p>
        </p:txBody>
      </p:sp>
    </p:spTree>
    <p:extLst>
      <p:ext uri="{BB962C8B-B14F-4D97-AF65-F5344CB8AC3E}">
        <p14:creationId xmlns:p14="http://schemas.microsoft.com/office/powerpoint/2010/main" val="42610908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3401</Words>
  <Application>Microsoft Office PowerPoint</Application>
  <PresentationFormat>Широкоэкранный</PresentationFormat>
  <Paragraphs>537</Paragraphs>
  <Slides>54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54</vt:i4>
      </vt:variant>
    </vt:vector>
  </HeadingPairs>
  <TitlesOfParts>
    <vt:vector size="62" baseType="lpstr">
      <vt:lpstr>Arial</vt:lpstr>
      <vt:lpstr>Calibri</vt:lpstr>
      <vt:lpstr>Calibri Light</vt:lpstr>
      <vt:lpstr>Courier New</vt:lpstr>
      <vt:lpstr>Montserrat regular</vt:lpstr>
      <vt:lpstr>Times New Roman</vt:lpstr>
      <vt:lpstr>TimesNewRoman</vt:lpstr>
      <vt:lpstr>Тема Office</vt:lpstr>
      <vt:lpstr>Результаты Всероссийских проверочных работ (ВПР)   в  Приморском крае  2025 год 4 класс</vt:lpstr>
      <vt:lpstr>Цель Всероссийских проверочных работ</vt:lpstr>
      <vt:lpstr>Как использовать результаты ВПР</vt:lpstr>
      <vt:lpstr>Презентация PowerPoint</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 в 2025 г.</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 в 2025 г.</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 в 2025 г.</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в  2025 г. (в  параллели 4 классов впервые проводится ВПР по иностранным языкам)</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2025 г. (в  параллели 4 классов впервые проводится ВПР по литературному чтению)</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Новожеева Елена</dc:creator>
  <cp:lastModifiedBy>Ирина А. Карташова</cp:lastModifiedBy>
  <cp:revision>662</cp:revision>
  <cp:lastPrinted>2025-06-19T07:10:59Z</cp:lastPrinted>
  <dcterms:created xsi:type="dcterms:W3CDTF">2022-06-03T19:16:13Z</dcterms:created>
  <dcterms:modified xsi:type="dcterms:W3CDTF">2025-07-01T22:54:52Z</dcterms:modified>
</cp:coreProperties>
</file>