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Ex1.xml" ContentType="application/vnd.ms-office.chartex+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Ex2.xml" ContentType="application/vnd.ms-office.chartex+xml"/>
  <Override PartName="/ppt/charts/style16.xml" ContentType="application/vnd.ms-office.chartstyle+xml"/>
  <Override PartName="/ppt/charts/colors16.xml" ContentType="application/vnd.ms-office.chartcolorstyle+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0.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Ex3.xml" ContentType="application/vnd.ms-office.chartex+xml"/>
  <Override PartName="/ppt/charts/style23.xml" ContentType="application/vnd.ms-office.chartstyle+xml"/>
  <Override PartName="/ppt/charts/colors23.xml" ContentType="application/vnd.ms-office.chartcolorstyle+xml"/>
  <Override PartName="/ppt/charts/chart21.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Ex4.xml" ContentType="application/vnd.ms-office.chartex+xml"/>
  <Override PartName="/ppt/charts/style30.xml" ContentType="application/vnd.ms-office.chartstyle+xml"/>
  <Override PartName="/ppt/charts/colors30.xml" ContentType="application/vnd.ms-office.chartcolorstyle+xml"/>
  <Override PartName="/ppt/charts/chart2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2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2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Ex5.xml" ContentType="application/vnd.ms-office.chartex+xml"/>
  <Override PartName="/ppt/charts/style37.xml" ContentType="application/vnd.ms-office.chartstyle+xml"/>
  <Override PartName="/ppt/charts/colors37.xml" ContentType="application/vnd.ms-office.chartcolorstyle+xml"/>
  <Override PartName="/ppt/charts/chart33.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4.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35.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36.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37.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38.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Ex6.xml" ContentType="application/vnd.ms-office.chartex+xml"/>
  <Override PartName="/ppt/charts/style44.xml" ContentType="application/vnd.ms-office.chartstyle+xml"/>
  <Override PartName="/ppt/charts/colors44.xml" ContentType="application/vnd.ms-office.chartcolorstyle+xml"/>
  <Override PartName="/ppt/charts/chart3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0.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2.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44.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Ex7.xml" ContentType="application/vnd.ms-office.chartex+xml"/>
  <Override PartName="/ppt/charts/style51.xml" ContentType="application/vnd.ms-office.chartstyle+xml"/>
  <Override PartName="/ppt/charts/colors51.xml" ContentType="application/vnd.ms-office.chartcolorstyle+xml"/>
  <Override PartName="/ppt/charts/chart45.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46.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47.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4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4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0.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Ex8.xml" ContentType="application/vnd.ms-office.chartex+xml"/>
  <Override PartName="/ppt/charts/style58.xml" ContentType="application/vnd.ms-office.chartstyle+xml"/>
  <Override PartName="/ppt/charts/colors58.xml" ContentType="application/vnd.ms-office.chartcolorstyle+xml"/>
  <Override PartName="/ppt/charts/chart51.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52.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53.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54.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55.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56.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Ex9.xml" ContentType="application/vnd.ms-office.chartex+xml"/>
  <Override PartName="/ppt/charts/style65.xml" ContentType="application/vnd.ms-office.chartstyle+xml"/>
  <Override PartName="/ppt/charts/colors6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8"/>
  </p:handoutMasterIdLst>
  <p:sldIdLst>
    <p:sldId id="257" r:id="rId2"/>
    <p:sldId id="275" r:id="rId3"/>
    <p:sldId id="260" r:id="rId4"/>
    <p:sldId id="286" r:id="rId5"/>
    <p:sldId id="394" r:id="rId6"/>
    <p:sldId id="356" r:id="rId7"/>
    <p:sldId id="357" r:id="rId8"/>
    <p:sldId id="358" r:id="rId9"/>
    <p:sldId id="359" r:id="rId10"/>
    <p:sldId id="360" r:id="rId11"/>
    <p:sldId id="361" r:id="rId12"/>
    <p:sldId id="362" r:id="rId13"/>
    <p:sldId id="363" r:id="rId14"/>
    <p:sldId id="364" r:id="rId15"/>
    <p:sldId id="365" r:id="rId16"/>
    <p:sldId id="366" r:id="rId17"/>
    <p:sldId id="367" r:id="rId18"/>
    <p:sldId id="368" r:id="rId19"/>
    <p:sldId id="369" r:id="rId20"/>
    <p:sldId id="370" r:id="rId21"/>
    <p:sldId id="371" r:id="rId22"/>
    <p:sldId id="372" r:id="rId23"/>
    <p:sldId id="373" r:id="rId24"/>
    <p:sldId id="374" r:id="rId25"/>
    <p:sldId id="375" r:id="rId26"/>
    <p:sldId id="268" r:id="rId27"/>
    <p:sldId id="287" r:id="rId28"/>
    <p:sldId id="280" r:id="rId29"/>
    <p:sldId id="386" r:id="rId30"/>
    <p:sldId id="289" r:id="rId31"/>
    <p:sldId id="288" r:id="rId32"/>
    <p:sldId id="291" r:id="rId33"/>
    <p:sldId id="292" r:id="rId34"/>
    <p:sldId id="297" r:id="rId35"/>
    <p:sldId id="273" r:id="rId36"/>
    <p:sldId id="298" r:id="rId37"/>
    <p:sldId id="299" r:id="rId38"/>
    <p:sldId id="300" r:id="rId39"/>
    <p:sldId id="321" r:id="rId40"/>
    <p:sldId id="322" r:id="rId41"/>
    <p:sldId id="302" r:id="rId42"/>
    <p:sldId id="303" r:id="rId43"/>
    <p:sldId id="305" r:id="rId44"/>
    <p:sldId id="306" r:id="rId45"/>
    <p:sldId id="307" r:id="rId46"/>
    <p:sldId id="325" r:id="rId47"/>
    <p:sldId id="326" r:id="rId48"/>
    <p:sldId id="327" r:id="rId49"/>
    <p:sldId id="387" r:id="rId50"/>
    <p:sldId id="388" r:id="rId51"/>
    <p:sldId id="330" r:id="rId52"/>
    <p:sldId id="331" r:id="rId53"/>
    <p:sldId id="332" r:id="rId54"/>
    <p:sldId id="333" r:id="rId55"/>
    <p:sldId id="334" r:id="rId56"/>
    <p:sldId id="335" r:id="rId57"/>
    <p:sldId id="336" r:id="rId58"/>
    <p:sldId id="337" r:id="rId59"/>
    <p:sldId id="338" r:id="rId60"/>
    <p:sldId id="339" r:id="rId61"/>
    <p:sldId id="340" r:id="rId62"/>
    <p:sldId id="341" r:id="rId63"/>
    <p:sldId id="342" r:id="rId64"/>
    <p:sldId id="343" r:id="rId65"/>
    <p:sldId id="344" r:id="rId66"/>
    <p:sldId id="308" r:id="rId67"/>
    <p:sldId id="309" r:id="rId68"/>
    <p:sldId id="310" r:id="rId69"/>
    <p:sldId id="318" r:id="rId70"/>
    <p:sldId id="323" r:id="rId71"/>
    <p:sldId id="312" r:id="rId72"/>
    <p:sldId id="313" r:id="rId73"/>
    <p:sldId id="315" r:id="rId74"/>
    <p:sldId id="316" r:id="rId75"/>
    <p:sldId id="317" r:id="rId76"/>
    <p:sldId id="376" r:id="rId77"/>
    <p:sldId id="377" r:id="rId78"/>
    <p:sldId id="378" r:id="rId79"/>
    <p:sldId id="389" r:id="rId80"/>
    <p:sldId id="390" r:id="rId81"/>
    <p:sldId id="380" r:id="rId82"/>
    <p:sldId id="381" r:id="rId83"/>
    <p:sldId id="382" r:id="rId84"/>
    <p:sldId id="383" r:id="rId85"/>
    <p:sldId id="384" r:id="rId86"/>
    <p:sldId id="385" r:id="rId87"/>
    <p:sldId id="345" r:id="rId88"/>
    <p:sldId id="391" r:id="rId89"/>
    <p:sldId id="347" r:id="rId90"/>
    <p:sldId id="392" r:id="rId91"/>
    <p:sldId id="349" r:id="rId92"/>
    <p:sldId id="350" r:id="rId93"/>
    <p:sldId id="351" r:id="rId94"/>
    <p:sldId id="352" r:id="rId95"/>
    <p:sldId id="393" r:id="rId96"/>
    <p:sldId id="354" r:id="rId9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AA1"/>
    <a:srgbClr val="00FF00"/>
    <a:srgbClr val="161616"/>
    <a:srgbClr val="138189"/>
    <a:srgbClr val="14444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6" d="100"/>
          <a:sy n="116" d="100"/>
        </p:scale>
        <p:origin x="312" y="102"/>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2165" y="6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Microsoft_Excel_Worksheet8.xlsx"/></Relationships>
</file>

<file path=ppt/charts/_rels/chartEx2.xml.rels><?xml version="1.0" encoding="UTF-8" standalone="yes"?>
<Relationships xmlns="http://schemas.openxmlformats.org/package/2006/relationships"><Relationship Id="rId3" Type="http://schemas.microsoft.com/office/2011/relationships/chartColorStyle" Target="colors16.xml"/><Relationship Id="rId2" Type="http://schemas.microsoft.com/office/2011/relationships/chartStyle" Target="style16.xml"/><Relationship Id="rId1" Type="http://schemas.openxmlformats.org/officeDocument/2006/relationships/package" Target="../embeddings/Microsoft_Excel_Worksheet15.xlsx"/></Relationships>
</file>

<file path=ppt/charts/_rels/chartEx3.xml.rels><?xml version="1.0" encoding="UTF-8" standalone="yes"?>
<Relationships xmlns="http://schemas.openxmlformats.org/package/2006/relationships"><Relationship Id="rId3" Type="http://schemas.microsoft.com/office/2011/relationships/chartColorStyle" Target="colors23.xml"/><Relationship Id="rId2" Type="http://schemas.microsoft.com/office/2011/relationships/chartStyle" Target="style23.xml"/><Relationship Id="rId1" Type="http://schemas.openxmlformats.org/officeDocument/2006/relationships/package" Target="../embeddings/Microsoft_Excel_Worksheet22.xlsx"/></Relationships>
</file>

<file path=ppt/charts/_rels/chartEx4.xml.rels><?xml version="1.0" encoding="UTF-8" standalone="yes"?>
<Relationships xmlns="http://schemas.openxmlformats.org/package/2006/relationships"><Relationship Id="rId3" Type="http://schemas.microsoft.com/office/2011/relationships/chartColorStyle" Target="colors30.xml"/><Relationship Id="rId2" Type="http://schemas.microsoft.com/office/2011/relationships/chartStyle" Target="style30.xml"/><Relationship Id="rId1" Type="http://schemas.openxmlformats.org/officeDocument/2006/relationships/package" Target="../embeddings/Microsoft_Excel_Worksheet29.xlsx"/></Relationships>
</file>

<file path=ppt/charts/_rels/chartEx5.xml.rels><?xml version="1.0" encoding="UTF-8" standalone="yes"?>
<Relationships xmlns="http://schemas.openxmlformats.org/package/2006/relationships"><Relationship Id="rId3" Type="http://schemas.microsoft.com/office/2011/relationships/chartColorStyle" Target="colors37.xml"/><Relationship Id="rId2" Type="http://schemas.microsoft.com/office/2011/relationships/chartStyle" Target="style37.xml"/><Relationship Id="rId1" Type="http://schemas.openxmlformats.org/officeDocument/2006/relationships/package" Target="../embeddings/Microsoft_Excel_Worksheet36.xlsx"/></Relationships>
</file>

<file path=ppt/charts/_rels/chartEx6.xml.rels><?xml version="1.0" encoding="UTF-8" standalone="yes"?>
<Relationships xmlns="http://schemas.openxmlformats.org/package/2006/relationships"><Relationship Id="rId3" Type="http://schemas.microsoft.com/office/2011/relationships/chartColorStyle" Target="colors44.xml"/><Relationship Id="rId2" Type="http://schemas.microsoft.com/office/2011/relationships/chartStyle" Target="style44.xml"/><Relationship Id="rId1" Type="http://schemas.openxmlformats.org/officeDocument/2006/relationships/package" Target="../embeddings/Microsoft_Excel_Worksheet43.xlsx"/></Relationships>
</file>

<file path=ppt/charts/_rels/chartEx7.xml.rels><?xml version="1.0" encoding="UTF-8" standalone="yes"?>
<Relationships xmlns="http://schemas.openxmlformats.org/package/2006/relationships"><Relationship Id="rId3" Type="http://schemas.microsoft.com/office/2011/relationships/chartColorStyle" Target="colors51.xml"/><Relationship Id="rId2" Type="http://schemas.microsoft.com/office/2011/relationships/chartStyle" Target="style51.xml"/><Relationship Id="rId1" Type="http://schemas.openxmlformats.org/officeDocument/2006/relationships/package" Target="../embeddings/Microsoft_Excel_Worksheet50.xlsx"/></Relationships>
</file>

<file path=ppt/charts/_rels/chartEx8.xml.rels><?xml version="1.0" encoding="UTF-8" standalone="yes"?>
<Relationships xmlns="http://schemas.openxmlformats.org/package/2006/relationships"><Relationship Id="rId3" Type="http://schemas.microsoft.com/office/2011/relationships/chartColorStyle" Target="colors58.xml"/><Relationship Id="rId2" Type="http://schemas.microsoft.com/office/2011/relationships/chartStyle" Target="style58.xml"/><Relationship Id="rId1" Type="http://schemas.openxmlformats.org/officeDocument/2006/relationships/package" Target="../embeddings/Microsoft_Excel_Worksheet57.xlsx"/></Relationships>
</file>

<file path=ppt/charts/_rels/chartEx9.xml.rels><?xml version="1.0" encoding="UTF-8" standalone="yes"?>
<Relationships xmlns="http://schemas.openxmlformats.org/package/2006/relationships"><Relationship Id="rId3" Type="http://schemas.microsoft.com/office/2011/relationships/chartColorStyle" Target="colors65.xml"/><Relationship Id="rId2" Type="http://schemas.microsoft.com/office/2011/relationships/chartStyle" Target="style65.xml"/><Relationship Id="rId1" Type="http://schemas.openxmlformats.org/officeDocument/2006/relationships/package" Target="../embeddings/Microsoft_Excel_Worksheet6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02336491672369"/>
          <c:y val="0.12985705094133773"/>
          <c:w val="0.65073330713512934"/>
          <c:h val="0.67286458754465828"/>
        </c:manualLayout>
      </c:layout>
      <c:radarChart>
        <c:radarStyle val="marker"/>
        <c:varyColors val="0"/>
        <c:ser>
          <c:idx val="0"/>
          <c:order val="0"/>
          <c:tx>
            <c:strRef>
              <c:f>Лист1!$B$1</c:f>
              <c:strCache>
                <c:ptCount val="1"/>
                <c:pt idx="0">
                  <c:v>количество участников по Приморскому краю</c:v>
                </c:pt>
              </c:strCache>
            </c:strRef>
          </c:tx>
          <c:spPr>
            <a:ln w="38100" cap="rnd">
              <a:solidFill>
                <a:schemeClr val="accent6"/>
              </a:solidFill>
              <a:round/>
            </a:ln>
            <a:effectLst/>
          </c:spPr>
          <c:marker>
            <c:symbol val="none"/>
          </c:marker>
          <c:dLbls>
            <c:dLbl>
              <c:idx val="0"/>
              <c:layout>
                <c:manualLayout>
                  <c:x val="6.6543438077634007E-2"/>
                  <c:y val="2.9408349622978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F8-4AFA-913C-52641C5510B1}"/>
                </c:ext>
              </c:extLst>
            </c:dLbl>
            <c:dLbl>
              <c:idx val="1"/>
              <c:layout>
                <c:manualLayout>
                  <c:x val="-1.9297402981743733E-2"/>
                  <c:y val="-3.44440595429315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3F8-4AFA-913C-52641C5510B1}"/>
                </c:ext>
              </c:extLst>
            </c:dLbl>
            <c:dLbl>
              <c:idx val="2"/>
              <c:layout>
                <c:manualLayout>
                  <c:x val="2.9574861367837338E-2"/>
                  <c:y val="-5.7471251364093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3F8-4AFA-913C-52641C5510B1}"/>
                </c:ext>
              </c:extLst>
            </c:dLbl>
            <c:dLbl>
              <c:idx val="3"/>
              <c:layout>
                <c:manualLayout>
                  <c:x val="4.9291435613061331E-3"/>
                  <c:y val="-1.7241375409228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5C-4F86-B0F1-9B8E496BEEBF}"/>
                </c:ext>
              </c:extLst>
            </c:dLbl>
            <c:dLbl>
              <c:idx val="4"/>
              <c:layout>
                <c:manualLayout>
                  <c:x val="-1.2322858903265557E-2"/>
                  <c:y val="-3.4482750818456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5C-4F86-B0F1-9B8E496BEEBF}"/>
                </c:ext>
              </c:extLst>
            </c:dLbl>
            <c:dLbl>
              <c:idx val="5"/>
              <c:layout>
                <c:manualLayout>
                  <c:x val="-0.15033887861983986"/>
                  <c:y val="-9.4827564750754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87-40EF-A913-CFFB46DAA15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Лист1!$A$2:$A$10</c:f>
              <c:strCache>
                <c:ptCount val="9"/>
                <c:pt idx="0">
                  <c:v>русский язык</c:v>
                </c:pt>
                <c:pt idx="1">
                  <c:v>математика</c:v>
                </c:pt>
                <c:pt idx="2">
                  <c:v>физика</c:v>
                </c:pt>
                <c:pt idx="3">
                  <c:v>химия</c:v>
                </c:pt>
                <c:pt idx="4">
                  <c:v>история</c:v>
                </c:pt>
                <c:pt idx="5">
                  <c:v>география</c:v>
                </c:pt>
                <c:pt idx="6">
                  <c:v>английский язык</c:v>
                </c:pt>
                <c:pt idx="7">
                  <c:v>обществознание</c:v>
                </c:pt>
                <c:pt idx="8">
                  <c:v>литература</c:v>
                </c:pt>
              </c:strCache>
            </c:strRef>
          </c:cat>
          <c:val>
            <c:numRef>
              <c:f>Лист1!$B$2:$B$10</c:f>
              <c:numCache>
                <c:formatCode>General</c:formatCode>
                <c:ptCount val="9"/>
                <c:pt idx="0">
                  <c:v>7363</c:v>
                </c:pt>
                <c:pt idx="1">
                  <c:v>7219</c:v>
                </c:pt>
                <c:pt idx="2">
                  <c:v>2434</c:v>
                </c:pt>
                <c:pt idx="3">
                  <c:v>2285</c:v>
                </c:pt>
                <c:pt idx="4">
                  <c:v>1906</c:v>
                </c:pt>
                <c:pt idx="5">
                  <c:v>2399</c:v>
                </c:pt>
                <c:pt idx="6">
                  <c:v>1870</c:v>
                </c:pt>
                <c:pt idx="7">
                  <c:v>1764</c:v>
                </c:pt>
                <c:pt idx="8">
                  <c:v>1590</c:v>
                </c:pt>
              </c:numCache>
            </c:numRef>
          </c:val>
          <c:extLst>
            <c:ext xmlns:c16="http://schemas.microsoft.com/office/drawing/2014/chart" uri="{C3380CC4-5D6E-409C-BE32-E72D297353CC}">
              <c16:uniqueId val="{00000000-03F8-4AFA-913C-52641C5510B1}"/>
            </c:ext>
          </c:extLst>
        </c:ser>
        <c:dLbls>
          <c:showLegendKey val="0"/>
          <c:showVal val="0"/>
          <c:showCatName val="0"/>
          <c:showSerName val="0"/>
          <c:showPercent val="0"/>
          <c:showBubbleSize val="0"/>
        </c:dLbls>
        <c:axId val="1358334175"/>
        <c:axId val="1446891967"/>
      </c:radarChart>
      <c:catAx>
        <c:axId val="1358334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ru-RU"/>
          </a:p>
        </c:txPr>
        <c:crossAx val="1446891967"/>
        <c:crosses val="autoZero"/>
        <c:auto val="1"/>
        <c:lblAlgn val="ctr"/>
        <c:lblOffset val="100"/>
        <c:noMultiLvlLbl val="0"/>
      </c:catAx>
      <c:valAx>
        <c:axId val="1446891967"/>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58334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75536202323133E-2"/>
          <c:y val="0.1054614556848513"/>
          <c:w val="0.95142446379767687"/>
          <c:h val="0.44654725859031302"/>
        </c:manualLayout>
      </c:layout>
      <c:barChart>
        <c:barDir val="col"/>
        <c:grouping val="clustered"/>
        <c:varyColors val="0"/>
        <c:ser>
          <c:idx val="0"/>
          <c:order val="0"/>
          <c:tx>
            <c:strRef>
              <c:f>Лист1!$B$1</c:f>
              <c:strCache>
                <c:ptCount val="1"/>
                <c:pt idx="0">
                  <c:v>2025</c:v>
                </c:pt>
              </c:strCache>
            </c:strRef>
          </c:tx>
          <c:spPr>
            <a:solidFill>
              <a:schemeClr val="accent6"/>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Лист1!$B$2:$B$19</c:f>
              <c:numCache>
                <c:formatCode>General</c:formatCode>
                <c:ptCount val="18"/>
                <c:pt idx="0">
                  <c:v>49.03</c:v>
                </c:pt>
                <c:pt idx="1">
                  <c:v>42.86</c:v>
                </c:pt>
                <c:pt idx="2">
                  <c:v>50.269999999999996</c:v>
                </c:pt>
                <c:pt idx="3">
                  <c:v>55.739999999999995</c:v>
                </c:pt>
                <c:pt idx="4">
                  <c:v>47.82</c:v>
                </c:pt>
                <c:pt idx="5">
                  <c:v>52.47</c:v>
                </c:pt>
                <c:pt idx="6">
                  <c:v>62.36</c:v>
                </c:pt>
                <c:pt idx="7">
                  <c:v>50.980000000000004</c:v>
                </c:pt>
                <c:pt idx="8">
                  <c:v>26</c:v>
                </c:pt>
                <c:pt idx="9">
                  <c:v>54.209999999999994</c:v>
                </c:pt>
                <c:pt idx="10">
                  <c:v>34.85</c:v>
                </c:pt>
                <c:pt idx="11">
                  <c:v>45.8</c:v>
                </c:pt>
                <c:pt idx="12">
                  <c:v>35.42</c:v>
                </c:pt>
                <c:pt idx="13">
                  <c:v>33.75</c:v>
                </c:pt>
                <c:pt idx="14">
                  <c:v>40.76</c:v>
                </c:pt>
                <c:pt idx="15">
                  <c:v>32.61</c:v>
                </c:pt>
                <c:pt idx="16">
                  <c:v>50</c:v>
                </c:pt>
                <c:pt idx="17">
                  <c:v>46.75</c:v>
                </c:pt>
              </c:numCache>
            </c:numRef>
          </c:val>
          <c:extLst>
            <c:ext xmlns:c16="http://schemas.microsoft.com/office/drawing/2014/chart" uri="{C3380CC4-5D6E-409C-BE32-E72D297353CC}">
              <c16:uniqueId val="{00000000-B054-4CAA-870E-E2B002DFDF07}"/>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43014258593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Лист1!$A$2:$A$18</c:f>
              <c:strCach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strCache>
            </c:strRef>
          </c:cat>
          <c:val>
            <c:numRef>
              <c:f>Лист1!$B$2:$B$18</c:f>
              <c:numCache>
                <c:formatCode>General</c:formatCode>
                <c:ptCount val="17"/>
                <c:pt idx="0">
                  <c:v>88.07</c:v>
                </c:pt>
                <c:pt idx="1">
                  <c:v>86.15</c:v>
                </c:pt>
                <c:pt idx="2">
                  <c:v>81.3</c:v>
                </c:pt>
                <c:pt idx="3">
                  <c:v>75.44</c:v>
                </c:pt>
                <c:pt idx="4">
                  <c:v>85.41</c:v>
                </c:pt>
                <c:pt idx="5">
                  <c:v>73.900000000000006</c:v>
                </c:pt>
                <c:pt idx="6">
                  <c:v>91.26</c:v>
                </c:pt>
                <c:pt idx="7">
                  <c:v>57.39</c:v>
                </c:pt>
                <c:pt idx="8">
                  <c:v>66.05</c:v>
                </c:pt>
                <c:pt idx="9">
                  <c:v>54.63</c:v>
                </c:pt>
                <c:pt idx="10">
                  <c:v>72.14</c:v>
                </c:pt>
                <c:pt idx="11">
                  <c:v>59.59</c:v>
                </c:pt>
                <c:pt idx="12">
                  <c:v>27.8</c:v>
                </c:pt>
                <c:pt idx="13">
                  <c:v>37.25</c:v>
                </c:pt>
                <c:pt idx="14">
                  <c:v>7.27</c:v>
                </c:pt>
                <c:pt idx="15">
                  <c:v>12.93</c:v>
                </c:pt>
                <c:pt idx="16">
                  <c:v>32.92</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spPr>
                <a:solidFill>
                  <a:srgbClr val="FFFF00"/>
                </a:solidFill>
                <a:ln>
                  <a:solidFill>
                    <a:srgbClr val="FFFF00"/>
                  </a:solid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1-40A1-4C34-B279-AE0D1699E52E}"/>
                </c:ext>
              </c:extLst>
            </c:dLbl>
            <c:dLbl>
              <c:idx val="1"/>
              <c:layout>
                <c:manualLayout>
                  <c:x val="5.5881531153953619E-3"/>
                  <c:y val="-1.1129660545353377E-2"/>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2"/>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1-DF4E-4AE1-8620-A6862526B893}"/>
                </c:ext>
              </c:extLst>
            </c:dLbl>
            <c:dLbl>
              <c:idx val="3"/>
              <c:layout>
                <c:manualLayout>
                  <c:x val="5.5881531153953619E-3"/>
                  <c:y val="-1.55815247634947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4"/>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52BD-46CB-A438-9C75299A2DB2}"/>
                </c:ext>
              </c:extLst>
            </c:dLbl>
            <c:dLbl>
              <c:idx val="5"/>
              <c:spPr>
                <a:noFill/>
                <a:ln>
                  <a:solidFill>
                    <a:srgbClr val="FFFF00"/>
                  </a:solid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1-ABE8-4D14-9903-FEF59A565C8C}"/>
                </c:ext>
              </c:extLst>
            </c:dLbl>
            <c:dLbl>
              <c:idx val="6"/>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DF4E-4AE1-8620-A6862526B893}"/>
                </c:ext>
              </c:extLst>
            </c:dLbl>
            <c:dLbl>
              <c:idx val="10"/>
              <c:layout>
                <c:manualLayout>
                  <c:x val="6.7057837384744343E-3"/>
                  <c:y val="-1.1129660545353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3.3528918692371352E-3"/>
                  <c:y val="-3.33889816360601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8-4056-A42A-19F41D082FC3}"/>
                </c:ext>
              </c:extLst>
            </c:dLbl>
            <c:dLbl>
              <c:idx val="12"/>
              <c:spPr>
                <a:solidFill>
                  <a:srgbClr val="FFC000"/>
                </a:solidFill>
                <a:ln>
                  <a:solidFill>
                    <a:srgbClr val="00FF00"/>
                  </a:solid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ABE8-4D14-9903-FEF59A565C8C}"/>
                </c:ext>
              </c:extLst>
            </c:dLbl>
            <c:dLbl>
              <c:idx val="13"/>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6-52BD-46CB-A438-9C75299A2DB2}"/>
                </c:ext>
              </c:extLst>
            </c:dLbl>
            <c:dLbl>
              <c:idx val="14"/>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5-52BD-46CB-A438-9C75299A2DB2}"/>
                </c:ext>
              </c:extLst>
            </c:dLbl>
            <c:dLbl>
              <c:idx val="15"/>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4-52BD-46CB-A438-9C75299A2DB2}"/>
                </c:ext>
              </c:extLst>
            </c:dLbl>
            <c:dLbl>
              <c:idx val="16"/>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3-52BD-46CB-A438-9C75299A2DB2}"/>
                </c:ext>
              </c:extLst>
            </c:dLbl>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Лист1!$A$2:$A$18</c:f>
              <c:strCach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strCache>
            </c:strRef>
          </c:cat>
          <c:val>
            <c:numRef>
              <c:f>Лист1!$C$2:$C$18</c:f>
              <c:numCache>
                <c:formatCode>General</c:formatCode>
                <c:ptCount val="17"/>
                <c:pt idx="0">
                  <c:v>86.09</c:v>
                </c:pt>
                <c:pt idx="1">
                  <c:v>85.09</c:v>
                </c:pt>
                <c:pt idx="2">
                  <c:v>80.11</c:v>
                </c:pt>
                <c:pt idx="3">
                  <c:v>74.5</c:v>
                </c:pt>
                <c:pt idx="4">
                  <c:v>85.83</c:v>
                </c:pt>
                <c:pt idx="5">
                  <c:v>70.989999999999995</c:v>
                </c:pt>
                <c:pt idx="6">
                  <c:v>90.46</c:v>
                </c:pt>
                <c:pt idx="7">
                  <c:v>50.13</c:v>
                </c:pt>
                <c:pt idx="8">
                  <c:v>62.04</c:v>
                </c:pt>
                <c:pt idx="9">
                  <c:v>52.83</c:v>
                </c:pt>
                <c:pt idx="10">
                  <c:v>70.87</c:v>
                </c:pt>
                <c:pt idx="11">
                  <c:v>52.85</c:v>
                </c:pt>
                <c:pt idx="12">
                  <c:v>22.6</c:v>
                </c:pt>
                <c:pt idx="13">
                  <c:v>33.81</c:v>
                </c:pt>
                <c:pt idx="14">
                  <c:v>4.8099999999999996</c:v>
                </c:pt>
                <c:pt idx="15">
                  <c:v>9.43</c:v>
                </c:pt>
                <c:pt idx="16">
                  <c:v>31.96</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5.67</c:v>
                </c:pt>
                <c:pt idx="1">
                  <c:v>44.2</c:v>
                </c:pt>
                <c:pt idx="2">
                  <c:v>41.41</c:v>
                </c:pt>
                <c:pt idx="3">
                  <c:v>8.7100000000000009</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6.53</c:v>
                </c:pt>
                <c:pt idx="1">
                  <c:v>48.25</c:v>
                </c:pt>
                <c:pt idx="2">
                  <c:v>40.06</c:v>
                </c:pt>
                <c:pt idx="3">
                  <c:v>5.16</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06017684677114E-2"/>
          <c:y val="3.9254167187116197E-2"/>
          <c:w val="0.93769156638880757"/>
          <c:h val="0.87206996005311221"/>
        </c:manualLayout>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6"/>
            <c:invertIfNegative val="0"/>
            <c:bubble3D val="0"/>
            <c:spPr>
              <a:solidFill>
                <a:srgbClr val="C00000"/>
              </a:solidFill>
              <a:ln>
                <a:noFill/>
              </a:ln>
              <a:effectLst/>
            </c:spPr>
            <c:extLst>
              <c:ext xmlns:c16="http://schemas.microsoft.com/office/drawing/2014/chart" uri="{C3380CC4-5D6E-409C-BE32-E72D297353CC}">
                <c16:uniqueId val="{00000001-DE53-4856-BFFC-5006E3CE95D0}"/>
              </c:ext>
            </c:extLst>
          </c:dPt>
          <c:dPt>
            <c:idx val="7"/>
            <c:invertIfNegative val="0"/>
            <c:bubble3D val="0"/>
            <c:spPr>
              <a:solidFill>
                <a:schemeClr val="accent6"/>
              </a:solidFill>
              <a:ln>
                <a:noFill/>
              </a:ln>
              <a:effectLst/>
            </c:spPr>
            <c:extLst>
              <c:ext xmlns:c16="http://schemas.microsoft.com/office/drawing/2014/chart" uri="{C3380CC4-5D6E-409C-BE32-E72D297353CC}">
                <c16:uniqueId val="{00000008-E8FE-4E69-A8EC-77E6CFB6E469}"/>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0"/>
            <c:invertIfNegative val="0"/>
            <c:bubble3D val="0"/>
            <c:spPr>
              <a:solidFill>
                <a:schemeClr val="accent6"/>
              </a:solidFill>
              <a:ln>
                <a:noFill/>
              </a:ln>
              <a:effectLst/>
            </c:spPr>
            <c:extLst>
              <c:ext xmlns:c16="http://schemas.microsoft.com/office/drawing/2014/chart" uri="{C3380CC4-5D6E-409C-BE32-E72D297353CC}">
                <c16:uniqueId val="{00000006-2CB8-4005-9360-4D3E51D340A8}"/>
              </c:ext>
            </c:extLst>
          </c:dPt>
          <c:dPt>
            <c:idx val="12"/>
            <c:invertIfNegative val="0"/>
            <c:bubble3D val="0"/>
            <c:spPr>
              <a:solidFill>
                <a:srgbClr val="C00000"/>
              </a:solidFill>
              <a:ln>
                <a:noFill/>
              </a:ln>
              <a:effectLst/>
            </c:spPr>
            <c:extLst>
              <c:ext xmlns:c16="http://schemas.microsoft.com/office/drawing/2014/chart" uri="{C3380CC4-5D6E-409C-BE32-E72D297353CC}">
                <c16:uniqueId val="{0000000C-D75D-4C4C-89DC-75E400FB026E}"/>
              </c:ext>
            </c:extLst>
          </c:dPt>
          <c:dPt>
            <c:idx val="13"/>
            <c:invertIfNegative val="0"/>
            <c:bubble3D val="0"/>
            <c:spPr>
              <a:solidFill>
                <a:schemeClr val="accent6"/>
              </a:solidFill>
              <a:ln>
                <a:noFill/>
              </a:ln>
              <a:effectLst/>
            </c:spPr>
            <c:extLst>
              <c:ext xmlns:c16="http://schemas.microsoft.com/office/drawing/2014/chart" uri="{C3380CC4-5D6E-409C-BE32-E72D297353CC}">
                <c16:uniqueId val="{00000009-E8FE-4E69-A8EC-77E6CFB6E469}"/>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05-DE53-4856-BFFC-5006E3CE95D0}"/>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Лист1!$B$1:$X$1</c:f>
              <c:strCache>
                <c:ptCount val="2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strCache>
            </c:strRef>
          </c:cat>
          <c:val>
            <c:numRef>
              <c:f>Лист1!$B$2:$X$2</c:f>
              <c:numCache>
                <c:formatCode>General</c:formatCode>
                <c:ptCount val="23"/>
                <c:pt idx="0">
                  <c:v>0.5</c:v>
                </c:pt>
                <c:pt idx="1">
                  <c:v>0.8</c:v>
                </c:pt>
                <c:pt idx="2">
                  <c:v>1</c:v>
                </c:pt>
                <c:pt idx="3">
                  <c:v>1.3</c:v>
                </c:pt>
                <c:pt idx="4">
                  <c:v>1.4</c:v>
                </c:pt>
                <c:pt idx="5">
                  <c:v>1.5</c:v>
                </c:pt>
                <c:pt idx="6">
                  <c:v>8</c:v>
                </c:pt>
                <c:pt idx="7">
                  <c:v>8.1</c:v>
                </c:pt>
                <c:pt idx="8">
                  <c:v>8.8000000000000007</c:v>
                </c:pt>
                <c:pt idx="9">
                  <c:v>7.9</c:v>
                </c:pt>
                <c:pt idx="10">
                  <c:v>8.1</c:v>
                </c:pt>
                <c:pt idx="11">
                  <c:v>7.7</c:v>
                </c:pt>
                <c:pt idx="12">
                  <c:v>12.9</c:v>
                </c:pt>
                <c:pt idx="13">
                  <c:v>8.8000000000000007</c:v>
                </c:pt>
                <c:pt idx="14">
                  <c:v>7.4</c:v>
                </c:pt>
                <c:pt idx="15">
                  <c:v>5.0999999999999996</c:v>
                </c:pt>
                <c:pt idx="16">
                  <c:v>3.5</c:v>
                </c:pt>
                <c:pt idx="17">
                  <c:v>2</c:v>
                </c:pt>
                <c:pt idx="18">
                  <c:v>2.9</c:v>
                </c:pt>
                <c:pt idx="19">
                  <c:v>1.1000000000000001</c:v>
                </c:pt>
                <c:pt idx="20">
                  <c:v>0.7</c:v>
                </c:pt>
                <c:pt idx="21">
                  <c:v>0.2</c:v>
                </c:pt>
                <c:pt idx="22">
                  <c:v>0.2</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layout>
            <c:manualLayout>
              <c:xMode val="edge"/>
              <c:yMode val="edge"/>
              <c:x val="0.47662861671490386"/>
              <c:y val="0.9302544902749119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Лист1!$B$1:$R$1</c:f>
              <c:strCach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strCache>
            </c:strRef>
          </c:cat>
          <c:val>
            <c:numRef>
              <c:f>Лист1!$B$2:$R$2</c:f>
              <c:numCache>
                <c:formatCode>General</c:formatCode>
                <c:ptCount val="17"/>
                <c:pt idx="0">
                  <c:v>40.99</c:v>
                </c:pt>
                <c:pt idx="1">
                  <c:v>43.56</c:v>
                </c:pt>
                <c:pt idx="2">
                  <c:v>28.33</c:v>
                </c:pt>
                <c:pt idx="3">
                  <c:v>21.89</c:v>
                </c:pt>
                <c:pt idx="4">
                  <c:v>41.42</c:v>
                </c:pt>
                <c:pt idx="5">
                  <c:v>15.45</c:v>
                </c:pt>
                <c:pt idx="6">
                  <c:v>56.01</c:v>
                </c:pt>
                <c:pt idx="7">
                  <c:v>5.15</c:v>
                </c:pt>
                <c:pt idx="8">
                  <c:v>8.3699999999999992</c:v>
                </c:pt>
                <c:pt idx="9">
                  <c:v>4.51</c:v>
                </c:pt>
                <c:pt idx="10">
                  <c:v>8.58</c:v>
                </c:pt>
                <c:pt idx="11">
                  <c:v>13.52</c:v>
                </c:pt>
                <c:pt idx="12">
                  <c:v>1.18</c:v>
                </c:pt>
                <c:pt idx="13">
                  <c:v>3</c:v>
                </c:pt>
                <c:pt idx="14">
                  <c:v>0.11</c:v>
                </c:pt>
                <c:pt idx="15">
                  <c:v>0.54</c:v>
                </c:pt>
                <c:pt idx="16">
                  <c:v>3</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Лист1!$B$1:$R$1</c:f>
              <c:strCach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strCache>
            </c:strRef>
          </c:cat>
          <c:val>
            <c:numRef>
              <c:f>Лист1!$B$3:$R$3</c:f>
              <c:numCache>
                <c:formatCode>General</c:formatCode>
                <c:ptCount val="17"/>
                <c:pt idx="0">
                  <c:v>82.51</c:v>
                </c:pt>
                <c:pt idx="1">
                  <c:v>80.48</c:v>
                </c:pt>
                <c:pt idx="2">
                  <c:v>75.77</c:v>
                </c:pt>
                <c:pt idx="3">
                  <c:v>66.180000000000007</c:v>
                </c:pt>
                <c:pt idx="4">
                  <c:v>81.75</c:v>
                </c:pt>
                <c:pt idx="5">
                  <c:v>61.39</c:v>
                </c:pt>
                <c:pt idx="6">
                  <c:v>88.81</c:v>
                </c:pt>
                <c:pt idx="7">
                  <c:v>34.54</c:v>
                </c:pt>
                <c:pt idx="8">
                  <c:v>49.16</c:v>
                </c:pt>
                <c:pt idx="9">
                  <c:v>35.79</c:v>
                </c:pt>
                <c:pt idx="10">
                  <c:v>60.78</c:v>
                </c:pt>
                <c:pt idx="11">
                  <c:v>39.72</c:v>
                </c:pt>
                <c:pt idx="12">
                  <c:v>9.3000000000000007</c:v>
                </c:pt>
                <c:pt idx="13">
                  <c:v>16.850000000000001</c:v>
                </c:pt>
                <c:pt idx="14">
                  <c:v>0.77</c:v>
                </c:pt>
                <c:pt idx="15">
                  <c:v>1.31</c:v>
                </c:pt>
                <c:pt idx="16">
                  <c:v>15.17</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Лист1!$B$1:$R$1</c:f>
              <c:strCach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strCache>
            </c:strRef>
          </c:cat>
          <c:val>
            <c:numRef>
              <c:f>Лист1!$B$4:$R$4</c:f>
              <c:numCache>
                <c:formatCode>General</c:formatCode>
                <c:ptCount val="17"/>
                <c:pt idx="0">
                  <c:v>95.73</c:v>
                </c:pt>
                <c:pt idx="1">
                  <c:v>95.63</c:v>
                </c:pt>
                <c:pt idx="2">
                  <c:v>91.85</c:v>
                </c:pt>
                <c:pt idx="3">
                  <c:v>89.96</c:v>
                </c:pt>
                <c:pt idx="4">
                  <c:v>95.87</c:v>
                </c:pt>
                <c:pt idx="5">
                  <c:v>88.03</c:v>
                </c:pt>
                <c:pt idx="6">
                  <c:v>96.89</c:v>
                </c:pt>
                <c:pt idx="7">
                  <c:v>70.61</c:v>
                </c:pt>
                <c:pt idx="8">
                  <c:v>81.98</c:v>
                </c:pt>
                <c:pt idx="9">
                  <c:v>76.17</c:v>
                </c:pt>
                <c:pt idx="10">
                  <c:v>89.71</c:v>
                </c:pt>
                <c:pt idx="11">
                  <c:v>69.7</c:v>
                </c:pt>
                <c:pt idx="12">
                  <c:v>34.22</c:v>
                </c:pt>
                <c:pt idx="13">
                  <c:v>52.08</c:v>
                </c:pt>
                <c:pt idx="14">
                  <c:v>6.09</c:v>
                </c:pt>
                <c:pt idx="15">
                  <c:v>13.82</c:v>
                </c:pt>
                <c:pt idx="16">
                  <c:v>49.49</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Лист1!$B$1:$R$1</c:f>
              <c:strCach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strCache>
            </c:strRef>
          </c:cat>
          <c:val>
            <c:numRef>
              <c:f>Лист1!$B$5:$R$5</c:f>
              <c:numCache>
                <c:formatCode>General</c:formatCode>
                <c:ptCount val="17"/>
                <c:pt idx="0">
                  <c:v>99.46</c:v>
                </c:pt>
                <c:pt idx="1">
                  <c:v>98.37</c:v>
                </c:pt>
                <c:pt idx="2">
                  <c:v>99.18</c:v>
                </c:pt>
                <c:pt idx="3">
                  <c:v>97.28</c:v>
                </c:pt>
                <c:pt idx="4">
                  <c:v>100</c:v>
                </c:pt>
                <c:pt idx="5">
                  <c:v>97.01</c:v>
                </c:pt>
                <c:pt idx="6">
                  <c:v>98.64</c:v>
                </c:pt>
                <c:pt idx="7">
                  <c:v>93.48</c:v>
                </c:pt>
                <c:pt idx="8">
                  <c:v>94.57</c:v>
                </c:pt>
                <c:pt idx="9">
                  <c:v>94.84</c:v>
                </c:pt>
                <c:pt idx="10">
                  <c:v>96.2</c:v>
                </c:pt>
                <c:pt idx="11">
                  <c:v>93.75</c:v>
                </c:pt>
                <c:pt idx="12">
                  <c:v>85.6</c:v>
                </c:pt>
                <c:pt idx="13">
                  <c:v>86.55</c:v>
                </c:pt>
                <c:pt idx="14">
                  <c:v>36.549999999999997</c:v>
                </c:pt>
                <c:pt idx="15">
                  <c:v>61.41</c:v>
                </c:pt>
                <c:pt idx="16">
                  <c:v>86.14</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 задания</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65021215489268E-2"/>
          <c:y val="0.10127458820480974"/>
          <c:w val="0.96563497878451077"/>
          <c:h val="0.4632953358582928"/>
        </c:manualLayout>
      </c:layout>
      <c:barChart>
        <c:barDir val="col"/>
        <c:grouping val="clustered"/>
        <c:varyColors val="0"/>
        <c:ser>
          <c:idx val="0"/>
          <c:order val="0"/>
          <c:tx>
            <c:strRef>
              <c:f>Лист1!$B$1</c:f>
              <c:strCache>
                <c:ptCount val="1"/>
                <c:pt idx="0">
                  <c:v>2025</c:v>
                </c:pt>
              </c:strCache>
            </c:strRef>
          </c:tx>
          <c:spPr>
            <a:solidFill>
              <a:schemeClr val="accent6"/>
            </a:solidFill>
            <a:ln>
              <a:noFill/>
            </a:ln>
            <a:effectLst/>
          </c:spPr>
          <c:invertIfNegative val="0"/>
          <c:dLbls>
            <c:delete val="1"/>
          </c:dLbls>
          <c:cat>
            <c:strRef>
              <c:f>Лист1!$A$2:$A$16</c:f>
              <c:strCache>
                <c:ptCount val="15"/>
                <c:pt idx="0">
                  <c:v>Владивостокский ГО</c:v>
                </c:pt>
                <c:pt idx="1">
                  <c:v>Артемовский ГО</c:v>
                </c:pt>
                <c:pt idx="2">
                  <c:v>Кавалеровский МО</c:v>
                </c:pt>
                <c:pt idx="3">
                  <c:v>Партизанский МО</c:v>
                </c:pt>
                <c:pt idx="4">
                  <c:v>Черниговский МО</c:v>
                </c:pt>
                <c:pt idx="5">
                  <c:v>Яковлевский МО</c:v>
                </c:pt>
                <c:pt idx="6">
                  <c:v>Ольгинский МО</c:v>
                </c:pt>
                <c:pt idx="7">
                  <c:v>Октябрьский МО</c:v>
                </c:pt>
                <c:pt idx="8">
                  <c:v>Ханкайский МО</c:v>
                </c:pt>
                <c:pt idx="9">
                  <c:v>Большой Камень ГО</c:v>
                </c:pt>
                <c:pt idx="10">
                  <c:v>Дальнереченский МР</c:v>
                </c:pt>
                <c:pt idx="11">
                  <c:v>ЗАТО Фокино</c:v>
                </c:pt>
                <c:pt idx="12">
                  <c:v>Дальнереченский ГО</c:v>
                </c:pt>
                <c:pt idx="13">
                  <c:v>Михайловский МР</c:v>
                </c:pt>
                <c:pt idx="14">
                  <c:v>Пожарский МО</c:v>
                </c:pt>
              </c:strCache>
            </c:strRef>
          </c:cat>
          <c:val>
            <c:numRef>
              <c:f>Лист1!$B$2:$B$16</c:f>
              <c:numCache>
                <c:formatCode>General</c:formatCode>
                <c:ptCount val="15"/>
                <c:pt idx="0">
                  <c:v>62.92</c:v>
                </c:pt>
                <c:pt idx="1">
                  <c:v>69.42</c:v>
                </c:pt>
                <c:pt idx="2">
                  <c:v>64.11</c:v>
                </c:pt>
                <c:pt idx="3">
                  <c:v>95.240000000000009</c:v>
                </c:pt>
                <c:pt idx="4">
                  <c:v>74.41</c:v>
                </c:pt>
                <c:pt idx="5">
                  <c:v>51.85</c:v>
                </c:pt>
                <c:pt idx="6">
                  <c:v>61.11</c:v>
                </c:pt>
                <c:pt idx="7">
                  <c:v>80</c:v>
                </c:pt>
                <c:pt idx="8">
                  <c:v>50</c:v>
                </c:pt>
                <c:pt idx="9">
                  <c:v>84.38</c:v>
                </c:pt>
                <c:pt idx="10">
                  <c:v>70</c:v>
                </c:pt>
                <c:pt idx="11">
                  <c:v>70.97</c:v>
                </c:pt>
                <c:pt idx="12">
                  <c:v>69.44</c:v>
                </c:pt>
                <c:pt idx="13">
                  <c:v>25</c:v>
                </c:pt>
                <c:pt idx="14">
                  <c:v>71.430000000000007</c:v>
                </c:pt>
              </c:numCache>
            </c:numRef>
          </c:val>
          <c:extLst>
            <c:ext xmlns:c16="http://schemas.microsoft.com/office/drawing/2014/chart" uri="{C3380CC4-5D6E-409C-BE32-E72D297353CC}">
              <c16:uniqueId val="{00000000-6120-4448-93D3-948E35661C93}"/>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75536202323133E-2"/>
          <c:y val="0.1054614556848513"/>
          <c:w val="0.95142446379767687"/>
          <c:h val="0.44654725859031302"/>
        </c:manualLayout>
      </c:layout>
      <c:barChart>
        <c:barDir val="col"/>
        <c:grouping val="clustered"/>
        <c:varyColors val="0"/>
        <c:ser>
          <c:idx val="0"/>
          <c:order val="0"/>
          <c:tx>
            <c:strRef>
              <c:f>Лист1!$B$1</c:f>
              <c:strCache>
                <c:ptCount val="1"/>
                <c:pt idx="0">
                  <c:v>2025</c:v>
                </c:pt>
              </c:strCache>
            </c:strRef>
          </c:tx>
          <c:spPr>
            <a:solidFill>
              <a:schemeClr val="accent6"/>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Лист1!$B$2:$B$19</c:f>
              <c:numCache>
                <c:formatCode>General</c:formatCode>
                <c:ptCount val="18"/>
                <c:pt idx="0">
                  <c:v>42.849999999999994</c:v>
                </c:pt>
                <c:pt idx="1">
                  <c:v>50</c:v>
                </c:pt>
                <c:pt idx="2">
                  <c:v>78.39</c:v>
                </c:pt>
                <c:pt idx="3">
                  <c:v>59.38</c:v>
                </c:pt>
                <c:pt idx="4">
                  <c:v>50</c:v>
                </c:pt>
                <c:pt idx="5">
                  <c:v>86.48</c:v>
                </c:pt>
                <c:pt idx="6">
                  <c:v>46.66</c:v>
                </c:pt>
                <c:pt idx="7">
                  <c:v>91.67</c:v>
                </c:pt>
                <c:pt idx="8">
                  <c:v>100</c:v>
                </c:pt>
                <c:pt idx="9">
                  <c:v>69.77000000000001</c:v>
                </c:pt>
                <c:pt idx="10">
                  <c:v>80</c:v>
                </c:pt>
                <c:pt idx="11">
                  <c:v>75</c:v>
                </c:pt>
                <c:pt idx="12">
                  <c:v>69.09</c:v>
                </c:pt>
                <c:pt idx="13">
                  <c:v>50</c:v>
                </c:pt>
                <c:pt idx="14">
                  <c:v>63.260000000000005</c:v>
                </c:pt>
                <c:pt idx="15">
                  <c:v>71.430000000000007</c:v>
                </c:pt>
                <c:pt idx="16">
                  <c:v>51.67</c:v>
                </c:pt>
                <c:pt idx="17">
                  <c:v>81.73</c:v>
                </c:pt>
              </c:numCache>
            </c:numRef>
          </c:val>
          <c:extLst>
            <c:ext xmlns:c16="http://schemas.microsoft.com/office/drawing/2014/chart" uri="{C3380CC4-5D6E-409C-BE32-E72D297353CC}">
              <c16:uniqueId val="{00000000-B054-4CAA-870E-E2B002DFDF07}"/>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43014258593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Лист1!$A$2:$A$15</c:f>
              <c:strCache>
                <c:ptCount val="14"/>
                <c:pt idx="0">
                  <c:v>1</c:v>
                </c:pt>
                <c:pt idx="1">
                  <c:v>2</c:v>
                </c:pt>
                <c:pt idx="2">
                  <c:v>3</c:v>
                </c:pt>
                <c:pt idx="3">
                  <c:v>4</c:v>
                </c:pt>
                <c:pt idx="4">
                  <c:v>5</c:v>
                </c:pt>
                <c:pt idx="5">
                  <c:v>6.1</c:v>
                </c:pt>
                <c:pt idx="6">
                  <c:v>6.2</c:v>
                </c:pt>
                <c:pt idx="7">
                  <c:v>7</c:v>
                </c:pt>
                <c:pt idx="8">
                  <c:v>8</c:v>
                </c:pt>
                <c:pt idx="9">
                  <c:v>9</c:v>
                </c:pt>
                <c:pt idx="10">
                  <c:v>10</c:v>
                </c:pt>
                <c:pt idx="11">
                  <c:v>11</c:v>
                </c:pt>
                <c:pt idx="12">
                  <c:v>12</c:v>
                </c:pt>
                <c:pt idx="13">
                  <c:v>13</c:v>
                </c:pt>
              </c:strCache>
            </c:strRef>
          </c:cat>
          <c:val>
            <c:numRef>
              <c:f>Лист1!$B$2:$B$15</c:f>
              <c:numCache>
                <c:formatCode>General</c:formatCode>
                <c:ptCount val="14"/>
                <c:pt idx="0">
                  <c:v>86.52</c:v>
                </c:pt>
                <c:pt idx="1">
                  <c:v>88.86</c:v>
                </c:pt>
                <c:pt idx="2">
                  <c:v>88.62</c:v>
                </c:pt>
                <c:pt idx="3">
                  <c:v>84.36</c:v>
                </c:pt>
                <c:pt idx="4">
                  <c:v>65.930000000000007</c:v>
                </c:pt>
                <c:pt idx="5">
                  <c:v>59.25</c:v>
                </c:pt>
                <c:pt idx="6">
                  <c:v>46.98</c:v>
                </c:pt>
                <c:pt idx="7">
                  <c:v>82.11</c:v>
                </c:pt>
                <c:pt idx="8">
                  <c:v>52.26</c:v>
                </c:pt>
                <c:pt idx="9">
                  <c:v>79.069999999999993</c:v>
                </c:pt>
                <c:pt idx="10">
                  <c:v>64.61</c:v>
                </c:pt>
                <c:pt idx="11">
                  <c:v>24.64</c:v>
                </c:pt>
                <c:pt idx="12">
                  <c:v>50.46</c:v>
                </c:pt>
                <c:pt idx="13">
                  <c:v>51.45</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3D12-4CD2-B3F8-7972D769FD3B}"/>
                </c:ext>
              </c:extLst>
            </c:dLbl>
            <c:dLbl>
              <c:idx val="1"/>
              <c:layout>
                <c:manualLayout>
                  <c:x val="5.5881531153953619E-3"/>
                  <c:y val="-1.1129660545353377E-2"/>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2"/>
              <c:layout>
                <c:manualLayout>
                  <c:x val="7.8234143615534858E-3"/>
                  <c:y val="-4.4518642181413477E-3"/>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6C-4D99-90F2-1F856572BED4}"/>
                </c:ext>
              </c:extLst>
            </c:dLbl>
            <c:dLbl>
              <c:idx val="3"/>
              <c:layout>
                <c:manualLayout>
                  <c:x val="5.5881531153953619E-3"/>
                  <c:y val="-1.5581524763494713E-2"/>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5"/>
              <c:layout>
                <c:manualLayout>
                  <c:x val="4.4705224923162487E-3"/>
                  <c:y val="4.45186421814134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6C-4D99-90F2-1F856572BED4}"/>
                </c:ext>
              </c:extLst>
            </c:dLbl>
            <c:dLbl>
              <c:idx val="6"/>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2-3D12-4CD2-B3F8-7972D769FD3B}"/>
                </c:ext>
              </c:extLst>
            </c:dLbl>
            <c:dLbl>
              <c:idx val="7"/>
              <c:layout>
                <c:manualLayout>
                  <c:x val="4.470522492316207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58-4A35-8218-C460A538A484}"/>
                </c:ext>
              </c:extLst>
            </c:dLbl>
            <c:dLbl>
              <c:idx val="8"/>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1-3D12-4CD2-B3F8-7972D769FD3B}"/>
                </c:ext>
              </c:extLst>
            </c:dLbl>
            <c:dLbl>
              <c:idx val="9"/>
              <c:layout>
                <c:manualLayout>
                  <c:x val="5.5881531153953619E-3"/>
                  <c:y val="-4.080828391218428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6C-4D99-90F2-1F856572BED4}"/>
                </c:ext>
              </c:extLst>
            </c:dLbl>
            <c:dLbl>
              <c:idx val="10"/>
              <c:layout>
                <c:manualLayout>
                  <c:x val="6.7057837384744343E-3"/>
                  <c:y val="-1.1129660545353387E-2"/>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0"/>
                  <c:y val="-3.3388981636060099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8-4056-A42A-19F41D082FC3}"/>
                </c:ext>
              </c:extLst>
            </c:dLbl>
            <c:dLbl>
              <c:idx val="12"/>
              <c:layout>
                <c:manualLayout>
                  <c:x val="5.5881531153953619E-3"/>
                  <c:y val="-2.0404141956092142E-17"/>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6C-4D99-90F2-1F856572BED4}"/>
                </c:ext>
              </c:extLst>
            </c:dLbl>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Лист1!$A$2:$A$15</c:f>
              <c:strCache>
                <c:ptCount val="14"/>
                <c:pt idx="0">
                  <c:v>1</c:v>
                </c:pt>
                <c:pt idx="1">
                  <c:v>2</c:v>
                </c:pt>
                <c:pt idx="2">
                  <c:v>3</c:v>
                </c:pt>
                <c:pt idx="3">
                  <c:v>4</c:v>
                </c:pt>
                <c:pt idx="4">
                  <c:v>5</c:v>
                </c:pt>
                <c:pt idx="5">
                  <c:v>6.1</c:v>
                </c:pt>
                <c:pt idx="6">
                  <c:v>6.2</c:v>
                </c:pt>
                <c:pt idx="7">
                  <c:v>7</c:v>
                </c:pt>
                <c:pt idx="8">
                  <c:v>8</c:v>
                </c:pt>
                <c:pt idx="9">
                  <c:v>9</c:v>
                </c:pt>
                <c:pt idx="10">
                  <c:v>10</c:v>
                </c:pt>
                <c:pt idx="11">
                  <c:v>11</c:v>
                </c:pt>
                <c:pt idx="12">
                  <c:v>12</c:v>
                </c:pt>
                <c:pt idx="13">
                  <c:v>13</c:v>
                </c:pt>
              </c:strCache>
            </c:strRef>
          </c:cat>
          <c:val>
            <c:numRef>
              <c:f>Лист1!$C$2:$C$15</c:f>
              <c:numCache>
                <c:formatCode>General</c:formatCode>
                <c:ptCount val="14"/>
                <c:pt idx="0">
                  <c:v>83.73</c:v>
                </c:pt>
                <c:pt idx="1">
                  <c:v>88.5</c:v>
                </c:pt>
                <c:pt idx="2">
                  <c:v>84.63</c:v>
                </c:pt>
                <c:pt idx="3">
                  <c:v>80.400000000000006</c:v>
                </c:pt>
                <c:pt idx="4">
                  <c:v>63.91</c:v>
                </c:pt>
                <c:pt idx="5">
                  <c:v>57.91</c:v>
                </c:pt>
                <c:pt idx="6">
                  <c:v>44.12</c:v>
                </c:pt>
                <c:pt idx="7">
                  <c:v>79.33</c:v>
                </c:pt>
                <c:pt idx="8">
                  <c:v>48.93</c:v>
                </c:pt>
                <c:pt idx="9">
                  <c:v>74.239999999999995</c:v>
                </c:pt>
                <c:pt idx="10">
                  <c:v>67.010000000000005</c:v>
                </c:pt>
                <c:pt idx="11">
                  <c:v>22.93</c:v>
                </c:pt>
                <c:pt idx="12">
                  <c:v>50.53</c:v>
                </c:pt>
                <c:pt idx="13">
                  <c:v>51.31</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2.85</c:v>
                </c:pt>
                <c:pt idx="1">
                  <c:v>28.45</c:v>
                </c:pt>
                <c:pt idx="2">
                  <c:v>44.09</c:v>
                </c:pt>
                <c:pt idx="3">
                  <c:v>24.61</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3.57</c:v>
                </c:pt>
                <c:pt idx="1">
                  <c:v>29.66</c:v>
                </c:pt>
                <c:pt idx="2">
                  <c:v>45.77</c:v>
                </c:pt>
                <c:pt idx="3">
                  <c:v>20.99</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6"/>
            <c:invertIfNegative val="0"/>
            <c:bubble3D val="0"/>
            <c:spPr>
              <a:solidFill>
                <a:srgbClr val="C00000"/>
              </a:solidFill>
              <a:ln>
                <a:noFill/>
              </a:ln>
              <a:effectLst/>
            </c:spPr>
            <c:extLst>
              <c:ext xmlns:c16="http://schemas.microsoft.com/office/drawing/2014/chart" uri="{C3380CC4-5D6E-409C-BE32-E72D297353CC}">
                <c16:uniqueId val="{00000001-DE53-4856-BFFC-5006E3CE95D0}"/>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05-DE53-4856-BFFC-5006E3CE95D0}"/>
              </c:ext>
            </c:extLst>
          </c:dPt>
          <c:dPt>
            <c:idx val="16"/>
            <c:invertIfNegative val="0"/>
            <c:bubble3D val="0"/>
            <c:spPr>
              <a:solidFill>
                <a:schemeClr val="accent6"/>
              </a:solidFill>
              <a:ln>
                <a:noFill/>
              </a:ln>
              <a:effectLst/>
            </c:spPr>
            <c:extLst>
              <c:ext xmlns:c16="http://schemas.microsoft.com/office/drawing/2014/chart" uri="{C3380CC4-5D6E-409C-BE32-E72D297353CC}">
                <c16:uniqueId val="{0000000A-19AB-4BD0-9FF9-F2D7660FED6F}"/>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Лист1!$B$1:$V$1</c:f>
              <c:strCach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strCache>
            </c:strRef>
          </c:cat>
          <c:val>
            <c:numRef>
              <c:f>Лист1!$B$2:$V$2</c:f>
              <c:numCache>
                <c:formatCode>General</c:formatCode>
                <c:ptCount val="21"/>
                <c:pt idx="0">
                  <c:v>0.1</c:v>
                </c:pt>
                <c:pt idx="1">
                  <c:v>0.2</c:v>
                </c:pt>
                <c:pt idx="2">
                  <c:v>0.6</c:v>
                </c:pt>
                <c:pt idx="3">
                  <c:v>0.7</c:v>
                </c:pt>
                <c:pt idx="4">
                  <c:v>1.1000000000000001</c:v>
                </c:pt>
                <c:pt idx="5">
                  <c:v>0.9</c:v>
                </c:pt>
                <c:pt idx="6">
                  <c:v>5</c:v>
                </c:pt>
                <c:pt idx="7">
                  <c:v>4.5999999999999996</c:v>
                </c:pt>
                <c:pt idx="8">
                  <c:v>5.8</c:v>
                </c:pt>
                <c:pt idx="9">
                  <c:v>6.2</c:v>
                </c:pt>
                <c:pt idx="10">
                  <c:v>8.1</c:v>
                </c:pt>
                <c:pt idx="11">
                  <c:v>9.4</c:v>
                </c:pt>
                <c:pt idx="12">
                  <c:v>8.8000000000000007</c:v>
                </c:pt>
                <c:pt idx="13">
                  <c:v>10.1</c:v>
                </c:pt>
                <c:pt idx="14">
                  <c:v>9.1</c:v>
                </c:pt>
                <c:pt idx="15">
                  <c:v>8.3000000000000007</c:v>
                </c:pt>
                <c:pt idx="16">
                  <c:v>6.6</c:v>
                </c:pt>
                <c:pt idx="17">
                  <c:v>5.3</c:v>
                </c:pt>
                <c:pt idx="18">
                  <c:v>4.9000000000000004</c:v>
                </c:pt>
                <c:pt idx="19">
                  <c:v>2.2000000000000002</c:v>
                </c:pt>
                <c:pt idx="20">
                  <c:v>1.9</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первичный</a:t>
                </a:r>
                <a:r>
                  <a:rPr lang="ru-RU" baseline="0" dirty="0"/>
                  <a:t> балл</a:t>
                </a:r>
                <a:endParaRPr lang="ru-RU"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layout>
            <c:manualLayout>
              <c:xMode val="edge"/>
              <c:yMode val="edge"/>
              <c:x val="6.6552043435950991E-3"/>
              <c:y val="0.2726799178117010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sz="1400" b="0" i="0" u="none" strike="noStrike" kern="1200" spc="0" baseline="0">
                <a:solidFill>
                  <a:schemeClr val="tx1">
                    <a:lumMod val="65000"/>
                    <a:lumOff val="35000"/>
                  </a:schemeClr>
                </a:solidFill>
                <a:latin typeface="+mn-lt"/>
                <a:ea typeface="+mn-ea"/>
                <a:cs typeface="+mn-cs"/>
              </a:defRPr>
            </a:pPr>
            <a:r>
              <a:rPr lang="ru-RU" sz="1400" dirty="0"/>
              <a:t>Результаты</a:t>
            </a:r>
            <a:r>
              <a:rPr lang="ru-RU" sz="1400" baseline="0" dirty="0"/>
              <a:t> проведения ВПР по количеству участников (отметки), чел*.</a:t>
            </a:r>
            <a:endParaRPr lang="ru-RU" sz="1400" dirty="0"/>
          </a:p>
        </c:rich>
      </c:tx>
      <c:layout>
        <c:manualLayout>
          <c:xMode val="edge"/>
          <c:yMode val="edge"/>
          <c:x val="0.14556733141263703"/>
          <c:y val="2.286624614379664E-3"/>
        </c:manualLayout>
      </c:layout>
      <c:overlay val="0"/>
      <c:spPr>
        <a:noFill/>
        <a:ln>
          <a:noFill/>
        </a:ln>
        <a:effectLst/>
      </c:spPr>
      <c:txPr>
        <a:bodyPr rot="0" spcFirstLastPara="1" vertOverflow="ellipsis" vert="horz" wrap="square" anchor="ctr" anchorCtr="1"/>
        <a:lstStyle/>
        <a:p>
          <a:pPr algn="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18184403190547965"/>
          <c:y val="8.4810906947341752E-2"/>
          <c:w val="0.7809879873145954"/>
          <c:h val="0.78903439263469211"/>
        </c:manualLayout>
      </c:layout>
      <c:barChart>
        <c:barDir val="bar"/>
        <c:grouping val="stacked"/>
        <c:varyColors val="0"/>
        <c:ser>
          <c:idx val="0"/>
          <c:order val="0"/>
          <c:tx>
            <c:strRef>
              <c:f>Лист1!$B$1</c:f>
              <c:strCache>
                <c:ptCount val="1"/>
                <c:pt idx="0">
                  <c:v>"2"</c:v>
                </c:pt>
              </c:strCache>
            </c:strRef>
          </c:tx>
          <c:spPr>
            <a:solidFill>
              <a:schemeClr val="accent6"/>
            </a:solidFill>
            <a:ln>
              <a:noFill/>
            </a:ln>
            <a:effectLst/>
          </c:spPr>
          <c:invertIfNegative val="0"/>
          <c:dLbls>
            <c:dLbl>
              <c:idx val="0"/>
              <c:layout>
                <c:manualLayout>
                  <c:x val="-5.277044123983699E-3"/>
                  <c:y val="-4.18849749919132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405-469A-AD8D-0B41522754EE}"/>
                </c:ext>
              </c:extLst>
            </c:dLbl>
            <c:dLbl>
              <c:idx val="1"/>
              <c:layout>
                <c:manualLayout>
                  <c:x val="-1.7590147079945557E-3"/>
                  <c:y val="5.1307046088749334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05-469A-AD8D-0B41522754EE}"/>
                </c:ext>
              </c:extLst>
            </c:dLbl>
            <c:dLbl>
              <c:idx val="2"/>
              <c:layout>
                <c:manualLayout>
                  <c:x val="1.7590147079945557E-3"/>
                  <c:y val="-4.1159243058833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05-469A-AD8D-0B41522754EE}"/>
                </c:ext>
              </c:extLst>
            </c:dLbl>
            <c:dLbl>
              <c:idx val="3"/>
              <c:layout>
                <c:manualLayout>
                  <c:x val="5.2770441239836669E-3"/>
                  <c:y val="-4.11592430588340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746-4F89-A878-83CE8F67B48C}"/>
                </c:ext>
              </c:extLst>
            </c:dLbl>
            <c:dLbl>
              <c:idx val="4"/>
              <c:layout>
                <c:manualLayout>
                  <c:x val="-3.5180294159891114E-3"/>
                  <c:y val="-3.8872618444454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746-4F89-A878-83CE8F67B48C}"/>
                </c:ext>
              </c:extLst>
            </c:dLbl>
            <c:dLbl>
              <c:idx val="5"/>
              <c:layout>
                <c:manualLayout>
                  <c:x val="8.7950735399727788E-3"/>
                  <c:y val="-4.80191169019729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746-4F89-A878-83CE8F67B48C}"/>
                </c:ext>
              </c:extLst>
            </c:dLbl>
            <c:dLbl>
              <c:idx val="6"/>
              <c:layout>
                <c:manualLayout>
                  <c:x val="-1.7590147079945557E-3"/>
                  <c:y val="-3.46841457768274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C0-4F3F-B386-ECFC020EB40E}"/>
                </c:ext>
              </c:extLst>
            </c:dLbl>
            <c:dLbl>
              <c:idx val="7"/>
              <c:layout>
                <c:manualLayout>
                  <c:x val="0"/>
                  <c:y val="-4.16209749321929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C0-4F3F-B386-ECFC020EB40E}"/>
                </c:ext>
              </c:extLst>
            </c:dLbl>
            <c:dLbl>
              <c:idx val="8"/>
              <c:layout>
                <c:manualLayout>
                  <c:x val="-3.5180294159891114E-3"/>
                  <c:y val="-3.93086985470711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C0-4F3F-B386-ECFC020EB40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Лист1!$A$2:$A$10</c:f>
              <c:strCache>
                <c:ptCount val="9"/>
                <c:pt idx="0">
                  <c:v>русский язык</c:v>
                </c:pt>
                <c:pt idx="1">
                  <c:v>математика</c:v>
                </c:pt>
                <c:pt idx="2">
                  <c:v>физика</c:v>
                </c:pt>
                <c:pt idx="3">
                  <c:v>химия</c:v>
                </c:pt>
                <c:pt idx="4">
                  <c:v>история</c:v>
                </c:pt>
                <c:pt idx="5">
                  <c:v>география</c:v>
                </c:pt>
                <c:pt idx="6">
                  <c:v>английский язык</c:v>
                </c:pt>
                <c:pt idx="7">
                  <c:v>обществознание</c:v>
                </c:pt>
                <c:pt idx="8">
                  <c:v>литература</c:v>
                </c:pt>
              </c:strCache>
            </c:strRef>
          </c:cat>
          <c:val>
            <c:numRef>
              <c:f>Лист1!$B$2:$B$10</c:f>
              <c:numCache>
                <c:formatCode>General</c:formatCode>
                <c:ptCount val="9"/>
                <c:pt idx="0">
                  <c:v>535</c:v>
                </c:pt>
                <c:pt idx="1">
                  <c:v>466</c:v>
                </c:pt>
                <c:pt idx="2">
                  <c:v>87</c:v>
                </c:pt>
                <c:pt idx="3">
                  <c:v>78</c:v>
                </c:pt>
                <c:pt idx="4">
                  <c:v>36</c:v>
                </c:pt>
                <c:pt idx="5">
                  <c:v>21</c:v>
                </c:pt>
                <c:pt idx="6">
                  <c:v>45</c:v>
                </c:pt>
                <c:pt idx="7">
                  <c:v>103</c:v>
                </c:pt>
                <c:pt idx="8">
                  <c:v>173</c:v>
                </c:pt>
              </c:numCache>
            </c:numRef>
          </c:val>
          <c:extLst>
            <c:ext xmlns:c16="http://schemas.microsoft.com/office/drawing/2014/chart" uri="{C3380CC4-5D6E-409C-BE32-E72D297353CC}">
              <c16:uniqueId val="{00000000-B405-469A-AD8D-0B41522754EE}"/>
            </c:ext>
          </c:extLst>
        </c:ser>
        <c:ser>
          <c:idx val="1"/>
          <c:order val="1"/>
          <c:tx>
            <c:strRef>
              <c:f>Лист1!$C$1</c:f>
              <c:strCache>
                <c:ptCount val="1"/>
                <c:pt idx="0">
                  <c:v>"3"</c:v>
                </c:pt>
              </c:strCache>
            </c:strRef>
          </c:tx>
          <c:spPr>
            <a:solidFill>
              <a:schemeClr val="accent5"/>
            </a:solidFill>
            <a:ln>
              <a:noFill/>
            </a:ln>
            <a:effectLst/>
          </c:spPr>
          <c:invertIfNegative val="0"/>
          <c:dLbls>
            <c:dLbl>
              <c:idx val="4"/>
              <c:layout>
                <c:manualLayout>
                  <c:x val="-1.759014707994555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746-4F89-A878-83CE8F67B48C}"/>
                </c:ext>
              </c:extLst>
            </c:dLbl>
            <c:dLbl>
              <c:idx val="5"/>
              <c:layout>
                <c:manualLayout>
                  <c:x val="-3.5180294159891114E-3"/>
                  <c:y val="-4.5732492287593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746-4F89-A878-83CE8F67B48C}"/>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Лист1!$A$2:$A$10</c:f>
              <c:strCache>
                <c:ptCount val="9"/>
                <c:pt idx="0">
                  <c:v>русский язык</c:v>
                </c:pt>
                <c:pt idx="1">
                  <c:v>математика</c:v>
                </c:pt>
                <c:pt idx="2">
                  <c:v>физика</c:v>
                </c:pt>
                <c:pt idx="3">
                  <c:v>химия</c:v>
                </c:pt>
                <c:pt idx="4">
                  <c:v>история</c:v>
                </c:pt>
                <c:pt idx="5">
                  <c:v>география</c:v>
                </c:pt>
                <c:pt idx="6">
                  <c:v>английский язык</c:v>
                </c:pt>
                <c:pt idx="7">
                  <c:v>обществознание</c:v>
                </c:pt>
                <c:pt idx="8">
                  <c:v>литература</c:v>
                </c:pt>
              </c:strCache>
            </c:strRef>
          </c:cat>
          <c:val>
            <c:numRef>
              <c:f>Лист1!$C$2:$C$10</c:f>
              <c:numCache>
                <c:formatCode>General</c:formatCode>
                <c:ptCount val="9"/>
                <c:pt idx="0">
                  <c:v>2322</c:v>
                </c:pt>
                <c:pt idx="1">
                  <c:v>3442</c:v>
                </c:pt>
                <c:pt idx="2">
                  <c:v>722</c:v>
                </c:pt>
                <c:pt idx="3">
                  <c:v>696</c:v>
                </c:pt>
                <c:pt idx="4">
                  <c:v>511</c:v>
                </c:pt>
                <c:pt idx="5">
                  <c:v>550</c:v>
                </c:pt>
                <c:pt idx="6">
                  <c:v>381</c:v>
                </c:pt>
                <c:pt idx="7">
                  <c:v>523</c:v>
                </c:pt>
                <c:pt idx="8">
                  <c:v>524</c:v>
                </c:pt>
              </c:numCache>
            </c:numRef>
          </c:val>
          <c:extLst>
            <c:ext xmlns:c16="http://schemas.microsoft.com/office/drawing/2014/chart" uri="{C3380CC4-5D6E-409C-BE32-E72D297353CC}">
              <c16:uniqueId val="{00000001-B405-469A-AD8D-0B41522754EE}"/>
            </c:ext>
          </c:extLst>
        </c:ser>
        <c:ser>
          <c:idx val="2"/>
          <c:order val="2"/>
          <c:tx>
            <c:strRef>
              <c:f>Лист1!$D$1</c:f>
              <c:strCache>
                <c:ptCount val="1"/>
                <c:pt idx="0">
                  <c:v>"4"</c:v>
                </c:pt>
              </c:strCache>
            </c:strRef>
          </c:tx>
          <c:spPr>
            <a:solidFill>
              <a:schemeClr val="accent4"/>
            </a:solidFill>
            <a:ln>
              <a:noFill/>
            </a:ln>
            <a:effectLst/>
          </c:spPr>
          <c:invertIfNegative val="0"/>
          <c:dLbls>
            <c:dLbl>
              <c:idx val="4"/>
              <c:layout>
                <c:manualLayout>
                  <c:x val="3.518029415989111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02-4E54-84CC-7444FC91FCBB}"/>
                </c:ext>
              </c:extLst>
            </c:dLbl>
            <c:dLbl>
              <c:idx val="5"/>
              <c:layout>
                <c:manualLayout>
                  <c:x val="-1.7590147079945557E-3"/>
                  <c:y val="-2.2866246143796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746-4F89-A878-83CE8F67B48C}"/>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Лист1!$A$2:$A$10</c:f>
              <c:strCache>
                <c:ptCount val="9"/>
                <c:pt idx="0">
                  <c:v>русский язык</c:v>
                </c:pt>
                <c:pt idx="1">
                  <c:v>математика</c:v>
                </c:pt>
                <c:pt idx="2">
                  <c:v>физика</c:v>
                </c:pt>
                <c:pt idx="3">
                  <c:v>химия</c:v>
                </c:pt>
                <c:pt idx="4">
                  <c:v>история</c:v>
                </c:pt>
                <c:pt idx="5">
                  <c:v>география</c:v>
                </c:pt>
                <c:pt idx="6">
                  <c:v>английский язык</c:v>
                </c:pt>
                <c:pt idx="7">
                  <c:v>обществознание</c:v>
                </c:pt>
                <c:pt idx="8">
                  <c:v>литература</c:v>
                </c:pt>
              </c:strCache>
            </c:strRef>
          </c:cat>
          <c:val>
            <c:numRef>
              <c:f>Лист1!$D$2:$D$10</c:f>
              <c:numCache>
                <c:formatCode>General</c:formatCode>
                <c:ptCount val="9"/>
                <c:pt idx="0">
                  <c:v>3123</c:v>
                </c:pt>
                <c:pt idx="1">
                  <c:v>2858</c:v>
                </c:pt>
                <c:pt idx="2">
                  <c:v>1114</c:v>
                </c:pt>
                <c:pt idx="3">
                  <c:v>937</c:v>
                </c:pt>
                <c:pt idx="4">
                  <c:v>974</c:v>
                </c:pt>
                <c:pt idx="5">
                  <c:v>1406</c:v>
                </c:pt>
                <c:pt idx="6">
                  <c:v>994</c:v>
                </c:pt>
                <c:pt idx="7">
                  <c:v>862</c:v>
                </c:pt>
                <c:pt idx="8">
                  <c:v>533</c:v>
                </c:pt>
              </c:numCache>
            </c:numRef>
          </c:val>
          <c:extLst>
            <c:ext xmlns:c16="http://schemas.microsoft.com/office/drawing/2014/chart" uri="{C3380CC4-5D6E-409C-BE32-E72D297353CC}">
              <c16:uniqueId val="{00000002-B405-469A-AD8D-0B41522754EE}"/>
            </c:ext>
          </c:extLst>
        </c:ser>
        <c:ser>
          <c:idx val="3"/>
          <c:order val="3"/>
          <c:tx>
            <c:strRef>
              <c:f>Лист1!$E$1</c:f>
              <c:strCache>
                <c:ptCount val="1"/>
                <c:pt idx="0">
                  <c:v>"5"</c:v>
                </c:pt>
              </c:strCache>
            </c:strRef>
          </c:tx>
          <c:spPr>
            <a:solidFill>
              <a:schemeClr val="accent6">
                <a:lumMod val="60000"/>
              </a:schemeClr>
            </a:solidFill>
            <a:ln>
              <a:noFill/>
            </a:ln>
            <a:effectLst/>
          </c:spPr>
          <c:invertIfNegative val="0"/>
          <c:dLbls>
            <c:dLbl>
              <c:idx val="2"/>
              <c:layout>
                <c:manualLayout>
                  <c:x val="3.5180294159890468E-3"/>
                  <c:y val="-2.2866246143796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746-4F89-A878-83CE8F67B48C}"/>
                </c:ext>
              </c:extLst>
            </c:dLbl>
            <c:dLbl>
              <c:idx val="3"/>
              <c:layout>
                <c:manualLayout>
                  <c:x val="5.2770441239836669E-3"/>
                  <c:y val="-4.57324922875941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746-4F89-A878-83CE8F67B48C}"/>
                </c:ext>
              </c:extLst>
            </c:dLbl>
            <c:dLbl>
              <c:idx val="4"/>
              <c:layout>
                <c:manualLayout>
                  <c:x val="-1.7589454554469968E-3"/>
                  <c:y val="-8.4782488039930512E-17"/>
                </c:manualLayout>
              </c:layout>
              <c:showLegendKey val="0"/>
              <c:showVal val="1"/>
              <c:showCatName val="0"/>
              <c:showSerName val="0"/>
              <c:showPercent val="0"/>
              <c:showBubbleSize val="0"/>
              <c:extLst>
                <c:ext xmlns:c15="http://schemas.microsoft.com/office/drawing/2012/chart" uri="{CE6537A1-D6FC-4f65-9D91-7224C49458BB}">
                  <c15:layout>
                    <c:manualLayout>
                      <c:w val="3.8627962987560431E-2"/>
                      <c:h val="3.6174401399486286E-2"/>
                    </c:manualLayout>
                  </c15:layout>
                </c:ext>
                <c:ext xmlns:c16="http://schemas.microsoft.com/office/drawing/2014/chart" uri="{C3380CC4-5D6E-409C-BE32-E72D297353CC}">
                  <c16:uniqueId val="{00000008-E746-4F89-A878-83CE8F67B48C}"/>
                </c:ext>
              </c:extLst>
            </c:dLbl>
            <c:dLbl>
              <c:idx val="5"/>
              <c:layout>
                <c:manualLayout>
                  <c:x val="0"/>
                  <c:y val="-1.82487765417930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746-4F89-A878-83CE8F67B48C}"/>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Лист1!$A$2:$A$10</c:f>
              <c:strCache>
                <c:ptCount val="9"/>
                <c:pt idx="0">
                  <c:v>русский язык</c:v>
                </c:pt>
                <c:pt idx="1">
                  <c:v>математика</c:v>
                </c:pt>
                <c:pt idx="2">
                  <c:v>физика</c:v>
                </c:pt>
                <c:pt idx="3">
                  <c:v>химия</c:v>
                </c:pt>
                <c:pt idx="4">
                  <c:v>история</c:v>
                </c:pt>
                <c:pt idx="5">
                  <c:v>география</c:v>
                </c:pt>
                <c:pt idx="6">
                  <c:v>английский язык</c:v>
                </c:pt>
                <c:pt idx="7">
                  <c:v>обществознание</c:v>
                </c:pt>
                <c:pt idx="8">
                  <c:v>литература</c:v>
                </c:pt>
              </c:strCache>
            </c:strRef>
          </c:cat>
          <c:val>
            <c:numRef>
              <c:f>Лист1!$E$2:$E$10</c:f>
              <c:numCache>
                <c:formatCode>General</c:formatCode>
                <c:ptCount val="9"/>
                <c:pt idx="0">
                  <c:v>1383</c:v>
                </c:pt>
                <c:pt idx="1">
                  <c:v>368</c:v>
                </c:pt>
                <c:pt idx="2">
                  <c:v>511</c:v>
                </c:pt>
                <c:pt idx="3">
                  <c:v>564</c:v>
                </c:pt>
                <c:pt idx="4">
                  <c:v>385</c:v>
                </c:pt>
                <c:pt idx="5">
                  <c:v>422</c:v>
                </c:pt>
                <c:pt idx="6">
                  <c:v>450</c:v>
                </c:pt>
                <c:pt idx="7">
                  <c:v>268</c:v>
                </c:pt>
                <c:pt idx="8">
                  <c:v>360</c:v>
                </c:pt>
              </c:numCache>
            </c:numRef>
          </c:val>
          <c:extLst>
            <c:ext xmlns:c16="http://schemas.microsoft.com/office/drawing/2014/chart" uri="{C3380CC4-5D6E-409C-BE32-E72D297353CC}">
              <c16:uniqueId val="{00000003-B405-469A-AD8D-0B41522754EE}"/>
            </c:ext>
          </c:extLst>
        </c:ser>
        <c:dLbls>
          <c:showLegendKey val="0"/>
          <c:showVal val="0"/>
          <c:showCatName val="0"/>
          <c:showSerName val="0"/>
          <c:showPercent val="0"/>
          <c:showBubbleSize val="0"/>
        </c:dLbls>
        <c:gapWidth val="150"/>
        <c:overlap val="100"/>
        <c:axId val="1358290175"/>
        <c:axId val="1446896543"/>
      </c:barChart>
      <c:catAx>
        <c:axId val="13582901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446896543"/>
        <c:crosses val="autoZero"/>
        <c:auto val="1"/>
        <c:lblAlgn val="ctr"/>
        <c:lblOffset val="100"/>
        <c:noMultiLvlLbl val="0"/>
      </c:catAx>
      <c:valAx>
        <c:axId val="1446896543"/>
        <c:scaling>
          <c:orientation val="minMax"/>
          <c:max val="75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358290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Лист1!$B$1:$O$1</c:f>
              <c:strCache>
                <c:ptCount val="14"/>
                <c:pt idx="0">
                  <c:v>1</c:v>
                </c:pt>
                <c:pt idx="1">
                  <c:v>2</c:v>
                </c:pt>
                <c:pt idx="2">
                  <c:v>3</c:v>
                </c:pt>
                <c:pt idx="3">
                  <c:v>4</c:v>
                </c:pt>
                <c:pt idx="4">
                  <c:v>5</c:v>
                </c:pt>
                <c:pt idx="5">
                  <c:v>6,1</c:v>
                </c:pt>
                <c:pt idx="6">
                  <c:v>6,2</c:v>
                </c:pt>
                <c:pt idx="7">
                  <c:v>7</c:v>
                </c:pt>
                <c:pt idx="8">
                  <c:v>8</c:v>
                </c:pt>
                <c:pt idx="9">
                  <c:v>9</c:v>
                </c:pt>
                <c:pt idx="10">
                  <c:v>10</c:v>
                </c:pt>
                <c:pt idx="11">
                  <c:v>11</c:v>
                </c:pt>
                <c:pt idx="12">
                  <c:v>12</c:v>
                </c:pt>
                <c:pt idx="13">
                  <c:v>13</c:v>
                </c:pt>
              </c:strCache>
            </c:strRef>
          </c:cat>
          <c:val>
            <c:numRef>
              <c:f>Лист1!$B$2:$O$2</c:f>
              <c:numCache>
                <c:formatCode>General</c:formatCode>
                <c:ptCount val="14"/>
                <c:pt idx="0">
                  <c:v>36.78</c:v>
                </c:pt>
                <c:pt idx="1">
                  <c:v>41.38</c:v>
                </c:pt>
                <c:pt idx="2">
                  <c:v>50.57</c:v>
                </c:pt>
                <c:pt idx="3">
                  <c:v>36.78</c:v>
                </c:pt>
                <c:pt idx="4">
                  <c:v>8.0500000000000007</c:v>
                </c:pt>
                <c:pt idx="5">
                  <c:v>3.45</c:v>
                </c:pt>
                <c:pt idx="6">
                  <c:v>0.56999999999999995</c:v>
                </c:pt>
                <c:pt idx="7">
                  <c:v>39.08</c:v>
                </c:pt>
                <c:pt idx="8">
                  <c:v>2.87</c:v>
                </c:pt>
                <c:pt idx="9">
                  <c:v>24.14</c:v>
                </c:pt>
                <c:pt idx="10">
                  <c:v>18.39</c:v>
                </c:pt>
                <c:pt idx="11">
                  <c:v>2.87</c:v>
                </c:pt>
                <c:pt idx="12">
                  <c:v>11.49</c:v>
                </c:pt>
                <c:pt idx="13">
                  <c:v>9.1999999999999993</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Лист1!$B$1:$O$1</c:f>
              <c:strCache>
                <c:ptCount val="14"/>
                <c:pt idx="0">
                  <c:v>1</c:v>
                </c:pt>
                <c:pt idx="1">
                  <c:v>2</c:v>
                </c:pt>
                <c:pt idx="2">
                  <c:v>3</c:v>
                </c:pt>
                <c:pt idx="3">
                  <c:v>4</c:v>
                </c:pt>
                <c:pt idx="4">
                  <c:v>5</c:v>
                </c:pt>
                <c:pt idx="5">
                  <c:v>6,1</c:v>
                </c:pt>
                <c:pt idx="6">
                  <c:v>6,2</c:v>
                </c:pt>
                <c:pt idx="7">
                  <c:v>7</c:v>
                </c:pt>
                <c:pt idx="8">
                  <c:v>8</c:v>
                </c:pt>
                <c:pt idx="9">
                  <c:v>9</c:v>
                </c:pt>
                <c:pt idx="10">
                  <c:v>10</c:v>
                </c:pt>
                <c:pt idx="11">
                  <c:v>11</c:v>
                </c:pt>
                <c:pt idx="12">
                  <c:v>12</c:v>
                </c:pt>
                <c:pt idx="13">
                  <c:v>13</c:v>
                </c:pt>
              </c:strCache>
            </c:strRef>
          </c:cat>
          <c:val>
            <c:numRef>
              <c:f>Лист1!$B$3:$O$3</c:f>
              <c:numCache>
                <c:formatCode>General</c:formatCode>
                <c:ptCount val="14"/>
                <c:pt idx="0">
                  <c:v>74.52</c:v>
                </c:pt>
                <c:pt idx="1">
                  <c:v>82.69</c:v>
                </c:pt>
                <c:pt idx="2">
                  <c:v>77.42</c:v>
                </c:pt>
                <c:pt idx="3">
                  <c:v>70.08</c:v>
                </c:pt>
                <c:pt idx="4">
                  <c:v>39.89</c:v>
                </c:pt>
                <c:pt idx="5">
                  <c:v>29.92</c:v>
                </c:pt>
                <c:pt idx="6">
                  <c:v>14.4</c:v>
                </c:pt>
                <c:pt idx="7">
                  <c:v>68.209999999999994</c:v>
                </c:pt>
                <c:pt idx="8">
                  <c:v>20.29</c:v>
                </c:pt>
                <c:pt idx="9">
                  <c:v>58.03</c:v>
                </c:pt>
                <c:pt idx="10">
                  <c:v>46.81</c:v>
                </c:pt>
                <c:pt idx="11">
                  <c:v>7.96</c:v>
                </c:pt>
                <c:pt idx="12">
                  <c:v>24.52</c:v>
                </c:pt>
                <c:pt idx="13">
                  <c:v>30.06</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Лист1!$B$1:$O$1</c:f>
              <c:strCache>
                <c:ptCount val="14"/>
                <c:pt idx="0">
                  <c:v>1</c:v>
                </c:pt>
                <c:pt idx="1">
                  <c:v>2</c:v>
                </c:pt>
                <c:pt idx="2">
                  <c:v>3</c:v>
                </c:pt>
                <c:pt idx="3">
                  <c:v>4</c:v>
                </c:pt>
                <c:pt idx="4">
                  <c:v>5</c:v>
                </c:pt>
                <c:pt idx="5">
                  <c:v>6,1</c:v>
                </c:pt>
                <c:pt idx="6">
                  <c:v>6,2</c:v>
                </c:pt>
                <c:pt idx="7">
                  <c:v>7</c:v>
                </c:pt>
                <c:pt idx="8">
                  <c:v>8</c:v>
                </c:pt>
                <c:pt idx="9">
                  <c:v>9</c:v>
                </c:pt>
                <c:pt idx="10">
                  <c:v>10</c:v>
                </c:pt>
                <c:pt idx="11">
                  <c:v>11</c:v>
                </c:pt>
                <c:pt idx="12">
                  <c:v>12</c:v>
                </c:pt>
                <c:pt idx="13">
                  <c:v>13</c:v>
                </c:pt>
              </c:strCache>
            </c:strRef>
          </c:cat>
          <c:val>
            <c:numRef>
              <c:f>Лист1!$B$4:$O$4</c:f>
              <c:numCache>
                <c:formatCode>General</c:formatCode>
                <c:ptCount val="14"/>
                <c:pt idx="0">
                  <c:v>87.34</c:v>
                </c:pt>
                <c:pt idx="1">
                  <c:v>91.56</c:v>
                </c:pt>
                <c:pt idx="2">
                  <c:v>87.52</c:v>
                </c:pt>
                <c:pt idx="3">
                  <c:v>83.93</c:v>
                </c:pt>
                <c:pt idx="4">
                  <c:v>71.77</c:v>
                </c:pt>
                <c:pt idx="5">
                  <c:v>63.82</c:v>
                </c:pt>
                <c:pt idx="6">
                  <c:v>47.44</c:v>
                </c:pt>
                <c:pt idx="7">
                  <c:v>82.99</c:v>
                </c:pt>
                <c:pt idx="8">
                  <c:v>53.05</c:v>
                </c:pt>
                <c:pt idx="9">
                  <c:v>79.17</c:v>
                </c:pt>
                <c:pt idx="10">
                  <c:v>72.44</c:v>
                </c:pt>
                <c:pt idx="11">
                  <c:v>21.99</c:v>
                </c:pt>
                <c:pt idx="12">
                  <c:v>56.01</c:v>
                </c:pt>
                <c:pt idx="13">
                  <c:v>54.31</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Лист1!$B$1:$O$1</c:f>
              <c:strCache>
                <c:ptCount val="14"/>
                <c:pt idx="0">
                  <c:v>1</c:v>
                </c:pt>
                <c:pt idx="1">
                  <c:v>2</c:v>
                </c:pt>
                <c:pt idx="2">
                  <c:v>3</c:v>
                </c:pt>
                <c:pt idx="3">
                  <c:v>4</c:v>
                </c:pt>
                <c:pt idx="4">
                  <c:v>5</c:v>
                </c:pt>
                <c:pt idx="5">
                  <c:v>6,1</c:v>
                </c:pt>
                <c:pt idx="6">
                  <c:v>6,2</c:v>
                </c:pt>
                <c:pt idx="7">
                  <c:v>7</c:v>
                </c:pt>
                <c:pt idx="8">
                  <c:v>8</c:v>
                </c:pt>
                <c:pt idx="9">
                  <c:v>9</c:v>
                </c:pt>
                <c:pt idx="10">
                  <c:v>10</c:v>
                </c:pt>
                <c:pt idx="11">
                  <c:v>11</c:v>
                </c:pt>
                <c:pt idx="12">
                  <c:v>12</c:v>
                </c:pt>
                <c:pt idx="13">
                  <c:v>13</c:v>
                </c:pt>
              </c:strCache>
            </c:strRef>
          </c:cat>
          <c:val>
            <c:numRef>
              <c:f>Лист1!$B$5:$O$5</c:f>
              <c:numCache>
                <c:formatCode>General</c:formatCode>
                <c:ptCount val="14"/>
                <c:pt idx="0">
                  <c:v>96.87</c:v>
                </c:pt>
                <c:pt idx="1">
                  <c:v>98.04</c:v>
                </c:pt>
                <c:pt idx="2">
                  <c:v>94.32</c:v>
                </c:pt>
                <c:pt idx="3">
                  <c:v>94.72</c:v>
                </c:pt>
                <c:pt idx="4">
                  <c:v>90.22</c:v>
                </c:pt>
                <c:pt idx="5">
                  <c:v>93.84</c:v>
                </c:pt>
                <c:pt idx="6">
                  <c:v>86.3</c:v>
                </c:pt>
                <c:pt idx="7">
                  <c:v>93.93</c:v>
                </c:pt>
                <c:pt idx="8">
                  <c:v>88.26</c:v>
                </c:pt>
                <c:pt idx="9">
                  <c:v>94.91</c:v>
                </c:pt>
                <c:pt idx="10">
                  <c:v>91.98</c:v>
                </c:pt>
                <c:pt idx="11">
                  <c:v>49.51</c:v>
                </c:pt>
                <c:pt idx="12">
                  <c:v>82</c:v>
                </c:pt>
                <c:pt idx="13">
                  <c:v>82</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 задания</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r>
                  <a:rPr lang="ru-RU" baseline="0" dirty="0"/>
                  <a:t> выполнения</a:t>
                </a:r>
                <a:endParaRPr lang="ru-RU"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65021215489268E-2"/>
          <c:y val="0.10127458820480974"/>
          <c:w val="0.96563497878451077"/>
          <c:h val="0.4632953358582928"/>
        </c:manualLayout>
      </c:layout>
      <c:barChart>
        <c:barDir val="col"/>
        <c:grouping val="clustered"/>
        <c:varyColors val="0"/>
        <c:ser>
          <c:idx val="0"/>
          <c:order val="0"/>
          <c:tx>
            <c:strRef>
              <c:f>Лист1!$B$1</c:f>
              <c:strCache>
                <c:ptCount val="1"/>
                <c:pt idx="0">
                  <c:v>2025</c:v>
                </c:pt>
              </c:strCache>
            </c:strRef>
          </c:tx>
          <c:spPr>
            <a:solidFill>
              <a:schemeClr val="accent6"/>
            </a:solidFill>
            <a:ln>
              <a:noFill/>
            </a:ln>
            <a:effectLst/>
          </c:spPr>
          <c:invertIfNegative val="0"/>
          <c:dLbls>
            <c:delete val="1"/>
          </c:dLbls>
          <c:cat>
            <c:strRef>
              <c:f>Лист1!$A$2:$A$16</c:f>
              <c:strCache>
                <c:ptCount val="15"/>
                <c:pt idx="0">
                  <c:v>Владивостокский ГО</c:v>
                </c:pt>
                <c:pt idx="1">
                  <c:v>Артемовский ГО</c:v>
                </c:pt>
                <c:pt idx="2">
                  <c:v>Кавалеровский МО</c:v>
                </c:pt>
                <c:pt idx="3">
                  <c:v>Партизанский МО</c:v>
                </c:pt>
                <c:pt idx="4">
                  <c:v>Черниговский МО</c:v>
                </c:pt>
                <c:pt idx="5">
                  <c:v>Яковлевский МО</c:v>
                </c:pt>
                <c:pt idx="6">
                  <c:v>Ольгинский МО</c:v>
                </c:pt>
                <c:pt idx="7">
                  <c:v>Октябрьский МО</c:v>
                </c:pt>
                <c:pt idx="8">
                  <c:v>Ханкайский МО</c:v>
                </c:pt>
                <c:pt idx="9">
                  <c:v>Большой Камень ГО</c:v>
                </c:pt>
                <c:pt idx="10">
                  <c:v>Дальнереченский МР</c:v>
                </c:pt>
                <c:pt idx="11">
                  <c:v>ЗАТО Фокино</c:v>
                </c:pt>
                <c:pt idx="12">
                  <c:v>Дальнереченский ГО</c:v>
                </c:pt>
                <c:pt idx="13">
                  <c:v>Михайловский МР</c:v>
                </c:pt>
                <c:pt idx="14">
                  <c:v>Пожарский МО</c:v>
                </c:pt>
              </c:strCache>
            </c:strRef>
          </c:cat>
          <c:val>
            <c:numRef>
              <c:f>Лист1!$B$2:$B$16</c:f>
              <c:numCache>
                <c:formatCode>General</c:formatCode>
                <c:ptCount val="15"/>
                <c:pt idx="0">
                  <c:v>62.92</c:v>
                </c:pt>
                <c:pt idx="1">
                  <c:v>69.42</c:v>
                </c:pt>
                <c:pt idx="2">
                  <c:v>64.11</c:v>
                </c:pt>
                <c:pt idx="3">
                  <c:v>95.240000000000009</c:v>
                </c:pt>
                <c:pt idx="4">
                  <c:v>74.41</c:v>
                </c:pt>
                <c:pt idx="5">
                  <c:v>51.85</c:v>
                </c:pt>
                <c:pt idx="6">
                  <c:v>61.11</c:v>
                </c:pt>
                <c:pt idx="7">
                  <c:v>80</c:v>
                </c:pt>
                <c:pt idx="8">
                  <c:v>50</c:v>
                </c:pt>
                <c:pt idx="9">
                  <c:v>84.38</c:v>
                </c:pt>
                <c:pt idx="10">
                  <c:v>70</c:v>
                </c:pt>
                <c:pt idx="11">
                  <c:v>70.97</c:v>
                </c:pt>
                <c:pt idx="12">
                  <c:v>69.44</c:v>
                </c:pt>
                <c:pt idx="13">
                  <c:v>25</c:v>
                </c:pt>
                <c:pt idx="14">
                  <c:v>71.430000000000007</c:v>
                </c:pt>
              </c:numCache>
            </c:numRef>
          </c:val>
          <c:extLst>
            <c:ext xmlns:c16="http://schemas.microsoft.com/office/drawing/2014/chart" uri="{C3380CC4-5D6E-409C-BE32-E72D297353CC}">
              <c16:uniqueId val="{00000000-A6E3-4B50-BB39-76DCA54EDEED}"/>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75536202323133E-2"/>
          <c:y val="0.1054614556848513"/>
          <c:w val="0.95142446379767687"/>
          <c:h val="0.44654725859031302"/>
        </c:manualLayout>
      </c:layout>
      <c:barChart>
        <c:barDir val="col"/>
        <c:grouping val="clustered"/>
        <c:varyColors val="0"/>
        <c:ser>
          <c:idx val="0"/>
          <c:order val="0"/>
          <c:tx>
            <c:strRef>
              <c:f>Лист1!$B$1</c:f>
              <c:strCache>
                <c:ptCount val="1"/>
                <c:pt idx="0">
                  <c:v>2025</c:v>
                </c:pt>
              </c:strCache>
            </c:strRef>
          </c:tx>
          <c:spPr>
            <a:solidFill>
              <a:schemeClr val="accent6"/>
            </a:solidFill>
            <a:ln>
              <a:noFill/>
            </a:ln>
            <a:effectLst/>
          </c:spPr>
          <c:invertIfNegative val="0"/>
          <c:dLbls>
            <c:delete val="1"/>
          </c:dLbls>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Лист1!$B$2:$B$19</c:f>
              <c:numCache>
                <c:formatCode>General</c:formatCode>
                <c:ptCount val="18"/>
                <c:pt idx="0">
                  <c:v>42.849999999999994</c:v>
                </c:pt>
                <c:pt idx="1">
                  <c:v>50</c:v>
                </c:pt>
                <c:pt idx="2">
                  <c:v>78.39</c:v>
                </c:pt>
                <c:pt idx="3">
                  <c:v>59.38</c:v>
                </c:pt>
                <c:pt idx="4">
                  <c:v>50</c:v>
                </c:pt>
                <c:pt idx="5">
                  <c:v>86.48</c:v>
                </c:pt>
                <c:pt idx="6">
                  <c:v>46.66</c:v>
                </c:pt>
                <c:pt idx="7">
                  <c:v>91.67</c:v>
                </c:pt>
                <c:pt idx="8">
                  <c:v>100</c:v>
                </c:pt>
                <c:pt idx="9">
                  <c:v>69.77000000000001</c:v>
                </c:pt>
                <c:pt idx="10">
                  <c:v>80</c:v>
                </c:pt>
                <c:pt idx="11">
                  <c:v>75</c:v>
                </c:pt>
                <c:pt idx="12">
                  <c:v>69.09</c:v>
                </c:pt>
                <c:pt idx="13">
                  <c:v>50</c:v>
                </c:pt>
                <c:pt idx="14">
                  <c:v>63.260000000000005</c:v>
                </c:pt>
                <c:pt idx="15">
                  <c:v>71.430000000000007</c:v>
                </c:pt>
                <c:pt idx="16">
                  <c:v>51.67</c:v>
                </c:pt>
                <c:pt idx="17">
                  <c:v>81.73</c:v>
                </c:pt>
              </c:numCache>
            </c:numRef>
          </c:val>
          <c:extLst>
            <c:ext xmlns:c16="http://schemas.microsoft.com/office/drawing/2014/chart" uri="{C3380CC4-5D6E-409C-BE32-E72D297353CC}">
              <c16:uniqueId val="{00000000-E828-46FC-8C85-55F6E42A3EA2}"/>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43014258593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Лист1!$A$2:$A$17</c:f>
              <c:strCach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strCache>
            </c:strRef>
          </c:cat>
          <c:val>
            <c:numRef>
              <c:f>Лист1!$B$2:$B$17</c:f>
              <c:numCache>
                <c:formatCode>General</c:formatCode>
                <c:ptCount val="16"/>
                <c:pt idx="0">
                  <c:v>81.88</c:v>
                </c:pt>
                <c:pt idx="1">
                  <c:v>75.790000000000006</c:v>
                </c:pt>
                <c:pt idx="2">
                  <c:v>78.16</c:v>
                </c:pt>
                <c:pt idx="3">
                  <c:v>73.349999999999994</c:v>
                </c:pt>
                <c:pt idx="4">
                  <c:v>82.53</c:v>
                </c:pt>
                <c:pt idx="5">
                  <c:v>61.79</c:v>
                </c:pt>
                <c:pt idx="6">
                  <c:v>81.89</c:v>
                </c:pt>
                <c:pt idx="7">
                  <c:v>45.02</c:v>
                </c:pt>
                <c:pt idx="8">
                  <c:v>82.66</c:v>
                </c:pt>
                <c:pt idx="9">
                  <c:v>35.450000000000003</c:v>
                </c:pt>
                <c:pt idx="10">
                  <c:v>66.77</c:v>
                </c:pt>
                <c:pt idx="11">
                  <c:v>76.47</c:v>
                </c:pt>
                <c:pt idx="12">
                  <c:v>75.650000000000006</c:v>
                </c:pt>
                <c:pt idx="13">
                  <c:v>49.28</c:v>
                </c:pt>
                <c:pt idx="14">
                  <c:v>49.17</c:v>
                </c:pt>
                <c:pt idx="15">
                  <c:v>19.510000000000002</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spPr>
                <a:solidFill>
                  <a:srgbClr val="FFFF00"/>
                </a:solidFill>
                <a:ln>
                  <a:solidFill>
                    <a:schemeClr val="bg1"/>
                  </a:solid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A47F-47A7-8F11-944931A25091}"/>
                </c:ext>
              </c:extLst>
            </c:dLbl>
            <c:dLbl>
              <c:idx val="1"/>
              <c:layout>
                <c:manualLayout>
                  <c:x val="5.5881531153953619E-3"/>
                  <c:y val="-1.11296605453533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3"/>
              <c:layout>
                <c:manualLayout>
                  <c:x val="5.5881531153953619E-3"/>
                  <c:y val="-1.55815247634947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6"/>
              <c:spPr>
                <a:solidFill>
                  <a:srgbClr val="00FF00"/>
                </a:solidFill>
                <a:ln>
                  <a:solidFill>
                    <a:schemeClr val="bg1"/>
                  </a:solid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3-FBE0-439C-9B35-D6A9A5614624}"/>
                </c:ext>
              </c:extLst>
            </c:dLbl>
            <c:dLbl>
              <c:idx val="7"/>
              <c:spPr>
                <a:solidFill>
                  <a:srgbClr val="FFC000"/>
                </a:solidFill>
                <a:ln>
                  <a:solidFill>
                    <a:schemeClr val="bg1"/>
                  </a:solid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2594-43E7-B41C-5512A88B50EB}"/>
                </c:ext>
              </c:extLst>
            </c:dLbl>
            <c:dLbl>
              <c:idx val="9"/>
              <c:spPr>
                <a:solidFill>
                  <a:srgbClr val="FFC000"/>
                </a:solidFill>
                <a:ln>
                  <a:solidFill>
                    <a:schemeClr val="bg1"/>
                  </a:solid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1-FBE0-439C-9B35-D6A9A5614624}"/>
                </c:ext>
              </c:extLst>
            </c:dLbl>
            <c:dLbl>
              <c:idx val="10"/>
              <c:layout>
                <c:manualLayout>
                  <c:x val="6.7057837384744343E-3"/>
                  <c:y val="-1.1129660545353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3.3528918692371352E-3"/>
                  <c:y val="-3.33889816360601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8-4056-A42A-19F41D082FC3}"/>
                </c:ext>
              </c:extLst>
            </c:dLbl>
            <c:dLbl>
              <c:idx val="13"/>
              <c:spPr>
                <a:solidFill>
                  <a:srgbClr val="FFC000"/>
                </a:solidFill>
                <a:ln>
                  <a:solidFill>
                    <a:schemeClr val="bg1"/>
                  </a:solid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2-A47F-47A7-8F11-944931A25091}"/>
                </c:ext>
              </c:extLst>
            </c:dLbl>
            <c:dLbl>
              <c:idx val="14"/>
              <c:spPr>
                <a:solidFill>
                  <a:srgbClr val="FFC000"/>
                </a:solidFill>
                <a:ln>
                  <a:solidFill>
                    <a:schemeClr val="bg1"/>
                  </a:solid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1-2594-43E7-B41C-5512A88B50EB}"/>
                </c:ext>
              </c:extLst>
            </c:dLbl>
            <c:dLbl>
              <c:idx val="15"/>
              <c:spPr>
                <a:solidFill>
                  <a:srgbClr val="FFC000"/>
                </a:solidFill>
                <a:ln>
                  <a:solidFill>
                    <a:schemeClr val="bg1"/>
                  </a:solid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1-A47F-47A7-8F11-944931A25091}"/>
                </c:ext>
              </c:extLst>
            </c:dLbl>
            <c:spPr>
              <a:noFill/>
              <a:ln>
                <a:solidFill>
                  <a:schemeClr val="bg1"/>
                </a:solid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Лист1!$A$2:$A$17</c:f>
              <c:strCach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strCache>
            </c:strRef>
          </c:cat>
          <c:val>
            <c:numRef>
              <c:f>Лист1!$C$2:$C$17</c:f>
              <c:numCache>
                <c:formatCode>General</c:formatCode>
                <c:ptCount val="16"/>
                <c:pt idx="0">
                  <c:v>80.22</c:v>
                </c:pt>
                <c:pt idx="1">
                  <c:v>73.22</c:v>
                </c:pt>
                <c:pt idx="2">
                  <c:v>75.62</c:v>
                </c:pt>
                <c:pt idx="3">
                  <c:v>71.31</c:v>
                </c:pt>
                <c:pt idx="4">
                  <c:v>79.430000000000007</c:v>
                </c:pt>
                <c:pt idx="5">
                  <c:v>59.3</c:v>
                </c:pt>
                <c:pt idx="6">
                  <c:v>82.63</c:v>
                </c:pt>
                <c:pt idx="7">
                  <c:v>44.27</c:v>
                </c:pt>
                <c:pt idx="8">
                  <c:v>79.69</c:v>
                </c:pt>
                <c:pt idx="9">
                  <c:v>34.700000000000003</c:v>
                </c:pt>
                <c:pt idx="10">
                  <c:v>64.2</c:v>
                </c:pt>
                <c:pt idx="11">
                  <c:v>74.33</c:v>
                </c:pt>
                <c:pt idx="12">
                  <c:v>74.790000000000006</c:v>
                </c:pt>
                <c:pt idx="13">
                  <c:v>48.14</c:v>
                </c:pt>
                <c:pt idx="14">
                  <c:v>47.64</c:v>
                </c:pt>
                <c:pt idx="15">
                  <c:v>18.23</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3.13</c:v>
                </c:pt>
                <c:pt idx="1">
                  <c:v>26.94</c:v>
                </c:pt>
                <c:pt idx="2">
                  <c:v>43.16</c:v>
                </c:pt>
                <c:pt idx="3">
                  <c:v>26.77</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3.43</c:v>
                </c:pt>
                <c:pt idx="1">
                  <c:v>30.59</c:v>
                </c:pt>
                <c:pt idx="2">
                  <c:v>41.19</c:v>
                </c:pt>
                <c:pt idx="3">
                  <c:v>24.79</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520460211747295E-2"/>
          <c:y val="2.3090686580656588E-2"/>
          <c:w val="0.94274952168993975"/>
          <c:h val="0.87206996005311221"/>
        </c:manualLayout>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9"/>
            <c:invertIfNegative val="0"/>
            <c:bubble3D val="0"/>
            <c:spPr>
              <a:solidFill>
                <a:srgbClr val="C00000"/>
              </a:solidFill>
              <a:ln>
                <a:noFill/>
              </a:ln>
              <a:effectLst/>
            </c:spPr>
            <c:extLst>
              <c:ext xmlns:c16="http://schemas.microsoft.com/office/drawing/2014/chart" uri="{C3380CC4-5D6E-409C-BE32-E72D297353CC}">
                <c16:uniqueId val="{00000003-DE53-4856-BFFC-5006E3CE95D0}"/>
              </c:ext>
            </c:extLst>
          </c:dPt>
          <c:dPt>
            <c:idx val="10"/>
            <c:invertIfNegative val="0"/>
            <c:bubble3D val="0"/>
            <c:spPr>
              <a:solidFill>
                <a:schemeClr val="accent6"/>
              </a:solidFill>
              <a:ln>
                <a:noFill/>
              </a:ln>
              <a:effectLst/>
            </c:spPr>
            <c:extLst>
              <c:ext xmlns:c16="http://schemas.microsoft.com/office/drawing/2014/chart" uri="{C3380CC4-5D6E-409C-BE32-E72D297353CC}">
                <c16:uniqueId val="{00000006-2CB8-4005-9360-4D3E51D340A8}"/>
              </c:ext>
            </c:extLst>
          </c:dPt>
          <c:dPt>
            <c:idx val="11"/>
            <c:invertIfNegative val="0"/>
            <c:bubble3D val="0"/>
            <c:spPr>
              <a:solidFill>
                <a:schemeClr val="accent6"/>
              </a:solidFill>
              <a:ln>
                <a:noFill/>
              </a:ln>
              <a:effectLst/>
            </c:spPr>
            <c:extLst>
              <c:ext xmlns:c16="http://schemas.microsoft.com/office/drawing/2014/chart" uri="{C3380CC4-5D6E-409C-BE32-E72D297353CC}">
                <c16:uniqueId val="{00000008-79AC-4E36-A30D-4ADDCB241DE4}"/>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05-DE53-4856-BFFC-5006E3CE95D0}"/>
              </c:ext>
            </c:extLst>
          </c:dPt>
          <c:dPt>
            <c:idx val="20"/>
            <c:invertIfNegative val="0"/>
            <c:bubble3D val="0"/>
            <c:spPr>
              <a:solidFill>
                <a:schemeClr val="accent6"/>
              </a:solidFill>
              <a:ln>
                <a:noFill/>
              </a:ln>
              <a:effectLst/>
            </c:spPr>
            <c:extLst>
              <c:ext xmlns:c16="http://schemas.microsoft.com/office/drawing/2014/chart" uri="{C3380CC4-5D6E-409C-BE32-E72D297353CC}">
                <c16:uniqueId val="{00000009-79AC-4E36-A30D-4ADDCB241DE4}"/>
              </c:ext>
            </c:extLst>
          </c:dPt>
          <c:dPt>
            <c:idx val="28"/>
            <c:invertIfNegative val="0"/>
            <c:bubble3D val="0"/>
            <c:spPr>
              <a:solidFill>
                <a:schemeClr val="accent6"/>
              </a:solidFill>
              <a:ln>
                <a:noFill/>
              </a:ln>
              <a:effectLst/>
            </c:spPr>
            <c:extLst>
              <c:ext xmlns:c16="http://schemas.microsoft.com/office/drawing/2014/chart" uri="{C3380CC4-5D6E-409C-BE32-E72D297353CC}">
                <c16:uniqueId val="{0000000A-79AC-4E36-A30D-4ADDCB241DE4}"/>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Лист1!$B$1:$AH$1</c:f>
              <c:strCache>
                <c:ptCount val="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strCache>
            </c:strRef>
          </c:cat>
          <c:val>
            <c:numRef>
              <c:f>Лист1!$B$2:$AH$2</c:f>
              <c:numCache>
                <c:formatCode>General</c:formatCode>
                <c:ptCount val="33"/>
                <c:pt idx="0">
                  <c:v>0.1</c:v>
                </c:pt>
                <c:pt idx="1">
                  <c:v>0.2</c:v>
                </c:pt>
                <c:pt idx="2">
                  <c:v>0.4</c:v>
                </c:pt>
                <c:pt idx="3">
                  <c:v>0.2</c:v>
                </c:pt>
                <c:pt idx="4">
                  <c:v>0.2</c:v>
                </c:pt>
                <c:pt idx="5">
                  <c:v>0.3</c:v>
                </c:pt>
                <c:pt idx="6">
                  <c:v>0.6</c:v>
                </c:pt>
                <c:pt idx="7">
                  <c:v>0.8</c:v>
                </c:pt>
                <c:pt idx="8">
                  <c:v>0.6</c:v>
                </c:pt>
                <c:pt idx="9">
                  <c:v>3.6</c:v>
                </c:pt>
                <c:pt idx="10">
                  <c:v>2.9</c:v>
                </c:pt>
                <c:pt idx="11">
                  <c:v>3.1</c:v>
                </c:pt>
                <c:pt idx="12">
                  <c:v>3.7</c:v>
                </c:pt>
                <c:pt idx="13">
                  <c:v>2.9</c:v>
                </c:pt>
                <c:pt idx="14">
                  <c:v>3.9</c:v>
                </c:pt>
                <c:pt idx="15">
                  <c:v>5</c:v>
                </c:pt>
                <c:pt idx="16">
                  <c:v>6.1</c:v>
                </c:pt>
                <c:pt idx="17">
                  <c:v>4.8</c:v>
                </c:pt>
                <c:pt idx="18">
                  <c:v>5.5</c:v>
                </c:pt>
                <c:pt idx="19">
                  <c:v>4.5</c:v>
                </c:pt>
                <c:pt idx="20">
                  <c:v>5.3</c:v>
                </c:pt>
                <c:pt idx="21">
                  <c:v>4.5999999999999996</c:v>
                </c:pt>
                <c:pt idx="22">
                  <c:v>5.2</c:v>
                </c:pt>
                <c:pt idx="23">
                  <c:v>5.5</c:v>
                </c:pt>
                <c:pt idx="24">
                  <c:v>5.6</c:v>
                </c:pt>
                <c:pt idx="25">
                  <c:v>4.0999999999999996</c:v>
                </c:pt>
                <c:pt idx="26">
                  <c:v>3.8</c:v>
                </c:pt>
                <c:pt idx="27">
                  <c:v>3.2</c:v>
                </c:pt>
                <c:pt idx="28">
                  <c:v>3.3</c:v>
                </c:pt>
                <c:pt idx="29">
                  <c:v>3</c:v>
                </c:pt>
                <c:pt idx="30">
                  <c:v>3</c:v>
                </c:pt>
                <c:pt idx="31">
                  <c:v>2.2999999999999998</c:v>
                </c:pt>
                <c:pt idx="32">
                  <c:v>1.7</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первичный</a:t>
                </a:r>
                <a:r>
                  <a:rPr lang="ru-RU" baseline="0" dirty="0"/>
                  <a:t> балл</a:t>
                </a:r>
                <a:endParaRPr lang="ru-RU" dirty="0"/>
              </a:p>
            </c:rich>
          </c:tx>
          <c:layout>
            <c:manualLayout>
              <c:xMode val="edge"/>
              <c:yMode val="edge"/>
              <c:x val="0.47662861671490386"/>
              <c:y val="0.9302544902749119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Лист1!$B$1:$O$1</c:f>
              <c:strCache>
                <c:ptCount val="14"/>
                <c:pt idx="0">
                  <c:v>1</c:v>
                </c:pt>
                <c:pt idx="1">
                  <c:v>2</c:v>
                </c:pt>
                <c:pt idx="2">
                  <c:v>3</c:v>
                </c:pt>
                <c:pt idx="3">
                  <c:v>4</c:v>
                </c:pt>
                <c:pt idx="4">
                  <c:v>5</c:v>
                </c:pt>
                <c:pt idx="5">
                  <c:v>6,1</c:v>
                </c:pt>
                <c:pt idx="6">
                  <c:v>6,2</c:v>
                </c:pt>
                <c:pt idx="7">
                  <c:v>7</c:v>
                </c:pt>
                <c:pt idx="8">
                  <c:v>8</c:v>
                </c:pt>
                <c:pt idx="9">
                  <c:v>9</c:v>
                </c:pt>
                <c:pt idx="10">
                  <c:v>10</c:v>
                </c:pt>
                <c:pt idx="11">
                  <c:v>11</c:v>
                </c:pt>
                <c:pt idx="12">
                  <c:v>12</c:v>
                </c:pt>
                <c:pt idx="13">
                  <c:v>13</c:v>
                </c:pt>
              </c:strCache>
            </c:strRef>
          </c:cat>
          <c:val>
            <c:numRef>
              <c:f>Лист1!$B$2:$O$2</c:f>
              <c:numCache>
                <c:formatCode>General</c:formatCode>
                <c:ptCount val="14"/>
                <c:pt idx="0">
                  <c:v>36.78</c:v>
                </c:pt>
                <c:pt idx="1">
                  <c:v>41.38</c:v>
                </c:pt>
                <c:pt idx="2">
                  <c:v>50.57</c:v>
                </c:pt>
                <c:pt idx="3">
                  <c:v>36.78</c:v>
                </c:pt>
                <c:pt idx="4">
                  <c:v>8.0500000000000007</c:v>
                </c:pt>
                <c:pt idx="5">
                  <c:v>3.45</c:v>
                </c:pt>
                <c:pt idx="6">
                  <c:v>0.56999999999999995</c:v>
                </c:pt>
                <c:pt idx="7">
                  <c:v>39.08</c:v>
                </c:pt>
                <c:pt idx="8">
                  <c:v>2.87</c:v>
                </c:pt>
                <c:pt idx="9">
                  <c:v>24.14</c:v>
                </c:pt>
                <c:pt idx="10">
                  <c:v>18.39</c:v>
                </c:pt>
                <c:pt idx="11">
                  <c:v>2.87</c:v>
                </c:pt>
                <c:pt idx="12">
                  <c:v>11.49</c:v>
                </c:pt>
                <c:pt idx="13">
                  <c:v>9.1999999999999993</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Лист1!$B$1:$O$1</c:f>
              <c:strCache>
                <c:ptCount val="14"/>
                <c:pt idx="0">
                  <c:v>1</c:v>
                </c:pt>
                <c:pt idx="1">
                  <c:v>2</c:v>
                </c:pt>
                <c:pt idx="2">
                  <c:v>3</c:v>
                </c:pt>
                <c:pt idx="3">
                  <c:v>4</c:v>
                </c:pt>
                <c:pt idx="4">
                  <c:v>5</c:v>
                </c:pt>
                <c:pt idx="5">
                  <c:v>6,1</c:v>
                </c:pt>
                <c:pt idx="6">
                  <c:v>6,2</c:v>
                </c:pt>
                <c:pt idx="7">
                  <c:v>7</c:v>
                </c:pt>
                <c:pt idx="8">
                  <c:v>8</c:v>
                </c:pt>
                <c:pt idx="9">
                  <c:v>9</c:v>
                </c:pt>
                <c:pt idx="10">
                  <c:v>10</c:v>
                </c:pt>
                <c:pt idx="11">
                  <c:v>11</c:v>
                </c:pt>
                <c:pt idx="12">
                  <c:v>12</c:v>
                </c:pt>
                <c:pt idx="13">
                  <c:v>13</c:v>
                </c:pt>
              </c:strCache>
            </c:strRef>
          </c:cat>
          <c:val>
            <c:numRef>
              <c:f>Лист1!$B$3:$O$3</c:f>
              <c:numCache>
                <c:formatCode>General</c:formatCode>
                <c:ptCount val="14"/>
                <c:pt idx="0">
                  <c:v>74.52</c:v>
                </c:pt>
                <c:pt idx="1">
                  <c:v>82.69</c:v>
                </c:pt>
                <c:pt idx="2">
                  <c:v>77.42</c:v>
                </c:pt>
                <c:pt idx="3">
                  <c:v>70.08</c:v>
                </c:pt>
                <c:pt idx="4">
                  <c:v>39.89</c:v>
                </c:pt>
                <c:pt idx="5">
                  <c:v>29.92</c:v>
                </c:pt>
                <c:pt idx="6">
                  <c:v>14.4</c:v>
                </c:pt>
                <c:pt idx="7">
                  <c:v>68.209999999999994</c:v>
                </c:pt>
                <c:pt idx="8">
                  <c:v>20.29</c:v>
                </c:pt>
                <c:pt idx="9">
                  <c:v>58.03</c:v>
                </c:pt>
                <c:pt idx="10">
                  <c:v>46.81</c:v>
                </c:pt>
                <c:pt idx="11">
                  <c:v>7.96</c:v>
                </c:pt>
                <c:pt idx="12">
                  <c:v>24.52</c:v>
                </c:pt>
                <c:pt idx="13">
                  <c:v>30.06</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Лист1!$B$1:$O$1</c:f>
              <c:strCache>
                <c:ptCount val="14"/>
                <c:pt idx="0">
                  <c:v>1</c:v>
                </c:pt>
                <c:pt idx="1">
                  <c:v>2</c:v>
                </c:pt>
                <c:pt idx="2">
                  <c:v>3</c:v>
                </c:pt>
                <c:pt idx="3">
                  <c:v>4</c:v>
                </c:pt>
                <c:pt idx="4">
                  <c:v>5</c:v>
                </c:pt>
                <c:pt idx="5">
                  <c:v>6,1</c:v>
                </c:pt>
                <c:pt idx="6">
                  <c:v>6,2</c:v>
                </c:pt>
                <c:pt idx="7">
                  <c:v>7</c:v>
                </c:pt>
                <c:pt idx="8">
                  <c:v>8</c:v>
                </c:pt>
                <c:pt idx="9">
                  <c:v>9</c:v>
                </c:pt>
                <c:pt idx="10">
                  <c:v>10</c:v>
                </c:pt>
                <c:pt idx="11">
                  <c:v>11</c:v>
                </c:pt>
                <c:pt idx="12">
                  <c:v>12</c:v>
                </c:pt>
                <c:pt idx="13">
                  <c:v>13</c:v>
                </c:pt>
              </c:strCache>
            </c:strRef>
          </c:cat>
          <c:val>
            <c:numRef>
              <c:f>Лист1!$B$4:$O$4</c:f>
              <c:numCache>
                <c:formatCode>General</c:formatCode>
                <c:ptCount val="14"/>
                <c:pt idx="0">
                  <c:v>87.34</c:v>
                </c:pt>
                <c:pt idx="1">
                  <c:v>91.56</c:v>
                </c:pt>
                <c:pt idx="2">
                  <c:v>87.52</c:v>
                </c:pt>
                <c:pt idx="3">
                  <c:v>83.93</c:v>
                </c:pt>
                <c:pt idx="4">
                  <c:v>71.77</c:v>
                </c:pt>
                <c:pt idx="5">
                  <c:v>63.82</c:v>
                </c:pt>
                <c:pt idx="6">
                  <c:v>47.44</c:v>
                </c:pt>
                <c:pt idx="7">
                  <c:v>82.99</c:v>
                </c:pt>
                <c:pt idx="8">
                  <c:v>53.05</c:v>
                </c:pt>
                <c:pt idx="9">
                  <c:v>79.17</c:v>
                </c:pt>
                <c:pt idx="10">
                  <c:v>72.44</c:v>
                </c:pt>
                <c:pt idx="11">
                  <c:v>21.99</c:v>
                </c:pt>
                <c:pt idx="12">
                  <c:v>56.01</c:v>
                </c:pt>
                <c:pt idx="13">
                  <c:v>54.31</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Лист1!$B$1:$O$1</c:f>
              <c:strCache>
                <c:ptCount val="14"/>
                <c:pt idx="0">
                  <c:v>1</c:v>
                </c:pt>
                <c:pt idx="1">
                  <c:v>2</c:v>
                </c:pt>
                <c:pt idx="2">
                  <c:v>3</c:v>
                </c:pt>
                <c:pt idx="3">
                  <c:v>4</c:v>
                </c:pt>
                <c:pt idx="4">
                  <c:v>5</c:v>
                </c:pt>
                <c:pt idx="5">
                  <c:v>6,1</c:v>
                </c:pt>
                <c:pt idx="6">
                  <c:v>6,2</c:v>
                </c:pt>
                <c:pt idx="7">
                  <c:v>7</c:v>
                </c:pt>
                <c:pt idx="8">
                  <c:v>8</c:v>
                </c:pt>
                <c:pt idx="9">
                  <c:v>9</c:v>
                </c:pt>
                <c:pt idx="10">
                  <c:v>10</c:v>
                </c:pt>
                <c:pt idx="11">
                  <c:v>11</c:v>
                </c:pt>
                <c:pt idx="12">
                  <c:v>12</c:v>
                </c:pt>
                <c:pt idx="13">
                  <c:v>13</c:v>
                </c:pt>
              </c:strCache>
            </c:strRef>
          </c:cat>
          <c:val>
            <c:numRef>
              <c:f>Лист1!$B$5:$O$5</c:f>
              <c:numCache>
                <c:formatCode>General</c:formatCode>
                <c:ptCount val="14"/>
                <c:pt idx="0">
                  <c:v>96.87</c:v>
                </c:pt>
                <c:pt idx="1">
                  <c:v>98.04</c:v>
                </c:pt>
                <c:pt idx="2">
                  <c:v>94.32</c:v>
                </c:pt>
                <c:pt idx="3">
                  <c:v>94.72</c:v>
                </c:pt>
                <c:pt idx="4">
                  <c:v>90.22</c:v>
                </c:pt>
                <c:pt idx="5">
                  <c:v>93.84</c:v>
                </c:pt>
                <c:pt idx="6">
                  <c:v>86.3</c:v>
                </c:pt>
                <c:pt idx="7">
                  <c:v>93.93</c:v>
                </c:pt>
                <c:pt idx="8">
                  <c:v>88.26</c:v>
                </c:pt>
                <c:pt idx="9">
                  <c:v>94.91</c:v>
                </c:pt>
                <c:pt idx="10">
                  <c:v>91.98</c:v>
                </c:pt>
                <c:pt idx="11">
                  <c:v>49.51</c:v>
                </c:pt>
                <c:pt idx="12">
                  <c:v>82</c:v>
                </c:pt>
                <c:pt idx="13">
                  <c:v>82</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 задания</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65021215489268E-2"/>
          <c:y val="0.10127458820480974"/>
          <c:w val="0.96563497878451077"/>
          <c:h val="0.4632953358582928"/>
        </c:manualLayout>
      </c:layout>
      <c:barChart>
        <c:barDir val="col"/>
        <c:grouping val="clustered"/>
        <c:varyColors val="0"/>
        <c:ser>
          <c:idx val="0"/>
          <c:order val="0"/>
          <c:tx>
            <c:strRef>
              <c:f>Лист1!$B$1</c:f>
              <c:strCache>
                <c:ptCount val="1"/>
                <c:pt idx="0">
                  <c:v>2025</c:v>
                </c:pt>
              </c:strCache>
            </c:strRef>
          </c:tx>
          <c:spPr>
            <a:solidFill>
              <a:schemeClr val="accent6"/>
            </a:solidFill>
            <a:ln>
              <a:noFill/>
            </a:ln>
            <a:effectLst/>
          </c:spPr>
          <c:invertIfNegative val="0"/>
          <c:dLbls>
            <c:delete val="1"/>
          </c:dLbls>
          <c:cat>
            <c:strRef>
              <c:f>Лист1!$A$2:$A$17</c:f>
              <c:strCache>
                <c:ptCount val="16"/>
                <c:pt idx="0">
                  <c:v>Лазовский муниципальный округ</c:v>
                </c:pt>
                <c:pt idx="1">
                  <c:v>Владивостокский городской округ</c:v>
                </c:pt>
                <c:pt idx="2">
                  <c:v>Артемовский городской округ</c:v>
                </c:pt>
                <c:pt idx="3">
                  <c:v>Кавалеровский муниципальный округ</c:v>
                </c:pt>
                <c:pt idx="4">
                  <c:v>Партизанский муниципальный округ</c:v>
                </c:pt>
                <c:pt idx="5">
                  <c:v>Черниговский муниципальный округ</c:v>
                </c:pt>
                <c:pt idx="6">
                  <c:v>Яковлевский муниципальный округ</c:v>
                </c:pt>
                <c:pt idx="7">
                  <c:v>Октябрьский муниципальный округ</c:v>
                </c:pt>
                <c:pt idx="8">
                  <c:v>Анучинский муниципальный округ</c:v>
                </c:pt>
                <c:pt idx="9">
                  <c:v>Ханкайский муниципальный округ</c:v>
                </c:pt>
                <c:pt idx="10">
                  <c:v>Большой Камень</c:v>
                </c:pt>
                <c:pt idx="11">
                  <c:v>Дальнереченский муниципальный район</c:v>
                </c:pt>
                <c:pt idx="12">
                  <c:v>Фокино</c:v>
                </c:pt>
                <c:pt idx="13">
                  <c:v>Дальнереченский городской округ</c:v>
                </c:pt>
                <c:pt idx="14">
                  <c:v>Михайловский муниципальный округ</c:v>
                </c:pt>
                <c:pt idx="15">
                  <c:v>Пожарский муниципальный округ</c:v>
                </c:pt>
              </c:strCache>
            </c:strRef>
          </c:cat>
          <c:val>
            <c:numRef>
              <c:f>Лист1!$B$2:$B$17</c:f>
              <c:numCache>
                <c:formatCode>General</c:formatCode>
                <c:ptCount val="16"/>
                <c:pt idx="0">
                  <c:v>65.39</c:v>
                </c:pt>
                <c:pt idx="1">
                  <c:v>76.83</c:v>
                </c:pt>
                <c:pt idx="2">
                  <c:v>80.25</c:v>
                </c:pt>
                <c:pt idx="3">
                  <c:v>85.72</c:v>
                </c:pt>
                <c:pt idx="4">
                  <c:v>66.67</c:v>
                </c:pt>
                <c:pt idx="5">
                  <c:v>73.680000000000007</c:v>
                </c:pt>
                <c:pt idx="6">
                  <c:v>88.89</c:v>
                </c:pt>
                <c:pt idx="7">
                  <c:v>78.569999999999993</c:v>
                </c:pt>
                <c:pt idx="8">
                  <c:v>100</c:v>
                </c:pt>
                <c:pt idx="9">
                  <c:v>60</c:v>
                </c:pt>
                <c:pt idx="10">
                  <c:v>94.12</c:v>
                </c:pt>
                <c:pt idx="11">
                  <c:v>93.75</c:v>
                </c:pt>
                <c:pt idx="12">
                  <c:v>48.269999999999996</c:v>
                </c:pt>
                <c:pt idx="13">
                  <c:v>80.95</c:v>
                </c:pt>
                <c:pt idx="14">
                  <c:v>34.619999999999997</c:v>
                </c:pt>
                <c:pt idx="15">
                  <c:v>100</c:v>
                </c:pt>
              </c:numCache>
            </c:numRef>
          </c:val>
          <c:extLst>
            <c:ext xmlns:c16="http://schemas.microsoft.com/office/drawing/2014/chart" uri="{C3380CC4-5D6E-409C-BE32-E72D297353CC}">
              <c16:uniqueId val="{00000000-6120-4448-93D3-948E35661C93}"/>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75536202323133E-2"/>
          <c:y val="0.1054614556848513"/>
          <c:w val="0.95142446379767687"/>
          <c:h val="0.44654725859031302"/>
        </c:manualLayout>
      </c:layout>
      <c:barChart>
        <c:barDir val="col"/>
        <c:grouping val="clustered"/>
        <c:varyColors val="0"/>
        <c:ser>
          <c:idx val="0"/>
          <c:order val="0"/>
          <c:tx>
            <c:strRef>
              <c:f>Лист1!$B$1</c:f>
              <c:strCache>
                <c:ptCount val="1"/>
                <c:pt idx="0">
                  <c:v>2025</c:v>
                </c:pt>
              </c:strCache>
            </c:strRef>
          </c:tx>
          <c:spPr>
            <a:solidFill>
              <a:schemeClr val="accent6"/>
            </a:solidFill>
            <a:ln>
              <a:noFill/>
            </a:ln>
            <a:effectLst/>
          </c:spPr>
          <c:invertIfNegative val="0"/>
          <c:dLbls>
            <c:delete val="1"/>
          </c:dLbls>
          <c:cat>
            <c:strRef>
              <c:f>Лист1!$A$2:$A$18</c:f>
              <c:strCache>
                <c:ptCount val="17"/>
                <c:pt idx="0">
                  <c:v>Партизанский городской округ</c:v>
                </c:pt>
                <c:pt idx="1">
                  <c:v>Спасск-Дальний</c:v>
                </c:pt>
                <c:pt idx="2">
                  <c:v>Уссурийский городской округ</c:v>
                </c:pt>
                <c:pt idx="3">
                  <c:v>Шкотовский муниципальный округ</c:v>
                </c:pt>
                <c:pt idx="4">
                  <c:v>Кировский муниципальный район</c:v>
                </c:pt>
                <c:pt idx="5">
                  <c:v>Хорольский муниципальный округ</c:v>
                </c:pt>
                <c:pt idx="6">
                  <c:v>Чугуевский муниципальный округ</c:v>
                </c:pt>
                <c:pt idx="7">
                  <c:v>Спасский муниципальный район</c:v>
                </c:pt>
                <c:pt idx="8">
                  <c:v>Арсеньевский городской округ</c:v>
                </c:pt>
                <c:pt idx="9">
                  <c:v>Пограничный муниципальный округ</c:v>
                </c:pt>
                <c:pt idx="10">
                  <c:v>Надеждинский муниципальный район</c:v>
                </c:pt>
                <c:pt idx="11">
                  <c:v>Хасанский муниципальный округ</c:v>
                </c:pt>
                <c:pt idx="12">
                  <c:v>Красноармейский муниципальный округ</c:v>
                </c:pt>
                <c:pt idx="13">
                  <c:v>Находкинский городской округ</c:v>
                </c:pt>
                <c:pt idx="14">
                  <c:v>Дальнегорский городской округ</c:v>
                </c:pt>
                <c:pt idx="15">
                  <c:v>Лесозаводский городской округ</c:v>
                </c:pt>
                <c:pt idx="16">
                  <c:v>Приморский край (РП)</c:v>
                </c:pt>
              </c:strCache>
            </c:strRef>
          </c:cat>
          <c:val>
            <c:numRef>
              <c:f>Лист1!$B$2:$B$18</c:f>
              <c:numCache>
                <c:formatCode>General</c:formatCode>
                <c:ptCount val="17"/>
                <c:pt idx="0">
                  <c:v>66.66</c:v>
                </c:pt>
                <c:pt idx="1">
                  <c:v>60.71</c:v>
                </c:pt>
                <c:pt idx="2">
                  <c:v>69.75</c:v>
                </c:pt>
                <c:pt idx="3">
                  <c:v>53.85</c:v>
                </c:pt>
                <c:pt idx="4">
                  <c:v>41.17</c:v>
                </c:pt>
                <c:pt idx="5">
                  <c:v>63.16</c:v>
                </c:pt>
                <c:pt idx="6">
                  <c:v>78.790000000000006</c:v>
                </c:pt>
                <c:pt idx="7">
                  <c:v>60</c:v>
                </c:pt>
                <c:pt idx="8">
                  <c:v>83.02000000000001</c:v>
                </c:pt>
                <c:pt idx="9">
                  <c:v>90.32</c:v>
                </c:pt>
                <c:pt idx="10">
                  <c:v>72</c:v>
                </c:pt>
                <c:pt idx="11">
                  <c:v>86.050000000000011</c:v>
                </c:pt>
                <c:pt idx="12">
                  <c:v>36.36</c:v>
                </c:pt>
                <c:pt idx="13">
                  <c:v>65.990000000000009</c:v>
                </c:pt>
                <c:pt idx="14">
                  <c:v>73.33</c:v>
                </c:pt>
                <c:pt idx="15">
                  <c:v>59.18</c:v>
                </c:pt>
                <c:pt idx="16">
                  <c:v>63.379999999999995</c:v>
                </c:pt>
              </c:numCache>
            </c:numRef>
          </c:val>
          <c:extLst>
            <c:ext xmlns:c16="http://schemas.microsoft.com/office/drawing/2014/chart" uri="{C3380CC4-5D6E-409C-BE32-E72D297353CC}">
              <c16:uniqueId val="{00000000-B054-4CAA-870E-E2B002DFDF07}"/>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43014258593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Лист1!$A$2:$A$17</c:f>
              <c:strCach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15.1</c:v>
                </c:pt>
                <c:pt idx="15">
                  <c:v>15.2</c:v>
                </c:pt>
              </c:strCache>
            </c:strRef>
          </c:cat>
          <c:val>
            <c:numRef>
              <c:f>Лист1!$B$2:$B$17</c:f>
              <c:numCache>
                <c:formatCode>General</c:formatCode>
                <c:ptCount val="16"/>
                <c:pt idx="0">
                  <c:v>78</c:v>
                </c:pt>
                <c:pt idx="1">
                  <c:v>76.2</c:v>
                </c:pt>
                <c:pt idx="2">
                  <c:v>69.760000000000005</c:v>
                </c:pt>
                <c:pt idx="3">
                  <c:v>62.65</c:v>
                </c:pt>
                <c:pt idx="4">
                  <c:v>70.33</c:v>
                </c:pt>
                <c:pt idx="5">
                  <c:v>71.459999999999994</c:v>
                </c:pt>
                <c:pt idx="6">
                  <c:v>80.260000000000005</c:v>
                </c:pt>
                <c:pt idx="7">
                  <c:v>81.319999999999993</c:v>
                </c:pt>
                <c:pt idx="8">
                  <c:v>79.84</c:v>
                </c:pt>
                <c:pt idx="9">
                  <c:v>47.8</c:v>
                </c:pt>
                <c:pt idx="10">
                  <c:v>76.63</c:v>
                </c:pt>
                <c:pt idx="11">
                  <c:v>51.67</c:v>
                </c:pt>
                <c:pt idx="12">
                  <c:v>53.22</c:v>
                </c:pt>
                <c:pt idx="13">
                  <c:v>43.13</c:v>
                </c:pt>
                <c:pt idx="14">
                  <c:v>58.45</c:v>
                </c:pt>
                <c:pt idx="15">
                  <c:v>37.130000000000003</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1"/>
              <c:layout>
                <c:manualLayout>
                  <c:x val="5.5881531153953619E-3"/>
                  <c:y val="-1.11296605453533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3"/>
              <c:layout>
                <c:manualLayout>
                  <c:x val="5.5881531153953619E-3"/>
                  <c:y val="-1.55815247634947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8"/>
              <c:spPr>
                <a:solidFill>
                  <a:srgbClr val="00FF00"/>
                </a:solidFill>
                <a:ln>
                  <a:solidFill>
                    <a:schemeClr val="bg1"/>
                  </a:solid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2-ABE8-4D14-9903-FEF59A565C8C}"/>
                </c:ext>
              </c:extLst>
            </c:dLbl>
            <c:dLbl>
              <c:idx val="9"/>
              <c:spPr>
                <a:solidFill>
                  <a:srgbClr val="FFC000"/>
                </a:solidFill>
                <a:ln>
                  <a:solidFill>
                    <a:schemeClr val="bg1"/>
                  </a:solid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1-FBE0-439C-9B35-D6A9A5614624}"/>
                </c:ext>
              </c:extLst>
            </c:dLbl>
            <c:dLbl>
              <c:idx val="10"/>
              <c:layout>
                <c:manualLayout>
                  <c:x val="6.7057837384744343E-3"/>
                  <c:y val="-1.1129660545353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3.3528918692371352E-3"/>
                  <c:y val="-3.3388981636060119E-2"/>
                </c:manualLayout>
              </c:layout>
              <c:spPr>
                <a:solidFill>
                  <a:srgbClr val="FFC000"/>
                </a:solidFill>
                <a:ln>
                  <a:solidFill>
                    <a:schemeClr val="bg1"/>
                  </a:solid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8-4056-A42A-19F41D082FC3}"/>
                </c:ext>
              </c:extLst>
            </c:dLbl>
            <c:dLbl>
              <c:idx val="12"/>
              <c:spPr>
                <a:solidFill>
                  <a:srgbClr val="FFC000"/>
                </a:solidFill>
                <a:ln>
                  <a:solidFill>
                    <a:schemeClr val="bg1"/>
                  </a:solid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84C6-4FCB-9C15-D47E9D6AD422}"/>
                </c:ext>
              </c:extLst>
            </c:dLbl>
            <c:dLbl>
              <c:idx val="13"/>
              <c:spPr>
                <a:solidFill>
                  <a:srgbClr val="FFC000"/>
                </a:solidFill>
                <a:ln>
                  <a:solidFill>
                    <a:schemeClr val="bg1"/>
                  </a:solid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2-A47F-47A7-8F11-944931A25091}"/>
                </c:ext>
              </c:extLst>
            </c:dLbl>
            <c:dLbl>
              <c:idx val="14"/>
              <c:spPr>
                <a:solidFill>
                  <a:srgbClr val="FFC000"/>
                </a:solidFill>
                <a:ln>
                  <a:solidFill>
                    <a:schemeClr val="bg1"/>
                  </a:solid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1-2594-43E7-B41C-5512A88B50EB}"/>
                </c:ext>
              </c:extLst>
            </c:dLbl>
            <c:dLbl>
              <c:idx val="15"/>
              <c:spPr>
                <a:solidFill>
                  <a:srgbClr val="FFC000"/>
                </a:solidFill>
                <a:ln>
                  <a:solidFill>
                    <a:schemeClr val="bg1"/>
                  </a:solid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1-A47F-47A7-8F11-944931A25091}"/>
                </c:ext>
              </c:extLst>
            </c:dLbl>
            <c:spPr>
              <a:noFill/>
              <a:ln>
                <a:solidFill>
                  <a:schemeClr val="bg1"/>
                </a:solid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Лист1!$A$2:$A$17</c:f>
              <c:strCach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15.1</c:v>
                </c:pt>
                <c:pt idx="15">
                  <c:v>15.2</c:v>
                </c:pt>
              </c:strCache>
            </c:strRef>
          </c:cat>
          <c:val>
            <c:numRef>
              <c:f>Лист1!$C$2:$C$17</c:f>
              <c:numCache>
                <c:formatCode>General</c:formatCode>
                <c:ptCount val="16"/>
                <c:pt idx="0">
                  <c:v>76.13</c:v>
                </c:pt>
                <c:pt idx="1">
                  <c:v>75.209999999999994</c:v>
                </c:pt>
                <c:pt idx="2">
                  <c:v>66.63</c:v>
                </c:pt>
                <c:pt idx="3">
                  <c:v>60.81</c:v>
                </c:pt>
                <c:pt idx="4">
                  <c:v>69.06</c:v>
                </c:pt>
                <c:pt idx="5">
                  <c:v>69.67</c:v>
                </c:pt>
                <c:pt idx="6">
                  <c:v>79.91</c:v>
                </c:pt>
                <c:pt idx="7">
                  <c:v>79.91</c:v>
                </c:pt>
                <c:pt idx="8">
                  <c:v>80.06</c:v>
                </c:pt>
                <c:pt idx="9">
                  <c:v>42.6</c:v>
                </c:pt>
                <c:pt idx="10">
                  <c:v>74.34</c:v>
                </c:pt>
                <c:pt idx="11">
                  <c:v>47.56</c:v>
                </c:pt>
                <c:pt idx="12">
                  <c:v>48.22</c:v>
                </c:pt>
                <c:pt idx="13">
                  <c:v>40.35</c:v>
                </c:pt>
                <c:pt idx="14">
                  <c:v>52.78</c:v>
                </c:pt>
                <c:pt idx="15">
                  <c:v>31.01</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822307157968752E-2"/>
          <c:y val="9.1600113939675314E-3"/>
          <c:w val="0.96717243222832139"/>
          <c:h val="0.55540976083218163"/>
        </c:manualLayout>
      </c:layout>
      <c:barChart>
        <c:barDir val="col"/>
        <c:grouping val="clustered"/>
        <c:varyColors val="0"/>
        <c:ser>
          <c:idx val="0"/>
          <c:order val="0"/>
          <c:tx>
            <c:strRef>
              <c:f>Лист1!$B$1</c:f>
              <c:strCache>
                <c:ptCount val="1"/>
                <c:pt idx="0">
                  <c:v>2025</c:v>
                </c:pt>
              </c:strCache>
            </c:strRef>
          </c:tx>
          <c:spPr>
            <a:solidFill>
              <a:schemeClr val="accent6"/>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Лист1!$B$2:$B$18</c:f>
              <c:numCache>
                <c:formatCode>General</c:formatCode>
                <c:ptCount val="17"/>
                <c:pt idx="0">
                  <c:v>38.89</c:v>
                </c:pt>
                <c:pt idx="1">
                  <c:v>60.53</c:v>
                </c:pt>
                <c:pt idx="2">
                  <c:v>61.56</c:v>
                </c:pt>
                <c:pt idx="3">
                  <c:v>78.31</c:v>
                </c:pt>
                <c:pt idx="4">
                  <c:v>71.009999999999991</c:v>
                </c:pt>
                <c:pt idx="5">
                  <c:v>59.83</c:v>
                </c:pt>
                <c:pt idx="6">
                  <c:v>68</c:v>
                </c:pt>
                <c:pt idx="7">
                  <c:v>62.5</c:v>
                </c:pt>
                <c:pt idx="8">
                  <c:v>59.75</c:v>
                </c:pt>
                <c:pt idx="9">
                  <c:v>67.849999999999994</c:v>
                </c:pt>
                <c:pt idx="10">
                  <c:v>50</c:v>
                </c:pt>
                <c:pt idx="11">
                  <c:v>63.16</c:v>
                </c:pt>
                <c:pt idx="12">
                  <c:v>58.14</c:v>
                </c:pt>
                <c:pt idx="13">
                  <c:v>52.519999999999996</c:v>
                </c:pt>
                <c:pt idx="14">
                  <c:v>58.179999999999993</c:v>
                </c:pt>
                <c:pt idx="15">
                  <c:v>54.95</c:v>
                </c:pt>
                <c:pt idx="16">
                  <c:v>49.57</c:v>
                </c:pt>
              </c:numCache>
            </c:numRef>
          </c:val>
          <c:extLst>
            <c:ext xmlns:c16="http://schemas.microsoft.com/office/drawing/2014/chart" uri="{C3380CC4-5D6E-409C-BE32-E72D297353CC}">
              <c16:uniqueId val="{00000000-6120-4448-93D3-948E35661C93}"/>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2.34</c:v>
                </c:pt>
                <c:pt idx="1">
                  <c:v>22.88</c:v>
                </c:pt>
                <c:pt idx="2">
                  <c:v>47.61</c:v>
                </c:pt>
                <c:pt idx="3">
                  <c:v>27.16</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1.89</c:v>
                </c:pt>
                <c:pt idx="1">
                  <c:v>26.81</c:v>
                </c:pt>
                <c:pt idx="2">
                  <c:v>51.1</c:v>
                </c:pt>
                <c:pt idx="3">
                  <c:v>20.2</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7"/>
            <c:invertIfNegative val="0"/>
            <c:bubble3D val="0"/>
            <c:spPr>
              <a:solidFill>
                <a:srgbClr val="C00000"/>
              </a:solidFill>
              <a:ln>
                <a:noFill/>
              </a:ln>
              <a:effectLst/>
            </c:spPr>
            <c:extLst>
              <c:ext xmlns:c16="http://schemas.microsoft.com/office/drawing/2014/chart" uri="{C3380CC4-5D6E-409C-BE32-E72D297353CC}">
                <c16:uniqueId val="{0000000C-155E-47BD-AD2C-52137BF8999F}"/>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0"/>
            <c:invertIfNegative val="0"/>
            <c:bubble3D val="0"/>
            <c:spPr>
              <a:solidFill>
                <a:schemeClr val="accent6"/>
              </a:solidFill>
              <a:ln>
                <a:noFill/>
              </a:ln>
              <a:effectLst/>
            </c:spPr>
            <c:extLst>
              <c:ext xmlns:c16="http://schemas.microsoft.com/office/drawing/2014/chart" uri="{C3380CC4-5D6E-409C-BE32-E72D297353CC}">
                <c16:uniqueId val="{00000008-5716-4137-9B9D-8E87745620E4}"/>
              </c:ext>
            </c:extLst>
          </c:dPt>
          <c:dPt>
            <c:idx val="13"/>
            <c:invertIfNegative val="0"/>
            <c:bubble3D val="0"/>
            <c:spPr>
              <a:solidFill>
                <a:schemeClr val="accent6"/>
              </a:solidFill>
              <a:ln>
                <a:noFill/>
              </a:ln>
              <a:effectLst/>
            </c:spPr>
            <c:extLst>
              <c:ext xmlns:c16="http://schemas.microsoft.com/office/drawing/2014/chart" uri="{C3380CC4-5D6E-409C-BE32-E72D297353CC}">
                <c16:uniqueId val="{0000000D-155E-47BD-AD2C-52137BF8999F}"/>
              </c:ext>
            </c:extLst>
          </c:dPt>
          <c:dPt>
            <c:idx val="14"/>
            <c:invertIfNegative val="0"/>
            <c:bubble3D val="0"/>
            <c:spPr>
              <a:solidFill>
                <a:srgbClr val="C00000"/>
              </a:solidFill>
              <a:ln>
                <a:noFill/>
              </a:ln>
              <a:effectLst/>
            </c:spPr>
            <c:extLst>
              <c:ext xmlns:c16="http://schemas.microsoft.com/office/drawing/2014/chart" uri="{C3380CC4-5D6E-409C-BE32-E72D297353CC}">
                <c16:uniqueId val="{00000005-DE53-4856-BFFC-5006E3CE95D0}"/>
              </c:ext>
            </c:extLst>
          </c:dPt>
          <c:dPt>
            <c:idx val="15"/>
            <c:invertIfNegative val="0"/>
            <c:bubble3D val="0"/>
            <c:spPr>
              <a:solidFill>
                <a:schemeClr val="accent6"/>
              </a:solidFill>
              <a:ln>
                <a:noFill/>
              </a:ln>
              <a:effectLst/>
            </c:spPr>
            <c:extLst>
              <c:ext xmlns:c16="http://schemas.microsoft.com/office/drawing/2014/chart" uri="{C3380CC4-5D6E-409C-BE32-E72D297353CC}">
                <c16:uniqueId val="{00000009-5716-4137-9B9D-8E87745620E4}"/>
              </c:ext>
            </c:extLst>
          </c:dPt>
          <c:dPt>
            <c:idx val="17"/>
            <c:invertIfNegative val="0"/>
            <c:bubble3D val="0"/>
            <c:spPr>
              <a:solidFill>
                <a:schemeClr val="accent6"/>
              </a:solidFill>
              <a:ln>
                <a:noFill/>
              </a:ln>
              <a:effectLst/>
            </c:spPr>
            <c:extLst>
              <c:ext xmlns:c16="http://schemas.microsoft.com/office/drawing/2014/chart" uri="{C3380CC4-5D6E-409C-BE32-E72D297353CC}">
                <c16:uniqueId val="{00000006-DED2-48E7-9E8A-D14743DFF069}"/>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Лист1!$B$1:$AC$1</c:f>
              <c:strCache>
                <c:ptCount val="2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strCache>
            </c:strRef>
          </c:cat>
          <c:val>
            <c:numRef>
              <c:f>Лист1!$B$2:$AC$2</c:f>
              <c:numCache>
                <c:formatCode>General</c:formatCode>
                <c:ptCount val="28"/>
                <c:pt idx="0">
                  <c:v>0.1</c:v>
                </c:pt>
                <c:pt idx="1">
                  <c:v>0</c:v>
                </c:pt>
                <c:pt idx="2">
                  <c:v>0.2</c:v>
                </c:pt>
                <c:pt idx="3">
                  <c:v>0.2</c:v>
                </c:pt>
                <c:pt idx="4">
                  <c:v>0.5</c:v>
                </c:pt>
                <c:pt idx="5">
                  <c:v>0.5</c:v>
                </c:pt>
                <c:pt idx="6">
                  <c:v>0.5</c:v>
                </c:pt>
                <c:pt idx="7">
                  <c:v>2.9</c:v>
                </c:pt>
                <c:pt idx="8">
                  <c:v>3</c:v>
                </c:pt>
                <c:pt idx="9">
                  <c:v>3.2</c:v>
                </c:pt>
                <c:pt idx="10">
                  <c:v>3.5</c:v>
                </c:pt>
                <c:pt idx="11">
                  <c:v>4</c:v>
                </c:pt>
                <c:pt idx="12">
                  <c:v>4.8</c:v>
                </c:pt>
                <c:pt idx="13">
                  <c:v>5.5</c:v>
                </c:pt>
                <c:pt idx="14">
                  <c:v>7.2</c:v>
                </c:pt>
                <c:pt idx="15">
                  <c:v>7.6</c:v>
                </c:pt>
                <c:pt idx="16">
                  <c:v>7.7</c:v>
                </c:pt>
                <c:pt idx="17">
                  <c:v>6.4</c:v>
                </c:pt>
                <c:pt idx="18">
                  <c:v>8.3000000000000007</c:v>
                </c:pt>
                <c:pt idx="19">
                  <c:v>7.1</c:v>
                </c:pt>
                <c:pt idx="20">
                  <c:v>6.8</c:v>
                </c:pt>
                <c:pt idx="21">
                  <c:v>6.3</c:v>
                </c:pt>
                <c:pt idx="22">
                  <c:v>4</c:v>
                </c:pt>
                <c:pt idx="23">
                  <c:v>3.3</c:v>
                </c:pt>
                <c:pt idx="24">
                  <c:v>3.3</c:v>
                </c:pt>
                <c:pt idx="25">
                  <c:v>1.6</c:v>
                </c:pt>
                <c:pt idx="26">
                  <c:v>1</c:v>
                </c:pt>
                <c:pt idx="27">
                  <c:v>0.6</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первичный</a:t>
                </a:r>
                <a:r>
                  <a:rPr lang="ru-RU" baseline="0" dirty="0"/>
                  <a:t> балл</a:t>
                </a:r>
                <a:endParaRPr lang="ru-RU"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Лист1!$B$1:$Q$1</c:f>
              <c:strCach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15К1</c:v>
                </c:pt>
                <c:pt idx="15">
                  <c:v>15К2</c:v>
                </c:pt>
              </c:strCache>
            </c:strRef>
          </c:cat>
          <c:val>
            <c:numRef>
              <c:f>Лист1!$B$2:$Q$2</c:f>
              <c:numCache>
                <c:formatCode>General</c:formatCode>
                <c:ptCount val="16"/>
                <c:pt idx="0">
                  <c:v>22.22</c:v>
                </c:pt>
                <c:pt idx="1">
                  <c:v>20.83</c:v>
                </c:pt>
                <c:pt idx="2">
                  <c:v>33.33</c:v>
                </c:pt>
                <c:pt idx="3">
                  <c:v>11.11</c:v>
                </c:pt>
                <c:pt idx="4">
                  <c:v>24.07</c:v>
                </c:pt>
                <c:pt idx="5">
                  <c:v>27.78</c:v>
                </c:pt>
                <c:pt idx="6">
                  <c:v>41.67</c:v>
                </c:pt>
                <c:pt idx="7">
                  <c:v>30.56</c:v>
                </c:pt>
                <c:pt idx="8">
                  <c:v>13.89</c:v>
                </c:pt>
                <c:pt idx="9">
                  <c:v>4.63</c:v>
                </c:pt>
                <c:pt idx="10">
                  <c:v>19.440000000000001</c:v>
                </c:pt>
                <c:pt idx="11">
                  <c:v>0</c:v>
                </c:pt>
                <c:pt idx="12">
                  <c:v>0</c:v>
                </c:pt>
                <c:pt idx="13">
                  <c:v>4.17</c:v>
                </c:pt>
                <c:pt idx="14">
                  <c:v>19.440000000000001</c:v>
                </c:pt>
                <c:pt idx="15">
                  <c:v>4.17</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Лист1!$B$1:$Q$1</c:f>
              <c:strCach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15К1</c:v>
                </c:pt>
                <c:pt idx="15">
                  <c:v>15К2</c:v>
                </c:pt>
              </c:strCache>
            </c:strRef>
          </c:cat>
          <c:val>
            <c:numRef>
              <c:f>Лист1!$B$3:$Q$3</c:f>
              <c:numCache>
                <c:formatCode>General</c:formatCode>
                <c:ptCount val="16"/>
                <c:pt idx="0">
                  <c:v>56.95</c:v>
                </c:pt>
                <c:pt idx="1">
                  <c:v>56.85</c:v>
                </c:pt>
                <c:pt idx="2">
                  <c:v>49.51</c:v>
                </c:pt>
                <c:pt idx="3">
                  <c:v>33.76</c:v>
                </c:pt>
                <c:pt idx="4">
                  <c:v>46.58</c:v>
                </c:pt>
                <c:pt idx="5">
                  <c:v>53.03</c:v>
                </c:pt>
                <c:pt idx="6">
                  <c:v>67.12</c:v>
                </c:pt>
                <c:pt idx="7">
                  <c:v>65.17</c:v>
                </c:pt>
                <c:pt idx="8">
                  <c:v>59.1</c:v>
                </c:pt>
                <c:pt idx="9">
                  <c:v>17.420000000000002</c:v>
                </c:pt>
                <c:pt idx="10">
                  <c:v>50.68</c:v>
                </c:pt>
                <c:pt idx="11">
                  <c:v>22.11</c:v>
                </c:pt>
                <c:pt idx="12">
                  <c:v>22.9</c:v>
                </c:pt>
                <c:pt idx="13">
                  <c:v>16.239999999999998</c:v>
                </c:pt>
                <c:pt idx="14">
                  <c:v>35.42</c:v>
                </c:pt>
                <c:pt idx="15">
                  <c:v>14.09</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Лист1!$B$1:$Q$1</c:f>
              <c:strCach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15К1</c:v>
                </c:pt>
                <c:pt idx="15">
                  <c:v>15К2</c:v>
                </c:pt>
              </c:strCache>
            </c:strRef>
          </c:cat>
          <c:val>
            <c:numRef>
              <c:f>Лист1!$B$4:$Q$4</c:f>
              <c:numCache>
                <c:formatCode>General</c:formatCode>
                <c:ptCount val="16"/>
                <c:pt idx="0">
                  <c:v>81.11</c:v>
                </c:pt>
                <c:pt idx="1">
                  <c:v>80.39</c:v>
                </c:pt>
                <c:pt idx="2">
                  <c:v>69.25</c:v>
                </c:pt>
                <c:pt idx="3">
                  <c:v>66.84</c:v>
                </c:pt>
                <c:pt idx="4">
                  <c:v>73.92</c:v>
                </c:pt>
                <c:pt idx="5">
                  <c:v>72.790000000000006</c:v>
                </c:pt>
                <c:pt idx="6">
                  <c:v>82.96</c:v>
                </c:pt>
                <c:pt idx="7">
                  <c:v>84.6</c:v>
                </c:pt>
                <c:pt idx="8">
                  <c:v>87.27</c:v>
                </c:pt>
                <c:pt idx="9">
                  <c:v>43.63</c:v>
                </c:pt>
                <c:pt idx="10">
                  <c:v>82.03</c:v>
                </c:pt>
                <c:pt idx="11">
                  <c:v>49.23</c:v>
                </c:pt>
                <c:pt idx="12">
                  <c:v>50.72</c:v>
                </c:pt>
                <c:pt idx="13">
                  <c:v>40.200000000000003</c:v>
                </c:pt>
                <c:pt idx="14">
                  <c:v>52.05</c:v>
                </c:pt>
                <c:pt idx="15">
                  <c:v>29</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Лист1!$B$1:$Q$1</c:f>
              <c:strCach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15К1</c:v>
                </c:pt>
                <c:pt idx="15">
                  <c:v>15К2</c:v>
                </c:pt>
              </c:strCache>
            </c:strRef>
          </c:cat>
          <c:val>
            <c:numRef>
              <c:f>Лист1!$B$5:$Q$5</c:f>
              <c:numCache>
                <c:formatCode>General</c:formatCode>
                <c:ptCount val="16"/>
                <c:pt idx="0">
                  <c:v>94.03</c:v>
                </c:pt>
                <c:pt idx="1">
                  <c:v>91.56</c:v>
                </c:pt>
                <c:pt idx="2">
                  <c:v>85.84</c:v>
                </c:pt>
                <c:pt idx="3">
                  <c:v>86.1</c:v>
                </c:pt>
                <c:pt idx="4">
                  <c:v>90.82</c:v>
                </c:pt>
                <c:pt idx="5">
                  <c:v>87.79</c:v>
                </c:pt>
                <c:pt idx="6">
                  <c:v>92.73</c:v>
                </c:pt>
                <c:pt idx="7">
                  <c:v>92.21</c:v>
                </c:pt>
                <c:pt idx="8">
                  <c:v>95.84</c:v>
                </c:pt>
                <c:pt idx="9">
                  <c:v>76.97</c:v>
                </c:pt>
                <c:pt idx="10">
                  <c:v>91.43</c:v>
                </c:pt>
                <c:pt idx="11">
                  <c:v>81.56</c:v>
                </c:pt>
                <c:pt idx="12">
                  <c:v>80</c:v>
                </c:pt>
                <c:pt idx="13">
                  <c:v>76.099999999999994</c:v>
                </c:pt>
                <c:pt idx="14">
                  <c:v>80.78</c:v>
                </c:pt>
                <c:pt idx="15">
                  <c:v>61.04</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a:t>
                </a:r>
                <a:r>
                  <a:rPr lang="ru-RU" baseline="0" dirty="0"/>
                  <a:t> задания</a:t>
                </a:r>
                <a:endParaRPr lang="ru-RU"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409721994575817E-3"/>
          <c:y val="0.10127458820480974"/>
          <c:w val="0.99005902780054245"/>
          <c:h val="0.45176790941478134"/>
        </c:manualLayout>
      </c:layout>
      <c:barChart>
        <c:barDir val="col"/>
        <c:grouping val="clustered"/>
        <c:varyColors val="0"/>
        <c:ser>
          <c:idx val="0"/>
          <c:order val="0"/>
          <c:tx>
            <c:strRef>
              <c:f>Лист1!$B$1</c:f>
              <c:strCache>
                <c:ptCount val="1"/>
                <c:pt idx="0">
                  <c:v>2021</c:v>
                </c:pt>
              </c:strCache>
            </c:strRef>
          </c:tx>
          <c:spPr>
            <a:solidFill>
              <a:schemeClr val="accent6"/>
            </a:solidFill>
            <a:ln>
              <a:noFill/>
            </a:ln>
            <a:effectLst/>
          </c:spPr>
          <c:invertIfNegative val="0"/>
          <c:dLbls>
            <c:delete val="1"/>
          </c:dLbls>
          <c:cat>
            <c:strRef>
              <c:f>Лист1!$A$2:$A$18</c:f>
              <c:strCache>
                <c:ptCount val="17"/>
                <c:pt idx="0">
                  <c:v>Партизанский МО</c:v>
                </c:pt>
                <c:pt idx="1">
                  <c:v>Пожарский МО</c:v>
                </c:pt>
                <c:pt idx="2">
                  <c:v>Дальнереченский МР</c:v>
                </c:pt>
                <c:pt idx="3">
                  <c:v>Владивостокский ГО</c:v>
                </c:pt>
                <c:pt idx="4">
                  <c:v>Ханкайский МО</c:v>
                </c:pt>
                <c:pt idx="5">
                  <c:v>Уссурийский ГО</c:v>
                </c:pt>
                <c:pt idx="6">
                  <c:v>Спасский МР</c:v>
                </c:pt>
                <c:pt idx="7">
                  <c:v>Надеждинский МР</c:v>
                </c:pt>
                <c:pt idx="8">
                  <c:v>Хасанский МО</c:v>
                </c:pt>
                <c:pt idx="9">
                  <c:v>Красноармейский МО</c:v>
                </c:pt>
                <c:pt idx="10">
                  <c:v>Приморский край (РП)</c:v>
                </c:pt>
                <c:pt idx="11">
                  <c:v>Тернейский МО</c:v>
                </c:pt>
                <c:pt idx="12">
                  <c:v>Артемовский ГО</c:v>
                </c:pt>
                <c:pt idx="13">
                  <c:v>Яковлевский МО</c:v>
                </c:pt>
                <c:pt idx="14">
                  <c:v>Ольгинский МО</c:v>
                </c:pt>
                <c:pt idx="15">
                  <c:v>Большой Камень</c:v>
                </c:pt>
                <c:pt idx="16">
                  <c:v>Анучинский МО</c:v>
                </c:pt>
              </c:strCache>
            </c:strRef>
          </c:cat>
          <c:val>
            <c:numRef>
              <c:f>Лист1!$B$2:$B$18</c:f>
              <c:numCache>
                <c:formatCode>General</c:formatCode>
                <c:ptCount val="17"/>
                <c:pt idx="0">
                  <c:v>40</c:v>
                </c:pt>
                <c:pt idx="1">
                  <c:v>63.47</c:v>
                </c:pt>
                <c:pt idx="2">
                  <c:v>91.67</c:v>
                </c:pt>
                <c:pt idx="3">
                  <c:v>55.8</c:v>
                </c:pt>
                <c:pt idx="4">
                  <c:v>32.35</c:v>
                </c:pt>
                <c:pt idx="5">
                  <c:v>62.75</c:v>
                </c:pt>
                <c:pt idx="6">
                  <c:v>90.91</c:v>
                </c:pt>
                <c:pt idx="7">
                  <c:v>72.72</c:v>
                </c:pt>
                <c:pt idx="8">
                  <c:v>52.94</c:v>
                </c:pt>
                <c:pt idx="9">
                  <c:v>55.56</c:v>
                </c:pt>
                <c:pt idx="10">
                  <c:v>61.79</c:v>
                </c:pt>
                <c:pt idx="11">
                  <c:v>31.58</c:v>
                </c:pt>
                <c:pt idx="12">
                  <c:v>44.82</c:v>
                </c:pt>
                <c:pt idx="13">
                  <c:v>50</c:v>
                </c:pt>
                <c:pt idx="14">
                  <c:v>43.48</c:v>
                </c:pt>
                <c:pt idx="16">
                  <c:v>70.58</c:v>
                </c:pt>
              </c:numCache>
            </c:numRef>
          </c:val>
          <c:extLst>
            <c:ext xmlns:c16="http://schemas.microsoft.com/office/drawing/2014/chart" uri="{C3380CC4-5D6E-409C-BE32-E72D297353CC}">
              <c16:uniqueId val="{00000000-6120-4448-93D3-948E35661C93}"/>
            </c:ext>
          </c:extLst>
        </c:ser>
        <c:ser>
          <c:idx val="1"/>
          <c:order val="1"/>
          <c:tx>
            <c:strRef>
              <c:f>Лист1!$C$1</c:f>
              <c:strCache>
                <c:ptCount val="1"/>
                <c:pt idx="0">
                  <c:v>2022</c:v>
                </c:pt>
              </c:strCache>
            </c:strRef>
          </c:tx>
          <c:spPr>
            <a:solidFill>
              <a:schemeClr val="accent5"/>
            </a:solidFill>
            <a:ln>
              <a:noFill/>
            </a:ln>
            <a:effectLst/>
          </c:spPr>
          <c:invertIfNegative val="0"/>
          <c:dLbls>
            <c:delete val="1"/>
          </c:dLbls>
          <c:cat>
            <c:strRef>
              <c:f>Лист1!$A$2:$A$18</c:f>
              <c:strCache>
                <c:ptCount val="17"/>
                <c:pt idx="0">
                  <c:v>Партизанский МО</c:v>
                </c:pt>
                <c:pt idx="1">
                  <c:v>Пожарский МО</c:v>
                </c:pt>
                <c:pt idx="2">
                  <c:v>Дальнереченский МР</c:v>
                </c:pt>
                <c:pt idx="3">
                  <c:v>Владивостокский ГО</c:v>
                </c:pt>
                <c:pt idx="4">
                  <c:v>Ханкайский МО</c:v>
                </c:pt>
                <c:pt idx="5">
                  <c:v>Уссурийский ГО</c:v>
                </c:pt>
                <c:pt idx="6">
                  <c:v>Спасский МР</c:v>
                </c:pt>
                <c:pt idx="7">
                  <c:v>Надеждинский МР</c:v>
                </c:pt>
                <c:pt idx="8">
                  <c:v>Хасанский МО</c:v>
                </c:pt>
                <c:pt idx="9">
                  <c:v>Красноармейский МО</c:v>
                </c:pt>
                <c:pt idx="10">
                  <c:v>Приморский край (РП)</c:v>
                </c:pt>
                <c:pt idx="11">
                  <c:v>Тернейский МО</c:v>
                </c:pt>
                <c:pt idx="12">
                  <c:v>Артемовский ГО</c:v>
                </c:pt>
                <c:pt idx="13">
                  <c:v>Яковлевский МО</c:v>
                </c:pt>
                <c:pt idx="14">
                  <c:v>Ольгинский МО</c:v>
                </c:pt>
                <c:pt idx="15">
                  <c:v>Большой Камень</c:v>
                </c:pt>
                <c:pt idx="16">
                  <c:v>Анучинский МО</c:v>
                </c:pt>
              </c:strCache>
            </c:strRef>
          </c:cat>
          <c:val>
            <c:numRef>
              <c:f>Лист1!$C$2:$C$18</c:f>
              <c:numCache>
                <c:formatCode>General</c:formatCode>
                <c:ptCount val="17"/>
                <c:pt idx="0">
                  <c:v>65.63</c:v>
                </c:pt>
                <c:pt idx="1">
                  <c:v>57.14</c:v>
                </c:pt>
                <c:pt idx="2">
                  <c:v>50</c:v>
                </c:pt>
                <c:pt idx="3">
                  <c:v>60</c:v>
                </c:pt>
                <c:pt idx="4">
                  <c:v>53.13</c:v>
                </c:pt>
                <c:pt idx="5">
                  <c:v>71.040000000000006</c:v>
                </c:pt>
                <c:pt idx="6">
                  <c:v>72.72</c:v>
                </c:pt>
                <c:pt idx="7">
                  <c:v>42.37</c:v>
                </c:pt>
                <c:pt idx="8">
                  <c:v>45.45</c:v>
                </c:pt>
                <c:pt idx="9">
                  <c:v>66.67</c:v>
                </c:pt>
                <c:pt idx="10">
                  <c:v>72.73</c:v>
                </c:pt>
                <c:pt idx="11">
                  <c:v>60</c:v>
                </c:pt>
                <c:pt idx="13">
                  <c:v>66.67</c:v>
                </c:pt>
                <c:pt idx="15">
                  <c:v>90.47</c:v>
                </c:pt>
                <c:pt idx="16">
                  <c:v>7.57</c:v>
                </c:pt>
              </c:numCache>
            </c:numRef>
          </c:val>
          <c:extLst>
            <c:ext xmlns:c16="http://schemas.microsoft.com/office/drawing/2014/chart" uri="{C3380CC4-5D6E-409C-BE32-E72D297353CC}">
              <c16:uniqueId val="{00000001-6120-4448-93D3-948E35661C93}"/>
            </c:ext>
          </c:extLst>
        </c:ser>
        <c:ser>
          <c:idx val="2"/>
          <c:order val="2"/>
          <c:tx>
            <c:strRef>
              <c:f>Лист1!$D$1</c:f>
              <c:strCache>
                <c:ptCount val="1"/>
                <c:pt idx="0">
                  <c:v>2023</c:v>
                </c:pt>
              </c:strCache>
            </c:strRef>
          </c:tx>
          <c:spPr>
            <a:solidFill>
              <a:schemeClr val="accent4"/>
            </a:solidFill>
            <a:ln>
              <a:noFill/>
            </a:ln>
            <a:effectLst/>
          </c:spPr>
          <c:invertIfNegative val="0"/>
          <c:dLbls>
            <c:delete val="1"/>
          </c:dLbls>
          <c:cat>
            <c:strRef>
              <c:f>Лист1!$A$2:$A$18</c:f>
              <c:strCache>
                <c:ptCount val="17"/>
                <c:pt idx="0">
                  <c:v>Партизанский МО</c:v>
                </c:pt>
                <c:pt idx="1">
                  <c:v>Пожарский МО</c:v>
                </c:pt>
                <c:pt idx="2">
                  <c:v>Дальнереченский МР</c:v>
                </c:pt>
                <c:pt idx="3">
                  <c:v>Владивостокский ГО</c:v>
                </c:pt>
                <c:pt idx="4">
                  <c:v>Ханкайский МО</c:v>
                </c:pt>
                <c:pt idx="5">
                  <c:v>Уссурийский ГО</c:v>
                </c:pt>
                <c:pt idx="6">
                  <c:v>Спасский МР</c:v>
                </c:pt>
                <c:pt idx="7">
                  <c:v>Надеждинский МР</c:v>
                </c:pt>
                <c:pt idx="8">
                  <c:v>Хасанский МО</c:v>
                </c:pt>
                <c:pt idx="9">
                  <c:v>Красноармейский МО</c:v>
                </c:pt>
                <c:pt idx="10">
                  <c:v>Приморский край (РП)</c:v>
                </c:pt>
                <c:pt idx="11">
                  <c:v>Тернейский МО</c:v>
                </c:pt>
                <c:pt idx="12">
                  <c:v>Артемовский ГО</c:v>
                </c:pt>
                <c:pt idx="13">
                  <c:v>Яковлевский МО</c:v>
                </c:pt>
                <c:pt idx="14">
                  <c:v>Ольгинский МО</c:v>
                </c:pt>
                <c:pt idx="15">
                  <c:v>Большой Камень</c:v>
                </c:pt>
                <c:pt idx="16">
                  <c:v>Анучинский МО</c:v>
                </c:pt>
              </c:strCache>
            </c:strRef>
          </c:cat>
          <c:val>
            <c:numRef>
              <c:f>Лист1!$D$2:$D$18</c:f>
              <c:numCache>
                <c:formatCode>General</c:formatCode>
                <c:ptCount val="17"/>
                <c:pt idx="0">
                  <c:v>100</c:v>
                </c:pt>
                <c:pt idx="1">
                  <c:v>50</c:v>
                </c:pt>
                <c:pt idx="2">
                  <c:v>70</c:v>
                </c:pt>
                <c:pt idx="3">
                  <c:v>71.239999999999995</c:v>
                </c:pt>
                <c:pt idx="4">
                  <c:v>66.67</c:v>
                </c:pt>
                <c:pt idx="5">
                  <c:v>69.33</c:v>
                </c:pt>
                <c:pt idx="6">
                  <c:v>50</c:v>
                </c:pt>
                <c:pt idx="7">
                  <c:v>100</c:v>
                </c:pt>
                <c:pt idx="8">
                  <c:v>83.33</c:v>
                </c:pt>
                <c:pt idx="9">
                  <c:v>100</c:v>
                </c:pt>
                <c:pt idx="10">
                  <c:v>75</c:v>
                </c:pt>
                <c:pt idx="11">
                  <c:v>0</c:v>
                </c:pt>
                <c:pt idx="12">
                  <c:v>80</c:v>
                </c:pt>
                <c:pt idx="14">
                  <c:v>100</c:v>
                </c:pt>
                <c:pt idx="15">
                  <c:v>91.52</c:v>
                </c:pt>
              </c:numCache>
            </c:numRef>
          </c:val>
          <c:extLst>
            <c:ext xmlns:c16="http://schemas.microsoft.com/office/drawing/2014/chart" uri="{C3380CC4-5D6E-409C-BE32-E72D297353CC}">
              <c16:uniqueId val="{00000002-6120-4448-93D3-948E35661C93}"/>
            </c:ext>
          </c:extLst>
        </c:ser>
        <c:ser>
          <c:idx val="3"/>
          <c:order val="3"/>
          <c:tx>
            <c:strRef>
              <c:f>Лист1!$E$1</c:f>
              <c:strCache>
                <c:ptCount val="1"/>
                <c:pt idx="0">
                  <c:v>2025</c:v>
                </c:pt>
              </c:strCache>
            </c:strRef>
          </c:tx>
          <c:spPr>
            <a:solidFill>
              <a:schemeClr val="accent6">
                <a:lumMod val="60000"/>
              </a:schemeClr>
            </a:solidFill>
            <a:ln>
              <a:noFill/>
            </a:ln>
            <a:effectLst/>
          </c:spPr>
          <c:invertIfNegative val="0"/>
          <c:dLbls>
            <c:delete val="1"/>
          </c:dLbls>
          <c:cat>
            <c:strRef>
              <c:f>Лист1!$A$2:$A$18</c:f>
              <c:strCache>
                <c:ptCount val="17"/>
                <c:pt idx="0">
                  <c:v>Партизанский МО</c:v>
                </c:pt>
                <c:pt idx="1">
                  <c:v>Пожарский МО</c:v>
                </c:pt>
                <c:pt idx="2">
                  <c:v>Дальнереченский МР</c:v>
                </c:pt>
                <c:pt idx="3">
                  <c:v>Владивостокский ГО</c:v>
                </c:pt>
                <c:pt idx="4">
                  <c:v>Ханкайский МО</c:v>
                </c:pt>
                <c:pt idx="5">
                  <c:v>Уссурийский ГО</c:v>
                </c:pt>
                <c:pt idx="6">
                  <c:v>Спасский МР</c:v>
                </c:pt>
                <c:pt idx="7">
                  <c:v>Надеждинский МР</c:v>
                </c:pt>
                <c:pt idx="8">
                  <c:v>Хасанский МО</c:v>
                </c:pt>
                <c:pt idx="9">
                  <c:v>Красноармейский МО</c:v>
                </c:pt>
                <c:pt idx="10">
                  <c:v>Приморский край (РП)</c:v>
                </c:pt>
                <c:pt idx="11">
                  <c:v>Тернейский МО</c:v>
                </c:pt>
                <c:pt idx="12">
                  <c:v>Артемовский ГО</c:v>
                </c:pt>
                <c:pt idx="13">
                  <c:v>Яковлевский МО</c:v>
                </c:pt>
                <c:pt idx="14">
                  <c:v>Ольгинский МО</c:v>
                </c:pt>
                <c:pt idx="15">
                  <c:v>Большой Камень</c:v>
                </c:pt>
                <c:pt idx="16">
                  <c:v>Анучинский МО</c:v>
                </c:pt>
              </c:strCache>
            </c:strRef>
          </c:cat>
          <c:val>
            <c:numRef>
              <c:f>Лист1!$E$2:$E$18</c:f>
              <c:numCache>
                <c:formatCode>General</c:formatCode>
                <c:ptCount val="17"/>
                <c:pt idx="0">
                  <c:v>88.89</c:v>
                </c:pt>
                <c:pt idx="1">
                  <c:v>88.89</c:v>
                </c:pt>
                <c:pt idx="2">
                  <c:v>100</c:v>
                </c:pt>
                <c:pt idx="3">
                  <c:v>77.759999999999991</c:v>
                </c:pt>
                <c:pt idx="4">
                  <c:v>33.33</c:v>
                </c:pt>
                <c:pt idx="5">
                  <c:v>83.65</c:v>
                </c:pt>
                <c:pt idx="6">
                  <c:v>90.47999999999999</c:v>
                </c:pt>
                <c:pt idx="7">
                  <c:v>75</c:v>
                </c:pt>
                <c:pt idx="8">
                  <c:v>70.37</c:v>
                </c:pt>
                <c:pt idx="9">
                  <c:v>74</c:v>
                </c:pt>
                <c:pt idx="10">
                  <c:v>70.63</c:v>
                </c:pt>
                <c:pt idx="11">
                  <c:v>7.69</c:v>
                </c:pt>
                <c:pt idx="12">
                  <c:v>72.86</c:v>
                </c:pt>
                <c:pt idx="13">
                  <c:v>100</c:v>
                </c:pt>
                <c:pt idx="14">
                  <c:v>88.89</c:v>
                </c:pt>
                <c:pt idx="15">
                  <c:v>65.960000000000008</c:v>
                </c:pt>
                <c:pt idx="16">
                  <c:v>79.31</c:v>
                </c:pt>
              </c:numCache>
            </c:numRef>
          </c:val>
          <c:extLst>
            <c:ext xmlns:c16="http://schemas.microsoft.com/office/drawing/2014/chart" uri="{C3380CC4-5D6E-409C-BE32-E72D297353CC}">
              <c16:uniqueId val="{00000000-BB03-4358-9E10-1B0D39511540}"/>
            </c:ext>
          </c:extLst>
        </c:ser>
        <c:dLbls>
          <c:showLegendKey val="0"/>
          <c:showVal val="1"/>
          <c:showCatName val="0"/>
          <c:showSerName val="0"/>
          <c:showPercent val="0"/>
          <c:showBubbleSize val="0"/>
        </c:dLbls>
        <c:gapWidth val="199"/>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none"/>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65021215489268E-2"/>
          <c:y val="0.10127458820480974"/>
          <c:w val="0.96563497878451077"/>
          <c:h val="0.4632953358582928"/>
        </c:manualLayout>
      </c:layout>
      <c:barChart>
        <c:barDir val="col"/>
        <c:grouping val="clustered"/>
        <c:varyColors val="0"/>
        <c:ser>
          <c:idx val="0"/>
          <c:order val="0"/>
          <c:tx>
            <c:strRef>
              <c:f>Лист1!$B$1</c:f>
              <c:strCache>
                <c:ptCount val="1"/>
                <c:pt idx="0">
                  <c:v>2021</c:v>
                </c:pt>
              </c:strCache>
            </c:strRef>
          </c:tx>
          <c:spPr>
            <a:solidFill>
              <a:schemeClr val="accent6"/>
            </a:solidFill>
            <a:ln>
              <a:noFill/>
            </a:ln>
            <a:effectLst/>
          </c:spPr>
          <c:invertIfNegative val="0"/>
          <c:dLbls>
            <c:delete val="1"/>
          </c:dLbls>
          <c:cat>
            <c:strRef>
              <c:f>Лист1!$A$2:$A$19</c:f>
              <c:strCache>
                <c:ptCount val="18"/>
                <c:pt idx="0">
                  <c:v>Михайловский МО</c:v>
                </c:pt>
                <c:pt idx="1">
                  <c:v>Чугуевский МО</c:v>
                </c:pt>
                <c:pt idx="2">
                  <c:v>Арсеньевский ГО</c:v>
                </c:pt>
                <c:pt idx="3">
                  <c:v>Кавалеровский МО</c:v>
                </c:pt>
                <c:pt idx="4">
                  <c:v>Фокино</c:v>
                </c:pt>
                <c:pt idx="5">
                  <c:v>Черниговский МО</c:v>
                </c:pt>
                <c:pt idx="6">
                  <c:v>Октябрьский МО</c:v>
                </c:pt>
                <c:pt idx="7">
                  <c:v>Партизанский ГО</c:v>
                </c:pt>
                <c:pt idx="8">
                  <c:v>Хорольский МО</c:v>
                </c:pt>
                <c:pt idx="9">
                  <c:v>Шкотовский МО</c:v>
                </c:pt>
                <c:pt idx="10">
                  <c:v>Кировский МР</c:v>
                </c:pt>
                <c:pt idx="11">
                  <c:v>Находкинский ГО</c:v>
                </c:pt>
                <c:pt idx="12">
                  <c:v>Дальнегорский ГО</c:v>
                </c:pt>
                <c:pt idx="13">
                  <c:v>Лазовский МО</c:v>
                </c:pt>
                <c:pt idx="14">
                  <c:v>Дальнереченский ГО</c:v>
                </c:pt>
                <c:pt idx="15">
                  <c:v>Лесозаводский ГО</c:v>
                </c:pt>
                <c:pt idx="16">
                  <c:v>Спасск-Дальний</c:v>
                </c:pt>
                <c:pt idx="17">
                  <c:v>Пограничный МО</c:v>
                </c:pt>
              </c:strCache>
            </c:strRef>
          </c:cat>
          <c:val>
            <c:numRef>
              <c:f>Лист1!$B$2:$B$19</c:f>
              <c:numCache>
                <c:formatCode>General</c:formatCode>
                <c:ptCount val="18"/>
                <c:pt idx="0">
                  <c:v>35.49</c:v>
                </c:pt>
                <c:pt idx="2">
                  <c:v>80.489999999999995</c:v>
                </c:pt>
                <c:pt idx="3">
                  <c:v>100</c:v>
                </c:pt>
                <c:pt idx="7">
                  <c:v>76.59</c:v>
                </c:pt>
                <c:pt idx="8">
                  <c:v>13.33</c:v>
                </c:pt>
                <c:pt idx="11">
                  <c:v>49.3</c:v>
                </c:pt>
              </c:numCache>
            </c:numRef>
          </c:val>
          <c:extLst>
            <c:ext xmlns:c16="http://schemas.microsoft.com/office/drawing/2014/chart" uri="{C3380CC4-5D6E-409C-BE32-E72D297353CC}">
              <c16:uniqueId val="{00000000-1BD9-49F6-A7B3-A2A3F3946154}"/>
            </c:ext>
          </c:extLst>
        </c:ser>
        <c:ser>
          <c:idx val="1"/>
          <c:order val="1"/>
          <c:tx>
            <c:strRef>
              <c:f>Лист1!$C$1</c:f>
              <c:strCache>
                <c:ptCount val="1"/>
                <c:pt idx="0">
                  <c:v>2022</c:v>
                </c:pt>
              </c:strCache>
            </c:strRef>
          </c:tx>
          <c:spPr>
            <a:solidFill>
              <a:schemeClr val="accent5"/>
            </a:solidFill>
            <a:ln>
              <a:noFill/>
            </a:ln>
            <a:effectLst/>
          </c:spPr>
          <c:invertIfNegative val="0"/>
          <c:dLbls>
            <c:delete val="1"/>
          </c:dLbls>
          <c:cat>
            <c:strRef>
              <c:f>Лист1!$A$2:$A$19</c:f>
              <c:strCache>
                <c:ptCount val="18"/>
                <c:pt idx="0">
                  <c:v>Михайловский МО</c:v>
                </c:pt>
                <c:pt idx="1">
                  <c:v>Чугуевский МО</c:v>
                </c:pt>
                <c:pt idx="2">
                  <c:v>Арсеньевский ГО</c:v>
                </c:pt>
                <c:pt idx="3">
                  <c:v>Кавалеровский МО</c:v>
                </c:pt>
                <c:pt idx="4">
                  <c:v>Фокино</c:v>
                </c:pt>
                <c:pt idx="5">
                  <c:v>Черниговский МО</c:v>
                </c:pt>
                <c:pt idx="6">
                  <c:v>Октябрьский МО</c:v>
                </c:pt>
                <c:pt idx="7">
                  <c:v>Партизанский ГО</c:v>
                </c:pt>
                <c:pt idx="8">
                  <c:v>Хорольский МО</c:v>
                </c:pt>
                <c:pt idx="9">
                  <c:v>Шкотовский МО</c:v>
                </c:pt>
                <c:pt idx="10">
                  <c:v>Кировский МР</c:v>
                </c:pt>
                <c:pt idx="11">
                  <c:v>Находкинский ГО</c:v>
                </c:pt>
                <c:pt idx="12">
                  <c:v>Дальнегорский ГО</c:v>
                </c:pt>
                <c:pt idx="13">
                  <c:v>Лазовский МО</c:v>
                </c:pt>
                <c:pt idx="14">
                  <c:v>Дальнереченский ГО</c:v>
                </c:pt>
                <c:pt idx="15">
                  <c:v>Лесозаводский ГО</c:v>
                </c:pt>
                <c:pt idx="16">
                  <c:v>Спасск-Дальний</c:v>
                </c:pt>
                <c:pt idx="17">
                  <c:v>Пограничный МО</c:v>
                </c:pt>
              </c:strCache>
            </c:strRef>
          </c:cat>
          <c:val>
            <c:numRef>
              <c:f>Лист1!$C$2:$C$19</c:f>
              <c:numCache>
                <c:formatCode>General</c:formatCode>
                <c:ptCount val="18"/>
                <c:pt idx="1">
                  <c:v>75</c:v>
                </c:pt>
                <c:pt idx="2">
                  <c:v>100</c:v>
                </c:pt>
                <c:pt idx="4">
                  <c:v>70.59</c:v>
                </c:pt>
                <c:pt idx="6">
                  <c:v>78.95</c:v>
                </c:pt>
                <c:pt idx="10">
                  <c:v>40</c:v>
                </c:pt>
              </c:numCache>
            </c:numRef>
          </c:val>
          <c:extLst>
            <c:ext xmlns:c16="http://schemas.microsoft.com/office/drawing/2014/chart" uri="{C3380CC4-5D6E-409C-BE32-E72D297353CC}">
              <c16:uniqueId val="{00000001-1BD9-49F6-A7B3-A2A3F3946154}"/>
            </c:ext>
          </c:extLst>
        </c:ser>
        <c:ser>
          <c:idx val="2"/>
          <c:order val="2"/>
          <c:tx>
            <c:strRef>
              <c:f>Лист1!$D$1</c:f>
              <c:strCache>
                <c:ptCount val="1"/>
                <c:pt idx="0">
                  <c:v>2023</c:v>
                </c:pt>
              </c:strCache>
            </c:strRef>
          </c:tx>
          <c:spPr>
            <a:solidFill>
              <a:schemeClr val="accent4"/>
            </a:solidFill>
            <a:ln>
              <a:noFill/>
            </a:ln>
            <a:effectLst/>
          </c:spPr>
          <c:invertIfNegative val="0"/>
          <c:dLbls>
            <c:delete val="1"/>
          </c:dLbls>
          <c:cat>
            <c:strRef>
              <c:f>Лист1!$A$2:$A$19</c:f>
              <c:strCache>
                <c:ptCount val="18"/>
                <c:pt idx="0">
                  <c:v>Михайловский МО</c:v>
                </c:pt>
                <c:pt idx="1">
                  <c:v>Чугуевский МО</c:v>
                </c:pt>
                <c:pt idx="2">
                  <c:v>Арсеньевский ГО</c:v>
                </c:pt>
                <c:pt idx="3">
                  <c:v>Кавалеровский МО</c:v>
                </c:pt>
                <c:pt idx="4">
                  <c:v>Фокино</c:v>
                </c:pt>
                <c:pt idx="5">
                  <c:v>Черниговский МО</c:v>
                </c:pt>
                <c:pt idx="6">
                  <c:v>Октябрьский МО</c:v>
                </c:pt>
                <c:pt idx="7">
                  <c:v>Партизанский ГО</c:v>
                </c:pt>
                <c:pt idx="8">
                  <c:v>Хорольский МО</c:v>
                </c:pt>
                <c:pt idx="9">
                  <c:v>Шкотовский МО</c:v>
                </c:pt>
                <c:pt idx="10">
                  <c:v>Кировский МР</c:v>
                </c:pt>
                <c:pt idx="11">
                  <c:v>Находкинский ГО</c:v>
                </c:pt>
                <c:pt idx="12">
                  <c:v>Дальнегорский ГО</c:v>
                </c:pt>
                <c:pt idx="13">
                  <c:v>Лазовский МО</c:v>
                </c:pt>
                <c:pt idx="14">
                  <c:v>Дальнереченский ГО</c:v>
                </c:pt>
                <c:pt idx="15">
                  <c:v>Лесозаводский ГО</c:v>
                </c:pt>
                <c:pt idx="16">
                  <c:v>Спасск-Дальний</c:v>
                </c:pt>
                <c:pt idx="17">
                  <c:v>Пограничный МО</c:v>
                </c:pt>
              </c:strCache>
            </c:strRef>
          </c:cat>
          <c:val>
            <c:numRef>
              <c:f>Лист1!$D$2:$D$19</c:f>
              <c:numCache>
                <c:formatCode>General</c:formatCode>
                <c:ptCount val="18"/>
                <c:pt idx="0">
                  <c:v>80</c:v>
                </c:pt>
                <c:pt idx="1">
                  <c:v>100</c:v>
                </c:pt>
                <c:pt idx="5">
                  <c:v>20</c:v>
                </c:pt>
                <c:pt idx="8">
                  <c:v>81.819999999999993</c:v>
                </c:pt>
                <c:pt idx="9">
                  <c:v>60.87</c:v>
                </c:pt>
                <c:pt idx="12">
                  <c:v>64.28</c:v>
                </c:pt>
              </c:numCache>
            </c:numRef>
          </c:val>
          <c:extLst>
            <c:ext xmlns:c16="http://schemas.microsoft.com/office/drawing/2014/chart" uri="{C3380CC4-5D6E-409C-BE32-E72D297353CC}">
              <c16:uniqueId val="{00000002-1BD9-49F6-A7B3-A2A3F3946154}"/>
            </c:ext>
          </c:extLst>
        </c:ser>
        <c:ser>
          <c:idx val="3"/>
          <c:order val="3"/>
          <c:tx>
            <c:strRef>
              <c:f>Лист1!$E$1</c:f>
              <c:strCache>
                <c:ptCount val="1"/>
                <c:pt idx="0">
                  <c:v>2025</c:v>
                </c:pt>
              </c:strCache>
            </c:strRef>
          </c:tx>
          <c:spPr>
            <a:solidFill>
              <a:schemeClr val="accent6">
                <a:lumMod val="60000"/>
              </a:schemeClr>
            </a:solidFill>
            <a:ln>
              <a:noFill/>
            </a:ln>
            <a:effectLst/>
          </c:spPr>
          <c:invertIfNegative val="0"/>
          <c:dLbls>
            <c:delete val="1"/>
          </c:dLbls>
          <c:cat>
            <c:strRef>
              <c:f>Лист1!$A$2:$A$19</c:f>
              <c:strCache>
                <c:ptCount val="18"/>
                <c:pt idx="0">
                  <c:v>Михайловский МО</c:v>
                </c:pt>
                <c:pt idx="1">
                  <c:v>Чугуевский МО</c:v>
                </c:pt>
                <c:pt idx="2">
                  <c:v>Арсеньевский ГО</c:v>
                </c:pt>
                <c:pt idx="3">
                  <c:v>Кавалеровский МО</c:v>
                </c:pt>
                <c:pt idx="4">
                  <c:v>Фокино</c:v>
                </c:pt>
                <c:pt idx="5">
                  <c:v>Черниговский МО</c:v>
                </c:pt>
                <c:pt idx="6">
                  <c:v>Октябрьский МО</c:v>
                </c:pt>
                <c:pt idx="7">
                  <c:v>Партизанский ГО</c:v>
                </c:pt>
                <c:pt idx="8">
                  <c:v>Хорольский МО</c:v>
                </c:pt>
                <c:pt idx="9">
                  <c:v>Шкотовский МО</c:v>
                </c:pt>
                <c:pt idx="10">
                  <c:v>Кировский МР</c:v>
                </c:pt>
                <c:pt idx="11">
                  <c:v>Находкинский ГО</c:v>
                </c:pt>
                <c:pt idx="12">
                  <c:v>Дальнегорский ГО</c:v>
                </c:pt>
                <c:pt idx="13">
                  <c:v>Лазовский МО</c:v>
                </c:pt>
                <c:pt idx="14">
                  <c:v>Дальнереченский ГО</c:v>
                </c:pt>
                <c:pt idx="15">
                  <c:v>Лесозаводский ГО</c:v>
                </c:pt>
                <c:pt idx="16">
                  <c:v>Спасск-Дальний</c:v>
                </c:pt>
                <c:pt idx="17">
                  <c:v>Пограничный МО</c:v>
                </c:pt>
              </c:strCache>
            </c:strRef>
          </c:cat>
          <c:val>
            <c:numRef>
              <c:f>Лист1!$E$2:$E$19</c:f>
              <c:numCache>
                <c:formatCode>General</c:formatCode>
                <c:ptCount val="18"/>
                <c:pt idx="0">
                  <c:v>75.56</c:v>
                </c:pt>
                <c:pt idx="1">
                  <c:v>84.21</c:v>
                </c:pt>
                <c:pt idx="2">
                  <c:v>84.850000000000009</c:v>
                </c:pt>
                <c:pt idx="3">
                  <c:v>91.67</c:v>
                </c:pt>
                <c:pt idx="4">
                  <c:v>64.44</c:v>
                </c:pt>
                <c:pt idx="5">
                  <c:v>78.570000000000007</c:v>
                </c:pt>
                <c:pt idx="6">
                  <c:v>92.31</c:v>
                </c:pt>
                <c:pt idx="7">
                  <c:v>82.22</c:v>
                </c:pt>
                <c:pt idx="9">
                  <c:v>77.78</c:v>
                </c:pt>
                <c:pt idx="10">
                  <c:v>43.48</c:v>
                </c:pt>
                <c:pt idx="11">
                  <c:v>72.58</c:v>
                </c:pt>
                <c:pt idx="12">
                  <c:v>57.69</c:v>
                </c:pt>
                <c:pt idx="13">
                  <c:v>42.42</c:v>
                </c:pt>
                <c:pt idx="14">
                  <c:v>75.680000000000007</c:v>
                </c:pt>
                <c:pt idx="15">
                  <c:v>90.39</c:v>
                </c:pt>
                <c:pt idx="16">
                  <c:v>80</c:v>
                </c:pt>
                <c:pt idx="17">
                  <c:v>64.52</c:v>
                </c:pt>
              </c:numCache>
            </c:numRef>
          </c:val>
          <c:extLst>
            <c:ext xmlns:c16="http://schemas.microsoft.com/office/drawing/2014/chart" uri="{C3380CC4-5D6E-409C-BE32-E72D297353CC}">
              <c16:uniqueId val="{00000003-1BD9-49F6-A7B3-A2A3F3946154}"/>
            </c:ext>
          </c:extLst>
        </c:ser>
        <c:dLbls>
          <c:showLegendKey val="0"/>
          <c:showVal val="1"/>
          <c:showCatName val="0"/>
          <c:showSerName val="0"/>
          <c:showPercent val="0"/>
          <c:showBubbleSize val="0"/>
        </c:dLbls>
        <c:gapWidth val="199"/>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none"/>
        <c:minorTickMark val="none"/>
        <c:tickLblPos val="nextTo"/>
        <c:crossAx val="1571864271"/>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421351145021373E-2"/>
          <c:y val="1.1678955324930674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Лист1!$A$2:$A$19</c:f>
              <c:strCach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17К1</c:v>
                </c:pt>
                <c:pt idx="17">
                  <c:v>17К2</c:v>
                </c:pt>
              </c:strCache>
            </c:strRef>
          </c:cat>
          <c:val>
            <c:numRef>
              <c:f>Лист1!$B$2:$B$19</c:f>
              <c:numCache>
                <c:formatCode>General</c:formatCode>
                <c:ptCount val="18"/>
                <c:pt idx="0">
                  <c:v>78.430000000000007</c:v>
                </c:pt>
                <c:pt idx="1">
                  <c:v>79.069999999999993</c:v>
                </c:pt>
                <c:pt idx="2">
                  <c:v>73.67</c:v>
                </c:pt>
                <c:pt idx="3">
                  <c:v>86.89</c:v>
                </c:pt>
                <c:pt idx="4">
                  <c:v>81.760000000000005</c:v>
                </c:pt>
                <c:pt idx="5">
                  <c:v>78.42</c:v>
                </c:pt>
                <c:pt idx="6">
                  <c:v>80.87</c:v>
                </c:pt>
                <c:pt idx="7">
                  <c:v>79.489999999999995</c:v>
                </c:pt>
                <c:pt idx="8">
                  <c:v>55.24</c:v>
                </c:pt>
                <c:pt idx="9">
                  <c:v>74.48</c:v>
                </c:pt>
                <c:pt idx="10">
                  <c:v>88.69</c:v>
                </c:pt>
                <c:pt idx="11">
                  <c:v>51.6</c:v>
                </c:pt>
                <c:pt idx="12">
                  <c:v>49.88</c:v>
                </c:pt>
                <c:pt idx="13">
                  <c:v>78.709999999999994</c:v>
                </c:pt>
                <c:pt idx="14">
                  <c:v>80.5</c:v>
                </c:pt>
                <c:pt idx="15">
                  <c:v>70.89</c:v>
                </c:pt>
                <c:pt idx="16">
                  <c:v>42.63</c:v>
                </c:pt>
                <c:pt idx="17">
                  <c:v>43.16</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layout>
                <c:manualLayout>
                  <c:x val="7.8234143615535066E-3"/>
                  <c:y val="-1.17785630153121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9F-4C7D-91EC-59D15CFD1387}"/>
                </c:ext>
              </c:extLst>
            </c:dLbl>
            <c:dLbl>
              <c:idx val="1"/>
              <c:layout>
                <c:manualLayout>
                  <c:x val="5.5881531153953619E-3"/>
                  <c:y val="-1.11296605453533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3"/>
              <c:layout>
                <c:manualLayout>
                  <c:x val="5.5881531153953619E-3"/>
                  <c:y val="-1.5581524763494713E-2"/>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4"/>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3BA0-4153-972D-1497EBF15E1C}"/>
                </c:ext>
              </c:extLst>
            </c:dLbl>
            <c:dLbl>
              <c:idx val="6"/>
              <c:layout>
                <c:manualLayout>
                  <c:x val="5.5881531153953211E-3"/>
                  <c:y val="-1.6489988221436994E-2"/>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9F-4C7D-91EC-59D15CFD1387}"/>
                </c:ext>
              </c:extLst>
            </c:dLbl>
            <c:dLbl>
              <c:idx val="8"/>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1-3BA0-4153-972D-1497EBF15E1C}"/>
                </c:ext>
              </c:extLst>
            </c:dLbl>
            <c:dLbl>
              <c:idx val="9"/>
              <c:layout>
                <c:manualLayout>
                  <c:x val="6.7057837384744343E-3"/>
                  <c:y val="-9.42285041224979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9F-4C7D-91EC-59D15CFD1387}"/>
                </c:ext>
              </c:extLst>
            </c:dLbl>
            <c:dLbl>
              <c:idx val="10"/>
              <c:layout>
                <c:manualLayout>
                  <c:x val="6.7057837384744343E-3"/>
                  <c:y val="-1.1129660545353387E-2"/>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3.3528918692371352E-3"/>
                  <c:y val="-3.3388981636060119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8-4056-A42A-19F41D082FC3}"/>
                </c:ext>
              </c:extLst>
            </c:dLbl>
            <c:dLbl>
              <c:idx val="12"/>
              <c:layout>
                <c:manualLayout>
                  <c:x val="4.4705224923162071E-3"/>
                  <c:y val="-7.0671378091872791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9F-4C7D-91EC-59D15CFD1387}"/>
                </c:ext>
              </c:extLst>
            </c:dLbl>
            <c:dLbl>
              <c:idx val="15"/>
              <c:layout>
                <c:manualLayout>
                  <c:x val="6.7057837384745158E-3"/>
                  <c:y val="-4.7114252061248533E-3"/>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9F-4C7D-91EC-59D15CFD1387}"/>
                </c:ext>
              </c:extLst>
            </c:dLbl>
            <c:dLbl>
              <c:idx val="16"/>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8401-401C-AA80-CCD973B28E99}"/>
                </c:ext>
              </c:extLst>
            </c:dLbl>
            <c:dLbl>
              <c:idx val="17"/>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1-8401-401C-AA80-CCD973B28E99}"/>
                </c:ext>
              </c:extLst>
            </c:dLbl>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Лист1!$A$2:$A$19</c:f>
              <c:strCach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17К1</c:v>
                </c:pt>
                <c:pt idx="17">
                  <c:v>17К2</c:v>
                </c:pt>
              </c:strCache>
            </c:strRef>
          </c:cat>
          <c:val>
            <c:numRef>
              <c:f>Лист1!$C$2:$C$19</c:f>
              <c:numCache>
                <c:formatCode>General</c:formatCode>
                <c:ptCount val="18"/>
                <c:pt idx="0">
                  <c:v>75.2</c:v>
                </c:pt>
                <c:pt idx="1">
                  <c:v>75.95</c:v>
                </c:pt>
                <c:pt idx="2">
                  <c:v>72.78</c:v>
                </c:pt>
                <c:pt idx="3">
                  <c:v>86.04</c:v>
                </c:pt>
                <c:pt idx="4">
                  <c:v>82.08</c:v>
                </c:pt>
                <c:pt idx="5">
                  <c:v>73.430000000000007</c:v>
                </c:pt>
                <c:pt idx="6">
                  <c:v>82.12</c:v>
                </c:pt>
                <c:pt idx="7">
                  <c:v>78.62</c:v>
                </c:pt>
                <c:pt idx="8">
                  <c:v>52.17</c:v>
                </c:pt>
                <c:pt idx="9">
                  <c:v>72.53</c:v>
                </c:pt>
                <c:pt idx="10">
                  <c:v>89.29</c:v>
                </c:pt>
                <c:pt idx="11">
                  <c:v>49.73</c:v>
                </c:pt>
                <c:pt idx="12">
                  <c:v>45.35</c:v>
                </c:pt>
                <c:pt idx="13">
                  <c:v>76.91</c:v>
                </c:pt>
                <c:pt idx="14">
                  <c:v>78.819999999999993</c:v>
                </c:pt>
                <c:pt idx="15">
                  <c:v>72.41</c:v>
                </c:pt>
                <c:pt idx="16">
                  <c:v>44.27</c:v>
                </c:pt>
                <c:pt idx="17">
                  <c:v>46.1</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1.35</c:v>
                </c:pt>
                <c:pt idx="1">
                  <c:v>21.88</c:v>
                </c:pt>
                <c:pt idx="2">
                  <c:v>52.36</c:v>
                </c:pt>
                <c:pt idx="3">
                  <c:v>24.41</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0.88</c:v>
                </c:pt>
                <c:pt idx="1">
                  <c:v>22.93</c:v>
                </c:pt>
                <c:pt idx="2">
                  <c:v>58.61</c:v>
                </c:pt>
                <c:pt idx="3">
                  <c:v>17.59</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015218408609637E-2"/>
          <c:y val="3.9254167187116197E-2"/>
          <c:w val="0.93769156638880757"/>
          <c:h val="0.87206996005311221"/>
        </c:manualLayout>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7"/>
            <c:invertIfNegative val="0"/>
            <c:bubble3D val="0"/>
            <c:spPr>
              <a:solidFill>
                <a:schemeClr val="accent6"/>
              </a:solidFill>
              <a:ln>
                <a:noFill/>
              </a:ln>
              <a:effectLst/>
            </c:spPr>
            <c:extLst>
              <c:ext xmlns:c16="http://schemas.microsoft.com/office/drawing/2014/chart" uri="{C3380CC4-5D6E-409C-BE32-E72D297353CC}">
                <c16:uniqueId val="{00000010-8F14-4321-9CB6-EBCA395B9135}"/>
              </c:ext>
            </c:extLst>
          </c:dPt>
          <c:dPt>
            <c:idx val="8"/>
            <c:invertIfNegative val="0"/>
            <c:bubble3D val="0"/>
            <c:spPr>
              <a:solidFill>
                <a:schemeClr val="accent6"/>
              </a:solidFill>
              <a:ln>
                <a:noFill/>
              </a:ln>
              <a:effectLst/>
            </c:spPr>
            <c:extLst>
              <c:ext xmlns:c16="http://schemas.microsoft.com/office/drawing/2014/chart" uri="{C3380CC4-5D6E-409C-BE32-E72D297353CC}">
                <c16:uniqueId val="{00000010-641B-4AD8-931F-48CA8AAE07F3}"/>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0"/>
            <c:invertIfNegative val="0"/>
            <c:bubble3D val="0"/>
            <c:spPr>
              <a:solidFill>
                <a:schemeClr val="accent6"/>
              </a:solidFill>
              <a:ln>
                <a:noFill/>
              </a:ln>
              <a:effectLst/>
            </c:spPr>
            <c:extLst>
              <c:ext xmlns:c16="http://schemas.microsoft.com/office/drawing/2014/chart" uri="{C3380CC4-5D6E-409C-BE32-E72D297353CC}">
                <c16:uniqueId val="{00000008-5716-4137-9B9D-8E87745620E4}"/>
              </c:ext>
            </c:extLst>
          </c:dPt>
          <c:dPt>
            <c:idx val="13"/>
            <c:invertIfNegative val="0"/>
            <c:bubble3D val="0"/>
            <c:spPr>
              <a:solidFill>
                <a:schemeClr val="accent6"/>
              </a:solidFill>
              <a:ln>
                <a:noFill/>
              </a:ln>
              <a:effectLst/>
            </c:spPr>
            <c:extLst>
              <c:ext xmlns:c16="http://schemas.microsoft.com/office/drawing/2014/chart" uri="{C3380CC4-5D6E-409C-BE32-E72D297353CC}">
                <c16:uniqueId val="{00000011-641B-4AD8-931F-48CA8AAE07F3}"/>
              </c:ext>
            </c:extLst>
          </c:dPt>
          <c:dPt>
            <c:idx val="14"/>
            <c:invertIfNegative val="0"/>
            <c:bubble3D val="0"/>
            <c:spPr>
              <a:solidFill>
                <a:srgbClr val="C00000"/>
              </a:solidFill>
              <a:ln>
                <a:noFill/>
              </a:ln>
              <a:effectLst/>
            </c:spPr>
            <c:extLst>
              <c:ext xmlns:c16="http://schemas.microsoft.com/office/drawing/2014/chart" uri="{C3380CC4-5D6E-409C-BE32-E72D297353CC}">
                <c16:uniqueId val="{00000005-DE53-4856-BFFC-5006E3CE95D0}"/>
              </c:ext>
            </c:extLst>
          </c:dPt>
          <c:dPt>
            <c:idx val="15"/>
            <c:invertIfNegative val="0"/>
            <c:bubble3D val="0"/>
            <c:spPr>
              <a:solidFill>
                <a:schemeClr val="accent6"/>
              </a:solidFill>
              <a:ln>
                <a:noFill/>
              </a:ln>
              <a:effectLst/>
            </c:spPr>
            <c:extLst>
              <c:ext xmlns:c16="http://schemas.microsoft.com/office/drawing/2014/chart" uri="{C3380CC4-5D6E-409C-BE32-E72D297353CC}">
                <c16:uniqueId val="{00000009-5716-4137-9B9D-8E87745620E4}"/>
              </c:ext>
            </c:extLst>
          </c:dPt>
          <c:dPt>
            <c:idx val="17"/>
            <c:invertIfNegative val="0"/>
            <c:bubble3D val="0"/>
            <c:spPr>
              <a:solidFill>
                <a:schemeClr val="accent6"/>
              </a:solidFill>
              <a:ln>
                <a:noFill/>
              </a:ln>
              <a:effectLst/>
            </c:spPr>
            <c:extLst>
              <c:ext xmlns:c16="http://schemas.microsoft.com/office/drawing/2014/chart" uri="{C3380CC4-5D6E-409C-BE32-E72D297353CC}">
                <c16:uniqueId val="{00000006-DED2-48E7-9E8A-D14743DFF069}"/>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Лист1!$B$1:$Y$1</c:f>
              <c:strCach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Лист1!$B$2:$Y$2</c:f>
              <c:numCache>
                <c:formatCode>General</c:formatCode>
                <c:ptCount val="24"/>
                <c:pt idx="0">
                  <c:v>0</c:v>
                </c:pt>
                <c:pt idx="1">
                  <c:v>0.1</c:v>
                </c:pt>
                <c:pt idx="2">
                  <c:v>0</c:v>
                </c:pt>
                <c:pt idx="3">
                  <c:v>0.1</c:v>
                </c:pt>
                <c:pt idx="4">
                  <c:v>0.2</c:v>
                </c:pt>
                <c:pt idx="5">
                  <c:v>0.1</c:v>
                </c:pt>
                <c:pt idx="6">
                  <c:v>0.4</c:v>
                </c:pt>
                <c:pt idx="7">
                  <c:v>1.6</c:v>
                </c:pt>
                <c:pt idx="8">
                  <c:v>2.4</c:v>
                </c:pt>
                <c:pt idx="9">
                  <c:v>2.9</c:v>
                </c:pt>
                <c:pt idx="10">
                  <c:v>3.3</c:v>
                </c:pt>
                <c:pt idx="11">
                  <c:v>3.1</c:v>
                </c:pt>
                <c:pt idx="12">
                  <c:v>4.2</c:v>
                </c:pt>
                <c:pt idx="13">
                  <c:v>5.4</c:v>
                </c:pt>
                <c:pt idx="14">
                  <c:v>9.5</c:v>
                </c:pt>
                <c:pt idx="15">
                  <c:v>11.2</c:v>
                </c:pt>
                <c:pt idx="16">
                  <c:v>10.9</c:v>
                </c:pt>
                <c:pt idx="17">
                  <c:v>9.6999999999999993</c:v>
                </c:pt>
                <c:pt idx="18">
                  <c:v>9.9</c:v>
                </c:pt>
                <c:pt idx="19">
                  <c:v>7.4</c:v>
                </c:pt>
                <c:pt idx="20">
                  <c:v>7.7</c:v>
                </c:pt>
                <c:pt idx="21">
                  <c:v>5.5</c:v>
                </c:pt>
                <c:pt idx="22">
                  <c:v>3.3</c:v>
                </c:pt>
                <c:pt idx="23">
                  <c:v>1</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Лист1!$B$1:$S$1</c:f>
              <c:strCach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17K1</c:v>
                </c:pt>
                <c:pt idx="17">
                  <c:v>17K2</c:v>
                </c:pt>
              </c:strCache>
            </c:strRef>
          </c:cat>
          <c:val>
            <c:numRef>
              <c:f>Лист1!$B$2:$S$2</c:f>
              <c:numCache>
                <c:formatCode>General</c:formatCode>
                <c:ptCount val="18"/>
                <c:pt idx="0">
                  <c:v>35.71</c:v>
                </c:pt>
                <c:pt idx="1">
                  <c:v>26.19</c:v>
                </c:pt>
                <c:pt idx="2">
                  <c:v>14.29</c:v>
                </c:pt>
                <c:pt idx="3">
                  <c:v>38.1</c:v>
                </c:pt>
                <c:pt idx="4">
                  <c:v>9.52</c:v>
                </c:pt>
                <c:pt idx="5">
                  <c:v>28.57</c:v>
                </c:pt>
                <c:pt idx="6">
                  <c:v>28.57</c:v>
                </c:pt>
                <c:pt idx="7">
                  <c:v>38.1</c:v>
                </c:pt>
                <c:pt idx="8">
                  <c:v>7.14</c:v>
                </c:pt>
                <c:pt idx="9">
                  <c:v>23.81</c:v>
                </c:pt>
                <c:pt idx="10">
                  <c:v>28.57</c:v>
                </c:pt>
                <c:pt idx="11">
                  <c:v>4.76</c:v>
                </c:pt>
                <c:pt idx="12">
                  <c:v>9.52</c:v>
                </c:pt>
                <c:pt idx="13">
                  <c:v>19.05</c:v>
                </c:pt>
                <c:pt idx="14">
                  <c:v>23.81</c:v>
                </c:pt>
                <c:pt idx="15">
                  <c:v>19.05</c:v>
                </c:pt>
                <c:pt idx="16">
                  <c:v>0</c:v>
                </c:pt>
                <c:pt idx="17">
                  <c:v>0</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Лист1!$B$1:$S$1</c:f>
              <c:strCach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17K1</c:v>
                </c:pt>
                <c:pt idx="17">
                  <c:v>17K2</c:v>
                </c:pt>
              </c:strCache>
            </c:strRef>
          </c:cat>
          <c:val>
            <c:numRef>
              <c:f>Лист1!$B$3:$S$3</c:f>
              <c:numCache>
                <c:formatCode>General</c:formatCode>
                <c:ptCount val="18"/>
                <c:pt idx="0">
                  <c:v>54</c:v>
                </c:pt>
                <c:pt idx="1">
                  <c:v>55.36</c:v>
                </c:pt>
                <c:pt idx="2">
                  <c:v>48.91</c:v>
                </c:pt>
                <c:pt idx="3">
                  <c:v>72</c:v>
                </c:pt>
                <c:pt idx="4">
                  <c:v>60.18</c:v>
                </c:pt>
                <c:pt idx="5">
                  <c:v>52.45</c:v>
                </c:pt>
                <c:pt idx="6">
                  <c:v>62.18</c:v>
                </c:pt>
                <c:pt idx="7">
                  <c:v>61.82</c:v>
                </c:pt>
                <c:pt idx="8">
                  <c:v>26.27</c:v>
                </c:pt>
                <c:pt idx="9">
                  <c:v>51.27</c:v>
                </c:pt>
                <c:pt idx="10">
                  <c:v>74.73</c:v>
                </c:pt>
                <c:pt idx="11">
                  <c:v>28.18</c:v>
                </c:pt>
                <c:pt idx="12">
                  <c:v>30.73</c:v>
                </c:pt>
                <c:pt idx="13">
                  <c:v>50.91</c:v>
                </c:pt>
                <c:pt idx="14">
                  <c:v>59.09</c:v>
                </c:pt>
                <c:pt idx="15">
                  <c:v>41.64</c:v>
                </c:pt>
                <c:pt idx="16">
                  <c:v>16.55</c:v>
                </c:pt>
                <c:pt idx="17">
                  <c:v>14.91</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Лист1!$B$1:$S$1</c:f>
              <c:strCach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17K1</c:v>
                </c:pt>
                <c:pt idx="17">
                  <c:v>17K2</c:v>
                </c:pt>
              </c:strCache>
            </c:strRef>
          </c:cat>
          <c:val>
            <c:numRef>
              <c:f>Лист1!$B$4:$S$4</c:f>
              <c:numCache>
                <c:formatCode>General</c:formatCode>
                <c:ptCount val="18"/>
                <c:pt idx="0">
                  <c:v>78.41</c:v>
                </c:pt>
                <c:pt idx="1">
                  <c:v>79.59</c:v>
                </c:pt>
                <c:pt idx="2">
                  <c:v>77.099999999999994</c:v>
                </c:pt>
                <c:pt idx="3">
                  <c:v>89.97</c:v>
                </c:pt>
                <c:pt idx="4">
                  <c:v>87.2</c:v>
                </c:pt>
                <c:pt idx="5">
                  <c:v>76.489999999999995</c:v>
                </c:pt>
                <c:pt idx="6">
                  <c:v>86.42</c:v>
                </c:pt>
                <c:pt idx="7">
                  <c:v>82.15</c:v>
                </c:pt>
                <c:pt idx="8">
                  <c:v>52.42</c:v>
                </c:pt>
                <c:pt idx="9">
                  <c:v>75.39</c:v>
                </c:pt>
                <c:pt idx="10">
                  <c:v>93.31</c:v>
                </c:pt>
                <c:pt idx="11">
                  <c:v>50.28</c:v>
                </c:pt>
                <c:pt idx="12">
                  <c:v>44.38</c:v>
                </c:pt>
                <c:pt idx="13">
                  <c:v>82.29</c:v>
                </c:pt>
                <c:pt idx="14">
                  <c:v>82.79</c:v>
                </c:pt>
                <c:pt idx="15">
                  <c:v>78.88</c:v>
                </c:pt>
                <c:pt idx="16">
                  <c:v>43.74</c:v>
                </c:pt>
                <c:pt idx="17">
                  <c:v>45.38</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Лист1!$B$1:$S$1</c:f>
              <c:strCach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17K1</c:v>
                </c:pt>
                <c:pt idx="17">
                  <c:v>17K2</c:v>
                </c:pt>
              </c:strCache>
            </c:strRef>
          </c:cat>
          <c:val>
            <c:numRef>
              <c:f>Лист1!$B$5:$S$5</c:f>
              <c:numCache>
                <c:formatCode>General</c:formatCode>
                <c:ptCount val="18"/>
                <c:pt idx="0">
                  <c:v>94.08</c:v>
                </c:pt>
                <c:pt idx="1">
                  <c:v>93.13</c:v>
                </c:pt>
                <c:pt idx="2">
                  <c:v>92.42</c:v>
                </c:pt>
                <c:pt idx="3">
                  <c:v>93.6</c:v>
                </c:pt>
                <c:pt idx="4">
                  <c:v>97.16</c:v>
                </c:pt>
                <c:pt idx="5">
                  <c:v>92.77</c:v>
                </c:pt>
                <c:pt idx="6">
                  <c:v>96.45</c:v>
                </c:pt>
                <c:pt idx="7">
                  <c:v>90.76</c:v>
                </c:pt>
                <c:pt idx="8">
                  <c:v>87.32</c:v>
                </c:pt>
                <c:pt idx="9">
                  <c:v>93.13</c:v>
                </c:pt>
                <c:pt idx="10">
                  <c:v>97.87</c:v>
                </c:pt>
                <c:pt idx="11">
                  <c:v>78.2</c:v>
                </c:pt>
                <c:pt idx="12">
                  <c:v>69.430000000000007</c:v>
                </c:pt>
                <c:pt idx="13">
                  <c:v>95.73</c:v>
                </c:pt>
                <c:pt idx="14">
                  <c:v>94.08</c:v>
                </c:pt>
                <c:pt idx="15">
                  <c:v>93.6</c:v>
                </c:pt>
                <c:pt idx="16">
                  <c:v>84.36</c:v>
                </c:pt>
                <c:pt idx="17">
                  <c:v>91.47</c:v>
                </c:pt>
              </c:numCache>
            </c:numRef>
          </c:val>
          <c:smooth val="0"/>
          <c:extLst>
            <c:ext xmlns:c16="http://schemas.microsoft.com/office/drawing/2014/chart" uri="{C3380CC4-5D6E-409C-BE32-E72D297353CC}">
              <c16:uniqueId val="{00000000-8748-4219-88FF-B885CDFC8AE9}"/>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a:t>
                </a:r>
                <a:r>
                  <a:rPr lang="ru-RU" baseline="0" dirty="0"/>
                  <a:t> задания</a:t>
                </a:r>
                <a:endParaRPr lang="ru-RU"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65021215489268E-2"/>
          <c:y val="0.10127458820480974"/>
          <c:w val="0.96563497878451077"/>
          <c:h val="0.4632953358582928"/>
        </c:manualLayout>
      </c:layout>
      <c:barChart>
        <c:barDir val="col"/>
        <c:grouping val="clustered"/>
        <c:varyColors val="0"/>
        <c:ser>
          <c:idx val="0"/>
          <c:order val="0"/>
          <c:tx>
            <c:strRef>
              <c:f>Лист1!$B$1</c:f>
              <c:strCache>
                <c:ptCount val="1"/>
                <c:pt idx="0">
                  <c:v>2025</c:v>
                </c:pt>
              </c:strCache>
            </c:strRef>
          </c:tx>
          <c:spPr>
            <a:solidFill>
              <a:schemeClr val="accent6"/>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АнучинскийМО</c:v>
                </c:pt>
                <c:pt idx="10">
                  <c:v>Ханкайский МО</c:v>
                </c:pt>
                <c:pt idx="11">
                  <c:v>Большой Камень</c:v>
                </c:pt>
                <c:pt idx="12">
                  <c:v>Дальнереченский МР</c:v>
                </c:pt>
                <c:pt idx="13">
                  <c:v>Фокино</c:v>
                </c:pt>
                <c:pt idx="14">
                  <c:v>Дальнереченский ГО</c:v>
                </c:pt>
                <c:pt idx="15">
                  <c:v>Михайловский МО</c:v>
                </c:pt>
                <c:pt idx="16">
                  <c:v>Пожарский МО</c:v>
                </c:pt>
              </c:strCache>
            </c:strRef>
          </c:cat>
          <c:val>
            <c:numRef>
              <c:f>Лист1!$B$2:$B$18</c:f>
              <c:numCache>
                <c:formatCode>General</c:formatCode>
                <c:ptCount val="17"/>
                <c:pt idx="0">
                  <c:v>66.67</c:v>
                </c:pt>
                <c:pt idx="1">
                  <c:v>80.849999999999994</c:v>
                </c:pt>
                <c:pt idx="2">
                  <c:v>77.27</c:v>
                </c:pt>
                <c:pt idx="3">
                  <c:v>92.31</c:v>
                </c:pt>
                <c:pt idx="4">
                  <c:v>90</c:v>
                </c:pt>
                <c:pt idx="5">
                  <c:v>35</c:v>
                </c:pt>
                <c:pt idx="6">
                  <c:v>50</c:v>
                </c:pt>
                <c:pt idx="7">
                  <c:v>79.17</c:v>
                </c:pt>
                <c:pt idx="8">
                  <c:v>93.75</c:v>
                </c:pt>
                <c:pt idx="9">
                  <c:v>66.67</c:v>
                </c:pt>
                <c:pt idx="10">
                  <c:v>68.97</c:v>
                </c:pt>
                <c:pt idx="11">
                  <c:v>72</c:v>
                </c:pt>
                <c:pt idx="12">
                  <c:v>75</c:v>
                </c:pt>
                <c:pt idx="13">
                  <c:v>72.55</c:v>
                </c:pt>
                <c:pt idx="14">
                  <c:v>73.53</c:v>
                </c:pt>
                <c:pt idx="15">
                  <c:v>73.92</c:v>
                </c:pt>
                <c:pt idx="16">
                  <c:v>42.86</c:v>
                </c:pt>
              </c:numCache>
            </c:numRef>
          </c:val>
          <c:extLst>
            <c:ext xmlns:c16="http://schemas.microsoft.com/office/drawing/2014/chart" uri="{C3380CC4-5D6E-409C-BE32-E72D297353CC}">
              <c16:uniqueId val="{00000000-47F6-4CCD-B1E2-9A45C7834726}"/>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811549155376742E-2"/>
          <c:y val="1.3347030710962474E-2"/>
          <c:w val="0.96717243222832139"/>
          <c:h val="0.55540976083218163"/>
        </c:manualLayout>
      </c:layout>
      <c:barChart>
        <c:barDir val="col"/>
        <c:grouping val="clustered"/>
        <c:varyColors val="0"/>
        <c:ser>
          <c:idx val="0"/>
          <c:order val="0"/>
          <c:tx>
            <c:strRef>
              <c:f>Лист1!$B$1</c:f>
              <c:strCache>
                <c:ptCount val="1"/>
                <c:pt idx="0">
                  <c:v>2025</c:v>
                </c:pt>
              </c:strCache>
            </c:strRef>
          </c:tx>
          <c:spPr>
            <a:solidFill>
              <a:schemeClr val="accent6"/>
            </a:solidFill>
            <a:ln>
              <a:noFill/>
            </a:ln>
            <a:effectLst/>
          </c:spPr>
          <c:invertIfNegative val="0"/>
          <c:dLbls>
            <c:delete val="1"/>
          </c:dLbls>
          <c:cat>
            <c:strRef>
              <c:f>Лист1!$A$2:$A$19</c:f>
              <c:strCache>
                <c:ptCount val="18"/>
                <c:pt idx="0">
                  <c:v>Партизанский ГО</c:v>
                </c:pt>
                <c:pt idx="1">
                  <c:v>ГО Спасск-Дальний</c:v>
                </c:pt>
                <c:pt idx="2">
                  <c:v>Уссурийский ГО</c:v>
                </c:pt>
                <c:pt idx="3">
                  <c:v>Шкотовский МО</c:v>
                </c:pt>
                <c:pt idx="4">
                  <c:v>Кировский МО</c:v>
                </c:pt>
                <c:pt idx="5">
                  <c:v>Хорольский МО</c:v>
                </c:pt>
                <c:pt idx="6">
                  <c:v>Чугуевский МО</c:v>
                </c:pt>
                <c:pt idx="7">
                  <c:v>Спасский МО</c:v>
                </c:pt>
                <c:pt idx="8">
                  <c:v>Тернейский МО</c:v>
                </c:pt>
                <c:pt idx="9">
                  <c:v>Арсеньевский ГО</c:v>
                </c:pt>
                <c:pt idx="10">
                  <c:v>Пограничный МО</c:v>
                </c:pt>
                <c:pt idx="11">
                  <c:v>Надеждинский МР</c:v>
                </c:pt>
                <c:pt idx="12">
                  <c:v>Хасанский МО</c:v>
                </c:pt>
                <c:pt idx="13">
                  <c:v>Красноармейский МО</c:v>
                </c:pt>
                <c:pt idx="14">
                  <c:v>Находкинский ГО</c:v>
                </c:pt>
                <c:pt idx="15">
                  <c:v>Дальнегорский ГО</c:v>
                </c:pt>
                <c:pt idx="16">
                  <c:v>Лесозаводский ГО</c:v>
                </c:pt>
                <c:pt idx="17">
                  <c:v>Приморский край (РП)</c:v>
                </c:pt>
              </c:strCache>
            </c:strRef>
          </c:cat>
          <c:val>
            <c:numRef>
              <c:f>Лист1!$B$2:$B$19</c:f>
              <c:numCache>
                <c:formatCode>General</c:formatCode>
                <c:ptCount val="18"/>
                <c:pt idx="0">
                  <c:v>61.88</c:v>
                </c:pt>
                <c:pt idx="1">
                  <c:v>66.929999999999993</c:v>
                </c:pt>
                <c:pt idx="2">
                  <c:v>63.86</c:v>
                </c:pt>
                <c:pt idx="3">
                  <c:v>68.52</c:v>
                </c:pt>
                <c:pt idx="4">
                  <c:v>57.9</c:v>
                </c:pt>
                <c:pt idx="5">
                  <c:v>43.16</c:v>
                </c:pt>
                <c:pt idx="6">
                  <c:v>52.81</c:v>
                </c:pt>
                <c:pt idx="7">
                  <c:v>46.66</c:v>
                </c:pt>
                <c:pt idx="8">
                  <c:v>44.68</c:v>
                </c:pt>
                <c:pt idx="9">
                  <c:v>80.349999999999994</c:v>
                </c:pt>
                <c:pt idx="10">
                  <c:v>52.940000000000005</c:v>
                </c:pt>
                <c:pt idx="11">
                  <c:v>68.22</c:v>
                </c:pt>
                <c:pt idx="12">
                  <c:v>61.29</c:v>
                </c:pt>
                <c:pt idx="13">
                  <c:v>66.260000000000005</c:v>
                </c:pt>
                <c:pt idx="14">
                  <c:v>55.11</c:v>
                </c:pt>
                <c:pt idx="15">
                  <c:v>62.960000000000008</c:v>
                </c:pt>
                <c:pt idx="16">
                  <c:v>65.91</c:v>
                </c:pt>
                <c:pt idx="17">
                  <c:v>66.23</c:v>
                </c:pt>
              </c:numCache>
            </c:numRef>
          </c:val>
          <c:extLst>
            <c:ext xmlns:c16="http://schemas.microsoft.com/office/drawing/2014/chart" uri="{C3380CC4-5D6E-409C-BE32-E72D297353CC}">
              <c16:uniqueId val="{00000000-F07F-4C0C-8D6E-BD0D1360948A}"/>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75536202323133E-2"/>
          <c:y val="0.1054614556848513"/>
          <c:w val="0.95142446379767687"/>
          <c:h val="0.44654725859031302"/>
        </c:manualLayout>
      </c:layout>
      <c:barChart>
        <c:barDir val="col"/>
        <c:grouping val="clustered"/>
        <c:varyColors val="0"/>
        <c:ser>
          <c:idx val="0"/>
          <c:order val="0"/>
          <c:tx>
            <c:strRef>
              <c:f>Лист1!$B$1</c:f>
              <c:strCache>
                <c:ptCount val="1"/>
                <c:pt idx="0">
                  <c:v>2025</c:v>
                </c:pt>
              </c:strCache>
            </c:strRef>
          </c:tx>
          <c:spPr>
            <a:solidFill>
              <a:schemeClr val="accent6"/>
            </a:solidFill>
            <a:ln>
              <a:noFill/>
            </a:ln>
            <a:effectLst/>
          </c:spPr>
          <c:invertIfNegative val="0"/>
          <c:dLbls>
            <c:delete val="1"/>
          </c:dLbls>
          <c:cat>
            <c:strRef>
              <c:f>Лист1!$A$2:$A$19</c:f>
              <c:strCache>
                <c:ptCount val="18"/>
                <c:pt idx="0">
                  <c:v>Партизанский ГО</c:v>
                </c:pt>
                <c:pt idx="1">
                  <c:v>Спасск-Дальний</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МО</c:v>
                </c:pt>
                <c:pt idx="14">
                  <c:v>Находкинский ГО</c:v>
                </c:pt>
                <c:pt idx="15">
                  <c:v>Дальнегорский ГО</c:v>
                </c:pt>
                <c:pt idx="16">
                  <c:v>Лесозаводский ГО</c:v>
                </c:pt>
                <c:pt idx="17">
                  <c:v>Приморский край (РП)</c:v>
                </c:pt>
              </c:strCache>
            </c:strRef>
          </c:cat>
          <c:val>
            <c:numRef>
              <c:f>Лист1!$B$2:$B$19</c:f>
              <c:numCache>
                <c:formatCode>General</c:formatCode>
                <c:ptCount val="18"/>
                <c:pt idx="0">
                  <c:v>73.91</c:v>
                </c:pt>
                <c:pt idx="1">
                  <c:v>80</c:v>
                </c:pt>
                <c:pt idx="2">
                  <c:v>77.97</c:v>
                </c:pt>
                <c:pt idx="3">
                  <c:v>48.15</c:v>
                </c:pt>
                <c:pt idx="4">
                  <c:v>73.680000000000007</c:v>
                </c:pt>
                <c:pt idx="5">
                  <c:v>100</c:v>
                </c:pt>
                <c:pt idx="6">
                  <c:v>61.9</c:v>
                </c:pt>
                <c:pt idx="7">
                  <c:v>88.89</c:v>
                </c:pt>
                <c:pt idx="8">
                  <c:v>0</c:v>
                </c:pt>
                <c:pt idx="9">
                  <c:v>77.78</c:v>
                </c:pt>
                <c:pt idx="10">
                  <c:v>0</c:v>
                </c:pt>
                <c:pt idx="11">
                  <c:v>91.9</c:v>
                </c:pt>
                <c:pt idx="13">
                  <c:v>57.14</c:v>
                </c:pt>
                <c:pt idx="14">
                  <c:v>76.41</c:v>
                </c:pt>
                <c:pt idx="15">
                  <c:v>67.740000000000009</c:v>
                </c:pt>
                <c:pt idx="16">
                  <c:v>88.89</c:v>
                </c:pt>
                <c:pt idx="17">
                  <c:v>89.29</c:v>
                </c:pt>
              </c:numCache>
            </c:numRef>
          </c:val>
          <c:extLst>
            <c:ext xmlns:c16="http://schemas.microsoft.com/office/drawing/2014/chart" uri="{C3380CC4-5D6E-409C-BE32-E72D297353CC}">
              <c16:uniqueId val="{00000000-9840-43C2-B122-19DA88BA518E}"/>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538981768100449E-2"/>
          <c:y val="1.40346679279931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Лист1!$A$2:$A$10</c:f>
              <c:strCache>
                <c:ptCount val="9"/>
                <c:pt idx="0">
                  <c:v>1</c:v>
                </c:pt>
                <c:pt idx="1">
                  <c:v>2</c:v>
                </c:pt>
                <c:pt idx="2">
                  <c:v>3</c:v>
                </c:pt>
                <c:pt idx="3">
                  <c:v>4</c:v>
                </c:pt>
                <c:pt idx="4">
                  <c:v>5</c:v>
                </c:pt>
                <c:pt idx="5">
                  <c:v>3</c:v>
                </c:pt>
                <c:pt idx="6">
                  <c:v>7К1</c:v>
                </c:pt>
                <c:pt idx="7">
                  <c:v>7К2</c:v>
                </c:pt>
                <c:pt idx="8">
                  <c:v>7К3</c:v>
                </c:pt>
              </c:strCache>
            </c:strRef>
          </c:cat>
          <c:val>
            <c:numRef>
              <c:f>Лист1!$B$2:$B$10</c:f>
              <c:numCache>
                <c:formatCode>General</c:formatCode>
                <c:ptCount val="9"/>
                <c:pt idx="0">
                  <c:v>75.53</c:v>
                </c:pt>
                <c:pt idx="1">
                  <c:v>83.24</c:v>
                </c:pt>
                <c:pt idx="2">
                  <c:v>81.150000000000006</c:v>
                </c:pt>
                <c:pt idx="3">
                  <c:v>74.400000000000006</c:v>
                </c:pt>
                <c:pt idx="4">
                  <c:v>67.23</c:v>
                </c:pt>
                <c:pt idx="5">
                  <c:v>81.75</c:v>
                </c:pt>
                <c:pt idx="6">
                  <c:v>52.93</c:v>
                </c:pt>
                <c:pt idx="7">
                  <c:v>48.48</c:v>
                </c:pt>
                <c:pt idx="8">
                  <c:v>37.54</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layout>
                <c:manualLayout>
                  <c:x val="7.8234143615535066E-3"/>
                  <c:y val="-1.17785630153121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9F-4C7D-91EC-59D15CFD1387}"/>
                </c:ext>
              </c:extLst>
            </c:dLbl>
            <c:dLbl>
              <c:idx val="1"/>
              <c:layout>
                <c:manualLayout>
                  <c:x val="5.5881531153953619E-3"/>
                  <c:y val="-1.1129660545353377E-2"/>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2"/>
              <c:layout>
                <c:manualLayout>
                  <c:x val="4.4705224923162687E-3"/>
                  <c:y val="-4.7114252061248524E-3"/>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7F-44AA-ABBE-8FAAC2BE00BF}"/>
                </c:ext>
              </c:extLst>
            </c:dLbl>
            <c:dLbl>
              <c:idx val="3"/>
              <c:layout>
                <c:manualLayout>
                  <c:x val="5.5881531153953619E-3"/>
                  <c:y val="-1.55815247634947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4"/>
              <c:layout>
                <c:manualLayout>
                  <c:x val="5.5881531153953619E-3"/>
                  <c:y val="4.318756548303601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87F-44AA-ABBE-8FAAC2BE00BF}"/>
                </c:ext>
              </c:extLst>
            </c:dLbl>
            <c:dLbl>
              <c:idx val="5"/>
              <c:layout>
                <c:manualLayout>
                  <c:x val="3.3528918692372171E-3"/>
                  <c:y val="0"/>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7F-44AA-ABBE-8FAAC2BE00BF}"/>
                </c:ext>
              </c:extLst>
            </c:dLbl>
            <c:dLbl>
              <c:idx val="6"/>
              <c:layout>
                <c:manualLayout>
                  <c:x val="5.5881531153953211E-3"/>
                  <c:y val="-1.6489988221436994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9F-4C7D-91EC-59D15CFD1387}"/>
                </c:ext>
              </c:extLst>
            </c:dLbl>
            <c:dLbl>
              <c:idx val="7"/>
              <c:layout>
                <c:manualLayout>
                  <c:x val="6.7057837384744343E-3"/>
                  <c:y val="-4.7114252061248524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7F-44AA-ABBE-8FAAC2BE00BF}"/>
                </c:ext>
              </c:extLst>
            </c:dLbl>
            <c:dLbl>
              <c:idx val="8"/>
              <c:layout>
                <c:manualLayout>
                  <c:x val="7.8234143615535066E-3"/>
                  <c:y val="-4.7114252061248316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7F-44AA-ABBE-8FAAC2BE00BF}"/>
                </c:ext>
              </c:extLst>
            </c:dLbl>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Лист1!$A$2:$A$10</c:f>
              <c:strCache>
                <c:ptCount val="9"/>
                <c:pt idx="0">
                  <c:v>1</c:v>
                </c:pt>
                <c:pt idx="1">
                  <c:v>2</c:v>
                </c:pt>
                <c:pt idx="2">
                  <c:v>3</c:v>
                </c:pt>
                <c:pt idx="3">
                  <c:v>4</c:v>
                </c:pt>
                <c:pt idx="4">
                  <c:v>5</c:v>
                </c:pt>
                <c:pt idx="5">
                  <c:v>3</c:v>
                </c:pt>
                <c:pt idx="6">
                  <c:v>7К1</c:v>
                </c:pt>
                <c:pt idx="7">
                  <c:v>7К2</c:v>
                </c:pt>
                <c:pt idx="8">
                  <c:v>7К3</c:v>
                </c:pt>
              </c:strCache>
            </c:strRef>
          </c:cat>
          <c:val>
            <c:numRef>
              <c:f>Лист1!$C$2:$C$10</c:f>
              <c:numCache>
                <c:formatCode>General</c:formatCode>
                <c:ptCount val="9"/>
                <c:pt idx="0">
                  <c:v>74.31</c:v>
                </c:pt>
                <c:pt idx="1">
                  <c:v>83.38</c:v>
                </c:pt>
                <c:pt idx="2">
                  <c:v>81.63</c:v>
                </c:pt>
                <c:pt idx="3">
                  <c:v>71.83</c:v>
                </c:pt>
                <c:pt idx="4">
                  <c:v>66.02</c:v>
                </c:pt>
                <c:pt idx="5">
                  <c:v>80.930000000000007</c:v>
                </c:pt>
                <c:pt idx="6">
                  <c:v>51.82</c:v>
                </c:pt>
                <c:pt idx="7">
                  <c:v>47.91</c:v>
                </c:pt>
                <c:pt idx="8">
                  <c:v>37.299999999999997</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2.71</c:v>
                </c:pt>
                <c:pt idx="1">
                  <c:v>18.739999999999998</c:v>
                </c:pt>
                <c:pt idx="2">
                  <c:v>50.3</c:v>
                </c:pt>
                <c:pt idx="3">
                  <c:v>28.25</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2.41</c:v>
                </c:pt>
                <c:pt idx="1">
                  <c:v>20.37</c:v>
                </c:pt>
                <c:pt idx="2">
                  <c:v>53.16</c:v>
                </c:pt>
                <c:pt idx="3">
                  <c:v>24.06</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0"/>
            <c:invertIfNegative val="0"/>
            <c:bubble3D val="0"/>
            <c:spPr>
              <a:solidFill>
                <a:schemeClr val="accent6"/>
              </a:solidFill>
              <a:ln>
                <a:noFill/>
              </a:ln>
              <a:effectLst/>
            </c:spPr>
            <c:extLst>
              <c:ext xmlns:c16="http://schemas.microsoft.com/office/drawing/2014/chart" uri="{C3380CC4-5D6E-409C-BE32-E72D297353CC}">
                <c16:uniqueId val="{00000008-5716-4137-9B9D-8E87745620E4}"/>
              </c:ext>
            </c:extLst>
          </c:dPt>
          <c:dPt>
            <c:idx val="13"/>
            <c:invertIfNegative val="0"/>
            <c:bubble3D val="0"/>
            <c:spPr>
              <a:solidFill>
                <a:srgbClr val="C00000"/>
              </a:solidFill>
              <a:ln>
                <a:noFill/>
              </a:ln>
              <a:effectLst/>
            </c:spPr>
            <c:extLst>
              <c:ext xmlns:c16="http://schemas.microsoft.com/office/drawing/2014/chart" uri="{C3380CC4-5D6E-409C-BE32-E72D297353CC}">
                <c16:uniqueId val="{0000000E-62EE-4F6A-8DBA-76DA7D6F79E7}"/>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05-DE53-4856-BFFC-5006E3CE95D0}"/>
              </c:ext>
            </c:extLst>
          </c:dPt>
          <c:dPt>
            <c:idx val="15"/>
            <c:invertIfNegative val="0"/>
            <c:bubble3D val="0"/>
            <c:spPr>
              <a:solidFill>
                <a:schemeClr val="accent6"/>
              </a:solidFill>
              <a:ln>
                <a:noFill/>
              </a:ln>
              <a:effectLst/>
            </c:spPr>
            <c:extLst>
              <c:ext xmlns:c16="http://schemas.microsoft.com/office/drawing/2014/chart" uri="{C3380CC4-5D6E-409C-BE32-E72D297353CC}">
                <c16:uniqueId val="{00000009-5716-4137-9B9D-8E87745620E4}"/>
              </c:ext>
            </c:extLst>
          </c:dPt>
          <c:dPt>
            <c:idx val="17"/>
            <c:invertIfNegative val="0"/>
            <c:bubble3D val="0"/>
            <c:spPr>
              <a:solidFill>
                <a:schemeClr val="accent6"/>
              </a:solidFill>
              <a:ln>
                <a:noFill/>
              </a:ln>
              <a:effectLst/>
            </c:spPr>
            <c:extLst>
              <c:ext xmlns:c16="http://schemas.microsoft.com/office/drawing/2014/chart" uri="{C3380CC4-5D6E-409C-BE32-E72D297353CC}">
                <c16:uniqueId val="{00000006-DED2-48E7-9E8A-D14743DFF069}"/>
              </c:ext>
            </c:extLst>
          </c:dPt>
          <c:dPt>
            <c:idx val="18"/>
            <c:invertIfNegative val="0"/>
            <c:bubble3D val="0"/>
            <c:spPr>
              <a:solidFill>
                <a:schemeClr val="accent6"/>
              </a:solidFill>
              <a:ln>
                <a:noFill/>
              </a:ln>
              <a:effectLst/>
            </c:spPr>
            <c:extLst>
              <c:ext xmlns:c16="http://schemas.microsoft.com/office/drawing/2014/chart" uri="{C3380CC4-5D6E-409C-BE32-E72D297353CC}">
                <c16:uniqueId val="{0000000C-5FB0-41C8-99A7-50ABC217AE82}"/>
              </c:ext>
            </c:extLst>
          </c:dPt>
          <c:dPt>
            <c:idx val="21"/>
            <c:invertIfNegative val="0"/>
            <c:bubble3D val="0"/>
            <c:spPr>
              <a:solidFill>
                <a:srgbClr val="C00000"/>
              </a:solidFill>
              <a:ln>
                <a:noFill/>
              </a:ln>
              <a:effectLst/>
            </c:spPr>
            <c:extLst>
              <c:ext xmlns:c16="http://schemas.microsoft.com/office/drawing/2014/chart" uri="{C3380CC4-5D6E-409C-BE32-E72D297353CC}">
                <c16:uniqueId val="{0000000F-62EE-4F6A-8DBA-76DA7D6F79E7}"/>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Лист1!$B$1:$AN$1</c:f>
              <c:strCache>
                <c:ptCount val="3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strCache>
            </c:strRef>
          </c:cat>
          <c:val>
            <c:numRef>
              <c:f>Лист1!$B$2:$AN$2</c:f>
              <c:numCache>
                <c:formatCode>General</c:formatCode>
                <c:ptCount val="39"/>
                <c:pt idx="0">
                  <c:v>0</c:v>
                </c:pt>
                <c:pt idx="1">
                  <c:v>0</c:v>
                </c:pt>
                <c:pt idx="2">
                  <c:v>0.1</c:v>
                </c:pt>
                <c:pt idx="3">
                  <c:v>0</c:v>
                </c:pt>
                <c:pt idx="4">
                  <c:v>0</c:v>
                </c:pt>
                <c:pt idx="5">
                  <c:v>0.1</c:v>
                </c:pt>
                <c:pt idx="6">
                  <c:v>0</c:v>
                </c:pt>
                <c:pt idx="7">
                  <c:v>0.2</c:v>
                </c:pt>
                <c:pt idx="8">
                  <c:v>0.3</c:v>
                </c:pt>
                <c:pt idx="9">
                  <c:v>0.4</c:v>
                </c:pt>
                <c:pt idx="10">
                  <c:v>0.5</c:v>
                </c:pt>
                <c:pt idx="11">
                  <c:v>0.4</c:v>
                </c:pt>
                <c:pt idx="12">
                  <c:v>0.3</c:v>
                </c:pt>
                <c:pt idx="13">
                  <c:v>1.6</c:v>
                </c:pt>
                <c:pt idx="14">
                  <c:v>1.6</c:v>
                </c:pt>
                <c:pt idx="15">
                  <c:v>2.1</c:v>
                </c:pt>
                <c:pt idx="16">
                  <c:v>1.8</c:v>
                </c:pt>
                <c:pt idx="17">
                  <c:v>1.6</c:v>
                </c:pt>
                <c:pt idx="18">
                  <c:v>1.9</c:v>
                </c:pt>
                <c:pt idx="19">
                  <c:v>2.5</c:v>
                </c:pt>
                <c:pt idx="20">
                  <c:v>2.8</c:v>
                </c:pt>
                <c:pt idx="21">
                  <c:v>4.5</c:v>
                </c:pt>
                <c:pt idx="22">
                  <c:v>3.2</c:v>
                </c:pt>
                <c:pt idx="23">
                  <c:v>3.4</c:v>
                </c:pt>
                <c:pt idx="24">
                  <c:v>4.3</c:v>
                </c:pt>
                <c:pt idx="25">
                  <c:v>4.3</c:v>
                </c:pt>
                <c:pt idx="26">
                  <c:v>3.5</c:v>
                </c:pt>
                <c:pt idx="27">
                  <c:v>5.2</c:v>
                </c:pt>
                <c:pt idx="28">
                  <c:v>5.5</c:v>
                </c:pt>
                <c:pt idx="29">
                  <c:v>5.2</c:v>
                </c:pt>
                <c:pt idx="30">
                  <c:v>5.8</c:v>
                </c:pt>
                <c:pt idx="31">
                  <c:v>6.1</c:v>
                </c:pt>
                <c:pt idx="32">
                  <c:v>6.5</c:v>
                </c:pt>
                <c:pt idx="33">
                  <c:v>4.0999999999999996</c:v>
                </c:pt>
                <c:pt idx="34">
                  <c:v>4.7</c:v>
                </c:pt>
                <c:pt idx="35">
                  <c:v>5.7</c:v>
                </c:pt>
                <c:pt idx="36">
                  <c:v>4.3</c:v>
                </c:pt>
                <c:pt idx="37">
                  <c:v>3.5</c:v>
                </c:pt>
                <c:pt idx="38">
                  <c:v>1.8</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первичный</a:t>
                </a:r>
                <a:r>
                  <a:rPr lang="ru-RU" baseline="0" dirty="0"/>
                  <a:t> балл</a:t>
                </a:r>
                <a:endParaRPr lang="ru-RU"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Лист1!$B$1:$J$1</c:f>
              <c:strCache>
                <c:ptCount val="9"/>
                <c:pt idx="0">
                  <c:v>1</c:v>
                </c:pt>
                <c:pt idx="1">
                  <c:v>2</c:v>
                </c:pt>
                <c:pt idx="2">
                  <c:v>3</c:v>
                </c:pt>
                <c:pt idx="3">
                  <c:v>4</c:v>
                </c:pt>
                <c:pt idx="4">
                  <c:v>5</c:v>
                </c:pt>
                <c:pt idx="5">
                  <c:v>6</c:v>
                </c:pt>
                <c:pt idx="6">
                  <c:v>7К1</c:v>
                </c:pt>
                <c:pt idx="7">
                  <c:v>7К2</c:v>
                </c:pt>
                <c:pt idx="8">
                  <c:v>7К3</c:v>
                </c:pt>
              </c:strCache>
            </c:strRef>
          </c:cat>
          <c:val>
            <c:numRef>
              <c:f>Лист1!$B$2:$J$2</c:f>
              <c:numCache>
                <c:formatCode>General</c:formatCode>
                <c:ptCount val="9"/>
                <c:pt idx="0">
                  <c:v>35.11</c:v>
                </c:pt>
                <c:pt idx="1">
                  <c:v>26.67</c:v>
                </c:pt>
                <c:pt idx="2">
                  <c:v>30.67</c:v>
                </c:pt>
                <c:pt idx="3">
                  <c:v>15.56</c:v>
                </c:pt>
                <c:pt idx="4">
                  <c:v>16.670000000000002</c:v>
                </c:pt>
                <c:pt idx="5">
                  <c:v>45.78</c:v>
                </c:pt>
                <c:pt idx="6">
                  <c:v>11.11</c:v>
                </c:pt>
                <c:pt idx="7">
                  <c:v>8.89</c:v>
                </c:pt>
                <c:pt idx="8">
                  <c:v>1.1100000000000001</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Лист1!$B$1:$J$1</c:f>
              <c:strCache>
                <c:ptCount val="9"/>
                <c:pt idx="0">
                  <c:v>1</c:v>
                </c:pt>
                <c:pt idx="1">
                  <c:v>2</c:v>
                </c:pt>
                <c:pt idx="2">
                  <c:v>3</c:v>
                </c:pt>
                <c:pt idx="3">
                  <c:v>4</c:v>
                </c:pt>
                <c:pt idx="4">
                  <c:v>5</c:v>
                </c:pt>
                <c:pt idx="5">
                  <c:v>6</c:v>
                </c:pt>
                <c:pt idx="6">
                  <c:v>7К1</c:v>
                </c:pt>
                <c:pt idx="7">
                  <c:v>7К2</c:v>
                </c:pt>
                <c:pt idx="8">
                  <c:v>7К3</c:v>
                </c:pt>
              </c:strCache>
            </c:strRef>
          </c:cat>
          <c:val>
            <c:numRef>
              <c:f>Лист1!$B$3:$J$3</c:f>
              <c:numCache>
                <c:formatCode>General</c:formatCode>
                <c:ptCount val="9"/>
                <c:pt idx="0">
                  <c:v>54.17</c:v>
                </c:pt>
                <c:pt idx="1">
                  <c:v>61.63</c:v>
                </c:pt>
                <c:pt idx="2">
                  <c:v>60.52</c:v>
                </c:pt>
                <c:pt idx="3">
                  <c:v>47.86</c:v>
                </c:pt>
                <c:pt idx="4">
                  <c:v>34.86</c:v>
                </c:pt>
                <c:pt idx="5">
                  <c:v>63.62</c:v>
                </c:pt>
                <c:pt idx="6">
                  <c:v>19.420000000000002</c:v>
                </c:pt>
                <c:pt idx="7">
                  <c:v>15.22</c:v>
                </c:pt>
                <c:pt idx="8">
                  <c:v>7.87</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Лист1!$B$1:$J$1</c:f>
              <c:strCache>
                <c:ptCount val="9"/>
                <c:pt idx="0">
                  <c:v>1</c:v>
                </c:pt>
                <c:pt idx="1">
                  <c:v>2</c:v>
                </c:pt>
                <c:pt idx="2">
                  <c:v>3</c:v>
                </c:pt>
                <c:pt idx="3">
                  <c:v>4</c:v>
                </c:pt>
                <c:pt idx="4">
                  <c:v>5</c:v>
                </c:pt>
                <c:pt idx="5">
                  <c:v>6</c:v>
                </c:pt>
                <c:pt idx="6">
                  <c:v>7К1</c:v>
                </c:pt>
                <c:pt idx="7">
                  <c:v>7К2</c:v>
                </c:pt>
                <c:pt idx="8">
                  <c:v>7К3</c:v>
                </c:pt>
              </c:strCache>
            </c:strRef>
          </c:cat>
          <c:val>
            <c:numRef>
              <c:f>Лист1!$B$4:$J$4</c:f>
              <c:numCache>
                <c:formatCode>General</c:formatCode>
                <c:ptCount val="9"/>
                <c:pt idx="0">
                  <c:v>74.989999999999995</c:v>
                </c:pt>
                <c:pt idx="1">
                  <c:v>87.55</c:v>
                </c:pt>
                <c:pt idx="2">
                  <c:v>84.71</c:v>
                </c:pt>
                <c:pt idx="3">
                  <c:v>74.08</c:v>
                </c:pt>
                <c:pt idx="4">
                  <c:v>69.5</c:v>
                </c:pt>
                <c:pt idx="5">
                  <c:v>82.76</c:v>
                </c:pt>
                <c:pt idx="6">
                  <c:v>49.45</c:v>
                </c:pt>
                <c:pt idx="7">
                  <c:v>45.67</c:v>
                </c:pt>
                <c:pt idx="8">
                  <c:v>32.75</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Лист1!$B$1:$J$1</c:f>
              <c:strCache>
                <c:ptCount val="9"/>
                <c:pt idx="0">
                  <c:v>1</c:v>
                </c:pt>
                <c:pt idx="1">
                  <c:v>2</c:v>
                </c:pt>
                <c:pt idx="2">
                  <c:v>3</c:v>
                </c:pt>
                <c:pt idx="3">
                  <c:v>4</c:v>
                </c:pt>
                <c:pt idx="4">
                  <c:v>5</c:v>
                </c:pt>
                <c:pt idx="5">
                  <c:v>6</c:v>
                </c:pt>
                <c:pt idx="6">
                  <c:v>7К1</c:v>
                </c:pt>
                <c:pt idx="7">
                  <c:v>7К2</c:v>
                </c:pt>
                <c:pt idx="8">
                  <c:v>7К3</c:v>
                </c:pt>
              </c:strCache>
            </c:strRef>
          </c:cat>
          <c:val>
            <c:numRef>
              <c:f>Лист1!$B$5:$J$5</c:f>
              <c:numCache>
                <c:formatCode>General</c:formatCode>
                <c:ptCount val="9"/>
                <c:pt idx="0">
                  <c:v>93.78</c:v>
                </c:pt>
                <c:pt idx="1">
                  <c:v>98.27</c:v>
                </c:pt>
                <c:pt idx="2">
                  <c:v>97.78</c:v>
                </c:pt>
                <c:pt idx="3">
                  <c:v>92.78</c:v>
                </c:pt>
                <c:pt idx="4">
                  <c:v>89.63</c:v>
                </c:pt>
                <c:pt idx="5">
                  <c:v>95.07</c:v>
                </c:pt>
                <c:pt idx="6">
                  <c:v>88.56</c:v>
                </c:pt>
                <c:pt idx="7">
                  <c:v>84.44</c:v>
                </c:pt>
                <c:pt idx="8">
                  <c:v>75.89</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a:t>
                </a:r>
                <a:r>
                  <a:rPr lang="ru-RU" baseline="0" dirty="0"/>
                  <a:t> задания</a:t>
                </a:r>
                <a:endParaRPr lang="ru-RU"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65021215489268E-2"/>
          <c:y val="0.10127458820480974"/>
          <c:w val="0.96563497878451077"/>
          <c:h val="0.4632953358582928"/>
        </c:manualLayout>
      </c:layout>
      <c:barChart>
        <c:barDir val="col"/>
        <c:grouping val="clustered"/>
        <c:varyColors val="0"/>
        <c:ser>
          <c:idx val="0"/>
          <c:order val="0"/>
          <c:tx>
            <c:strRef>
              <c:f>Лист1!$B$1</c:f>
              <c:strCache>
                <c:ptCount val="1"/>
                <c:pt idx="0">
                  <c:v>2025</c:v>
                </c:pt>
              </c:strCache>
            </c:strRef>
          </c:tx>
          <c:spPr>
            <a:solidFill>
              <a:schemeClr val="accent6"/>
            </a:solidFill>
            <a:ln>
              <a:noFill/>
            </a:ln>
            <a:effectLst/>
          </c:spPr>
          <c:invertIfNegative val="0"/>
          <c:dLbls>
            <c:delete val="1"/>
          </c:dLbls>
          <c:cat>
            <c:strRef>
              <c:f>Лист1!$A$2:$A$16</c:f>
              <c:strCache>
                <c:ptCount val="15"/>
                <c:pt idx="0">
                  <c:v>Владивостокский ГО</c:v>
                </c:pt>
                <c:pt idx="1">
                  <c:v>Артемовский ГО</c:v>
                </c:pt>
                <c:pt idx="2">
                  <c:v>Кавалеровский МО</c:v>
                </c:pt>
                <c:pt idx="3">
                  <c:v>Партизанский МО</c:v>
                </c:pt>
                <c:pt idx="4">
                  <c:v>Черниговский МО</c:v>
                </c:pt>
                <c:pt idx="5">
                  <c:v>Яковлевский МО</c:v>
                </c:pt>
                <c:pt idx="6">
                  <c:v>Ольгинский МО</c:v>
                </c:pt>
                <c:pt idx="7">
                  <c:v>Октябрьский МО</c:v>
                </c:pt>
                <c:pt idx="8">
                  <c:v>АнучинскийМО</c:v>
                </c:pt>
                <c:pt idx="9">
                  <c:v>Ханкайский МО</c:v>
                </c:pt>
                <c:pt idx="10">
                  <c:v>Большой Камень</c:v>
                </c:pt>
                <c:pt idx="11">
                  <c:v>Дальнереченский МР</c:v>
                </c:pt>
                <c:pt idx="12">
                  <c:v>Дальнереченский ГО</c:v>
                </c:pt>
                <c:pt idx="13">
                  <c:v>Михайловский МО</c:v>
                </c:pt>
                <c:pt idx="14">
                  <c:v>Пожарский МО</c:v>
                </c:pt>
              </c:strCache>
            </c:strRef>
          </c:cat>
          <c:val>
            <c:numRef>
              <c:f>Лист1!$B$2:$B$16</c:f>
              <c:numCache>
                <c:formatCode>General</c:formatCode>
                <c:ptCount val="15"/>
                <c:pt idx="0">
                  <c:v>58.42</c:v>
                </c:pt>
                <c:pt idx="1">
                  <c:v>47.19</c:v>
                </c:pt>
                <c:pt idx="2">
                  <c:v>86.66</c:v>
                </c:pt>
                <c:pt idx="3">
                  <c:v>72</c:v>
                </c:pt>
                <c:pt idx="4">
                  <c:v>63.64</c:v>
                </c:pt>
                <c:pt idx="5">
                  <c:v>67.650000000000006</c:v>
                </c:pt>
                <c:pt idx="6">
                  <c:v>55.55</c:v>
                </c:pt>
                <c:pt idx="7">
                  <c:v>80</c:v>
                </c:pt>
                <c:pt idx="8">
                  <c:v>73.680000000000007</c:v>
                </c:pt>
                <c:pt idx="9">
                  <c:v>75</c:v>
                </c:pt>
                <c:pt idx="10">
                  <c:v>54.06</c:v>
                </c:pt>
                <c:pt idx="11">
                  <c:v>50</c:v>
                </c:pt>
                <c:pt idx="12">
                  <c:v>89.47</c:v>
                </c:pt>
                <c:pt idx="13">
                  <c:v>67.56</c:v>
                </c:pt>
                <c:pt idx="14">
                  <c:v>65.150000000000006</c:v>
                </c:pt>
              </c:numCache>
            </c:numRef>
          </c:val>
          <c:extLst>
            <c:ext xmlns:c16="http://schemas.microsoft.com/office/drawing/2014/chart" uri="{C3380CC4-5D6E-409C-BE32-E72D297353CC}">
              <c16:uniqueId val="{00000000-47F6-4CCD-B1E2-9A45C7834726}"/>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75536202323133E-2"/>
          <c:y val="0.1054614556848513"/>
          <c:w val="0.95142446379767687"/>
          <c:h val="0.44654725859031302"/>
        </c:manualLayout>
      </c:layout>
      <c:barChart>
        <c:barDir val="col"/>
        <c:grouping val="clustered"/>
        <c:varyColors val="0"/>
        <c:ser>
          <c:idx val="0"/>
          <c:order val="0"/>
          <c:tx>
            <c:strRef>
              <c:f>Лист1!$B$1</c:f>
              <c:strCache>
                <c:ptCount val="1"/>
                <c:pt idx="0">
                  <c:v>2025</c:v>
                </c:pt>
              </c:strCache>
            </c:strRef>
          </c:tx>
          <c:spPr>
            <a:solidFill>
              <a:schemeClr val="accent6"/>
            </a:solidFill>
            <a:ln>
              <a:noFill/>
            </a:ln>
            <a:effectLst/>
          </c:spPr>
          <c:invertIfNegative val="0"/>
          <c:dLbls>
            <c:delete val="1"/>
          </c:dLbls>
          <c:cat>
            <c:strRef>
              <c:f>Лист1!$A$2:$A$16</c:f>
              <c:strCache>
                <c:ptCount val="15"/>
                <c:pt idx="0">
                  <c:v>Партизанский ГО</c:v>
                </c:pt>
                <c:pt idx="1">
                  <c:v>Уссурийский ГО</c:v>
                </c:pt>
                <c:pt idx="2">
                  <c:v>Шкотовский МО</c:v>
                </c:pt>
                <c:pt idx="3">
                  <c:v>Хорольский МО</c:v>
                </c:pt>
                <c:pt idx="4">
                  <c:v>Чугуевский МО</c:v>
                </c:pt>
                <c:pt idx="5">
                  <c:v>Спасский МР</c:v>
                </c:pt>
                <c:pt idx="6">
                  <c:v>Тернейский МО</c:v>
                </c:pt>
                <c:pt idx="7">
                  <c:v>Арсеньевский ГО</c:v>
                </c:pt>
                <c:pt idx="8">
                  <c:v>Надеждинский МР</c:v>
                </c:pt>
                <c:pt idx="9">
                  <c:v>Хасанский МО</c:v>
                </c:pt>
                <c:pt idx="10">
                  <c:v>Красноармейский МО</c:v>
                </c:pt>
                <c:pt idx="11">
                  <c:v>Находкинский ГО</c:v>
                </c:pt>
                <c:pt idx="12">
                  <c:v>Дальнегорский ГО</c:v>
                </c:pt>
                <c:pt idx="13">
                  <c:v>Лесозаводский ГО</c:v>
                </c:pt>
                <c:pt idx="14">
                  <c:v>Приморский край (РП)</c:v>
                </c:pt>
              </c:strCache>
            </c:strRef>
          </c:cat>
          <c:val>
            <c:numRef>
              <c:f>Лист1!$B$2:$B$16</c:f>
              <c:numCache>
                <c:formatCode>General</c:formatCode>
                <c:ptCount val="15"/>
                <c:pt idx="0">
                  <c:v>80.64</c:v>
                </c:pt>
                <c:pt idx="1">
                  <c:v>73.87</c:v>
                </c:pt>
                <c:pt idx="2">
                  <c:v>91.66</c:v>
                </c:pt>
                <c:pt idx="3">
                  <c:v>63.64</c:v>
                </c:pt>
                <c:pt idx="4">
                  <c:v>73.69</c:v>
                </c:pt>
                <c:pt idx="5">
                  <c:v>100</c:v>
                </c:pt>
                <c:pt idx="6">
                  <c:v>15.149999999999999</c:v>
                </c:pt>
                <c:pt idx="7">
                  <c:v>82.46</c:v>
                </c:pt>
                <c:pt idx="8">
                  <c:v>60</c:v>
                </c:pt>
                <c:pt idx="9">
                  <c:v>81.400000000000006</c:v>
                </c:pt>
                <c:pt idx="10">
                  <c:v>0</c:v>
                </c:pt>
                <c:pt idx="11">
                  <c:v>67.849999999999994</c:v>
                </c:pt>
                <c:pt idx="12">
                  <c:v>79.17</c:v>
                </c:pt>
                <c:pt idx="13">
                  <c:v>67.86</c:v>
                </c:pt>
                <c:pt idx="14">
                  <c:v>63.85</c:v>
                </c:pt>
              </c:numCache>
            </c:numRef>
          </c:val>
          <c:extLst>
            <c:ext xmlns:c16="http://schemas.microsoft.com/office/drawing/2014/chart" uri="{C3380CC4-5D6E-409C-BE32-E72D297353CC}">
              <c16:uniqueId val="{00000000-9840-43C2-B122-19DA88BA518E}"/>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538981768100449E-2"/>
          <c:y val="1.40346679279931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Лист1!$A$2:$A$16</c:f>
              <c:strCache>
                <c:ptCount val="15"/>
                <c:pt idx="0">
                  <c:v>1.1</c:v>
                </c:pt>
                <c:pt idx="1">
                  <c:v>1.2</c:v>
                </c:pt>
                <c:pt idx="2">
                  <c:v>2</c:v>
                </c:pt>
                <c:pt idx="3">
                  <c:v>3</c:v>
                </c:pt>
                <c:pt idx="4">
                  <c:v>4</c:v>
                </c:pt>
                <c:pt idx="5">
                  <c:v>5</c:v>
                </c:pt>
                <c:pt idx="6">
                  <c:v>6.1</c:v>
                </c:pt>
                <c:pt idx="7">
                  <c:v>6.2</c:v>
                </c:pt>
                <c:pt idx="8">
                  <c:v>7.1</c:v>
                </c:pt>
                <c:pt idx="9">
                  <c:v>7.2</c:v>
                </c:pt>
                <c:pt idx="10">
                  <c:v>7.3</c:v>
                </c:pt>
                <c:pt idx="11">
                  <c:v>8.1</c:v>
                </c:pt>
                <c:pt idx="12">
                  <c:v>8.2</c:v>
                </c:pt>
                <c:pt idx="13">
                  <c:v>9.1</c:v>
                </c:pt>
                <c:pt idx="14">
                  <c:v>9.2</c:v>
                </c:pt>
              </c:strCache>
            </c:strRef>
          </c:cat>
          <c:val>
            <c:numRef>
              <c:f>Лист1!$B$2:$B$16</c:f>
              <c:numCache>
                <c:formatCode>General</c:formatCode>
                <c:ptCount val="15"/>
                <c:pt idx="0">
                  <c:v>97.32</c:v>
                </c:pt>
                <c:pt idx="1">
                  <c:v>79.180000000000007</c:v>
                </c:pt>
                <c:pt idx="2">
                  <c:v>80.709999999999994</c:v>
                </c:pt>
                <c:pt idx="3">
                  <c:v>77.3</c:v>
                </c:pt>
                <c:pt idx="4">
                  <c:v>87.86</c:v>
                </c:pt>
                <c:pt idx="5">
                  <c:v>59.19</c:v>
                </c:pt>
                <c:pt idx="6">
                  <c:v>88.09</c:v>
                </c:pt>
                <c:pt idx="7">
                  <c:v>71.91</c:v>
                </c:pt>
                <c:pt idx="8">
                  <c:v>82.53</c:v>
                </c:pt>
                <c:pt idx="9">
                  <c:v>60.83</c:v>
                </c:pt>
                <c:pt idx="10">
                  <c:v>70.47</c:v>
                </c:pt>
                <c:pt idx="11">
                  <c:v>88.53</c:v>
                </c:pt>
                <c:pt idx="12">
                  <c:v>71.12</c:v>
                </c:pt>
                <c:pt idx="13">
                  <c:v>60.99</c:v>
                </c:pt>
                <c:pt idx="14">
                  <c:v>45.59</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layout>
                <c:manualLayout>
                  <c:x val="7.8234143615535066E-3"/>
                  <c:y val="-1.1778563015312134E-2"/>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9F-4C7D-91EC-59D15CFD1387}"/>
                </c:ext>
              </c:extLst>
            </c:dLbl>
            <c:dLbl>
              <c:idx val="1"/>
              <c:layout>
                <c:manualLayout>
                  <c:x val="5.5881531153953619E-3"/>
                  <c:y val="-1.1129660545353377E-2"/>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2"/>
              <c:layout>
                <c:manualLayout>
                  <c:x val="4.4705224923162687E-3"/>
                  <c:y val="-4.7114252061248524E-3"/>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7F-44AA-ABBE-8FAAC2BE00BF}"/>
                </c:ext>
              </c:extLst>
            </c:dLbl>
            <c:dLbl>
              <c:idx val="3"/>
              <c:layout>
                <c:manualLayout>
                  <c:x val="5.5881531153953619E-3"/>
                  <c:y val="-1.55815247634947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4"/>
              <c:layout>
                <c:manualLayout>
                  <c:x val="5.5881531153953619E-3"/>
                  <c:y val="4.3187565483036018E-17"/>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87F-44AA-ABBE-8FAAC2BE00BF}"/>
                </c:ext>
              </c:extLst>
            </c:dLbl>
            <c:dLbl>
              <c:idx val="5"/>
              <c:layout>
                <c:manualLayout>
                  <c:x val="3.3528918692372171E-3"/>
                  <c:y val="0"/>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7F-44AA-ABBE-8FAAC2BE00BF}"/>
                </c:ext>
              </c:extLst>
            </c:dLbl>
            <c:dLbl>
              <c:idx val="6"/>
              <c:layout>
                <c:manualLayout>
                  <c:x val="5.5881531153953211E-3"/>
                  <c:y val="-1.6489988221436994E-2"/>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9F-4C7D-91EC-59D15CFD1387}"/>
                </c:ext>
              </c:extLst>
            </c:dLbl>
            <c:dLbl>
              <c:idx val="7"/>
              <c:layout>
                <c:manualLayout>
                  <c:x val="6.7057837384744343E-3"/>
                  <c:y val="-4.71142520612485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7F-44AA-ABBE-8FAAC2BE00BF}"/>
                </c:ext>
              </c:extLst>
            </c:dLbl>
            <c:dLbl>
              <c:idx val="8"/>
              <c:layout>
                <c:manualLayout>
                  <c:x val="7.8234143615535066E-3"/>
                  <c:y val="-4.7114252061248316E-3"/>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7F-44AA-ABBE-8FAAC2BE00BF}"/>
                </c:ext>
              </c:extLst>
            </c:dLbl>
            <c:dLbl>
              <c:idx val="9"/>
              <c:layout>
                <c:manualLayout>
                  <c:x val="6.7057837384744343E-3"/>
                  <c:y val="-9.4228504122497916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9F-4C7D-91EC-59D15CFD1387}"/>
                </c:ext>
              </c:extLst>
            </c:dLbl>
            <c:dLbl>
              <c:idx val="10"/>
              <c:layout>
                <c:manualLayout>
                  <c:x val="6.7057837384744343E-3"/>
                  <c:y val="-1.1129660545353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3.3528918692371352E-3"/>
                  <c:y val="-3.3388981636060119E-2"/>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8-4056-A42A-19F41D082FC3}"/>
                </c:ext>
              </c:extLst>
            </c:dLbl>
            <c:dLbl>
              <c:idx val="12"/>
              <c:layout>
                <c:manualLayout>
                  <c:x val="4.4705224923162071E-3"/>
                  <c:y val="-7.0671378091872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9F-4C7D-91EC-59D15CFD1387}"/>
                </c:ext>
              </c:extLst>
            </c:dLbl>
            <c:dLbl>
              <c:idx val="13"/>
              <c:layout>
                <c:manualLayout>
                  <c:x val="2.2352612461581448E-3"/>
                  <c:y val="0"/>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DE-4F58-A27A-6DF26D99CBE8}"/>
                </c:ext>
              </c:extLst>
            </c:dLbl>
            <c:dLbl>
              <c:idx val="14"/>
              <c:layout>
                <c:manualLayout>
                  <c:x val="3.3528918692372171E-3"/>
                  <c:y val="0"/>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7F-44AA-ABBE-8FAAC2BE00BF}"/>
                </c:ext>
              </c:extLst>
            </c:dLbl>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Лист1!$A$2:$A$16</c:f>
              <c:strCache>
                <c:ptCount val="15"/>
                <c:pt idx="0">
                  <c:v>1.1</c:v>
                </c:pt>
                <c:pt idx="1">
                  <c:v>1.2</c:v>
                </c:pt>
                <c:pt idx="2">
                  <c:v>2</c:v>
                </c:pt>
                <c:pt idx="3">
                  <c:v>3</c:v>
                </c:pt>
                <c:pt idx="4">
                  <c:v>4</c:v>
                </c:pt>
                <c:pt idx="5">
                  <c:v>5</c:v>
                </c:pt>
                <c:pt idx="6">
                  <c:v>6.1</c:v>
                </c:pt>
                <c:pt idx="7">
                  <c:v>6.2</c:v>
                </c:pt>
                <c:pt idx="8">
                  <c:v>7.1</c:v>
                </c:pt>
                <c:pt idx="9">
                  <c:v>7.2</c:v>
                </c:pt>
                <c:pt idx="10">
                  <c:v>7.3</c:v>
                </c:pt>
                <c:pt idx="11">
                  <c:v>8.1</c:v>
                </c:pt>
                <c:pt idx="12">
                  <c:v>8.2</c:v>
                </c:pt>
                <c:pt idx="13">
                  <c:v>9.1</c:v>
                </c:pt>
                <c:pt idx="14">
                  <c:v>9.2</c:v>
                </c:pt>
              </c:strCache>
            </c:strRef>
          </c:cat>
          <c:val>
            <c:numRef>
              <c:f>Лист1!$C$2:$C$16</c:f>
              <c:numCache>
                <c:formatCode>General</c:formatCode>
                <c:ptCount val="15"/>
                <c:pt idx="0">
                  <c:v>97.34</c:v>
                </c:pt>
                <c:pt idx="1">
                  <c:v>80.53</c:v>
                </c:pt>
                <c:pt idx="2">
                  <c:v>80.5</c:v>
                </c:pt>
                <c:pt idx="3">
                  <c:v>75.400000000000006</c:v>
                </c:pt>
                <c:pt idx="4">
                  <c:v>84.58</c:v>
                </c:pt>
                <c:pt idx="5">
                  <c:v>61.64</c:v>
                </c:pt>
                <c:pt idx="6">
                  <c:v>86.62</c:v>
                </c:pt>
                <c:pt idx="7">
                  <c:v>69.56</c:v>
                </c:pt>
                <c:pt idx="8">
                  <c:v>80.239999999999995</c:v>
                </c:pt>
                <c:pt idx="9">
                  <c:v>55.06</c:v>
                </c:pt>
                <c:pt idx="10">
                  <c:v>71.88</c:v>
                </c:pt>
                <c:pt idx="11">
                  <c:v>88.21</c:v>
                </c:pt>
                <c:pt idx="12">
                  <c:v>72.22</c:v>
                </c:pt>
                <c:pt idx="13">
                  <c:v>60.13</c:v>
                </c:pt>
                <c:pt idx="14">
                  <c:v>43.69</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5.7</c:v>
                </c:pt>
                <c:pt idx="1">
                  <c:v>27.53</c:v>
                </c:pt>
                <c:pt idx="2">
                  <c:v>46.8</c:v>
                </c:pt>
                <c:pt idx="3">
                  <c:v>19.96</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5.87</c:v>
                </c:pt>
                <c:pt idx="1">
                  <c:v>29.78</c:v>
                </c:pt>
                <c:pt idx="2">
                  <c:v>49.09</c:v>
                </c:pt>
                <c:pt idx="3">
                  <c:v>15.26</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0"/>
            <c:invertIfNegative val="0"/>
            <c:bubble3D val="0"/>
            <c:spPr>
              <a:solidFill>
                <a:schemeClr val="accent6"/>
              </a:solidFill>
              <a:ln>
                <a:noFill/>
              </a:ln>
              <a:effectLst/>
            </c:spPr>
            <c:extLst>
              <c:ext xmlns:c16="http://schemas.microsoft.com/office/drawing/2014/chart" uri="{C3380CC4-5D6E-409C-BE32-E72D297353CC}">
                <c16:uniqueId val="{00000008-5716-4137-9B9D-8E87745620E4}"/>
              </c:ext>
            </c:extLst>
          </c:dPt>
          <c:dPt>
            <c:idx val="13"/>
            <c:invertIfNegative val="0"/>
            <c:bubble3D val="0"/>
            <c:spPr>
              <a:solidFill>
                <a:srgbClr val="C00000"/>
              </a:solidFill>
              <a:ln>
                <a:noFill/>
              </a:ln>
              <a:effectLst/>
            </c:spPr>
            <c:extLst>
              <c:ext xmlns:c16="http://schemas.microsoft.com/office/drawing/2014/chart" uri="{C3380CC4-5D6E-409C-BE32-E72D297353CC}">
                <c16:uniqueId val="{0000000E-603A-472A-AEA5-64C24346476B}"/>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05-DE53-4856-BFFC-5006E3CE95D0}"/>
              </c:ext>
            </c:extLst>
          </c:dPt>
          <c:dPt>
            <c:idx val="15"/>
            <c:invertIfNegative val="0"/>
            <c:bubble3D val="0"/>
            <c:spPr>
              <a:solidFill>
                <a:schemeClr val="accent6"/>
              </a:solidFill>
              <a:ln>
                <a:noFill/>
              </a:ln>
              <a:effectLst/>
            </c:spPr>
            <c:extLst>
              <c:ext xmlns:c16="http://schemas.microsoft.com/office/drawing/2014/chart" uri="{C3380CC4-5D6E-409C-BE32-E72D297353CC}">
                <c16:uniqueId val="{00000009-5716-4137-9B9D-8E87745620E4}"/>
              </c:ext>
            </c:extLst>
          </c:dPt>
          <c:dPt>
            <c:idx val="17"/>
            <c:invertIfNegative val="0"/>
            <c:bubble3D val="0"/>
            <c:spPr>
              <a:solidFill>
                <a:schemeClr val="accent6"/>
              </a:solidFill>
              <a:ln>
                <a:noFill/>
              </a:ln>
              <a:effectLst/>
            </c:spPr>
            <c:extLst>
              <c:ext xmlns:c16="http://schemas.microsoft.com/office/drawing/2014/chart" uri="{C3380CC4-5D6E-409C-BE32-E72D297353CC}">
                <c16:uniqueId val="{00000006-DED2-48E7-9E8A-D14743DFF069}"/>
              </c:ext>
            </c:extLst>
          </c:dPt>
          <c:dPt>
            <c:idx val="18"/>
            <c:invertIfNegative val="0"/>
            <c:bubble3D val="0"/>
            <c:spPr>
              <a:solidFill>
                <a:srgbClr val="C00000"/>
              </a:solidFill>
              <a:ln>
                <a:noFill/>
              </a:ln>
              <a:effectLst/>
            </c:spPr>
            <c:extLst>
              <c:ext xmlns:c16="http://schemas.microsoft.com/office/drawing/2014/chart" uri="{C3380CC4-5D6E-409C-BE32-E72D297353CC}">
                <c16:uniqueId val="{0000000C-5FB0-41C8-99A7-50ABC217AE82}"/>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Лист1!$B$1:$AD$1</c:f>
              <c:strCache>
                <c:ptCount val="2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strCache>
            </c:strRef>
          </c:cat>
          <c:val>
            <c:numRef>
              <c:f>Лист1!$B$2:$AD$2</c:f>
              <c:numCache>
                <c:formatCode>General</c:formatCode>
                <c:ptCount val="29"/>
                <c:pt idx="0">
                  <c:v>0</c:v>
                </c:pt>
                <c:pt idx="1">
                  <c:v>0</c:v>
                </c:pt>
                <c:pt idx="2">
                  <c:v>0.1</c:v>
                </c:pt>
                <c:pt idx="3">
                  <c:v>0.1</c:v>
                </c:pt>
                <c:pt idx="4">
                  <c:v>0.2</c:v>
                </c:pt>
                <c:pt idx="5">
                  <c:v>0.3</c:v>
                </c:pt>
                <c:pt idx="6">
                  <c:v>0.5</c:v>
                </c:pt>
                <c:pt idx="7">
                  <c:v>0.6</c:v>
                </c:pt>
                <c:pt idx="8">
                  <c:v>0.7</c:v>
                </c:pt>
                <c:pt idx="9">
                  <c:v>0.9</c:v>
                </c:pt>
                <c:pt idx="10">
                  <c:v>0.6</c:v>
                </c:pt>
                <c:pt idx="11">
                  <c:v>1.2</c:v>
                </c:pt>
                <c:pt idx="12">
                  <c:v>1</c:v>
                </c:pt>
                <c:pt idx="13">
                  <c:v>7.5</c:v>
                </c:pt>
                <c:pt idx="14">
                  <c:v>5.0999999999999996</c:v>
                </c:pt>
                <c:pt idx="15">
                  <c:v>5.2</c:v>
                </c:pt>
                <c:pt idx="16">
                  <c:v>6</c:v>
                </c:pt>
                <c:pt idx="17">
                  <c:v>6</c:v>
                </c:pt>
                <c:pt idx="18">
                  <c:v>9.1</c:v>
                </c:pt>
                <c:pt idx="19">
                  <c:v>8.5</c:v>
                </c:pt>
                <c:pt idx="20">
                  <c:v>6.5</c:v>
                </c:pt>
                <c:pt idx="21">
                  <c:v>6.7</c:v>
                </c:pt>
                <c:pt idx="22">
                  <c:v>6.2</c:v>
                </c:pt>
                <c:pt idx="23">
                  <c:v>6</c:v>
                </c:pt>
                <c:pt idx="24">
                  <c:v>5.7</c:v>
                </c:pt>
                <c:pt idx="25">
                  <c:v>5.8</c:v>
                </c:pt>
                <c:pt idx="26">
                  <c:v>4.5</c:v>
                </c:pt>
                <c:pt idx="27">
                  <c:v>2.8</c:v>
                </c:pt>
                <c:pt idx="28">
                  <c:v>2.2000000000000002</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первичный</a:t>
                </a:r>
                <a:r>
                  <a:rPr lang="ru-RU" baseline="0" dirty="0"/>
                  <a:t> балл</a:t>
                </a:r>
                <a:endParaRPr lang="ru-RU"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43014258593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dLbl>
              <c:idx val="0"/>
              <c:layout>
                <c:manualLayout>
                  <c:x val="-8.9410449846325842E-3"/>
                  <c:y val="-2.44852531997774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68-48D4-8593-22A40EEDD726}"/>
                </c:ext>
              </c:extLst>
            </c:dLbl>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Лист1!$A$2:$A$17</c:f>
              <c:strCache>
                <c:ptCount val="16"/>
                <c:pt idx="0">
                  <c:v>1</c:v>
                </c:pt>
                <c:pt idx="1">
                  <c:v>2К1</c:v>
                </c:pt>
                <c:pt idx="2">
                  <c:v>2К2</c:v>
                </c:pt>
                <c:pt idx="3">
                  <c:v>3</c:v>
                </c:pt>
                <c:pt idx="4">
                  <c:v>4</c:v>
                </c:pt>
                <c:pt idx="5">
                  <c:v>5</c:v>
                </c:pt>
                <c:pt idx="6">
                  <c:v>6К1</c:v>
                </c:pt>
                <c:pt idx="7">
                  <c:v>6К2</c:v>
                </c:pt>
                <c:pt idx="8">
                  <c:v>7К1</c:v>
                </c:pt>
                <c:pt idx="9">
                  <c:v>7К2</c:v>
                </c:pt>
                <c:pt idx="10">
                  <c:v>8</c:v>
                </c:pt>
                <c:pt idx="11">
                  <c:v>9</c:v>
                </c:pt>
                <c:pt idx="12">
                  <c:v>10К1</c:v>
                </c:pt>
                <c:pt idx="13">
                  <c:v>10К2</c:v>
                </c:pt>
                <c:pt idx="14">
                  <c:v>1-К3</c:v>
                </c:pt>
                <c:pt idx="15">
                  <c:v>10К4</c:v>
                </c:pt>
              </c:strCache>
            </c:strRef>
          </c:cat>
          <c:val>
            <c:numRef>
              <c:f>Лист1!$B$2:$B$17</c:f>
              <c:numCache>
                <c:formatCode>General</c:formatCode>
                <c:ptCount val="16"/>
                <c:pt idx="0">
                  <c:v>84.99</c:v>
                </c:pt>
                <c:pt idx="1">
                  <c:v>91.87</c:v>
                </c:pt>
                <c:pt idx="2">
                  <c:v>80.37</c:v>
                </c:pt>
                <c:pt idx="3">
                  <c:v>72.989999999999995</c:v>
                </c:pt>
                <c:pt idx="4">
                  <c:v>57.79</c:v>
                </c:pt>
                <c:pt idx="5">
                  <c:v>72.75</c:v>
                </c:pt>
                <c:pt idx="6">
                  <c:v>56.9</c:v>
                </c:pt>
                <c:pt idx="7">
                  <c:v>66.81</c:v>
                </c:pt>
                <c:pt idx="8">
                  <c:v>51.39</c:v>
                </c:pt>
                <c:pt idx="9">
                  <c:v>52.74</c:v>
                </c:pt>
                <c:pt idx="10">
                  <c:v>76.55</c:v>
                </c:pt>
                <c:pt idx="11">
                  <c:v>73.66</c:v>
                </c:pt>
                <c:pt idx="12">
                  <c:v>80.92</c:v>
                </c:pt>
                <c:pt idx="13">
                  <c:v>63.36</c:v>
                </c:pt>
                <c:pt idx="14">
                  <c:v>56.29</c:v>
                </c:pt>
                <c:pt idx="15">
                  <c:v>52.61</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2-76AB-4794-AF18-3B1594607DBF}"/>
                </c:ext>
              </c:extLst>
            </c:dLbl>
            <c:dLbl>
              <c:idx val="1"/>
              <c:layout>
                <c:manualLayout>
                  <c:x val="5.5881531153953619E-3"/>
                  <c:y val="-1.1129660545353377E-2"/>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2"/>
              <c:layout>
                <c:manualLayout>
                  <c:x val="7.8234143615534858E-3"/>
                  <c:y val="-4.45186421814134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6C-4D99-90F2-1F856572BED4}"/>
                </c:ext>
              </c:extLst>
            </c:dLbl>
            <c:dLbl>
              <c:idx val="3"/>
              <c:layout>
                <c:manualLayout>
                  <c:x val="5.5881531153953619E-3"/>
                  <c:y val="-1.55815247634947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4"/>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B2FC-4463-9D3A-7FD90A443F4E}"/>
                </c:ext>
              </c:extLst>
            </c:dLbl>
            <c:dLbl>
              <c:idx val="5"/>
              <c:layout>
                <c:manualLayout>
                  <c:x val="4.4705224923162487E-3"/>
                  <c:y val="4.45186421814134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6C-4D99-90F2-1F856572BED4}"/>
                </c:ext>
              </c:extLst>
            </c:dLbl>
            <c:dLbl>
              <c:idx val="6"/>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4-76AB-4794-AF18-3B1594607DBF}"/>
                </c:ext>
              </c:extLst>
            </c:dLbl>
            <c:dLbl>
              <c:idx val="8"/>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1-B2FC-4463-9D3A-7FD90A443F4E}"/>
                </c:ext>
              </c:extLst>
            </c:dLbl>
            <c:dLbl>
              <c:idx val="9"/>
              <c:layout>
                <c:manualLayout>
                  <c:x val="5.5881531153953619E-3"/>
                  <c:y val="-4.0808283912184285E-17"/>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6C-4D99-90F2-1F856572BED4}"/>
                </c:ext>
              </c:extLst>
            </c:dLbl>
            <c:dLbl>
              <c:idx val="12"/>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1-76AB-4794-AF18-3B1594607DBF}"/>
                </c:ext>
              </c:extLst>
            </c:dLbl>
            <c:dLbl>
              <c:idx val="14"/>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3-76AB-4794-AF18-3B1594607DBF}"/>
                </c:ext>
              </c:extLst>
            </c:dLbl>
            <c:dLbl>
              <c:idx val="15"/>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76AB-4794-AF18-3B1594607DBF}"/>
                </c:ext>
              </c:extLst>
            </c:dLbl>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Лист1!$A$2:$A$17</c:f>
              <c:strCache>
                <c:ptCount val="16"/>
                <c:pt idx="0">
                  <c:v>1</c:v>
                </c:pt>
                <c:pt idx="1">
                  <c:v>2К1</c:v>
                </c:pt>
                <c:pt idx="2">
                  <c:v>2К2</c:v>
                </c:pt>
                <c:pt idx="3">
                  <c:v>3</c:v>
                </c:pt>
                <c:pt idx="4">
                  <c:v>4</c:v>
                </c:pt>
                <c:pt idx="5">
                  <c:v>5</c:v>
                </c:pt>
                <c:pt idx="6">
                  <c:v>6К1</c:v>
                </c:pt>
                <c:pt idx="7">
                  <c:v>6К2</c:v>
                </c:pt>
                <c:pt idx="8">
                  <c:v>7К1</c:v>
                </c:pt>
                <c:pt idx="9">
                  <c:v>7К2</c:v>
                </c:pt>
                <c:pt idx="10">
                  <c:v>8</c:v>
                </c:pt>
                <c:pt idx="11">
                  <c:v>9</c:v>
                </c:pt>
                <c:pt idx="12">
                  <c:v>10К1</c:v>
                </c:pt>
                <c:pt idx="13">
                  <c:v>10К2</c:v>
                </c:pt>
                <c:pt idx="14">
                  <c:v>1-К3</c:v>
                </c:pt>
                <c:pt idx="15">
                  <c:v>10К4</c:v>
                </c:pt>
              </c:strCache>
            </c:strRef>
          </c:cat>
          <c:val>
            <c:numRef>
              <c:f>Лист1!$C$2:$C$17</c:f>
              <c:numCache>
                <c:formatCode>General</c:formatCode>
                <c:ptCount val="16"/>
                <c:pt idx="0">
                  <c:v>82.48</c:v>
                </c:pt>
                <c:pt idx="1">
                  <c:v>91</c:v>
                </c:pt>
                <c:pt idx="2">
                  <c:v>78.650000000000006</c:v>
                </c:pt>
                <c:pt idx="3">
                  <c:v>70.94</c:v>
                </c:pt>
                <c:pt idx="4">
                  <c:v>50.93</c:v>
                </c:pt>
                <c:pt idx="5">
                  <c:v>69.709999999999994</c:v>
                </c:pt>
                <c:pt idx="6">
                  <c:v>55.03</c:v>
                </c:pt>
                <c:pt idx="7">
                  <c:v>66.069999999999993</c:v>
                </c:pt>
                <c:pt idx="8">
                  <c:v>53.48</c:v>
                </c:pt>
                <c:pt idx="9">
                  <c:v>53.97</c:v>
                </c:pt>
                <c:pt idx="10">
                  <c:v>75.91</c:v>
                </c:pt>
                <c:pt idx="11">
                  <c:v>72.97</c:v>
                </c:pt>
                <c:pt idx="12">
                  <c:v>80.55</c:v>
                </c:pt>
                <c:pt idx="13">
                  <c:v>62.24</c:v>
                </c:pt>
                <c:pt idx="14">
                  <c:v>55.3</c:v>
                </c:pt>
                <c:pt idx="15">
                  <c:v>54.05</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Лист1!$B$1:$P$1</c:f>
              <c:strCache>
                <c:ptCount val="15"/>
                <c:pt idx="0">
                  <c:v>1,1</c:v>
                </c:pt>
                <c:pt idx="1">
                  <c:v>1,2</c:v>
                </c:pt>
                <c:pt idx="2">
                  <c:v>2</c:v>
                </c:pt>
                <c:pt idx="3">
                  <c:v>3</c:v>
                </c:pt>
                <c:pt idx="4">
                  <c:v>4</c:v>
                </c:pt>
                <c:pt idx="5">
                  <c:v>5</c:v>
                </c:pt>
                <c:pt idx="6">
                  <c:v>6,1</c:v>
                </c:pt>
                <c:pt idx="7">
                  <c:v>6,2</c:v>
                </c:pt>
                <c:pt idx="8">
                  <c:v>7,1</c:v>
                </c:pt>
                <c:pt idx="9">
                  <c:v>7,2</c:v>
                </c:pt>
                <c:pt idx="10">
                  <c:v>7,3</c:v>
                </c:pt>
                <c:pt idx="11">
                  <c:v>8,1</c:v>
                </c:pt>
                <c:pt idx="12">
                  <c:v>8,2</c:v>
                </c:pt>
                <c:pt idx="13">
                  <c:v>9,1</c:v>
                </c:pt>
                <c:pt idx="14">
                  <c:v>9,2</c:v>
                </c:pt>
              </c:strCache>
            </c:strRef>
          </c:cat>
          <c:val>
            <c:numRef>
              <c:f>Лист1!$B$2:$P$2</c:f>
              <c:numCache>
                <c:formatCode>General</c:formatCode>
                <c:ptCount val="15"/>
                <c:pt idx="0">
                  <c:v>90.29</c:v>
                </c:pt>
                <c:pt idx="1">
                  <c:v>43.2</c:v>
                </c:pt>
                <c:pt idx="2">
                  <c:v>46.6</c:v>
                </c:pt>
                <c:pt idx="3">
                  <c:v>43.69</c:v>
                </c:pt>
                <c:pt idx="4">
                  <c:v>63.11</c:v>
                </c:pt>
                <c:pt idx="5">
                  <c:v>18.45</c:v>
                </c:pt>
                <c:pt idx="6">
                  <c:v>63.11</c:v>
                </c:pt>
                <c:pt idx="7">
                  <c:v>39.32</c:v>
                </c:pt>
                <c:pt idx="8">
                  <c:v>48.54</c:v>
                </c:pt>
                <c:pt idx="9">
                  <c:v>12.62</c:v>
                </c:pt>
                <c:pt idx="10">
                  <c:v>26.21</c:v>
                </c:pt>
                <c:pt idx="11">
                  <c:v>54.37</c:v>
                </c:pt>
                <c:pt idx="12">
                  <c:v>30.1</c:v>
                </c:pt>
                <c:pt idx="13">
                  <c:v>20.71</c:v>
                </c:pt>
                <c:pt idx="14">
                  <c:v>9.39</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Лист1!$B$1:$P$1</c:f>
              <c:strCache>
                <c:ptCount val="15"/>
                <c:pt idx="0">
                  <c:v>1,1</c:v>
                </c:pt>
                <c:pt idx="1">
                  <c:v>1,2</c:v>
                </c:pt>
                <c:pt idx="2">
                  <c:v>2</c:v>
                </c:pt>
                <c:pt idx="3">
                  <c:v>3</c:v>
                </c:pt>
                <c:pt idx="4">
                  <c:v>4</c:v>
                </c:pt>
                <c:pt idx="5">
                  <c:v>5</c:v>
                </c:pt>
                <c:pt idx="6">
                  <c:v>6,1</c:v>
                </c:pt>
                <c:pt idx="7">
                  <c:v>6,2</c:v>
                </c:pt>
                <c:pt idx="8">
                  <c:v>7,1</c:v>
                </c:pt>
                <c:pt idx="9">
                  <c:v>7,2</c:v>
                </c:pt>
                <c:pt idx="10">
                  <c:v>7,3</c:v>
                </c:pt>
                <c:pt idx="11">
                  <c:v>8,1</c:v>
                </c:pt>
                <c:pt idx="12">
                  <c:v>8,2</c:v>
                </c:pt>
                <c:pt idx="13">
                  <c:v>9,1</c:v>
                </c:pt>
                <c:pt idx="14">
                  <c:v>9,2</c:v>
                </c:pt>
              </c:strCache>
            </c:strRef>
          </c:cat>
          <c:val>
            <c:numRef>
              <c:f>Лист1!$B$3:$P$3</c:f>
              <c:numCache>
                <c:formatCode>General</c:formatCode>
                <c:ptCount val="15"/>
                <c:pt idx="0">
                  <c:v>95.98</c:v>
                </c:pt>
                <c:pt idx="1">
                  <c:v>67.3</c:v>
                </c:pt>
                <c:pt idx="2">
                  <c:v>71.510000000000005</c:v>
                </c:pt>
                <c:pt idx="3">
                  <c:v>64.63</c:v>
                </c:pt>
                <c:pt idx="4">
                  <c:v>78.2</c:v>
                </c:pt>
                <c:pt idx="5">
                  <c:v>40.47</c:v>
                </c:pt>
                <c:pt idx="6">
                  <c:v>80.11</c:v>
                </c:pt>
                <c:pt idx="7">
                  <c:v>54.88</c:v>
                </c:pt>
                <c:pt idx="8">
                  <c:v>70.08</c:v>
                </c:pt>
                <c:pt idx="9">
                  <c:v>34.94</c:v>
                </c:pt>
                <c:pt idx="10">
                  <c:v>58.13</c:v>
                </c:pt>
                <c:pt idx="11">
                  <c:v>82.41</c:v>
                </c:pt>
                <c:pt idx="12">
                  <c:v>56.41</c:v>
                </c:pt>
                <c:pt idx="13">
                  <c:v>43.47</c:v>
                </c:pt>
                <c:pt idx="14">
                  <c:v>24.09</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Лист1!$B$1:$P$1</c:f>
              <c:strCache>
                <c:ptCount val="15"/>
                <c:pt idx="0">
                  <c:v>1,1</c:v>
                </c:pt>
                <c:pt idx="1">
                  <c:v>1,2</c:v>
                </c:pt>
                <c:pt idx="2">
                  <c:v>2</c:v>
                </c:pt>
                <c:pt idx="3">
                  <c:v>3</c:v>
                </c:pt>
                <c:pt idx="4">
                  <c:v>4</c:v>
                </c:pt>
                <c:pt idx="5">
                  <c:v>5</c:v>
                </c:pt>
                <c:pt idx="6">
                  <c:v>6,1</c:v>
                </c:pt>
                <c:pt idx="7">
                  <c:v>6,2</c:v>
                </c:pt>
                <c:pt idx="8">
                  <c:v>7,1</c:v>
                </c:pt>
                <c:pt idx="9">
                  <c:v>7,2</c:v>
                </c:pt>
                <c:pt idx="10">
                  <c:v>7,3</c:v>
                </c:pt>
                <c:pt idx="11">
                  <c:v>8,1</c:v>
                </c:pt>
                <c:pt idx="12">
                  <c:v>8,2</c:v>
                </c:pt>
                <c:pt idx="13">
                  <c:v>9,1</c:v>
                </c:pt>
                <c:pt idx="14">
                  <c:v>9,2</c:v>
                </c:pt>
              </c:strCache>
            </c:strRef>
          </c:cat>
          <c:val>
            <c:numRef>
              <c:f>Лист1!$B$4:$P$4</c:f>
              <c:numCache>
                <c:formatCode>General</c:formatCode>
                <c:ptCount val="15"/>
                <c:pt idx="0">
                  <c:v>98.72</c:v>
                </c:pt>
                <c:pt idx="1">
                  <c:v>87.94</c:v>
                </c:pt>
                <c:pt idx="2">
                  <c:v>85.61</c:v>
                </c:pt>
                <c:pt idx="3">
                  <c:v>81.09</c:v>
                </c:pt>
                <c:pt idx="4">
                  <c:v>88.4</c:v>
                </c:pt>
                <c:pt idx="5">
                  <c:v>70.34</c:v>
                </c:pt>
                <c:pt idx="6">
                  <c:v>90.72</c:v>
                </c:pt>
                <c:pt idx="7">
                  <c:v>75.12</c:v>
                </c:pt>
                <c:pt idx="8">
                  <c:v>85.79</c:v>
                </c:pt>
                <c:pt idx="9">
                  <c:v>61.66</c:v>
                </c:pt>
                <c:pt idx="10">
                  <c:v>79.349999999999994</c:v>
                </c:pt>
                <c:pt idx="11">
                  <c:v>92.92</c:v>
                </c:pt>
                <c:pt idx="12">
                  <c:v>80.099999999999994</c:v>
                </c:pt>
                <c:pt idx="13">
                  <c:v>64.97</c:v>
                </c:pt>
                <c:pt idx="14">
                  <c:v>47.02</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Лист1!$B$1:$P$1</c:f>
              <c:strCache>
                <c:ptCount val="15"/>
                <c:pt idx="0">
                  <c:v>1,1</c:v>
                </c:pt>
                <c:pt idx="1">
                  <c:v>1,2</c:v>
                </c:pt>
                <c:pt idx="2">
                  <c:v>2</c:v>
                </c:pt>
                <c:pt idx="3">
                  <c:v>3</c:v>
                </c:pt>
                <c:pt idx="4">
                  <c:v>4</c:v>
                </c:pt>
                <c:pt idx="5">
                  <c:v>5</c:v>
                </c:pt>
                <c:pt idx="6">
                  <c:v>6,1</c:v>
                </c:pt>
                <c:pt idx="7">
                  <c:v>6,2</c:v>
                </c:pt>
                <c:pt idx="8">
                  <c:v>7,1</c:v>
                </c:pt>
                <c:pt idx="9">
                  <c:v>7,2</c:v>
                </c:pt>
                <c:pt idx="10">
                  <c:v>7,3</c:v>
                </c:pt>
                <c:pt idx="11">
                  <c:v>8,1</c:v>
                </c:pt>
                <c:pt idx="12">
                  <c:v>8,2</c:v>
                </c:pt>
                <c:pt idx="13">
                  <c:v>9,1</c:v>
                </c:pt>
                <c:pt idx="14">
                  <c:v>9,2</c:v>
                </c:pt>
              </c:strCache>
            </c:strRef>
          </c:cat>
          <c:val>
            <c:numRef>
              <c:f>Лист1!$B$5:$P$5</c:f>
              <c:numCache>
                <c:formatCode>General</c:formatCode>
                <c:ptCount val="15"/>
                <c:pt idx="0">
                  <c:v>100</c:v>
                </c:pt>
                <c:pt idx="1">
                  <c:v>96.64</c:v>
                </c:pt>
                <c:pt idx="2">
                  <c:v>95.52</c:v>
                </c:pt>
                <c:pt idx="3">
                  <c:v>92.16</c:v>
                </c:pt>
                <c:pt idx="4">
                  <c:v>95.15</c:v>
                </c:pt>
                <c:pt idx="5">
                  <c:v>92.91</c:v>
                </c:pt>
                <c:pt idx="6">
                  <c:v>95.15</c:v>
                </c:pt>
                <c:pt idx="7">
                  <c:v>92.54</c:v>
                </c:pt>
                <c:pt idx="8">
                  <c:v>96.83</c:v>
                </c:pt>
                <c:pt idx="9">
                  <c:v>91.04</c:v>
                </c:pt>
                <c:pt idx="10">
                  <c:v>94.4</c:v>
                </c:pt>
                <c:pt idx="11">
                  <c:v>98.13</c:v>
                </c:pt>
                <c:pt idx="12">
                  <c:v>94.96</c:v>
                </c:pt>
                <c:pt idx="13">
                  <c:v>92.79</c:v>
                </c:pt>
                <c:pt idx="14">
                  <c:v>84.95</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a:t>
                </a:r>
                <a:r>
                  <a:rPr lang="ru-RU" baseline="0" dirty="0"/>
                  <a:t> задания</a:t>
                </a:r>
                <a:endParaRPr lang="ru-RU"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65021215489268E-2"/>
          <c:y val="0.10127458820480974"/>
          <c:w val="0.96563497878451077"/>
          <c:h val="0.4632953358582928"/>
        </c:manualLayout>
      </c:layout>
      <c:barChart>
        <c:barDir val="col"/>
        <c:grouping val="clustered"/>
        <c:varyColors val="0"/>
        <c:ser>
          <c:idx val="0"/>
          <c:order val="0"/>
          <c:tx>
            <c:strRef>
              <c:f>Лист1!$B$1</c:f>
              <c:strCache>
                <c:ptCount val="1"/>
                <c:pt idx="0">
                  <c:v>2025</c:v>
                </c:pt>
              </c:strCache>
            </c:strRef>
          </c:tx>
          <c:spPr>
            <a:solidFill>
              <a:schemeClr val="accent6"/>
            </a:solidFill>
            <a:ln>
              <a:noFill/>
            </a:ln>
            <a:effectLst/>
          </c:spPr>
          <c:invertIfNegative val="0"/>
          <c:dLbls>
            <c:delete val="1"/>
          </c:dLbls>
          <c:cat>
            <c:strRef>
              <c:f>Лист1!$A$2:$A$14</c:f>
              <c:strCache>
                <c:ptCount val="13"/>
                <c:pt idx="0">
                  <c:v>Владивостокский ГО</c:v>
                </c:pt>
                <c:pt idx="1">
                  <c:v>Артемовский ГО</c:v>
                </c:pt>
                <c:pt idx="2">
                  <c:v>Кавалеровский МО</c:v>
                </c:pt>
                <c:pt idx="3">
                  <c:v>Партизанский МО</c:v>
                </c:pt>
                <c:pt idx="4">
                  <c:v>Черниговский МО</c:v>
                </c:pt>
                <c:pt idx="5">
                  <c:v>Ольгинский МО</c:v>
                </c:pt>
                <c:pt idx="6">
                  <c:v>Октябрьский МО</c:v>
                </c:pt>
                <c:pt idx="7">
                  <c:v>Большой Камень</c:v>
                </c:pt>
                <c:pt idx="8">
                  <c:v>Дальнереченский МР</c:v>
                </c:pt>
                <c:pt idx="9">
                  <c:v>Фокино</c:v>
                </c:pt>
                <c:pt idx="10">
                  <c:v>Дальнереченский ГО</c:v>
                </c:pt>
                <c:pt idx="11">
                  <c:v>Михайловский МО</c:v>
                </c:pt>
                <c:pt idx="12">
                  <c:v>Пожарский МО</c:v>
                </c:pt>
              </c:strCache>
            </c:strRef>
          </c:cat>
          <c:val>
            <c:numRef>
              <c:f>Лист1!$B$2:$B$14</c:f>
              <c:numCache>
                <c:formatCode>General</c:formatCode>
                <c:ptCount val="13"/>
                <c:pt idx="0">
                  <c:v>56.019999999999996</c:v>
                </c:pt>
                <c:pt idx="1">
                  <c:v>55.14</c:v>
                </c:pt>
                <c:pt idx="2">
                  <c:v>69.23</c:v>
                </c:pt>
                <c:pt idx="3">
                  <c:v>87.5</c:v>
                </c:pt>
                <c:pt idx="4">
                  <c:v>53.839999999999996</c:v>
                </c:pt>
                <c:pt idx="5">
                  <c:v>100</c:v>
                </c:pt>
                <c:pt idx="6">
                  <c:v>41.17</c:v>
                </c:pt>
                <c:pt idx="7">
                  <c:v>75.87</c:v>
                </c:pt>
                <c:pt idx="8">
                  <c:v>88.240000000000009</c:v>
                </c:pt>
                <c:pt idx="9">
                  <c:v>10</c:v>
                </c:pt>
                <c:pt idx="10">
                  <c:v>50</c:v>
                </c:pt>
                <c:pt idx="11">
                  <c:v>31.04</c:v>
                </c:pt>
                <c:pt idx="12">
                  <c:v>0</c:v>
                </c:pt>
              </c:numCache>
            </c:numRef>
          </c:val>
          <c:extLst>
            <c:ext xmlns:c16="http://schemas.microsoft.com/office/drawing/2014/chart" uri="{C3380CC4-5D6E-409C-BE32-E72D297353CC}">
              <c16:uniqueId val="{00000000-47F6-4CCD-B1E2-9A45C7834726}"/>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75536202323133E-2"/>
          <c:y val="0.1054614556848513"/>
          <c:w val="0.95142446379767687"/>
          <c:h val="0.44654725859031302"/>
        </c:manualLayout>
      </c:layout>
      <c:barChart>
        <c:barDir val="col"/>
        <c:grouping val="clustered"/>
        <c:varyColors val="0"/>
        <c:ser>
          <c:idx val="0"/>
          <c:order val="0"/>
          <c:tx>
            <c:strRef>
              <c:f>Лист1!$B$1</c:f>
              <c:strCache>
                <c:ptCount val="1"/>
                <c:pt idx="0">
                  <c:v>2025</c:v>
                </c:pt>
              </c:strCache>
            </c:strRef>
          </c:tx>
          <c:spPr>
            <a:solidFill>
              <a:schemeClr val="accent6"/>
            </a:solidFill>
            <a:ln>
              <a:noFill/>
            </a:ln>
            <a:effectLst/>
          </c:spPr>
          <c:invertIfNegative val="0"/>
          <c:dLbls>
            <c:delete val="1"/>
          </c:dLbls>
          <c:cat>
            <c:strRef>
              <c:f>Лист1!$A$2:$A$17</c:f>
              <c:strCache>
                <c:ptCount val="16"/>
                <c:pt idx="0">
                  <c:v>Партизанский ГО</c:v>
                </c:pt>
                <c:pt idx="1">
                  <c:v>Спасск-Дальний</c:v>
                </c:pt>
                <c:pt idx="2">
                  <c:v>Уссурийский ГО</c:v>
                </c:pt>
                <c:pt idx="3">
                  <c:v>Кировский МР</c:v>
                </c:pt>
                <c:pt idx="4">
                  <c:v>Хорольский МО</c:v>
                </c:pt>
                <c:pt idx="5">
                  <c:v>Чугуевский МО</c:v>
                </c:pt>
                <c:pt idx="6">
                  <c:v>Спасский МР</c:v>
                </c:pt>
                <c:pt idx="7">
                  <c:v>Тернейский МО</c:v>
                </c:pt>
                <c:pt idx="8">
                  <c:v>Арсеньевский ГО</c:v>
                </c:pt>
                <c:pt idx="9">
                  <c:v>Пограничный МО</c:v>
                </c:pt>
                <c:pt idx="10">
                  <c:v>Надеждинский МР</c:v>
                </c:pt>
                <c:pt idx="11">
                  <c:v>Хасанский МО</c:v>
                </c:pt>
                <c:pt idx="12">
                  <c:v>Красноармейский МО</c:v>
                </c:pt>
                <c:pt idx="13">
                  <c:v>Находкинский ГО</c:v>
                </c:pt>
                <c:pt idx="14">
                  <c:v>Дальнегорский ГО</c:v>
                </c:pt>
                <c:pt idx="15">
                  <c:v>Приморский край (РП)</c:v>
                </c:pt>
              </c:strCache>
            </c:strRef>
          </c:cat>
          <c:val>
            <c:numRef>
              <c:f>Лист1!$B$2:$B$17</c:f>
              <c:numCache>
                <c:formatCode>General</c:formatCode>
                <c:ptCount val="16"/>
                <c:pt idx="0">
                  <c:v>58.82</c:v>
                </c:pt>
                <c:pt idx="1">
                  <c:v>57.57</c:v>
                </c:pt>
                <c:pt idx="2">
                  <c:v>61.08</c:v>
                </c:pt>
                <c:pt idx="3">
                  <c:v>60.870000000000005</c:v>
                </c:pt>
                <c:pt idx="4">
                  <c:v>33.33</c:v>
                </c:pt>
                <c:pt idx="5">
                  <c:v>80</c:v>
                </c:pt>
                <c:pt idx="6">
                  <c:v>50</c:v>
                </c:pt>
                <c:pt idx="7">
                  <c:v>100</c:v>
                </c:pt>
                <c:pt idx="8">
                  <c:v>67.75</c:v>
                </c:pt>
                <c:pt idx="9">
                  <c:v>36</c:v>
                </c:pt>
                <c:pt idx="10">
                  <c:v>25</c:v>
                </c:pt>
                <c:pt idx="11">
                  <c:v>57.14</c:v>
                </c:pt>
                <c:pt idx="12">
                  <c:v>36.950000000000003</c:v>
                </c:pt>
                <c:pt idx="13">
                  <c:v>43.699999999999996</c:v>
                </c:pt>
                <c:pt idx="14">
                  <c:v>59.09</c:v>
                </c:pt>
                <c:pt idx="15">
                  <c:v>56.53</c:v>
                </c:pt>
              </c:numCache>
            </c:numRef>
          </c:val>
          <c:extLst>
            <c:ext xmlns:c16="http://schemas.microsoft.com/office/drawing/2014/chart" uri="{C3380CC4-5D6E-409C-BE32-E72D297353CC}">
              <c16:uniqueId val="{00000000-9840-43C2-B122-19DA88BA518E}"/>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597936783467866E-2"/>
          <c:y val="1.40346679279931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Лист1!$A$2:$A$20</c:f>
              <c:strCache>
                <c:ptCount val="19"/>
                <c:pt idx="0">
                  <c:v>1</c:v>
                </c:pt>
                <c:pt idx="1">
                  <c:v>2</c:v>
                </c:pt>
                <c:pt idx="2">
                  <c:v>3</c:v>
                </c:pt>
                <c:pt idx="3">
                  <c:v>4</c:v>
                </c:pt>
                <c:pt idx="4">
                  <c:v>5К1</c:v>
                </c:pt>
                <c:pt idx="5">
                  <c:v>5К2</c:v>
                </c:pt>
                <c:pt idx="6">
                  <c:v>5К3</c:v>
                </c:pt>
                <c:pt idx="7">
                  <c:v>5К4</c:v>
                </c:pt>
                <c:pt idx="8">
                  <c:v>5К5</c:v>
                </c:pt>
                <c:pt idx="9">
                  <c:v>5К6</c:v>
                </c:pt>
                <c:pt idx="10">
                  <c:v>6</c:v>
                </c:pt>
                <c:pt idx="11">
                  <c:v>7</c:v>
                </c:pt>
                <c:pt idx="12">
                  <c:v>8К1</c:v>
                </c:pt>
                <c:pt idx="13">
                  <c:v>8К2</c:v>
                </c:pt>
                <c:pt idx="14">
                  <c:v>8К3</c:v>
                </c:pt>
                <c:pt idx="15">
                  <c:v>9К1</c:v>
                </c:pt>
                <c:pt idx="16">
                  <c:v>9К2</c:v>
                </c:pt>
                <c:pt idx="17">
                  <c:v>9К3</c:v>
                </c:pt>
                <c:pt idx="18">
                  <c:v>9К4</c:v>
                </c:pt>
              </c:strCache>
            </c:strRef>
          </c:cat>
          <c:val>
            <c:numRef>
              <c:f>Лист1!$B$2:$B$20</c:f>
              <c:numCache>
                <c:formatCode>General</c:formatCode>
                <c:ptCount val="19"/>
                <c:pt idx="0">
                  <c:v>95.47</c:v>
                </c:pt>
                <c:pt idx="1">
                  <c:v>92.05</c:v>
                </c:pt>
                <c:pt idx="2">
                  <c:v>94.1</c:v>
                </c:pt>
                <c:pt idx="3">
                  <c:v>96.26</c:v>
                </c:pt>
                <c:pt idx="4">
                  <c:v>72.94</c:v>
                </c:pt>
                <c:pt idx="5">
                  <c:v>90.07</c:v>
                </c:pt>
                <c:pt idx="6">
                  <c:v>66.650000000000006</c:v>
                </c:pt>
                <c:pt idx="7">
                  <c:v>61.07</c:v>
                </c:pt>
                <c:pt idx="8">
                  <c:v>66.959999999999994</c:v>
                </c:pt>
                <c:pt idx="9">
                  <c:v>86.26</c:v>
                </c:pt>
                <c:pt idx="10">
                  <c:v>95.49</c:v>
                </c:pt>
                <c:pt idx="11">
                  <c:v>85.15</c:v>
                </c:pt>
                <c:pt idx="12">
                  <c:v>74.680000000000007</c:v>
                </c:pt>
                <c:pt idx="13">
                  <c:v>64.36</c:v>
                </c:pt>
                <c:pt idx="14">
                  <c:v>84.45</c:v>
                </c:pt>
                <c:pt idx="15">
                  <c:v>62.21</c:v>
                </c:pt>
                <c:pt idx="16">
                  <c:v>47.88</c:v>
                </c:pt>
                <c:pt idx="17">
                  <c:v>54.63</c:v>
                </c:pt>
                <c:pt idx="18">
                  <c:v>69.510000000000005</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layout>
                <c:manualLayout>
                  <c:x val="7.8234143615535066E-3"/>
                  <c:y val="-1.1778563015312134E-2"/>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9F-4C7D-91EC-59D15CFD1387}"/>
                </c:ext>
              </c:extLst>
            </c:dLbl>
            <c:dLbl>
              <c:idx val="1"/>
              <c:layout>
                <c:manualLayout>
                  <c:x val="5.5881531153953619E-3"/>
                  <c:y val="-1.1129660545353377E-2"/>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2"/>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3-D9CF-4192-8A9B-C1719EBC8C86}"/>
                </c:ext>
              </c:extLst>
            </c:dLbl>
            <c:dLbl>
              <c:idx val="3"/>
              <c:layout>
                <c:manualLayout>
                  <c:x val="5.5881531153953619E-3"/>
                  <c:y val="-1.5581524763494713E-2"/>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5"/>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2-F180-4D62-AA79-01B4852B142D}"/>
                </c:ext>
              </c:extLst>
            </c:dLbl>
            <c:dLbl>
              <c:idx val="6"/>
              <c:layout>
                <c:manualLayout>
                  <c:x val="5.5881531153953211E-3"/>
                  <c:y val="-1.64899882214369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9F-4C7D-91EC-59D15CFD1387}"/>
                </c:ext>
              </c:extLst>
            </c:dLbl>
            <c:dLbl>
              <c:idx val="7"/>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070B-42BD-9EB1-09726A38175B}"/>
                </c:ext>
              </c:extLst>
            </c:dLbl>
            <c:dLbl>
              <c:idx val="9"/>
              <c:layout>
                <c:manualLayout>
                  <c:x val="6.7057837384744343E-3"/>
                  <c:y val="-9.4228504122497916E-3"/>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9F-4C7D-91EC-59D15CFD1387}"/>
                </c:ext>
              </c:extLst>
            </c:dLbl>
            <c:dLbl>
              <c:idx val="10"/>
              <c:layout>
                <c:manualLayout>
                  <c:x val="6.7057837384744343E-3"/>
                  <c:y val="-1.1129660545353387E-2"/>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3.3528918692371352E-3"/>
                  <c:y val="-3.3388981636060119E-2"/>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8-4056-A42A-19F41D082FC3}"/>
                </c:ext>
              </c:extLst>
            </c:dLbl>
            <c:dLbl>
              <c:idx val="12"/>
              <c:layout>
                <c:manualLayout>
                  <c:x val="4.4705224923162071E-3"/>
                  <c:y val="-7.0671378091872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9F-4C7D-91EC-59D15CFD1387}"/>
                </c:ext>
              </c:extLst>
            </c:dLbl>
            <c:dLbl>
              <c:idx val="14"/>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2-D9CF-4192-8A9B-C1719EBC8C86}"/>
                </c:ext>
              </c:extLst>
            </c:dLbl>
            <c:dLbl>
              <c:idx val="15"/>
              <c:layout>
                <c:manualLayout>
                  <c:x val="6.7057837384745158E-3"/>
                  <c:y val="-4.7114252061248533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9F-4C7D-91EC-59D15CFD1387}"/>
                </c:ext>
              </c:extLst>
            </c:dLbl>
            <c:dLbl>
              <c:idx val="16"/>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D9CF-4192-8A9B-C1719EBC8C86}"/>
                </c:ext>
              </c:extLst>
            </c:dLbl>
            <c:dLbl>
              <c:idx val="17"/>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1-D9CF-4192-8A9B-C1719EBC8C86}"/>
                </c:ext>
              </c:extLst>
            </c:dLbl>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Лист1!$A$2:$A$20</c:f>
              <c:strCache>
                <c:ptCount val="19"/>
                <c:pt idx="0">
                  <c:v>1</c:v>
                </c:pt>
                <c:pt idx="1">
                  <c:v>2</c:v>
                </c:pt>
                <c:pt idx="2">
                  <c:v>3</c:v>
                </c:pt>
                <c:pt idx="3">
                  <c:v>4</c:v>
                </c:pt>
                <c:pt idx="4">
                  <c:v>5К1</c:v>
                </c:pt>
                <c:pt idx="5">
                  <c:v>5К2</c:v>
                </c:pt>
                <c:pt idx="6">
                  <c:v>5К3</c:v>
                </c:pt>
                <c:pt idx="7">
                  <c:v>5К4</c:v>
                </c:pt>
                <c:pt idx="8">
                  <c:v>5К5</c:v>
                </c:pt>
                <c:pt idx="9">
                  <c:v>5К6</c:v>
                </c:pt>
                <c:pt idx="10">
                  <c:v>6</c:v>
                </c:pt>
                <c:pt idx="11">
                  <c:v>7</c:v>
                </c:pt>
                <c:pt idx="12">
                  <c:v>8К1</c:v>
                </c:pt>
                <c:pt idx="13">
                  <c:v>8К2</c:v>
                </c:pt>
                <c:pt idx="14">
                  <c:v>8К3</c:v>
                </c:pt>
                <c:pt idx="15">
                  <c:v>9К1</c:v>
                </c:pt>
                <c:pt idx="16">
                  <c:v>9К2</c:v>
                </c:pt>
                <c:pt idx="17">
                  <c:v>9К3</c:v>
                </c:pt>
                <c:pt idx="18">
                  <c:v>9К4</c:v>
                </c:pt>
              </c:strCache>
            </c:strRef>
          </c:cat>
          <c:val>
            <c:numRef>
              <c:f>Лист1!$C$2:$C$20</c:f>
              <c:numCache>
                <c:formatCode>General</c:formatCode>
                <c:ptCount val="19"/>
                <c:pt idx="0">
                  <c:v>94.4</c:v>
                </c:pt>
                <c:pt idx="1">
                  <c:v>93.08</c:v>
                </c:pt>
                <c:pt idx="2">
                  <c:v>93.65</c:v>
                </c:pt>
                <c:pt idx="3">
                  <c:v>96.29</c:v>
                </c:pt>
                <c:pt idx="4">
                  <c:v>70.69</c:v>
                </c:pt>
                <c:pt idx="5">
                  <c:v>90</c:v>
                </c:pt>
                <c:pt idx="6">
                  <c:v>65.72</c:v>
                </c:pt>
                <c:pt idx="7">
                  <c:v>60.44</c:v>
                </c:pt>
                <c:pt idx="8">
                  <c:v>66.23</c:v>
                </c:pt>
                <c:pt idx="9">
                  <c:v>88.3</c:v>
                </c:pt>
                <c:pt idx="10">
                  <c:v>94.65</c:v>
                </c:pt>
                <c:pt idx="11">
                  <c:v>82.39</c:v>
                </c:pt>
                <c:pt idx="12">
                  <c:v>73.430000000000007</c:v>
                </c:pt>
                <c:pt idx="13">
                  <c:v>62.8</c:v>
                </c:pt>
                <c:pt idx="14">
                  <c:v>82.83</c:v>
                </c:pt>
                <c:pt idx="15">
                  <c:v>57.96</c:v>
                </c:pt>
                <c:pt idx="16">
                  <c:v>42.8</c:v>
                </c:pt>
                <c:pt idx="17">
                  <c:v>51.67</c:v>
                </c:pt>
                <c:pt idx="18">
                  <c:v>64.03</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9.2799999999999994</c:v>
                </c:pt>
                <c:pt idx="1">
                  <c:v>29.7</c:v>
                </c:pt>
                <c:pt idx="2">
                  <c:v>34.94</c:v>
                </c:pt>
                <c:pt idx="3">
                  <c:v>26.07</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10.88</c:v>
                </c:pt>
                <c:pt idx="1">
                  <c:v>32.96</c:v>
                </c:pt>
                <c:pt idx="2">
                  <c:v>33.520000000000003</c:v>
                </c:pt>
                <c:pt idx="3">
                  <c:v>22.64</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88824200069763E-2"/>
          <c:y val="2.5399755238722246E-2"/>
          <c:w val="0.93769156638880757"/>
          <c:h val="0.87206996005311221"/>
        </c:manualLayout>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4"/>
            <c:invertIfNegative val="0"/>
            <c:bubble3D val="0"/>
            <c:spPr>
              <a:solidFill>
                <a:schemeClr val="accent6"/>
              </a:solidFill>
              <a:ln>
                <a:noFill/>
              </a:ln>
              <a:effectLst/>
            </c:spPr>
            <c:extLst>
              <c:ext xmlns:c16="http://schemas.microsoft.com/office/drawing/2014/chart" uri="{C3380CC4-5D6E-409C-BE32-E72D297353CC}">
                <c16:uniqueId val="{00000000-5EC2-457C-AD2B-989B2CBFD284}"/>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1"/>
            <c:invertIfNegative val="0"/>
            <c:bubble3D val="0"/>
            <c:spPr>
              <a:solidFill>
                <a:schemeClr val="accent6"/>
              </a:solidFill>
              <a:ln>
                <a:noFill/>
              </a:ln>
              <a:effectLst/>
            </c:spPr>
            <c:extLst>
              <c:ext xmlns:c16="http://schemas.microsoft.com/office/drawing/2014/chart" uri="{C3380CC4-5D6E-409C-BE32-E72D297353CC}">
                <c16:uniqueId val="{0000000A-8F57-40EE-AE04-9A10C1E44167}"/>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05-DE53-4856-BFFC-5006E3CE95D0}"/>
              </c:ext>
            </c:extLst>
          </c:dPt>
          <c:dPt>
            <c:idx val="17"/>
            <c:invertIfNegative val="0"/>
            <c:bubble3D val="0"/>
            <c:spPr>
              <a:solidFill>
                <a:srgbClr val="C00000"/>
              </a:solidFill>
              <a:ln>
                <a:noFill/>
              </a:ln>
              <a:effectLst/>
            </c:spPr>
            <c:extLst>
              <c:ext xmlns:c16="http://schemas.microsoft.com/office/drawing/2014/chart" uri="{C3380CC4-5D6E-409C-BE32-E72D297353CC}">
                <c16:uniqueId val="{00000006-DED2-48E7-9E8A-D14743DFF069}"/>
              </c:ext>
            </c:extLst>
          </c:dPt>
          <c:dPt>
            <c:idx val="18"/>
            <c:invertIfNegative val="0"/>
            <c:bubble3D val="0"/>
            <c:spPr>
              <a:solidFill>
                <a:schemeClr val="accent6"/>
              </a:solidFill>
              <a:ln>
                <a:noFill/>
              </a:ln>
              <a:effectLst/>
            </c:spPr>
            <c:extLst>
              <c:ext xmlns:c16="http://schemas.microsoft.com/office/drawing/2014/chart" uri="{C3380CC4-5D6E-409C-BE32-E72D297353CC}">
                <c16:uniqueId val="{0000000B-8F57-40EE-AE04-9A10C1E44167}"/>
              </c:ext>
            </c:extLst>
          </c:dPt>
          <c:dPt>
            <c:idx val="21"/>
            <c:invertIfNegative val="0"/>
            <c:bubble3D val="0"/>
            <c:spPr>
              <a:solidFill>
                <a:srgbClr val="C00000"/>
              </a:solidFill>
              <a:ln>
                <a:noFill/>
              </a:ln>
              <a:effectLst/>
            </c:spPr>
            <c:extLst>
              <c:ext xmlns:c16="http://schemas.microsoft.com/office/drawing/2014/chart" uri="{C3380CC4-5D6E-409C-BE32-E72D297353CC}">
                <c16:uniqueId val="{00000010-5551-42BB-91A0-DD12D3528E7B}"/>
              </c:ext>
            </c:extLst>
          </c:dPt>
          <c:dPt>
            <c:idx val="24"/>
            <c:invertIfNegative val="0"/>
            <c:bubble3D val="0"/>
            <c:spPr>
              <a:solidFill>
                <a:schemeClr val="accent6"/>
              </a:solidFill>
              <a:ln>
                <a:noFill/>
              </a:ln>
              <a:effectLst/>
            </c:spPr>
            <c:extLst>
              <c:ext xmlns:c16="http://schemas.microsoft.com/office/drawing/2014/chart" uri="{C3380CC4-5D6E-409C-BE32-E72D297353CC}">
                <c16:uniqueId val="{0000000C-8F57-40EE-AE04-9A10C1E44167}"/>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Лист1!$B$1:$AE$1</c:f>
              <c:strCache>
                <c:ptCount val="3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strCache>
            </c:strRef>
          </c:cat>
          <c:val>
            <c:numRef>
              <c:f>Лист1!$B$2:$AE$2</c:f>
              <c:numCache>
                <c:formatCode>General</c:formatCode>
                <c:ptCount val="30"/>
                <c:pt idx="0">
                  <c:v>0</c:v>
                </c:pt>
                <c:pt idx="1">
                  <c:v>0.1</c:v>
                </c:pt>
                <c:pt idx="2">
                  <c:v>0.1</c:v>
                </c:pt>
                <c:pt idx="3">
                  <c:v>0.1</c:v>
                </c:pt>
                <c:pt idx="4">
                  <c:v>0.3</c:v>
                </c:pt>
                <c:pt idx="5">
                  <c:v>0.4</c:v>
                </c:pt>
                <c:pt idx="6">
                  <c:v>0.7</c:v>
                </c:pt>
                <c:pt idx="7">
                  <c:v>0.5</c:v>
                </c:pt>
                <c:pt idx="8">
                  <c:v>0.4</c:v>
                </c:pt>
                <c:pt idx="9">
                  <c:v>0.4</c:v>
                </c:pt>
                <c:pt idx="10">
                  <c:v>1</c:v>
                </c:pt>
                <c:pt idx="11">
                  <c:v>0.7</c:v>
                </c:pt>
                <c:pt idx="12">
                  <c:v>0.9</c:v>
                </c:pt>
                <c:pt idx="13">
                  <c:v>1.3</c:v>
                </c:pt>
                <c:pt idx="14">
                  <c:v>1.4</c:v>
                </c:pt>
                <c:pt idx="15">
                  <c:v>1.2</c:v>
                </c:pt>
                <c:pt idx="16">
                  <c:v>1.4</c:v>
                </c:pt>
                <c:pt idx="17">
                  <c:v>14</c:v>
                </c:pt>
                <c:pt idx="18">
                  <c:v>7.7</c:v>
                </c:pt>
                <c:pt idx="19">
                  <c:v>6</c:v>
                </c:pt>
                <c:pt idx="20">
                  <c:v>5.3</c:v>
                </c:pt>
                <c:pt idx="21">
                  <c:v>12.1</c:v>
                </c:pt>
                <c:pt idx="22">
                  <c:v>10.4</c:v>
                </c:pt>
                <c:pt idx="23">
                  <c:v>4.9000000000000004</c:v>
                </c:pt>
                <c:pt idx="24">
                  <c:v>6</c:v>
                </c:pt>
                <c:pt idx="25">
                  <c:v>6.1</c:v>
                </c:pt>
                <c:pt idx="26">
                  <c:v>5.9</c:v>
                </c:pt>
                <c:pt idx="27">
                  <c:v>4.2</c:v>
                </c:pt>
                <c:pt idx="28">
                  <c:v>2.8</c:v>
                </c:pt>
                <c:pt idx="29">
                  <c:v>3.6</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Лист1!$B$1:$T$1</c:f>
              <c:strCache>
                <c:ptCount val="19"/>
                <c:pt idx="0">
                  <c:v>1</c:v>
                </c:pt>
                <c:pt idx="1">
                  <c:v>2</c:v>
                </c:pt>
                <c:pt idx="2">
                  <c:v>3</c:v>
                </c:pt>
                <c:pt idx="3">
                  <c:v>4</c:v>
                </c:pt>
                <c:pt idx="4">
                  <c:v>5К1</c:v>
                </c:pt>
                <c:pt idx="5">
                  <c:v>5К2</c:v>
                </c:pt>
                <c:pt idx="6">
                  <c:v>5К3</c:v>
                </c:pt>
                <c:pt idx="7">
                  <c:v>5К4</c:v>
                </c:pt>
                <c:pt idx="8">
                  <c:v>5К5</c:v>
                </c:pt>
                <c:pt idx="9">
                  <c:v>5К6</c:v>
                </c:pt>
                <c:pt idx="10">
                  <c:v>6</c:v>
                </c:pt>
                <c:pt idx="11">
                  <c:v>7</c:v>
                </c:pt>
                <c:pt idx="12">
                  <c:v>8К1</c:v>
                </c:pt>
                <c:pt idx="13">
                  <c:v>8К2</c:v>
                </c:pt>
                <c:pt idx="14">
                  <c:v>8К3</c:v>
                </c:pt>
                <c:pt idx="15">
                  <c:v>9К1</c:v>
                </c:pt>
                <c:pt idx="16">
                  <c:v>9К2</c:v>
                </c:pt>
                <c:pt idx="17">
                  <c:v>9К3</c:v>
                </c:pt>
                <c:pt idx="18">
                  <c:v>9К4</c:v>
                </c:pt>
              </c:strCache>
            </c:strRef>
          </c:cat>
          <c:val>
            <c:numRef>
              <c:f>Лист1!$B$2:$T$2</c:f>
              <c:numCache>
                <c:formatCode>General</c:formatCode>
                <c:ptCount val="19"/>
                <c:pt idx="0">
                  <c:v>86.71</c:v>
                </c:pt>
                <c:pt idx="1">
                  <c:v>80.349999999999994</c:v>
                </c:pt>
                <c:pt idx="2">
                  <c:v>83.24</c:v>
                </c:pt>
                <c:pt idx="3">
                  <c:v>85.55</c:v>
                </c:pt>
                <c:pt idx="4">
                  <c:v>34.39</c:v>
                </c:pt>
                <c:pt idx="5">
                  <c:v>49.13</c:v>
                </c:pt>
                <c:pt idx="6">
                  <c:v>24.28</c:v>
                </c:pt>
                <c:pt idx="7">
                  <c:v>16.47</c:v>
                </c:pt>
                <c:pt idx="8">
                  <c:v>27.75</c:v>
                </c:pt>
                <c:pt idx="9">
                  <c:v>56.65</c:v>
                </c:pt>
                <c:pt idx="10">
                  <c:v>87.28</c:v>
                </c:pt>
                <c:pt idx="11">
                  <c:v>70.23</c:v>
                </c:pt>
                <c:pt idx="12">
                  <c:v>35.26</c:v>
                </c:pt>
                <c:pt idx="13">
                  <c:v>26.59</c:v>
                </c:pt>
                <c:pt idx="14">
                  <c:v>44.51</c:v>
                </c:pt>
                <c:pt idx="15">
                  <c:v>17.05</c:v>
                </c:pt>
                <c:pt idx="16">
                  <c:v>11.27</c:v>
                </c:pt>
                <c:pt idx="17">
                  <c:v>12.43</c:v>
                </c:pt>
                <c:pt idx="18">
                  <c:v>16.18</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Лист1!$B$1:$T$1</c:f>
              <c:strCache>
                <c:ptCount val="19"/>
                <c:pt idx="0">
                  <c:v>1</c:v>
                </c:pt>
                <c:pt idx="1">
                  <c:v>2</c:v>
                </c:pt>
                <c:pt idx="2">
                  <c:v>3</c:v>
                </c:pt>
                <c:pt idx="3">
                  <c:v>4</c:v>
                </c:pt>
                <c:pt idx="4">
                  <c:v>5К1</c:v>
                </c:pt>
                <c:pt idx="5">
                  <c:v>5К2</c:v>
                </c:pt>
                <c:pt idx="6">
                  <c:v>5К3</c:v>
                </c:pt>
                <c:pt idx="7">
                  <c:v>5К4</c:v>
                </c:pt>
                <c:pt idx="8">
                  <c:v>5К5</c:v>
                </c:pt>
                <c:pt idx="9">
                  <c:v>5К6</c:v>
                </c:pt>
                <c:pt idx="10">
                  <c:v>6</c:v>
                </c:pt>
                <c:pt idx="11">
                  <c:v>7</c:v>
                </c:pt>
                <c:pt idx="12">
                  <c:v>8К1</c:v>
                </c:pt>
                <c:pt idx="13">
                  <c:v>8К2</c:v>
                </c:pt>
                <c:pt idx="14">
                  <c:v>8К3</c:v>
                </c:pt>
                <c:pt idx="15">
                  <c:v>9К1</c:v>
                </c:pt>
                <c:pt idx="16">
                  <c:v>9К2</c:v>
                </c:pt>
                <c:pt idx="17">
                  <c:v>9К3</c:v>
                </c:pt>
                <c:pt idx="18">
                  <c:v>9К4</c:v>
                </c:pt>
              </c:strCache>
            </c:strRef>
          </c:cat>
          <c:val>
            <c:numRef>
              <c:f>Лист1!$B$3:$T$3</c:f>
              <c:numCache>
                <c:formatCode>General</c:formatCode>
                <c:ptCount val="19"/>
                <c:pt idx="0">
                  <c:v>93.32</c:v>
                </c:pt>
                <c:pt idx="1">
                  <c:v>93.51</c:v>
                </c:pt>
                <c:pt idx="2">
                  <c:v>92.37</c:v>
                </c:pt>
                <c:pt idx="3">
                  <c:v>96.18</c:v>
                </c:pt>
                <c:pt idx="4">
                  <c:v>62.12</c:v>
                </c:pt>
                <c:pt idx="5">
                  <c:v>88.74</c:v>
                </c:pt>
                <c:pt idx="6">
                  <c:v>55.44</c:v>
                </c:pt>
                <c:pt idx="7">
                  <c:v>49.14</c:v>
                </c:pt>
                <c:pt idx="8">
                  <c:v>55.92</c:v>
                </c:pt>
                <c:pt idx="9">
                  <c:v>85.69</c:v>
                </c:pt>
                <c:pt idx="10">
                  <c:v>93.32</c:v>
                </c:pt>
                <c:pt idx="11">
                  <c:v>79.77</c:v>
                </c:pt>
                <c:pt idx="12">
                  <c:v>63.93</c:v>
                </c:pt>
                <c:pt idx="13">
                  <c:v>51.81</c:v>
                </c:pt>
                <c:pt idx="14">
                  <c:v>75.95</c:v>
                </c:pt>
                <c:pt idx="15">
                  <c:v>40.549999999999997</c:v>
                </c:pt>
                <c:pt idx="16">
                  <c:v>27.1</c:v>
                </c:pt>
                <c:pt idx="17">
                  <c:v>34.26</c:v>
                </c:pt>
                <c:pt idx="18">
                  <c:v>48.66</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Лист1!$B$1:$T$1</c:f>
              <c:strCache>
                <c:ptCount val="19"/>
                <c:pt idx="0">
                  <c:v>1</c:v>
                </c:pt>
                <c:pt idx="1">
                  <c:v>2</c:v>
                </c:pt>
                <c:pt idx="2">
                  <c:v>3</c:v>
                </c:pt>
                <c:pt idx="3">
                  <c:v>4</c:v>
                </c:pt>
                <c:pt idx="4">
                  <c:v>5К1</c:v>
                </c:pt>
                <c:pt idx="5">
                  <c:v>5К2</c:v>
                </c:pt>
                <c:pt idx="6">
                  <c:v>5К3</c:v>
                </c:pt>
                <c:pt idx="7">
                  <c:v>5К4</c:v>
                </c:pt>
                <c:pt idx="8">
                  <c:v>5К5</c:v>
                </c:pt>
                <c:pt idx="9">
                  <c:v>5К6</c:v>
                </c:pt>
                <c:pt idx="10">
                  <c:v>6</c:v>
                </c:pt>
                <c:pt idx="11">
                  <c:v>7</c:v>
                </c:pt>
                <c:pt idx="12">
                  <c:v>8К1</c:v>
                </c:pt>
                <c:pt idx="13">
                  <c:v>8К2</c:v>
                </c:pt>
                <c:pt idx="14">
                  <c:v>8К3</c:v>
                </c:pt>
                <c:pt idx="15">
                  <c:v>9К1</c:v>
                </c:pt>
                <c:pt idx="16">
                  <c:v>9К2</c:v>
                </c:pt>
                <c:pt idx="17">
                  <c:v>9К3</c:v>
                </c:pt>
                <c:pt idx="18">
                  <c:v>9К4</c:v>
                </c:pt>
              </c:strCache>
            </c:strRef>
          </c:cat>
          <c:val>
            <c:numRef>
              <c:f>Лист1!$B$4:$T$4</c:f>
              <c:numCache>
                <c:formatCode>General</c:formatCode>
                <c:ptCount val="19"/>
                <c:pt idx="0">
                  <c:v>94.93</c:v>
                </c:pt>
                <c:pt idx="1">
                  <c:v>94.37</c:v>
                </c:pt>
                <c:pt idx="2">
                  <c:v>95.12</c:v>
                </c:pt>
                <c:pt idx="3">
                  <c:v>97.75</c:v>
                </c:pt>
                <c:pt idx="4">
                  <c:v>77.39</c:v>
                </c:pt>
                <c:pt idx="5">
                  <c:v>97.75</c:v>
                </c:pt>
                <c:pt idx="6">
                  <c:v>71.58</c:v>
                </c:pt>
                <c:pt idx="7">
                  <c:v>66.14</c:v>
                </c:pt>
                <c:pt idx="8">
                  <c:v>73.08</c:v>
                </c:pt>
                <c:pt idx="9">
                  <c:v>94.56</c:v>
                </c:pt>
                <c:pt idx="10">
                  <c:v>95.68</c:v>
                </c:pt>
                <c:pt idx="11">
                  <c:v>85.18</c:v>
                </c:pt>
                <c:pt idx="12">
                  <c:v>81.430000000000007</c:v>
                </c:pt>
                <c:pt idx="13">
                  <c:v>68.39</c:v>
                </c:pt>
                <c:pt idx="14">
                  <c:v>91.93</c:v>
                </c:pt>
                <c:pt idx="15">
                  <c:v>63.51</c:v>
                </c:pt>
                <c:pt idx="16">
                  <c:v>45.5</c:v>
                </c:pt>
                <c:pt idx="17">
                  <c:v>57.41</c:v>
                </c:pt>
                <c:pt idx="18">
                  <c:v>73.17</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Лист1!$B$1:$T$1</c:f>
              <c:strCache>
                <c:ptCount val="19"/>
                <c:pt idx="0">
                  <c:v>1</c:v>
                </c:pt>
                <c:pt idx="1">
                  <c:v>2</c:v>
                </c:pt>
                <c:pt idx="2">
                  <c:v>3</c:v>
                </c:pt>
                <c:pt idx="3">
                  <c:v>4</c:v>
                </c:pt>
                <c:pt idx="4">
                  <c:v>5К1</c:v>
                </c:pt>
                <c:pt idx="5">
                  <c:v>5К2</c:v>
                </c:pt>
                <c:pt idx="6">
                  <c:v>5К3</c:v>
                </c:pt>
                <c:pt idx="7">
                  <c:v>5К4</c:v>
                </c:pt>
                <c:pt idx="8">
                  <c:v>5К5</c:v>
                </c:pt>
                <c:pt idx="9">
                  <c:v>5К6</c:v>
                </c:pt>
                <c:pt idx="10">
                  <c:v>6</c:v>
                </c:pt>
                <c:pt idx="11">
                  <c:v>7</c:v>
                </c:pt>
                <c:pt idx="12">
                  <c:v>8К1</c:v>
                </c:pt>
                <c:pt idx="13">
                  <c:v>8К2</c:v>
                </c:pt>
                <c:pt idx="14">
                  <c:v>8К3</c:v>
                </c:pt>
                <c:pt idx="15">
                  <c:v>9К1</c:v>
                </c:pt>
                <c:pt idx="16">
                  <c:v>9К2</c:v>
                </c:pt>
                <c:pt idx="17">
                  <c:v>9К3</c:v>
                </c:pt>
                <c:pt idx="18">
                  <c:v>9К4</c:v>
                </c:pt>
              </c:strCache>
            </c:strRef>
          </c:cat>
          <c:val>
            <c:numRef>
              <c:f>Лист1!$B$5:$T$5</c:f>
              <c:numCache>
                <c:formatCode>General</c:formatCode>
                <c:ptCount val="19"/>
                <c:pt idx="0">
                  <c:v>98.89</c:v>
                </c:pt>
                <c:pt idx="1">
                  <c:v>96.67</c:v>
                </c:pt>
                <c:pt idx="2">
                  <c:v>98.33</c:v>
                </c:pt>
                <c:pt idx="3">
                  <c:v>99.44</c:v>
                </c:pt>
                <c:pt idx="4">
                  <c:v>90.69</c:v>
                </c:pt>
                <c:pt idx="5">
                  <c:v>100</c:v>
                </c:pt>
                <c:pt idx="6">
                  <c:v>91.94</c:v>
                </c:pt>
                <c:pt idx="7">
                  <c:v>89.58</c:v>
                </c:pt>
                <c:pt idx="8">
                  <c:v>89.58</c:v>
                </c:pt>
                <c:pt idx="9">
                  <c:v>98.06</c:v>
                </c:pt>
                <c:pt idx="10">
                  <c:v>98.61</c:v>
                </c:pt>
                <c:pt idx="11">
                  <c:v>87.92</c:v>
                </c:pt>
                <c:pt idx="12">
                  <c:v>93.75</c:v>
                </c:pt>
                <c:pt idx="13">
                  <c:v>87.92</c:v>
                </c:pt>
                <c:pt idx="14">
                  <c:v>97.78</c:v>
                </c:pt>
                <c:pt idx="15">
                  <c:v>94.72</c:v>
                </c:pt>
                <c:pt idx="16">
                  <c:v>76.81</c:v>
                </c:pt>
                <c:pt idx="17">
                  <c:v>87.36</c:v>
                </c:pt>
                <c:pt idx="18">
                  <c:v>95.83</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a:t>
                </a:r>
                <a:r>
                  <a:rPr lang="ru-RU" baseline="0" dirty="0"/>
                  <a:t> задания</a:t>
                </a:r>
                <a:endParaRPr lang="ru-RU"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6.63</c:v>
                </c:pt>
                <c:pt idx="1">
                  <c:v>29.74</c:v>
                </c:pt>
                <c:pt idx="2">
                  <c:v>42.63</c:v>
                </c:pt>
                <c:pt idx="3">
                  <c:v>21</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7.27</c:v>
                </c:pt>
                <c:pt idx="1">
                  <c:v>31.54</c:v>
                </c:pt>
                <c:pt idx="2">
                  <c:v>42.41</c:v>
                </c:pt>
                <c:pt idx="3">
                  <c:v>18.78</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strCache>
            </c:strRef>
          </c:tx>
          <c:spPr>
            <a:solidFill>
              <a:schemeClr val="accent6"/>
            </a:solidFill>
            <a:ln>
              <a:noFill/>
            </a:ln>
            <a:effectLst/>
          </c:spPr>
          <c:invertIfNegative val="0"/>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0"/>
            <c:invertIfNegative val="0"/>
            <c:bubble3D val="0"/>
            <c:spPr>
              <a:solidFill>
                <a:srgbClr val="C00000"/>
              </a:solidFill>
              <a:ln>
                <a:noFill/>
              </a:ln>
              <a:effectLst/>
            </c:spPr>
            <c:extLst>
              <c:ext xmlns:c16="http://schemas.microsoft.com/office/drawing/2014/chart" uri="{C3380CC4-5D6E-409C-BE32-E72D297353CC}">
                <c16:uniqueId val="{0000000C-2671-4D6C-AD00-E58E2620AE9D}"/>
              </c:ext>
            </c:extLst>
          </c:dPt>
          <c:dPt>
            <c:idx val="13"/>
            <c:invertIfNegative val="0"/>
            <c:bubble3D val="0"/>
            <c:spPr>
              <a:solidFill>
                <a:schemeClr val="accent6"/>
              </a:solidFill>
              <a:ln>
                <a:noFill/>
              </a:ln>
              <a:effectLst/>
            </c:spPr>
            <c:extLst>
              <c:ext xmlns:c16="http://schemas.microsoft.com/office/drawing/2014/chart" uri="{C3380CC4-5D6E-409C-BE32-E72D297353CC}">
                <c16:uniqueId val="{0000000C-98FC-44F9-B6D8-C09C39D2A10B}"/>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05-DE53-4856-BFFC-5006E3CE95D0}"/>
              </c:ext>
            </c:extLst>
          </c:dPt>
          <c:dPt>
            <c:idx val="17"/>
            <c:invertIfNegative val="0"/>
            <c:bubble3D val="0"/>
            <c:spPr>
              <a:solidFill>
                <a:schemeClr val="accent6"/>
              </a:solidFill>
              <a:ln>
                <a:noFill/>
              </a:ln>
              <a:effectLst/>
            </c:spPr>
            <c:extLst>
              <c:ext xmlns:c16="http://schemas.microsoft.com/office/drawing/2014/chart" uri="{C3380CC4-5D6E-409C-BE32-E72D297353CC}">
                <c16:uniqueId val="{0000000D-98FC-44F9-B6D8-C09C39D2A10B}"/>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Лист1!$B$1:$V$1</c:f>
              <c:strCach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strCache>
            </c:strRef>
          </c:cat>
          <c:val>
            <c:numRef>
              <c:f>Лист1!$B$2:$V$2</c:f>
              <c:numCache>
                <c:formatCode>General</c:formatCode>
                <c:ptCount val="21"/>
                <c:pt idx="0">
                  <c:v>0</c:v>
                </c:pt>
                <c:pt idx="1">
                  <c:v>0.1</c:v>
                </c:pt>
                <c:pt idx="2">
                  <c:v>0.3</c:v>
                </c:pt>
                <c:pt idx="3">
                  <c:v>0.4</c:v>
                </c:pt>
                <c:pt idx="4">
                  <c:v>0.7</c:v>
                </c:pt>
                <c:pt idx="5">
                  <c:v>0.9</c:v>
                </c:pt>
                <c:pt idx="6">
                  <c:v>0.9</c:v>
                </c:pt>
                <c:pt idx="7">
                  <c:v>1.3</c:v>
                </c:pt>
                <c:pt idx="8">
                  <c:v>1.5</c:v>
                </c:pt>
                <c:pt idx="9">
                  <c:v>1.1000000000000001</c:v>
                </c:pt>
                <c:pt idx="10">
                  <c:v>11.2</c:v>
                </c:pt>
                <c:pt idx="11">
                  <c:v>10.6</c:v>
                </c:pt>
                <c:pt idx="12">
                  <c:v>9.8000000000000007</c:v>
                </c:pt>
                <c:pt idx="13">
                  <c:v>10.4</c:v>
                </c:pt>
                <c:pt idx="14">
                  <c:v>10.9</c:v>
                </c:pt>
                <c:pt idx="15">
                  <c:v>10.7</c:v>
                </c:pt>
                <c:pt idx="16">
                  <c:v>10.4</c:v>
                </c:pt>
                <c:pt idx="17">
                  <c:v>7.1</c:v>
                </c:pt>
                <c:pt idx="18">
                  <c:v>5.6</c:v>
                </c:pt>
                <c:pt idx="19">
                  <c:v>4.0999999999999996</c:v>
                </c:pt>
                <c:pt idx="20">
                  <c:v>2</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layout>
            <c:manualLayout>
              <c:xMode val="edge"/>
              <c:yMode val="edge"/>
              <c:x val="1.1092007239325167E-3"/>
              <c:y val="0.2865343297600950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Лист1!$B$1:$Q$1</c:f>
              <c:strCache>
                <c:ptCount val="16"/>
                <c:pt idx="0">
                  <c:v>1</c:v>
                </c:pt>
                <c:pt idx="1">
                  <c:v>2К1</c:v>
                </c:pt>
                <c:pt idx="2">
                  <c:v>2К2</c:v>
                </c:pt>
                <c:pt idx="3">
                  <c:v>3</c:v>
                </c:pt>
                <c:pt idx="4">
                  <c:v>4</c:v>
                </c:pt>
                <c:pt idx="5">
                  <c:v>5</c:v>
                </c:pt>
                <c:pt idx="6">
                  <c:v>6К1</c:v>
                </c:pt>
                <c:pt idx="7">
                  <c:v>6К2</c:v>
                </c:pt>
                <c:pt idx="8">
                  <c:v>7К1</c:v>
                </c:pt>
                <c:pt idx="9">
                  <c:v>7К2</c:v>
                </c:pt>
                <c:pt idx="10">
                  <c:v>8</c:v>
                </c:pt>
                <c:pt idx="11">
                  <c:v>9</c:v>
                </c:pt>
                <c:pt idx="12">
                  <c:v>10К1</c:v>
                </c:pt>
                <c:pt idx="13">
                  <c:v>10К2</c:v>
                </c:pt>
                <c:pt idx="14">
                  <c:v>10К3</c:v>
                </c:pt>
                <c:pt idx="15">
                  <c:v>10К4</c:v>
                </c:pt>
              </c:strCache>
            </c:strRef>
          </c:cat>
          <c:val>
            <c:numRef>
              <c:f>Лист1!$B$2:$Q$2</c:f>
              <c:numCache>
                <c:formatCode>General</c:formatCode>
                <c:ptCount val="16"/>
                <c:pt idx="0">
                  <c:v>56.82</c:v>
                </c:pt>
                <c:pt idx="1">
                  <c:v>52.15</c:v>
                </c:pt>
                <c:pt idx="2">
                  <c:v>36.92</c:v>
                </c:pt>
                <c:pt idx="3">
                  <c:v>35.33</c:v>
                </c:pt>
                <c:pt idx="4">
                  <c:v>18.32</c:v>
                </c:pt>
                <c:pt idx="5">
                  <c:v>39.07</c:v>
                </c:pt>
                <c:pt idx="6">
                  <c:v>16.07</c:v>
                </c:pt>
                <c:pt idx="7">
                  <c:v>29.91</c:v>
                </c:pt>
                <c:pt idx="8">
                  <c:v>11.03</c:v>
                </c:pt>
                <c:pt idx="9">
                  <c:v>10.65</c:v>
                </c:pt>
                <c:pt idx="10">
                  <c:v>51.12</c:v>
                </c:pt>
                <c:pt idx="11">
                  <c:v>46.54</c:v>
                </c:pt>
                <c:pt idx="12">
                  <c:v>40</c:v>
                </c:pt>
                <c:pt idx="13">
                  <c:v>21.5</c:v>
                </c:pt>
                <c:pt idx="14">
                  <c:v>18.97</c:v>
                </c:pt>
                <c:pt idx="15">
                  <c:v>17.010000000000002</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Лист1!$B$1:$Q$1</c:f>
              <c:strCache>
                <c:ptCount val="16"/>
                <c:pt idx="0">
                  <c:v>1</c:v>
                </c:pt>
                <c:pt idx="1">
                  <c:v>2К1</c:v>
                </c:pt>
                <c:pt idx="2">
                  <c:v>2К2</c:v>
                </c:pt>
                <c:pt idx="3">
                  <c:v>3</c:v>
                </c:pt>
                <c:pt idx="4">
                  <c:v>4</c:v>
                </c:pt>
                <c:pt idx="5">
                  <c:v>5</c:v>
                </c:pt>
                <c:pt idx="6">
                  <c:v>6К1</c:v>
                </c:pt>
                <c:pt idx="7">
                  <c:v>6К2</c:v>
                </c:pt>
                <c:pt idx="8">
                  <c:v>7К1</c:v>
                </c:pt>
                <c:pt idx="9">
                  <c:v>7К2</c:v>
                </c:pt>
                <c:pt idx="10">
                  <c:v>8</c:v>
                </c:pt>
                <c:pt idx="11">
                  <c:v>9</c:v>
                </c:pt>
                <c:pt idx="12">
                  <c:v>10К1</c:v>
                </c:pt>
                <c:pt idx="13">
                  <c:v>10К2</c:v>
                </c:pt>
                <c:pt idx="14">
                  <c:v>10К3</c:v>
                </c:pt>
                <c:pt idx="15">
                  <c:v>10К4</c:v>
                </c:pt>
              </c:strCache>
            </c:strRef>
          </c:cat>
          <c:val>
            <c:numRef>
              <c:f>Лист1!$B$3:$Q$3</c:f>
              <c:numCache>
                <c:formatCode>General</c:formatCode>
                <c:ptCount val="16"/>
                <c:pt idx="0">
                  <c:v>76.53</c:v>
                </c:pt>
                <c:pt idx="1">
                  <c:v>86.65</c:v>
                </c:pt>
                <c:pt idx="2">
                  <c:v>70.05</c:v>
                </c:pt>
                <c:pt idx="3">
                  <c:v>60.55</c:v>
                </c:pt>
                <c:pt idx="4">
                  <c:v>41.86</c:v>
                </c:pt>
                <c:pt idx="5">
                  <c:v>62.53</c:v>
                </c:pt>
                <c:pt idx="6">
                  <c:v>40.83</c:v>
                </c:pt>
                <c:pt idx="7">
                  <c:v>52.76</c:v>
                </c:pt>
                <c:pt idx="8">
                  <c:v>36.479999999999997</c:v>
                </c:pt>
                <c:pt idx="9">
                  <c:v>34.840000000000003</c:v>
                </c:pt>
                <c:pt idx="10">
                  <c:v>65.849999999999994</c:v>
                </c:pt>
                <c:pt idx="11">
                  <c:v>65.59</c:v>
                </c:pt>
                <c:pt idx="12">
                  <c:v>67.92</c:v>
                </c:pt>
                <c:pt idx="13">
                  <c:v>43.6</c:v>
                </c:pt>
                <c:pt idx="14">
                  <c:v>37.700000000000003</c:v>
                </c:pt>
                <c:pt idx="15">
                  <c:v>34.799999999999997</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Лист1!$B$1:$Q$1</c:f>
              <c:strCache>
                <c:ptCount val="16"/>
                <c:pt idx="0">
                  <c:v>1</c:v>
                </c:pt>
                <c:pt idx="1">
                  <c:v>2К1</c:v>
                </c:pt>
                <c:pt idx="2">
                  <c:v>2К2</c:v>
                </c:pt>
                <c:pt idx="3">
                  <c:v>3</c:v>
                </c:pt>
                <c:pt idx="4">
                  <c:v>4</c:v>
                </c:pt>
                <c:pt idx="5">
                  <c:v>5</c:v>
                </c:pt>
                <c:pt idx="6">
                  <c:v>6К1</c:v>
                </c:pt>
                <c:pt idx="7">
                  <c:v>6К2</c:v>
                </c:pt>
                <c:pt idx="8">
                  <c:v>7К1</c:v>
                </c:pt>
                <c:pt idx="9">
                  <c:v>7К2</c:v>
                </c:pt>
                <c:pt idx="10">
                  <c:v>8</c:v>
                </c:pt>
                <c:pt idx="11">
                  <c:v>9</c:v>
                </c:pt>
                <c:pt idx="12">
                  <c:v>10К1</c:v>
                </c:pt>
                <c:pt idx="13">
                  <c:v>10К2</c:v>
                </c:pt>
                <c:pt idx="14">
                  <c:v>10К3</c:v>
                </c:pt>
                <c:pt idx="15">
                  <c:v>10К4</c:v>
                </c:pt>
              </c:strCache>
            </c:strRef>
          </c:cat>
          <c:val>
            <c:numRef>
              <c:f>Лист1!$B$4:$Q$4</c:f>
              <c:numCache>
                <c:formatCode>General</c:formatCode>
                <c:ptCount val="16"/>
                <c:pt idx="0">
                  <c:v>85.78</c:v>
                </c:pt>
                <c:pt idx="1">
                  <c:v>96.96</c:v>
                </c:pt>
                <c:pt idx="2">
                  <c:v>84.76</c:v>
                </c:pt>
                <c:pt idx="3">
                  <c:v>75.22</c:v>
                </c:pt>
                <c:pt idx="4">
                  <c:v>52.96</c:v>
                </c:pt>
                <c:pt idx="5">
                  <c:v>71.89</c:v>
                </c:pt>
                <c:pt idx="6">
                  <c:v>58.53</c:v>
                </c:pt>
                <c:pt idx="7">
                  <c:v>70.38</c:v>
                </c:pt>
                <c:pt idx="8">
                  <c:v>59.72</c:v>
                </c:pt>
                <c:pt idx="9">
                  <c:v>60.61</c:v>
                </c:pt>
                <c:pt idx="10">
                  <c:v>79.83</c:v>
                </c:pt>
                <c:pt idx="11">
                  <c:v>76.08</c:v>
                </c:pt>
                <c:pt idx="12">
                  <c:v>89.15</c:v>
                </c:pt>
                <c:pt idx="13">
                  <c:v>69.709999999999994</c:v>
                </c:pt>
                <c:pt idx="14">
                  <c:v>61.16</c:v>
                </c:pt>
                <c:pt idx="15">
                  <c:v>61.64</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Лист1!$B$1:$Q$1</c:f>
              <c:strCache>
                <c:ptCount val="16"/>
                <c:pt idx="0">
                  <c:v>1</c:v>
                </c:pt>
                <c:pt idx="1">
                  <c:v>2К1</c:v>
                </c:pt>
                <c:pt idx="2">
                  <c:v>2К2</c:v>
                </c:pt>
                <c:pt idx="3">
                  <c:v>3</c:v>
                </c:pt>
                <c:pt idx="4">
                  <c:v>4</c:v>
                </c:pt>
                <c:pt idx="5">
                  <c:v>5</c:v>
                </c:pt>
                <c:pt idx="6">
                  <c:v>6К1</c:v>
                </c:pt>
                <c:pt idx="7">
                  <c:v>6К2</c:v>
                </c:pt>
                <c:pt idx="8">
                  <c:v>7К1</c:v>
                </c:pt>
                <c:pt idx="9">
                  <c:v>7К2</c:v>
                </c:pt>
                <c:pt idx="10">
                  <c:v>8</c:v>
                </c:pt>
                <c:pt idx="11">
                  <c:v>9</c:v>
                </c:pt>
                <c:pt idx="12">
                  <c:v>10К1</c:v>
                </c:pt>
                <c:pt idx="13">
                  <c:v>10К2</c:v>
                </c:pt>
                <c:pt idx="14">
                  <c:v>10К3</c:v>
                </c:pt>
                <c:pt idx="15">
                  <c:v>10К4</c:v>
                </c:pt>
              </c:strCache>
            </c:strRef>
          </c:cat>
          <c:val>
            <c:numRef>
              <c:f>Лист1!$B$5:$Q$5</c:f>
              <c:numCache>
                <c:formatCode>General</c:formatCode>
                <c:ptCount val="16"/>
                <c:pt idx="0">
                  <c:v>94.94</c:v>
                </c:pt>
                <c:pt idx="1">
                  <c:v>99.86</c:v>
                </c:pt>
                <c:pt idx="2">
                  <c:v>95.44</c:v>
                </c:pt>
                <c:pt idx="3">
                  <c:v>92.48</c:v>
                </c:pt>
                <c:pt idx="4">
                  <c:v>74.19</c:v>
                </c:pt>
                <c:pt idx="5">
                  <c:v>88.72</c:v>
                </c:pt>
                <c:pt idx="6">
                  <c:v>86.04</c:v>
                </c:pt>
                <c:pt idx="7">
                  <c:v>92.7</c:v>
                </c:pt>
                <c:pt idx="8">
                  <c:v>84.38</c:v>
                </c:pt>
                <c:pt idx="9">
                  <c:v>87.85</c:v>
                </c:pt>
                <c:pt idx="10">
                  <c:v>93.53</c:v>
                </c:pt>
                <c:pt idx="11">
                  <c:v>88.58</c:v>
                </c:pt>
                <c:pt idx="12">
                  <c:v>98.05</c:v>
                </c:pt>
                <c:pt idx="13">
                  <c:v>92.44</c:v>
                </c:pt>
                <c:pt idx="14">
                  <c:v>85.65</c:v>
                </c:pt>
                <c:pt idx="15">
                  <c:v>83.59</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 задания</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r>
                  <a:rPr lang="ru-RU" baseline="0" dirty="0"/>
                  <a:t> выполнения</a:t>
                </a:r>
                <a:endParaRPr lang="ru-RU"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65021215489268E-2"/>
          <c:y val="0.10127458820480974"/>
          <c:w val="0.96563497878451077"/>
          <c:h val="0.4632953358582928"/>
        </c:manualLayout>
      </c:layout>
      <c:barChart>
        <c:barDir val="col"/>
        <c:grouping val="clustered"/>
        <c:varyColors val="0"/>
        <c:ser>
          <c:idx val="0"/>
          <c:order val="0"/>
          <c:tx>
            <c:strRef>
              <c:f>Лист1!$B$1</c:f>
              <c:strCache>
                <c:ptCount val="1"/>
                <c:pt idx="0">
                  <c:v>2025</c:v>
                </c:pt>
              </c:strCache>
            </c:strRef>
          </c:tx>
          <c:spPr>
            <a:solidFill>
              <a:schemeClr val="accent6"/>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Лист1!$B$2:$B$18</c:f>
              <c:numCache>
                <c:formatCode>General</c:formatCode>
                <c:ptCount val="17"/>
                <c:pt idx="0">
                  <c:v>24.32</c:v>
                </c:pt>
                <c:pt idx="1">
                  <c:v>42.5</c:v>
                </c:pt>
                <c:pt idx="2">
                  <c:v>48.370000000000005</c:v>
                </c:pt>
                <c:pt idx="3">
                  <c:v>58.33</c:v>
                </c:pt>
                <c:pt idx="4">
                  <c:v>35.82</c:v>
                </c:pt>
                <c:pt idx="5">
                  <c:v>43.120000000000005</c:v>
                </c:pt>
                <c:pt idx="6">
                  <c:v>61.7</c:v>
                </c:pt>
                <c:pt idx="7">
                  <c:v>76.67</c:v>
                </c:pt>
                <c:pt idx="8">
                  <c:v>49.35</c:v>
                </c:pt>
                <c:pt idx="9">
                  <c:v>50</c:v>
                </c:pt>
                <c:pt idx="10">
                  <c:v>36.67</c:v>
                </c:pt>
                <c:pt idx="11">
                  <c:v>44.68</c:v>
                </c:pt>
                <c:pt idx="12">
                  <c:v>58.980000000000004</c:v>
                </c:pt>
                <c:pt idx="13">
                  <c:v>45.91</c:v>
                </c:pt>
                <c:pt idx="14">
                  <c:v>60.949999999999996</c:v>
                </c:pt>
                <c:pt idx="15">
                  <c:v>46.61</c:v>
                </c:pt>
                <c:pt idx="16">
                  <c:v>33.33</c:v>
                </c:pt>
              </c:numCache>
            </c:numRef>
          </c:val>
          <c:extLst>
            <c:ext xmlns:c16="http://schemas.microsoft.com/office/drawing/2014/chart" uri="{C3380CC4-5D6E-409C-BE32-E72D297353CC}">
              <c16:uniqueId val="{00000000-6120-4448-93D3-948E35661C93}"/>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19.98</cx:pt>
          <cx:pt idx="1">61.549999999999997</cx:pt>
          <cx:pt idx="2">18.460000000000001</cx:pt>
        </cx:lvl>
      </cx:numDim>
    </cx:data>
  </cx:chartData>
  <cx:chart>
    <cx:plotArea>
      <cx:plotAreaRegion>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400" b="1">
                    <a:solidFill>
                      <a:schemeClr val="tx1"/>
                    </a:solidFill>
                  </a:defRPr>
                </a:pPr>
                <a:endParaRPr lang="ru-RU" sz="1400" b="1" i="0" u="none" strike="noStrike" kern="1200" baseline="0">
                  <a:solidFill>
                    <a:schemeClr val="tx1"/>
                  </a:solidFill>
                  <a:latin typeface="Calibri"/>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400">
              <a:latin typeface="+mn-lt"/>
            </a:defRPr>
          </a:pPr>
          <a:endParaRPr lang="ru-RU" sz="1400" b="0" i="0" u="none" strike="noStrike" kern="1200" baseline="0">
            <a:solidFill>
              <a:sysClr val="windowText" lastClr="000000">
                <a:lumMod val="65000"/>
                <a:lumOff val="35000"/>
              </a:sysClr>
            </a:solidFill>
            <a:latin typeface="+mn-lt"/>
          </a:endParaRPr>
        </a:p>
      </cx:txPr>
    </cx:legend>
  </cx:chart>
  <cx:spPr>
    <a:ln>
      <a:noFill/>
    </a:ln>
  </cx:spPr>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27.5</cx:pt>
          <cx:pt idx="1">64.349999999999994</cx:pt>
          <cx:pt idx="2">8.1500000000000004</cx:pt>
        </cx:lvl>
      </cx:numDim>
    </cx:data>
  </cx:chartData>
  <cx:chart>
    <cx:plotArea>
      <cx:plotAreaRegion>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400" b="1">
                    <a:solidFill>
                      <a:schemeClr val="tx1"/>
                    </a:solidFill>
                  </a:defRPr>
                </a:pPr>
                <a:endParaRPr lang="ru-RU" sz="1400" b="1" i="0" u="none" strike="noStrike" kern="1200" baseline="0">
                  <a:solidFill>
                    <a:schemeClr val="tx1"/>
                  </a:solidFill>
                  <a:latin typeface="Calibri"/>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400">
              <a:latin typeface="+mn-lt"/>
            </a:defRPr>
          </a:pPr>
          <a:endParaRPr lang="ru-RU" sz="1400" b="0" i="0" u="none" strike="noStrike" kern="1200" baseline="0">
            <a:solidFill>
              <a:sysClr val="windowText" lastClr="000000">
                <a:lumMod val="65000"/>
                <a:lumOff val="35000"/>
              </a:sysClr>
            </a:solidFill>
            <a:latin typeface="+mn-lt"/>
          </a:endParaRPr>
        </a:p>
      </cx:txPr>
    </cx:legend>
  </cx:chart>
  <cx:spPr>
    <a:ln>
      <a:noFill/>
    </a:ln>
  </cx:spPr>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17.629999999999999</cx:pt>
          <cx:pt idx="1">64.530000000000001</cx:pt>
          <cx:pt idx="2">17.84</cx:pt>
        </cx:lvl>
      </cx:numDim>
    </cx:data>
  </cx:chartData>
  <cx:chart>
    <cx:plotArea>
      <cx:plotAreaRegion>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600" b="1">
                    <a:solidFill>
                      <a:schemeClr val="tx1"/>
                    </a:solidFill>
                  </a:defRPr>
                </a:pPr>
                <a:endParaRPr lang="ru-RU" sz="1600" b="1" i="0" u="none" strike="noStrike" kern="1200" baseline="0">
                  <a:solidFill>
                    <a:schemeClr val="tx1"/>
                  </a:solidFill>
                  <a:latin typeface="Calibri"/>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400">
              <a:latin typeface="+mn-lt"/>
            </a:defRPr>
          </a:pPr>
          <a:endParaRPr lang="ru-RU" sz="1400" b="0" i="0" u="none" strike="noStrike" kern="1200" baseline="0">
            <a:solidFill>
              <a:sysClr val="windowText" lastClr="000000">
                <a:lumMod val="65000"/>
                <a:lumOff val="35000"/>
              </a:sysClr>
            </a:solidFill>
            <a:latin typeface="+mn-lt"/>
          </a:endParaRPr>
        </a:p>
      </cx:txPr>
    </cx:legend>
  </cx:chart>
  <cx:spPr>
    <a:ln>
      <a:noFill/>
    </a:ln>
  </cx:spPr>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17.030000000000001</cx:pt>
          <cx:pt idx="1">59.149999999999999</cx:pt>
          <cx:pt idx="2">23.809999999999999</cx:pt>
        </cx:lvl>
      </cx:numDim>
    </cx:data>
  </cx:chartData>
  <cx:chart>
    <cx:plotArea>
      <cx:plotAreaRegion>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600" b="1">
                    <a:solidFill>
                      <a:schemeClr val="tx1"/>
                    </a:solidFill>
                  </a:defRPr>
                </a:pPr>
                <a:endParaRPr lang="ru-RU" sz="1600" b="1" i="0" u="none" strike="noStrike" kern="1200" baseline="0">
                  <a:solidFill>
                    <a:schemeClr val="tx1"/>
                  </a:solidFill>
                  <a:latin typeface="Calibri"/>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400">
              <a:latin typeface="+mn-lt"/>
            </a:defRPr>
          </a:pPr>
          <a:endParaRPr lang="ru-RU" sz="1400" b="0" i="0" u="none" strike="noStrike" kern="1200" baseline="0">
            <a:solidFill>
              <a:sysClr val="windowText" lastClr="000000">
                <a:lumMod val="65000"/>
                <a:lumOff val="35000"/>
              </a:sysClr>
            </a:solidFill>
            <a:latin typeface="+mn-lt"/>
          </a:endParaRPr>
        </a:p>
      </cx:txPr>
    </cx:legend>
  </cx:chart>
  <cx:spPr>
    <a:ln>
      <a:noFill/>
    </a:ln>
  </cx:spPr>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20.93</cx:pt>
          <cx:pt idx="1">63.960000000000001</cx:pt>
          <cx:pt idx="2">15.109999999999999</cx:pt>
        </cx:lvl>
      </cx:numDim>
    </cx:data>
  </cx:chartData>
  <cx:chart>
    <cx:plotArea>
      <cx:plotAreaRegion>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400" b="1">
                    <a:solidFill>
                      <a:sysClr val="windowText" lastClr="000000"/>
                    </a:solidFill>
                  </a:defRPr>
                </a:pPr>
                <a:endParaRPr lang="ru-RU" sz="1400" b="1" i="0" u="none" strike="noStrike" kern="1200" baseline="0">
                  <a:solidFill>
                    <a:sysClr val="windowText" lastClr="000000"/>
                  </a:solidFill>
                  <a:latin typeface="Calibri"/>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400">
              <a:solidFill>
                <a:sysClr val="windowText" lastClr="000000"/>
              </a:solidFill>
              <a:latin typeface="+mn-lt"/>
            </a:defRPr>
          </a:pPr>
          <a:endParaRPr lang="ru-RU" sz="1400" b="0" i="0" u="none" strike="noStrike" kern="1200" baseline="0">
            <a:solidFill>
              <a:sysClr val="windowText" lastClr="000000"/>
            </a:solidFill>
            <a:latin typeface="+mn-lt"/>
          </a:endParaRPr>
        </a:p>
      </cx:txPr>
    </cx:legend>
  </cx:chart>
  <cx:spPr>
    <a:ln>
      <a:noFill/>
    </a:ln>
  </cx:spPr>
</cx:chartSpace>
</file>

<file path=ppt/charts/chartEx6.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30.350000000000001</cx:pt>
          <cx:pt idx="1">60.189999999999998</cx:pt>
          <cx:pt idx="2">9.4600000000000009</cx:pt>
        </cx:lvl>
      </cx:numDim>
    </cx:data>
  </cx:chartData>
  <cx:chart>
    <cx:plotArea>
      <cx:plotAreaRegion>
        <cx:plotSurface>
          <cx:spPr>
            <a:ln>
              <a:noFill/>
            </a:ln>
          </cx:spPr>
        </cx:plotSurface>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400" b="1">
                    <a:solidFill>
                      <a:schemeClr val="tx1"/>
                    </a:solidFill>
                  </a:defRPr>
                </a:pPr>
                <a:endParaRPr lang="ru-RU" sz="1400" b="1" i="0" u="none" strike="noStrike" kern="1200" baseline="0">
                  <a:solidFill>
                    <a:schemeClr val="tx1"/>
                  </a:solidFill>
                  <a:latin typeface="Calibri"/>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400">
              <a:latin typeface="+mn-lt"/>
            </a:defRPr>
          </a:pPr>
          <a:endParaRPr lang="ru-RU" sz="1400" b="0" i="0" u="none" strike="noStrike" kern="1200" baseline="0">
            <a:solidFill>
              <a:sysClr val="windowText" lastClr="000000">
                <a:lumMod val="65000"/>
                <a:lumOff val="35000"/>
              </a:sysClr>
            </a:solidFill>
            <a:latin typeface="+mn-lt"/>
          </a:endParaRPr>
        </a:p>
      </cx:txPr>
    </cx:legend>
  </cx:chart>
  <cx:spPr>
    <a:ln>
      <a:noFill/>
    </a:ln>
  </cx:spPr>
</cx:chartSpace>
</file>

<file path=ppt/charts/chartEx7.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19.890000000000001</cx:pt>
          <cx:pt idx="1">63.479999999999997</cx:pt>
          <cx:pt idx="2">16.629999999999999</cx:pt>
        </cx:lvl>
      </cx:numDim>
    </cx:data>
  </cx:chartData>
  <cx:chart>
    <cx:plotArea>
      <cx:plotAreaRegion>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600" b="1">
                    <a:solidFill>
                      <a:sysClr val="windowText" lastClr="000000"/>
                    </a:solidFill>
                  </a:defRPr>
                </a:pPr>
                <a:endParaRPr lang="ru-RU" sz="1600" b="1" i="0" u="none" strike="noStrike" kern="1200" baseline="0">
                  <a:solidFill>
                    <a:sysClr val="windowText" lastClr="000000"/>
                  </a:solidFill>
                  <a:latin typeface="Calibri"/>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400">
              <a:solidFill>
                <a:sysClr val="windowText" lastClr="000000"/>
              </a:solidFill>
              <a:latin typeface="+mn-lt"/>
            </a:defRPr>
          </a:pPr>
          <a:endParaRPr lang="ru-RU" sz="1400" b="0" i="0" u="none" strike="noStrike" kern="1200" baseline="0">
            <a:solidFill>
              <a:sysClr val="windowText" lastClr="000000"/>
            </a:solidFill>
            <a:latin typeface="+mn-lt"/>
          </a:endParaRPr>
        </a:p>
      </cx:txPr>
    </cx:legend>
  </cx:chart>
  <cx:spPr>
    <a:ln>
      <a:noFill/>
    </a:ln>
  </cx:spPr>
</cx:chartSpace>
</file>

<file path=ppt/charts/chartEx8.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33.009999999999998</cx:pt>
          <cx:pt idx="1">58.609999999999999</cx:pt>
          <cx:pt idx="2">8.3800000000000008</cx:pt>
        </cx:lvl>
      </cx:numDim>
    </cx:data>
  </cx:chartData>
  <cx:chart>
    <cx:plotArea>
      <cx:plotAreaRegion>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600" b="1">
                    <a:solidFill>
                      <a:sysClr val="windowText" lastClr="000000"/>
                    </a:solidFill>
                  </a:defRPr>
                </a:pPr>
                <a:endParaRPr lang="ru-RU" sz="1600" b="1" i="0" u="none" strike="noStrike" kern="1200" baseline="0">
                  <a:solidFill>
                    <a:sysClr val="windowText" lastClr="000000"/>
                  </a:solidFill>
                  <a:latin typeface="Calibri"/>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400">
              <a:solidFill>
                <a:sysClr val="windowText" lastClr="000000"/>
              </a:solidFill>
              <a:latin typeface="+mn-lt"/>
            </a:defRPr>
          </a:pPr>
          <a:endParaRPr lang="ru-RU" sz="1400" b="0" i="0" u="none" strike="noStrike" kern="1200" baseline="0">
            <a:solidFill>
              <a:sysClr val="windowText" lastClr="000000"/>
            </a:solidFill>
            <a:latin typeface="+mn-lt"/>
          </a:endParaRPr>
        </a:p>
      </cx:txPr>
    </cx:legend>
  </cx:chart>
  <cx:spPr>
    <a:ln>
      <a:noFill/>
    </a:ln>
  </cx:spPr>
</cx:chartSpace>
</file>

<file path=ppt/charts/chartEx9.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33.880000000000003</cx:pt>
          <cx:pt idx="1">57.049999999999997</cx:pt>
          <cx:pt idx="2">9.0700000000000003</cx:pt>
        </cx:lvl>
      </cx:numDim>
    </cx:data>
  </cx:chartData>
  <cx:chart>
    <cx:plotArea>
      <cx:plotAreaRegion>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600" b="1">
                    <a:solidFill>
                      <a:sysClr val="windowText" lastClr="000000"/>
                    </a:solidFill>
                  </a:defRPr>
                </a:pPr>
                <a:endParaRPr lang="ru-RU" sz="1600" b="1" i="0" u="none" strike="noStrike" kern="1200" baseline="0">
                  <a:solidFill>
                    <a:sysClr val="windowText" lastClr="000000"/>
                  </a:solidFill>
                  <a:latin typeface="Calibri"/>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400">
              <a:solidFill>
                <a:sysClr val="windowText" lastClr="000000"/>
              </a:solidFill>
              <a:latin typeface="+mn-lt"/>
            </a:defRPr>
          </a:pPr>
          <a:endParaRPr lang="ru-RU" sz="1400" b="0" i="0" u="none" strike="noStrike" kern="1200" baseline="0">
            <a:solidFill>
              <a:sysClr val="windowText" lastClr="000000"/>
            </a:solidFill>
            <a:latin typeface="+mn-lt"/>
          </a:endParaRPr>
        </a:p>
      </cx:txPr>
    </cx:legend>
  </cx:chart>
  <cx:spPr>
    <a:ln>
      <a:noFill/>
    </a:ln>
  </cx:spPr>
</cx: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9.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C71A82C1-5FFE-99FC-44F7-8EBF2B1B98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30B3D208-D754-2459-EAA9-83F5DB9316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74271-1331-4452-881E-898437D3224A}" type="datetimeFigureOut">
              <a:rPr lang="ru-RU" smtClean="0"/>
              <a:t>18.08.2025</a:t>
            </a:fld>
            <a:endParaRPr lang="ru-RU"/>
          </a:p>
        </p:txBody>
      </p:sp>
      <p:sp>
        <p:nvSpPr>
          <p:cNvPr id="4" name="Нижний колонтитул 3">
            <a:extLst>
              <a:ext uri="{FF2B5EF4-FFF2-40B4-BE49-F238E27FC236}">
                <a16:creationId xmlns:a16="http://schemas.microsoft.com/office/drawing/2014/main" id="{C34E2EEE-26BA-EF38-8770-4D4B49411E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5F3650DF-EBD7-1244-E1D3-0E3B8562415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9DB568-9709-4CEA-A565-5ED5DEAE58BA}" type="slidenum">
              <a:rPr lang="ru-RU" smtClean="0"/>
              <a:t>‹#›</a:t>
            </a:fld>
            <a:endParaRPr lang="ru-RU"/>
          </a:p>
        </p:txBody>
      </p:sp>
    </p:spTree>
    <p:extLst>
      <p:ext uri="{BB962C8B-B14F-4D97-AF65-F5344CB8AC3E}">
        <p14:creationId xmlns:p14="http://schemas.microsoft.com/office/powerpoint/2010/main" val="242456163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2CD8070-D9CD-8D41-1F42-C33AE22D67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7" name="Заголовок 1">
            <a:extLst>
              <a:ext uri="{FF2B5EF4-FFF2-40B4-BE49-F238E27FC236}">
                <a16:creationId xmlns:a16="http://schemas.microsoft.com/office/drawing/2014/main" id="{5767F854-6F87-EA0C-1A9B-AB8A17037B9E}"/>
              </a:ext>
            </a:extLst>
          </p:cNvPr>
          <p:cNvSpPr>
            <a:spLocks noGrp="1"/>
          </p:cNvSpPr>
          <p:nvPr>
            <p:ph type="title"/>
          </p:nvPr>
        </p:nvSpPr>
        <p:spPr>
          <a:xfrm>
            <a:off x="838200" y="4556760"/>
            <a:ext cx="10515600" cy="972343"/>
          </a:xfrm>
          <a:prstGeom prst="rect">
            <a:avLst/>
          </a:prstGeom>
        </p:spPr>
        <p:txBody>
          <a:bodyPr vert="horz" lIns="91440" tIns="45720" rIns="91440" bIns="45720" rtlCol="0" anchor="t">
            <a:normAutofit/>
          </a:bodyPr>
          <a:lstStyle/>
          <a:p>
            <a:r>
              <a:rPr lang="ru-RU" dirty="0"/>
              <a:t>Образец заголовка</a:t>
            </a:r>
          </a:p>
        </p:txBody>
      </p:sp>
      <p:sp>
        <p:nvSpPr>
          <p:cNvPr id="8" name="Текст 2">
            <a:extLst>
              <a:ext uri="{FF2B5EF4-FFF2-40B4-BE49-F238E27FC236}">
                <a16:creationId xmlns:a16="http://schemas.microsoft.com/office/drawing/2014/main" id="{A3AC097A-484F-D4FF-B96D-5C68211E0D8C}"/>
              </a:ext>
            </a:extLst>
          </p:cNvPr>
          <p:cNvSpPr>
            <a:spLocks noGrp="1"/>
          </p:cNvSpPr>
          <p:nvPr>
            <p:ph idx="1"/>
          </p:nvPr>
        </p:nvSpPr>
        <p:spPr>
          <a:xfrm>
            <a:off x="838200" y="5547360"/>
            <a:ext cx="10515600" cy="1112520"/>
          </a:xfrm>
          <a:prstGeom prst="rect">
            <a:avLst/>
          </a:prstGeom>
        </p:spPr>
        <p:txBody>
          <a:bodyPr vert="horz" lIns="91440" tIns="45720" rIns="91440" bIns="45720" rtlCol="0">
            <a:normAutofit/>
          </a:bodyPr>
          <a:lstStyle/>
          <a:p>
            <a:pPr lvl="0"/>
            <a:r>
              <a:rPr lang="ru-RU" dirty="0"/>
              <a:t>Образец текста</a:t>
            </a:r>
          </a:p>
        </p:txBody>
      </p:sp>
    </p:spTree>
    <p:extLst>
      <p:ext uri="{BB962C8B-B14F-4D97-AF65-F5344CB8AC3E}">
        <p14:creationId xmlns:p14="http://schemas.microsoft.com/office/powerpoint/2010/main" val="649036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Заголовок раздела">
    <p:spTree>
      <p:nvGrpSpPr>
        <p:cNvPr id="1" name=""/>
        <p:cNvGrpSpPr/>
        <p:nvPr/>
      </p:nvGrpSpPr>
      <p:grpSpPr>
        <a:xfrm>
          <a:off x="0" y="0"/>
          <a:ext cx="0" cy="0"/>
          <a:chOff x="0" y="0"/>
          <a:chExt cx="0" cy="0"/>
        </a:xfrm>
      </p:grpSpPr>
      <p:sp>
        <p:nvSpPr>
          <p:cNvPr id="14" name="Рисунок 13">
            <a:extLst>
              <a:ext uri="{FF2B5EF4-FFF2-40B4-BE49-F238E27FC236}">
                <a16:creationId xmlns:a16="http://schemas.microsoft.com/office/drawing/2014/main" id="{2C1D20F5-CE80-6AB5-012B-ED08711CB1A0}"/>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12191999 w 12192000"/>
              <a:gd name="connsiteY3" fmla="*/ 6858000 h 6858000"/>
              <a:gd name="connsiteX4" fmla="*/ 12191999 w 12192000"/>
              <a:gd name="connsiteY4" fmla="*/ 3430270 h 6858000"/>
              <a:gd name="connsiteX5" fmla="*/ 8764269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12191999" y="6858000"/>
                </a:lnTo>
                <a:lnTo>
                  <a:pt x="12191999" y="3430270"/>
                </a:lnTo>
                <a:cubicBezTo>
                  <a:pt x="12191999" y="5329555"/>
                  <a:pt x="10662919" y="6858000"/>
                  <a:pt x="8764269" y="6858000"/>
                </a:cubicBezTo>
                <a:lnTo>
                  <a:pt x="0" y="6858000"/>
                </a:lnTo>
                <a:close/>
              </a:path>
            </a:pathLst>
          </a:custGeom>
        </p:spPr>
        <p:txBody>
          <a:bodyPr wrap="square" anchor="ctr">
            <a:noAutofit/>
          </a:bodyPr>
          <a:lstStyle>
            <a:lvl1pPr marL="0" indent="0" algn="ctr">
              <a:buFontTx/>
              <a:buNone/>
              <a:defRPr/>
            </a:lvl1pPr>
          </a:lstStyle>
          <a:p>
            <a:r>
              <a:rPr lang="ru-RU" dirty="0"/>
              <a:t>Фото</a:t>
            </a:r>
          </a:p>
        </p:txBody>
      </p:sp>
      <p:sp>
        <p:nvSpPr>
          <p:cNvPr id="17" name="Полилиния: фигура 16">
            <a:extLst>
              <a:ext uri="{FF2B5EF4-FFF2-40B4-BE49-F238E27FC236}">
                <a16:creationId xmlns:a16="http://schemas.microsoft.com/office/drawing/2014/main" id="{65A9FB47-03F0-836A-5245-19852DA4EDB5}"/>
              </a:ext>
            </a:extLst>
          </p:cNvPr>
          <p:cNvSpPr/>
          <p:nvPr/>
        </p:nvSpPr>
        <p:spPr>
          <a:xfrm>
            <a:off x="8764269" y="3430270"/>
            <a:ext cx="3427730" cy="3427729"/>
          </a:xfrm>
          <a:custGeom>
            <a:avLst/>
            <a:gdLst>
              <a:gd name="connsiteX0" fmla="*/ 3427730 w 3427730"/>
              <a:gd name="connsiteY0" fmla="*/ 0 h 3427729"/>
              <a:gd name="connsiteX1" fmla="*/ 0 w 3427730"/>
              <a:gd name="connsiteY1" fmla="*/ 3427730 h 3427729"/>
              <a:gd name="connsiteX2" fmla="*/ 3427730 w 3427730"/>
              <a:gd name="connsiteY2" fmla="*/ 3427730 h 3427729"/>
              <a:gd name="connsiteX3" fmla="*/ 3427730 w 3427730"/>
              <a:gd name="connsiteY3" fmla="*/ 0 h 3427729"/>
            </a:gdLst>
            <a:ahLst/>
            <a:cxnLst>
              <a:cxn ang="0">
                <a:pos x="connsiteX0" y="connsiteY0"/>
              </a:cxn>
              <a:cxn ang="0">
                <a:pos x="connsiteX1" y="connsiteY1"/>
              </a:cxn>
              <a:cxn ang="0">
                <a:pos x="connsiteX2" y="connsiteY2"/>
              </a:cxn>
              <a:cxn ang="0">
                <a:pos x="connsiteX3" y="connsiteY3"/>
              </a:cxn>
            </a:cxnLst>
            <a:rect l="l" t="t" r="r" b="b"/>
            <a:pathLst>
              <a:path w="3427730" h="3427729">
                <a:moveTo>
                  <a:pt x="3427730" y="0"/>
                </a:moveTo>
                <a:cubicBezTo>
                  <a:pt x="3427730" y="1899285"/>
                  <a:pt x="1898650" y="3427730"/>
                  <a:pt x="0" y="3427730"/>
                </a:cubicBezTo>
                <a:lnTo>
                  <a:pt x="3427730" y="3427730"/>
                </a:lnTo>
                <a:lnTo>
                  <a:pt x="3427730" y="0"/>
                </a:lnTo>
                <a:close/>
              </a:path>
            </a:pathLst>
          </a:custGeom>
          <a:solidFill>
            <a:srgbClr val="138189"/>
          </a:solidFill>
          <a:ln w="6350" cap="flat">
            <a:noFill/>
            <a:prstDash val="solid"/>
            <a:miter/>
          </a:ln>
        </p:spPr>
        <p:txBody>
          <a:bodyPr rtlCol="0" anchor="ctr"/>
          <a:lstStyle/>
          <a:p>
            <a:endParaRPr lang="ru-RU"/>
          </a:p>
        </p:txBody>
      </p:sp>
    </p:spTree>
    <p:extLst>
      <p:ext uri="{BB962C8B-B14F-4D97-AF65-F5344CB8AC3E}">
        <p14:creationId xmlns:p14="http://schemas.microsoft.com/office/powerpoint/2010/main" val="1023303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Заголовок раздела">
    <p:spTree>
      <p:nvGrpSpPr>
        <p:cNvPr id="1" name=""/>
        <p:cNvGrpSpPr/>
        <p:nvPr/>
      </p:nvGrpSpPr>
      <p:grpSpPr>
        <a:xfrm>
          <a:off x="0" y="0"/>
          <a:ext cx="0" cy="0"/>
          <a:chOff x="0" y="0"/>
          <a:chExt cx="0" cy="0"/>
        </a:xfrm>
      </p:grpSpPr>
      <p:pic>
        <p:nvPicPr>
          <p:cNvPr id="20" name="Рисунок 19">
            <a:extLst>
              <a:ext uri="{FF2B5EF4-FFF2-40B4-BE49-F238E27FC236}">
                <a16:creationId xmlns:a16="http://schemas.microsoft.com/office/drawing/2014/main" id="{F53D96DD-D849-71BA-6111-25ADD9B57E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9" name="Рисунок 18">
            <a:extLst>
              <a:ext uri="{FF2B5EF4-FFF2-40B4-BE49-F238E27FC236}">
                <a16:creationId xmlns:a16="http://schemas.microsoft.com/office/drawing/2014/main" id="{E797736F-CF0D-0124-7BE7-75B7E6853122}"/>
              </a:ext>
            </a:extLst>
          </p:cNvPr>
          <p:cNvSpPr>
            <a:spLocks noGrp="1"/>
          </p:cNvSpPr>
          <p:nvPr>
            <p:ph type="pic" sz="quarter" idx="10" hasCustomPrompt="1"/>
          </p:nvPr>
        </p:nvSpPr>
        <p:spPr>
          <a:xfrm>
            <a:off x="311150" y="341630"/>
            <a:ext cx="6174740" cy="6174740"/>
          </a:xfrm>
          <a:custGeom>
            <a:avLst/>
            <a:gdLst>
              <a:gd name="connsiteX0" fmla="*/ 3087371 w 6174740"/>
              <a:gd name="connsiteY0" fmla="*/ 0 h 6174740"/>
              <a:gd name="connsiteX1" fmla="*/ 4813490 w 6174740"/>
              <a:gd name="connsiteY1" fmla="*/ 527309 h 6174740"/>
              <a:gd name="connsiteX2" fmla="*/ 4992272 w 6174740"/>
              <a:gd name="connsiteY2" fmla="*/ 661004 h 6174740"/>
              <a:gd name="connsiteX3" fmla="*/ 5051169 w 6174740"/>
              <a:gd name="connsiteY3" fmla="*/ 705048 h 6174740"/>
              <a:gd name="connsiteX4" fmla="*/ 5270421 w 6174740"/>
              <a:gd name="connsiteY4" fmla="*/ 904320 h 6174740"/>
              <a:gd name="connsiteX5" fmla="*/ 6174740 w 6174740"/>
              <a:gd name="connsiteY5" fmla="*/ 3087370 h 6174740"/>
              <a:gd name="connsiteX6" fmla="*/ 6035981 w 6174740"/>
              <a:gd name="connsiteY6" fmla="*/ 4005410 h 6174740"/>
              <a:gd name="connsiteX7" fmla="*/ 5802213 w 6174740"/>
              <a:gd name="connsiteY7" fmla="*/ 4558935 h 6174740"/>
              <a:gd name="connsiteX8" fmla="*/ 4559217 w 6174740"/>
              <a:gd name="connsiteY8" fmla="*/ 5802085 h 6174740"/>
              <a:gd name="connsiteX9" fmla="*/ 3557662 w 6174740"/>
              <a:gd name="connsiteY9" fmla="*/ 6139164 h 6174740"/>
              <a:gd name="connsiteX10" fmla="*/ 3403119 w 6174740"/>
              <a:gd name="connsiteY10" fmla="*/ 6158799 h 6174740"/>
              <a:gd name="connsiteX11" fmla="*/ 3246290 w 6174740"/>
              <a:gd name="connsiteY11" fmla="*/ 6170723 h 6174740"/>
              <a:gd name="connsiteX12" fmla="*/ 3087370 w 6174740"/>
              <a:gd name="connsiteY12" fmla="*/ 6174740 h 6174740"/>
              <a:gd name="connsiteX13" fmla="*/ 2928506 w 6174740"/>
              <a:gd name="connsiteY13" fmla="*/ 6170723 h 6174740"/>
              <a:gd name="connsiteX14" fmla="*/ 0 w 6174740"/>
              <a:gd name="connsiteY14" fmla="*/ 3087370 h 6174740"/>
              <a:gd name="connsiteX15" fmla="*/ 3087371 w 6174740"/>
              <a:gd name="connsiteY15" fmla="*/ 0 h 617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74740" h="6174740">
                <a:moveTo>
                  <a:pt x="3087371" y="0"/>
                </a:moveTo>
                <a:cubicBezTo>
                  <a:pt x="3726736" y="0"/>
                  <a:pt x="4320739" y="194400"/>
                  <a:pt x="4813490" y="527309"/>
                </a:cubicBezTo>
                <a:lnTo>
                  <a:pt x="4992272" y="661004"/>
                </a:lnTo>
                <a:lnTo>
                  <a:pt x="5051169" y="705048"/>
                </a:lnTo>
                <a:cubicBezTo>
                  <a:pt x="5127411" y="767969"/>
                  <a:pt x="5200581" y="834479"/>
                  <a:pt x="5270421" y="904320"/>
                </a:cubicBezTo>
                <a:cubicBezTo>
                  <a:pt x="5829142" y="1463040"/>
                  <a:pt x="6174740" y="2234883"/>
                  <a:pt x="6174740" y="3087370"/>
                </a:cubicBezTo>
                <a:cubicBezTo>
                  <a:pt x="6174740" y="3407053"/>
                  <a:pt x="6126163" y="3715395"/>
                  <a:pt x="6035981" y="4005410"/>
                </a:cubicBezTo>
                <a:cubicBezTo>
                  <a:pt x="5975860" y="4198754"/>
                  <a:pt x="5897249" y="4383952"/>
                  <a:pt x="5802213" y="4558935"/>
                </a:cubicBezTo>
                <a:cubicBezTo>
                  <a:pt x="5517105" y="5083885"/>
                  <a:pt x="5084177" y="5516897"/>
                  <a:pt x="4559217" y="5802085"/>
                </a:cubicBezTo>
                <a:cubicBezTo>
                  <a:pt x="4252991" y="5968444"/>
                  <a:pt x="3915448" y="6084501"/>
                  <a:pt x="3557662" y="6139164"/>
                </a:cubicBezTo>
                <a:cubicBezTo>
                  <a:pt x="3506550" y="6146972"/>
                  <a:pt x="3455025" y="6153528"/>
                  <a:pt x="3403119" y="6158799"/>
                </a:cubicBezTo>
                <a:cubicBezTo>
                  <a:pt x="3351213" y="6164070"/>
                  <a:pt x="3298926" y="6168055"/>
                  <a:pt x="3246290" y="6170723"/>
                </a:cubicBezTo>
                <a:lnTo>
                  <a:pt x="3087370" y="6174740"/>
                </a:lnTo>
                <a:lnTo>
                  <a:pt x="2928506" y="6170723"/>
                </a:lnTo>
                <a:cubicBezTo>
                  <a:pt x="1297346" y="6088026"/>
                  <a:pt x="0" y="4739065"/>
                  <a:pt x="0" y="3087370"/>
                </a:cubicBezTo>
                <a:cubicBezTo>
                  <a:pt x="0" y="1382395"/>
                  <a:pt x="1382395" y="0"/>
                  <a:pt x="3087371" y="0"/>
                </a:cubicBezTo>
                <a:close/>
              </a:path>
            </a:pathLst>
          </a:custGeom>
        </p:spPr>
        <p:txBody>
          <a:bodyPr wrap="square" anchor="ctr">
            <a:noAutofit/>
          </a:bodyPr>
          <a:lstStyle>
            <a:lvl1pPr marL="0" indent="0" algn="ctr">
              <a:buFontTx/>
              <a:buNone/>
              <a:defRPr/>
            </a:lvl1pPr>
          </a:lstStyle>
          <a:p>
            <a:r>
              <a:rPr lang="ru-RU" dirty="0"/>
              <a:t>Фото</a:t>
            </a:r>
          </a:p>
        </p:txBody>
      </p:sp>
      <p:sp>
        <p:nvSpPr>
          <p:cNvPr id="23" name="Объект 2">
            <a:extLst>
              <a:ext uri="{FF2B5EF4-FFF2-40B4-BE49-F238E27FC236}">
                <a16:creationId xmlns:a16="http://schemas.microsoft.com/office/drawing/2014/main" id="{9F91FFF6-4C03-7D93-625D-47EC299240FA}"/>
              </a:ext>
            </a:extLst>
          </p:cNvPr>
          <p:cNvSpPr>
            <a:spLocks noGrp="1"/>
          </p:cNvSpPr>
          <p:nvPr>
            <p:ph idx="1"/>
          </p:nvPr>
        </p:nvSpPr>
        <p:spPr>
          <a:xfrm>
            <a:off x="6797040" y="1097281"/>
            <a:ext cx="4663440" cy="5562599"/>
          </a:xfrm>
        </p:spPr>
        <p:txBody>
          <a:bodyPr/>
          <a:lstStyle>
            <a:lvl1pPr algn="l">
              <a:defRPr lang="ru-RU" dirty="0" smtClean="0">
                <a:solidFill>
                  <a:schemeClr val="bg1"/>
                </a:solidFill>
                <a:latin typeface="Montserrat regular" panose="00000500000000000000" pitchFamily="2" charset="-52"/>
              </a:defRPr>
            </a:lvl1pPr>
            <a:lvl2pPr marL="457200" indent="0" algn="l">
              <a:buFontTx/>
              <a:buNone/>
              <a:defRPr lang="ru-RU" dirty="0" smtClean="0">
                <a:solidFill>
                  <a:schemeClr val="bg1"/>
                </a:solidFill>
                <a:latin typeface="Montserrat regular" panose="00000500000000000000" pitchFamily="2" charset="-52"/>
              </a:defRPr>
            </a:lvl2pPr>
            <a:lvl3pPr marL="914400" indent="0" algn="l">
              <a:buFontTx/>
              <a:buNone/>
              <a:defRPr lang="ru-RU" dirty="0" smtClean="0">
                <a:solidFill>
                  <a:schemeClr val="bg1"/>
                </a:solidFill>
                <a:latin typeface="Montserrat regular" panose="00000500000000000000" pitchFamily="2" charset="-52"/>
              </a:defRPr>
            </a:lvl3pPr>
            <a:lvl4pPr marL="1371600" indent="0" algn="l">
              <a:buFontTx/>
              <a:buNone/>
              <a:defRPr lang="ru-RU" dirty="0" smtClean="0">
                <a:solidFill>
                  <a:schemeClr val="bg1"/>
                </a:solidFill>
                <a:latin typeface="Montserrat regular" panose="00000500000000000000" pitchFamily="2" charset="-52"/>
              </a:defRPr>
            </a:lvl4pPr>
            <a:lvl5pPr marL="1828800" indent="0" algn="l">
              <a:buFontTx/>
              <a:buNone/>
              <a:defRPr lang="ru-RU" dirty="0">
                <a:solidFill>
                  <a:schemeClr val="bg1"/>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3894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09E31CE9-C203-BF5A-9453-3523A756FD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13" name="Объект 2">
            <a:extLst>
              <a:ext uri="{FF2B5EF4-FFF2-40B4-BE49-F238E27FC236}">
                <a16:creationId xmlns:a16="http://schemas.microsoft.com/office/drawing/2014/main" id="{766FB59C-7FD0-9327-5560-951BAC891475}"/>
              </a:ext>
            </a:extLst>
          </p:cNvPr>
          <p:cNvSpPr>
            <a:spLocks noGrp="1"/>
          </p:cNvSpPr>
          <p:nvPr>
            <p:ph idx="1"/>
          </p:nvPr>
        </p:nvSpPr>
        <p:spPr>
          <a:xfrm>
            <a:off x="731520" y="2065654"/>
            <a:ext cx="10728960" cy="4594226"/>
          </a:xfrm>
        </p:spPr>
        <p:txBody>
          <a:bodyPr/>
          <a:lstStyle>
            <a:lvl1pPr marL="342900" indent="-342900" algn="l">
              <a:buClr>
                <a:srgbClr val="138189"/>
              </a:buClr>
              <a:buFont typeface="Arial" panose="020B0604020202020204" pitchFamily="34" charset="0"/>
              <a:buChar char="•"/>
              <a:defRPr lang="ru-RU" dirty="0" smtClean="0">
                <a:solidFill>
                  <a:srgbClr val="161616"/>
                </a:solidFill>
                <a:latin typeface="Montserrat regular" panose="00000500000000000000" pitchFamily="2" charset="-52"/>
              </a:defRPr>
            </a:lvl1pPr>
            <a:lvl2pPr marL="800100" indent="-342900" algn="l">
              <a:buClr>
                <a:srgbClr val="138189"/>
              </a:buClr>
              <a:buFont typeface="Arial" panose="020B0604020202020204" pitchFamily="34" charset="0"/>
              <a:buChar char="•"/>
              <a:defRPr lang="ru-RU" dirty="0" smtClean="0">
                <a:solidFill>
                  <a:srgbClr val="161616"/>
                </a:solidFill>
                <a:latin typeface="Montserrat regular" panose="00000500000000000000" pitchFamily="2" charset="-52"/>
              </a:defRPr>
            </a:lvl2pPr>
            <a:lvl3pPr marL="1257300" indent="-342900" algn="l">
              <a:buClr>
                <a:srgbClr val="138189"/>
              </a:buClr>
              <a:buFont typeface="Arial" panose="020B0604020202020204" pitchFamily="34" charset="0"/>
              <a:buChar char="•"/>
              <a:defRPr lang="ru-RU" dirty="0" smtClean="0">
                <a:solidFill>
                  <a:srgbClr val="161616"/>
                </a:solidFill>
                <a:latin typeface="Montserrat regular" panose="00000500000000000000" pitchFamily="2" charset="-52"/>
              </a:defRPr>
            </a:lvl3pPr>
            <a:lvl4pPr marL="1657350" indent="-285750" algn="l">
              <a:buClr>
                <a:srgbClr val="138189"/>
              </a:buClr>
              <a:buFont typeface="Arial" panose="020B0604020202020204" pitchFamily="34" charset="0"/>
              <a:buChar char="•"/>
              <a:defRPr lang="ru-RU" dirty="0" smtClean="0">
                <a:solidFill>
                  <a:srgbClr val="161616"/>
                </a:solidFill>
                <a:latin typeface="Montserrat regular" panose="00000500000000000000" pitchFamily="2" charset="-52"/>
              </a:defRPr>
            </a:lvl4pPr>
            <a:lvl5pPr marL="2114550" indent="-285750" algn="l">
              <a:buClr>
                <a:srgbClr val="138189"/>
              </a:buClr>
              <a:buFont typeface="Arial" panose="020B0604020202020204" pitchFamily="34" charset="0"/>
              <a:buChar char="•"/>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79693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Заголовок и объект">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09E31CE9-C203-BF5A-9453-3523A756FD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5" name="Объект 2">
            <a:extLst>
              <a:ext uri="{FF2B5EF4-FFF2-40B4-BE49-F238E27FC236}">
                <a16:creationId xmlns:a16="http://schemas.microsoft.com/office/drawing/2014/main" id="{EBA04DC2-40A0-83AD-C210-4FB4ACA435CE}"/>
              </a:ext>
            </a:extLst>
          </p:cNvPr>
          <p:cNvSpPr>
            <a:spLocks noGrp="1"/>
          </p:cNvSpPr>
          <p:nvPr>
            <p:ph idx="1"/>
          </p:nvPr>
        </p:nvSpPr>
        <p:spPr>
          <a:xfrm>
            <a:off x="731520" y="2065654"/>
            <a:ext cx="51663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Объект 2">
            <a:extLst>
              <a:ext uri="{FF2B5EF4-FFF2-40B4-BE49-F238E27FC236}">
                <a16:creationId xmlns:a16="http://schemas.microsoft.com/office/drawing/2014/main" id="{654E0DCD-021D-F45C-2EDF-22567DC72B9C}"/>
              </a:ext>
            </a:extLst>
          </p:cNvPr>
          <p:cNvSpPr>
            <a:spLocks noGrp="1"/>
          </p:cNvSpPr>
          <p:nvPr>
            <p:ph idx="10"/>
          </p:nvPr>
        </p:nvSpPr>
        <p:spPr>
          <a:xfrm>
            <a:off x="6294120" y="2065654"/>
            <a:ext cx="51663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442530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0D7C2658-4A48-CBAF-1A82-0E58F5EBF1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13" name="Объект 2">
            <a:extLst>
              <a:ext uri="{FF2B5EF4-FFF2-40B4-BE49-F238E27FC236}">
                <a16:creationId xmlns:a16="http://schemas.microsoft.com/office/drawing/2014/main" id="{766FB59C-7FD0-9327-5560-951BAC891475}"/>
              </a:ext>
            </a:extLst>
          </p:cNvPr>
          <p:cNvSpPr>
            <a:spLocks noGrp="1"/>
          </p:cNvSpPr>
          <p:nvPr>
            <p:ph idx="1"/>
          </p:nvPr>
        </p:nvSpPr>
        <p:spPr>
          <a:xfrm>
            <a:off x="731520" y="2065654"/>
            <a:ext cx="107289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7821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Заголовок и объект">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0D7C2658-4A48-CBAF-1A82-0E58F5EBF1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5" name="Объект 2">
            <a:extLst>
              <a:ext uri="{FF2B5EF4-FFF2-40B4-BE49-F238E27FC236}">
                <a16:creationId xmlns:a16="http://schemas.microsoft.com/office/drawing/2014/main" id="{AE1843D4-49AC-1F6A-A790-A50BD02BDF67}"/>
              </a:ext>
            </a:extLst>
          </p:cNvPr>
          <p:cNvSpPr>
            <a:spLocks noGrp="1"/>
          </p:cNvSpPr>
          <p:nvPr>
            <p:ph idx="1"/>
          </p:nvPr>
        </p:nvSpPr>
        <p:spPr>
          <a:xfrm>
            <a:off x="731520" y="2065654"/>
            <a:ext cx="51663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Объект 2">
            <a:extLst>
              <a:ext uri="{FF2B5EF4-FFF2-40B4-BE49-F238E27FC236}">
                <a16:creationId xmlns:a16="http://schemas.microsoft.com/office/drawing/2014/main" id="{0D165736-A4CD-E14C-E750-388DB8D36EF2}"/>
              </a:ext>
            </a:extLst>
          </p:cNvPr>
          <p:cNvSpPr>
            <a:spLocks noGrp="1"/>
          </p:cNvSpPr>
          <p:nvPr>
            <p:ph idx="10"/>
          </p:nvPr>
        </p:nvSpPr>
        <p:spPr>
          <a:xfrm>
            <a:off x="6294120" y="2065654"/>
            <a:ext cx="51663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67641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CF78266-F8A0-5247-11A9-BBF2F4FB57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13" name="Объект 2">
            <a:extLst>
              <a:ext uri="{FF2B5EF4-FFF2-40B4-BE49-F238E27FC236}">
                <a16:creationId xmlns:a16="http://schemas.microsoft.com/office/drawing/2014/main" id="{766FB59C-7FD0-9327-5560-951BAC891475}"/>
              </a:ext>
            </a:extLst>
          </p:cNvPr>
          <p:cNvSpPr>
            <a:spLocks noGrp="1"/>
          </p:cNvSpPr>
          <p:nvPr>
            <p:ph idx="1"/>
          </p:nvPr>
        </p:nvSpPr>
        <p:spPr>
          <a:xfrm>
            <a:off x="731520" y="2065654"/>
            <a:ext cx="107289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17495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Заголовок и объект">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CF78266-F8A0-5247-11A9-BBF2F4FB57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13" name="Объект 2">
            <a:extLst>
              <a:ext uri="{FF2B5EF4-FFF2-40B4-BE49-F238E27FC236}">
                <a16:creationId xmlns:a16="http://schemas.microsoft.com/office/drawing/2014/main" id="{766FB59C-7FD0-9327-5560-951BAC891475}"/>
              </a:ext>
            </a:extLst>
          </p:cNvPr>
          <p:cNvSpPr>
            <a:spLocks noGrp="1"/>
          </p:cNvSpPr>
          <p:nvPr>
            <p:ph idx="1"/>
          </p:nvPr>
        </p:nvSpPr>
        <p:spPr>
          <a:xfrm>
            <a:off x="731520" y="2065654"/>
            <a:ext cx="51663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Объект 2">
            <a:extLst>
              <a:ext uri="{FF2B5EF4-FFF2-40B4-BE49-F238E27FC236}">
                <a16:creationId xmlns:a16="http://schemas.microsoft.com/office/drawing/2014/main" id="{A1DDF331-2770-C4DD-6ACE-560DF3BAD0E4}"/>
              </a:ext>
            </a:extLst>
          </p:cNvPr>
          <p:cNvSpPr>
            <a:spLocks noGrp="1"/>
          </p:cNvSpPr>
          <p:nvPr>
            <p:ph idx="10"/>
          </p:nvPr>
        </p:nvSpPr>
        <p:spPr>
          <a:xfrm>
            <a:off x="6294120" y="2065654"/>
            <a:ext cx="51663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634008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D5270E1-4BAB-A5BC-91CF-58DB05B928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13" name="Объект 2">
            <a:extLst>
              <a:ext uri="{FF2B5EF4-FFF2-40B4-BE49-F238E27FC236}">
                <a16:creationId xmlns:a16="http://schemas.microsoft.com/office/drawing/2014/main" id="{766FB59C-7FD0-9327-5560-951BAC891475}"/>
              </a:ext>
            </a:extLst>
          </p:cNvPr>
          <p:cNvSpPr>
            <a:spLocks noGrp="1"/>
          </p:cNvSpPr>
          <p:nvPr>
            <p:ph idx="1"/>
          </p:nvPr>
        </p:nvSpPr>
        <p:spPr>
          <a:xfrm>
            <a:off x="731520" y="2065654"/>
            <a:ext cx="107289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38804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pic>
        <p:nvPicPr>
          <p:cNvPr id="32" name="Рисунок 31">
            <a:extLst>
              <a:ext uri="{FF2B5EF4-FFF2-40B4-BE49-F238E27FC236}">
                <a16:creationId xmlns:a16="http://schemas.microsoft.com/office/drawing/2014/main" id="{C76EB2BD-F2B4-D605-EF79-8FBD2DA6A4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8" name="Рисунок 27">
            <a:extLst>
              <a:ext uri="{FF2B5EF4-FFF2-40B4-BE49-F238E27FC236}">
                <a16:creationId xmlns:a16="http://schemas.microsoft.com/office/drawing/2014/main" id="{598F62C9-8BAB-8957-DA8D-D17A7AC685DC}"/>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5334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cubicBezTo>
                  <a:pt x="12192000" y="3799205"/>
                  <a:pt x="9133205" y="6858000"/>
                  <a:pt x="5334000" y="6858000"/>
                </a:cubicBezTo>
                <a:lnTo>
                  <a:pt x="0" y="6858000"/>
                </a:lnTo>
                <a:close/>
              </a:path>
            </a:pathLst>
          </a:custGeom>
        </p:spPr>
        <p:txBody>
          <a:bodyPr wrap="square" anchor="ctr">
            <a:noAutofit/>
          </a:bodyPr>
          <a:lstStyle>
            <a:lvl1pPr marL="0" indent="0" algn="ctr">
              <a:buFontTx/>
              <a:buNone/>
              <a:defRPr/>
            </a:lvl1pPr>
          </a:lstStyle>
          <a:p>
            <a:r>
              <a:rPr lang="ru-RU" dirty="0"/>
              <a:t>Фото</a:t>
            </a:r>
          </a:p>
        </p:txBody>
      </p:sp>
    </p:spTree>
    <p:extLst>
      <p:ext uri="{BB962C8B-B14F-4D97-AF65-F5344CB8AC3E}">
        <p14:creationId xmlns:p14="http://schemas.microsoft.com/office/powerpoint/2010/main" val="626356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70FFDF-0F1C-1BDE-2C7C-6F1EEA51EC92}"/>
              </a:ext>
            </a:extLst>
          </p:cNvPr>
          <p:cNvSpPr>
            <a:spLocks noGrp="1"/>
          </p:cNvSpPr>
          <p:nvPr>
            <p:ph type="title"/>
          </p:nvPr>
        </p:nvSpPr>
        <p:spPr>
          <a:xfrm>
            <a:off x="838200" y="4556760"/>
            <a:ext cx="10515600" cy="972343"/>
          </a:xfrm>
          <a:prstGeom prst="rect">
            <a:avLst/>
          </a:prstGeom>
        </p:spPr>
        <p:txBody>
          <a:bodyPr vert="horz" lIns="91440" tIns="45720" rIns="91440" bIns="45720" rtlCol="0" anchor="t">
            <a:normAutofit/>
          </a:bodyPr>
          <a:lstStyle/>
          <a:p>
            <a:r>
              <a:rPr lang="ru-RU" dirty="0"/>
              <a:t>Образец заголовка</a:t>
            </a:r>
          </a:p>
        </p:txBody>
      </p:sp>
      <p:sp>
        <p:nvSpPr>
          <p:cNvPr id="3" name="Текст 2">
            <a:extLst>
              <a:ext uri="{FF2B5EF4-FFF2-40B4-BE49-F238E27FC236}">
                <a16:creationId xmlns:a16="http://schemas.microsoft.com/office/drawing/2014/main" id="{3C42A32B-87BF-A1C4-AE44-6C01AC3A9436}"/>
              </a:ext>
            </a:extLst>
          </p:cNvPr>
          <p:cNvSpPr>
            <a:spLocks noGrp="1"/>
          </p:cNvSpPr>
          <p:nvPr>
            <p:ph type="body" idx="1"/>
          </p:nvPr>
        </p:nvSpPr>
        <p:spPr>
          <a:xfrm>
            <a:off x="838200" y="5547360"/>
            <a:ext cx="10515600" cy="1112520"/>
          </a:xfrm>
          <a:prstGeom prst="rect">
            <a:avLst/>
          </a:prstGeom>
        </p:spPr>
        <p:txBody>
          <a:bodyPr vert="horz" lIns="91440" tIns="45720" rIns="91440" bIns="45720" rtlCol="0">
            <a:normAutofit/>
          </a:bodyPr>
          <a:lstStyle/>
          <a:p>
            <a:pPr lvl="0"/>
            <a:r>
              <a:rPr lang="ru-RU" dirty="0"/>
              <a:t>Образец текста</a:t>
            </a:r>
          </a:p>
        </p:txBody>
      </p:sp>
    </p:spTree>
    <p:extLst>
      <p:ext uri="{BB962C8B-B14F-4D97-AF65-F5344CB8AC3E}">
        <p14:creationId xmlns:p14="http://schemas.microsoft.com/office/powerpoint/2010/main" val="1432791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63" r:id="rId4"/>
    <p:sldLayoutId id="2147483669" r:id="rId5"/>
    <p:sldLayoutId id="2147483664" r:id="rId6"/>
    <p:sldLayoutId id="2147483668" r:id="rId7"/>
    <p:sldLayoutId id="2147483665" r:id="rId8"/>
    <p:sldLayoutId id="2147483651" r:id="rId9"/>
    <p:sldLayoutId id="2147483661" r:id="rId10"/>
    <p:sldLayoutId id="2147483662" r:id="rId11"/>
  </p:sldLayoutIdLst>
  <p:txStyles>
    <p:title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Tx/>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4/relationships/chartEx" Target="../charts/chartEx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4/relationships/chartEx" Target="../charts/chartEx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4/relationships/chartEx" Target="../charts/chartEx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4/relationships/chartEx" Target="../charts/chartEx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microsoft.com/office/2014/relationships/chartEx" Target="../charts/chartEx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microsoft.com/office/2014/relationships/chartEx" Target="../charts/chartEx6.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24.png"/><Relationship Id="rId2" Type="http://schemas.microsoft.com/office/2014/relationships/chartEx" Target="../charts/chartEx7.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25.png"/><Relationship Id="rId2" Type="http://schemas.microsoft.com/office/2014/relationships/chartEx" Target="../charts/chartEx8.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26.png"/><Relationship Id="rId2" Type="http://schemas.microsoft.com/office/2014/relationships/chartEx" Target="../charts/chartEx9.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7006AD5E-8059-51D8-7B2E-A3A2EF52D8CE}"/>
              </a:ext>
            </a:extLst>
          </p:cNvPr>
          <p:cNvSpPr>
            <a:spLocks noGrp="1"/>
          </p:cNvSpPr>
          <p:nvPr>
            <p:ph type="title"/>
          </p:nvPr>
        </p:nvSpPr>
        <p:spPr/>
        <p:txBody>
          <a:bodyPr>
            <a:normAutofit fontScale="90000"/>
          </a:bodyPr>
          <a:lstStyle/>
          <a:p>
            <a:r>
              <a:rPr lang="ru-RU" b="1" dirty="0"/>
              <a:t>Результаты Всероссийских проверочных работ (ВПР) </a:t>
            </a:r>
            <a:br>
              <a:rPr lang="ru-RU" b="1" dirty="0"/>
            </a:br>
            <a:r>
              <a:rPr lang="ru-RU" b="1" dirty="0"/>
              <a:t>в  Приморском крае</a:t>
            </a:r>
            <a:br>
              <a:rPr lang="ru-RU" b="1" dirty="0"/>
            </a:br>
            <a:r>
              <a:rPr lang="ru-RU" b="1" dirty="0"/>
              <a:t>2025 год</a:t>
            </a:r>
            <a:br>
              <a:rPr lang="ru-RU" b="1" dirty="0"/>
            </a:br>
            <a:r>
              <a:rPr lang="ru-RU" b="1" dirty="0"/>
              <a:t>10 класс</a:t>
            </a:r>
          </a:p>
        </p:txBody>
      </p:sp>
    </p:spTree>
    <p:extLst>
      <p:ext uri="{BB962C8B-B14F-4D97-AF65-F5344CB8AC3E}">
        <p14:creationId xmlns:p14="http://schemas.microsoft.com/office/powerpoint/2010/main" val="2056701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normAutofit/>
          </a:bodyPr>
          <a:lstStyle/>
          <a:p>
            <a:r>
              <a:rPr lang="ru-RU"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1045947746"/>
              </p:ext>
            </p:extLst>
          </p:nvPr>
        </p:nvGraphicFramePr>
        <p:xfrm>
          <a:off x="409575" y="723899"/>
          <a:ext cx="11363325" cy="57054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297623" y="6368095"/>
            <a:ext cx="299701" cy="162037"/>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299387" y="6632665"/>
            <a:ext cx="297949" cy="176831"/>
          </a:xfrm>
          <a:prstGeom prst="rect">
            <a:avLst/>
          </a:prstGeom>
          <a:solidFill>
            <a:srgbClr val="FFC000"/>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297625" y="6085245"/>
            <a:ext cx="299711" cy="176857"/>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3" name="TextBox 12">
            <a:extLst>
              <a:ext uri="{FF2B5EF4-FFF2-40B4-BE49-F238E27FC236}">
                <a16:creationId xmlns:a16="http://schemas.microsoft.com/office/drawing/2014/main" id="{932D94C6-E59C-4F27-898E-5D493A58A248}"/>
              </a:ext>
            </a:extLst>
          </p:cNvPr>
          <p:cNvSpPr txBox="1"/>
          <p:nvPr/>
        </p:nvSpPr>
        <p:spPr>
          <a:xfrm>
            <a:off x="10562067" y="17520"/>
            <a:ext cx="1673215" cy="276999"/>
          </a:xfrm>
          <a:prstGeom prst="rect">
            <a:avLst/>
          </a:prstGeom>
          <a:noFill/>
        </p:spPr>
        <p:txBody>
          <a:bodyPr wrap="none" rtlCol="0">
            <a:spAutoFit/>
          </a:bodyPr>
          <a:lstStyle/>
          <a:p>
            <a:r>
              <a:rPr lang="ru-RU" sz="1200" dirty="0">
                <a:solidFill>
                  <a:schemeClr val="tx2">
                    <a:lumMod val="40000"/>
                    <a:lumOff val="60000"/>
                  </a:schemeClr>
                </a:solidFill>
              </a:rPr>
              <a:t>Русский язык, </a:t>
            </a:r>
            <a:r>
              <a:rPr lang="en-US" sz="1200" dirty="0">
                <a:solidFill>
                  <a:schemeClr val="tx2">
                    <a:lumMod val="40000"/>
                    <a:lumOff val="60000"/>
                  </a:schemeClr>
                </a:solidFill>
              </a:rPr>
              <a:t>10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1300146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3125598237"/>
              </p:ext>
            </p:extLst>
          </p:nvPr>
        </p:nvGraphicFramePr>
        <p:xfrm>
          <a:off x="194122" y="2784742"/>
          <a:ext cx="3756179" cy="1012902"/>
        </p:xfrm>
        <a:graphic>
          <a:graphicData uri="http://schemas.openxmlformats.org/drawingml/2006/table">
            <a:tbl>
              <a:tblPr firstRow="1" bandRow="1">
                <a:tableStyleId>{5940675A-B579-460E-94D1-54222C63F5DA}</a:tableStyleId>
              </a:tblPr>
              <a:tblGrid>
                <a:gridCol w="2322273">
                  <a:extLst>
                    <a:ext uri="{9D8B030D-6E8A-4147-A177-3AD203B41FA5}">
                      <a16:colId xmlns:a16="http://schemas.microsoft.com/office/drawing/2014/main" val="3089212738"/>
                    </a:ext>
                  </a:extLst>
                </a:gridCol>
                <a:gridCol w="1433906">
                  <a:extLst>
                    <a:ext uri="{9D8B030D-6E8A-4147-A177-3AD203B41FA5}">
                      <a16:colId xmlns:a16="http://schemas.microsoft.com/office/drawing/2014/main" val="469627586"/>
                    </a:ext>
                  </a:extLst>
                </a:gridCol>
              </a:tblGrid>
              <a:tr h="378589">
                <a:tc>
                  <a:txBody>
                    <a:bodyPr/>
                    <a:lstStyle/>
                    <a:p>
                      <a:pPr algn="ctr"/>
                      <a:r>
                        <a:rPr lang="ru-RU" sz="1400" dirty="0"/>
                        <a:t>Количество участников</a:t>
                      </a:r>
                    </a:p>
                  </a:txBody>
                  <a:tcPr anchor="ctr"/>
                </a:tc>
                <a:tc>
                  <a:txBody>
                    <a:bodyPr/>
                    <a:lstStyle/>
                    <a:p>
                      <a:pPr algn="ctr"/>
                      <a:r>
                        <a:rPr lang="ru-RU" sz="1400" dirty="0"/>
                        <a:t>6 класс</a:t>
                      </a:r>
                    </a:p>
                  </a:txBody>
                  <a:tcPr anchor="ctr"/>
                </a:tc>
                <a:extLst>
                  <a:ext uri="{0D108BD9-81ED-4DB2-BD59-A6C34878D82A}">
                    <a16:rowId xmlns:a16="http://schemas.microsoft.com/office/drawing/2014/main" val="3892861024"/>
                  </a:ext>
                </a:extLst>
              </a:tr>
              <a:tr h="329513">
                <a:tc>
                  <a:txBody>
                    <a:bodyPr/>
                    <a:lstStyle/>
                    <a:p>
                      <a:pPr algn="ctr"/>
                      <a:r>
                        <a:rPr lang="ru-RU" sz="1400" dirty="0"/>
                        <a:t>Россия (вся выборка)</a:t>
                      </a:r>
                    </a:p>
                  </a:txBody>
                  <a:tcPr anchor="ctr"/>
                </a:tc>
                <a:tc>
                  <a:txBody>
                    <a:bodyPr/>
                    <a:lstStyle/>
                    <a:p>
                      <a:pPr algn="ctr"/>
                      <a:r>
                        <a:rPr lang="ru-RU" sz="1400" dirty="0"/>
                        <a:t>565092</a:t>
                      </a:r>
                    </a:p>
                  </a:txBody>
                  <a:tcPr anchor="ctr"/>
                </a:tc>
                <a:extLst>
                  <a:ext uri="{0D108BD9-81ED-4DB2-BD59-A6C34878D82A}">
                    <a16:rowId xmlns:a16="http://schemas.microsoft.com/office/drawing/2014/main" val="1517554406"/>
                  </a:ext>
                </a:extLst>
              </a:tr>
              <a:tr h="296562">
                <a:tc>
                  <a:txBody>
                    <a:bodyPr/>
                    <a:lstStyle/>
                    <a:p>
                      <a:pPr algn="ctr"/>
                      <a:r>
                        <a:rPr lang="ru-RU" sz="1400" dirty="0"/>
                        <a:t>Приморский край</a:t>
                      </a:r>
                    </a:p>
                  </a:txBody>
                  <a:tcPr anchor="ctr"/>
                </a:tc>
                <a:tc>
                  <a:txBody>
                    <a:bodyPr/>
                    <a:lstStyle/>
                    <a:p>
                      <a:pPr algn="ctr"/>
                      <a:r>
                        <a:rPr lang="ru-RU" sz="1400" dirty="0"/>
                        <a:t>7363</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402088476"/>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64694CC8-2AF8-4119-A93B-E839A76B6A23}"/>
              </a:ext>
            </a:extLst>
          </p:cNvPr>
          <p:cNvSpPr txBox="1"/>
          <p:nvPr/>
        </p:nvSpPr>
        <p:spPr>
          <a:xfrm>
            <a:off x="10562067" y="17520"/>
            <a:ext cx="1673215" cy="276999"/>
          </a:xfrm>
          <a:prstGeom prst="rect">
            <a:avLst/>
          </a:prstGeom>
          <a:noFill/>
        </p:spPr>
        <p:txBody>
          <a:bodyPr wrap="none" rtlCol="0">
            <a:spAutoFit/>
          </a:bodyPr>
          <a:lstStyle/>
          <a:p>
            <a:r>
              <a:rPr lang="ru-RU" sz="1200" dirty="0">
                <a:solidFill>
                  <a:schemeClr val="tx2">
                    <a:lumMod val="40000"/>
                    <a:lumOff val="60000"/>
                  </a:schemeClr>
                </a:solidFill>
              </a:rPr>
              <a:t>Русский язык, </a:t>
            </a:r>
            <a:r>
              <a:rPr lang="en-US" sz="1200" dirty="0">
                <a:solidFill>
                  <a:schemeClr val="tx2">
                    <a:lumMod val="40000"/>
                    <a:lumOff val="60000"/>
                  </a:schemeClr>
                </a:solidFill>
              </a:rPr>
              <a:t>10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1617369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3382117631"/>
              </p:ext>
            </p:extLst>
          </p:nvPr>
        </p:nvGraphicFramePr>
        <p:xfrm>
          <a:off x="239516" y="762330"/>
          <a:ext cx="11837154" cy="5525681"/>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8673264" y="5190914"/>
            <a:ext cx="256421" cy="2070241"/>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729483" y="5279808"/>
            <a:ext cx="254878" cy="1901724"/>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6818331" y="5462298"/>
            <a:ext cx="225692" cy="1523055"/>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3425411" y="3625170"/>
            <a:ext cx="192527" cy="5148650"/>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A8123AB-B78E-4DA2-BDCE-A3E5D1AA0A7F}"/>
              </a:ext>
            </a:extLst>
          </p:cNvPr>
          <p:cNvSpPr txBox="1"/>
          <p:nvPr/>
        </p:nvSpPr>
        <p:spPr>
          <a:xfrm>
            <a:off x="3245449" y="6322068"/>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6654952" y="6306863"/>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8505824" y="6354245"/>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580697" y="6386490"/>
            <a:ext cx="552450" cy="369332"/>
          </a:xfrm>
          <a:prstGeom prst="rect">
            <a:avLst/>
          </a:prstGeom>
          <a:noFill/>
        </p:spPr>
        <p:txBody>
          <a:bodyPr wrap="square" rtlCol="0">
            <a:spAutoFit/>
          </a:bodyPr>
          <a:lstStyle/>
          <a:p>
            <a:r>
              <a:rPr lang="ru-RU" dirty="0"/>
              <a:t>«5»</a:t>
            </a:r>
          </a:p>
        </p:txBody>
      </p:sp>
      <p:sp>
        <p:nvSpPr>
          <p:cNvPr id="14" name="TextBox 13">
            <a:extLst>
              <a:ext uri="{FF2B5EF4-FFF2-40B4-BE49-F238E27FC236}">
                <a16:creationId xmlns:a16="http://schemas.microsoft.com/office/drawing/2014/main" id="{F756EAFA-1B79-4C08-BA41-CAA96A4F0EE1}"/>
              </a:ext>
            </a:extLst>
          </p:cNvPr>
          <p:cNvSpPr txBox="1"/>
          <p:nvPr/>
        </p:nvSpPr>
        <p:spPr>
          <a:xfrm>
            <a:off x="10562067" y="17520"/>
            <a:ext cx="1673215" cy="276999"/>
          </a:xfrm>
          <a:prstGeom prst="rect">
            <a:avLst/>
          </a:prstGeom>
          <a:noFill/>
        </p:spPr>
        <p:txBody>
          <a:bodyPr wrap="none" rtlCol="0">
            <a:spAutoFit/>
          </a:bodyPr>
          <a:lstStyle/>
          <a:p>
            <a:r>
              <a:rPr lang="ru-RU" sz="1200" dirty="0">
                <a:solidFill>
                  <a:schemeClr val="tx2">
                    <a:lumMod val="40000"/>
                    <a:lumOff val="60000"/>
                  </a:schemeClr>
                </a:solidFill>
              </a:rPr>
              <a:t>Русский язык, </a:t>
            </a:r>
            <a:r>
              <a:rPr lang="en-US" sz="1200" dirty="0">
                <a:solidFill>
                  <a:schemeClr val="tx2">
                    <a:lumMod val="40000"/>
                    <a:lumOff val="60000"/>
                  </a:schemeClr>
                </a:solidFill>
              </a:rPr>
              <a:t>10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2419835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fontScale="90000"/>
          </a:bodyPr>
          <a:lstStyle/>
          <a:p>
            <a:r>
              <a:rPr lang="ru-RU" dirty="0"/>
              <a:t>Выполнение заданий группами участников, %</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202975571"/>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ED1AEF89-7E89-4B74-8BE6-25F507722F17}"/>
              </a:ext>
            </a:extLst>
          </p:cNvPr>
          <p:cNvSpPr txBox="1"/>
          <p:nvPr/>
        </p:nvSpPr>
        <p:spPr>
          <a:xfrm>
            <a:off x="10562067" y="17520"/>
            <a:ext cx="1673215" cy="276999"/>
          </a:xfrm>
          <a:prstGeom prst="rect">
            <a:avLst/>
          </a:prstGeom>
          <a:noFill/>
        </p:spPr>
        <p:txBody>
          <a:bodyPr wrap="none" rtlCol="0">
            <a:spAutoFit/>
          </a:bodyPr>
          <a:lstStyle/>
          <a:p>
            <a:r>
              <a:rPr lang="ru-RU" sz="1200" dirty="0">
                <a:solidFill>
                  <a:schemeClr val="tx2">
                    <a:lumMod val="40000"/>
                    <a:lumOff val="60000"/>
                  </a:schemeClr>
                </a:solidFill>
              </a:rPr>
              <a:t>Русский язык, </a:t>
            </a:r>
            <a:r>
              <a:rPr lang="en-US" sz="1200" dirty="0">
                <a:solidFill>
                  <a:schemeClr val="tx2">
                    <a:lumMod val="40000"/>
                    <a:lumOff val="60000"/>
                  </a:schemeClr>
                </a:solidFill>
              </a:rPr>
              <a:t>10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3521358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rmAutofit fontScale="90000"/>
          </a:bodyPr>
          <a:lstStyle/>
          <a:p>
            <a:r>
              <a:rPr lang="ru-RU" dirty="0"/>
              <a:t>Сравнение отметок за работу с отметками по журналу</a:t>
            </a:r>
          </a:p>
        </p:txBody>
      </p:sp>
      <mc:AlternateContent xmlns:mc="http://schemas.openxmlformats.org/markup-compatibility/2006" xmlns:cx1="http://schemas.microsoft.com/office/drawing/2015/9/8/chartex">
        <mc:Choice Requires="cx1">
          <p:graphicFrame>
            <p:nvGraphicFramePr>
              <p:cNvPr id="4" name="Диаграмма 3">
                <a:extLst>
                  <a:ext uri="{FF2B5EF4-FFF2-40B4-BE49-F238E27FC236}">
                    <a16:creationId xmlns:a16="http://schemas.microsoft.com/office/drawing/2014/main" id="{1D18E353-2AB9-4E66-814B-113B7F2CE3E7}"/>
                  </a:ext>
                </a:extLst>
              </p:cNvPr>
              <p:cNvGraphicFramePr/>
              <p:nvPr>
                <p:extLst>
                  <p:ext uri="{D42A27DB-BD31-4B8C-83A1-F6EECF244321}">
                    <p14:modId xmlns:p14="http://schemas.microsoft.com/office/powerpoint/2010/main" val="3155616977"/>
                  </p:ext>
                </p:extLst>
              </p:nvPr>
            </p:nvGraphicFramePr>
            <p:xfrm>
              <a:off x="1680175" y="1055802"/>
              <a:ext cx="8831649" cy="493498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Диаграмма 3">
                <a:extLst>
                  <a:ext uri="{FF2B5EF4-FFF2-40B4-BE49-F238E27FC236}">
                    <a16:creationId xmlns:a16="http://schemas.microsoft.com/office/drawing/2014/main" id="{1D18E353-2AB9-4E66-814B-113B7F2CE3E7}"/>
                  </a:ext>
                </a:extLst>
              </p:cNvPr>
              <p:cNvPicPr>
                <a:picLocks noGrp="1" noRot="1" noChangeAspect="1" noMove="1" noResize="1" noEditPoints="1" noAdjustHandles="1" noChangeArrowheads="1" noChangeShapeType="1"/>
              </p:cNvPicPr>
              <p:nvPr/>
            </p:nvPicPr>
            <p:blipFill>
              <a:blip r:embed="rId3"/>
              <a:stretch>
                <a:fillRect/>
              </a:stretch>
            </p:blipFill>
            <p:spPr>
              <a:xfrm>
                <a:off x="1680175" y="1055802"/>
                <a:ext cx="8831649" cy="4934988"/>
              </a:xfrm>
              <a:prstGeom prst="rect">
                <a:avLst/>
              </a:prstGeom>
            </p:spPr>
          </p:pic>
        </mc:Fallback>
      </mc:AlternateContent>
      <p:sp>
        <p:nvSpPr>
          <p:cNvPr id="7" name="TextBox 6">
            <a:extLst>
              <a:ext uri="{FF2B5EF4-FFF2-40B4-BE49-F238E27FC236}">
                <a16:creationId xmlns:a16="http://schemas.microsoft.com/office/drawing/2014/main" id="{A3ACFCFF-66AC-41A0-9472-899DA2FF8D90}"/>
              </a:ext>
            </a:extLst>
          </p:cNvPr>
          <p:cNvSpPr txBox="1"/>
          <p:nvPr/>
        </p:nvSpPr>
        <p:spPr>
          <a:xfrm>
            <a:off x="10562067" y="17520"/>
            <a:ext cx="1673215" cy="276999"/>
          </a:xfrm>
          <a:prstGeom prst="rect">
            <a:avLst/>
          </a:prstGeom>
          <a:noFill/>
        </p:spPr>
        <p:txBody>
          <a:bodyPr wrap="none" rtlCol="0">
            <a:spAutoFit/>
          </a:bodyPr>
          <a:lstStyle/>
          <a:p>
            <a:r>
              <a:rPr lang="ru-RU" sz="1200" dirty="0">
                <a:solidFill>
                  <a:schemeClr val="tx2">
                    <a:lumMod val="40000"/>
                    <a:lumOff val="60000"/>
                  </a:schemeClr>
                </a:solidFill>
              </a:rPr>
              <a:t>Русский язык, </a:t>
            </a:r>
            <a:r>
              <a:rPr lang="en-US" sz="1200" dirty="0">
                <a:solidFill>
                  <a:schemeClr val="tx2">
                    <a:lumMod val="40000"/>
                    <a:lumOff val="60000"/>
                  </a:schemeClr>
                </a:solidFill>
              </a:rPr>
              <a:t>10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1704387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sz="2800" dirty="0"/>
              <a:t>В ВПР по русскому языку в 10 классах приняло участие </a:t>
            </a:r>
            <a:r>
              <a:rPr lang="ru-RU" sz="2800" b="1" dirty="0"/>
              <a:t>7363 </a:t>
            </a:r>
            <a:r>
              <a:rPr lang="ru-RU" sz="2800" dirty="0"/>
              <a:t>человека.</a:t>
            </a:r>
          </a:p>
          <a:p>
            <a:endParaRPr lang="ru-RU" sz="2800" dirty="0"/>
          </a:p>
          <a:p>
            <a:pPr marL="285750" indent="-285750">
              <a:buFont typeface="Courier New" panose="02070309020205020404" pitchFamily="49" charset="0"/>
              <a:buChar char="o"/>
            </a:pPr>
            <a:r>
              <a:rPr lang="ru-RU" sz="2800" dirty="0"/>
              <a:t>Не справились с  работой (получили «2») </a:t>
            </a:r>
            <a:r>
              <a:rPr lang="ru-RU" sz="2800" b="1" dirty="0"/>
              <a:t>535</a:t>
            </a:r>
            <a:r>
              <a:rPr lang="ru-RU" sz="2800" dirty="0"/>
              <a:t> участников (</a:t>
            </a:r>
            <a:r>
              <a:rPr lang="ru-RU" sz="2800" b="1" dirty="0"/>
              <a:t>7,27</a:t>
            </a:r>
            <a:r>
              <a:rPr lang="ru-RU" sz="2800" dirty="0"/>
              <a:t>%).</a:t>
            </a:r>
          </a:p>
          <a:p>
            <a:endParaRPr lang="ru-RU" sz="2800" dirty="0"/>
          </a:p>
          <a:p>
            <a:pPr marL="285750" indent="-285750">
              <a:buFont typeface="Courier New" panose="02070309020205020404" pitchFamily="49" charset="0"/>
              <a:buChar char="o"/>
            </a:pPr>
            <a:r>
              <a:rPr lang="ru-RU" sz="2800" dirty="0"/>
              <a:t> </a:t>
            </a:r>
            <a:r>
              <a:rPr lang="ru-RU" sz="2800" b="1" dirty="0"/>
              <a:t>61,19 </a:t>
            </a:r>
            <a:r>
              <a:rPr lang="ru-RU" sz="2800" dirty="0"/>
              <a:t>% участников показали качество знаний (получили «4» и «5») в процессе выполнения работы.</a:t>
            </a:r>
          </a:p>
          <a:p>
            <a:endParaRPr lang="ru-RU" sz="2800" dirty="0"/>
          </a:p>
          <a:p>
            <a:pPr marL="285750" indent="-285750">
              <a:buFont typeface="Courier New" panose="02070309020205020404" pitchFamily="49" charset="0"/>
              <a:buChar char="o"/>
            </a:pPr>
            <a:r>
              <a:rPr lang="ru-RU" sz="2800" dirty="0"/>
              <a:t>Наибольшую сложность при выполнении работы вызвали задания                 № </a:t>
            </a:r>
            <a:r>
              <a:rPr lang="ru-RU" sz="2800" b="1" dirty="0"/>
              <a:t>4, 6К1, 7К1, 7К2, 10К3.</a:t>
            </a:r>
            <a:endParaRPr lang="ru-RU" sz="2800" dirty="0"/>
          </a:p>
          <a:p>
            <a:endParaRPr lang="ru-RU" sz="2800" dirty="0"/>
          </a:p>
        </p:txBody>
      </p:sp>
      <p:sp>
        <p:nvSpPr>
          <p:cNvPr id="6" name="TextBox 5">
            <a:extLst>
              <a:ext uri="{FF2B5EF4-FFF2-40B4-BE49-F238E27FC236}">
                <a16:creationId xmlns:a16="http://schemas.microsoft.com/office/drawing/2014/main" id="{9A330809-48D7-467E-B1DA-DDEDAC33FB5D}"/>
              </a:ext>
            </a:extLst>
          </p:cNvPr>
          <p:cNvSpPr txBox="1"/>
          <p:nvPr/>
        </p:nvSpPr>
        <p:spPr>
          <a:xfrm>
            <a:off x="10562067" y="17520"/>
            <a:ext cx="1673215" cy="276999"/>
          </a:xfrm>
          <a:prstGeom prst="rect">
            <a:avLst/>
          </a:prstGeom>
          <a:noFill/>
        </p:spPr>
        <p:txBody>
          <a:bodyPr wrap="none" rtlCol="0">
            <a:spAutoFit/>
          </a:bodyPr>
          <a:lstStyle/>
          <a:p>
            <a:r>
              <a:rPr lang="ru-RU" sz="1200" dirty="0">
                <a:solidFill>
                  <a:schemeClr val="tx2">
                    <a:lumMod val="40000"/>
                    <a:lumOff val="60000"/>
                  </a:schemeClr>
                </a:solidFill>
              </a:rPr>
              <a:t>Русский язык, </a:t>
            </a:r>
            <a:r>
              <a:rPr lang="en-US" sz="1200" dirty="0">
                <a:solidFill>
                  <a:schemeClr val="tx2">
                    <a:lumMod val="40000"/>
                    <a:lumOff val="60000"/>
                  </a:schemeClr>
                </a:solidFill>
              </a:rPr>
              <a:t>10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4076174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математике</a:t>
            </a:r>
          </a:p>
        </p:txBody>
      </p:sp>
    </p:spTree>
    <p:extLst>
      <p:ext uri="{BB962C8B-B14F-4D97-AF65-F5344CB8AC3E}">
        <p14:creationId xmlns:p14="http://schemas.microsoft.com/office/powerpoint/2010/main" val="296802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r>
              <a:rPr lang="ru-RU" dirty="0">
                <a:solidFill>
                  <a:sysClr val="windowText" lastClr="000000"/>
                </a:solidFill>
              </a:rPr>
              <a:t>7</a:t>
            </a:r>
            <a:r>
              <a:rPr lang="en-US" dirty="0">
                <a:solidFill>
                  <a:sysClr val="windowText" lastClr="000000"/>
                </a:solidFill>
              </a:rPr>
              <a:t> </a:t>
            </a:r>
            <a:r>
              <a:rPr lang="ru-RU" dirty="0">
                <a:solidFill>
                  <a:sysClr val="windowText" lastClr="000000"/>
                </a:solidFill>
              </a:rPr>
              <a:t>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78760" y="2341046"/>
            <a:ext cx="3023852" cy="731668"/>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14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08739" y="5200284"/>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a:t>
            </a:r>
          </a:p>
          <a:p>
            <a:pPr algn="ctr"/>
            <a:r>
              <a:rPr lang="ru-RU" dirty="0">
                <a:solidFill>
                  <a:schemeClr val="tx1"/>
                </a:solidFill>
              </a:rPr>
              <a:t>из двух части</a:t>
            </a:r>
          </a:p>
          <a:p>
            <a:pPr algn="ctr"/>
            <a:endParaRPr lang="ru-RU" dirty="0">
              <a:solidFill>
                <a:schemeClr val="tx1"/>
              </a:solidFill>
            </a:endParaRP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2866204" y="5954701"/>
            <a:ext cx="9089905" cy="841358"/>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ru-RU" sz="1400" dirty="0">
                <a:solidFill>
                  <a:schemeClr val="tx1"/>
                </a:solidFill>
              </a:rPr>
              <a:t>Задания 13-17:</a:t>
            </a:r>
          </a:p>
          <a:p>
            <a:pPr>
              <a:lnSpc>
                <a:spcPct val="114000"/>
              </a:lnSpc>
            </a:pPr>
            <a:r>
              <a:rPr lang="ru-RU" sz="1400" dirty="0">
                <a:solidFill>
                  <a:schemeClr val="tx1"/>
                </a:solidFill>
              </a:rPr>
              <a:t>13, 14, 16, 17 – полное решение, т.е. последовательность действий и рассуждений</a:t>
            </a:r>
          </a:p>
          <a:p>
            <a:pPr>
              <a:lnSpc>
                <a:spcPct val="114000"/>
              </a:lnSpc>
            </a:pPr>
            <a:r>
              <a:rPr lang="ru-RU" sz="1400" dirty="0">
                <a:solidFill>
                  <a:schemeClr val="tx1"/>
                </a:solidFill>
              </a:rPr>
              <a:t>15 – график функции и ответ на вопрос задачи </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7</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24</a:t>
            </a:r>
          </a:p>
        </p:txBody>
      </p:sp>
      <p:sp>
        <p:nvSpPr>
          <p:cNvPr id="14" name="Прямоугольник: скругленные углы 13">
            <a:extLst>
              <a:ext uri="{FF2B5EF4-FFF2-40B4-BE49-F238E27FC236}">
                <a16:creationId xmlns:a16="http://schemas.microsoft.com/office/drawing/2014/main" id="{3EEB01CB-1853-44FF-B0DC-3ADB00B795AF}"/>
              </a:ext>
            </a:extLst>
          </p:cNvPr>
          <p:cNvSpPr/>
          <p:nvPr/>
        </p:nvSpPr>
        <p:spPr>
          <a:xfrm>
            <a:off x="1978760" y="3149948"/>
            <a:ext cx="3023852" cy="70995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3 задания повышенного уровня сложности</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0-6</a:t>
                      </a:r>
                    </a:p>
                  </a:txBody>
                  <a:tcPr anchor="ctr"/>
                </a:tc>
                <a:tc>
                  <a:txBody>
                    <a:bodyPr/>
                    <a:lstStyle/>
                    <a:p>
                      <a:pPr algn="ctr"/>
                      <a:r>
                        <a:rPr lang="ru-RU" sz="1600" dirty="0"/>
                        <a:t>7-12</a:t>
                      </a:r>
                    </a:p>
                  </a:txBody>
                  <a:tcPr anchor="ctr"/>
                </a:tc>
                <a:tc>
                  <a:txBody>
                    <a:bodyPr/>
                    <a:lstStyle/>
                    <a:p>
                      <a:pPr algn="ctr"/>
                      <a:r>
                        <a:rPr lang="ru-RU" sz="1600" dirty="0"/>
                        <a:t>13-18</a:t>
                      </a:r>
                    </a:p>
                  </a:txBody>
                  <a:tcPr anchor="ctr"/>
                </a:tc>
                <a:tc>
                  <a:txBody>
                    <a:bodyPr/>
                    <a:lstStyle/>
                    <a:p>
                      <a:pPr algn="ctr"/>
                      <a:r>
                        <a:rPr lang="ru-RU" sz="1600" dirty="0"/>
                        <a:t>19-24</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1922149" y="5662532"/>
            <a:ext cx="854002"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90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22" name="Прямоугольник: скругленные углы 21">
            <a:extLst>
              <a:ext uri="{FF2B5EF4-FFF2-40B4-BE49-F238E27FC236}">
                <a16:creationId xmlns:a16="http://schemas.microsoft.com/office/drawing/2014/main" id="{5E9AC808-ED66-4CE9-8380-7389510699E6}"/>
              </a:ext>
            </a:extLst>
          </p:cNvPr>
          <p:cNvSpPr/>
          <p:nvPr/>
        </p:nvSpPr>
        <p:spPr>
          <a:xfrm>
            <a:off x="2866204" y="5015028"/>
            <a:ext cx="9089905" cy="851981"/>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endParaRPr lang="ru-RU" sz="1400" dirty="0">
              <a:solidFill>
                <a:schemeClr val="tx1"/>
              </a:solidFill>
            </a:endParaRPr>
          </a:p>
          <a:p>
            <a:pPr>
              <a:lnSpc>
                <a:spcPct val="114000"/>
              </a:lnSpc>
            </a:pPr>
            <a:r>
              <a:rPr lang="ru-RU" sz="1400" dirty="0">
                <a:solidFill>
                  <a:schemeClr val="tx1"/>
                </a:solidFill>
              </a:rPr>
              <a:t>Задания 1-12:</a:t>
            </a:r>
          </a:p>
          <a:p>
            <a:pPr>
              <a:lnSpc>
                <a:spcPct val="114000"/>
              </a:lnSpc>
            </a:pPr>
            <a:r>
              <a:rPr lang="ru-RU" sz="1400" dirty="0">
                <a:solidFill>
                  <a:schemeClr val="tx1"/>
                </a:solidFill>
              </a:rPr>
              <a:t>1-12 – запись ответа</a:t>
            </a:r>
          </a:p>
          <a:p>
            <a:endParaRPr lang="ru-RU" sz="1400" dirty="0">
              <a:solidFill>
                <a:schemeClr val="tx1"/>
              </a:solidFill>
            </a:endParaRPr>
          </a:p>
        </p:txBody>
      </p:sp>
      <p:sp>
        <p:nvSpPr>
          <p:cNvPr id="23" name="TextBox 22">
            <a:extLst>
              <a:ext uri="{FF2B5EF4-FFF2-40B4-BE49-F238E27FC236}">
                <a16:creationId xmlns:a16="http://schemas.microsoft.com/office/drawing/2014/main" id="{C3DCE9BB-F4CF-4B95-91A6-92B2AC950244}"/>
              </a:ext>
            </a:extLst>
          </p:cNvPr>
          <p:cNvSpPr txBox="1"/>
          <p:nvPr/>
        </p:nvSpPr>
        <p:spPr>
          <a:xfrm>
            <a:off x="10662222" y="19936"/>
            <a:ext cx="1608325" cy="276999"/>
          </a:xfrm>
          <a:prstGeom prst="rect">
            <a:avLst/>
          </a:prstGeom>
          <a:noFill/>
        </p:spPr>
        <p:txBody>
          <a:bodyPr wrap="none" rtlCol="0">
            <a:spAutoFit/>
          </a:bodyPr>
          <a:lstStyle/>
          <a:p>
            <a:r>
              <a:rPr lang="ru-RU" sz="1200" dirty="0">
                <a:solidFill>
                  <a:schemeClr val="tx2">
                    <a:lumMod val="40000"/>
                    <a:lumOff val="60000"/>
                  </a:schemeClr>
                </a:solidFill>
              </a:rPr>
              <a:t>Математика, </a:t>
            </a:r>
            <a:r>
              <a:rPr lang="en-US" sz="1200" dirty="0">
                <a:solidFill>
                  <a:schemeClr val="tx2">
                    <a:lumMod val="40000"/>
                    <a:lumOff val="60000"/>
                  </a:schemeClr>
                </a:solidFill>
              </a:rPr>
              <a:t>10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2616580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graphicFrame>
        <p:nvGraphicFramePr>
          <p:cNvPr id="5" name="Таблица 4">
            <a:extLst>
              <a:ext uri="{FF2B5EF4-FFF2-40B4-BE49-F238E27FC236}">
                <a16:creationId xmlns:a16="http://schemas.microsoft.com/office/drawing/2014/main" id="{E2C63D16-4AD3-47DF-9954-447C61C7C887}"/>
              </a:ext>
            </a:extLst>
          </p:cNvPr>
          <p:cNvGraphicFramePr>
            <a:graphicFrameLocks noGrp="1"/>
          </p:cNvGraphicFramePr>
          <p:nvPr>
            <p:extLst>
              <p:ext uri="{D42A27DB-BD31-4B8C-83A1-F6EECF244321}">
                <p14:modId xmlns:p14="http://schemas.microsoft.com/office/powerpoint/2010/main" val="3675389136"/>
              </p:ext>
            </p:extLst>
          </p:nvPr>
        </p:nvGraphicFramePr>
        <p:xfrm>
          <a:off x="125468" y="725181"/>
          <a:ext cx="11760989" cy="5924491"/>
        </p:xfrm>
        <a:graphic>
          <a:graphicData uri="http://schemas.openxmlformats.org/drawingml/2006/table">
            <a:tbl>
              <a:tblPr firstRow="1" firstCol="1" lastRow="1" lastCol="1" bandRow="1" bandCol="1">
                <a:tableStyleId>{5940675A-B579-460E-94D1-54222C63F5DA}</a:tableStyleId>
              </a:tblPr>
              <a:tblGrid>
                <a:gridCol w="474607">
                  <a:extLst>
                    <a:ext uri="{9D8B030D-6E8A-4147-A177-3AD203B41FA5}">
                      <a16:colId xmlns:a16="http://schemas.microsoft.com/office/drawing/2014/main" val="3371003209"/>
                    </a:ext>
                  </a:extLst>
                </a:gridCol>
                <a:gridCol w="11286382">
                  <a:extLst>
                    <a:ext uri="{9D8B030D-6E8A-4147-A177-3AD203B41FA5}">
                      <a16:colId xmlns:a16="http://schemas.microsoft.com/office/drawing/2014/main" val="1794966923"/>
                    </a:ext>
                  </a:extLst>
                </a:gridCol>
              </a:tblGrid>
              <a:tr h="348498">
                <a:tc>
                  <a:txBody>
                    <a:bodyPr/>
                    <a:lstStyle/>
                    <a:p>
                      <a:pPr marL="67945" marR="49530" algn="ctr">
                        <a:lnSpc>
                          <a:spcPct val="100000"/>
                        </a:lnSpc>
                        <a:spcAft>
                          <a:spcPts val="0"/>
                        </a:spcAft>
                      </a:pPr>
                      <a:r>
                        <a:rPr lang="ru-RU" sz="1100" b="1" dirty="0">
                          <a:effectLst/>
                          <a:latin typeface="Times New Roman" panose="02020603050405020304" pitchFamily="18" charset="0"/>
                          <a:cs typeface="Times New Roman" panose="02020603050405020304" pitchFamily="18" charset="0"/>
                        </a:rPr>
                        <a:t>№ п/п</a:t>
                      </a:r>
                      <a:endParaRPr lang="ru-RU"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7945" marR="49530" algn="ctr">
                        <a:lnSpc>
                          <a:spcPct val="100000"/>
                        </a:lnSpc>
                        <a:spcAft>
                          <a:spcPts val="0"/>
                        </a:spcAft>
                      </a:pPr>
                      <a:r>
                        <a:rPr lang="ru-RU" sz="1100" b="1" dirty="0">
                          <a:effectLst/>
                          <a:latin typeface="Times New Roman" panose="02020603050405020304" pitchFamily="18" charset="0"/>
                          <a:cs typeface="Times New Roman" panose="02020603050405020304" pitchFamily="18" charset="0"/>
                        </a:rPr>
                        <a:t>Блоки </a:t>
                      </a:r>
                      <a:r>
                        <a:rPr lang="ru-RU" sz="1100" b="1" dirty="0" err="1">
                          <a:effectLst/>
                          <a:latin typeface="Times New Roman" panose="02020603050405020304" pitchFamily="18" charset="0"/>
                          <a:cs typeface="Times New Roman" panose="02020603050405020304" pitchFamily="18" charset="0"/>
                        </a:rPr>
                        <a:t>ПООП</a:t>
                      </a:r>
                      <a:r>
                        <a:rPr lang="ru-RU" sz="1100" b="1" dirty="0">
                          <a:effectLst/>
                          <a:latin typeface="Times New Roman" panose="02020603050405020304" pitchFamily="18" charset="0"/>
                          <a:cs typeface="Times New Roman" panose="02020603050405020304" pitchFamily="18" charset="0"/>
                        </a:rPr>
                        <a:t> : выпускник научится / получит возможность научиться или проверяемые требования (умения) в соответствии с </a:t>
                      </a:r>
                      <a:r>
                        <a:rPr lang="ru-RU" sz="1100" b="1" dirty="0" err="1">
                          <a:effectLst/>
                          <a:latin typeface="Times New Roman" panose="02020603050405020304" pitchFamily="18" charset="0"/>
                          <a:cs typeface="Times New Roman" panose="02020603050405020304" pitchFamily="18" charset="0"/>
                        </a:rPr>
                        <a:t>ФГОС</a:t>
                      </a:r>
                      <a:endParaRPr lang="ru-RU"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951856539"/>
                  </a:ext>
                </a:extLst>
              </a:tr>
              <a:tr h="174255">
                <a:tc>
                  <a:txBody>
                    <a:bodyPr/>
                    <a:lstStyle/>
                    <a:p>
                      <a:pPr marL="0" algn="ctr">
                        <a:lnSpc>
                          <a:spcPct val="100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0" marR="0" marT="0" marB="0" anchor="ctr"/>
                </a:tc>
                <a:tc>
                  <a:txBody>
                    <a:bodyPr/>
                    <a:lstStyle/>
                    <a:p>
                      <a:pPr algn="l" fontAlgn="b"/>
                      <a:r>
                        <a:rPr lang="ru-RU" sz="1000" b="0" i="0" u="none" strike="noStrike" dirty="0">
                          <a:solidFill>
                            <a:srgbClr val="000000"/>
                          </a:solidFill>
                          <a:effectLst/>
                          <a:latin typeface="Calibri" panose="020F0502020204030204" pitchFamily="34" charset="0"/>
                        </a:rPr>
                        <a:t>Оперировать понятиями: рациональное и действительное число, обыкновенная и десятичная дробь, проценты</a:t>
                      </a:r>
                    </a:p>
                  </a:txBody>
                  <a:tcPr marL="9525" marR="9525" marT="9525" marB="0" anchor="ctr"/>
                </a:tc>
                <a:extLst>
                  <a:ext uri="{0D108BD9-81ED-4DB2-BD59-A6C34878D82A}">
                    <a16:rowId xmlns:a16="http://schemas.microsoft.com/office/drawing/2014/main" val="1316804931"/>
                  </a:ext>
                </a:extLst>
              </a:tr>
              <a:tr h="312257">
                <a:tc>
                  <a:txBody>
                    <a:bodyPr/>
                    <a:lstStyle/>
                    <a:p>
                      <a:pPr marL="0" algn="ctr">
                        <a:lnSpc>
                          <a:spcPct val="100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0" marR="0" marT="0" marB="0" anchor="ctr"/>
                </a:tc>
                <a:tc>
                  <a:txBody>
                    <a:bodyPr/>
                    <a:lstStyle/>
                    <a:p>
                      <a:pPr algn="l" fontAlgn="b"/>
                      <a:r>
                        <a:rPr lang="ru-RU" sz="1000" b="0" i="0" u="none" strike="noStrike" dirty="0">
                          <a:solidFill>
                            <a:srgbClr val="000000"/>
                          </a:solidFill>
                          <a:effectLst/>
                          <a:latin typeface="Calibri" panose="020F0502020204030204" pitchFamily="34" charset="0"/>
                        </a:rPr>
                        <a:t>Оперировать понятиями: степень с целым показателем, стандартная форма записи действительного числа, корень натуральной степени; использовать подходящую форму записи действительных чисел для решения практических задач и представления данных</a:t>
                      </a:r>
                    </a:p>
                  </a:txBody>
                  <a:tcPr marL="9525" marR="9525" marT="9525" marB="0" anchor="ctr"/>
                </a:tc>
                <a:extLst>
                  <a:ext uri="{0D108BD9-81ED-4DB2-BD59-A6C34878D82A}">
                    <a16:rowId xmlns:a16="http://schemas.microsoft.com/office/drawing/2014/main" val="2519602564"/>
                  </a:ext>
                </a:extLst>
              </a:tr>
              <a:tr h="174255">
                <a:tc>
                  <a:txBody>
                    <a:bodyPr/>
                    <a:lstStyle/>
                    <a:p>
                      <a:pPr marL="0" algn="ctr">
                        <a:lnSpc>
                          <a:spcPct val="100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0" marR="0" marT="0" marB="0" anchor="ctr"/>
                </a:tc>
                <a:tc>
                  <a:txBody>
                    <a:bodyPr/>
                    <a:lstStyle/>
                    <a:p>
                      <a:pPr algn="l" fontAlgn="b"/>
                      <a:r>
                        <a:rPr lang="ru-RU" sz="1000" b="0" i="0" u="none" strike="noStrike" dirty="0">
                          <a:solidFill>
                            <a:srgbClr val="000000"/>
                          </a:solidFill>
                          <a:effectLst/>
                          <a:latin typeface="Calibri" panose="020F0502020204030204" pitchFamily="34" charset="0"/>
                        </a:rPr>
                        <a:t>Оперировать понятиями: синус, косинус и тангенс произвольного угла; использовать запись произвольного угла через обратные тригонометрические функции </a:t>
                      </a:r>
                    </a:p>
                  </a:txBody>
                  <a:tcPr marL="9525" marR="9525" marT="9525" marB="0" anchor="ctr"/>
                </a:tc>
                <a:extLst>
                  <a:ext uri="{0D108BD9-81ED-4DB2-BD59-A6C34878D82A}">
                    <a16:rowId xmlns:a16="http://schemas.microsoft.com/office/drawing/2014/main" val="1679355219"/>
                  </a:ext>
                </a:extLst>
              </a:tr>
              <a:tr h="312257">
                <a:tc>
                  <a:txBody>
                    <a:bodyPr/>
                    <a:lstStyle/>
                    <a:p>
                      <a:pPr marL="0" algn="ctr">
                        <a:lnSpc>
                          <a:spcPct val="100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0" marR="0" marT="0" marB="0" anchor="ctr"/>
                </a:tc>
                <a:tc>
                  <a:txBody>
                    <a:bodyPr/>
                    <a:lstStyle/>
                    <a:p>
                      <a:pPr algn="l" fontAlgn="b"/>
                      <a:r>
                        <a:rPr lang="ru-RU" sz="1000" b="0" i="0" u="none" strike="noStrike" dirty="0">
                          <a:solidFill>
                            <a:srgbClr val="000000"/>
                          </a:solidFill>
                          <a:effectLst/>
                          <a:latin typeface="Calibri" panose="020F0502020204030204" pitchFamily="34" charset="0"/>
                        </a:rPr>
                        <a:t>Оперировать понятиями: последовательность, арифметическая и геометрическая прогрессии. Оперировать понятиями: бесконечно убывающая геометрическая прогрессия, сумма бесконечно убывающей геометрической прогрессии</a:t>
                      </a:r>
                    </a:p>
                  </a:txBody>
                  <a:tcPr marL="9525" marR="9525" marT="9525" marB="0" anchor="ctr"/>
                </a:tc>
                <a:extLst>
                  <a:ext uri="{0D108BD9-81ED-4DB2-BD59-A6C34878D82A}">
                    <a16:rowId xmlns:a16="http://schemas.microsoft.com/office/drawing/2014/main" val="2510523923"/>
                  </a:ext>
                </a:extLst>
              </a:tr>
              <a:tr h="463654">
                <a:tc>
                  <a:txBody>
                    <a:bodyPr/>
                    <a:lstStyle/>
                    <a:p>
                      <a:pPr marL="0" algn="ctr">
                        <a:lnSpc>
                          <a:spcPct val="100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0" marR="0" marT="0" marB="0" anchor="ctr"/>
                </a:tc>
                <a:tc>
                  <a:txBody>
                    <a:bodyPr/>
                    <a:lstStyle/>
                    <a:p>
                      <a:pPr algn="l" fontAlgn="b"/>
                      <a:r>
                        <a:rPr lang="ru-RU" sz="1000" b="0" i="0" u="none" strike="noStrike" dirty="0">
                          <a:solidFill>
                            <a:srgbClr val="000000"/>
                          </a:solidFill>
                          <a:effectLst/>
                          <a:latin typeface="Calibri" panose="020F0502020204030204" pitchFamily="34" charset="0"/>
                        </a:rPr>
                        <a:t>Применять полученные знания на практике: анализировать реальные ситуации и применять изученные понятия в процессе поиска решения математически сформулированной проблемы; моделировать реальные ситуации на языке геометрии; исследовать построенные модели с использованием геометрических понятий и теорем, аппарата алгебры; решать практические задачи, связанные с нахождением геометрических величин</a:t>
                      </a:r>
                    </a:p>
                  </a:txBody>
                  <a:tcPr marL="9525" marR="9525" marT="9525" marB="0" anchor="ctr"/>
                </a:tc>
                <a:extLst>
                  <a:ext uri="{0D108BD9-81ED-4DB2-BD59-A6C34878D82A}">
                    <a16:rowId xmlns:a16="http://schemas.microsoft.com/office/drawing/2014/main" val="90867957"/>
                  </a:ext>
                </a:extLst>
              </a:tr>
              <a:tr h="312257">
                <a:tc>
                  <a:txBody>
                    <a:bodyPr/>
                    <a:lstStyle/>
                    <a:p>
                      <a:pPr marL="0" algn="ctr">
                        <a:lnSpc>
                          <a:spcPct val="100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0" marR="0" marT="0" marB="0" anchor="ctr"/>
                </a:tc>
                <a:tc>
                  <a:txBody>
                    <a:bodyPr/>
                    <a:lstStyle/>
                    <a:p>
                      <a:pPr algn="l" fontAlgn="b"/>
                      <a:r>
                        <a:rPr lang="ru-RU" sz="1000" b="0" i="0" u="none" strike="noStrike" dirty="0">
                          <a:solidFill>
                            <a:srgbClr val="000000"/>
                          </a:solidFill>
                          <a:effectLst/>
                          <a:latin typeface="Calibri" panose="020F0502020204030204" pitchFamily="34" charset="0"/>
                        </a:rPr>
                        <a:t>Оперировать понятиями: случайный эксперимент (опыт) и случайное событие, элементарное событие (элементарный исход) случайного опыта; находить вероятности в опытах с равновозможными случайными событиями; находить и сравнивать вероятности событий в изученных случайных экспериментах</a:t>
                      </a:r>
                    </a:p>
                  </a:txBody>
                  <a:tcPr marL="9525" marR="9525" marT="9525" marB="0" anchor="ctr"/>
                </a:tc>
                <a:extLst>
                  <a:ext uri="{0D108BD9-81ED-4DB2-BD59-A6C34878D82A}">
                    <a16:rowId xmlns:a16="http://schemas.microsoft.com/office/drawing/2014/main" val="1016968410"/>
                  </a:ext>
                </a:extLst>
              </a:tr>
              <a:tr h="174255">
                <a:tc>
                  <a:txBody>
                    <a:bodyPr/>
                    <a:lstStyle/>
                    <a:p>
                      <a:pPr marL="0" algn="ctr">
                        <a:lnSpc>
                          <a:spcPct val="100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0" marR="0" marT="0" marB="0" anchor="ctr"/>
                </a:tc>
                <a:tc>
                  <a:txBody>
                    <a:bodyPr/>
                    <a:lstStyle/>
                    <a:p>
                      <a:pPr algn="l" fontAlgn="b"/>
                      <a:r>
                        <a:rPr lang="ru-RU" sz="1000" b="0" i="0" u="none" strike="noStrike" dirty="0">
                          <a:solidFill>
                            <a:srgbClr val="000000"/>
                          </a:solidFill>
                          <a:effectLst/>
                          <a:latin typeface="Calibri" panose="020F0502020204030204" pitchFamily="34" charset="0"/>
                        </a:rPr>
                        <a:t>Использовать теоретико-множественный аппарат для описания реальных процессов и явлений, при решении задач из других учебных предметов</a:t>
                      </a:r>
                    </a:p>
                  </a:txBody>
                  <a:tcPr marL="9525" marR="9525" marT="9525" marB="0" anchor="ctr"/>
                </a:tc>
                <a:extLst>
                  <a:ext uri="{0D108BD9-81ED-4DB2-BD59-A6C34878D82A}">
                    <a16:rowId xmlns:a16="http://schemas.microsoft.com/office/drawing/2014/main" val="27220648"/>
                  </a:ext>
                </a:extLst>
              </a:tr>
              <a:tr h="174255">
                <a:tc>
                  <a:txBody>
                    <a:bodyPr/>
                    <a:lstStyle/>
                    <a:p>
                      <a:pPr marL="0" algn="ctr">
                        <a:lnSpc>
                          <a:spcPct val="100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0" marR="0" marT="0" marB="0" anchor="ctr"/>
                </a:tc>
                <a:tc>
                  <a:txBody>
                    <a:bodyPr/>
                    <a:lstStyle/>
                    <a:p>
                      <a:pPr algn="l" fontAlgn="b"/>
                      <a:r>
                        <a:rPr lang="ru-RU" sz="1000" b="0" i="0" u="none" strike="noStrike" dirty="0">
                          <a:solidFill>
                            <a:srgbClr val="000000"/>
                          </a:solidFill>
                          <a:effectLst/>
                          <a:latin typeface="Calibri" panose="020F0502020204030204" pitchFamily="34" charset="0"/>
                        </a:rPr>
                        <a:t>Строить и читать графики линейной функции, квадратичной функции, степенной функции с целым показателем</a:t>
                      </a:r>
                    </a:p>
                  </a:txBody>
                  <a:tcPr marL="9525" marR="9525" marT="9525" marB="0" anchor="ctr"/>
                </a:tc>
                <a:extLst>
                  <a:ext uri="{0D108BD9-81ED-4DB2-BD59-A6C34878D82A}">
                    <a16:rowId xmlns:a16="http://schemas.microsoft.com/office/drawing/2014/main" val="3581229686"/>
                  </a:ext>
                </a:extLst>
              </a:tr>
              <a:tr h="174255">
                <a:tc>
                  <a:txBody>
                    <a:bodyPr/>
                    <a:lstStyle/>
                    <a:p>
                      <a:pPr marL="0" algn="ctr">
                        <a:lnSpc>
                          <a:spcPct val="100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0" marR="0" marT="0" marB="0" anchor="ctr"/>
                </a:tc>
                <a:tc>
                  <a:txBody>
                    <a:bodyPr/>
                    <a:lstStyle/>
                    <a:p>
                      <a:pPr algn="l" fontAlgn="b"/>
                      <a:r>
                        <a:rPr lang="ru-RU" sz="1000" b="0" i="0" u="none" strike="noStrike" dirty="0">
                          <a:solidFill>
                            <a:srgbClr val="000000"/>
                          </a:solidFill>
                          <a:effectLst/>
                          <a:latin typeface="Calibri" panose="020F0502020204030204" pitchFamily="34" charset="0"/>
                        </a:rPr>
                        <a:t>Оперировать понятиями: условная вероятность, независимые события; находить вероятности с помощью правила умножения, дерева случайного опыта</a:t>
                      </a:r>
                    </a:p>
                  </a:txBody>
                  <a:tcPr marL="9525" marR="9525" marT="9525" marB="0" anchor="ctr"/>
                </a:tc>
                <a:extLst>
                  <a:ext uri="{0D108BD9-81ED-4DB2-BD59-A6C34878D82A}">
                    <a16:rowId xmlns:a16="http://schemas.microsoft.com/office/drawing/2014/main" val="3042111620"/>
                  </a:ext>
                </a:extLst>
              </a:tr>
              <a:tr h="174255">
                <a:tc>
                  <a:txBody>
                    <a:bodyPr/>
                    <a:lstStyle/>
                    <a:p>
                      <a:pPr marL="0" algn="ctr">
                        <a:lnSpc>
                          <a:spcPct val="100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0" marR="0" marT="0" marB="0" anchor="ctr"/>
                </a:tc>
                <a:tc>
                  <a:txBody>
                    <a:bodyPr/>
                    <a:lstStyle/>
                    <a:p>
                      <a:pPr algn="l" fontAlgn="b"/>
                      <a:r>
                        <a:rPr lang="ru-RU" sz="1000" b="0" i="0" u="none" strike="noStrike" dirty="0">
                          <a:solidFill>
                            <a:srgbClr val="000000"/>
                          </a:solidFill>
                          <a:effectLst/>
                          <a:latin typeface="Calibri" panose="020F0502020204030204" pitchFamily="34" charset="0"/>
                        </a:rPr>
                        <a:t>Выполнять преобразования тригонометрических выражений и решать тригонометрические уравнения</a:t>
                      </a:r>
                    </a:p>
                  </a:txBody>
                  <a:tcPr marL="9525" marR="9525" marT="9525" marB="0" anchor="ctr"/>
                </a:tc>
                <a:extLst>
                  <a:ext uri="{0D108BD9-81ED-4DB2-BD59-A6C34878D82A}">
                    <a16:rowId xmlns:a16="http://schemas.microsoft.com/office/drawing/2014/main" val="1851672037"/>
                  </a:ext>
                </a:extLst>
              </a:tr>
              <a:tr h="463654">
                <a:tc>
                  <a:txBody>
                    <a:bodyPr/>
                    <a:lstStyle/>
                    <a:p>
                      <a:pPr marL="0" marR="130810" algn="ctr">
                        <a:lnSpc>
                          <a:spcPct val="100000"/>
                        </a:lnSpc>
                        <a:spcAft>
                          <a:spcPts val="0"/>
                        </a:spcAft>
                      </a:pPr>
                      <a:r>
                        <a:rPr lang="ru-RU" sz="1100" kern="1100" spc="0" baseline="0" dirty="0">
                          <a:effectLst/>
                          <a:latin typeface="Times New Roman" panose="02020603050405020304" pitchFamily="18" charset="0"/>
                          <a:ea typeface="Times New Roman" panose="02020603050405020304" pitchFamily="18" charset="0"/>
                          <a:cs typeface="Times New Roman" panose="02020603050405020304" pitchFamily="18" charset="0"/>
                        </a:rPr>
                        <a:t>11</a:t>
                      </a:r>
                    </a:p>
                  </a:txBody>
                  <a:tcPr marL="0" marR="0" marT="0" marB="0" anchor="ctr"/>
                </a:tc>
                <a:tc>
                  <a:txBody>
                    <a:bodyPr/>
                    <a:lstStyle/>
                    <a:p>
                      <a:pPr algn="l" fontAlgn="b"/>
                      <a:r>
                        <a:rPr lang="ru-RU" sz="1000" b="0" i="0" u="none" strike="noStrike" dirty="0">
                          <a:solidFill>
                            <a:srgbClr val="000000"/>
                          </a:solidFill>
                          <a:effectLst/>
                          <a:latin typeface="Calibri" panose="020F0502020204030204" pitchFamily="34" charset="0"/>
                        </a:rPr>
                        <a:t>Применять полученные знания на практике: анализировать реальные ситуации и применять изученные понятия в процессе поиска решения математически сформулированной проблемы; моделировать реальные ситуации на языке геометрии; исследовать построенные модели с использованием геометрических понятий и теорем, аппарата алгебры; решать практические задачи, связанные с нахождением геометрических величин</a:t>
                      </a:r>
                    </a:p>
                  </a:txBody>
                  <a:tcPr marL="9525" marR="9525" marT="9525" marB="0" anchor="ctr"/>
                </a:tc>
                <a:extLst>
                  <a:ext uri="{0D108BD9-81ED-4DB2-BD59-A6C34878D82A}">
                    <a16:rowId xmlns:a16="http://schemas.microsoft.com/office/drawing/2014/main" val="1769400083"/>
                  </a:ext>
                </a:extLst>
              </a:tr>
              <a:tr h="312257">
                <a:tc>
                  <a:txBody>
                    <a:bodyPr/>
                    <a:lstStyle/>
                    <a:p>
                      <a:pPr marL="0" marR="130810" algn="ctr">
                        <a:lnSpc>
                          <a:spcPct val="100000"/>
                        </a:lnSpc>
                        <a:spcAft>
                          <a:spcPts val="0"/>
                        </a:spcAft>
                      </a:pPr>
                      <a:r>
                        <a:rPr lang="ru-RU" sz="1100" kern="1100" spc="0" baseline="0" dirty="0">
                          <a:effectLst/>
                          <a:latin typeface="Times New Roman" panose="02020603050405020304" pitchFamily="18" charset="0"/>
                          <a:ea typeface="Times New Roman" panose="02020603050405020304" pitchFamily="18" charset="0"/>
                          <a:cs typeface="Times New Roman" panose="02020603050405020304" pitchFamily="18" charset="0"/>
                        </a:rPr>
                        <a:t>12</a:t>
                      </a:r>
                    </a:p>
                  </a:txBody>
                  <a:tcPr marL="0" marR="0" marT="0" marB="0" anchor="ctr"/>
                </a:tc>
                <a:tc>
                  <a:txBody>
                    <a:bodyPr/>
                    <a:lstStyle/>
                    <a:p>
                      <a:pPr algn="l" fontAlgn="b"/>
                      <a:r>
                        <a:rPr lang="ru-RU" sz="1000" b="0" i="0" u="none" strike="noStrike" dirty="0">
                          <a:solidFill>
                            <a:srgbClr val="000000"/>
                          </a:solidFill>
                          <a:effectLst/>
                          <a:latin typeface="Calibri" panose="020F0502020204030204" pitchFamily="34" charset="0"/>
                        </a:rPr>
                        <a:t>Оперировать понятиями: параллельность и перпендикулярность прямых и плоскостей. Классифицировать взаимное расположение прямых и плоскостей в пространстве. Оперировать понятиями: двугранный угол, грани двугранного угла, ребро двугранного угла, линейный угол двугранного угла, градусная мера двугранного угла</a:t>
                      </a:r>
                    </a:p>
                  </a:txBody>
                  <a:tcPr marL="9525" marR="9525" marT="9525" marB="0" anchor="ctr"/>
                </a:tc>
                <a:extLst>
                  <a:ext uri="{0D108BD9-81ED-4DB2-BD59-A6C34878D82A}">
                    <a16:rowId xmlns:a16="http://schemas.microsoft.com/office/drawing/2014/main" val="1102929384"/>
                  </a:ext>
                </a:extLst>
              </a:tr>
              <a:tr h="174255">
                <a:tc>
                  <a:txBody>
                    <a:bodyPr/>
                    <a:lstStyle/>
                    <a:p>
                      <a:pPr marL="0" marR="130810" algn="ctr">
                        <a:lnSpc>
                          <a:spcPct val="100000"/>
                        </a:lnSpc>
                        <a:spcAft>
                          <a:spcPts val="0"/>
                        </a:spcAft>
                      </a:pPr>
                      <a:r>
                        <a:rPr lang="ru-RU" sz="1100" kern="1100" spc="0" baseline="0" dirty="0">
                          <a:effectLst/>
                          <a:latin typeface="Times New Roman" panose="02020603050405020304" pitchFamily="18" charset="0"/>
                          <a:ea typeface="Times New Roman" panose="02020603050405020304" pitchFamily="18" charset="0"/>
                          <a:cs typeface="Times New Roman" panose="02020603050405020304" pitchFamily="18" charset="0"/>
                        </a:rPr>
                        <a:t>13</a:t>
                      </a:r>
                    </a:p>
                  </a:txBody>
                  <a:tcPr marL="0" marR="0" marT="0" marB="0" anchor="ctr"/>
                </a:tc>
                <a:tc>
                  <a:txBody>
                    <a:bodyPr/>
                    <a:lstStyle/>
                    <a:p>
                      <a:pPr algn="l" fontAlgn="b"/>
                      <a:r>
                        <a:rPr lang="ru-RU" sz="1000" b="0" i="0" u="none" strike="noStrike" dirty="0">
                          <a:solidFill>
                            <a:srgbClr val="000000"/>
                          </a:solidFill>
                          <a:effectLst/>
                          <a:latin typeface="Calibri" panose="020F0502020204030204" pitchFamily="34" charset="0"/>
                        </a:rPr>
                        <a:t>Выполнять преобразования тригонометрических выражений и решать тригонометрические уравнения</a:t>
                      </a:r>
                    </a:p>
                  </a:txBody>
                  <a:tcPr marL="9525" marR="9525" marT="9525" marB="0" anchor="ctr"/>
                </a:tc>
                <a:extLst>
                  <a:ext uri="{0D108BD9-81ED-4DB2-BD59-A6C34878D82A}">
                    <a16:rowId xmlns:a16="http://schemas.microsoft.com/office/drawing/2014/main" val="1442304703"/>
                  </a:ext>
                </a:extLst>
              </a:tr>
              <a:tr h="174255">
                <a:tc>
                  <a:txBody>
                    <a:bodyPr/>
                    <a:lstStyle/>
                    <a:p>
                      <a:pPr marL="0" marR="130810" algn="ctr">
                        <a:lnSpc>
                          <a:spcPct val="100000"/>
                        </a:lnSpc>
                        <a:spcAft>
                          <a:spcPts val="0"/>
                        </a:spcAft>
                      </a:pPr>
                      <a:r>
                        <a:rPr lang="ru-RU" sz="1100" kern="1100" spc="0" baseline="0" dirty="0">
                          <a:effectLst/>
                          <a:latin typeface="Times New Roman" panose="02020603050405020304" pitchFamily="18" charset="0"/>
                          <a:ea typeface="Times New Roman" panose="02020603050405020304" pitchFamily="18" charset="0"/>
                          <a:cs typeface="Times New Roman" panose="02020603050405020304" pitchFamily="18" charset="0"/>
                        </a:rPr>
                        <a:t>14</a:t>
                      </a:r>
                    </a:p>
                  </a:txBody>
                  <a:tcPr marL="0" marR="0" marT="0" marB="0" anchor="ctr"/>
                </a:tc>
                <a:tc>
                  <a:txBody>
                    <a:bodyPr/>
                    <a:lstStyle/>
                    <a:p>
                      <a:pPr algn="l" fontAlgn="b"/>
                      <a:r>
                        <a:rPr lang="ru-RU" sz="1000" b="0" i="0" u="none" strike="noStrike" dirty="0">
                          <a:solidFill>
                            <a:srgbClr val="000000"/>
                          </a:solidFill>
                          <a:effectLst/>
                          <a:latin typeface="Calibri" panose="020F0502020204030204" pitchFamily="34" charset="0"/>
                        </a:rPr>
                        <a:t>Выполнять преобразования целых, рациональных и иррациональных выражений и решать основные типы целых, рациональных и иррациональных уравнений и неравенств</a:t>
                      </a:r>
                    </a:p>
                  </a:txBody>
                  <a:tcPr marL="9525" marR="9525" marT="9525" marB="0" anchor="ctr"/>
                </a:tc>
                <a:extLst>
                  <a:ext uri="{0D108BD9-81ED-4DB2-BD59-A6C34878D82A}">
                    <a16:rowId xmlns:a16="http://schemas.microsoft.com/office/drawing/2014/main" val="2217835660"/>
                  </a:ext>
                </a:extLst>
              </a:tr>
              <a:tr h="174255">
                <a:tc>
                  <a:txBody>
                    <a:bodyPr/>
                    <a:lstStyle/>
                    <a:p>
                      <a:pPr marL="0" marR="130810" algn="ctr">
                        <a:lnSpc>
                          <a:spcPct val="100000"/>
                        </a:lnSpc>
                        <a:spcAft>
                          <a:spcPts val="0"/>
                        </a:spcAft>
                      </a:pPr>
                      <a:r>
                        <a:rPr lang="ru-RU" sz="1100" kern="1100" spc="0" baseline="0"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0" marR="0" marT="0" marB="0" anchor="ctr"/>
                </a:tc>
                <a:tc>
                  <a:txBody>
                    <a:bodyPr/>
                    <a:lstStyle/>
                    <a:p>
                      <a:pPr algn="l" fontAlgn="b"/>
                      <a:r>
                        <a:rPr lang="ru-RU" sz="1000" b="0" i="0" u="none" strike="noStrike" dirty="0">
                          <a:solidFill>
                            <a:srgbClr val="000000"/>
                          </a:solidFill>
                          <a:effectLst/>
                          <a:latin typeface="Calibri" panose="020F0502020204030204" pitchFamily="34" charset="0"/>
                        </a:rPr>
                        <a:t>Использовать графики функций для решения уравнений. Строить и читать графики линейной функции, квадратичной функции, степенной функции с целым показателем</a:t>
                      </a:r>
                    </a:p>
                  </a:txBody>
                  <a:tcPr marL="9525" marR="9525" marT="9525" marB="0" anchor="ctr"/>
                </a:tc>
                <a:extLst>
                  <a:ext uri="{0D108BD9-81ED-4DB2-BD59-A6C34878D82A}">
                    <a16:rowId xmlns:a16="http://schemas.microsoft.com/office/drawing/2014/main" val="1044928098"/>
                  </a:ext>
                </a:extLst>
              </a:tr>
              <a:tr h="917847">
                <a:tc>
                  <a:txBody>
                    <a:bodyPr/>
                    <a:lstStyle/>
                    <a:p>
                      <a:pPr marL="0" marR="130810" algn="ctr">
                        <a:lnSpc>
                          <a:spcPct val="100000"/>
                        </a:lnSpc>
                        <a:spcAft>
                          <a:spcPts val="0"/>
                        </a:spcAft>
                      </a:pPr>
                      <a:r>
                        <a:rPr lang="ru-RU" sz="1100" kern="1100" spc="0" baseline="0" dirty="0">
                          <a:effectLst/>
                          <a:latin typeface="Times New Roman" panose="02020603050405020304" pitchFamily="18" charset="0"/>
                          <a:ea typeface="Times New Roman" panose="02020603050405020304" pitchFamily="18" charset="0"/>
                          <a:cs typeface="Times New Roman" panose="02020603050405020304" pitchFamily="18" charset="0"/>
                        </a:rPr>
                        <a:t>16</a:t>
                      </a:r>
                    </a:p>
                  </a:txBody>
                  <a:tcPr marL="0" marR="0" marT="0" marB="0" anchor="ctr"/>
                </a:tc>
                <a:tc>
                  <a:txBody>
                    <a:bodyPr/>
                    <a:lstStyle/>
                    <a:p>
                      <a:pPr algn="l" fontAlgn="b"/>
                      <a:r>
                        <a:rPr lang="ru-RU" sz="1000" b="0" i="0" u="none" strike="noStrike" dirty="0">
                          <a:solidFill>
                            <a:srgbClr val="000000"/>
                          </a:solidFill>
                          <a:effectLst/>
                          <a:latin typeface="Calibri" panose="020F0502020204030204" pitchFamily="34" charset="0"/>
                        </a:rPr>
                        <a:t>Решать задачи на нахождение геометрических величин по образцам или алгоритмам, применяя известные аналитические методы при решении стандартных математических задач на вычисление расстояний между двумя точками, от точки до прямой, от точки до плоскости, между скрещивающимися прямыми. Решать задачи на нахождение геометрических величин по образцам или алгоритмам, применяя известные аналитические методы при решении стандартных математических задач на вычисление углов между скрещивающимися прямыми, углов между прямой и плоскостью, углов между плоскостями, двугранных углов. Вычислять объемы и площади поверхностей многогранников (призма, пирамида) с применением формул; вычислять соотношения между площадями поверхностей, объемами подобных многогранников. Применять геометрические факты для решения стереометрических задач, предполагающих несколько шагов решения, если условия применения заданы в явной форме</a:t>
                      </a:r>
                    </a:p>
                  </a:txBody>
                  <a:tcPr marL="9525" marR="9525" marT="9525" marB="0" anchor="ctr"/>
                </a:tc>
                <a:extLst>
                  <a:ext uri="{0D108BD9-81ED-4DB2-BD59-A6C34878D82A}">
                    <a16:rowId xmlns:a16="http://schemas.microsoft.com/office/drawing/2014/main" val="3506745247"/>
                  </a:ext>
                </a:extLst>
              </a:tr>
              <a:tr h="893023">
                <a:tc>
                  <a:txBody>
                    <a:bodyPr/>
                    <a:lstStyle/>
                    <a:p>
                      <a:pPr marL="0" marR="130810" algn="ctr">
                        <a:lnSpc>
                          <a:spcPct val="100000"/>
                        </a:lnSpc>
                        <a:spcAft>
                          <a:spcPts val="0"/>
                        </a:spcAft>
                      </a:pPr>
                      <a:r>
                        <a:rPr lang="ru-RU" sz="1100" kern="1100" spc="0" baseline="0" dirty="0">
                          <a:effectLst/>
                          <a:latin typeface="Times New Roman" panose="02020603050405020304" pitchFamily="18" charset="0"/>
                          <a:ea typeface="Times New Roman" panose="02020603050405020304" pitchFamily="18" charset="0"/>
                          <a:cs typeface="Times New Roman" panose="02020603050405020304" pitchFamily="18" charset="0"/>
                        </a:rPr>
                        <a:t>17</a:t>
                      </a:r>
                    </a:p>
                  </a:txBody>
                  <a:tcPr marL="0" marR="0" marT="0" marB="0" anchor="ctr"/>
                </a:tc>
                <a:tc>
                  <a:txBody>
                    <a:bodyPr/>
                    <a:lstStyle/>
                    <a:p>
                      <a:pPr algn="l" fontAlgn="b"/>
                      <a:r>
                        <a:rPr lang="ru-RU" sz="1000" b="0" i="0" u="none" strike="noStrike" dirty="0">
                          <a:solidFill>
                            <a:srgbClr val="000000"/>
                          </a:solidFill>
                          <a:effectLst/>
                          <a:latin typeface="Calibri" panose="020F0502020204030204" pitchFamily="34" charset="0"/>
                        </a:rPr>
                        <a:t>Оперировать понятиями: случайный эксперимент (опыт) и случайное событие, элементарное событие (элементарный исход) случайного опыта; находить вероятности в опытах с равновозможными случайными событиями, находить и сравнивать вероятности событий в изученных случайных экспериментах. Находить и формулировать события: пересечение и объединение данных событий, событие, противоположное данному событию; пользоваться диаграммами Эйлера и формулой сложения вероятностей при решении задач. Оперировать понятиями: условная вероятность, независимые события; находить вероятности с помощью правила умножения, дерева случайного опыта. Применять комбинаторное правило умножения при решении задач. Оперировать понятиями: испытание, независимые испытания, серия испытаний, успех и неудача; находить вероятности событий в серии независимых испытаний до первого успеха; находить вероятности событий в серии испытаний Бернулли</a:t>
                      </a:r>
                    </a:p>
                  </a:txBody>
                  <a:tcPr marL="9525" marR="9525" marT="9525" marB="0" anchor="ctr"/>
                </a:tc>
                <a:extLst>
                  <a:ext uri="{0D108BD9-81ED-4DB2-BD59-A6C34878D82A}">
                    <a16:rowId xmlns:a16="http://schemas.microsoft.com/office/drawing/2014/main" val="3342733546"/>
                  </a:ext>
                </a:extLst>
              </a:tr>
            </a:tbl>
          </a:graphicData>
        </a:graphic>
      </p:graphicFrame>
      <p:sp>
        <p:nvSpPr>
          <p:cNvPr id="7" name="TextBox 6">
            <a:extLst>
              <a:ext uri="{FF2B5EF4-FFF2-40B4-BE49-F238E27FC236}">
                <a16:creationId xmlns:a16="http://schemas.microsoft.com/office/drawing/2014/main" id="{23FEC020-00BD-4617-8E7A-8B1C5424574D}"/>
              </a:ext>
            </a:extLst>
          </p:cNvPr>
          <p:cNvSpPr txBox="1"/>
          <p:nvPr/>
        </p:nvSpPr>
        <p:spPr>
          <a:xfrm>
            <a:off x="10662222" y="19936"/>
            <a:ext cx="1608325" cy="276999"/>
          </a:xfrm>
          <a:prstGeom prst="rect">
            <a:avLst/>
          </a:prstGeom>
          <a:noFill/>
        </p:spPr>
        <p:txBody>
          <a:bodyPr wrap="none" rtlCol="0">
            <a:spAutoFit/>
          </a:bodyPr>
          <a:lstStyle/>
          <a:p>
            <a:r>
              <a:rPr lang="ru-RU" sz="1200" dirty="0">
                <a:solidFill>
                  <a:schemeClr val="tx2">
                    <a:lumMod val="40000"/>
                    <a:lumOff val="60000"/>
                  </a:schemeClr>
                </a:solidFill>
              </a:rPr>
              <a:t>Математика, </a:t>
            </a:r>
            <a:r>
              <a:rPr lang="en-US" sz="1200" dirty="0">
                <a:solidFill>
                  <a:schemeClr val="tx2">
                    <a:lumMod val="40000"/>
                    <a:lumOff val="60000"/>
                  </a:schemeClr>
                </a:solidFill>
              </a:rPr>
              <a:t>10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2567449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362281" cy="444387"/>
          </a:xfrm>
        </p:spPr>
        <p:txBody>
          <a:bodyPr>
            <a:noAutofit/>
          </a:bodyPr>
          <a:lstStyle/>
          <a:p>
            <a:r>
              <a:rPr lang="ru-RU" sz="2000" b="1" dirty="0"/>
              <a:t>Доля участников по качеству знаний («4» + «5») по результатам ВПР в  2025 г.</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1693928367"/>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472476786"/>
              </p:ext>
            </p:extLst>
          </p:nvPr>
        </p:nvGraphicFramePr>
        <p:xfrm>
          <a:off x="0" y="3691468"/>
          <a:ext cx="11986054" cy="303318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D78D55C8-EDEB-472D-B72D-31B7BADC1E9F}"/>
              </a:ext>
            </a:extLst>
          </p:cNvPr>
          <p:cNvSpPr txBox="1"/>
          <p:nvPr/>
        </p:nvSpPr>
        <p:spPr>
          <a:xfrm>
            <a:off x="10662222" y="19936"/>
            <a:ext cx="1608325" cy="276999"/>
          </a:xfrm>
          <a:prstGeom prst="rect">
            <a:avLst/>
          </a:prstGeom>
          <a:noFill/>
        </p:spPr>
        <p:txBody>
          <a:bodyPr wrap="none" rtlCol="0">
            <a:spAutoFit/>
          </a:bodyPr>
          <a:lstStyle/>
          <a:p>
            <a:r>
              <a:rPr lang="ru-RU" sz="1200" dirty="0">
                <a:solidFill>
                  <a:schemeClr val="tx2">
                    <a:lumMod val="40000"/>
                    <a:lumOff val="60000"/>
                  </a:schemeClr>
                </a:solidFill>
              </a:rPr>
              <a:t>Математика, </a:t>
            </a:r>
            <a:r>
              <a:rPr lang="en-US" sz="1200" dirty="0">
                <a:solidFill>
                  <a:schemeClr val="tx2">
                    <a:lumMod val="40000"/>
                    <a:lumOff val="60000"/>
                  </a:schemeClr>
                </a:solidFill>
              </a:rPr>
              <a:t>10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2969060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450007" y="265259"/>
            <a:ext cx="7774463" cy="573640"/>
          </a:xfrm>
        </p:spPr>
        <p:txBody>
          <a:bodyPr/>
          <a:lstStyle/>
          <a:p>
            <a:r>
              <a:rPr lang="ru-RU" dirty="0"/>
              <a:t>Цель Всероссийских проверочных работ</a:t>
            </a:r>
          </a:p>
        </p:txBody>
      </p:sp>
      <p:sp>
        <p:nvSpPr>
          <p:cNvPr id="5" name="Объект 4">
            <a:extLst>
              <a:ext uri="{FF2B5EF4-FFF2-40B4-BE49-F238E27FC236}">
                <a16:creationId xmlns:a16="http://schemas.microsoft.com/office/drawing/2014/main" id="{BC378BAD-155E-DB7C-261D-1B9411CA07DF}"/>
              </a:ext>
            </a:extLst>
          </p:cNvPr>
          <p:cNvSpPr>
            <a:spLocks noGrp="1"/>
          </p:cNvSpPr>
          <p:nvPr>
            <p:ph idx="1"/>
          </p:nvPr>
        </p:nvSpPr>
        <p:spPr>
          <a:xfrm>
            <a:off x="896277" y="1917373"/>
            <a:ext cx="10728960" cy="4594226"/>
          </a:xfrm>
        </p:spPr>
        <p:txBody>
          <a:bodyPr>
            <a:noAutofit/>
          </a:bodyPr>
          <a:lstStyle/>
          <a:p>
            <a:pPr algn="just"/>
            <a:r>
              <a:rPr lang="ru-RU" sz="3600" dirty="0">
                <a:latin typeface="+mn-lt"/>
              </a:rPr>
              <a:t>Мониторинг уровня подготовки обучающихся в соответствии с федеральными государственными образовательными стандартами</a:t>
            </a:r>
          </a:p>
          <a:p>
            <a:pPr algn="just"/>
            <a:endParaRPr lang="ru-RU" sz="3600" dirty="0">
              <a:latin typeface="+mn-lt"/>
            </a:endParaRPr>
          </a:p>
        </p:txBody>
      </p:sp>
    </p:spTree>
    <p:extLst>
      <p:ext uri="{BB962C8B-B14F-4D97-AF65-F5344CB8AC3E}">
        <p14:creationId xmlns:p14="http://schemas.microsoft.com/office/powerpoint/2010/main" val="403740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normAutofit/>
          </a:bodyPr>
          <a:lstStyle/>
          <a:p>
            <a:r>
              <a:rPr lang="ru-RU"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3759651267"/>
              </p:ext>
            </p:extLst>
          </p:nvPr>
        </p:nvGraphicFramePr>
        <p:xfrm>
          <a:off x="414337" y="701974"/>
          <a:ext cx="11363325" cy="57054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346040" y="6343936"/>
            <a:ext cx="265419" cy="143502"/>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333470" y="6627565"/>
            <a:ext cx="263867" cy="156604"/>
          </a:xfrm>
          <a:prstGeom prst="rect">
            <a:avLst/>
          </a:prstGeom>
          <a:solidFill>
            <a:srgbClr val="FFC000"/>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331909" y="6082014"/>
            <a:ext cx="265428" cy="156626"/>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3" name="TextBox 12">
            <a:extLst>
              <a:ext uri="{FF2B5EF4-FFF2-40B4-BE49-F238E27FC236}">
                <a16:creationId xmlns:a16="http://schemas.microsoft.com/office/drawing/2014/main" id="{8A0FDFC5-1B1D-44AB-97F3-7E3AC426E973}"/>
              </a:ext>
            </a:extLst>
          </p:cNvPr>
          <p:cNvSpPr txBox="1"/>
          <p:nvPr/>
        </p:nvSpPr>
        <p:spPr>
          <a:xfrm>
            <a:off x="10662222" y="19936"/>
            <a:ext cx="1608325" cy="276999"/>
          </a:xfrm>
          <a:prstGeom prst="rect">
            <a:avLst/>
          </a:prstGeom>
          <a:noFill/>
        </p:spPr>
        <p:txBody>
          <a:bodyPr wrap="none" rtlCol="0">
            <a:spAutoFit/>
          </a:bodyPr>
          <a:lstStyle/>
          <a:p>
            <a:r>
              <a:rPr lang="ru-RU" sz="1200" dirty="0">
                <a:solidFill>
                  <a:schemeClr val="tx2">
                    <a:lumMod val="40000"/>
                    <a:lumOff val="60000"/>
                  </a:schemeClr>
                </a:solidFill>
              </a:rPr>
              <a:t>Математика, </a:t>
            </a:r>
            <a:r>
              <a:rPr lang="en-US" sz="1200" dirty="0">
                <a:solidFill>
                  <a:schemeClr val="tx2">
                    <a:lumMod val="40000"/>
                    <a:lumOff val="60000"/>
                  </a:schemeClr>
                </a:solidFill>
              </a:rPr>
              <a:t>10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2764459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4284742861"/>
              </p:ext>
            </p:extLst>
          </p:nvPr>
        </p:nvGraphicFramePr>
        <p:xfrm>
          <a:off x="177723" y="2717849"/>
          <a:ext cx="3756179" cy="116329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412530">
                <a:tc>
                  <a:txBody>
                    <a:bodyPr/>
                    <a:lstStyle/>
                    <a:p>
                      <a:pPr algn="ctr"/>
                      <a:r>
                        <a:rPr lang="ru-RU" sz="1400" dirty="0"/>
                        <a:t>Количество участников</a:t>
                      </a:r>
                    </a:p>
                  </a:txBody>
                  <a:tcPr anchor="ctr"/>
                </a:tc>
                <a:tc>
                  <a:txBody>
                    <a:bodyPr/>
                    <a:lstStyle/>
                    <a:p>
                      <a:pPr algn="ctr"/>
                      <a:r>
                        <a:rPr lang="ru-RU" sz="1400" dirty="0"/>
                        <a:t>6 класс</a:t>
                      </a:r>
                    </a:p>
                  </a:txBody>
                  <a:tcPr anchor="ctr"/>
                </a:tc>
                <a:extLst>
                  <a:ext uri="{0D108BD9-81ED-4DB2-BD59-A6C34878D82A}">
                    <a16:rowId xmlns:a16="http://schemas.microsoft.com/office/drawing/2014/main" val="3892861024"/>
                  </a:ext>
                </a:extLst>
              </a:tr>
              <a:tr h="420129">
                <a:tc>
                  <a:txBody>
                    <a:bodyPr/>
                    <a:lstStyle/>
                    <a:p>
                      <a:pPr algn="ctr"/>
                      <a:r>
                        <a:rPr lang="ru-RU" sz="1400" dirty="0"/>
                        <a:t>Россия (вся выборка)</a:t>
                      </a:r>
                    </a:p>
                  </a:txBody>
                  <a:tcPr anchor="ctr"/>
                </a:tc>
                <a:tc>
                  <a:txBody>
                    <a:bodyPr/>
                    <a:lstStyle/>
                    <a:p>
                      <a:pPr algn="ctr"/>
                      <a:r>
                        <a:rPr lang="ru-RU" sz="1400" dirty="0"/>
                        <a:t>561724</a:t>
                      </a:r>
                    </a:p>
                  </a:txBody>
                  <a:tcPr anchor="ctr"/>
                </a:tc>
                <a:extLst>
                  <a:ext uri="{0D108BD9-81ED-4DB2-BD59-A6C34878D82A}">
                    <a16:rowId xmlns:a16="http://schemas.microsoft.com/office/drawing/2014/main" val="1517554406"/>
                  </a:ext>
                </a:extLst>
              </a:tr>
              <a:tr h="330631">
                <a:tc>
                  <a:txBody>
                    <a:bodyPr/>
                    <a:lstStyle/>
                    <a:p>
                      <a:pPr algn="ctr"/>
                      <a:r>
                        <a:rPr lang="ru-RU" sz="1400" dirty="0"/>
                        <a:t>Приморский край</a:t>
                      </a:r>
                    </a:p>
                  </a:txBody>
                  <a:tcPr anchor="ctr"/>
                </a:tc>
                <a:tc>
                  <a:txBody>
                    <a:bodyPr/>
                    <a:lstStyle/>
                    <a:p>
                      <a:pPr algn="ctr"/>
                      <a:r>
                        <a:rPr lang="ru-RU" sz="1400" dirty="0"/>
                        <a:t>7219</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3529676981"/>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47B7166A-6CA4-4E3C-9A22-07A6372F56EB}"/>
              </a:ext>
            </a:extLst>
          </p:cNvPr>
          <p:cNvSpPr txBox="1"/>
          <p:nvPr/>
        </p:nvSpPr>
        <p:spPr>
          <a:xfrm>
            <a:off x="10662222" y="19936"/>
            <a:ext cx="1608325" cy="276999"/>
          </a:xfrm>
          <a:prstGeom prst="rect">
            <a:avLst/>
          </a:prstGeom>
          <a:noFill/>
        </p:spPr>
        <p:txBody>
          <a:bodyPr wrap="none" rtlCol="0">
            <a:spAutoFit/>
          </a:bodyPr>
          <a:lstStyle/>
          <a:p>
            <a:r>
              <a:rPr lang="ru-RU" sz="1200" dirty="0">
                <a:solidFill>
                  <a:schemeClr val="tx2">
                    <a:lumMod val="40000"/>
                    <a:lumOff val="60000"/>
                  </a:schemeClr>
                </a:solidFill>
              </a:rPr>
              <a:t>Математика, </a:t>
            </a:r>
            <a:r>
              <a:rPr lang="en-US" sz="1200" dirty="0">
                <a:solidFill>
                  <a:schemeClr val="tx2">
                    <a:lumMod val="40000"/>
                    <a:lumOff val="60000"/>
                  </a:schemeClr>
                </a:solidFill>
              </a:rPr>
              <a:t>10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720465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3104756540"/>
              </p:ext>
            </p:extLst>
          </p:nvPr>
        </p:nvGraphicFramePr>
        <p:xfrm>
          <a:off x="427609" y="859571"/>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4996190" y="4966733"/>
            <a:ext cx="138920" cy="2646865"/>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280104" y="5180900"/>
            <a:ext cx="166447" cy="2191006"/>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7750939" y="4961426"/>
            <a:ext cx="149533" cy="2646865"/>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248243" y="4978841"/>
            <a:ext cx="114700" cy="2646865"/>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4" name="TextBox 3">
            <a:extLst>
              <a:ext uri="{FF2B5EF4-FFF2-40B4-BE49-F238E27FC236}">
                <a16:creationId xmlns:a16="http://schemas.microsoft.com/office/drawing/2014/main" id="{3A8123AB-B78E-4DA2-BDCE-A3E5D1AA0A7F}"/>
              </a:ext>
            </a:extLst>
          </p:cNvPr>
          <p:cNvSpPr txBox="1"/>
          <p:nvPr/>
        </p:nvSpPr>
        <p:spPr>
          <a:xfrm>
            <a:off x="2065467" y="6450548"/>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4905051" y="6458694"/>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7501996" y="6488668"/>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050676" y="6467736"/>
            <a:ext cx="611546" cy="369332"/>
          </a:xfrm>
          <a:prstGeom prst="rect">
            <a:avLst/>
          </a:prstGeom>
          <a:noFill/>
        </p:spPr>
        <p:txBody>
          <a:bodyPr wrap="square" rtlCol="0">
            <a:spAutoFit/>
          </a:bodyPr>
          <a:lstStyle/>
          <a:p>
            <a:r>
              <a:rPr lang="ru-RU" dirty="0"/>
              <a:t>«5»</a:t>
            </a:r>
          </a:p>
        </p:txBody>
      </p:sp>
      <p:sp>
        <p:nvSpPr>
          <p:cNvPr id="13" name="TextBox 12">
            <a:extLst>
              <a:ext uri="{FF2B5EF4-FFF2-40B4-BE49-F238E27FC236}">
                <a16:creationId xmlns:a16="http://schemas.microsoft.com/office/drawing/2014/main" id="{FD005B7C-1974-476D-8F9E-5F113CC70A62}"/>
              </a:ext>
            </a:extLst>
          </p:cNvPr>
          <p:cNvSpPr txBox="1"/>
          <p:nvPr/>
        </p:nvSpPr>
        <p:spPr>
          <a:xfrm>
            <a:off x="10662222" y="19936"/>
            <a:ext cx="1608325" cy="276999"/>
          </a:xfrm>
          <a:prstGeom prst="rect">
            <a:avLst/>
          </a:prstGeom>
          <a:noFill/>
        </p:spPr>
        <p:txBody>
          <a:bodyPr wrap="none" rtlCol="0">
            <a:spAutoFit/>
          </a:bodyPr>
          <a:lstStyle/>
          <a:p>
            <a:r>
              <a:rPr lang="ru-RU" sz="1200" dirty="0">
                <a:solidFill>
                  <a:schemeClr val="tx2">
                    <a:lumMod val="40000"/>
                    <a:lumOff val="60000"/>
                  </a:schemeClr>
                </a:solidFill>
              </a:rPr>
              <a:t>Математика, </a:t>
            </a:r>
            <a:r>
              <a:rPr lang="en-US" sz="1200" dirty="0">
                <a:solidFill>
                  <a:schemeClr val="tx2">
                    <a:lumMod val="40000"/>
                    <a:lumOff val="60000"/>
                  </a:schemeClr>
                </a:solidFill>
              </a:rPr>
              <a:t>10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1347302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647395797"/>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36FED1A-FC9B-4EA3-90E8-83A69DB22546}"/>
              </a:ext>
            </a:extLst>
          </p:cNvPr>
          <p:cNvSpPr txBox="1"/>
          <p:nvPr/>
        </p:nvSpPr>
        <p:spPr>
          <a:xfrm>
            <a:off x="10662222" y="19936"/>
            <a:ext cx="1608325" cy="276999"/>
          </a:xfrm>
          <a:prstGeom prst="rect">
            <a:avLst/>
          </a:prstGeom>
          <a:noFill/>
        </p:spPr>
        <p:txBody>
          <a:bodyPr wrap="none" rtlCol="0">
            <a:spAutoFit/>
          </a:bodyPr>
          <a:lstStyle/>
          <a:p>
            <a:r>
              <a:rPr lang="ru-RU" sz="1200" dirty="0">
                <a:solidFill>
                  <a:schemeClr val="tx2">
                    <a:lumMod val="40000"/>
                    <a:lumOff val="60000"/>
                  </a:schemeClr>
                </a:solidFill>
              </a:rPr>
              <a:t>Математика, </a:t>
            </a:r>
            <a:r>
              <a:rPr lang="en-US" sz="1200" dirty="0">
                <a:solidFill>
                  <a:schemeClr val="tx2">
                    <a:lumMod val="40000"/>
                    <a:lumOff val="60000"/>
                  </a:schemeClr>
                </a:solidFill>
              </a:rPr>
              <a:t>10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2103747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rmAutofit fontScale="90000"/>
          </a:bodyPr>
          <a:lstStyle/>
          <a:p>
            <a:r>
              <a:rPr lang="ru-RU" dirty="0"/>
              <a:t>Сравнение отметок за работу с отметками по журналу</a:t>
            </a:r>
          </a:p>
        </p:txBody>
      </p:sp>
      <mc:AlternateContent xmlns:mc="http://schemas.openxmlformats.org/markup-compatibility/2006" xmlns:cx1="http://schemas.microsoft.com/office/drawing/2015/9/8/chartex">
        <mc:Choice Requires="cx1">
          <p:graphicFrame>
            <p:nvGraphicFramePr>
              <p:cNvPr id="5" name="Диаграмма 4">
                <a:extLst>
                  <a:ext uri="{FF2B5EF4-FFF2-40B4-BE49-F238E27FC236}">
                    <a16:creationId xmlns:a16="http://schemas.microsoft.com/office/drawing/2014/main" id="{FB554891-186F-4A57-930E-39DA9651E358}"/>
                  </a:ext>
                </a:extLst>
              </p:cNvPr>
              <p:cNvGraphicFramePr/>
              <p:nvPr>
                <p:extLst>
                  <p:ext uri="{D42A27DB-BD31-4B8C-83A1-F6EECF244321}">
                    <p14:modId xmlns:p14="http://schemas.microsoft.com/office/powerpoint/2010/main" val="2020474925"/>
                  </p:ext>
                </p:extLst>
              </p:nvPr>
            </p:nvGraphicFramePr>
            <p:xfrm>
              <a:off x="1734533" y="1253766"/>
              <a:ext cx="9020153" cy="420746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Диаграмма 4">
                <a:extLst>
                  <a:ext uri="{FF2B5EF4-FFF2-40B4-BE49-F238E27FC236}">
                    <a16:creationId xmlns:a16="http://schemas.microsoft.com/office/drawing/2014/main" id="{FB554891-186F-4A57-930E-39DA9651E358}"/>
                  </a:ext>
                </a:extLst>
              </p:cNvPr>
              <p:cNvPicPr>
                <a:picLocks noGrp="1" noRot="1" noChangeAspect="1" noMove="1" noResize="1" noEditPoints="1" noAdjustHandles="1" noChangeArrowheads="1" noChangeShapeType="1"/>
              </p:cNvPicPr>
              <p:nvPr/>
            </p:nvPicPr>
            <p:blipFill>
              <a:blip r:embed="rId3"/>
              <a:stretch>
                <a:fillRect/>
              </a:stretch>
            </p:blipFill>
            <p:spPr>
              <a:xfrm>
                <a:off x="1734533" y="1253766"/>
                <a:ext cx="9020153" cy="4207468"/>
              </a:xfrm>
              <a:prstGeom prst="rect">
                <a:avLst/>
              </a:prstGeom>
            </p:spPr>
          </p:pic>
        </mc:Fallback>
      </mc:AlternateContent>
      <p:sp>
        <p:nvSpPr>
          <p:cNvPr id="7" name="TextBox 6">
            <a:extLst>
              <a:ext uri="{FF2B5EF4-FFF2-40B4-BE49-F238E27FC236}">
                <a16:creationId xmlns:a16="http://schemas.microsoft.com/office/drawing/2014/main" id="{4E457E34-7329-4A4C-A3F1-69EE56C48B44}"/>
              </a:ext>
            </a:extLst>
          </p:cNvPr>
          <p:cNvSpPr txBox="1"/>
          <p:nvPr/>
        </p:nvSpPr>
        <p:spPr>
          <a:xfrm>
            <a:off x="10662222" y="19936"/>
            <a:ext cx="1608325" cy="276999"/>
          </a:xfrm>
          <a:prstGeom prst="rect">
            <a:avLst/>
          </a:prstGeom>
          <a:noFill/>
        </p:spPr>
        <p:txBody>
          <a:bodyPr wrap="none" rtlCol="0">
            <a:spAutoFit/>
          </a:bodyPr>
          <a:lstStyle/>
          <a:p>
            <a:r>
              <a:rPr lang="ru-RU" sz="1200" dirty="0">
                <a:solidFill>
                  <a:schemeClr val="tx2">
                    <a:lumMod val="40000"/>
                    <a:lumOff val="60000"/>
                  </a:schemeClr>
                </a:solidFill>
              </a:rPr>
              <a:t>Математика, </a:t>
            </a:r>
            <a:r>
              <a:rPr lang="en-US" sz="1200" dirty="0">
                <a:solidFill>
                  <a:schemeClr val="tx2">
                    <a:lumMod val="40000"/>
                    <a:lumOff val="60000"/>
                  </a:schemeClr>
                </a:solidFill>
              </a:rPr>
              <a:t>10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3468088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a:noFill/>
        </p:spPr>
        <p:txBody>
          <a:bodyPr>
            <a:normAutofit lnSpcReduction="10000"/>
          </a:bodyPr>
          <a:lstStyle/>
          <a:p>
            <a:pPr marL="285750" indent="-285750">
              <a:buFont typeface="Courier New" panose="02070309020205020404" pitchFamily="49" charset="0"/>
              <a:buChar char="o"/>
            </a:pPr>
            <a:r>
              <a:rPr lang="ru-RU" sz="2800" dirty="0"/>
              <a:t>В ВПР по математике в 10 классах приняло участие </a:t>
            </a:r>
            <a:r>
              <a:rPr lang="ru-RU" sz="2800" b="1" dirty="0"/>
              <a:t>7219</a:t>
            </a:r>
            <a:r>
              <a:rPr lang="ru-RU" sz="2800" dirty="0"/>
              <a:t> человек.</a:t>
            </a:r>
          </a:p>
          <a:p>
            <a:endParaRPr lang="ru-RU" sz="2800" dirty="0"/>
          </a:p>
          <a:p>
            <a:pPr marL="285750" indent="-285750">
              <a:buFont typeface="Courier New" panose="02070309020205020404" pitchFamily="49" charset="0"/>
              <a:buChar char="o"/>
            </a:pPr>
            <a:r>
              <a:rPr lang="ru-RU" sz="2800" dirty="0"/>
              <a:t>Не справились с  работой (получили «2») </a:t>
            </a:r>
            <a:r>
              <a:rPr lang="ru-RU" sz="2800" b="1" dirty="0"/>
              <a:t>466</a:t>
            </a:r>
            <a:r>
              <a:rPr lang="ru-RU" sz="2800" dirty="0"/>
              <a:t> участников (</a:t>
            </a:r>
            <a:r>
              <a:rPr lang="ru-RU" sz="2800" b="1" dirty="0"/>
              <a:t>6,53</a:t>
            </a:r>
            <a:r>
              <a:rPr lang="ru-RU" sz="2800" dirty="0"/>
              <a:t>%).</a:t>
            </a:r>
          </a:p>
          <a:p>
            <a:endParaRPr lang="ru-RU" sz="2800" dirty="0"/>
          </a:p>
          <a:p>
            <a:pPr marL="285750" indent="-285750">
              <a:buFont typeface="Courier New" panose="02070309020205020404" pitchFamily="49" charset="0"/>
              <a:buChar char="o"/>
            </a:pPr>
            <a:r>
              <a:rPr lang="ru-RU" sz="2800" dirty="0"/>
              <a:t> </a:t>
            </a:r>
            <a:r>
              <a:rPr lang="ru-RU" sz="2800" b="1" dirty="0"/>
              <a:t>45,22</a:t>
            </a:r>
            <a:r>
              <a:rPr lang="ru-RU" sz="2800" dirty="0"/>
              <a:t>% участников показали качество знаний (получили «4» и «5») в  процессе выполнения работы.</a:t>
            </a:r>
          </a:p>
          <a:p>
            <a:endParaRPr lang="ru-RU" sz="2800" dirty="0"/>
          </a:p>
          <a:p>
            <a:pPr marL="285750" indent="-285750">
              <a:buFont typeface="Courier New" panose="02070309020205020404" pitchFamily="49" charset="0"/>
              <a:buChar char="o"/>
            </a:pPr>
            <a:r>
              <a:rPr lang="ru-RU" sz="2800" dirty="0"/>
              <a:t>Наибольшую сложность при выполнении работы вызвали задания </a:t>
            </a:r>
            <a:br>
              <a:rPr lang="ru-RU" sz="2800" dirty="0"/>
            </a:br>
            <a:r>
              <a:rPr lang="ru-RU" sz="2800" dirty="0"/>
              <a:t>№ </a:t>
            </a:r>
            <a:r>
              <a:rPr lang="ru-RU" sz="2800" b="1" dirty="0"/>
              <a:t>13, 14, 15, 16, 17.</a:t>
            </a:r>
          </a:p>
          <a:p>
            <a:endParaRPr lang="ru-RU" sz="2800" dirty="0"/>
          </a:p>
        </p:txBody>
      </p:sp>
      <p:sp>
        <p:nvSpPr>
          <p:cNvPr id="8" name="TextBox 7">
            <a:extLst>
              <a:ext uri="{FF2B5EF4-FFF2-40B4-BE49-F238E27FC236}">
                <a16:creationId xmlns:a16="http://schemas.microsoft.com/office/drawing/2014/main" id="{3837E06D-161C-4940-9AE4-F76AB4FED614}"/>
              </a:ext>
            </a:extLst>
          </p:cNvPr>
          <p:cNvSpPr txBox="1"/>
          <p:nvPr/>
        </p:nvSpPr>
        <p:spPr>
          <a:xfrm>
            <a:off x="10662222" y="19936"/>
            <a:ext cx="1608325" cy="276999"/>
          </a:xfrm>
          <a:prstGeom prst="rect">
            <a:avLst/>
          </a:prstGeom>
          <a:noFill/>
        </p:spPr>
        <p:txBody>
          <a:bodyPr wrap="none" rtlCol="0">
            <a:spAutoFit/>
          </a:bodyPr>
          <a:lstStyle/>
          <a:p>
            <a:r>
              <a:rPr lang="ru-RU" sz="1200" dirty="0">
                <a:solidFill>
                  <a:schemeClr val="tx2">
                    <a:lumMod val="40000"/>
                    <a:lumOff val="60000"/>
                  </a:schemeClr>
                </a:solidFill>
              </a:rPr>
              <a:t>Математика, </a:t>
            </a:r>
            <a:r>
              <a:rPr lang="en-US" sz="1200" dirty="0">
                <a:solidFill>
                  <a:schemeClr val="tx2">
                    <a:lumMod val="40000"/>
                    <a:lumOff val="60000"/>
                  </a:schemeClr>
                </a:solidFill>
              </a:rPr>
              <a:t>10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2217852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latin typeface="+mn-lt"/>
              </a:rPr>
              <a:t>Основные результаты </a:t>
            </a:r>
          </a:p>
          <a:p>
            <a:pPr algn="ctr"/>
            <a:r>
              <a:rPr lang="ru-RU" sz="6600" b="1" dirty="0">
                <a:latin typeface="+mn-lt"/>
              </a:rPr>
              <a:t>по физике</a:t>
            </a:r>
          </a:p>
        </p:txBody>
      </p:sp>
    </p:spTree>
    <p:extLst>
      <p:ext uri="{BB962C8B-B14F-4D97-AF65-F5344CB8AC3E}">
        <p14:creationId xmlns:p14="http://schemas.microsoft.com/office/powerpoint/2010/main" val="2490706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05205"/>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r>
              <a:rPr lang="ru-RU" dirty="0">
                <a:solidFill>
                  <a:sysClr val="windowText" lastClr="000000"/>
                </a:solidFill>
              </a:rPr>
              <a:t>3</a:t>
            </a:r>
            <a:r>
              <a:rPr lang="en-US" dirty="0">
                <a:solidFill>
                  <a:sysClr val="windowText" lastClr="000000"/>
                </a:solidFill>
              </a:rPr>
              <a:t> </a:t>
            </a:r>
            <a:r>
              <a:rPr lang="ru-RU" dirty="0">
                <a:solidFill>
                  <a:sysClr val="windowText" lastClr="000000"/>
                </a:solidFill>
              </a:rPr>
              <a:t>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80098" y="2393669"/>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8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a:t>
            </a:r>
          </a:p>
          <a:p>
            <a:pPr algn="ctr"/>
            <a:r>
              <a:rPr lang="ru-RU" dirty="0">
                <a:solidFill>
                  <a:schemeClr val="tx1"/>
                </a:solidFill>
              </a:rPr>
              <a:t>из двух частей</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485639" y="5185292"/>
            <a:ext cx="8346230" cy="83856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a:solidFill>
                  <a:schemeClr val="tx1"/>
                </a:solidFill>
              </a:rPr>
              <a:t>Задания 1-6:</a:t>
            </a:r>
          </a:p>
          <a:p>
            <a:r>
              <a:rPr lang="ru-RU" sz="1200" dirty="0">
                <a:solidFill>
                  <a:schemeClr val="tx1"/>
                </a:solidFill>
              </a:rPr>
              <a:t>1, 2, 4 – краткий ответ</a:t>
            </a:r>
          </a:p>
          <a:p>
            <a:r>
              <a:rPr lang="ru-RU" sz="1200" dirty="0">
                <a:solidFill>
                  <a:schemeClr val="tx1"/>
                </a:solidFill>
              </a:rPr>
              <a:t>3 - чертеж или рисунок</a:t>
            </a:r>
          </a:p>
          <a:p>
            <a:r>
              <a:rPr lang="ru-RU" sz="1200" dirty="0">
                <a:solidFill>
                  <a:schemeClr val="tx1"/>
                </a:solidFill>
              </a:rPr>
              <a:t>5, 6 – развернуая запись ответа</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6</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20</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958363789"/>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0-5</a:t>
                      </a:r>
                    </a:p>
                  </a:txBody>
                  <a:tcPr anchor="ctr"/>
                </a:tc>
                <a:tc>
                  <a:txBody>
                    <a:bodyPr/>
                    <a:lstStyle/>
                    <a:p>
                      <a:pPr algn="ctr"/>
                      <a:r>
                        <a:rPr lang="ru-RU" sz="1600" dirty="0"/>
                        <a:t>6-10</a:t>
                      </a:r>
                    </a:p>
                  </a:txBody>
                  <a:tcPr anchor="ctr"/>
                </a:tc>
                <a:tc>
                  <a:txBody>
                    <a:bodyPr/>
                    <a:lstStyle/>
                    <a:p>
                      <a:pPr algn="ctr"/>
                      <a:r>
                        <a:rPr lang="ru-RU" sz="1600" dirty="0"/>
                        <a:t>11-15</a:t>
                      </a:r>
                    </a:p>
                  </a:txBody>
                  <a:tcPr anchor="ctr"/>
                </a:tc>
                <a:tc>
                  <a:txBody>
                    <a:bodyPr/>
                    <a:lstStyle/>
                    <a:p>
                      <a:pPr algn="ctr"/>
                      <a:r>
                        <a:rPr lang="ru-RU" sz="1600" dirty="0"/>
                        <a:t>16-20</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2044533" y="5662534"/>
            <a:ext cx="1233610"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90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0900" y="735557"/>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22" name="Прямоугольник: скругленные углы 21">
            <a:extLst>
              <a:ext uri="{FF2B5EF4-FFF2-40B4-BE49-F238E27FC236}">
                <a16:creationId xmlns:a16="http://schemas.microsoft.com/office/drawing/2014/main" id="{DADB824C-EA30-41BE-9013-BE8BA8230F79}"/>
              </a:ext>
            </a:extLst>
          </p:cNvPr>
          <p:cNvSpPr/>
          <p:nvPr/>
        </p:nvSpPr>
        <p:spPr>
          <a:xfrm>
            <a:off x="1980097" y="3097329"/>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5 заданий повышенного уровня сложности</a:t>
            </a:r>
          </a:p>
        </p:txBody>
      </p:sp>
      <p:sp>
        <p:nvSpPr>
          <p:cNvPr id="19" name="TextBox 18">
            <a:extLst>
              <a:ext uri="{FF2B5EF4-FFF2-40B4-BE49-F238E27FC236}">
                <a16:creationId xmlns:a16="http://schemas.microsoft.com/office/drawing/2014/main" id="{C1FE5D67-1567-409B-BDED-97DCA1C7ED46}"/>
              </a:ext>
            </a:extLst>
          </p:cNvPr>
          <p:cNvSpPr txBox="1"/>
          <p:nvPr/>
        </p:nvSpPr>
        <p:spPr>
          <a:xfrm>
            <a:off x="10894542" y="39382"/>
            <a:ext cx="1297458"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Физика,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sp>
        <p:nvSpPr>
          <p:cNvPr id="23" name="Прямоугольник: скругленные углы 22">
            <a:extLst>
              <a:ext uri="{FF2B5EF4-FFF2-40B4-BE49-F238E27FC236}">
                <a16:creationId xmlns:a16="http://schemas.microsoft.com/office/drawing/2014/main" id="{06835232-D789-4658-88A4-04640C9D9CE7}"/>
              </a:ext>
            </a:extLst>
          </p:cNvPr>
          <p:cNvSpPr/>
          <p:nvPr/>
        </p:nvSpPr>
        <p:spPr>
          <a:xfrm>
            <a:off x="3485639" y="6106184"/>
            <a:ext cx="8346230" cy="659344"/>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a:solidFill>
                  <a:schemeClr val="tx1"/>
                </a:solidFill>
              </a:rPr>
              <a:t>Задания 7-13:</a:t>
            </a:r>
          </a:p>
          <a:p>
            <a:r>
              <a:rPr lang="ru-RU" sz="1200" dirty="0">
                <a:solidFill>
                  <a:schemeClr val="tx1"/>
                </a:solidFill>
              </a:rPr>
              <a:t>7, 9 – краткий ответ</a:t>
            </a:r>
          </a:p>
          <a:p>
            <a:r>
              <a:rPr lang="ru-RU" sz="1200" dirty="0">
                <a:solidFill>
                  <a:schemeClr val="tx1"/>
                </a:solidFill>
              </a:rPr>
              <a:t>8, 10, 11, 12, 13 – развернуая запись ответа</a:t>
            </a:r>
          </a:p>
        </p:txBody>
      </p:sp>
    </p:spTree>
    <p:extLst>
      <p:ext uri="{BB962C8B-B14F-4D97-AF65-F5344CB8AC3E}">
        <p14:creationId xmlns:p14="http://schemas.microsoft.com/office/powerpoint/2010/main" val="684467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691050314"/>
              </p:ext>
            </p:extLst>
          </p:nvPr>
        </p:nvGraphicFramePr>
        <p:xfrm>
          <a:off x="112508" y="803348"/>
          <a:ext cx="11966984" cy="5915664"/>
        </p:xfrm>
        <a:graphic>
          <a:graphicData uri="http://schemas.openxmlformats.org/drawingml/2006/table">
            <a:tbl>
              <a:tblPr firstRow="1" firstCol="1" lastRow="1" lastCol="1" bandRow="1" bandCol="1">
                <a:noFill/>
                <a:tableStyleId>{5940675A-B579-460E-94D1-54222C63F5DA}</a:tableStyleId>
              </a:tblPr>
              <a:tblGrid>
                <a:gridCol w="384415">
                  <a:extLst>
                    <a:ext uri="{9D8B030D-6E8A-4147-A177-3AD203B41FA5}">
                      <a16:colId xmlns:a16="http://schemas.microsoft.com/office/drawing/2014/main" val="1602300257"/>
                    </a:ext>
                  </a:extLst>
                </a:gridCol>
                <a:gridCol w="11582569">
                  <a:extLst>
                    <a:ext uri="{9D8B030D-6E8A-4147-A177-3AD203B41FA5}">
                      <a16:colId xmlns:a16="http://schemas.microsoft.com/office/drawing/2014/main" val="3427477491"/>
                    </a:ext>
                  </a:extLst>
                </a:gridCol>
              </a:tblGrid>
              <a:tr h="487485">
                <a:tc>
                  <a:txBody>
                    <a:bodyPr/>
                    <a:lstStyle/>
                    <a:p>
                      <a:pPr algn="ctr">
                        <a:lnSpc>
                          <a:spcPct val="115000"/>
                        </a:lnSpc>
                        <a:spcBef>
                          <a:spcPts val="55"/>
                        </a:spcBef>
                        <a:spcAft>
                          <a:spcPts val="0"/>
                        </a:spcAft>
                        <a:tabLst>
                          <a:tab pos="452120" algn="l"/>
                        </a:tabLst>
                      </a:pPr>
                      <a:r>
                        <a:rPr lang="ru-RU" sz="1400" b="1" dirty="0">
                          <a:effectLst/>
                          <a:latin typeface="+mn-lt"/>
                          <a:cs typeface="Times New Roman" panose="02020603050405020304" pitchFamily="18" charset="0"/>
                        </a:rPr>
                        <a:t>№</a:t>
                      </a:r>
                    </a:p>
                    <a:p>
                      <a:pPr algn="ctr">
                        <a:lnSpc>
                          <a:spcPct val="115000"/>
                        </a:lnSpc>
                        <a:spcBef>
                          <a:spcPts val="55"/>
                        </a:spcBef>
                        <a:spcAft>
                          <a:spcPts val="0"/>
                        </a:spcAft>
                        <a:tabLst>
                          <a:tab pos="452120" algn="l"/>
                        </a:tabLst>
                      </a:pPr>
                      <a:r>
                        <a:rPr lang="ru-RU" sz="1400" b="1" dirty="0">
                          <a:effectLst/>
                          <a:latin typeface="+mn-lt"/>
                          <a:cs typeface="Times New Roman" panose="02020603050405020304" pitchFamily="18" charset="0"/>
                        </a:rPr>
                        <a:t>п/п</a:t>
                      </a:r>
                      <a:endParaRPr lang="ru-RU" sz="1400" b="1" dirty="0">
                        <a:effectLst/>
                        <a:latin typeface="+mn-lt"/>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400" b="1" dirty="0">
                          <a:effectLst/>
                          <a:latin typeface="+mn-lt"/>
                          <a:cs typeface="Times New Roman" panose="02020603050405020304" pitchFamily="18" charset="0"/>
                        </a:rPr>
                        <a:t>Блоки</a:t>
                      </a:r>
                      <a:r>
                        <a:rPr lang="ru-RU" sz="1400" b="1" spc="-35" dirty="0">
                          <a:effectLst/>
                          <a:latin typeface="+mn-lt"/>
                          <a:cs typeface="Times New Roman" panose="02020603050405020304" pitchFamily="18" charset="0"/>
                        </a:rPr>
                        <a:t> </a:t>
                      </a:r>
                      <a:r>
                        <a:rPr lang="ru-RU" sz="1400" b="1" dirty="0" err="1">
                          <a:effectLst/>
                          <a:latin typeface="+mn-lt"/>
                          <a:cs typeface="Times New Roman" panose="02020603050405020304" pitchFamily="18" charset="0"/>
                        </a:rPr>
                        <a:t>ПООП</a:t>
                      </a:r>
                      <a:r>
                        <a:rPr lang="ru-RU" sz="1400" b="1" spc="-35" dirty="0">
                          <a:effectLst/>
                          <a:latin typeface="+mn-lt"/>
                          <a:cs typeface="Times New Roman" panose="02020603050405020304" pitchFamily="18" charset="0"/>
                        </a:rPr>
                        <a:t> </a:t>
                      </a:r>
                      <a:r>
                        <a:rPr lang="ru-RU" sz="1400" b="1" dirty="0">
                          <a:effectLst/>
                          <a:latin typeface="+mn-lt"/>
                          <a:cs typeface="Times New Roman" panose="02020603050405020304" pitchFamily="18" charset="0"/>
                        </a:rPr>
                        <a:t>:</a:t>
                      </a:r>
                      <a:r>
                        <a:rPr lang="ru-RU" sz="1400" b="1" spc="-35" dirty="0">
                          <a:effectLst/>
                          <a:latin typeface="+mn-lt"/>
                          <a:cs typeface="Times New Roman" panose="02020603050405020304" pitchFamily="18" charset="0"/>
                        </a:rPr>
                        <a:t> </a:t>
                      </a:r>
                      <a:r>
                        <a:rPr lang="ru-RU" sz="1400" b="1" dirty="0">
                          <a:effectLst/>
                          <a:latin typeface="+mn-lt"/>
                          <a:cs typeface="Times New Roman" panose="02020603050405020304" pitchFamily="18" charset="0"/>
                        </a:rPr>
                        <a:t>выпускник</a:t>
                      </a:r>
                      <a:r>
                        <a:rPr lang="ru-RU" sz="1400" b="1" spc="-45" dirty="0">
                          <a:effectLst/>
                          <a:latin typeface="+mn-lt"/>
                          <a:cs typeface="Times New Roman" panose="02020603050405020304" pitchFamily="18" charset="0"/>
                        </a:rPr>
                        <a:t> </a:t>
                      </a:r>
                      <a:r>
                        <a:rPr lang="ru-RU" sz="1400" b="1" dirty="0">
                          <a:effectLst/>
                          <a:latin typeface="+mn-lt"/>
                          <a:cs typeface="Times New Roman" panose="02020603050405020304" pitchFamily="18" charset="0"/>
                        </a:rPr>
                        <a:t>научится</a:t>
                      </a:r>
                      <a:r>
                        <a:rPr lang="ru-RU" sz="1400" b="1" spc="-35" dirty="0">
                          <a:effectLst/>
                          <a:latin typeface="+mn-lt"/>
                          <a:cs typeface="Times New Roman" panose="02020603050405020304" pitchFamily="18" charset="0"/>
                        </a:rPr>
                        <a:t> </a:t>
                      </a:r>
                      <a:r>
                        <a:rPr lang="ru-RU" sz="1400" b="1" dirty="0">
                          <a:effectLst/>
                          <a:latin typeface="+mn-lt"/>
                          <a:cs typeface="Times New Roman" panose="02020603050405020304" pitchFamily="18" charset="0"/>
                        </a:rPr>
                        <a:t>/</a:t>
                      </a:r>
                      <a:r>
                        <a:rPr lang="ru-RU" sz="1400" b="1" spc="-20" dirty="0">
                          <a:effectLst/>
                          <a:latin typeface="+mn-lt"/>
                          <a:cs typeface="Times New Roman" panose="02020603050405020304" pitchFamily="18" charset="0"/>
                        </a:rPr>
                        <a:t> </a:t>
                      </a:r>
                      <a:r>
                        <a:rPr lang="ru-RU" sz="1400" b="1" dirty="0">
                          <a:effectLst/>
                          <a:latin typeface="+mn-lt"/>
                          <a:cs typeface="Times New Roman" panose="02020603050405020304" pitchFamily="18" charset="0"/>
                        </a:rPr>
                        <a:t>получит </a:t>
                      </a:r>
                      <a:r>
                        <a:rPr lang="ru-RU" sz="1400" b="1" spc="-285" dirty="0">
                          <a:effectLst/>
                          <a:latin typeface="+mn-lt"/>
                          <a:cs typeface="Times New Roman" panose="02020603050405020304" pitchFamily="18" charset="0"/>
                        </a:rPr>
                        <a:t> </a:t>
                      </a:r>
                      <a:r>
                        <a:rPr lang="ru-RU" sz="1400" b="1" dirty="0">
                          <a:effectLst/>
                          <a:latin typeface="+mn-lt"/>
                          <a:cs typeface="Times New Roman" panose="02020603050405020304" pitchFamily="18" charset="0"/>
                        </a:rPr>
                        <a:t>возможность</a:t>
                      </a:r>
                      <a:r>
                        <a:rPr lang="ru-RU" sz="1400" b="1" spc="-10" dirty="0">
                          <a:effectLst/>
                          <a:latin typeface="+mn-lt"/>
                          <a:cs typeface="Times New Roman" panose="02020603050405020304" pitchFamily="18" charset="0"/>
                        </a:rPr>
                        <a:t> </a:t>
                      </a:r>
                      <a:r>
                        <a:rPr lang="ru-RU" sz="1400" b="1" dirty="0">
                          <a:effectLst/>
                          <a:latin typeface="+mn-lt"/>
                          <a:cs typeface="Times New Roman" panose="02020603050405020304" pitchFamily="18" charset="0"/>
                        </a:rPr>
                        <a:t>научиться</a:t>
                      </a:r>
                      <a:r>
                        <a:rPr lang="ru-RU" sz="1400" b="1" spc="-5" dirty="0">
                          <a:effectLst/>
                          <a:latin typeface="+mn-lt"/>
                          <a:cs typeface="Times New Roman" panose="02020603050405020304" pitchFamily="18" charset="0"/>
                        </a:rPr>
                        <a:t> </a:t>
                      </a:r>
                      <a:r>
                        <a:rPr lang="ru-RU" sz="1400" b="1" dirty="0">
                          <a:effectLst/>
                          <a:latin typeface="+mn-lt"/>
                          <a:cs typeface="Times New Roman" panose="02020603050405020304" pitchFamily="18" charset="0"/>
                        </a:rPr>
                        <a:t>или</a:t>
                      </a:r>
                      <a:r>
                        <a:rPr lang="ru-RU" sz="1400" b="1" spc="-10" dirty="0">
                          <a:effectLst/>
                          <a:latin typeface="+mn-lt"/>
                          <a:cs typeface="Times New Roman" panose="02020603050405020304" pitchFamily="18" charset="0"/>
                        </a:rPr>
                        <a:t> </a:t>
                      </a:r>
                      <a:r>
                        <a:rPr lang="ru-RU" sz="1400" b="1" dirty="0">
                          <a:effectLst/>
                          <a:latin typeface="+mn-lt"/>
                          <a:cs typeface="Times New Roman" panose="02020603050405020304" pitchFamily="18" charset="0"/>
                        </a:rPr>
                        <a:t>проверяемые требования</a:t>
                      </a:r>
                      <a:r>
                        <a:rPr lang="ru-RU" sz="1400" b="1" spc="-20" dirty="0">
                          <a:effectLst/>
                          <a:latin typeface="+mn-lt"/>
                          <a:cs typeface="Times New Roman" panose="02020603050405020304" pitchFamily="18" charset="0"/>
                        </a:rPr>
                        <a:t> </a:t>
                      </a:r>
                      <a:r>
                        <a:rPr lang="ru-RU" sz="1400" b="1" dirty="0">
                          <a:effectLst/>
                          <a:latin typeface="+mn-lt"/>
                          <a:cs typeface="Times New Roman" panose="02020603050405020304" pitchFamily="18" charset="0"/>
                        </a:rPr>
                        <a:t>(умения)</a:t>
                      </a:r>
                      <a:r>
                        <a:rPr lang="ru-RU" sz="1400" b="1" spc="-25" dirty="0">
                          <a:effectLst/>
                          <a:latin typeface="+mn-lt"/>
                          <a:cs typeface="Times New Roman" panose="02020603050405020304" pitchFamily="18" charset="0"/>
                        </a:rPr>
                        <a:t> </a:t>
                      </a:r>
                      <a:r>
                        <a:rPr lang="ru-RU" sz="1400" b="1" dirty="0">
                          <a:effectLst/>
                          <a:latin typeface="+mn-lt"/>
                          <a:cs typeface="Times New Roman" panose="02020603050405020304" pitchFamily="18" charset="0"/>
                        </a:rPr>
                        <a:t>в</a:t>
                      </a:r>
                      <a:r>
                        <a:rPr lang="ru-RU" sz="1400" b="1" spc="-30" dirty="0">
                          <a:effectLst/>
                          <a:latin typeface="+mn-lt"/>
                          <a:cs typeface="Times New Roman" panose="02020603050405020304" pitchFamily="18" charset="0"/>
                        </a:rPr>
                        <a:t> </a:t>
                      </a:r>
                      <a:r>
                        <a:rPr lang="ru-RU" sz="1400" b="1" dirty="0">
                          <a:effectLst/>
                          <a:latin typeface="+mn-lt"/>
                          <a:cs typeface="Times New Roman" panose="02020603050405020304" pitchFamily="18" charset="0"/>
                        </a:rPr>
                        <a:t>соответствии</a:t>
                      </a:r>
                      <a:r>
                        <a:rPr lang="ru-RU" sz="1400" b="1" spc="-20" dirty="0">
                          <a:effectLst/>
                          <a:latin typeface="+mn-lt"/>
                          <a:cs typeface="Times New Roman" panose="02020603050405020304" pitchFamily="18" charset="0"/>
                        </a:rPr>
                        <a:t> </a:t>
                      </a:r>
                      <a:r>
                        <a:rPr lang="ru-RU" sz="1400" b="1" dirty="0">
                          <a:effectLst/>
                          <a:latin typeface="+mn-lt"/>
                          <a:cs typeface="Times New Roman" panose="02020603050405020304" pitchFamily="18" charset="0"/>
                        </a:rPr>
                        <a:t>с</a:t>
                      </a:r>
                      <a:r>
                        <a:rPr lang="ru-RU" sz="1400" b="1" spc="-25" dirty="0">
                          <a:effectLst/>
                          <a:latin typeface="+mn-lt"/>
                          <a:cs typeface="Times New Roman" panose="02020603050405020304" pitchFamily="18" charset="0"/>
                        </a:rPr>
                        <a:t> </a:t>
                      </a:r>
                      <a:r>
                        <a:rPr lang="ru-RU" sz="1400" b="1" dirty="0">
                          <a:effectLst/>
                          <a:latin typeface="+mn-lt"/>
                          <a:cs typeface="Times New Roman" panose="02020603050405020304" pitchFamily="18" charset="0"/>
                        </a:rPr>
                        <a:t>ФГОС</a:t>
                      </a:r>
                      <a:endParaRPr lang="ru-RU" sz="1400" b="1" dirty="0">
                        <a:effectLst/>
                        <a:latin typeface="+mn-lt"/>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343727">
                <a:tc>
                  <a:txBody>
                    <a:bodyPr/>
                    <a:lstStyle/>
                    <a:p>
                      <a:pPr algn="ctr">
                        <a:lnSpc>
                          <a:spcPts val="1350"/>
                        </a:lnSpc>
                        <a:spcAft>
                          <a:spcPts val="0"/>
                        </a:spcAft>
                      </a:pPr>
                      <a:r>
                        <a:rPr lang="ru-RU" sz="1100" dirty="0">
                          <a:effectLst/>
                          <a:latin typeface="+mn-lt"/>
                          <a:ea typeface="Times New Roman" panose="02020603050405020304" pitchFamily="18" charset="0"/>
                          <a:cs typeface="Times New Roman" panose="02020603050405020304" pitchFamily="18" charset="0"/>
                        </a:rPr>
                        <a:t>1</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Сформированность умений распознавать физические явления (процессы) и объяснять их на основе изученных законов. Владение основополагающими физическими понятиями и величинами, характеризующими физические процессы</a:t>
                      </a:r>
                    </a:p>
                  </a:txBody>
                  <a:tcPr marL="9525" marR="9525" marT="9525" marB="0" anchor="b">
                    <a:noFill/>
                  </a:tcPr>
                </a:tc>
                <a:extLst>
                  <a:ext uri="{0D108BD9-81ED-4DB2-BD59-A6C34878D82A}">
                    <a16:rowId xmlns:a16="http://schemas.microsoft.com/office/drawing/2014/main" val="2160456702"/>
                  </a:ext>
                </a:extLst>
              </a:tr>
              <a:tr h="230939">
                <a:tc>
                  <a:txBody>
                    <a:bodyPr/>
                    <a:lstStyle/>
                    <a:p>
                      <a:pPr algn="ctr">
                        <a:lnSpc>
                          <a:spcPts val="1350"/>
                        </a:lnSpc>
                        <a:spcAft>
                          <a:spcPts val="0"/>
                        </a:spcAft>
                      </a:pPr>
                      <a:r>
                        <a:rPr lang="ru-RU" sz="1100" dirty="0">
                          <a:effectLst/>
                          <a:latin typeface="+mn-lt"/>
                          <a:ea typeface="Times New Roman" panose="02020603050405020304" pitchFamily="18" charset="0"/>
                          <a:cs typeface="Times New Roman" panose="02020603050405020304" pitchFamily="18" charset="0"/>
                        </a:rPr>
                        <a:t>2</a:t>
                      </a:r>
                    </a:p>
                  </a:txBody>
                  <a:tcPr marL="0" marR="0" marT="0" marB="0" anchor="ctr">
                    <a:noFill/>
                  </a:tcPr>
                </a:tc>
                <a:tc rowSpan="3">
                  <a:txBody>
                    <a:bodyPr/>
                    <a:lstStyle/>
                    <a:p>
                      <a:pPr algn="l" fontAlgn="b"/>
                      <a:r>
                        <a:rPr lang="ru-RU" sz="1100" b="0" i="0" u="none" strike="noStrike" dirty="0">
                          <a:solidFill>
                            <a:srgbClr val="000000"/>
                          </a:solidFill>
                          <a:effectLst/>
                          <a:latin typeface="Calibri" panose="020F0502020204030204" pitchFamily="34" charset="0"/>
                        </a:rPr>
                        <a:t>Решать качественные задачи, требующие применения знаний из разных разделов школьного курса физики, а также интеграции знаний из других предметов естественнонаучного цикла: выстраивать логическую цепочку рассуждений с опорой на изученные законы, закономерности и физические явления</a:t>
                      </a:r>
                    </a:p>
                  </a:txBody>
                  <a:tcPr marL="9525" marR="9525" marT="9525" marB="0" anchor="ctr">
                    <a:noFill/>
                  </a:tcPr>
                </a:tc>
                <a:extLst>
                  <a:ext uri="{0D108BD9-81ED-4DB2-BD59-A6C34878D82A}">
                    <a16:rowId xmlns:a16="http://schemas.microsoft.com/office/drawing/2014/main" val="1195680133"/>
                  </a:ext>
                </a:extLst>
              </a:tr>
              <a:tr h="230939">
                <a:tc>
                  <a:txBody>
                    <a:bodyPr/>
                    <a:lstStyle/>
                    <a:p>
                      <a:pPr algn="ctr">
                        <a:lnSpc>
                          <a:spcPts val="1350"/>
                        </a:lnSpc>
                        <a:spcAft>
                          <a:spcPts val="0"/>
                        </a:spcAft>
                      </a:pPr>
                      <a:r>
                        <a:rPr lang="ru-RU" sz="1100" dirty="0">
                          <a:effectLst/>
                          <a:latin typeface="+mn-lt"/>
                          <a:ea typeface="Times New Roman" panose="02020603050405020304" pitchFamily="18" charset="0"/>
                          <a:cs typeface="Times New Roman" panose="02020603050405020304" pitchFamily="18" charset="0"/>
                        </a:rPr>
                        <a:t>3</a:t>
                      </a:r>
                    </a:p>
                  </a:txBody>
                  <a:tcPr marL="0" marR="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736989338"/>
                  </a:ext>
                </a:extLst>
              </a:tr>
              <a:tr h="230939">
                <a:tc>
                  <a:txBody>
                    <a:bodyPr/>
                    <a:lstStyle/>
                    <a:p>
                      <a:pPr algn="ctr">
                        <a:lnSpc>
                          <a:spcPts val="1350"/>
                        </a:lnSpc>
                        <a:spcAft>
                          <a:spcPts val="0"/>
                        </a:spcAft>
                      </a:pPr>
                      <a:r>
                        <a:rPr lang="ru-RU" sz="1100" dirty="0">
                          <a:effectLst/>
                          <a:latin typeface="+mn-lt"/>
                          <a:ea typeface="Times New Roman" panose="02020603050405020304" pitchFamily="18" charset="0"/>
                          <a:cs typeface="Times New Roman" panose="02020603050405020304" pitchFamily="18" charset="0"/>
                        </a:rPr>
                        <a:t>4</a:t>
                      </a:r>
                    </a:p>
                  </a:txBody>
                  <a:tcPr marL="0" marR="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558882757"/>
                  </a:ext>
                </a:extLst>
              </a:tr>
              <a:tr h="343215">
                <a:tc>
                  <a:txBody>
                    <a:bodyPr/>
                    <a:lstStyle/>
                    <a:p>
                      <a:pPr algn="ctr">
                        <a:lnSpc>
                          <a:spcPts val="1350"/>
                        </a:lnSpc>
                        <a:spcAft>
                          <a:spcPts val="0"/>
                        </a:spcAft>
                      </a:pPr>
                      <a:r>
                        <a:rPr lang="ru-RU" sz="1100" dirty="0">
                          <a:effectLst/>
                          <a:latin typeface="+mn-lt"/>
                          <a:ea typeface="Times New Roman" panose="02020603050405020304" pitchFamily="18" charset="0"/>
                          <a:cs typeface="Times New Roman" panose="02020603050405020304" pitchFamily="18" charset="0"/>
                        </a:rPr>
                        <a:t>5</a:t>
                      </a:r>
                    </a:p>
                  </a:txBody>
                  <a:tcPr marL="0" marR="0" marT="0" marB="0" anchor="ctr">
                    <a:noFill/>
                  </a:tcPr>
                </a:tc>
                <a:tc rowSpan="3">
                  <a:txBody>
                    <a:bodyPr/>
                    <a:lstStyle/>
                    <a:p>
                      <a:pPr algn="l" fontAlgn="b"/>
                      <a:r>
                        <a:rPr lang="ru-RU" sz="1100" b="0" i="0" u="none" strike="noStrike" dirty="0">
                          <a:solidFill>
                            <a:srgbClr val="000000"/>
                          </a:solidFill>
                          <a:effectLst/>
                          <a:latin typeface="Calibri" panose="020F0502020204030204" pitchFamily="34" charset="0"/>
                        </a:rPr>
                        <a:t>Сформированность умения решать расчетные задачи с явно заданной и неявно заданной физической моделью: на основании анализа условия выбирать физические модели, отвечающие требованиям задачи, применять формулы, законы, закономерности и постулаты физических теорий при использовании математических методов решения задач, проводить расчеты на основании имеющихся данных, анализировать результаты и корректировать методы решения с учетом полученных результатов</a:t>
                      </a:r>
                    </a:p>
                  </a:txBody>
                  <a:tcPr marL="9525" marR="9525" marT="9525" marB="0" anchor="ctr">
                    <a:noFill/>
                  </a:tcPr>
                </a:tc>
                <a:extLst>
                  <a:ext uri="{0D108BD9-81ED-4DB2-BD59-A6C34878D82A}">
                    <a16:rowId xmlns:a16="http://schemas.microsoft.com/office/drawing/2014/main" val="2891890353"/>
                  </a:ext>
                </a:extLst>
              </a:tr>
              <a:tr h="343215">
                <a:tc>
                  <a:txBody>
                    <a:bodyPr/>
                    <a:lstStyle/>
                    <a:p>
                      <a:pPr algn="ctr">
                        <a:lnSpc>
                          <a:spcPts val="1350"/>
                        </a:lnSpc>
                        <a:spcAft>
                          <a:spcPts val="0"/>
                        </a:spcAft>
                      </a:pPr>
                      <a:r>
                        <a:rPr lang="ru-RU" sz="1100" dirty="0">
                          <a:effectLst/>
                          <a:latin typeface="+mn-lt"/>
                          <a:ea typeface="Times New Roman" panose="02020603050405020304" pitchFamily="18" charset="0"/>
                          <a:cs typeface="Times New Roman" panose="02020603050405020304" pitchFamily="18" charset="0"/>
                        </a:rPr>
                        <a:t>6.1</a:t>
                      </a:r>
                    </a:p>
                  </a:txBody>
                  <a:tcPr marL="0" marR="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485882510"/>
                  </a:ext>
                </a:extLst>
              </a:tr>
              <a:tr h="343215">
                <a:tc>
                  <a:txBody>
                    <a:bodyPr/>
                    <a:lstStyle/>
                    <a:p>
                      <a:pPr algn="ctr">
                        <a:lnSpc>
                          <a:spcPts val="1350"/>
                        </a:lnSpc>
                        <a:spcAft>
                          <a:spcPts val="0"/>
                        </a:spcAft>
                      </a:pPr>
                      <a:r>
                        <a:rPr lang="ru-RU" sz="1100" dirty="0">
                          <a:effectLst/>
                          <a:latin typeface="+mn-lt"/>
                          <a:ea typeface="Times New Roman" panose="02020603050405020304" pitchFamily="18" charset="0"/>
                          <a:cs typeface="Times New Roman" panose="02020603050405020304" pitchFamily="18" charset="0"/>
                        </a:rPr>
                        <a:t>6.2</a:t>
                      </a:r>
                    </a:p>
                  </a:txBody>
                  <a:tcPr marL="0" marR="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052010880"/>
                  </a:ext>
                </a:extLst>
              </a:tr>
              <a:tr h="510843">
                <a:tc>
                  <a:txBody>
                    <a:bodyPr/>
                    <a:lstStyle/>
                    <a:p>
                      <a:pPr algn="ctr">
                        <a:lnSpc>
                          <a:spcPts val="1350"/>
                        </a:lnSpc>
                        <a:spcAft>
                          <a:spcPts val="0"/>
                        </a:spcAft>
                      </a:pPr>
                      <a:r>
                        <a:rPr lang="ru-RU" sz="1100" dirty="0">
                          <a:effectLst/>
                          <a:latin typeface="+mn-lt"/>
                          <a:ea typeface="Times New Roman" panose="02020603050405020304" pitchFamily="18" charset="0"/>
                          <a:cs typeface="Times New Roman" panose="02020603050405020304" pitchFamily="18" charset="0"/>
                        </a:rPr>
                        <a:t>7</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Сформированность умений применять законы классической механики, молекулярной физики и термодинамики, электродинамики, квантовой физики для анализа и объяснения явлений микромира, макромира и </a:t>
                      </a:r>
                      <a:r>
                        <a:rPr lang="ru-RU" sz="1100" b="0" i="0" u="none" strike="noStrike" dirty="0" err="1">
                          <a:solidFill>
                            <a:srgbClr val="000000"/>
                          </a:solidFill>
                          <a:effectLst/>
                          <a:latin typeface="Calibri" panose="020F0502020204030204" pitchFamily="34" charset="0"/>
                        </a:rPr>
                        <a:t>мегамира</a:t>
                      </a:r>
                      <a:r>
                        <a:rPr lang="ru-RU" sz="1100" b="0" i="0" u="none" strike="noStrike" dirty="0">
                          <a:solidFill>
                            <a:srgbClr val="000000"/>
                          </a:solidFill>
                          <a:effectLst/>
                          <a:latin typeface="Calibri" panose="020F0502020204030204" pitchFamily="34" charset="0"/>
                        </a:rPr>
                        <a:t>, различать условия (границы, области) применимости физических законов, понимать всеобщий характер фундаментальных законов и ограниченность использования частных законов; анализировать физические процессы, используя основные положения, законы и закономерности</a:t>
                      </a:r>
                    </a:p>
                  </a:txBody>
                  <a:tcPr marL="9525" marR="9525" marT="9525" marB="0" anchor="b">
                    <a:noFill/>
                  </a:tcPr>
                </a:tc>
                <a:extLst>
                  <a:ext uri="{0D108BD9-81ED-4DB2-BD59-A6C34878D82A}">
                    <a16:rowId xmlns:a16="http://schemas.microsoft.com/office/drawing/2014/main" val="588145611"/>
                  </a:ext>
                </a:extLst>
              </a:tr>
              <a:tr h="677959">
                <a:tc>
                  <a:txBody>
                    <a:bodyPr/>
                    <a:lstStyle/>
                    <a:p>
                      <a:pPr algn="ctr">
                        <a:lnSpc>
                          <a:spcPts val="1350"/>
                        </a:lnSpc>
                        <a:spcAft>
                          <a:spcPts val="0"/>
                        </a:spcAft>
                      </a:pPr>
                      <a:r>
                        <a:rPr lang="ru-RU" sz="1100" dirty="0">
                          <a:effectLst/>
                          <a:latin typeface="+mn-lt"/>
                          <a:ea typeface="Times New Roman" panose="02020603050405020304" pitchFamily="18" charset="0"/>
                          <a:cs typeface="Times New Roman" panose="02020603050405020304" pitchFamily="18" charset="0"/>
                        </a:rPr>
                        <a:t>8</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Сформированность умения решать расчетные задачи с явно заданной и неявно заданной физической моделью: на основании анализа условия выбирать физические модели, отвечающие требованиям задачи, применять формулы, законы, закономерности и постулаты физических теорий при использовании математических методов решения задач, проводить расчеты на основании имеющихся данных, анализировать результаты и корректировать методы решения с учетом полученных результатов. Овладение различными способами работы с информацией физического содержания, развитие умений критического анализа и оценки достоверности получаемой информации</a:t>
                      </a:r>
                    </a:p>
                  </a:txBody>
                  <a:tcPr marL="9525" marR="9525" marT="9525" marB="0" anchor="b">
                    <a:noFill/>
                  </a:tcPr>
                </a:tc>
                <a:extLst>
                  <a:ext uri="{0D108BD9-81ED-4DB2-BD59-A6C34878D82A}">
                    <a16:rowId xmlns:a16="http://schemas.microsoft.com/office/drawing/2014/main" val="210224283"/>
                  </a:ext>
                </a:extLst>
              </a:tr>
              <a:tr h="677959">
                <a:tc>
                  <a:txBody>
                    <a:bodyPr/>
                    <a:lstStyle/>
                    <a:p>
                      <a:pPr algn="ctr">
                        <a:lnSpc>
                          <a:spcPts val="1350"/>
                        </a:lnSpc>
                        <a:spcAft>
                          <a:spcPts val="0"/>
                        </a:spcAft>
                      </a:pPr>
                      <a:r>
                        <a:rPr lang="ru-RU" sz="1100" dirty="0">
                          <a:effectLst/>
                          <a:latin typeface="+mn-lt"/>
                          <a:ea typeface="Times New Roman" panose="02020603050405020304" pitchFamily="18" charset="0"/>
                          <a:cs typeface="Times New Roman" panose="02020603050405020304" pitchFamily="18" charset="0"/>
                        </a:rPr>
                        <a:t>9</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Владение основными методами научного познания, используемыми в физике: проводить прямые и косвенные измерения физических величин, выбирая оптимальный способ измерения и используя известные методы оценки погрешностей измерений, проводить исследование зависимостей физических величин с использованием прямых измерений, объяснять полученные результаты, используя физические теории, законы и понятия, и делать выводы; соблюдать правила безопасного труда при проведении исследований в рамках учебного эксперимента и учебно-исследовательской деятельности с использованием цифровых измерительных устройств и лабораторного оборудования</a:t>
                      </a:r>
                    </a:p>
                  </a:txBody>
                  <a:tcPr marL="9525" marR="9525" marT="9525" marB="0" anchor="b">
                    <a:noFill/>
                  </a:tcPr>
                </a:tc>
                <a:extLst>
                  <a:ext uri="{0D108BD9-81ED-4DB2-BD59-A6C34878D82A}">
                    <a16:rowId xmlns:a16="http://schemas.microsoft.com/office/drawing/2014/main" val="4008567703"/>
                  </a:ext>
                </a:extLst>
              </a:tr>
              <a:tr h="510843">
                <a:tc>
                  <a:txBody>
                    <a:bodyPr/>
                    <a:lstStyle/>
                    <a:p>
                      <a:pPr algn="ctr">
                        <a:lnSpc>
                          <a:spcPts val="1350"/>
                        </a:lnSpc>
                        <a:spcAft>
                          <a:spcPts val="0"/>
                        </a:spcAft>
                      </a:pPr>
                      <a:r>
                        <a:rPr lang="ru-RU" sz="1100" dirty="0">
                          <a:effectLst/>
                          <a:latin typeface="+mn-lt"/>
                          <a:ea typeface="Times New Roman" panose="02020603050405020304" pitchFamily="18" charset="0"/>
                          <a:cs typeface="Times New Roman" panose="02020603050405020304" pitchFamily="18" charset="0"/>
                        </a:rPr>
                        <a:t>10</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Сформированность умений распознавать физические явления (процессы) и объяснять их на основе изученных законов. Решать качественные задачи, требующие применения знаний из разных разделов школьного курса физики, а также интеграции знаний из других предметов естественнонаучного цикла: выстраивать логическую цепочку рассуждений с опорой на изученные законы, закономерности и физические явления</a:t>
                      </a:r>
                    </a:p>
                  </a:txBody>
                  <a:tcPr marL="9525" marR="9525" marT="9525" marB="0" anchor="b">
                    <a:noFill/>
                  </a:tcPr>
                </a:tc>
                <a:extLst>
                  <a:ext uri="{0D108BD9-81ED-4DB2-BD59-A6C34878D82A}">
                    <a16:rowId xmlns:a16="http://schemas.microsoft.com/office/drawing/2014/main" val="2271944171"/>
                  </a:ext>
                </a:extLst>
              </a:tr>
              <a:tr h="510843">
                <a:tc>
                  <a:txBody>
                    <a:bodyPr/>
                    <a:lstStyle/>
                    <a:p>
                      <a:pPr algn="ctr">
                        <a:lnSpc>
                          <a:spcPts val="1350"/>
                        </a:lnSpc>
                        <a:spcAft>
                          <a:spcPts val="0"/>
                        </a:spcAft>
                      </a:pPr>
                      <a:r>
                        <a:rPr lang="ru-RU" sz="1100" dirty="0">
                          <a:effectLst/>
                          <a:latin typeface="+mn-lt"/>
                          <a:ea typeface="Times New Roman" panose="02020603050405020304" pitchFamily="18" charset="0"/>
                          <a:cs typeface="Times New Roman" panose="02020603050405020304" pitchFamily="18" charset="0"/>
                        </a:rPr>
                        <a:t>11</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Владение основными методами научного познания, используемыми в физике: проводить прямые и косвенные измерения физических величин, выбирая оптимальный способ измерения и используя известные методы оценки погрешностей измерений, проводить исследование зависимостей физических величин с использованием прямых измерений, объяснять полученные результаты, используя физические теории, законы и понятия, и делать выводы</a:t>
                      </a:r>
                    </a:p>
                  </a:txBody>
                  <a:tcPr marL="9525" marR="9525" marT="9525" marB="0" anchor="b">
                    <a:noFill/>
                  </a:tcPr>
                </a:tc>
                <a:extLst>
                  <a:ext uri="{0D108BD9-81ED-4DB2-BD59-A6C34878D82A}">
                    <a16:rowId xmlns:a16="http://schemas.microsoft.com/office/drawing/2014/main" val="3021149285"/>
                  </a:ext>
                </a:extLst>
              </a:tr>
              <a:tr h="230939">
                <a:tc>
                  <a:txBody>
                    <a:bodyPr/>
                    <a:lstStyle/>
                    <a:p>
                      <a:pPr algn="ctr">
                        <a:lnSpc>
                          <a:spcPts val="1350"/>
                        </a:lnSpc>
                        <a:spcAft>
                          <a:spcPts val="0"/>
                        </a:spcAft>
                      </a:pPr>
                      <a:r>
                        <a:rPr lang="ru-RU" sz="1100" dirty="0">
                          <a:effectLst/>
                          <a:latin typeface="+mn-lt"/>
                          <a:ea typeface="Times New Roman" panose="02020603050405020304" pitchFamily="18" charset="0"/>
                          <a:cs typeface="Times New Roman" panose="02020603050405020304" pitchFamily="18" charset="0"/>
                        </a:rPr>
                        <a:t>12</a:t>
                      </a:r>
                    </a:p>
                  </a:txBody>
                  <a:tcPr marL="0" marR="0" marT="0" marB="0" anchor="ctr">
                    <a:noFill/>
                  </a:tcPr>
                </a:tc>
                <a:tc rowSpan="2">
                  <a:txBody>
                    <a:bodyPr/>
                    <a:lstStyle/>
                    <a:p>
                      <a:pPr algn="l" fontAlgn="b"/>
                      <a:r>
                        <a:rPr lang="ru-RU" sz="1100" b="0" i="0" u="none" strike="noStrike" dirty="0">
                          <a:solidFill>
                            <a:srgbClr val="000000"/>
                          </a:solidFill>
                          <a:effectLst/>
                          <a:latin typeface="Calibri" panose="020F0502020204030204" pitchFamily="34" charset="0"/>
                        </a:rPr>
                        <a:t>Овладение различными способами работы с информацией физического содержания с использованием современных информационных технологий, развитие умений критического анализа и оценки достоверности получаемой информации</a:t>
                      </a:r>
                    </a:p>
                  </a:txBody>
                  <a:tcPr marL="9525" marR="9525" marT="9525" marB="0" anchor="ctr">
                    <a:noFill/>
                  </a:tcPr>
                </a:tc>
                <a:extLst>
                  <a:ext uri="{0D108BD9-81ED-4DB2-BD59-A6C34878D82A}">
                    <a16:rowId xmlns:a16="http://schemas.microsoft.com/office/drawing/2014/main" val="1993906459"/>
                  </a:ext>
                </a:extLst>
              </a:tr>
              <a:tr h="230939">
                <a:tc>
                  <a:txBody>
                    <a:bodyPr/>
                    <a:lstStyle/>
                    <a:p>
                      <a:pPr algn="ctr">
                        <a:lnSpc>
                          <a:spcPts val="1350"/>
                        </a:lnSpc>
                        <a:spcAft>
                          <a:spcPts val="0"/>
                        </a:spcAft>
                      </a:pPr>
                      <a:r>
                        <a:rPr lang="ru-RU" sz="1100" dirty="0">
                          <a:effectLst/>
                          <a:latin typeface="+mn-lt"/>
                          <a:ea typeface="Times New Roman" panose="02020603050405020304" pitchFamily="18" charset="0"/>
                          <a:cs typeface="Times New Roman" panose="02020603050405020304" pitchFamily="18" charset="0"/>
                        </a:rPr>
                        <a:t>13</a:t>
                      </a:r>
                    </a:p>
                  </a:txBody>
                  <a:tcPr marL="0" marR="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701876703"/>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sp>
        <p:nvSpPr>
          <p:cNvPr id="5" name="TextBox 4">
            <a:extLst>
              <a:ext uri="{FF2B5EF4-FFF2-40B4-BE49-F238E27FC236}">
                <a16:creationId xmlns:a16="http://schemas.microsoft.com/office/drawing/2014/main" id="{130D8CB6-E8AE-479D-89E7-ACE86737D718}"/>
              </a:ext>
            </a:extLst>
          </p:cNvPr>
          <p:cNvSpPr txBox="1"/>
          <p:nvPr/>
        </p:nvSpPr>
        <p:spPr>
          <a:xfrm>
            <a:off x="10894542" y="39382"/>
            <a:ext cx="1297458"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Физика,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198044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362281" cy="444387"/>
          </a:xfrm>
        </p:spPr>
        <p:txBody>
          <a:bodyPr>
            <a:noAutofit/>
          </a:bodyPr>
          <a:lstStyle/>
          <a:p>
            <a:r>
              <a:rPr lang="ru-RU" sz="2000" b="1" dirty="0"/>
              <a:t>Доля участников по качеству знаний («4»+«5») по результатам ВПР в  2025 г.</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1201814921"/>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289779681"/>
              </p:ext>
            </p:extLst>
          </p:nvPr>
        </p:nvGraphicFramePr>
        <p:xfrm>
          <a:off x="0" y="3691468"/>
          <a:ext cx="11986054" cy="303318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D78D55C8-EDEB-472D-B72D-31B7BADC1E9F}"/>
              </a:ext>
            </a:extLst>
          </p:cNvPr>
          <p:cNvSpPr txBox="1"/>
          <p:nvPr/>
        </p:nvSpPr>
        <p:spPr>
          <a:xfrm>
            <a:off x="10662222" y="19936"/>
            <a:ext cx="1289264" cy="276999"/>
          </a:xfrm>
          <a:prstGeom prst="rect">
            <a:avLst/>
          </a:prstGeom>
          <a:noFill/>
        </p:spPr>
        <p:txBody>
          <a:bodyPr wrap="none" rtlCol="0">
            <a:spAutoFit/>
          </a:bodyPr>
          <a:lstStyle/>
          <a:p>
            <a:r>
              <a:rPr lang="ru-RU" sz="1200" dirty="0">
                <a:solidFill>
                  <a:schemeClr val="tx2">
                    <a:lumMod val="40000"/>
                    <a:lumOff val="60000"/>
                  </a:schemeClr>
                </a:solidFill>
              </a:rPr>
              <a:t>Физика, </a:t>
            </a:r>
            <a:r>
              <a:rPr lang="en-US" sz="1200" dirty="0">
                <a:solidFill>
                  <a:schemeClr val="tx2">
                    <a:lumMod val="40000"/>
                    <a:lumOff val="60000"/>
                  </a:schemeClr>
                </a:solidFill>
              </a:rPr>
              <a:t>10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2379800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482958" y="302392"/>
            <a:ext cx="5619853" cy="594360"/>
          </a:xfrm>
        </p:spPr>
        <p:txBody>
          <a:bodyPr>
            <a:normAutofit/>
          </a:bodyPr>
          <a:lstStyle/>
          <a:p>
            <a:r>
              <a:rPr lang="ru-RU" dirty="0"/>
              <a:t>Как использовать результаты ВПР</a:t>
            </a:r>
          </a:p>
        </p:txBody>
      </p:sp>
      <p:sp>
        <p:nvSpPr>
          <p:cNvPr id="5" name="Объект 4">
            <a:extLst>
              <a:ext uri="{FF2B5EF4-FFF2-40B4-BE49-F238E27FC236}">
                <a16:creationId xmlns:a16="http://schemas.microsoft.com/office/drawing/2014/main" id="{BC378BAD-155E-DB7C-261D-1B9411CA07DF}"/>
              </a:ext>
            </a:extLst>
          </p:cNvPr>
          <p:cNvSpPr>
            <a:spLocks noGrp="1"/>
          </p:cNvSpPr>
          <p:nvPr>
            <p:ph idx="1"/>
          </p:nvPr>
        </p:nvSpPr>
        <p:spPr>
          <a:xfrm>
            <a:off x="565938" y="1401900"/>
            <a:ext cx="5409479" cy="2129653"/>
          </a:xfrm>
        </p:spPr>
        <p:txBody>
          <a:bodyPr>
            <a:normAutofit fontScale="92500" lnSpcReduction="10000"/>
          </a:bodyPr>
          <a:lstStyle/>
          <a:p>
            <a:pPr marL="285750" indent="-285750">
              <a:buFont typeface="Courier New" panose="02070309020205020404" pitchFamily="49" charset="0"/>
              <a:buChar char="o"/>
            </a:pPr>
            <a:r>
              <a:rPr lang="ru-RU" sz="1800" dirty="0">
                <a:latin typeface="+mn-lt"/>
              </a:rPr>
              <a:t>адресная работа с образовательными организациями и учителями, чьи учащиеся показывают низкие результаты </a:t>
            </a:r>
          </a:p>
          <a:p>
            <a:pPr marL="285750" indent="-285750">
              <a:buFont typeface="Courier New" panose="02070309020205020404" pitchFamily="49" charset="0"/>
              <a:buChar char="o"/>
            </a:pPr>
            <a:r>
              <a:rPr lang="ru-RU" sz="1800" dirty="0">
                <a:latin typeface="+mn-lt"/>
              </a:rPr>
              <a:t>организация методических заседаний по выработке стратегий исправления основных ошибок </a:t>
            </a:r>
          </a:p>
          <a:p>
            <a:pPr marL="285750" indent="-285750">
              <a:buFont typeface="Courier New" panose="02070309020205020404" pitchFamily="49" charset="0"/>
              <a:buChar char="o"/>
            </a:pPr>
            <a:r>
              <a:rPr lang="ru-RU" sz="1800" dirty="0">
                <a:latin typeface="+mn-lt"/>
              </a:rPr>
              <a:t>организация транслирования опыта учителей, учащиеся которых показывают стабильные и хорошие результаты</a:t>
            </a:r>
          </a:p>
        </p:txBody>
      </p:sp>
      <p:sp>
        <p:nvSpPr>
          <p:cNvPr id="6" name="Заголовок 3">
            <a:extLst>
              <a:ext uri="{FF2B5EF4-FFF2-40B4-BE49-F238E27FC236}">
                <a16:creationId xmlns:a16="http://schemas.microsoft.com/office/drawing/2014/main" id="{6080E9E4-4437-488C-9149-75840E35420A}"/>
              </a:ext>
            </a:extLst>
          </p:cNvPr>
          <p:cNvSpPr txBox="1">
            <a:spLocks/>
          </p:cNvSpPr>
          <p:nvPr/>
        </p:nvSpPr>
        <p:spPr>
          <a:xfrm>
            <a:off x="1239381" y="3946000"/>
            <a:ext cx="3506849" cy="41436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sz="1800" b="1" dirty="0">
                <a:solidFill>
                  <a:srgbClr val="14444F"/>
                </a:solidFill>
                <a:latin typeface="+mn-lt"/>
              </a:rPr>
              <a:t>Учитель</a:t>
            </a:r>
          </a:p>
        </p:txBody>
      </p:sp>
      <p:sp>
        <p:nvSpPr>
          <p:cNvPr id="7" name="Заголовок 3">
            <a:extLst>
              <a:ext uri="{FF2B5EF4-FFF2-40B4-BE49-F238E27FC236}">
                <a16:creationId xmlns:a16="http://schemas.microsoft.com/office/drawing/2014/main" id="{FD1D88A9-B92C-4C6F-A1CB-1E91D4DF0D14}"/>
              </a:ext>
            </a:extLst>
          </p:cNvPr>
          <p:cNvSpPr txBox="1">
            <a:spLocks/>
          </p:cNvSpPr>
          <p:nvPr/>
        </p:nvSpPr>
        <p:spPr>
          <a:xfrm>
            <a:off x="1227948" y="896752"/>
            <a:ext cx="3506849" cy="41436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sz="1800" b="1" dirty="0">
                <a:solidFill>
                  <a:srgbClr val="14444F"/>
                </a:solidFill>
                <a:latin typeface="+mn-lt"/>
              </a:rPr>
              <a:t>Муниципальный уровень</a:t>
            </a:r>
          </a:p>
        </p:txBody>
      </p:sp>
      <p:sp>
        <p:nvSpPr>
          <p:cNvPr id="8" name="Заголовок 3">
            <a:extLst>
              <a:ext uri="{FF2B5EF4-FFF2-40B4-BE49-F238E27FC236}">
                <a16:creationId xmlns:a16="http://schemas.microsoft.com/office/drawing/2014/main" id="{5008D56D-B0F5-4B0A-BDD0-F34F9382E03E}"/>
              </a:ext>
            </a:extLst>
          </p:cNvPr>
          <p:cNvSpPr txBox="1">
            <a:spLocks/>
          </p:cNvSpPr>
          <p:nvPr/>
        </p:nvSpPr>
        <p:spPr>
          <a:xfrm>
            <a:off x="7076301" y="921457"/>
            <a:ext cx="3506849" cy="41436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sz="1800" b="1" dirty="0">
                <a:solidFill>
                  <a:srgbClr val="14444F"/>
                </a:solidFill>
                <a:latin typeface="+mn-lt"/>
              </a:rPr>
              <a:t>Образовательная организация</a:t>
            </a:r>
          </a:p>
        </p:txBody>
      </p:sp>
      <p:sp>
        <p:nvSpPr>
          <p:cNvPr id="9" name="Заголовок 3">
            <a:extLst>
              <a:ext uri="{FF2B5EF4-FFF2-40B4-BE49-F238E27FC236}">
                <a16:creationId xmlns:a16="http://schemas.microsoft.com/office/drawing/2014/main" id="{D2034F97-DFFA-42C8-9492-9992D06B042F}"/>
              </a:ext>
            </a:extLst>
          </p:cNvPr>
          <p:cNvSpPr txBox="1">
            <a:spLocks/>
          </p:cNvSpPr>
          <p:nvPr/>
        </p:nvSpPr>
        <p:spPr>
          <a:xfrm>
            <a:off x="7076300" y="3937021"/>
            <a:ext cx="3506849" cy="41436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sz="1800" b="1" dirty="0">
                <a:solidFill>
                  <a:srgbClr val="14444F"/>
                </a:solidFill>
                <a:latin typeface="+mn-lt"/>
              </a:rPr>
              <a:t>Родитель и ученик</a:t>
            </a:r>
          </a:p>
        </p:txBody>
      </p:sp>
      <p:sp>
        <p:nvSpPr>
          <p:cNvPr id="10" name="Объект 4">
            <a:extLst>
              <a:ext uri="{FF2B5EF4-FFF2-40B4-BE49-F238E27FC236}">
                <a16:creationId xmlns:a16="http://schemas.microsoft.com/office/drawing/2014/main" id="{CB0694D8-692D-444E-9AEA-865F675731A4}"/>
              </a:ext>
            </a:extLst>
          </p:cNvPr>
          <p:cNvSpPr txBox="1">
            <a:spLocks/>
          </p:cNvSpPr>
          <p:nvPr/>
        </p:nvSpPr>
        <p:spPr>
          <a:xfrm>
            <a:off x="6227806" y="1381306"/>
            <a:ext cx="5726944" cy="21583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lang="ru-RU" sz="2400" kern="1200" dirty="0" smtClean="0">
                <a:solidFill>
                  <a:srgbClr val="161616"/>
                </a:solidFill>
                <a:latin typeface="Montserrat regular" panose="00000500000000000000" pitchFamily="2" charset="-52"/>
                <a:ea typeface="+mn-ea"/>
                <a:cs typeface="+mn-cs"/>
              </a:defRPr>
            </a:lvl1pPr>
            <a:lvl2pPr marL="457200" indent="0" algn="l" defTabSz="914400" rtl="0" eaLnBrk="1" latinLnBrk="0" hangingPunct="1">
              <a:lnSpc>
                <a:spcPct val="90000"/>
              </a:lnSpc>
              <a:spcBef>
                <a:spcPts val="500"/>
              </a:spcBef>
              <a:buFontTx/>
              <a:buNone/>
              <a:defRPr lang="ru-RU" sz="2400" kern="1200" dirty="0" smtClean="0">
                <a:solidFill>
                  <a:srgbClr val="161616"/>
                </a:solidFill>
                <a:latin typeface="Montserrat regular" panose="00000500000000000000" pitchFamily="2" charset="-52"/>
                <a:ea typeface="+mn-ea"/>
                <a:cs typeface="+mn-cs"/>
              </a:defRPr>
            </a:lvl2pPr>
            <a:lvl3pPr marL="914400" indent="0" algn="l" defTabSz="914400" rtl="0" eaLnBrk="1" latinLnBrk="0" hangingPunct="1">
              <a:lnSpc>
                <a:spcPct val="90000"/>
              </a:lnSpc>
              <a:spcBef>
                <a:spcPts val="500"/>
              </a:spcBef>
              <a:buFontTx/>
              <a:buNone/>
              <a:defRPr lang="ru-RU" sz="2000" kern="1200" dirty="0" smtClean="0">
                <a:solidFill>
                  <a:srgbClr val="161616"/>
                </a:solidFill>
                <a:latin typeface="Montserrat regular" panose="00000500000000000000" pitchFamily="2" charset="-52"/>
                <a:ea typeface="+mn-ea"/>
                <a:cs typeface="+mn-cs"/>
              </a:defRPr>
            </a:lvl3pPr>
            <a:lvl4pPr marL="1371600" indent="0" algn="l" defTabSz="914400" rtl="0" eaLnBrk="1" latinLnBrk="0" hangingPunct="1">
              <a:lnSpc>
                <a:spcPct val="90000"/>
              </a:lnSpc>
              <a:spcBef>
                <a:spcPts val="500"/>
              </a:spcBef>
              <a:buFontTx/>
              <a:buNone/>
              <a:defRPr lang="ru-RU" sz="1800" kern="1200" dirty="0" smtClean="0">
                <a:solidFill>
                  <a:srgbClr val="161616"/>
                </a:solidFill>
                <a:latin typeface="Montserrat regular" panose="00000500000000000000" pitchFamily="2" charset="-52"/>
                <a:ea typeface="+mn-ea"/>
                <a:cs typeface="+mn-cs"/>
              </a:defRPr>
            </a:lvl4pPr>
            <a:lvl5pPr marL="1828800" indent="0" algn="l" defTabSz="914400" rtl="0" eaLnBrk="1" latinLnBrk="0" hangingPunct="1">
              <a:lnSpc>
                <a:spcPct val="90000"/>
              </a:lnSpc>
              <a:spcBef>
                <a:spcPts val="500"/>
              </a:spcBef>
              <a:buFontTx/>
              <a:buNone/>
              <a:defRPr lang="ru-RU" sz="1800" kern="1200" dirty="0">
                <a:solidFill>
                  <a:srgbClr val="161616"/>
                </a:solidFill>
                <a:latin typeface="Montserrat regular"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Courier New" panose="02070309020205020404" pitchFamily="49" charset="0"/>
              <a:buChar char="o"/>
            </a:pPr>
            <a:r>
              <a:rPr lang="ru-RU" sz="1700" dirty="0">
                <a:latin typeface="+mn-lt"/>
              </a:rPr>
              <a:t>корректировка образовательного процесса (совершенствование образовательных программ, методик, технологий обучения) </a:t>
            </a:r>
          </a:p>
          <a:p>
            <a:pPr marL="285750" indent="-285750">
              <a:buFont typeface="Courier New" panose="02070309020205020404" pitchFamily="49" charset="0"/>
              <a:buChar char="o"/>
            </a:pPr>
            <a:r>
              <a:rPr lang="ru-RU" sz="1700" dirty="0">
                <a:latin typeface="+mn-lt"/>
              </a:rPr>
              <a:t>информирование родителей о результатах ВПР </a:t>
            </a:r>
          </a:p>
          <a:p>
            <a:pPr marL="285750" indent="-285750">
              <a:buFont typeface="Courier New" panose="02070309020205020404" pitchFamily="49" charset="0"/>
              <a:buChar char="o"/>
            </a:pPr>
            <a:r>
              <a:rPr lang="ru-RU" sz="1700" dirty="0">
                <a:latin typeface="+mn-lt"/>
              </a:rPr>
              <a:t>проведение педагогических советов по результатам ВПР с целью улучшения качества образования обучающихся </a:t>
            </a:r>
          </a:p>
          <a:p>
            <a:pPr marL="285750" indent="-285750">
              <a:buFont typeface="Courier New" panose="02070309020205020404" pitchFamily="49" charset="0"/>
              <a:buChar char="o"/>
            </a:pPr>
            <a:r>
              <a:rPr lang="ru-RU" sz="1700" dirty="0">
                <a:latin typeface="+mn-lt"/>
              </a:rPr>
              <a:t>формирование графика внутришкольного контроля на будущий учебный год </a:t>
            </a:r>
          </a:p>
        </p:txBody>
      </p:sp>
      <p:sp>
        <p:nvSpPr>
          <p:cNvPr id="11" name="Объект 4">
            <a:extLst>
              <a:ext uri="{FF2B5EF4-FFF2-40B4-BE49-F238E27FC236}">
                <a16:creationId xmlns:a16="http://schemas.microsoft.com/office/drawing/2014/main" id="{CA1A0ED2-6080-4739-B973-607963337CCB}"/>
              </a:ext>
            </a:extLst>
          </p:cNvPr>
          <p:cNvSpPr txBox="1">
            <a:spLocks/>
          </p:cNvSpPr>
          <p:nvPr/>
        </p:nvSpPr>
        <p:spPr>
          <a:xfrm>
            <a:off x="565937" y="4360362"/>
            <a:ext cx="5409479" cy="2129653"/>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Tx/>
              <a:buNone/>
              <a:defRPr lang="ru-RU" sz="2400" kern="1200" dirty="0" smtClean="0">
                <a:solidFill>
                  <a:srgbClr val="161616"/>
                </a:solidFill>
                <a:latin typeface="Montserrat regular" panose="00000500000000000000" pitchFamily="2" charset="-52"/>
                <a:ea typeface="+mn-ea"/>
                <a:cs typeface="+mn-cs"/>
              </a:defRPr>
            </a:lvl1pPr>
            <a:lvl2pPr marL="457200" indent="0" algn="l" defTabSz="914400" rtl="0" eaLnBrk="1" latinLnBrk="0" hangingPunct="1">
              <a:lnSpc>
                <a:spcPct val="90000"/>
              </a:lnSpc>
              <a:spcBef>
                <a:spcPts val="500"/>
              </a:spcBef>
              <a:buFontTx/>
              <a:buNone/>
              <a:defRPr lang="ru-RU" sz="2400" kern="1200" dirty="0" smtClean="0">
                <a:solidFill>
                  <a:srgbClr val="161616"/>
                </a:solidFill>
                <a:latin typeface="Montserrat regular" panose="00000500000000000000" pitchFamily="2" charset="-52"/>
                <a:ea typeface="+mn-ea"/>
                <a:cs typeface="+mn-cs"/>
              </a:defRPr>
            </a:lvl2pPr>
            <a:lvl3pPr marL="914400" indent="0" algn="l" defTabSz="914400" rtl="0" eaLnBrk="1" latinLnBrk="0" hangingPunct="1">
              <a:lnSpc>
                <a:spcPct val="90000"/>
              </a:lnSpc>
              <a:spcBef>
                <a:spcPts val="500"/>
              </a:spcBef>
              <a:buFontTx/>
              <a:buNone/>
              <a:defRPr lang="ru-RU" sz="2000" kern="1200" dirty="0" smtClean="0">
                <a:solidFill>
                  <a:srgbClr val="161616"/>
                </a:solidFill>
                <a:latin typeface="Montserrat regular" panose="00000500000000000000" pitchFamily="2" charset="-52"/>
                <a:ea typeface="+mn-ea"/>
                <a:cs typeface="+mn-cs"/>
              </a:defRPr>
            </a:lvl3pPr>
            <a:lvl4pPr marL="1371600" indent="0" algn="l" defTabSz="914400" rtl="0" eaLnBrk="1" latinLnBrk="0" hangingPunct="1">
              <a:lnSpc>
                <a:spcPct val="90000"/>
              </a:lnSpc>
              <a:spcBef>
                <a:spcPts val="500"/>
              </a:spcBef>
              <a:buFontTx/>
              <a:buNone/>
              <a:defRPr lang="ru-RU" sz="1800" kern="1200" dirty="0" smtClean="0">
                <a:solidFill>
                  <a:srgbClr val="161616"/>
                </a:solidFill>
                <a:latin typeface="Montserrat regular" panose="00000500000000000000" pitchFamily="2" charset="-52"/>
                <a:ea typeface="+mn-ea"/>
                <a:cs typeface="+mn-cs"/>
              </a:defRPr>
            </a:lvl4pPr>
            <a:lvl5pPr marL="1828800" indent="0" algn="l" defTabSz="914400" rtl="0" eaLnBrk="1" latinLnBrk="0" hangingPunct="1">
              <a:lnSpc>
                <a:spcPct val="90000"/>
              </a:lnSpc>
              <a:spcBef>
                <a:spcPts val="500"/>
              </a:spcBef>
              <a:buFontTx/>
              <a:buNone/>
              <a:defRPr lang="ru-RU" sz="1800" kern="1200" dirty="0">
                <a:solidFill>
                  <a:srgbClr val="161616"/>
                </a:solidFill>
                <a:latin typeface="Montserrat regular"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Courier New" panose="02070309020205020404" pitchFamily="49" charset="0"/>
              <a:buChar char="o"/>
            </a:pPr>
            <a:r>
              <a:rPr lang="ru-RU" sz="1800" dirty="0">
                <a:latin typeface="+mn-lt"/>
              </a:rPr>
              <a:t>планирование индивидуального маршрута обучения для каждого учащегося </a:t>
            </a:r>
          </a:p>
          <a:p>
            <a:pPr marL="285750" indent="-285750">
              <a:buFont typeface="Courier New" panose="02070309020205020404" pitchFamily="49" charset="0"/>
              <a:buChar char="o"/>
            </a:pPr>
            <a:r>
              <a:rPr lang="ru-RU" sz="1800" dirty="0">
                <a:latin typeface="+mn-lt"/>
              </a:rPr>
              <a:t>выявление проблем в усвоении образовательной программы начального общего образования </a:t>
            </a:r>
          </a:p>
          <a:p>
            <a:pPr marL="285750" indent="-285750">
              <a:buFont typeface="Courier New" panose="02070309020205020404" pitchFamily="49" charset="0"/>
              <a:buChar char="o"/>
            </a:pPr>
            <a:r>
              <a:rPr lang="ru-RU" sz="1800" dirty="0">
                <a:latin typeface="+mn-lt"/>
              </a:rPr>
              <a:t>самооценка профессиональной деятельности педагога </a:t>
            </a:r>
          </a:p>
          <a:p>
            <a:pPr marL="285750" indent="-285750">
              <a:buFont typeface="Courier New" panose="02070309020205020404" pitchFamily="49" charset="0"/>
              <a:buChar char="o"/>
            </a:pPr>
            <a:r>
              <a:rPr lang="ru-RU" sz="1800" dirty="0">
                <a:latin typeface="+mn-lt"/>
              </a:rPr>
              <a:t>формирование направлений совершенствования преподавания предмета </a:t>
            </a:r>
          </a:p>
        </p:txBody>
      </p:sp>
      <p:sp>
        <p:nvSpPr>
          <p:cNvPr id="12" name="Объект 4">
            <a:extLst>
              <a:ext uri="{FF2B5EF4-FFF2-40B4-BE49-F238E27FC236}">
                <a16:creationId xmlns:a16="http://schemas.microsoft.com/office/drawing/2014/main" id="{FEBF8B5B-6797-4F90-AED1-621A0FA13C81}"/>
              </a:ext>
            </a:extLst>
          </p:cNvPr>
          <p:cNvSpPr txBox="1">
            <a:spLocks/>
          </p:cNvSpPr>
          <p:nvPr/>
        </p:nvSpPr>
        <p:spPr>
          <a:xfrm>
            <a:off x="6384324" y="4360362"/>
            <a:ext cx="5409479" cy="21296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lang="ru-RU" sz="2400" kern="1200" dirty="0" smtClean="0">
                <a:solidFill>
                  <a:srgbClr val="161616"/>
                </a:solidFill>
                <a:latin typeface="Montserrat regular" panose="00000500000000000000" pitchFamily="2" charset="-52"/>
                <a:ea typeface="+mn-ea"/>
                <a:cs typeface="+mn-cs"/>
              </a:defRPr>
            </a:lvl1pPr>
            <a:lvl2pPr marL="457200" indent="0" algn="l" defTabSz="914400" rtl="0" eaLnBrk="1" latinLnBrk="0" hangingPunct="1">
              <a:lnSpc>
                <a:spcPct val="90000"/>
              </a:lnSpc>
              <a:spcBef>
                <a:spcPts val="500"/>
              </a:spcBef>
              <a:buFontTx/>
              <a:buNone/>
              <a:defRPr lang="ru-RU" sz="2400" kern="1200" dirty="0" smtClean="0">
                <a:solidFill>
                  <a:srgbClr val="161616"/>
                </a:solidFill>
                <a:latin typeface="Montserrat regular" panose="00000500000000000000" pitchFamily="2" charset="-52"/>
                <a:ea typeface="+mn-ea"/>
                <a:cs typeface="+mn-cs"/>
              </a:defRPr>
            </a:lvl2pPr>
            <a:lvl3pPr marL="914400" indent="0" algn="l" defTabSz="914400" rtl="0" eaLnBrk="1" latinLnBrk="0" hangingPunct="1">
              <a:lnSpc>
                <a:spcPct val="90000"/>
              </a:lnSpc>
              <a:spcBef>
                <a:spcPts val="500"/>
              </a:spcBef>
              <a:buFontTx/>
              <a:buNone/>
              <a:defRPr lang="ru-RU" sz="2000" kern="1200" dirty="0" smtClean="0">
                <a:solidFill>
                  <a:srgbClr val="161616"/>
                </a:solidFill>
                <a:latin typeface="Montserrat regular" panose="00000500000000000000" pitchFamily="2" charset="-52"/>
                <a:ea typeface="+mn-ea"/>
                <a:cs typeface="+mn-cs"/>
              </a:defRPr>
            </a:lvl3pPr>
            <a:lvl4pPr marL="1371600" indent="0" algn="l" defTabSz="914400" rtl="0" eaLnBrk="1" latinLnBrk="0" hangingPunct="1">
              <a:lnSpc>
                <a:spcPct val="90000"/>
              </a:lnSpc>
              <a:spcBef>
                <a:spcPts val="500"/>
              </a:spcBef>
              <a:buFontTx/>
              <a:buNone/>
              <a:defRPr lang="ru-RU" sz="1800" kern="1200" dirty="0" smtClean="0">
                <a:solidFill>
                  <a:srgbClr val="161616"/>
                </a:solidFill>
                <a:latin typeface="Montserrat regular" panose="00000500000000000000" pitchFamily="2" charset="-52"/>
                <a:ea typeface="+mn-ea"/>
                <a:cs typeface="+mn-cs"/>
              </a:defRPr>
            </a:lvl4pPr>
            <a:lvl5pPr marL="1828800" indent="0" algn="l" defTabSz="914400" rtl="0" eaLnBrk="1" latinLnBrk="0" hangingPunct="1">
              <a:lnSpc>
                <a:spcPct val="90000"/>
              </a:lnSpc>
              <a:spcBef>
                <a:spcPts val="500"/>
              </a:spcBef>
              <a:buFontTx/>
              <a:buNone/>
              <a:defRPr lang="ru-RU" sz="1800" kern="1200" dirty="0">
                <a:solidFill>
                  <a:srgbClr val="161616"/>
                </a:solidFill>
                <a:latin typeface="Montserrat regular"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Courier New" panose="02070309020205020404" pitchFamily="49" charset="0"/>
              <a:buChar char="o"/>
            </a:pPr>
            <a:r>
              <a:rPr lang="ru-RU" sz="1700" dirty="0">
                <a:latin typeface="+mn-lt"/>
              </a:rPr>
              <a:t>объективная оценка уровня учебных достижений учащегося </a:t>
            </a:r>
          </a:p>
          <a:p>
            <a:pPr marL="285750" indent="-285750">
              <a:buFont typeface="Courier New" panose="02070309020205020404" pitchFamily="49" charset="0"/>
              <a:buChar char="o"/>
            </a:pPr>
            <a:r>
              <a:rPr lang="ru-RU" sz="1700" dirty="0">
                <a:latin typeface="+mn-lt"/>
              </a:rPr>
              <a:t>возможность принять участие в построении индивидуальной образовательной траектории </a:t>
            </a:r>
          </a:p>
        </p:txBody>
      </p:sp>
    </p:spTree>
    <p:extLst>
      <p:ext uri="{BB962C8B-B14F-4D97-AF65-F5344CB8AC3E}">
        <p14:creationId xmlns:p14="http://schemas.microsoft.com/office/powerpoint/2010/main" val="1959635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lstStyle/>
          <a:p>
            <a:r>
              <a:rPr lang="ru-RU"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3143524182"/>
              </p:ext>
            </p:extLst>
          </p:nvPr>
        </p:nvGraphicFramePr>
        <p:xfrm>
          <a:off x="409575" y="723899"/>
          <a:ext cx="11363325" cy="57054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297623" y="6368095"/>
            <a:ext cx="299701" cy="162037"/>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299387" y="6632665"/>
            <a:ext cx="297949" cy="176831"/>
          </a:xfrm>
          <a:prstGeom prst="rect">
            <a:avLst/>
          </a:prstGeom>
          <a:solidFill>
            <a:srgbClr val="FFC000"/>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297625" y="6085245"/>
            <a:ext cx="299711" cy="176857"/>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3" name="TextBox 12">
            <a:extLst>
              <a:ext uri="{FF2B5EF4-FFF2-40B4-BE49-F238E27FC236}">
                <a16:creationId xmlns:a16="http://schemas.microsoft.com/office/drawing/2014/main" id="{AD6997DA-A04B-46D5-BE07-57E82FFD609D}"/>
              </a:ext>
            </a:extLst>
          </p:cNvPr>
          <p:cNvSpPr txBox="1"/>
          <p:nvPr/>
        </p:nvSpPr>
        <p:spPr>
          <a:xfrm>
            <a:off x="10894542" y="39382"/>
            <a:ext cx="1297458"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Физика,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4261090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lstStyle/>
          <a:p>
            <a:r>
              <a:rPr lang="ru-RU"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316556153"/>
              </p:ext>
            </p:extLst>
          </p:nvPr>
        </p:nvGraphicFramePr>
        <p:xfrm>
          <a:off x="194122" y="2784742"/>
          <a:ext cx="3756179" cy="1012902"/>
        </p:xfrm>
        <a:graphic>
          <a:graphicData uri="http://schemas.openxmlformats.org/drawingml/2006/table">
            <a:tbl>
              <a:tblPr firstRow="1" bandRow="1">
                <a:tableStyleId>{5940675A-B579-460E-94D1-54222C63F5DA}</a:tableStyleId>
              </a:tblPr>
              <a:tblGrid>
                <a:gridCol w="2322273">
                  <a:extLst>
                    <a:ext uri="{9D8B030D-6E8A-4147-A177-3AD203B41FA5}">
                      <a16:colId xmlns:a16="http://schemas.microsoft.com/office/drawing/2014/main" val="3089212738"/>
                    </a:ext>
                  </a:extLst>
                </a:gridCol>
                <a:gridCol w="1433906">
                  <a:extLst>
                    <a:ext uri="{9D8B030D-6E8A-4147-A177-3AD203B41FA5}">
                      <a16:colId xmlns:a16="http://schemas.microsoft.com/office/drawing/2014/main" val="469627586"/>
                    </a:ext>
                  </a:extLst>
                </a:gridCol>
              </a:tblGrid>
              <a:tr h="378589">
                <a:tc>
                  <a:txBody>
                    <a:bodyPr/>
                    <a:lstStyle/>
                    <a:p>
                      <a:pPr algn="ctr"/>
                      <a:r>
                        <a:rPr lang="ru-RU" sz="1400" dirty="0"/>
                        <a:t>Количество участников</a:t>
                      </a:r>
                    </a:p>
                  </a:txBody>
                  <a:tcPr anchor="ctr"/>
                </a:tc>
                <a:tc>
                  <a:txBody>
                    <a:bodyPr/>
                    <a:lstStyle/>
                    <a:p>
                      <a:pPr algn="ctr"/>
                      <a:r>
                        <a:rPr lang="ru-RU" sz="1400" dirty="0"/>
                        <a:t>11 класс</a:t>
                      </a:r>
                    </a:p>
                  </a:txBody>
                  <a:tcPr anchor="ctr"/>
                </a:tc>
                <a:extLst>
                  <a:ext uri="{0D108BD9-81ED-4DB2-BD59-A6C34878D82A}">
                    <a16:rowId xmlns:a16="http://schemas.microsoft.com/office/drawing/2014/main" val="3892861024"/>
                  </a:ext>
                </a:extLst>
              </a:tr>
              <a:tr h="329513">
                <a:tc>
                  <a:txBody>
                    <a:bodyPr/>
                    <a:lstStyle/>
                    <a:p>
                      <a:pPr algn="ctr"/>
                      <a:r>
                        <a:rPr lang="ru-RU" sz="1400" dirty="0"/>
                        <a:t>Россия (вся выборка)</a:t>
                      </a:r>
                    </a:p>
                  </a:txBody>
                  <a:tcPr anchor="ctr"/>
                </a:tc>
                <a:tc>
                  <a:txBody>
                    <a:bodyPr/>
                    <a:lstStyle/>
                    <a:p>
                      <a:pPr algn="ctr"/>
                      <a:r>
                        <a:rPr lang="ru-RU" sz="1400" dirty="0"/>
                        <a:t>179934</a:t>
                      </a:r>
                    </a:p>
                  </a:txBody>
                  <a:tcPr anchor="ctr"/>
                </a:tc>
                <a:extLst>
                  <a:ext uri="{0D108BD9-81ED-4DB2-BD59-A6C34878D82A}">
                    <a16:rowId xmlns:a16="http://schemas.microsoft.com/office/drawing/2014/main" val="1517554406"/>
                  </a:ext>
                </a:extLst>
              </a:tr>
              <a:tr h="296562">
                <a:tc>
                  <a:txBody>
                    <a:bodyPr/>
                    <a:lstStyle/>
                    <a:p>
                      <a:pPr algn="ctr"/>
                      <a:r>
                        <a:rPr lang="ru-RU" sz="1400" dirty="0"/>
                        <a:t>Приморский край</a:t>
                      </a:r>
                    </a:p>
                  </a:txBody>
                  <a:tcPr anchor="ctr"/>
                </a:tc>
                <a:tc>
                  <a:txBody>
                    <a:bodyPr/>
                    <a:lstStyle/>
                    <a:p>
                      <a:pPr algn="ctr"/>
                      <a:r>
                        <a:rPr lang="ru-RU" sz="1400" dirty="0"/>
                        <a:t>2434</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3749833162"/>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AE293520-F648-4C69-AA57-2EC254B3CCFB}"/>
              </a:ext>
            </a:extLst>
          </p:cNvPr>
          <p:cNvSpPr txBox="1"/>
          <p:nvPr/>
        </p:nvSpPr>
        <p:spPr>
          <a:xfrm>
            <a:off x="10894542" y="39382"/>
            <a:ext cx="1297458"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Физика,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1258437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3059309353"/>
              </p:ext>
            </p:extLst>
          </p:nvPr>
        </p:nvGraphicFramePr>
        <p:xfrm>
          <a:off x="531791" y="634041"/>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5338266" y="4885608"/>
            <a:ext cx="244778" cy="2527991"/>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420241" y="4922437"/>
            <a:ext cx="267683" cy="2485001"/>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7895858" y="4928602"/>
            <a:ext cx="244517" cy="2442265"/>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413424" y="4561092"/>
            <a:ext cx="248471" cy="3173330"/>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4" name="TextBox 3">
            <a:extLst>
              <a:ext uri="{FF2B5EF4-FFF2-40B4-BE49-F238E27FC236}">
                <a16:creationId xmlns:a16="http://schemas.microsoft.com/office/drawing/2014/main" id="{3A8123AB-B78E-4DA2-BDCE-A3E5D1AA0A7F}"/>
              </a:ext>
            </a:extLst>
          </p:cNvPr>
          <p:cNvSpPr txBox="1"/>
          <p:nvPr/>
        </p:nvSpPr>
        <p:spPr>
          <a:xfrm>
            <a:off x="2261434" y="6358384"/>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5184430" y="6354988"/>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7741891" y="6332542"/>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277857" y="6354988"/>
            <a:ext cx="552450" cy="369332"/>
          </a:xfrm>
          <a:prstGeom prst="rect">
            <a:avLst/>
          </a:prstGeom>
          <a:noFill/>
        </p:spPr>
        <p:txBody>
          <a:bodyPr wrap="square" rtlCol="0">
            <a:spAutoFit/>
          </a:bodyPr>
          <a:lstStyle/>
          <a:p>
            <a:r>
              <a:rPr lang="ru-RU" dirty="0"/>
              <a:t>«5»</a:t>
            </a:r>
          </a:p>
        </p:txBody>
      </p:sp>
      <p:sp>
        <p:nvSpPr>
          <p:cNvPr id="13" name="TextBox 12">
            <a:extLst>
              <a:ext uri="{FF2B5EF4-FFF2-40B4-BE49-F238E27FC236}">
                <a16:creationId xmlns:a16="http://schemas.microsoft.com/office/drawing/2014/main" id="{62BDC6B8-CAE0-425E-BE7B-AC329A45215B}"/>
              </a:ext>
            </a:extLst>
          </p:cNvPr>
          <p:cNvSpPr txBox="1"/>
          <p:nvPr/>
        </p:nvSpPr>
        <p:spPr>
          <a:xfrm>
            <a:off x="10894542" y="39382"/>
            <a:ext cx="1297458"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Физика,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1343473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fontScale="90000"/>
          </a:bodyPr>
          <a:lstStyle/>
          <a:p>
            <a:r>
              <a:rPr lang="ru-RU" dirty="0"/>
              <a:t>Выполнение заданий группами участников, %</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2488547080"/>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495D583-C73F-418A-BE92-D19D6EF5EE5A}"/>
              </a:ext>
            </a:extLst>
          </p:cNvPr>
          <p:cNvSpPr txBox="1"/>
          <p:nvPr/>
        </p:nvSpPr>
        <p:spPr>
          <a:xfrm>
            <a:off x="10894542" y="39382"/>
            <a:ext cx="1297458"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Физика,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4125663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rmAutofit fontScale="90000"/>
          </a:bodyPr>
          <a:lstStyle/>
          <a:p>
            <a:r>
              <a:rPr lang="ru-RU" dirty="0"/>
              <a:t>Сравнение отметок за работу с отметками по журналу</a:t>
            </a:r>
          </a:p>
        </p:txBody>
      </p:sp>
      <mc:AlternateContent xmlns:mc="http://schemas.openxmlformats.org/markup-compatibility/2006" xmlns:cx1="http://schemas.microsoft.com/office/drawing/2015/9/8/chartex">
        <mc:Choice Requires="cx1">
          <p:graphicFrame>
            <p:nvGraphicFramePr>
              <p:cNvPr id="4" name="Диаграмма 3">
                <a:extLst>
                  <a:ext uri="{FF2B5EF4-FFF2-40B4-BE49-F238E27FC236}">
                    <a16:creationId xmlns:a16="http://schemas.microsoft.com/office/drawing/2014/main" id="{1D18E353-2AB9-4E66-814B-113B7F2CE3E7}"/>
                  </a:ext>
                </a:extLst>
              </p:cNvPr>
              <p:cNvGraphicFramePr/>
              <p:nvPr>
                <p:extLst>
                  <p:ext uri="{D42A27DB-BD31-4B8C-83A1-F6EECF244321}">
                    <p14:modId xmlns:p14="http://schemas.microsoft.com/office/powerpoint/2010/main" val="245539238"/>
                  </p:ext>
                </p:extLst>
              </p:nvPr>
            </p:nvGraphicFramePr>
            <p:xfrm>
              <a:off x="1518408" y="1087946"/>
              <a:ext cx="8397798" cy="468210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Диаграмма 3">
                <a:extLst>
                  <a:ext uri="{FF2B5EF4-FFF2-40B4-BE49-F238E27FC236}">
                    <a16:creationId xmlns:a16="http://schemas.microsoft.com/office/drawing/2014/main" id="{1D18E353-2AB9-4E66-814B-113B7F2CE3E7}"/>
                  </a:ext>
                </a:extLst>
              </p:cNvPr>
              <p:cNvPicPr>
                <a:picLocks noGrp="1" noRot="1" noChangeAspect="1" noMove="1" noResize="1" noEditPoints="1" noAdjustHandles="1" noChangeArrowheads="1" noChangeShapeType="1"/>
              </p:cNvPicPr>
              <p:nvPr/>
            </p:nvPicPr>
            <p:blipFill>
              <a:blip r:embed="rId3"/>
              <a:stretch>
                <a:fillRect/>
              </a:stretch>
            </p:blipFill>
            <p:spPr>
              <a:xfrm>
                <a:off x="1518408" y="1087946"/>
                <a:ext cx="8397798" cy="4682107"/>
              </a:xfrm>
              <a:prstGeom prst="rect">
                <a:avLst/>
              </a:prstGeom>
            </p:spPr>
          </p:pic>
        </mc:Fallback>
      </mc:AlternateContent>
      <p:sp>
        <p:nvSpPr>
          <p:cNvPr id="7" name="TextBox 6">
            <a:extLst>
              <a:ext uri="{FF2B5EF4-FFF2-40B4-BE49-F238E27FC236}">
                <a16:creationId xmlns:a16="http://schemas.microsoft.com/office/drawing/2014/main" id="{E3DE91C7-E3B6-429C-9CCD-F61C746476B5}"/>
              </a:ext>
            </a:extLst>
          </p:cNvPr>
          <p:cNvSpPr txBox="1"/>
          <p:nvPr/>
        </p:nvSpPr>
        <p:spPr>
          <a:xfrm>
            <a:off x="10894542" y="39382"/>
            <a:ext cx="1297458"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Физика,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83545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sz="2800" dirty="0">
                <a:latin typeface="+mn-lt"/>
              </a:rPr>
              <a:t>В ВПР по физике в 10 классах приняло участие </a:t>
            </a:r>
            <a:r>
              <a:rPr lang="ru-RU" sz="2800" b="1" dirty="0">
                <a:latin typeface="+mn-lt"/>
              </a:rPr>
              <a:t>2434</a:t>
            </a:r>
            <a:r>
              <a:rPr lang="ru-RU" sz="2800" dirty="0">
                <a:latin typeface="+mn-lt"/>
              </a:rPr>
              <a:t> человека.</a:t>
            </a:r>
          </a:p>
          <a:p>
            <a:endParaRPr lang="ru-RU" sz="2800" dirty="0">
              <a:latin typeface="+mn-lt"/>
            </a:endParaRPr>
          </a:p>
          <a:p>
            <a:pPr marL="285750" indent="-285750">
              <a:buFont typeface="Courier New" panose="02070309020205020404" pitchFamily="49" charset="0"/>
              <a:buChar char="o"/>
            </a:pPr>
            <a:r>
              <a:rPr lang="ru-RU" sz="2800" dirty="0">
                <a:latin typeface="+mn-lt"/>
              </a:rPr>
              <a:t>Не справились с  работой (получили «2») </a:t>
            </a:r>
            <a:r>
              <a:rPr lang="ru-RU" sz="2800" b="1" dirty="0">
                <a:latin typeface="+mn-lt"/>
              </a:rPr>
              <a:t>87</a:t>
            </a:r>
            <a:r>
              <a:rPr lang="ru-RU" sz="2800" dirty="0">
                <a:latin typeface="+mn-lt"/>
              </a:rPr>
              <a:t> участников (</a:t>
            </a:r>
            <a:r>
              <a:rPr lang="ru-RU" sz="2800" b="1" dirty="0">
                <a:latin typeface="+mn-lt"/>
              </a:rPr>
              <a:t>3,57</a:t>
            </a:r>
            <a:r>
              <a:rPr lang="ru-RU" sz="2800" dirty="0">
                <a:latin typeface="+mn-lt"/>
              </a:rPr>
              <a:t>%).</a:t>
            </a:r>
          </a:p>
          <a:p>
            <a:endParaRPr lang="ru-RU" sz="2800" dirty="0">
              <a:latin typeface="+mn-lt"/>
            </a:endParaRPr>
          </a:p>
          <a:p>
            <a:pPr marL="285750" indent="-285750">
              <a:buFont typeface="Courier New" panose="02070309020205020404" pitchFamily="49" charset="0"/>
              <a:buChar char="o"/>
            </a:pPr>
            <a:r>
              <a:rPr lang="ru-RU" sz="2800" dirty="0">
                <a:latin typeface="+mn-lt"/>
              </a:rPr>
              <a:t> </a:t>
            </a:r>
            <a:r>
              <a:rPr lang="ru-RU" sz="2800" b="1" dirty="0">
                <a:latin typeface="+mn-lt"/>
              </a:rPr>
              <a:t>66,76</a:t>
            </a:r>
            <a:r>
              <a:rPr lang="ru-RU" sz="2800" dirty="0">
                <a:latin typeface="+mn-lt"/>
              </a:rPr>
              <a:t>% участников показали качество знаний (получили «4» и «5»)                         в  процессе выполнения работы.</a:t>
            </a:r>
          </a:p>
          <a:p>
            <a:endParaRPr lang="ru-RU" sz="2800" dirty="0">
              <a:latin typeface="+mn-lt"/>
            </a:endParaRPr>
          </a:p>
          <a:p>
            <a:pPr marL="285750" indent="-285750">
              <a:buFont typeface="Courier New" panose="02070309020205020404" pitchFamily="49" charset="0"/>
              <a:buChar char="o"/>
            </a:pPr>
            <a:r>
              <a:rPr lang="ru-RU" sz="2800" dirty="0">
                <a:latin typeface="+mn-lt"/>
              </a:rPr>
              <a:t>Наибольшую сложность при выполнении работы вызвали задания </a:t>
            </a:r>
            <a:br>
              <a:rPr lang="ru-RU" sz="2800" dirty="0">
                <a:latin typeface="+mn-lt"/>
              </a:rPr>
            </a:br>
            <a:r>
              <a:rPr lang="ru-RU" sz="2800" dirty="0">
                <a:latin typeface="+mn-lt"/>
              </a:rPr>
              <a:t>№ </a:t>
            </a:r>
            <a:r>
              <a:rPr lang="ru-RU" sz="2800" b="1" dirty="0">
                <a:latin typeface="+mn-lt"/>
              </a:rPr>
              <a:t>6.2, 8, 11.</a:t>
            </a:r>
            <a:endParaRPr lang="ru-RU" sz="2800" dirty="0">
              <a:latin typeface="+mn-lt"/>
            </a:endParaRPr>
          </a:p>
          <a:p>
            <a:endParaRPr lang="ru-RU" sz="2800" dirty="0">
              <a:latin typeface="+mn-lt"/>
            </a:endParaRPr>
          </a:p>
        </p:txBody>
      </p:sp>
      <p:sp>
        <p:nvSpPr>
          <p:cNvPr id="6" name="TextBox 5">
            <a:extLst>
              <a:ext uri="{FF2B5EF4-FFF2-40B4-BE49-F238E27FC236}">
                <a16:creationId xmlns:a16="http://schemas.microsoft.com/office/drawing/2014/main" id="{0A5FF701-6BD8-49A8-8599-C558AA13A350}"/>
              </a:ext>
            </a:extLst>
          </p:cNvPr>
          <p:cNvSpPr txBox="1"/>
          <p:nvPr/>
        </p:nvSpPr>
        <p:spPr>
          <a:xfrm>
            <a:off x="10894542" y="39382"/>
            <a:ext cx="1297458"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Физика,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4215859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latin typeface="+mn-lt"/>
              </a:rPr>
              <a:t>Основные результаты </a:t>
            </a:r>
          </a:p>
          <a:p>
            <a:pPr algn="ctr"/>
            <a:r>
              <a:rPr lang="ru-RU" sz="6600" b="1" dirty="0">
                <a:latin typeface="+mn-lt"/>
              </a:rPr>
              <a:t>по химии</a:t>
            </a:r>
          </a:p>
        </p:txBody>
      </p:sp>
    </p:spTree>
    <p:extLst>
      <p:ext uri="{BB962C8B-B14F-4D97-AF65-F5344CB8AC3E}">
        <p14:creationId xmlns:p14="http://schemas.microsoft.com/office/powerpoint/2010/main" val="950922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r>
              <a:rPr lang="ru-RU" dirty="0">
                <a:solidFill>
                  <a:sysClr val="windowText" lastClr="000000"/>
                </a:solidFill>
              </a:rPr>
              <a:t>6</a:t>
            </a:r>
            <a:r>
              <a:rPr lang="en-US" dirty="0">
                <a:solidFill>
                  <a:sysClr val="windowText" lastClr="000000"/>
                </a:solidFill>
              </a:rPr>
              <a:t> </a:t>
            </a:r>
            <a:r>
              <a:rPr lang="ru-RU" dirty="0">
                <a:solidFill>
                  <a:sysClr val="windowText" lastClr="000000"/>
                </a:solidFill>
              </a:rPr>
              <a:t>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33280" y="2341047"/>
            <a:ext cx="3023852"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11  -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из двух частей</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4044099" y="5055966"/>
            <a:ext cx="7550869" cy="74331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ru-RU" sz="1400" dirty="0">
                <a:solidFill>
                  <a:schemeClr val="tx1"/>
                </a:solidFill>
              </a:rPr>
              <a:t>Задания 1-8.</a:t>
            </a:r>
          </a:p>
          <a:p>
            <a:pPr>
              <a:lnSpc>
                <a:spcPct val="114000"/>
              </a:lnSpc>
            </a:pPr>
            <a:r>
              <a:rPr lang="ru-RU" sz="1400" dirty="0">
                <a:solidFill>
                  <a:schemeClr val="tx1"/>
                </a:solidFill>
              </a:rPr>
              <a:t>Запись молекулярной или структурной химической формулы, уравнения реакции, текста, или подробного текстового описания</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9</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32</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1371662190"/>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0-8</a:t>
                      </a:r>
                    </a:p>
                  </a:txBody>
                  <a:tcPr anchor="ctr"/>
                </a:tc>
                <a:tc>
                  <a:txBody>
                    <a:bodyPr/>
                    <a:lstStyle/>
                    <a:p>
                      <a:pPr algn="ctr"/>
                      <a:r>
                        <a:rPr lang="ru-RU" sz="1600" dirty="0"/>
                        <a:t>9-16</a:t>
                      </a:r>
                    </a:p>
                  </a:txBody>
                  <a:tcPr anchor="ctr"/>
                </a:tc>
                <a:tc>
                  <a:txBody>
                    <a:bodyPr/>
                    <a:lstStyle/>
                    <a:p>
                      <a:pPr algn="ctr"/>
                      <a:r>
                        <a:rPr lang="ru-RU" sz="1600" dirty="0"/>
                        <a:t>17-24</a:t>
                      </a:r>
                    </a:p>
                  </a:txBody>
                  <a:tcPr anchor="ctr"/>
                </a:tc>
                <a:tc>
                  <a:txBody>
                    <a:bodyPr/>
                    <a:lstStyle/>
                    <a:p>
                      <a:pPr algn="ctr"/>
                      <a:r>
                        <a:rPr lang="ru-RU" sz="1600" dirty="0"/>
                        <a:t>25-32</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2188868" y="5479829"/>
            <a:ext cx="1641183" cy="79877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90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23" name="Прямоугольник: скругленные углы 22">
            <a:extLst>
              <a:ext uri="{FF2B5EF4-FFF2-40B4-BE49-F238E27FC236}">
                <a16:creationId xmlns:a16="http://schemas.microsoft.com/office/drawing/2014/main" id="{AEF47660-006F-41FF-9A8B-0C1FCE94619D}"/>
              </a:ext>
            </a:extLst>
          </p:cNvPr>
          <p:cNvSpPr/>
          <p:nvPr/>
        </p:nvSpPr>
        <p:spPr>
          <a:xfrm>
            <a:off x="4044099" y="5969698"/>
            <a:ext cx="7550869" cy="772673"/>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endParaRPr lang="ru-RU" sz="1400" dirty="0">
              <a:solidFill>
                <a:schemeClr val="tx1"/>
              </a:solidFill>
            </a:endParaRPr>
          </a:p>
          <a:p>
            <a:pPr>
              <a:lnSpc>
                <a:spcPct val="114000"/>
              </a:lnSpc>
            </a:pPr>
            <a:r>
              <a:rPr lang="ru-RU" sz="1400" dirty="0">
                <a:solidFill>
                  <a:schemeClr val="tx1"/>
                </a:solidFill>
              </a:rPr>
              <a:t>Задания 9-16.</a:t>
            </a:r>
          </a:p>
          <a:p>
            <a:pPr>
              <a:lnSpc>
                <a:spcPct val="114000"/>
              </a:lnSpc>
            </a:pPr>
            <a:r>
              <a:rPr lang="ru-RU" sz="1400" dirty="0">
                <a:solidFill>
                  <a:schemeClr val="tx1"/>
                </a:solidFill>
              </a:rPr>
              <a:t>Запись молекулярной или структурной химической формулы, уравнения реакции, текста или подробного текстового описания</a:t>
            </a:r>
          </a:p>
          <a:p>
            <a:pPr>
              <a:lnSpc>
                <a:spcPct val="114000"/>
              </a:lnSpc>
            </a:pPr>
            <a:endParaRPr lang="ru-RU" sz="1400" dirty="0">
              <a:solidFill>
                <a:schemeClr val="tx1"/>
              </a:solidFill>
            </a:endParaRPr>
          </a:p>
        </p:txBody>
      </p:sp>
      <p:sp>
        <p:nvSpPr>
          <p:cNvPr id="19" name="TextBox 18">
            <a:extLst>
              <a:ext uri="{FF2B5EF4-FFF2-40B4-BE49-F238E27FC236}">
                <a16:creationId xmlns:a16="http://schemas.microsoft.com/office/drawing/2014/main" id="{F38EDD73-B053-47BF-A9E4-11A39A544947}"/>
              </a:ext>
            </a:extLst>
          </p:cNvPr>
          <p:cNvSpPr txBox="1"/>
          <p:nvPr/>
        </p:nvSpPr>
        <p:spPr>
          <a:xfrm>
            <a:off x="10894542" y="39382"/>
            <a:ext cx="1297458"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Химия,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sp>
        <p:nvSpPr>
          <p:cNvPr id="22" name="Прямоугольник: скругленные углы 21">
            <a:extLst>
              <a:ext uri="{FF2B5EF4-FFF2-40B4-BE49-F238E27FC236}">
                <a16:creationId xmlns:a16="http://schemas.microsoft.com/office/drawing/2014/main" id="{FA603326-BFE4-4E18-AB66-8273DB90CE43}"/>
              </a:ext>
            </a:extLst>
          </p:cNvPr>
          <p:cNvSpPr/>
          <p:nvPr/>
        </p:nvSpPr>
        <p:spPr>
          <a:xfrm>
            <a:off x="1933280" y="3012920"/>
            <a:ext cx="3023852" cy="846977"/>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5 - базового уровня сложности (более сложные комплексные)</a:t>
            </a:r>
          </a:p>
        </p:txBody>
      </p:sp>
    </p:spTree>
    <p:extLst>
      <p:ext uri="{BB962C8B-B14F-4D97-AF65-F5344CB8AC3E}">
        <p14:creationId xmlns:p14="http://schemas.microsoft.com/office/powerpoint/2010/main" val="1266978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graphicFrame>
        <p:nvGraphicFramePr>
          <p:cNvPr id="5" name="Таблица 4">
            <a:extLst>
              <a:ext uri="{FF2B5EF4-FFF2-40B4-BE49-F238E27FC236}">
                <a16:creationId xmlns:a16="http://schemas.microsoft.com/office/drawing/2014/main" id="{E2C63D16-4AD3-47DF-9954-447C61C7C887}"/>
              </a:ext>
            </a:extLst>
          </p:cNvPr>
          <p:cNvGraphicFramePr>
            <a:graphicFrameLocks noGrp="1"/>
          </p:cNvGraphicFramePr>
          <p:nvPr>
            <p:extLst>
              <p:ext uri="{D42A27DB-BD31-4B8C-83A1-F6EECF244321}">
                <p14:modId xmlns:p14="http://schemas.microsoft.com/office/powerpoint/2010/main" val="3159759967"/>
              </p:ext>
            </p:extLst>
          </p:nvPr>
        </p:nvGraphicFramePr>
        <p:xfrm>
          <a:off x="96893" y="887106"/>
          <a:ext cx="11760989" cy="5822587"/>
        </p:xfrm>
        <a:graphic>
          <a:graphicData uri="http://schemas.openxmlformats.org/drawingml/2006/table">
            <a:tbl>
              <a:tblPr firstRow="1" firstCol="1" lastRow="1" lastCol="1" bandRow="1" bandCol="1">
                <a:tableStyleId>{5940675A-B579-460E-94D1-54222C63F5DA}</a:tableStyleId>
              </a:tblPr>
              <a:tblGrid>
                <a:gridCol w="789227">
                  <a:extLst>
                    <a:ext uri="{9D8B030D-6E8A-4147-A177-3AD203B41FA5}">
                      <a16:colId xmlns:a16="http://schemas.microsoft.com/office/drawing/2014/main" val="3371003209"/>
                    </a:ext>
                  </a:extLst>
                </a:gridCol>
                <a:gridCol w="10971762">
                  <a:extLst>
                    <a:ext uri="{9D8B030D-6E8A-4147-A177-3AD203B41FA5}">
                      <a16:colId xmlns:a16="http://schemas.microsoft.com/office/drawing/2014/main" val="1794966923"/>
                    </a:ext>
                  </a:extLst>
                </a:gridCol>
              </a:tblGrid>
              <a:tr h="197092">
                <a:tc>
                  <a:txBody>
                    <a:bodyPr/>
                    <a:lstStyle/>
                    <a:p>
                      <a:pPr marL="67945" marR="49530" algn="ctr">
                        <a:lnSpc>
                          <a:spcPct val="100000"/>
                        </a:lnSpc>
                        <a:spcAft>
                          <a:spcPts val="0"/>
                        </a:spcAft>
                      </a:pPr>
                      <a:r>
                        <a:rPr lang="ru-RU" sz="1300" b="1" dirty="0">
                          <a:effectLst/>
                          <a:latin typeface="Times New Roman" panose="02020603050405020304" pitchFamily="18" charset="0"/>
                          <a:cs typeface="Times New Roman" panose="02020603050405020304" pitchFamily="18" charset="0"/>
                        </a:rPr>
                        <a:t>№ п/п</a:t>
                      </a:r>
                      <a:endParaRPr lang="ru-RU" sz="13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7945" marR="49530" algn="ctr">
                        <a:lnSpc>
                          <a:spcPct val="100000"/>
                        </a:lnSpc>
                        <a:spcAft>
                          <a:spcPts val="0"/>
                        </a:spcAft>
                      </a:pPr>
                      <a:r>
                        <a:rPr lang="ru-RU" sz="1300" b="1" dirty="0">
                          <a:effectLst/>
                          <a:latin typeface="Times New Roman" panose="02020603050405020304" pitchFamily="18" charset="0"/>
                          <a:cs typeface="Times New Roman" panose="02020603050405020304" pitchFamily="18" charset="0"/>
                        </a:rPr>
                        <a:t>Блоки </a:t>
                      </a:r>
                      <a:r>
                        <a:rPr lang="ru-RU" sz="1300" b="1" dirty="0" err="1">
                          <a:effectLst/>
                          <a:latin typeface="Times New Roman" panose="02020603050405020304" pitchFamily="18" charset="0"/>
                          <a:cs typeface="Times New Roman" panose="02020603050405020304" pitchFamily="18" charset="0"/>
                        </a:rPr>
                        <a:t>ПООП</a:t>
                      </a:r>
                      <a:r>
                        <a:rPr lang="ru-RU" sz="1300" b="1" dirty="0">
                          <a:effectLst/>
                          <a:latin typeface="Times New Roman" panose="02020603050405020304" pitchFamily="18" charset="0"/>
                          <a:cs typeface="Times New Roman" panose="02020603050405020304" pitchFamily="18" charset="0"/>
                        </a:rPr>
                        <a:t> : выпускник научится / получит возможность научиться или проверяемые требования (умения) в соответствии с ФГОС</a:t>
                      </a:r>
                      <a:endParaRPr lang="ru-RU" sz="13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951856539"/>
                  </a:ext>
                </a:extLst>
              </a:tr>
              <a:tr h="350021">
                <a:tc>
                  <a:txBody>
                    <a:bodyPr/>
                    <a:lstStyle/>
                    <a:p>
                      <a:pPr algn="ctr">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l" fontAlgn="b"/>
                      <a:r>
                        <a:rPr lang="ru-RU" sz="950" b="0" i="0" u="none" strike="noStrike" dirty="0">
                          <a:solidFill>
                            <a:srgbClr val="000000"/>
                          </a:solidFill>
                          <a:effectLst/>
                          <a:latin typeface="Calibri" panose="020F0502020204030204" pitchFamily="34" charset="0"/>
                        </a:rPr>
                        <a:t>Сформированность умений использовать химическую символику для составления молекулярных и структурных (развернутой, сокращенной) формул органических веществ и уравнений химических реакций, устанавливать принадлежность изученных органических веществ по их составу и строению к определенному классу/группе соединений, давать им названия по систематической номенклатуре (</a:t>
                      </a:r>
                      <a:r>
                        <a:rPr lang="ru-RU" sz="950" b="0" i="0" u="none" strike="noStrike" dirty="0" err="1">
                          <a:solidFill>
                            <a:srgbClr val="000000"/>
                          </a:solidFill>
                          <a:effectLst/>
                          <a:latin typeface="Calibri" panose="020F0502020204030204" pitchFamily="34" charset="0"/>
                        </a:rPr>
                        <a:t>IUPAC</a:t>
                      </a:r>
                      <a:r>
                        <a:rPr lang="ru-RU" sz="950" b="0" i="0" u="none" strike="noStrike" dirty="0">
                          <a:solidFill>
                            <a:srgbClr val="000000"/>
                          </a:solidFill>
                          <a:effectLst/>
                          <a:latin typeface="Calibri" panose="020F0502020204030204" pitchFamily="34" charset="0"/>
                        </a:rPr>
                        <a:t>)</a:t>
                      </a:r>
                    </a:p>
                  </a:txBody>
                  <a:tcPr marL="9525" marR="9525" marT="9525" marB="0"/>
                </a:tc>
                <a:extLst>
                  <a:ext uri="{0D108BD9-81ED-4DB2-BD59-A6C34878D82A}">
                    <a16:rowId xmlns:a16="http://schemas.microsoft.com/office/drawing/2014/main" val="1316804931"/>
                  </a:ext>
                </a:extLst>
              </a:tr>
              <a:tr h="441561">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0" marR="0" marT="0" marB="0" anchor="ctr"/>
                </a:tc>
                <a:tc>
                  <a:txBody>
                    <a:bodyPr/>
                    <a:lstStyle/>
                    <a:p>
                      <a:pPr algn="l" fontAlgn="b"/>
                      <a:r>
                        <a:rPr lang="ru-RU" sz="950" b="0" i="0" u="none" strike="noStrike" dirty="0">
                          <a:solidFill>
                            <a:srgbClr val="000000"/>
                          </a:solidFill>
                          <a:effectLst/>
                          <a:latin typeface="Calibri" panose="020F0502020204030204" pitchFamily="34" charset="0"/>
                        </a:rPr>
                        <a:t>Сформированность умения применять положения теории строения органических веществ </a:t>
                      </a:r>
                      <a:r>
                        <a:rPr lang="ru-RU" sz="950" b="0" i="0" u="none" strike="noStrike" dirty="0" err="1">
                          <a:solidFill>
                            <a:srgbClr val="000000"/>
                          </a:solidFill>
                          <a:effectLst/>
                          <a:latin typeface="Calibri" panose="020F0502020204030204" pitchFamily="34" charset="0"/>
                        </a:rPr>
                        <a:t>А.М</a:t>
                      </a:r>
                      <a:r>
                        <a:rPr lang="ru-RU" sz="950" b="0" i="0" u="none" strike="noStrike" dirty="0">
                          <a:solidFill>
                            <a:srgbClr val="000000"/>
                          </a:solidFill>
                          <a:effectLst/>
                          <a:latin typeface="Calibri" panose="020F0502020204030204" pitchFamily="34" charset="0"/>
                        </a:rPr>
                        <a:t>. Бутлерова для объяснения зависимости свойств веществ от их состава и строения, закон сохранения массы веществ. Сформированность умения определять виды химической связи в органических соединениях (одинарные и кратные). Владение системой химических знаний, которая включает: основополагающие понятия – изомерия, изомеры, гомологический ряд, гомологи; теории и законы – теория химического строения органических веществ </a:t>
                      </a:r>
                      <a:r>
                        <a:rPr lang="ru-RU" sz="950" b="0" i="0" u="none" strike="noStrike" dirty="0" err="1">
                          <a:solidFill>
                            <a:srgbClr val="000000"/>
                          </a:solidFill>
                          <a:effectLst/>
                          <a:latin typeface="Calibri" panose="020F0502020204030204" pitchFamily="34" charset="0"/>
                        </a:rPr>
                        <a:t>A.M</a:t>
                      </a:r>
                      <a:r>
                        <a:rPr lang="ru-RU" sz="950" b="0" i="0" u="none" strike="noStrike" dirty="0">
                          <a:solidFill>
                            <a:srgbClr val="000000"/>
                          </a:solidFill>
                          <a:effectLst/>
                          <a:latin typeface="Calibri" panose="020F0502020204030204" pitchFamily="34" charset="0"/>
                        </a:rPr>
                        <a:t>. Бутлерова</a:t>
                      </a:r>
                    </a:p>
                  </a:txBody>
                  <a:tcPr marL="9525" marR="9525" marT="9525" marB="0"/>
                </a:tc>
                <a:extLst>
                  <a:ext uri="{0D108BD9-81ED-4DB2-BD59-A6C34878D82A}">
                    <a16:rowId xmlns:a16="http://schemas.microsoft.com/office/drawing/2014/main" val="2494221470"/>
                  </a:ext>
                </a:extLst>
              </a:tr>
              <a:tr h="350021">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0" marR="0" marT="0" marB="0" anchor="ctr"/>
                </a:tc>
                <a:tc>
                  <a:txBody>
                    <a:bodyPr/>
                    <a:lstStyle/>
                    <a:p>
                      <a:pPr algn="l" fontAlgn="b"/>
                      <a:r>
                        <a:rPr lang="ru-RU" sz="950" b="0" i="0" u="none" strike="noStrike" dirty="0">
                          <a:solidFill>
                            <a:srgbClr val="000000"/>
                          </a:solidFill>
                          <a:effectLst/>
                          <a:latin typeface="Calibri" panose="020F0502020204030204" pitchFamily="34" charset="0"/>
                        </a:rPr>
                        <a:t>Сформированность умений характеризовать состав, строение, физические и химические свойства типичных представителей различных классов органических веществ. Сформированность умения иллюстрировать генетическую связь между типичными представителями различных классов органических веществ уравнениями соответствующих химических реакций с использованием структурных формул</a:t>
                      </a:r>
                    </a:p>
                  </a:txBody>
                  <a:tcPr marL="9525" marR="9525" marT="9525" marB="0"/>
                </a:tc>
                <a:extLst>
                  <a:ext uri="{0D108BD9-81ED-4DB2-BD59-A6C34878D82A}">
                    <a16:rowId xmlns:a16="http://schemas.microsoft.com/office/drawing/2014/main" val="2296510766"/>
                  </a:ext>
                </a:extLst>
              </a:tr>
              <a:tr h="441561">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0" marR="0" marT="0" marB="0" anchor="ctr"/>
                </a:tc>
                <a:tc>
                  <a:txBody>
                    <a:bodyPr/>
                    <a:lstStyle/>
                    <a:p>
                      <a:pPr algn="l" fontAlgn="b"/>
                      <a:r>
                        <a:rPr lang="ru-RU" sz="950" b="0" i="0" u="none" strike="noStrike" dirty="0">
                          <a:solidFill>
                            <a:srgbClr val="000000"/>
                          </a:solidFill>
                          <a:effectLst/>
                          <a:latin typeface="Calibri" panose="020F0502020204030204" pitchFamily="34" charset="0"/>
                        </a:rPr>
                        <a:t>Сформированность умения приводить тривиальные названия отдельных органических веществ. Сформированность умения характеризовать состав, строение, физические и химические свойства типичных представителей различных классов органических веществ. Сформированность умения иллюстрировать генетическую связь между типичными представителями различных классов органических веществ уравнениями соответствующих химических реакций с использованием структурных формул</a:t>
                      </a:r>
                    </a:p>
                  </a:txBody>
                  <a:tcPr marL="9525" marR="9525" marT="9525" marB="0"/>
                </a:tc>
                <a:extLst>
                  <a:ext uri="{0D108BD9-81ED-4DB2-BD59-A6C34878D82A}">
                    <a16:rowId xmlns:a16="http://schemas.microsoft.com/office/drawing/2014/main" val="1692288990"/>
                  </a:ext>
                </a:extLst>
              </a:tr>
              <a:tr h="166770">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0" marR="0" marT="0" marB="0" anchor="ctr"/>
                </a:tc>
                <a:tc>
                  <a:txBody>
                    <a:bodyPr/>
                    <a:lstStyle/>
                    <a:p>
                      <a:pPr algn="l" fontAlgn="b"/>
                      <a:r>
                        <a:rPr lang="ru-RU" sz="950" b="0" i="0" u="none" strike="noStrike" dirty="0">
                          <a:solidFill>
                            <a:srgbClr val="000000"/>
                          </a:solidFill>
                          <a:effectLst/>
                          <a:latin typeface="Calibri" panose="020F0502020204030204" pitchFamily="34" charset="0"/>
                        </a:rPr>
                        <a:t>Сформированность умения характеризовать источники углеводородного сырья (нефть, природный газ, уголь), способы их переработки и практическое применение продуктов переработки</a:t>
                      </a:r>
                    </a:p>
                  </a:txBody>
                  <a:tcPr marL="9525" marR="9525" marT="9525" marB="0"/>
                </a:tc>
                <a:extLst>
                  <a:ext uri="{0D108BD9-81ED-4DB2-BD59-A6C34878D82A}">
                    <a16:rowId xmlns:a16="http://schemas.microsoft.com/office/drawing/2014/main" val="1480115391"/>
                  </a:ext>
                </a:extLst>
              </a:tr>
              <a:tr h="441561">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0" marR="0" marT="0" marB="0" anchor="ctr"/>
                </a:tc>
                <a:tc>
                  <a:txBody>
                    <a:bodyPr/>
                    <a:lstStyle/>
                    <a:p>
                      <a:pPr algn="l" fontAlgn="b"/>
                      <a:r>
                        <a:rPr lang="ru-RU" sz="950" b="0" i="0" u="none" strike="noStrike" dirty="0">
                          <a:solidFill>
                            <a:srgbClr val="000000"/>
                          </a:solidFill>
                          <a:effectLst/>
                          <a:latin typeface="Calibri" panose="020F0502020204030204" pitchFamily="34" charset="0"/>
                        </a:rPr>
                        <a:t>Сформированность умения приводить тривиальные названия отдельных органических веществ. Сформированность умения характеризовать состав, строение, физические и химические свойства типичных представителей различных классов органических веществ. Сформированность умения иллюстрировать генетическую связь между типичными представителями различных классов органических веществ уравнениями соответствующих химических реакций с использованием структурных формул</a:t>
                      </a:r>
                    </a:p>
                  </a:txBody>
                  <a:tcPr marL="9525" marR="9525" marT="9525" marB="0"/>
                </a:tc>
                <a:extLst>
                  <a:ext uri="{0D108BD9-81ED-4DB2-BD59-A6C34878D82A}">
                    <a16:rowId xmlns:a16="http://schemas.microsoft.com/office/drawing/2014/main" val="1083524488"/>
                  </a:ext>
                </a:extLst>
              </a:tr>
              <a:tr h="297533">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0" marR="0" marT="0" marB="0" anchor="ctr"/>
                </a:tc>
                <a:tc>
                  <a:txBody>
                    <a:bodyPr/>
                    <a:lstStyle/>
                    <a:p>
                      <a:pPr algn="l" fontAlgn="b"/>
                      <a:r>
                        <a:rPr lang="ru-RU" sz="950" b="0" i="0" u="none" strike="noStrike" dirty="0">
                          <a:solidFill>
                            <a:srgbClr val="000000"/>
                          </a:solidFill>
                          <a:effectLst/>
                          <a:latin typeface="Calibri" panose="020F0502020204030204" pitchFamily="34" charset="0"/>
                        </a:rPr>
                        <a:t>Сформированность умений: выявлять характерные признаки понятий; устанавливать их взаимосвязь; использовать соответствующие понятия при описании состава, строения и превращений органических соединений</a:t>
                      </a:r>
                    </a:p>
                  </a:txBody>
                  <a:tcPr marL="9525" marR="9525" marT="9525" marB="0"/>
                </a:tc>
                <a:extLst>
                  <a:ext uri="{0D108BD9-81ED-4DB2-BD59-A6C34878D82A}">
                    <a16:rowId xmlns:a16="http://schemas.microsoft.com/office/drawing/2014/main" val="1831222422"/>
                  </a:ext>
                </a:extLst>
              </a:tr>
              <a:tr h="441561">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0" marR="0" marT="0" marB="0" anchor="ctr"/>
                </a:tc>
                <a:tc>
                  <a:txBody>
                    <a:bodyPr/>
                    <a:lstStyle/>
                    <a:p>
                      <a:pPr algn="l" fontAlgn="b"/>
                      <a:r>
                        <a:rPr lang="ru-RU" sz="950" b="0" i="0" u="none" strike="noStrike" dirty="0">
                          <a:solidFill>
                            <a:srgbClr val="000000"/>
                          </a:solidFill>
                          <a:effectLst/>
                          <a:latin typeface="Calibri" panose="020F0502020204030204" pitchFamily="34" charset="0"/>
                        </a:rPr>
                        <a:t>Сформированность умения проводить вычисления по химическим уравнениям (массы, объема, количества исходного вещества или продукта реакции по известным массе, объему, количеству одного из исходных веществ или продуктов реакции). Сформированность умений прогнозировать, анализировать и оценивать информацию с позиций экологической безопасности последствия бытовой и производственной деятельности человека</a:t>
                      </a:r>
                    </a:p>
                  </a:txBody>
                  <a:tcPr marL="9525" marR="9525" marT="9525" marB="0"/>
                </a:tc>
                <a:extLst>
                  <a:ext uri="{0D108BD9-81ED-4DB2-BD59-A6C34878D82A}">
                    <a16:rowId xmlns:a16="http://schemas.microsoft.com/office/drawing/2014/main" val="516752987"/>
                  </a:ext>
                </a:extLst>
              </a:tr>
              <a:tr h="297533">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0" marR="0" marT="0" marB="0" anchor="ctr"/>
                </a:tc>
                <a:tc>
                  <a:txBody>
                    <a:bodyPr/>
                    <a:lstStyle/>
                    <a:p>
                      <a:pPr algn="l" fontAlgn="b"/>
                      <a:r>
                        <a:rPr lang="ru-RU" sz="950" b="0" i="0" u="none" strike="noStrike" dirty="0">
                          <a:solidFill>
                            <a:srgbClr val="000000"/>
                          </a:solidFill>
                          <a:effectLst/>
                          <a:latin typeface="Calibri" panose="020F0502020204030204" pitchFamily="34" charset="0"/>
                        </a:rPr>
                        <a:t>Сформированность умения владеть системой знаний об основных методах научного познания, используемых в химии при изучении веществ и химических явлений (наблюдение, измерение, эксперимент, моделирование)</a:t>
                      </a:r>
                    </a:p>
                  </a:txBody>
                  <a:tcPr marL="9525" marR="9525" marT="9525" marB="0"/>
                </a:tc>
                <a:extLst>
                  <a:ext uri="{0D108BD9-81ED-4DB2-BD59-A6C34878D82A}">
                    <a16:rowId xmlns:a16="http://schemas.microsoft.com/office/drawing/2014/main" val="2790180804"/>
                  </a:ext>
                </a:extLst>
              </a:tr>
              <a:tr h="297533">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0" marR="0" marT="0" marB="0" anchor="ctr"/>
                </a:tc>
                <a:tc>
                  <a:txBody>
                    <a:bodyPr/>
                    <a:lstStyle/>
                    <a:p>
                      <a:pPr algn="l" fontAlgn="b"/>
                      <a:r>
                        <a:rPr lang="ru-RU" sz="950" b="0" i="0" u="none" strike="noStrike" dirty="0">
                          <a:solidFill>
                            <a:srgbClr val="000000"/>
                          </a:solidFill>
                          <a:effectLst/>
                          <a:latin typeface="Calibri" panose="020F0502020204030204" pitchFamily="34" charset="0"/>
                        </a:rPr>
                        <a:t>Сформированность умения проводить вычисления по химическим уравнениям (массы, объема, количества исходного вещества или продукта реакции по известным массе, объему, количеству одного из исходных веществ или продуктов реакции)</a:t>
                      </a:r>
                    </a:p>
                  </a:txBody>
                  <a:tcPr marL="9525" marR="9525" marT="9525" marB="0"/>
                </a:tc>
                <a:extLst>
                  <a:ext uri="{0D108BD9-81ED-4DB2-BD59-A6C34878D82A}">
                    <a16:rowId xmlns:a16="http://schemas.microsoft.com/office/drawing/2014/main" val="4124500673"/>
                  </a:ext>
                </a:extLst>
              </a:tr>
              <a:tr h="441561">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11</a:t>
                      </a:r>
                    </a:p>
                  </a:txBody>
                  <a:tcPr marL="0" marR="0" marT="0" marB="0" anchor="ctr"/>
                </a:tc>
                <a:tc>
                  <a:txBody>
                    <a:bodyPr/>
                    <a:lstStyle/>
                    <a:p>
                      <a:pPr algn="l" fontAlgn="b"/>
                      <a:r>
                        <a:rPr lang="ru-RU" sz="950" b="0" i="0" u="none" strike="noStrike" dirty="0">
                          <a:solidFill>
                            <a:srgbClr val="000000"/>
                          </a:solidFill>
                          <a:effectLst/>
                          <a:latin typeface="Calibri" panose="020F0502020204030204" pitchFamily="34" charset="0"/>
                        </a:rPr>
                        <a:t>Сформированность умения приводить тривиальные названия отдельных органических веществ. Сформированность умения характеризовать состав, строение, физические и химические свойства типичных представителей различных классов органических веществ. Сформированность умения иллюстрировать генетическую связь между типичными представителями различных классов органических веществ уравнениями соответствующих химических реакций с использованием структурных формул</a:t>
                      </a:r>
                    </a:p>
                  </a:txBody>
                  <a:tcPr marL="9525" marR="9525" marT="9525" marB="0"/>
                </a:tc>
                <a:extLst>
                  <a:ext uri="{0D108BD9-81ED-4DB2-BD59-A6C34878D82A}">
                    <a16:rowId xmlns:a16="http://schemas.microsoft.com/office/drawing/2014/main" val="175043099"/>
                  </a:ext>
                </a:extLst>
              </a:tr>
              <a:tr h="297533">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12</a:t>
                      </a:r>
                    </a:p>
                  </a:txBody>
                  <a:tcPr marL="0" marR="0" marT="0" marB="0" anchor="ctr"/>
                </a:tc>
                <a:tc>
                  <a:txBody>
                    <a:bodyPr/>
                    <a:lstStyle/>
                    <a:p>
                      <a:pPr algn="l" fontAlgn="b"/>
                      <a:r>
                        <a:rPr lang="ru-RU" sz="950" b="0" i="0" u="none" strike="noStrike" dirty="0">
                          <a:solidFill>
                            <a:srgbClr val="000000"/>
                          </a:solidFill>
                          <a:effectLst/>
                          <a:latin typeface="Calibri" panose="020F0502020204030204" pitchFamily="34" charset="0"/>
                        </a:rPr>
                        <a:t>Сформированность умения приводить тривиальные названия отдельных органических веществ. Сформированность умения характеризовать состав, строение, физические и химические свойства типичных представителей различных классов органических веществ.</a:t>
                      </a:r>
                    </a:p>
                  </a:txBody>
                  <a:tcPr marL="9525" marR="9525" marT="9525" marB="0"/>
                </a:tc>
                <a:extLst>
                  <a:ext uri="{0D108BD9-81ED-4DB2-BD59-A6C34878D82A}">
                    <a16:rowId xmlns:a16="http://schemas.microsoft.com/office/drawing/2014/main" val="2618888178"/>
                  </a:ext>
                </a:extLst>
              </a:tr>
              <a:tr h="297533">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13</a:t>
                      </a:r>
                    </a:p>
                  </a:txBody>
                  <a:tcPr marL="0" marR="0" marT="0" marB="0" anchor="ctr"/>
                </a:tc>
                <a:tc>
                  <a:txBody>
                    <a:bodyPr/>
                    <a:lstStyle/>
                    <a:p>
                      <a:pPr algn="l" fontAlgn="b"/>
                      <a:r>
                        <a:rPr lang="ru-RU" sz="950" b="0" i="0" u="none" strike="noStrike" dirty="0">
                          <a:solidFill>
                            <a:srgbClr val="000000"/>
                          </a:solidFill>
                          <a:effectLst/>
                          <a:latin typeface="Calibri" panose="020F0502020204030204" pitchFamily="34" charset="0"/>
                        </a:rPr>
                        <a:t>Сформированность умения использовать химическую символику для составления молекулярных и структурных формул органических веществ и уравнений химических реакций. Сформированность умений устанавливать принадлежность изученных органических веществ к определенному классу/группе соединений, давать им названия по систематической номенклатуре (</a:t>
                      </a:r>
                      <a:r>
                        <a:rPr lang="ru-RU" sz="950" b="0" i="0" u="none" strike="noStrike" dirty="0" err="1">
                          <a:solidFill>
                            <a:srgbClr val="000000"/>
                          </a:solidFill>
                          <a:effectLst/>
                          <a:latin typeface="Calibri" panose="020F0502020204030204" pitchFamily="34" charset="0"/>
                        </a:rPr>
                        <a:t>IUPAC</a:t>
                      </a:r>
                      <a:r>
                        <a:rPr lang="ru-RU" sz="950" b="0" i="0" u="none" strike="noStrike" dirty="0">
                          <a:solidFill>
                            <a:srgbClr val="000000"/>
                          </a:solidFill>
                          <a:effectLst/>
                          <a:latin typeface="Calibri" panose="020F0502020204030204" pitchFamily="34" charset="0"/>
                        </a:rPr>
                        <a:t>).</a:t>
                      </a:r>
                    </a:p>
                  </a:txBody>
                  <a:tcPr marL="9525" marR="9525" marT="9525" marB="0"/>
                </a:tc>
                <a:extLst>
                  <a:ext uri="{0D108BD9-81ED-4DB2-BD59-A6C34878D82A}">
                    <a16:rowId xmlns:a16="http://schemas.microsoft.com/office/drawing/2014/main" val="2737797746"/>
                  </a:ext>
                </a:extLst>
              </a:tr>
              <a:tr h="297533">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14</a:t>
                      </a:r>
                    </a:p>
                  </a:txBody>
                  <a:tcPr marL="0" marR="0" marT="0" marB="0" anchor="ctr"/>
                </a:tc>
                <a:tc>
                  <a:txBody>
                    <a:bodyPr/>
                    <a:lstStyle/>
                    <a:p>
                      <a:pPr algn="l" fontAlgn="b"/>
                      <a:r>
                        <a:rPr lang="ru-RU" sz="950" b="0" i="0" u="none" strike="noStrike" dirty="0">
                          <a:solidFill>
                            <a:srgbClr val="000000"/>
                          </a:solidFill>
                          <a:effectLst/>
                          <a:latin typeface="Calibri" panose="020F0502020204030204" pitchFamily="34" charset="0"/>
                        </a:rPr>
                        <a:t>Сформированность умения иллюстрировать генетическую связь между типичными представителями различных классов органических веществ уравнениями соответствующих химических реакций с использованием структурных формул</a:t>
                      </a:r>
                    </a:p>
                  </a:txBody>
                  <a:tcPr marL="9525" marR="9525" marT="9525" marB="0"/>
                </a:tc>
                <a:extLst>
                  <a:ext uri="{0D108BD9-81ED-4DB2-BD59-A6C34878D82A}">
                    <a16:rowId xmlns:a16="http://schemas.microsoft.com/office/drawing/2014/main" val="1835858049"/>
                  </a:ext>
                </a:extLst>
              </a:tr>
              <a:tr h="441561">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0" marR="0" marT="0" marB="0" anchor="ctr"/>
                </a:tc>
                <a:tc>
                  <a:txBody>
                    <a:bodyPr/>
                    <a:lstStyle/>
                    <a:p>
                      <a:pPr algn="l" fontAlgn="b"/>
                      <a:r>
                        <a:rPr lang="ru-RU" sz="950" b="0" i="0" u="none" strike="noStrike" dirty="0">
                          <a:solidFill>
                            <a:srgbClr val="000000"/>
                          </a:solidFill>
                          <a:effectLst/>
                          <a:latin typeface="Calibri" panose="020F0502020204030204" pitchFamily="34" charset="0"/>
                        </a:rPr>
                        <a:t>Сформированность умения характеризовать состав, строение, физические и химические свойства типичных представителей различных классов органических веществ. Сформированность умения иллюстрировать генетическую связь между типичными представителями различных классов органических веществ уравнениями соответствующих химических реакций с использованием структурных формул. Сформированность умения давать конкретным веществам названия по систематической номенклатуре (</a:t>
                      </a:r>
                      <a:r>
                        <a:rPr lang="ru-RU" sz="950" b="0" i="0" u="none" strike="noStrike" dirty="0" err="1">
                          <a:solidFill>
                            <a:srgbClr val="000000"/>
                          </a:solidFill>
                          <a:effectLst/>
                          <a:latin typeface="Calibri" panose="020F0502020204030204" pitchFamily="34" charset="0"/>
                        </a:rPr>
                        <a:t>IUPAC</a:t>
                      </a:r>
                      <a:r>
                        <a:rPr lang="ru-RU" sz="950" b="0" i="0" u="none" strike="noStrike" dirty="0">
                          <a:solidFill>
                            <a:srgbClr val="000000"/>
                          </a:solidFill>
                          <a:effectLst/>
                          <a:latin typeface="Calibri" panose="020F0502020204030204" pitchFamily="34" charset="0"/>
                        </a:rPr>
                        <a:t>).</a:t>
                      </a:r>
                    </a:p>
                  </a:txBody>
                  <a:tcPr marL="9525" marR="9525" marT="9525" marB="0"/>
                </a:tc>
                <a:extLst>
                  <a:ext uri="{0D108BD9-81ED-4DB2-BD59-A6C34878D82A}">
                    <a16:rowId xmlns:a16="http://schemas.microsoft.com/office/drawing/2014/main" val="278175328"/>
                  </a:ext>
                </a:extLst>
              </a:tr>
              <a:tr h="297533">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16</a:t>
                      </a:r>
                    </a:p>
                  </a:txBody>
                  <a:tcPr marL="0" marR="0" marT="0" marB="0" anchor="ctr"/>
                </a:tc>
                <a:tc>
                  <a:txBody>
                    <a:bodyPr/>
                    <a:lstStyle/>
                    <a:p>
                      <a:pPr algn="l" fontAlgn="b"/>
                      <a:r>
                        <a:rPr lang="ru-RU" sz="950" b="0" i="0" u="none" strike="noStrike" dirty="0">
                          <a:solidFill>
                            <a:srgbClr val="000000"/>
                          </a:solidFill>
                          <a:effectLst/>
                          <a:latin typeface="Calibri" panose="020F0502020204030204" pitchFamily="34" charset="0"/>
                        </a:rPr>
                        <a:t>Сформированность умения находить молекулярную формулу органического вещества по массовым долям элементов, входящих в его состав, или по продуктам сгорания, а также понимание практического значения органических веществ</a:t>
                      </a:r>
                    </a:p>
                  </a:txBody>
                  <a:tcPr marL="9525" marR="9525" marT="9525" marB="0"/>
                </a:tc>
                <a:extLst>
                  <a:ext uri="{0D108BD9-81ED-4DB2-BD59-A6C34878D82A}">
                    <a16:rowId xmlns:a16="http://schemas.microsoft.com/office/drawing/2014/main" val="1939511534"/>
                  </a:ext>
                </a:extLst>
              </a:tr>
            </a:tbl>
          </a:graphicData>
        </a:graphic>
      </p:graphicFrame>
      <p:sp>
        <p:nvSpPr>
          <p:cNvPr id="7" name="TextBox 6">
            <a:extLst>
              <a:ext uri="{FF2B5EF4-FFF2-40B4-BE49-F238E27FC236}">
                <a16:creationId xmlns:a16="http://schemas.microsoft.com/office/drawing/2014/main" id="{989287A1-1A54-44FC-9FEB-D24C806AEDEC}"/>
              </a:ext>
            </a:extLst>
          </p:cNvPr>
          <p:cNvSpPr txBox="1"/>
          <p:nvPr/>
        </p:nvSpPr>
        <p:spPr>
          <a:xfrm>
            <a:off x="10894542" y="39382"/>
            <a:ext cx="1297458"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Химия,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1665386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559988" cy="444387"/>
          </a:xfrm>
        </p:spPr>
        <p:txBody>
          <a:bodyPr>
            <a:noAutofit/>
          </a:bodyPr>
          <a:lstStyle/>
          <a:p>
            <a:r>
              <a:rPr lang="ru-RU" sz="2000" dirty="0"/>
              <a:t>Доля участников по качеству знаний («4»+«5») по результатам ВПР в  2025 г.</a:t>
            </a:r>
          </a:p>
        </p:txBody>
      </p:sp>
      <p:sp>
        <p:nvSpPr>
          <p:cNvPr id="8" name="TextBox 7">
            <a:extLst>
              <a:ext uri="{FF2B5EF4-FFF2-40B4-BE49-F238E27FC236}">
                <a16:creationId xmlns:a16="http://schemas.microsoft.com/office/drawing/2014/main" id="{DB95D0A0-051C-4D20-B454-843DA9E8013B}"/>
              </a:ext>
            </a:extLst>
          </p:cNvPr>
          <p:cNvSpPr txBox="1"/>
          <p:nvPr/>
        </p:nvSpPr>
        <p:spPr>
          <a:xfrm>
            <a:off x="10183501" y="6638785"/>
            <a:ext cx="2008499" cy="276999"/>
          </a:xfrm>
          <a:prstGeom prst="rect">
            <a:avLst/>
          </a:prstGeom>
          <a:noFill/>
        </p:spPr>
        <p:txBody>
          <a:bodyPr wrap="none" rtlCol="0">
            <a:spAutoFit/>
          </a:bodyPr>
          <a:lstStyle/>
          <a:p>
            <a:r>
              <a:rPr lang="ru-RU" sz="1200" b="1" dirty="0"/>
              <a:t>Качество знаний = «4»+»5»</a:t>
            </a:r>
          </a:p>
        </p:txBody>
      </p:sp>
      <p:sp>
        <p:nvSpPr>
          <p:cNvPr id="7" name="TextBox 6">
            <a:extLst>
              <a:ext uri="{FF2B5EF4-FFF2-40B4-BE49-F238E27FC236}">
                <a16:creationId xmlns:a16="http://schemas.microsoft.com/office/drawing/2014/main" id="{0D1BBFF1-0B30-4664-BF69-6059340B7612}"/>
              </a:ext>
            </a:extLst>
          </p:cNvPr>
          <p:cNvSpPr txBox="1"/>
          <p:nvPr/>
        </p:nvSpPr>
        <p:spPr>
          <a:xfrm>
            <a:off x="10894542" y="39382"/>
            <a:ext cx="1297458"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Химия,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graphicFrame>
        <p:nvGraphicFramePr>
          <p:cNvPr id="9" name="Диаграмма 8">
            <a:extLst>
              <a:ext uri="{FF2B5EF4-FFF2-40B4-BE49-F238E27FC236}">
                <a16:creationId xmlns:a16="http://schemas.microsoft.com/office/drawing/2014/main" id="{5D6647B1-44C3-4930-9767-BC45B67AFBA0}"/>
              </a:ext>
            </a:extLst>
          </p:cNvPr>
          <p:cNvGraphicFramePr/>
          <p:nvPr>
            <p:extLst>
              <p:ext uri="{D42A27DB-BD31-4B8C-83A1-F6EECF244321}">
                <p14:modId xmlns:p14="http://schemas.microsoft.com/office/powerpoint/2010/main" val="3066939758"/>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Диаграмма 9">
            <a:extLst>
              <a:ext uri="{FF2B5EF4-FFF2-40B4-BE49-F238E27FC236}">
                <a16:creationId xmlns:a16="http://schemas.microsoft.com/office/drawing/2014/main" id="{4630BE58-5901-4FC3-9A62-A4EECEAF0A3A}"/>
              </a:ext>
            </a:extLst>
          </p:cNvPr>
          <p:cNvGraphicFramePr/>
          <p:nvPr>
            <p:extLst>
              <p:ext uri="{D42A27DB-BD31-4B8C-83A1-F6EECF244321}">
                <p14:modId xmlns:p14="http://schemas.microsoft.com/office/powerpoint/2010/main" val="4285666664"/>
              </p:ext>
            </p:extLst>
          </p:nvPr>
        </p:nvGraphicFramePr>
        <p:xfrm>
          <a:off x="0" y="3691468"/>
          <a:ext cx="11986054" cy="30331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5029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3">
            <a:extLst>
              <a:ext uri="{FF2B5EF4-FFF2-40B4-BE49-F238E27FC236}">
                <a16:creationId xmlns:a16="http://schemas.microsoft.com/office/drawing/2014/main" id="{CB08541A-D9C6-46ED-958B-471025D2106D}"/>
              </a:ext>
            </a:extLst>
          </p:cNvPr>
          <p:cNvSpPr txBox="1">
            <a:spLocks/>
          </p:cNvSpPr>
          <p:nvPr/>
        </p:nvSpPr>
        <p:spPr>
          <a:xfrm>
            <a:off x="3608070" y="308651"/>
            <a:ext cx="2859405" cy="4781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Общие сведения</a:t>
            </a:r>
          </a:p>
        </p:txBody>
      </p:sp>
      <p:graphicFrame>
        <p:nvGraphicFramePr>
          <p:cNvPr id="5" name="Диаграмма 4">
            <a:extLst>
              <a:ext uri="{FF2B5EF4-FFF2-40B4-BE49-F238E27FC236}">
                <a16:creationId xmlns:a16="http://schemas.microsoft.com/office/drawing/2014/main" id="{8BC71586-C6B2-4793-9E42-7D30FCCE6773}"/>
              </a:ext>
            </a:extLst>
          </p:cNvPr>
          <p:cNvGraphicFramePr/>
          <p:nvPr>
            <p:extLst>
              <p:ext uri="{D42A27DB-BD31-4B8C-83A1-F6EECF244321}">
                <p14:modId xmlns:p14="http://schemas.microsoft.com/office/powerpoint/2010/main" val="4213751082"/>
              </p:ext>
            </p:extLst>
          </p:nvPr>
        </p:nvGraphicFramePr>
        <p:xfrm>
          <a:off x="180974" y="1173500"/>
          <a:ext cx="5414483" cy="52190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a:extLst>
              <a:ext uri="{FF2B5EF4-FFF2-40B4-BE49-F238E27FC236}">
                <a16:creationId xmlns:a16="http://schemas.microsoft.com/office/drawing/2014/main" id="{49883617-0E5C-442A-BC67-FB7D7BCAF978}"/>
              </a:ext>
            </a:extLst>
          </p:cNvPr>
          <p:cNvGraphicFramePr/>
          <p:nvPr>
            <p:extLst>
              <p:ext uri="{D42A27DB-BD31-4B8C-83A1-F6EECF244321}">
                <p14:modId xmlns:p14="http://schemas.microsoft.com/office/powerpoint/2010/main" val="475515312"/>
              </p:ext>
            </p:extLst>
          </p:nvPr>
        </p:nvGraphicFramePr>
        <p:xfrm>
          <a:off x="5092117" y="786827"/>
          <a:ext cx="7041445" cy="532874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30287B4-9520-4796-B749-9B569949F047}"/>
              </a:ext>
            </a:extLst>
          </p:cNvPr>
          <p:cNvSpPr txBox="1"/>
          <p:nvPr/>
        </p:nvSpPr>
        <p:spPr>
          <a:xfrm>
            <a:off x="5708823" y="6115575"/>
            <a:ext cx="6424739" cy="646331"/>
          </a:xfrm>
          <a:prstGeom prst="rect">
            <a:avLst/>
          </a:prstGeom>
          <a:noFill/>
        </p:spPr>
        <p:txBody>
          <a:bodyPr wrap="square" rtlCol="0">
            <a:spAutoFit/>
          </a:bodyPr>
          <a:lstStyle/>
          <a:p>
            <a:r>
              <a:rPr lang="ru-RU" sz="1200" i="1" dirty="0"/>
              <a:t>* Количество участников указано без учета обучающихся, принимавших участие, но не получивших результат из-за наличия </a:t>
            </a:r>
            <a:r>
              <a:rPr lang="ru-RU" sz="1200" i="1" dirty="0" err="1"/>
              <a:t>непройденных</a:t>
            </a:r>
            <a:r>
              <a:rPr lang="ru-RU" sz="1200" i="1" dirty="0"/>
              <a:t> тем (у участников выставлен только первичный балл, решение о выставлении оценки принимается ОО)</a:t>
            </a:r>
          </a:p>
        </p:txBody>
      </p:sp>
    </p:spTree>
    <p:extLst>
      <p:ext uri="{BB962C8B-B14F-4D97-AF65-F5344CB8AC3E}">
        <p14:creationId xmlns:p14="http://schemas.microsoft.com/office/powerpoint/2010/main" val="3146768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lstStyle/>
          <a:p>
            <a:r>
              <a:rPr lang="ru-RU"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2936532310"/>
              </p:ext>
            </p:extLst>
          </p:nvPr>
        </p:nvGraphicFramePr>
        <p:xfrm>
          <a:off x="414337" y="701974"/>
          <a:ext cx="11363325" cy="57054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346040" y="6343936"/>
            <a:ext cx="265419" cy="143502"/>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333470" y="6627565"/>
            <a:ext cx="263867" cy="156604"/>
          </a:xfrm>
          <a:prstGeom prst="rect">
            <a:avLst/>
          </a:prstGeom>
          <a:solidFill>
            <a:srgbClr val="FFC000"/>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331909" y="6082014"/>
            <a:ext cx="265428" cy="156626"/>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3" name="TextBox 12">
            <a:extLst>
              <a:ext uri="{FF2B5EF4-FFF2-40B4-BE49-F238E27FC236}">
                <a16:creationId xmlns:a16="http://schemas.microsoft.com/office/drawing/2014/main" id="{A190EDE9-482E-4AE5-8EC3-5E072842200E}"/>
              </a:ext>
            </a:extLst>
          </p:cNvPr>
          <p:cNvSpPr txBox="1"/>
          <p:nvPr/>
        </p:nvSpPr>
        <p:spPr>
          <a:xfrm>
            <a:off x="10894542" y="39382"/>
            <a:ext cx="1297458"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Химия,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12435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lstStyle/>
          <a:p>
            <a:r>
              <a:rPr lang="ru-RU"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2186647766"/>
              </p:ext>
            </p:extLst>
          </p:nvPr>
        </p:nvGraphicFramePr>
        <p:xfrm>
          <a:off x="177723" y="2717849"/>
          <a:ext cx="3756179" cy="116329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412530">
                <a:tc>
                  <a:txBody>
                    <a:bodyPr/>
                    <a:lstStyle/>
                    <a:p>
                      <a:pPr algn="ctr"/>
                      <a:r>
                        <a:rPr lang="ru-RU" sz="1400" dirty="0"/>
                        <a:t>Количество участников</a:t>
                      </a:r>
                    </a:p>
                  </a:txBody>
                  <a:tcPr anchor="ctr"/>
                </a:tc>
                <a:tc>
                  <a:txBody>
                    <a:bodyPr/>
                    <a:lstStyle/>
                    <a:p>
                      <a:pPr algn="ctr"/>
                      <a:r>
                        <a:rPr lang="ru-RU" sz="1400" dirty="0"/>
                        <a:t>11 класс</a:t>
                      </a:r>
                    </a:p>
                  </a:txBody>
                  <a:tcPr anchor="ctr"/>
                </a:tc>
                <a:extLst>
                  <a:ext uri="{0D108BD9-81ED-4DB2-BD59-A6C34878D82A}">
                    <a16:rowId xmlns:a16="http://schemas.microsoft.com/office/drawing/2014/main" val="3892861024"/>
                  </a:ext>
                </a:extLst>
              </a:tr>
              <a:tr h="420129">
                <a:tc>
                  <a:txBody>
                    <a:bodyPr/>
                    <a:lstStyle/>
                    <a:p>
                      <a:pPr algn="ctr"/>
                      <a:r>
                        <a:rPr lang="ru-RU" sz="1400" dirty="0"/>
                        <a:t>Россия (вся выборка)</a:t>
                      </a:r>
                    </a:p>
                  </a:txBody>
                  <a:tcPr anchor="ctr"/>
                </a:tc>
                <a:tc>
                  <a:txBody>
                    <a:bodyPr/>
                    <a:lstStyle/>
                    <a:p>
                      <a:pPr algn="ctr"/>
                      <a:r>
                        <a:rPr lang="en-US" sz="1400" dirty="0"/>
                        <a:t>179641</a:t>
                      </a:r>
                      <a:endParaRPr lang="ru-RU" sz="1400" dirty="0"/>
                    </a:p>
                  </a:txBody>
                  <a:tcPr anchor="ctr"/>
                </a:tc>
                <a:extLst>
                  <a:ext uri="{0D108BD9-81ED-4DB2-BD59-A6C34878D82A}">
                    <a16:rowId xmlns:a16="http://schemas.microsoft.com/office/drawing/2014/main" val="1517554406"/>
                  </a:ext>
                </a:extLst>
              </a:tr>
              <a:tr h="330631">
                <a:tc>
                  <a:txBody>
                    <a:bodyPr/>
                    <a:lstStyle/>
                    <a:p>
                      <a:pPr algn="ctr"/>
                      <a:r>
                        <a:rPr lang="ru-RU" sz="1400" dirty="0"/>
                        <a:t>Приморский край</a:t>
                      </a:r>
                    </a:p>
                  </a:txBody>
                  <a:tcPr anchor="ctr"/>
                </a:tc>
                <a:tc>
                  <a:txBody>
                    <a:bodyPr/>
                    <a:lstStyle/>
                    <a:p>
                      <a:pPr algn="ctr"/>
                      <a:r>
                        <a:rPr lang="en-US" sz="1400" dirty="0"/>
                        <a:t>2285</a:t>
                      </a:r>
                      <a:endParaRPr lang="ru-RU" sz="1400" dirty="0"/>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1214589057"/>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83CBCF6E-B165-44DE-8687-E69D1BBA1882}"/>
              </a:ext>
            </a:extLst>
          </p:cNvPr>
          <p:cNvSpPr txBox="1"/>
          <p:nvPr/>
        </p:nvSpPr>
        <p:spPr>
          <a:xfrm>
            <a:off x="10894542" y="39382"/>
            <a:ext cx="1297458"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Химия,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2173761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2978706973"/>
              </p:ext>
            </p:extLst>
          </p:nvPr>
        </p:nvGraphicFramePr>
        <p:xfrm>
          <a:off x="504189" y="723900"/>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4942400" y="4841842"/>
            <a:ext cx="287900" cy="2628900"/>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229410" y="4840892"/>
            <a:ext cx="287901" cy="2628900"/>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7571300" y="4851001"/>
            <a:ext cx="287900" cy="2628900"/>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166285" y="4683570"/>
            <a:ext cx="267685" cy="2943545"/>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4" name="TextBox 3">
            <a:extLst>
              <a:ext uri="{FF2B5EF4-FFF2-40B4-BE49-F238E27FC236}">
                <a16:creationId xmlns:a16="http://schemas.microsoft.com/office/drawing/2014/main" id="{3A8123AB-B78E-4DA2-BDCE-A3E5D1AA0A7F}"/>
              </a:ext>
            </a:extLst>
          </p:cNvPr>
          <p:cNvSpPr txBox="1"/>
          <p:nvPr/>
        </p:nvSpPr>
        <p:spPr>
          <a:xfrm>
            <a:off x="2023902" y="6358212"/>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4810125" y="6358212"/>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7439025" y="6358212"/>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097135" y="6358212"/>
            <a:ext cx="552450" cy="369332"/>
          </a:xfrm>
          <a:prstGeom prst="rect">
            <a:avLst/>
          </a:prstGeom>
          <a:noFill/>
        </p:spPr>
        <p:txBody>
          <a:bodyPr wrap="square" rtlCol="0">
            <a:spAutoFit/>
          </a:bodyPr>
          <a:lstStyle/>
          <a:p>
            <a:r>
              <a:rPr lang="ru-RU" dirty="0"/>
              <a:t>«5»</a:t>
            </a:r>
          </a:p>
        </p:txBody>
      </p:sp>
      <p:sp>
        <p:nvSpPr>
          <p:cNvPr id="13" name="TextBox 12">
            <a:extLst>
              <a:ext uri="{FF2B5EF4-FFF2-40B4-BE49-F238E27FC236}">
                <a16:creationId xmlns:a16="http://schemas.microsoft.com/office/drawing/2014/main" id="{60447E3E-B4CF-4BB3-AC41-1D1959DDEB04}"/>
              </a:ext>
            </a:extLst>
          </p:cNvPr>
          <p:cNvSpPr txBox="1"/>
          <p:nvPr/>
        </p:nvSpPr>
        <p:spPr>
          <a:xfrm>
            <a:off x="10894542" y="39382"/>
            <a:ext cx="1297458"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Химия,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41622035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800120719"/>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2FABCFB-182A-4D4C-BB12-77A829B98FC2}"/>
              </a:ext>
            </a:extLst>
          </p:cNvPr>
          <p:cNvSpPr txBox="1"/>
          <p:nvPr/>
        </p:nvSpPr>
        <p:spPr>
          <a:xfrm>
            <a:off x="10894542" y="39382"/>
            <a:ext cx="1297458"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Химия,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1318859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rmAutofit fontScale="90000"/>
          </a:bodyPr>
          <a:lstStyle/>
          <a:p>
            <a:r>
              <a:rPr lang="ru-RU" dirty="0"/>
              <a:t>Сравнение отметок за работу с отметками по журналу</a:t>
            </a:r>
          </a:p>
        </p:txBody>
      </p:sp>
      <mc:AlternateContent xmlns:mc="http://schemas.openxmlformats.org/markup-compatibility/2006" xmlns:cx1="http://schemas.microsoft.com/office/drawing/2015/9/8/chartex">
        <mc:Choice Requires="cx1">
          <p:graphicFrame>
            <p:nvGraphicFramePr>
              <p:cNvPr id="5" name="Диаграмма 4">
                <a:extLst>
                  <a:ext uri="{FF2B5EF4-FFF2-40B4-BE49-F238E27FC236}">
                    <a16:creationId xmlns:a16="http://schemas.microsoft.com/office/drawing/2014/main" id="{FB554891-186F-4A57-930E-39DA9651E358}"/>
                  </a:ext>
                </a:extLst>
              </p:cNvPr>
              <p:cNvGraphicFramePr/>
              <p:nvPr>
                <p:extLst>
                  <p:ext uri="{D42A27DB-BD31-4B8C-83A1-F6EECF244321}">
                    <p14:modId xmlns:p14="http://schemas.microsoft.com/office/powerpoint/2010/main" val="2909921246"/>
                  </p:ext>
                </p:extLst>
              </p:nvPr>
            </p:nvGraphicFramePr>
            <p:xfrm>
              <a:off x="1468073" y="1107347"/>
              <a:ext cx="8655956" cy="4241643"/>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Диаграмма 4">
                <a:extLst>
                  <a:ext uri="{FF2B5EF4-FFF2-40B4-BE49-F238E27FC236}">
                    <a16:creationId xmlns:a16="http://schemas.microsoft.com/office/drawing/2014/main" id="{FB554891-186F-4A57-930E-39DA9651E358}"/>
                  </a:ext>
                </a:extLst>
              </p:cNvPr>
              <p:cNvPicPr>
                <a:picLocks noGrp="1" noRot="1" noChangeAspect="1" noMove="1" noResize="1" noEditPoints="1" noAdjustHandles="1" noChangeArrowheads="1" noChangeShapeType="1"/>
              </p:cNvPicPr>
              <p:nvPr/>
            </p:nvPicPr>
            <p:blipFill>
              <a:blip r:embed="rId3"/>
              <a:stretch>
                <a:fillRect/>
              </a:stretch>
            </p:blipFill>
            <p:spPr>
              <a:xfrm>
                <a:off x="1468073" y="1107347"/>
                <a:ext cx="8655956" cy="4241643"/>
              </a:xfrm>
              <a:prstGeom prst="rect">
                <a:avLst/>
              </a:prstGeom>
            </p:spPr>
          </p:pic>
        </mc:Fallback>
      </mc:AlternateContent>
      <p:sp>
        <p:nvSpPr>
          <p:cNvPr id="7" name="TextBox 6">
            <a:extLst>
              <a:ext uri="{FF2B5EF4-FFF2-40B4-BE49-F238E27FC236}">
                <a16:creationId xmlns:a16="http://schemas.microsoft.com/office/drawing/2014/main" id="{B2D99A8B-A5CD-4DC8-909F-4F7DEF13F93F}"/>
              </a:ext>
            </a:extLst>
          </p:cNvPr>
          <p:cNvSpPr txBox="1"/>
          <p:nvPr/>
        </p:nvSpPr>
        <p:spPr>
          <a:xfrm>
            <a:off x="10894542" y="39382"/>
            <a:ext cx="1297458"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Химия,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39905029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lgn="just">
              <a:buFont typeface="Courier New" panose="02070309020205020404" pitchFamily="49" charset="0"/>
              <a:buChar char="o"/>
            </a:pPr>
            <a:r>
              <a:rPr lang="ru-RU" sz="2800" dirty="0">
                <a:latin typeface="+mn-lt"/>
              </a:rPr>
              <a:t>В ВПР по химии в 10 классах приняло участие </a:t>
            </a:r>
            <a:r>
              <a:rPr lang="ru-RU" sz="2800" b="1" dirty="0">
                <a:latin typeface="+mn-lt"/>
              </a:rPr>
              <a:t>2285 </a:t>
            </a:r>
            <a:r>
              <a:rPr lang="ru-RU" sz="2800" dirty="0">
                <a:latin typeface="+mn-lt"/>
              </a:rPr>
              <a:t>человек.</a:t>
            </a:r>
          </a:p>
          <a:p>
            <a:pPr algn="just"/>
            <a:endParaRPr lang="ru-RU" sz="2800" dirty="0">
              <a:latin typeface="+mn-lt"/>
            </a:endParaRPr>
          </a:p>
          <a:p>
            <a:pPr marL="285750" indent="-285750" algn="just">
              <a:buFont typeface="Courier New" panose="02070309020205020404" pitchFamily="49" charset="0"/>
              <a:buChar char="o"/>
            </a:pPr>
            <a:r>
              <a:rPr lang="ru-RU" sz="2800" dirty="0">
                <a:latin typeface="+mn-lt"/>
              </a:rPr>
              <a:t>Не справились с  работой (получили «2») </a:t>
            </a:r>
            <a:r>
              <a:rPr lang="ru-RU" sz="2800" b="1" dirty="0">
                <a:latin typeface="+mn-lt"/>
              </a:rPr>
              <a:t>25</a:t>
            </a:r>
            <a:r>
              <a:rPr lang="ru-RU" sz="2800" dirty="0">
                <a:latin typeface="+mn-lt"/>
              </a:rPr>
              <a:t> участников (</a:t>
            </a:r>
            <a:r>
              <a:rPr lang="ru-RU" sz="2800" b="1" dirty="0">
                <a:latin typeface="+mn-lt"/>
              </a:rPr>
              <a:t>3,43</a:t>
            </a:r>
            <a:r>
              <a:rPr lang="ru-RU" sz="2800" dirty="0">
                <a:latin typeface="+mn-lt"/>
              </a:rPr>
              <a:t>%).</a:t>
            </a:r>
          </a:p>
          <a:p>
            <a:pPr algn="just"/>
            <a:endParaRPr lang="ru-RU" sz="2800" dirty="0">
              <a:latin typeface="+mn-lt"/>
            </a:endParaRPr>
          </a:p>
          <a:p>
            <a:pPr marL="285750" indent="-285750" algn="just">
              <a:buFont typeface="Courier New" panose="02070309020205020404" pitchFamily="49" charset="0"/>
              <a:buChar char="o"/>
            </a:pPr>
            <a:r>
              <a:rPr lang="ru-RU" sz="2800" dirty="0">
                <a:latin typeface="+mn-lt"/>
              </a:rPr>
              <a:t> </a:t>
            </a:r>
            <a:r>
              <a:rPr lang="ru-RU" sz="2800" b="1" dirty="0">
                <a:latin typeface="+mn-lt"/>
              </a:rPr>
              <a:t>65,98</a:t>
            </a:r>
            <a:r>
              <a:rPr lang="ru-RU" sz="2800" dirty="0">
                <a:latin typeface="+mn-lt"/>
              </a:rPr>
              <a:t>% участников показали качество знаний (получили «4» и «5»)                     в  процессе выполнения работы.</a:t>
            </a:r>
          </a:p>
          <a:p>
            <a:pPr algn="just"/>
            <a:endParaRPr lang="ru-RU" sz="2800" dirty="0">
              <a:latin typeface="+mn-lt"/>
            </a:endParaRPr>
          </a:p>
          <a:p>
            <a:pPr marL="285750" indent="-285750" algn="just">
              <a:buFont typeface="Courier New" panose="02070309020205020404" pitchFamily="49" charset="0"/>
              <a:buChar char="o"/>
            </a:pPr>
            <a:r>
              <a:rPr lang="ru-RU" sz="2800" dirty="0">
                <a:latin typeface="+mn-lt"/>
              </a:rPr>
              <a:t>Наибольшую сложность при выполнении работы вызвали задания                     № </a:t>
            </a:r>
            <a:r>
              <a:rPr lang="ru-RU" sz="2800" b="1" dirty="0">
                <a:latin typeface="+mn-lt"/>
              </a:rPr>
              <a:t>8, 10, 14, 15, 16.</a:t>
            </a:r>
            <a:endParaRPr lang="ru-RU" sz="2800" dirty="0">
              <a:latin typeface="+mn-lt"/>
            </a:endParaRPr>
          </a:p>
          <a:p>
            <a:pPr algn="just"/>
            <a:endParaRPr lang="ru-RU" sz="2800" dirty="0">
              <a:latin typeface="+mn-lt"/>
            </a:endParaRPr>
          </a:p>
        </p:txBody>
      </p:sp>
      <p:sp>
        <p:nvSpPr>
          <p:cNvPr id="6" name="TextBox 5">
            <a:extLst>
              <a:ext uri="{FF2B5EF4-FFF2-40B4-BE49-F238E27FC236}">
                <a16:creationId xmlns:a16="http://schemas.microsoft.com/office/drawing/2014/main" id="{3BA3AF79-5ACF-4599-A0CF-144296167DDE}"/>
              </a:ext>
            </a:extLst>
          </p:cNvPr>
          <p:cNvSpPr txBox="1"/>
          <p:nvPr/>
        </p:nvSpPr>
        <p:spPr>
          <a:xfrm>
            <a:off x="10894542" y="39382"/>
            <a:ext cx="1297458"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Химия,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35610337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latin typeface="+mn-lt"/>
              </a:rPr>
              <a:t>Основные результаты </a:t>
            </a:r>
          </a:p>
          <a:p>
            <a:pPr algn="ctr"/>
            <a:r>
              <a:rPr lang="ru-RU" sz="6600" b="1" dirty="0">
                <a:latin typeface="+mn-lt"/>
              </a:rPr>
              <a:t>по истории</a:t>
            </a:r>
          </a:p>
        </p:txBody>
      </p:sp>
    </p:spTree>
    <p:extLst>
      <p:ext uri="{BB962C8B-B14F-4D97-AF65-F5344CB8AC3E}">
        <p14:creationId xmlns:p14="http://schemas.microsoft.com/office/powerpoint/2010/main" val="36160561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r>
              <a:rPr lang="ru-RU" dirty="0">
                <a:solidFill>
                  <a:sysClr val="windowText" lastClr="000000"/>
                </a:solidFill>
              </a:rPr>
              <a:t>5</a:t>
            </a:r>
            <a:r>
              <a:rPr lang="en-US" dirty="0">
                <a:solidFill>
                  <a:sysClr val="windowText" lastClr="000000"/>
                </a:solidFill>
              </a:rPr>
              <a:t> </a:t>
            </a:r>
            <a:r>
              <a:rPr lang="ru-RU" dirty="0">
                <a:solidFill>
                  <a:sysClr val="windowText" lastClr="000000"/>
                </a:solidFill>
              </a:rPr>
              <a:t>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39188" y="2341046"/>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13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из двух частей</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499024" y="4874808"/>
            <a:ext cx="8233304" cy="767124"/>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ysClr val="windowText" lastClr="000000"/>
                </a:solidFill>
              </a:rPr>
              <a:t>Задания 1-7:</a:t>
            </a:r>
          </a:p>
          <a:p>
            <a:r>
              <a:rPr lang="ru-RU" sz="1600" dirty="0">
                <a:solidFill>
                  <a:sysClr val="windowText" lastClr="000000"/>
                </a:solidFill>
              </a:rPr>
              <a:t>1, 5, 6, 7 – последовательность цифр, или слово (словосочетание)</a:t>
            </a:r>
          </a:p>
          <a:p>
            <a:r>
              <a:rPr lang="ru-RU" sz="1600" dirty="0">
                <a:solidFill>
                  <a:sysClr val="windowText" lastClr="000000"/>
                </a:solidFill>
              </a:rPr>
              <a:t>2, 3, 4 – развернутый ответ</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7</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27</a:t>
            </a:r>
          </a:p>
        </p:txBody>
      </p:sp>
      <p:sp>
        <p:nvSpPr>
          <p:cNvPr id="14" name="Прямоугольник: скругленные углы 13">
            <a:extLst>
              <a:ext uri="{FF2B5EF4-FFF2-40B4-BE49-F238E27FC236}">
                <a16:creationId xmlns:a16="http://schemas.microsoft.com/office/drawing/2014/main" id="{3EEB01CB-1853-44FF-B0DC-3ADB00B795AF}"/>
              </a:ext>
            </a:extLst>
          </p:cNvPr>
          <p:cNvSpPr/>
          <p:nvPr/>
        </p:nvSpPr>
        <p:spPr>
          <a:xfrm>
            <a:off x="1939187" y="3265538"/>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2 задания повышенного уровня сложности</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1519452764"/>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0-6</a:t>
                      </a:r>
                    </a:p>
                  </a:txBody>
                  <a:tcPr anchor="ctr"/>
                </a:tc>
                <a:tc>
                  <a:txBody>
                    <a:bodyPr/>
                    <a:lstStyle/>
                    <a:p>
                      <a:pPr algn="ctr"/>
                      <a:r>
                        <a:rPr lang="ru-RU" sz="1600" dirty="0"/>
                        <a:t>7-13</a:t>
                      </a:r>
                    </a:p>
                  </a:txBody>
                  <a:tcPr anchor="ctr"/>
                </a:tc>
                <a:tc>
                  <a:txBody>
                    <a:bodyPr/>
                    <a:lstStyle/>
                    <a:p>
                      <a:pPr algn="ctr"/>
                      <a:r>
                        <a:rPr lang="ru-RU" sz="1600" dirty="0"/>
                        <a:t>14-20</a:t>
                      </a:r>
                    </a:p>
                  </a:txBody>
                  <a:tcPr anchor="ctr"/>
                </a:tc>
                <a:tc>
                  <a:txBody>
                    <a:bodyPr/>
                    <a:lstStyle/>
                    <a:p>
                      <a:pPr algn="ctr"/>
                      <a:r>
                        <a:rPr lang="ru-RU" sz="1600" dirty="0"/>
                        <a:t>21-27</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1985236" y="5200288"/>
            <a:ext cx="1263972"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90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19" name="TextBox 18">
            <a:extLst>
              <a:ext uri="{FF2B5EF4-FFF2-40B4-BE49-F238E27FC236}">
                <a16:creationId xmlns:a16="http://schemas.microsoft.com/office/drawing/2014/main" id="{B96B057F-D932-49F1-8F1D-121434C7F608}"/>
              </a:ext>
            </a:extLst>
          </p:cNvPr>
          <p:cNvSpPr txBox="1"/>
          <p:nvPr/>
        </p:nvSpPr>
        <p:spPr>
          <a:xfrm>
            <a:off x="10824519" y="29739"/>
            <a:ext cx="1367482"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История,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sp>
        <p:nvSpPr>
          <p:cNvPr id="23" name="Прямоугольник: скругленные углы 22">
            <a:extLst>
              <a:ext uri="{FF2B5EF4-FFF2-40B4-BE49-F238E27FC236}">
                <a16:creationId xmlns:a16="http://schemas.microsoft.com/office/drawing/2014/main" id="{3942871B-10ED-4089-B67E-3022705A9A12}"/>
              </a:ext>
            </a:extLst>
          </p:cNvPr>
          <p:cNvSpPr/>
          <p:nvPr/>
        </p:nvSpPr>
        <p:spPr>
          <a:xfrm>
            <a:off x="3499024" y="5667546"/>
            <a:ext cx="8233304" cy="1134448"/>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ysClr val="windowText" lastClr="000000"/>
                </a:solidFill>
              </a:rPr>
              <a:t>Задания 8-15:</a:t>
            </a:r>
          </a:p>
          <a:p>
            <a:r>
              <a:rPr lang="ru-RU" sz="1600" dirty="0">
                <a:solidFill>
                  <a:sysClr val="windowText" lastClr="000000"/>
                </a:solidFill>
              </a:rPr>
              <a:t>8, 9, 11 – последовательность цифр, или слово (словосочетание)</a:t>
            </a:r>
          </a:p>
          <a:p>
            <a:r>
              <a:rPr lang="ru-RU" sz="1600" dirty="0">
                <a:solidFill>
                  <a:sysClr val="windowText" lastClr="000000"/>
                </a:solidFill>
              </a:rPr>
              <a:t>10, 12, 13, 14, 15 – развернутый ответ</a:t>
            </a:r>
          </a:p>
          <a:p>
            <a:r>
              <a:rPr lang="ru-RU" sz="1600" dirty="0">
                <a:solidFill>
                  <a:sysClr val="windowText" lastClr="000000"/>
                </a:solidFill>
              </a:rPr>
              <a:t>10 - заполнение таблицы</a:t>
            </a:r>
          </a:p>
        </p:txBody>
      </p:sp>
    </p:spTree>
    <p:extLst>
      <p:ext uri="{BB962C8B-B14F-4D97-AF65-F5344CB8AC3E}">
        <p14:creationId xmlns:p14="http://schemas.microsoft.com/office/powerpoint/2010/main" val="16428287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79690033"/>
              </p:ext>
            </p:extLst>
          </p:nvPr>
        </p:nvGraphicFramePr>
        <p:xfrm>
          <a:off x="51274" y="822103"/>
          <a:ext cx="12006841" cy="5524508"/>
        </p:xfrm>
        <a:graphic>
          <a:graphicData uri="http://schemas.openxmlformats.org/drawingml/2006/table">
            <a:tbl>
              <a:tblPr firstRow="1" firstCol="1" lastRow="1" lastCol="1" bandRow="1" bandCol="1">
                <a:noFill/>
                <a:tableStyleId>{5940675A-B579-460E-94D1-54222C63F5DA}</a:tableStyleId>
              </a:tblPr>
              <a:tblGrid>
                <a:gridCol w="621055">
                  <a:extLst>
                    <a:ext uri="{9D8B030D-6E8A-4147-A177-3AD203B41FA5}">
                      <a16:colId xmlns:a16="http://schemas.microsoft.com/office/drawing/2014/main" val="1602300257"/>
                    </a:ext>
                  </a:extLst>
                </a:gridCol>
                <a:gridCol w="11385786">
                  <a:extLst>
                    <a:ext uri="{9D8B030D-6E8A-4147-A177-3AD203B41FA5}">
                      <a16:colId xmlns:a16="http://schemas.microsoft.com/office/drawing/2014/main" val="3427477491"/>
                    </a:ext>
                  </a:extLst>
                </a:gridCol>
              </a:tblGrid>
              <a:tr h="415517">
                <a:tc>
                  <a:txBody>
                    <a:bodyPr/>
                    <a:lstStyle/>
                    <a:p>
                      <a:pPr algn="ctr">
                        <a:lnSpc>
                          <a:spcPct val="115000"/>
                        </a:lnSpc>
                        <a:spcBef>
                          <a:spcPts val="55"/>
                        </a:spcBef>
                        <a:spcAft>
                          <a:spcPts val="0"/>
                        </a:spcAft>
                        <a:tabLst>
                          <a:tab pos="452120" algn="l"/>
                        </a:tabLst>
                      </a:pPr>
                      <a:r>
                        <a:rPr lang="ru-RU" sz="920" b="1" dirty="0">
                          <a:effectLst/>
                          <a:latin typeface="+mn-lt"/>
                          <a:cs typeface="Times New Roman" panose="02020603050405020304" pitchFamily="18" charset="0"/>
                        </a:rPr>
                        <a:t>№</a:t>
                      </a:r>
                    </a:p>
                    <a:p>
                      <a:pPr algn="ctr">
                        <a:lnSpc>
                          <a:spcPct val="115000"/>
                        </a:lnSpc>
                        <a:spcBef>
                          <a:spcPts val="55"/>
                        </a:spcBef>
                        <a:spcAft>
                          <a:spcPts val="0"/>
                        </a:spcAft>
                        <a:tabLst>
                          <a:tab pos="452120" algn="l"/>
                        </a:tabLst>
                      </a:pPr>
                      <a:r>
                        <a:rPr lang="ru-RU" sz="920" b="1" dirty="0">
                          <a:effectLst/>
                          <a:latin typeface="+mn-lt"/>
                          <a:cs typeface="Times New Roman" panose="02020603050405020304" pitchFamily="18" charset="0"/>
                        </a:rPr>
                        <a:t>п/п</a:t>
                      </a:r>
                      <a:endParaRPr lang="ru-RU" sz="920" b="1" dirty="0">
                        <a:effectLst/>
                        <a:latin typeface="+mn-lt"/>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920" b="1" dirty="0">
                          <a:effectLst/>
                          <a:latin typeface="+mn-lt"/>
                          <a:cs typeface="Times New Roman" panose="02020603050405020304" pitchFamily="18" charset="0"/>
                        </a:rPr>
                        <a:t>Блоки</a:t>
                      </a:r>
                      <a:r>
                        <a:rPr lang="ru-RU" sz="920" b="1" spc="-35" dirty="0">
                          <a:effectLst/>
                          <a:latin typeface="+mn-lt"/>
                          <a:cs typeface="Times New Roman" panose="02020603050405020304" pitchFamily="18" charset="0"/>
                        </a:rPr>
                        <a:t> </a:t>
                      </a:r>
                      <a:r>
                        <a:rPr lang="ru-RU" sz="920" b="1" dirty="0" err="1">
                          <a:effectLst/>
                          <a:latin typeface="+mn-lt"/>
                          <a:cs typeface="Times New Roman" panose="02020603050405020304" pitchFamily="18" charset="0"/>
                        </a:rPr>
                        <a:t>ПООП</a:t>
                      </a:r>
                      <a:r>
                        <a:rPr lang="ru-RU" sz="920" b="1" spc="-35" dirty="0">
                          <a:effectLst/>
                          <a:latin typeface="+mn-lt"/>
                          <a:cs typeface="Times New Roman" panose="02020603050405020304" pitchFamily="18" charset="0"/>
                        </a:rPr>
                        <a:t> </a:t>
                      </a:r>
                      <a:r>
                        <a:rPr lang="ru-RU" sz="920" b="1" dirty="0">
                          <a:effectLst/>
                          <a:latin typeface="+mn-lt"/>
                          <a:cs typeface="Times New Roman" panose="02020603050405020304" pitchFamily="18" charset="0"/>
                        </a:rPr>
                        <a:t>:</a:t>
                      </a:r>
                      <a:r>
                        <a:rPr lang="ru-RU" sz="920" b="1" spc="-35" dirty="0">
                          <a:effectLst/>
                          <a:latin typeface="+mn-lt"/>
                          <a:cs typeface="Times New Roman" panose="02020603050405020304" pitchFamily="18" charset="0"/>
                        </a:rPr>
                        <a:t> </a:t>
                      </a:r>
                      <a:r>
                        <a:rPr lang="ru-RU" sz="920" b="1" dirty="0">
                          <a:effectLst/>
                          <a:latin typeface="+mn-lt"/>
                          <a:cs typeface="Times New Roman" panose="02020603050405020304" pitchFamily="18" charset="0"/>
                        </a:rPr>
                        <a:t>выпускник</a:t>
                      </a:r>
                      <a:r>
                        <a:rPr lang="ru-RU" sz="920" b="1" spc="-45" dirty="0">
                          <a:effectLst/>
                          <a:latin typeface="+mn-lt"/>
                          <a:cs typeface="Times New Roman" panose="02020603050405020304" pitchFamily="18" charset="0"/>
                        </a:rPr>
                        <a:t> </a:t>
                      </a:r>
                      <a:r>
                        <a:rPr lang="ru-RU" sz="920" b="1" dirty="0">
                          <a:effectLst/>
                          <a:latin typeface="+mn-lt"/>
                          <a:cs typeface="Times New Roman" panose="02020603050405020304" pitchFamily="18" charset="0"/>
                        </a:rPr>
                        <a:t>научится</a:t>
                      </a:r>
                      <a:r>
                        <a:rPr lang="ru-RU" sz="920" b="1" spc="-35" dirty="0">
                          <a:effectLst/>
                          <a:latin typeface="+mn-lt"/>
                          <a:cs typeface="Times New Roman" panose="02020603050405020304" pitchFamily="18" charset="0"/>
                        </a:rPr>
                        <a:t> </a:t>
                      </a:r>
                      <a:r>
                        <a:rPr lang="ru-RU" sz="920" b="1" dirty="0">
                          <a:effectLst/>
                          <a:latin typeface="+mn-lt"/>
                          <a:cs typeface="Times New Roman" panose="02020603050405020304" pitchFamily="18" charset="0"/>
                        </a:rPr>
                        <a:t>/</a:t>
                      </a:r>
                      <a:r>
                        <a:rPr lang="ru-RU" sz="920" b="1" spc="-20" dirty="0">
                          <a:effectLst/>
                          <a:latin typeface="+mn-lt"/>
                          <a:cs typeface="Times New Roman" panose="02020603050405020304" pitchFamily="18" charset="0"/>
                        </a:rPr>
                        <a:t> </a:t>
                      </a:r>
                      <a:r>
                        <a:rPr lang="ru-RU" sz="920" b="1" dirty="0">
                          <a:effectLst/>
                          <a:latin typeface="+mn-lt"/>
                          <a:cs typeface="Times New Roman" panose="02020603050405020304" pitchFamily="18" charset="0"/>
                        </a:rPr>
                        <a:t>получит </a:t>
                      </a:r>
                      <a:r>
                        <a:rPr lang="ru-RU" sz="920" b="1" spc="-285" dirty="0">
                          <a:effectLst/>
                          <a:latin typeface="+mn-lt"/>
                          <a:cs typeface="Times New Roman" panose="02020603050405020304" pitchFamily="18" charset="0"/>
                        </a:rPr>
                        <a:t> </a:t>
                      </a:r>
                      <a:r>
                        <a:rPr lang="ru-RU" sz="920" b="1" dirty="0">
                          <a:effectLst/>
                          <a:latin typeface="+mn-lt"/>
                          <a:cs typeface="Times New Roman" panose="02020603050405020304" pitchFamily="18" charset="0"/>
                        </a:rPr>
                        <a:t>возможность</a:t>
                      </a:r>
                      <a:r>
                        <a:rPr lang="ru-RU" sz="920" b="1" spc="-10" dirty="0">
                          <a:effectLst/>
                          <a:latin typeface="+mn-lt"/>
                          <a:cs typeface="Times New Roman" panose="02020603050405020304" pitchFamily="18" charset="0"/>
                        </a:rPr>
                        <a:t> </a:t>
                      </a:r>
                      <a:r>
                        <a:rPr lang="ru-RU" sz="920" b="1" dirty="0">
                          <a:effectLst/>
                          <a:latin typeface="+mn-lt"/>
                          <a:cs typeface="Times New Roman" panose="02020603050405020304" pitchFamily="18" charset="0"/>
                        </a:rPr>
                        <a:t>научиться</a:t>
                      </a:r>
                      <a:r>
                        <a:rPr lang="ru-RU" sz="920" b="1" spc="-5" dirty="0">
                          <a:effectLst/>
                          <a:latin typeface="+mn-lt"/>
                          <a:cs typeface="Times New Roman" panose="02020603050405020304" pitchFamily="18" charset="0"/>
                        </a:rPr>
                        <a:t> </a:t>
                      </a:r>
                      <a:r>
                        <a:rPr lang="ru-RU" sz="920" b="1" dirty="0">
                          <a:effectLst/>
                          <a:latin typeface="+mn-lt"/>
                          <a:cs typeface="Times New Roman" panose="02020603050405020304" pitchFamily="18" charset="0"/>
                        </a:rPr>
                        <a:t>или</a:t>
                      </a:r>
                      <a:r>
                        <a:rPr lang="ru-RU" sz="920" b="1" spc="-10" dirty="0">
                          <a:effectLst/>
                          <a:latin typeface="+mn-lt"/>
                          <a:cs typeface="Times New Roman" panose="02020603050405020304" pitchFamily="18" charset="0"/>
                        </a:rPr>
                        <a:t> </a:t>
                      </a:r>
                      <a:r>
                        <a:rPr lang="ru-RU" sz="920" b="1" dirty="0">
                          <a:effectLst/>
                          <a:latin typeface="+mn-lt"/>
                          <a:cs typeface="Times New Roman" panose="02020603050405020304" pitchFamily="18" charset="0"/>
                        </a:rPr>
                        <a:t>проверяемые требования</a:t>
                      </a:r>
                      <a:r>
                        <a:rPr lang="ru-RU" sz="920" b="1" spc="-20" dirty="0">
                          <a:effectLst/>
                          <a:latin typeface="+mn-lt"/>
                          <a:cs typeface="Times New Roman" panose="02020603050405020304" pitchFamily="18" charset="0"/>
                        </a:rPr>
                        <a:t> </a:t>
                      </a:r>
                      <a:r>
                        <a:rPr lang="ru-RU" sz="920" b="1" dirty="0">
                          <a:effectLst/>
                          <a:latin typeface="+mn-lt"/>
                          <a:cs typeface="Times New Roman" panose="02020603050405020304" pitchFamily="18" charset="0"/>
                        </a:rPr>
                        <a:t>(умения)</a:t>
                      </a:r>
                      <a:r>
                        <a:rPr lang="ru-RU" sz="920" b="1" spc="-25" dirty="0">
                          <a:effectLst/>
                          <a:latin typeface="+mn-lt"/>
                          <a:cs typeface="Times New Roman" panose="02020603050405020304" pitchFamily="18" charset="0"/>
                        </a:rPr>
                        <a:t> </a:t>
                      </a:r>
                      <a:r>
                        <a:rPr lang="ru-RU" sz="920" b="1" dirty="0">
                          <a:effectLst/>
                          <a:latin typeface="+mn-lt"/>
                          <a:cs typeface="Times New Roman" panose="02020603050405020304" pitchFamily="18" charset="0"/>
                        </a:rPr>
                        <a:t>в</a:t>
                      </a:r>
                      <a:r>
                        <a:rPr lang="ru-RU" sz="920" b="1" spc="-30" dirty="0">
                          <a:effectLst/>
                          <a:latin typeface="+mn-lt"/>
                          <a:cs typeface="Times New Roman" panose="02020603050405020304" pitchFamily="18" charset="0"/>
                        </a:rPr>
                        <a:t> </a:t>
                      </a:r>
                      <a:r>
                        <a:rPr lang="ru-RU" sz="920" b="1" dirty="0">
                          <a:effectLst/>
                          <a:latin typeface="+mn-lt"/>
                          <a:cs typeface="Times New Roman" panose="02020603050405020304" pitchFamily="18" charset="0"/>
                        </a:rPr>
                        <a:t>соответствии</a:t>
                      </a:r>
                      <a:r>
                        <a:rPr lang="ru-RU" sz="920" b="1" spc="-20" dirty="0">
                          <a:effectLst/>
                          <a:latin typeface="+mn-lt"/>
                          <a:cs typeface="Times New Roman" panose="02020603050405020304" pitchFamily="18" charset="0"/>
                        </a:rPr>
                        <a:t> </a:t>
                      </a:r>
                      <a:r>
                        <a:rPr lang="ru-RU" sz="920" b="1" dirty="0">
                          <a:effectLst/>
                          <a:latin typeface="+mn-lt"/>
                          <a:cs typeface="Times New Roman" panose="02020603050405020304" pitchFamily="18" charset="0"/>
                        </a:rPr>
                        <a:t>с</a:t>
                      </a:r>
                      <a:r>
                        <a:rPr lang="ru-RU" sz="920" b="1" spc="-25" dirty="0">
                          <a:effectLst/>
                          <a:latin typeface="+mn-lt"/>
                          <a:cs typeface="Times New Roman" panose="02020603050405020304" pitchFamily="18" charset="0"/>
                        </a:rPr>
                        <a:t> </a:t>
                      </a:r>
                      <a:r>
                        <a:rPr lang="ru-RU" sz="920" b="1" dirty="0">
                          <a:effectLst/>
                          <a:latin typeface="+mn-lt"/>
                          <a:cs typeface="Times New Roman" panose="02020603050405020304" pitchFamily="18" charset="0"/>
                        </a:rPr>
                        <a:t>ФГОС</a:t>
                      </a:r>
                      <a:endParaRPr lang="ru-RU" sz="920" b="1" dirty="0">
                        <a:effectLst/>
                        <a:latin typeface="+mn-lt"/>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178843">
                <a:tc>
                  <a:txBody>
                    <a:bodyPr/>
                    <a:lstStyle/>
                    <a:p>
                      <a:pPr marR="91440" algn="ctr">
                        <a:spcAft>
                          <a:spcPts val="0"/>
                        </a:spcAft>
                      </a:pPr>
                      <a:r>
                        <a:rPr lang="ru-RU" sz="920" dirty="0">
                          <a:effectLst/>
                          <a:latin typeface="+mn-lt"/>
                          <a:ea typeface="Times New Roman" panose="02020603050405020304" pitchFamily="18" charset="0"/>
                          <a:cs typeface="Times New Roman" panose="02020603050405020304" pitchFamily="18" charset="0"/>
                        </a:rPr>
                        <a:t>1</a:t>
                      </a:r>
                    </a:p>
                  </a:txBody>
                  <a:tcPr marL="0" marR="0" marT="0" marB="0" anchor="ctr">
                    <a:noFill/>
                  </a:tcPr>
                </a:tc>
                <a:tc>
                  <a:txBody>
                    <a:bodyPr/>
                    <a:lstStyle/>
                    <a:p>
                      <a:pPr algn="l" fontAlgn="b"/>
                      <a:r>
                        <a:rPr lang="ru-RU" sz="1000" b="0" i="0" u="none" strike="noStrike" dirty="0">
                          <a:solidFill>
                            <a:srgbClr val="000000"/>
                          </a:solidFill>
                          <a:effectLst/>
                          <a:latin typeface="Calibri" panose="020F0502020204030204" pitchFamily="34" charset="0"/>
                        </a:rPr>
                        <a:t>Характеризовать деятельность исторических личностей в рамках событий, процессов истории России 1914–1945 гг.; оценивать значение их деятельности для истории нашей страны и человечества в целом; группировать, систематизировать исторические факты по самостоятельно определяемому признаку (хронологии, принадлежности к историческим процессам, типологическим основаниям и другим); характеризовать место, обстоятельства, участников, результаты и последствия важнейших исторических событий, явлений, процессов истории России 1914–1945 гг.</a:t>
                      </a:r>
                    </a:p>
                  </a:txBody>
                  <a:tcPr marL="9525" marR="9525" marT="9525" marB="0" anchor="b">
                    <a:noFill/>
                  </a:tcPr>
                </a:tc>
                <a:extLst>
                  <a:ext uri="{0D108BD9-81ED-4DB2-BD59-A6C34878D82A}">
                    <a16:rowId xmlns:a16="http://schemas.microsoft.com/office/drawing/2014/main" val="3392768954"/>
                  </a:ext>
                </a:extLst>
              </a:tr>
              <a:tr h="178843">
                <a:tc>
                  <a:txBody>
                    <a:bodyPr/>
                    <a:lstStyle/>
                    <a:p>
                      <a:pPr marR="91440" algn="ctr">
                        <a:spcAft>
                          <a:spcPts val="0"/>
                        </a:spcAft>
                      </a:pPr>
                      <a:r>
                        <a:rPr lang="ru-RU" sz="920" dirty="0">
                          <a:effectLst/>
                          <a:latin typeface="+mn-lt"/>
                          <a:ea typeface="Times New Roman" panose="02020603050405020304" pitchFamily="18" charset="0"/>
                          <a:cs typeface="Times New Roman" panose="02020603050405020304" pitchFamily="18" charset="0"/>
                        </a:rPr>
                        <a:t>2</a:t>
                      </a:r>
                    </a:p>
                  </a:txBody>
                  <a:tcPr marL="0" marR="0" marT="0" marB="0" anchor="ctr">
                    <a:noFill/>
                  </a:tcPr>
                </a:tc>
                <a:tc>
                  <a:txBody>
                    <a:bodyPr/>
                    <a:lstStyle/>
                    <a:p>
                      <a:pPr algn="l" fontAlgn="b"/>
                      <a:r>
                        <a:rPr lang="ru-RU" sz="1000" b="0" i="0" u="none" strike="noStrike" dirty="0">
                          <a:solidFill>
                            <a:srgbClr val="000000"/>
                          </a:solidFill>
                          <a:effectLst/>
                          <a:latin typeface="Calibri" panose="020F0502020204030204" pitchFamily="34" charset="0"/>
                        </a:rPr>
                        <a:t>Определять на основе информации, представленной в текстовом источнике исторической информации, характерные признаки описываемых событий (явлений, процессов) истории России и зарубежных стран 1914–1945 гг.; определять авторство письменного исторического источника по истории России и зарубежных стран 1914–1945 гг., время и место его создания, события, явления, процессы, о которых идет речь, и другие; соотносить информацию письменного источника с историческим контекстом</a:t>
                      </a:r>
                    </a:p>
                  </a:txBody>
                  <a:tcPr marL="9525" marR="9525" marT="9525" marB="0" anchor="b">
                    <a:noFill/>
                  </a:tcPr>
                </a:tc>
                <a:extLst>
                  <a:ext uri="{0D108BD9-81ED-4DB2-BD59-A6C34878D82A}">
                    <a16:rowId xmlns:a16="http://schemas.microsoft.com/office/drawing/2014/main" val="586740724"/>
                  </a:ext>
                </a:extLst>
              </a:tr>
              <a:tr h="178843">
                <a:tc>
                  <a:txBody>
                    <a:bodyPr/>
                    <a:lstStyle/>
                    <a:p>
                      <a:pPr marR="91440" algn="ctr">
                        <a:spcAft>
                          <a:spcPts val="0"/>
                        </a:spcAft>
                      </a:pPr>
                      <a:r>
                        <a:rPr lang="ru-RU" sz="920" dirty="0">
                          <a:effectLst/>
                          <a:latin typeface="+mn-lt"/>
                          <a:ea typeface="Times New Roman" panose="02020603050405020304" pitchFamily="18" charset="0"/>
                          <a:cs typeface="Times New Roman" panose="02020603050405020304" pitchFamily="18" charset="0"/>
                        </a:rPr>
                        <a:t>3</a:t>
                      </a:r>
                    </a:p>
                  </a:txBody>
                  <a:tcPr marL="0" marR="0" marT="0" marB="0" anchor="ctr">
                    <a:noFill/>
                  </a:tcPr>
                </a:tc>
                <a:tc>
                  <a:txBody>
                    <a:bodyPr/>
                    <a:lstStyle/>
                    <a:p>
                      <a:pPr algn="l" fontAlgn="b"/>
                      <a:r>
                        <a:rPr lang="ru-RU" sz="1000" b="0" i="0" u="none" strike="noStrike" dirty="0">
                          <a:solidFill>
                            <a:srgbClr val="000000"/>
                          </a:solidFill>
                          <a:effectLst/>
                          <a:latin typeface="Calibri" panose="020F0502020204030204" pitchFamily="34" charset="0"/>
                        </a:rPr>
                        <a:t>Отвечать на вопросы по содержанию текстового источника исторической информации по истории России и зарубежных стран 1914–1945 гг. и составлять на его основе план, таблицу, схему; анализировать письменный исторический источник по истории России и зарубежных стран 1914–1945 гг. с точки зрения его темы, цели, позиции автора документа и участников событий, основной мысли, основной и дополнительной информации, достоверности содержания</a:t>
                      </a:r>
                    </a:p>
                  </a:txBody>
                  <a:tcPr marL="9525" marR="9525" marT="9525" marB="0" anchor="b">
                    <a:noFill/>
                  </a:tcPr>
                </a:tc>
                <a:extLst>
                  <a:ext uri="{0D108BD9-81ED-4DB2-BD59-A6C34878D82A}">
                    <a16:rowId xmlns:a16="http://schemas.microsoft.com/office/drawing/2014/main" val="916246162"/>
                  </a:ext>
                </a:extLst>
              </a:tr>
              <a:tr h="178843">
                <a:tc>
                  <a:txBody>
                    <a:bodyPr/>
                    <a:lstStyle/>
                    <a:p>
                      <a:pPr marR="91440" algn="ctr">
                        <a:spcAft>
                          <a:spcPts val="0"/>
                        </a:spcAft>
                      </a:pPr>
                      <a:r>
                        <a:rPr lang="ru-RU" sz="920" dirty="0">
                          <a:effectLst/>
                          <a:latin typeface="+mn-lt"/>
                          <a:ea typeface="Times New Roman" panose="02020603050405020304" pitchFamily="18" charset="0"/>
                          <a:cs typeface="Times New Roman" panose="02020603050405020304" pitchFamily="18" charset="0"/>
                        </a:rPr>
                        <a:t>4</a:t>
                      </a:r>
                    </a:p>
                  </a:txBody>
                  <a:tcPr marL="0" marR="0" marT="0" marB="0" anchor="ctr">
                    <a:noFill/>
                  </a:tcPr>
                </a:tc>
                <a:tc>
                  <a:txBody>
                    <a:bodyPr/>
                    <a:lstStyle/>
                    <a:p>
                      <a:pPr algn="l" fontAlgn="b"/>
                      <a:r>
                        <a:rPr lang="ru-RU" sz="1000" b="0" i="0" u="none" strike="noStrike" dirty="0">
                          <a:solidFill>
                            <a:srgbClr val="000000"/>
                          </a:solidFill>
                          <a:effectLst/>
                          <a:latin typeface="Calibri" panose="020F0502020204030204" pitchFamily="34" charset="0"/>
                        </a:rPr>
                        <a:t>Определять на основе информации, представленной в текстовом источнике исторической информации, характерные признаки описываемых событий (явлений, процессов) истории России и зарубежных стран 1914–1945 гг.; определять авторство письменного исторического источника по истории России и зарубежных стран 1914–1945 гг., время и место его создания, события, явления, процессы, о которых идет речь, и другие; соотносить информацию письменного источника с историческим контекстом; характеризовать место, обстоятельства, участников, результаты и последствия важнейших исторических событий, явлений, процессов истории России 1914–1945 гг.</a:t>
                      </a:r>
                    </a:p>
                  </a:txBody>
                  <a:tcPr marL="9525" marR="9525" marT="9525" marB="0" anchor="b">
                    <a:noFill/>
                  </a:tcPr>
                </a:tc>
                <a:extLst>
                  <a:ext uri="{0D108BD9-81ED-4DB2-BD59-A6C34878D82A}">
                    <a16:rowId xmlns:a16="http://schemas.microsoft.com/office/drawing/2014/main" val="655553861"/>
                  </a:ext>
                </a:extLst>
              </a:tr>
              <a:tr h="178843">
                <a:tc>
                  <a:txBody>
                    <a:bodyPr/>
                    <a:lstStyle/>
                    <a:p>
                      <a:pPr marR="91440" algn="ctr">
                        <a:spcAft>
                          <a:spcPts val="0"/>
                        </a:spcAft>
                      </a:pPr>
                      <a:r>
                        <a:rPr lang="ru-RU" sz="920" dirty="0">
                          <a:effectLst/>
                          <a:latin typeface="+mn-lt"/>
                          <a:ea typeface="Times New Roman" panose="02020603050405020304" pitchFamily="18" charset="0"/>
                          <a:cs typeface="Times New Roman" panose="02020603050405020304" pitchFamily="18" charset="0"/>
                        </a:rPr>
                        <a:t>5</a:t>
                      </a:r>
                    </a:p>
                  </a:txBody>
                  <a:tcPr marL="0" marR="0" marT="0" marB="0" anchor="ctr">
                    <a:noFill/>
                  </a:tcPr>
                </a:tc>
                <a:tc>
                  <a:txBody>
                    <a:bodyPr/>
                    <a:lstStyle/>
                    <a:p>
                      <a:pPr algn="l" fontAlgn="b"/>
                      <a:r>
                        <a:rPr lang="ru-RU" sz="1000" b="0" i="0" u="none" strike="noStrike" dirty="0">
                          <a:solidFill>
                            <a:srgbClr val="000000"/>
                          </a:solidFill>
                          <a:effectLst/>
                          <a:latin typeface="Calibri" panose="020F0502020204030204" pitchFamily="34" charset="0"/>
                        </a:rPr>
                        <a:t>Группировать, систематизировать исторические факты по самостоятельно определяемому признаку (хронологии, принадлежности к историческим процессам, типологическим основаниям и другим)</a:t>
                      </a:r>
                    </a:p>
                  </a:txBody>
                  <a:tcPr marL="9525" marR="9525" marT="9525" marB="0" anchor="b">
                    <a:noFill/>
                  </a:tcPr>
                </a:tc>
                <a:extLst>
                  <a:ext uri="{0D108BD9-81ED-4DB2-BD59-A6C34878D82A}">
                    <a16:rowId xmlns:a16="http://schemas.microsoft.com/office/drawing/2014/main" val="1564932948"/>
                  </a:ext>
                </a:extLst>
              </a:tr>
              <a:tr h="178843">
                <a:tc>
                  <a:txBody>
                    <a:bodyPr/>
                    <a:lstStyle/>
                    <a:p>
                      <a:pPr marR="91440" algn="ctr">
                        <a:spcAft>
                          <a:spcPts val="0"/>
                        </a:spcAft>
                      </a:pPr>
                      <a:r>
                        <a:rPr lang="ru-RU" sz="920" dirty="0">
                          <a:effectLst/>
                          <a:latin typeface="+mn-lt"/>
                          <a:ea typeface="Times New Roman" panose="02020603050405020304" pitchFamily="18" charset="0"/>
                          <a:cs typeface="Times New Roman" panose="02020603050405020304" pitchFamily="18" charset="0"/>
                        </a:rPr>
                        <a:t>6</a:t>
                      </a:r>
                    </a:p>
                  </a:txBody>
                  <a:tcPr marL="0" marR="0" marT="0" marB="0" anchor="ctr">
                    <a:noFill/>
                  </a:tcPr>
                </a:tc>
                <a:tc>
                  <a:txBody>
                    <a:bodyPr/>
                    <a:lstStyle/>
                    <a:p>
                      <a:pPr algn="l" fontAlgn="b"/>
                      <a:r>
                        <a:rPr lang="ru-RU" sz="1000" b="0" i="0" u="none" strike="noStrike" dirty="0">
                          <a:solidFill>
                            <a:srgbClr val="000000"/>
                          </a:solidFill>
                          <a:effectLst/>
                          <a:latin typeface="Calibri" panose="020F0502020204030204" pitchFamily="34" charset="0"/>
                        </a:rPr>
                        <a:t>Узнавать, показывать и называть на карте (схеме) объекты, обозначенные условными знаками; характеризовать историческое пространство (географические объекты, территории расселения народов, государства, места расположения памятников культуры и другие), изучаемые события, явления, процессы истории России и зарубежных стран 1914–1945 гг.</a:t>
                      </a:r>
                    </a:p>
                  </a:txBody>
                  <a:tcPr marL="9525" marR="9525" marT="9525" marB="0" anchor="b">
                    <a:noFill/>
                  </a:tcPr>
                </a:tc>
                <a:extLst>
                  <a:ext uri="{0D108BD9-81ED-4DB2-BD59-A6C34878D82A}">
                    <a16:rowId xmlns:a16="http://schemas.microsoft.com/office/drawing/2014/main" val="2642933326"/>
                  </a:ext>
                </a:extLst>
              </a:tr>
              <a:tr h="178843">
                <a:tc>
                  <a:txBody>
                    <a:bodyPr/>
                    <a:lstStyle/>
                    <a:p>
                      <a:pPr marR="91440" algn="ctr">
                        <a:spcAft>
                          <a:spcPts val="0"/>
                        </a:spcAft>
                      </a:pPr>
                      <a:r>
                        <a:rPr lang="ru-RU" sz="920" dirty="0">
                          <a:effectLst/>
                          <a:latin typeface="+mn-lt"/>
                          <a:ea typeface="Times New Roman" panose="02020603050405020304" pitchFamily="18" charset="0"/>
                          <a:cs typeface="Times New Roman" panose="02020603050405020304" pitchFamily="18" charset="0"/>
                        </a:rPr>
                        <a:t>7</a:t>
                      </a:r>
                    </a:p>
                  </a:txBody>
                  <a:tcPr marL="0" marR="0" marT="0" marB="0" anchor="ctr">
                    <a:noFill/>
                  </a:tcPr>
                </a:tc>
                <a:tc>
                  <a:txBody>
                    <a:bodyPr/>
                    <a:lstStyle/>
                    <a:p>
                      <a:pPr algn="l" fontAlgn="b"/>
                      <a:r>
                        <a:rPr lang="ru-RU" sz="1000" b="0" i="0" u="none" strike="noStrike" dirty="0">
                          <a:solidFill>
                            <a:srgbClr val="000000"/>
                          </a:solidFill>
                          <a:effectLst/>
                          <a:latin typeface="Calibri" panose="020F0502020204030204" pitchFamily="34" charset="0"/>
                        </a:rPr>
                        <a:t>Привлекать контекстную информацию при работе с исторической картой и рассказывать об исторических событиях, используя историческую карту</a:t>
                      </a:r>
                    </a:p>
                  </a:txBody>
                  <a:tcPr marL="9525" marR="9525" marT="9525" marB="0" anchor="b">
                    <a:noFill/>
                  </a:tcPr>
                </a:tc>
                <a:extLst>
                  <a:ext uri="{0D108BD9-81ED-4DB2-BD59-A6C34878D82A}">
                    <a16:rowId xmlns:a16="http://schemas.microsoft.com/office/drawing/2014/main" val="3923151941"/>
                  </a:ext>
                </a:extLst>
              </a:tr>
              <a:tr h="178843">
                <a:tc>
                  <a:txBody>
                    <a:bodyPr/>
                    <a:lstStyle/>
                    <a:p>
                      <a:pPr marR="91440" algn="ctr">
                        <a:spcAft>
                          <a:spcPts val="0"/>
                        </a:spcAft>
                      </a:pPr>
                      <a:r>
                        <a:rPr lang="ru-RU" sz="920" dirty="0">
                          <a:effectLst/>
                          <a:latin typeface="+mn-lt"/>
                          <a:ea typeface="Times New Roman" panose="02020603050405020304" pitchFamily="18" charset="0"/>
                          <a:cs typeface="Times New Roman" panose="02020603050405020304" pitchFamily="18" charset="0"/>
                        </a:rPr>
                        <a:t>8</a:t>
                      </a:r>
                    </a:p>
                  </a:txBody>
                  <a:tcPr marL="0" marR="0" marT="0" marB="0" anchor="ctr">
                    <a:noFill/>
                  </a:tcPr>
                </a:tc>
                <a:tc>
                  <a:txBody>
                    <a:bodyPr/>
                    <a:lstStyle/>
                    <a:p>
                      <a:pPr algn="l" fontAlgn="b"/>
                      <a:r>
                        <a:rPr lang="ru-RU" sz="1000" b="0" i="0" u="none" strike="noStrike" dirty="0">
                          <a:solidFill>
                            <a:srgbClr val="000000"/>
                          </a:solidFill>
                          <a:effectLst/>
                          <a:latin typeface="Calibri" panose="020F0502020204030204" pitchFamily="34" charset="0"/>
                        </a:rPr>
                        <a:t>Указывать хронологические рамки основных периодов отечественной и всеобщей истории 1914–1945 гг.; называть даты важнейших событий и процессов отечественной и всеобщей истории 1914–1945 гг.</a:t>
                      </a:r>
                    </a:p>
                  </a:txBody>
                  <a:tcPr marL="9525" marR="9525" marT="9525" marB="0" anchor="b">
                    <a:noFill/>
                  </a:tcPr>
                </a:tc>
                <a:extLst>
                  <a:ext uri="{0D108BD9-81ED-4DB2-BD59-A6C34878D82A}">
                    <a16:rowId xmlns:a16="http://schemas.microsoft.com/office/drawing/2014/main" val="932326678"/>
                  </a:ext>
                </a:extLst>
              </a:tr>
              <a:tr h="178843">
                <a:tc>
                  <a:txBody>
                    <a:bodyPr/>
                    <a:lstStyle/>
                    <a:p>
                      <a:pPr marR="91440" algn="ctr">
                        <a:spcAft>
                          <a:spcPts val="0"/>
                        </a:spcAft>
                      </a:pPr>
                      <a:r>
                        <a:rPr lang="ru-RU" sz="920" dirty="0">
                          <a:effectLst/>
                          <a:latin typeface="+mn-lt"/>
                          <a:ea typeface="Times New Roman" panose="02020603050405020304" pitchFamily="18" charset="0"/>
                          <a:cs typeface="Times New Roman" panose="02020603050405020304" pitchFamily="18" charset="0"/>
                        </a:rPr>
                        <a:t>9</a:t>
                      </a:r>
                    </a:p>
                  </a:txBody>
                  <a:tcPr marL="0" marR="0" marT="0" marB="0" anchor="ctr">
                    <a:noFill/>
                  </a:tcPr>
                </a:tc>
                <a:tc>
                  <a:txBody>
                    <a:bodyPr/>
                    <a:lstStyle/>
                    <a:p>
                      <a:pPr algn="l" fontAlgn="b"/>
                      <a:r>
                        <a:rPr lang="ru-RU" sz="1000" b="0" i="0" u="none" strike="noStrike" dirty="0">
                          <a:solidFill>
                            <a:srgbClr val="000000"/>
                          </a:solidFill>
                          <a:effectLst/>
                          <a:latin typeface="Calibri" panose="020F0502020204030204" pitchFamily="34" charset="0"/>
                        </a:rPr>
                        <a:t>Объяснять смысл изученных/изучаемых исторических понятий и терминов из истории России 1914–1945 гг., привлекая учебные тексты и (или) дополнительные источники информации</a:t>
                      </a:r>
                    </a:p>
                  </a:txBody>
                  <a:tcPr marL="9525" marR="9525" marT="9525" marB="0" anchor="b">
                    <a:noFill/>
                  </a:tcPr>
                </a:tc>
                <a:extLst>
                  <a:ext uri="{0D108BD9-81ED-4DB2-BD59-A6C34878D82A}">
                    <a16:rowId xmlns:a16="http://schemas.microsoft.com/office/drawing/2014/main" val="1667917879"/>
                  </a:ext>
                </a:extLst>
              </a:tr>
              <a:tr h="178843">
                <a:tc>
                  <a:txBody>
                    <a:bodyPr/>
                    <a:lstStyle/>
                    <a:p>
                      <a:pPr marR="91440" algn="ctr">
                        <a:spcAft>
                          <a:spcPts val="0"/>
                        </a:spcAft>
                      </a:pPr>
                      <a:r>
                        <a:rPr lang="ru-RU" sz="920" dirty="0">
                          <a:effectLst/>
                          <a:latin typeface="+mn-lt"/>
                          <a:ea typeface="Times New Roman" panose="02020603050405020304" pitchFamily="18" charset="0"/>
                          <a:cs typeface="Times New Roman" panose="02020603050405020304" pitchFamily="18" charset="0"/>
                        </a:rPr>
                        <a:t>10</a:t>
                      </a:r>
                    </a:p>
                  </a:txBody>
                  <a:tcPr marL="0" marR="0" marT="0" marB="0" anchor="ctr">
                    <a:noFill/>
                  </a:tcPr>
                </a:tc>
                <a:tc>
                  <a:txBody>
                    <a:bodyPr/>
                    <a:lstStyle/>
                    <a:p>
                      <a:pPr algn="l" fontAlgn="b"/>
                      <a:r>
                        <a:rPr lang="ru-RU" sz="1000" b="0" i="0" u="none" strike="noStrike" dirty="0">
                          <a:solidFill>
                            <a:srgbClr val="000000"/>
                          </a:solidFill>
                          <a:effectLst/>
                          <a:latin typeface="Calibri" panose="020F0502020204030204" pitchFamily="34" charset="0"/>
                        </a:rPr>
                        <a:t>Проводить атрибуцию визуальных исторических источников по истории России и зарубежных стран 1914–1945 гг. (определять авторство, время создания, события, связанные с историческими источниками); используя контекстную информацию, описывать визуальный исторический источник</a:t>
                      </a:r>
                    </a:p>
                  </a:txBody>
                  <a:tcPr marL="9525" marR="9525" marT="9525" marB="0" anchor="b">
                    <a:noFill/>
                  </a:tcPr>
                </a:tc>
                <a:extLst>
                  <a:ext uri="{0D108BD9-81ED-4DB2-BD59-A6C34878D82A}">
                    <a16:rowId xmlns:a16="http://schemas.microsoft.com/office/drawing/2014/main" val="2425603545"/>
                  </a:ext>
                </a:extLst>
              </a:tr>
              <a:tr h="178843">
                <a:tc>
                  <a:txBody>
                    <a:bodyPr/>
                    <a:lstStyle/>
                    <a:p>
                      <a:pPr marR="91440" algn="ctr">
                        <a:spcAft>
                          <a:spcPts val="0"/>
                        </a:spcAft>
                      </a:pPr>
                      <a:r>
                        <a:rPr lang="ru-RU" sz="920" dirty="0">
                          <a:effectLst/>
                          <a:latin typeface="+mn-lt"/>
                          <a:ea typeface="Times New Roman" panose="02020603050405020304" pitchFamily="18" charset="0"/>
                          <a:cs typeface="Times New Roman" panose="02020603050405020304" pitchFamily="18" charset="0"/>
                        </a:rPr>
                        <a:t>11</a:t>
                      </a:r>
                    </a:p>
                  </a:txBody>
                  <a:tcPr marL="0" marR="0" marT="0" marB="0" anchor="ctr">
                    <a:noFill/>
                  </a:tcPr>
                </a:tc>
                <a:tc>
                  <a:txBody>
                    <a:bodyPr/>
                    <a:lstStyle/>
                    <a:p>
                      <a:pPr algn="l" fontAlgn="b"/>
                      <a:r>
                        <a:rPr lang="ru-RU" sz="1000" b="0" i="0" u="none" strike="noStrike" dirty="0">
                          <a:solidFill>
                            <a:srgbClr val="000000"/>
                          </a:solidFill>
                          <a:effectLst/>
                          <a:latin typeface="Calibri" panose="020F0502020204030204" pitchFamily="34" charset="0"/>
                        </a:rPr>
                        <a:t>Определять авторство письменного исторического источника по истории России и зарубежных стран 1914–1945 гг., время и место его создания, события, явления, процессы, о которых идет речь, и другие, соотносить информацию письменного источника с историческим контекстом</a:t>
                      </a:r>
                    </a:p>
                  </a:txBody>
                  <a:tcPr marL="9525" marR="9525" marT="9525" marB="0" anchor="b">
                    <a:noFill/>
                  </a:tcPr>
                </a:tc>
                <a:extLst>
                  <a:ext uri="{0D108BD9-81ED-4DB2-BD59-A6C34878D82A}">
                    <a16:rowId xmlns:a16="http://schemas.microsoft.com/office/drawing/2014/main" val="2945579679"/>
                  </a:ext>
                </a:extLst>
              </a:tr>
              <a:tr h="178843">
                <a:tc>
                  <a:txBody>
                    <a:bodyPr/>
                    <a:lstStyle/>
                    <a:p>
                      <a:pPr marR="91440" algn="ctr">
                        <a:spcAft>
                          <a:spcPts val="0"/>
                        </a:spcAft>
                      </a:pPr>
                      <a:r>
                        <a:rPr lang="ru-RU" sz="920" dirty="0">
                          <a:effectLst/>
                          <a:latin typeface="+mn-lt"/>
                          <a:ea typeface="Times New Roman" panose="02020603050405020304" pitchFamily="18" charset="0"/>
                          <a:cs typeface="Times New Roman" panose="02020603050405020304" pitchFamily="18" charset="0"/>
                        </a:rPr>
                        <a:t>12</a:t>
                      </a:r>
                    </a:p>
                  </a:txBody>
                  <a:tcPr marL="0" marR="0" marT="0" marB="0" anchor="ctr">
                    <a:noFill/>
                  </a:tcPr>
                </a:tc>
                <a:tc>
                  <a:txBody>
                    <a:bodyPr/>
                    <a:lstStyle/>
                    <a:p>
                      <a:pPr algn="l" fontAlgn="b"/>
                      <a:r>
                        <a:rPr lang="ru-RU" sz="1000" b="0" i="0" u="none" strike="noStrike" dirty="0">
                          <a:solidFill>
                            <a:srgbClr val="000000"/>
                          </a:solidFill>
                          <a:effectLst/>
                          <a:latin typeface="Calibri" panose="020F0502020204030204" pitchFamily="34" charset="0"/>
                        </a:rPr>
                        <a:t>Характеризовать место, обстоятельства, участников, результаты и последствия важнейших исторических событий, явлений, процессов истории России 1914–1945 гг.</a:t>
                      </a:r>
                    </a:p>
                  </a:txBody>
                  <a:tcPr marL="9525" marR="9525" marT="9525" marB="0" anchor="b">
                    <a:noFill/>
                  </a:tcPr>
                </a:tc>
                <a:extLst>
                  <a:ext uri="{0D108BD9-81ED-4DB2-BD59-A6C34878D82A}">
                    <a16:rowId xmlns:a16="http://schemas.microsoft.com/office/drawing/2014/main" val="3002047324"/>
                  </a:ext>
                </a:extLst>
              </a:tr>
              <a:tr h="178843">
                <a:tc>
                  <a:txBody>
                    <a:bodyPr/>
                    <a:lstStyle/>
                    <a:p>
                      <a:pPr marR="91440" algn="ctr">
                        <a:spcAft>
                          <a:spcPts val="0"/>
                        </a:spcAft>
                      </a:pPr>
                      <a:r>
                        <a:rPr lang="ru-RU" sz="920" dirty="0">
                          <a:effectLst/>
                          <a:latin typeface="+mn-lt"/>
                          <a:ea typeface="Times New Roman" panose="02020603050405020304" pitchFamily="18" charset="0"/>
                          <a:cs typeface="Times New Roman" panose="02020603050405020304" pitchFamily="18" charset="0"/>
                        </a:rPr>
                        <a:t>13</a:t>
                      </a:r>
                    </a:p>
                  </a:txBody>
                  <a:tcPr marL="0" marR="0" marT="0" marB="0" anchor="ctr">
                    <a:noFill/>
                  </a:tcPr>
                </a:tc>
                <a:tc>
                  <a:txBody>
                    <a:bodyPr/>
                    <a:lstStyle/>
                    <a:p>
                      <a:pPr algn="l" fontAlgn="b"/>
                      <a:r>
                        <a:rPr lang="ru-RU" sz="1000" b="0" i="0" u="none" strike="noStrike" dirty="0">
                          <a:solidFill>
                            <a:srgbClr val="000000"/>
                          </a:solidFill>
                          <a:effectLst/>
                          <a:latin typeface="Calibri" panose="020F0502020204030204" pitchFamily="34" charset="0"/>
                        </a:rPr>
                        <a:t>Устанавливать причинно-следственные, пространственные, </a:t>
                      </a:r>
                      <a:r>
                        <a:rPr lang="ru-RU" sz="1000" b="0" i="0" u="none" strike="noStrike" dirty="0" err="1">
                          <a:solidFill>
                            <a:srgbClr val="000000"/>
                          </a:solidFill>
                          <a:effectLst/>
                          <a:latin typeface="Calibri" panose="020F0502020204030204" pitchFamily="34" charset="0"/>
                        </a:rPr>
                        <a:t>временны́е</a:t>
                      </a:r>
                      <a:r>
                        <a:rPr lang="ru-RU" sz="1000" b="0" i="0" u="none" strike="noStrike" dirty="0">
                          <a:solidFill>
                            <a:srgbClr val="000000"/>
                          </a:solidFill>
                          <a:effectLst/>
                          <a:latin typeface="Calibri" panose="020F0502020204030204" pitchFamily="34" charset="0"/>
                        </a:rPr>
                        <a:t> связи между историческими событиями, явлениями, процессами на основе анализа исторической ситуации/ информации из истории России и зарубежных стран 1914–1945 гг.; характеризовать место, обстоятельства, участников, результаты и последствия важнейших исторических событий, явлений, процессов истории России 1914–1945 гг.</a:t>
                      </a:r>
                    </a:p>
                  </a:txBody>
                  <a:tcPr marL="9525" marR="9525" marT="9525" marB="0" anchor="b">
                    <a:noFill/>
                  </a:tcPr>
                </a:tc>
                <a:extLst>
                  <a:ext uri="{0D108BD9-81ED-4DB2-BD59-A6C34878D82A}">
                    <a16:rowId xmlns:a16="http://schemas.microsoft.com/office/drawing/2014/main" val="1018824611"/>
                  </a:ext>
                </a:extLst>
              </a:tr>
              <a:tr h="178843">
                <a:tc>
                  <a:txBody>
                    <a:bodyPr/>
                    <a:lstStyle/>
                    <a:p>
                      <a:pPr marR="91440" algn="ctr">
                        <a:spcAft>
                          <a:spcPts val="0"/>
                        </a:spcAft>
                      </a:pPr>
                      <a:r>
                        <a:rPr lang="ru-RU" sz="920" dirty="0">
                          <a:effectLst/>
                          <a:latin typeface="+mn-lt"/>
                          <a:ea typeface="Times New Roman" panose="02020603050405020304" pitchFamily="18" charset="0"/>
                          <a:cs typeface="Times New Roman" panose="02020603050405020304" pitchFamily="18" charset="0"/>
                        </a:rPr>
                        <a:t>14</a:t>
                      </a:r>
                    </a:p>
                  </a:txBody>
                  <a:tcPr marL="0" marR="0" marT="0" marB="0" anchor="ctr">
                    <a:noFill/>
                  </a:tcPr>
                </a:tc>
                <a:tc>
                  <a:txBody>
                    <a:bodyPr/>
                    <a:lstStyle/>
                    <a:p>
                      <a:pPr algn="l" fontAlgn="b"/>
                      <a:r>
                        <a:rPr lang="ru-RU" sz="1000" b="0" i="0" u="none" strike="noStrike" dirty="0">
                          <a:solidFill>
                            <a:srgbClr val="000000"/>
                          </a:solidFill>
                          <a:effectLst/>
                          <a:latin typeface="Calibri" panose="020F0502020204030204" pitchFamily="34" charset="0"/>
                        </a:rPr>
                        <a:t>Понимать необходимость фактической аргументации для обоснования своей позиции; самостоятельно отбирать факты, которые могут быть использованы для подтверждения или опровержения какой-либо оценки исторических событий; формулировать аргументы для подтверждения или опровержения собственной или предложенной точки зрения по дискуссионной проблеме из истории России и всемирной истории 1914–1945 гг.; определять и объяснять (аргументировать) свое отношение и оценку наиболее значительных событий, явлений, процессов истории России 1914–1945 гг., их значение для истории России и человечества в целом; определять и объяснять (аргументировать) свое отношение и оценку деятельности исторических личностей</a:t>
                      </a:r>
                    </a:p>
                  </a:txBody>
                  <a:tcPr marL="9525" marR="9525" marT="9525" marB="0" anchor="b">
                    <a:noFill/>
                  </a:tcPr>
                </a:tc>
                <a:extLst>
                  <a:ext uri="{0D108BD9-81ED-4DB2-BD59-A6C34878D82A}">
                    <a16:rowId xmlns:a16="http://schemas.microsoft.com/office/drawing/2014/main" val="2572854034"/>
                  </a:ext>
                </a:extLst>
              </a:tr>
              <a:tr h="178843">
                <a:tc>
                  <a:txBody>
                    <a:bodyPr/>
                    <a:lstStyle/>
                    <a:p>
                      <a:pPr marR="91440" algn="ctr">
                        <a:spcAft>
                          <a:spcPts val="0"/>
                        </a:spcAft>
                      </a:pPr>
                      <a:r>
                        <a:rPr lang="ru-RU" sz="920" dirty="0">
                          <a:effectLst/>
                          <a:latin typeface="+mn-lt"/>
                          <a:ea typeface="Times New Roman" panose="02020603050405020304" pitchFamily="18" charset="0"/>
                          <a:cs typeface="Times New Roman" panose="02020603050405020304" pitchFamily="18" charset="0"/>
                        </a:rPr>
                        <a:t>15К1</a:t>
                      </a:r>
                    </a:p>
                  </a:txBody>
                  <a:tcPr marL="0" marR="0" marT="0" marB="0" anchor="ctr">
                    <a:noFill/>
                  </a:tcPr>
                </a:tc>
                <a:tc rowSpan="2">
                  <a:txBody>
                    <a:bodyPr/>
                    <a:lstStyle/>
                    <a:p>
                      <a:pPr algn="l" fontAlgn="b"/>
                      <a:r>
                        <a:rPr lang="ru-RU" sz="1000" b="0" i="0" u="none" strike="noStrike" dirty="0">
                          <a:solidFill>
                            <a:srgbClr val="000000"/>
                          </a:solidFill>
                          <a:effectLst/>
                          <a:latin typeface="Calibri" panose="020F0502020204030204" pitchFamily="34" charset="0"/>
                        </a:rPr>
                        <a:t>Называть наиболее значимые события истории России 1914–1945 гг., объяснять их особую значимость для истории нашей страны; по самостоятельно составленному плану представлять развернутый рассказ (описание) о ключевых событиях родного края; соотносить события истории родного края, истории России </a:t>
                      </a:r>
                    </a:p>
                  </a:txBody>
                  <a:tcPr marL="9525" marR="9525" marT="9525" marB="0" anchor="b">
                    <a:noFill/>
                  </a:tcPr>
                </a:tc>
                <a:extLst>
                  <a:ext uri="{0D108BD9-81ED-4DB2-BD59-A6C34878D82A}">
                    <a16:rowId xmlns:a16="http://schemas.microsoft.com/office/drawing/2014/main" val="3497155429"/>
                  </a:ext>
                </a:extLst>
              </a:tr>
              <a:tr h="0">
                <a:tc>
                  <a:txBody>
                    <a:bodyPr/>
                    <a:lstStyle/>
                    <a:p>
                      <a:pPr marR="91440" algn="ctr">
                        <a:spcAft>
                          <a:spcPts val="0"/>
                        </a:spcAft>
                      </a:pPr>
                      <a:r>
                        <a:rPr lang="ru-RU" sz="920" dirty="0">
                          <a:effectLst/>
                          <a:latin typeface="+mn-lt"/>
                          <a:ea typeface="Times New Roman" panose="02020603050405020304" pitchFamily="18" charset="0"/>
                          <a:cs typeface="Times New Roman" panose="02020603050405020304" pitchFamily="18" charset="0"/>
                        </a:rPr>
                        <a:t>15К2</a:t>
                      </a:r>
                    </a:p>
                  </a:txBody>
                  <a:tcPr marL="0" marR="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51366334"/>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sp>
        <p:nvSpPr>
          <p:cNvPr id="5" name="TextBox 4">
            <a:extLst>
              <a:ext uri="{FF2B5EF4-FFF2-40B4-BE49-F238E27FC236}">
                <a16:creationId xmlns:a16="http://schemas.microsoft.com/office/drawing/2014/main" id="{6EFA73AB-58D1-4180-951F-BB8E452659B0}"/>
              </a:ext>
            </a:extLst>
          </p:cNvPr>
          <p:cNvSpPr txBox="1"/>
          <p:nvPr/>
        </p:nvSpPr>
        <p:spPr>
          <a:xfrm>
            <a:off x="10824519" y="29739"/>
            <a:ext cx="1367482"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История,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2879462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362281" cy="444387"/>
          </a:xfrm>
        </p:spPr>
        <p:txBody>
          <a:bodyPr>
            <a:noAutofit/>
          </a:bodyPr>
          <a:lstStyle/>
          <a:p>
            <a:r>
              <a:rPr lang="ru-RU" sz="2000" b="1" dirty="0"/>
              <a:t>Доля участников по качеству знаний («4»+«5») по результатам ВПР в  2025 г.</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1001454395"/>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801739116"/>
              </p:ext>
            </p:extLst>
          </p:nvPr>
        </p:nvGraphicFramePr>
        <p:xfrm>
          <a:off x="0" y="3691468"/>
          <a:ext cx="11986054" cy="303318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D78D55C8-EDEB-472D-B72D-31B7BADC1E9F}"/>
              </a:ext>
            </a:extLst>
          </p:cNvPr>
          <p:cNvSpPr txBox="1"/>
          <p:nvPr/>
        </p:nvSpPr>
        <p:spPr>
          <a:xfrm>
            <a:off x="10662222" y="19936"/>
            <a:ext cx="1363515" cy="276999"/>
          </a:xfrm>
          <a:prstGeom prst="rect">
            <a:avLst/>
          </a:prstGeom>
          <a:noFill/>
        </p:spPr>
        <p:txBody>
          <a:bodyPr wrap="none" rtlCol="0">
            <a:spAutoFit/>
          </a:bodyPr>
          <a:lstStyle/>
          <a:p>
            <a:r>
              <a:rPr lang="ru-RU" sz="1200" dirty="0">
                <a:solidFill>
                  <a:schemeClr val="tx2">
                    <a:lumMod val="40000"/>
                    <a:lumOff val="60000"/>
                  </a:schemeClr>
                </a:solidFill>
              </a:rPr>
              <a:t>История, </a:t>
            </a:r>
            <a:r>
              <a:rPr lang="en-US" sz="1200" dirty="0">
                <a:solidFill>
                  <a:schemeClr val="tx2">
                    <a:lumMod val="40000"/>
                    <a:lumOff val="60000"/>
                  </a:schemeClr>
                </a:solidFill>
              </a:rPr>
              <a:t>10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3903087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3">
            <a:extLst>
              <a:ext uri="{FF2B5EF4-FFF2-40B4-BE49-F238E27FC236}">
                <a16:creationId xmlns:a16="http://schemas.microsoft.com/office/drawing/2014/main" id="{CB08541A-D9C6-46ED-958B-471025D2106D}"/>
              </a:ext>
            </a:extLst>
          </p:cNvPr>
          <p:cNvSpPr txBox="1">
            <a:spLocks/>
          </p:cNvSpPr>
          <p:nvPr/>
        </p:nvSpPr>
        <p:spPr>
          <a:xfrm>
            <a:off x="3608070" y="308651"/>
            <a:ext cx="2859405" cy="4781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Общие сведения</a:t>
            </a:r>
          </a:p>
        </p:txBody>
      </p:sp>
      <p:sp>
        <p:nvSpPr>
          <p:cNvPr id="3" name="TextBox 2">
            <a:extLst>
              <a:ext uri="{FF2B5EF4-FFF2-40B4-BE49-F238E27FC236}">
                <a16:creationId xmlns:a16="http://schemas.microsoft.com/office/drawing/2014/main" id="{C2DA9E57-B17F-4448-9AD3-2ABCA16E52EB}"/>
              </a:ext>
            </a:extLst>
          </p:cNvPr>
          <p:cNvSpPr txBox="1"/>
          <p:nvPr/>
        </p:nvSpPr>
        <p:spPr>
          <a:xfrm>
            <a:off x="304800" y="786826"/>
            <a:ext cx="11569899" cy="461665"/>
          </a:xfrm>
          <a:prstGeom prst="rect">
            <a:avLst/>
          </a:prstGeom>
          <a:noFill/>
        </p:spPr>
        <p:txBody>
          <a:bodyPr wrap="none" rtlCol="0">
            <a:spAutoFit/>
          </a:bodyPr>
          <a:lstStyle/>
          <a:p>
            <a:r>
              <a:rPr lang="ru-RU" sz="2400" b="1" dirty="0">
                <a:ln>
                  <a:solidFill>
                    <a:srgbClr val="C00000"/>
                  </a:solidFill>
                </a:ln>
              </a:rPr>
              <a:t>Перечень предметов для проведения ВПР в  параллели 10 классов с  2021 по 2025 гг.</a:t>
            </a:r>
          </a:p>
        </p:txBody>
      </p:sp>
      <p:graphicFrame>
        <p:nvGraphicFramePr>
          <p:cNvPr id="4" name="Таблица 3">
            <a:extLst>
              <a:ext uri="{FF2B5EF4-FFF2-40B4-BE49-F238E27FC236}">
                <a16:creationId xmlns:a16="http://schemas.microsoft.com/office/drawing/2014/main" id="{3C587CD1-E902-495B-9ED1-024DD2DA1DFD}"/>
              </a:ext>
            </a:extLst>
          </p:cNvPr>
          <p:cNvGraphicFramePr>
            <a:graphicFrameLocks noGrp="1"/>
          </p:cNvGraphicFramePr>
          <p:nvPr>
            <p:extLst>
              <p:ext uri="{D42A27DB-BD31-4B8C-83A1-F6EECF244321}">
                <p14:modId xmlns:p14="http://schemas.microsoft.com/office/powerpoint/2010/main" val="4216262453"/>
              </p:ext>
            </p:extLst>
          </p:nvPr>
        </p:nvGraphicFramePr>
        <p:xfrm>
          <a:off x="2695575" y="1651574"/>
          <a:ext cx="7238999" cy="3732320"/>
        </p:xfrm>
        <a:graphic>
          <a:graphicData uri="http://schemas.openxmlformats.org/drawingml/2006/table">
            <a:tbl>
              <a:tblPr firstRow="1" bandRow="1">
                <a:solidFill>
                  <a:srgbClr val="D9F7F4"/>
                </a:solidFill>
              </a:tblPr>
              <a:tblGrid>
                <a:gridCol w="2717376">
                  <a:extLst>
                    <a:ext uri="{9D8B030D-6E8A-4147-A177-3AD203B41FA5}">
                      <a16:colId xmlns:a16="http://schemas.microsoft.com/office/drawing/2014/main" val="2787597847"/>
                    </a:ext>
                  </a:extLst>
                </a:gridCol>
                <a:gridCol w="4521623">
                  <a:extLst>
                    <a:ext uri="{9D8B030D-6E8A-4147-A177-3AD203B41FA5}">
                      <a16:colId xmlns:a16="http://schemas.microsoft.com/office/drawing/2014/main" val="2605535379"/>
                    </a:ext>
                  </a:extLst>
                </a:gridCol>
              </a:tblGrid>
              <a:tr h="394760">
                <a:tc>
                  <a:txBody>
                    <a:bodyPr/>
                    <a:lstStyle/>
                    <a:p>
                      <a:pPr algn="ctr"/>
                      <a:r>
                        <a:rPr lang="ru-RU" sz="1600" dirty="0"/>
                        <a:t>2021 г.</a:t>
                      </a:r>
                      <a:endParaRPr lang="ru-RU" sz="1600" dirty="0">
                        <a:solidFill>
                          <a:schemeClr val="tx1"/>
                        </a:solidFill>
                      </a:endParaRPr>
                    </a:p>
                  </a:txBody>
                  <a:tcPr anchor="ctr"/>
                </a:tc>
                <a:tc>
                  <a:txBody>
                    <a:bodyPr/>
                    <a:lstStyle/>
                    <a:p>
                      <a:r>
                        <a:rPr lang="ru-RU" sz="1600" dirty="0"/>
                        <a:t>география</a:t>
                      </a:r>
                      <a:endParaRPr lang="ru-RU" sz="1600" dirty="0">
                        <a:solidFill>
                          <a:schemeClr val="tx1"/>
                        </a:solidFill>
                      </a:endParaRPr>
                    </a:p>
                  </a:txBody>
                  <a:tcPr/>
                </a:tc>
                <a:extLst>
                  <a:ext uri="{0D108BD9-81ED-4DB2-BD59-A6C34878D82A}">
                    <a16:rowId xmlns:a16="http://schemas.microsoft.com/office/drawing/2014/main" val="2898944576"/>
                  </a:ext>
                </a:extLst>
              </a:tr>
              <a:tr h="381000">
                <a:tc>
                  <a:txBody>
                    <a:bodyPr/>
                    <a:lstStyle/>
                    <a:p>
                      <a:pPr algn="ctr"/>
                      <a:r>
                        <a:rPr lang="ru-RU" sz="1600" dirty="0"/>
                        <a:t>2022 г.</a:t>
                      </a:r>
                      <a:endParaRPr lang="ru-RU" sz="16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t>география</a:t>
                      </a:r>
                      <a:endParaRPr lang="ru-RU" sz="1600" dirty="0">
                        <a:solidFill>
                          <a:schemeClr val="tx1"/>
                        </a:solidFill>
                      </a:endParaRPr>
                    </a:p>
                  </a:txBody>
                  <a:tcPr/>
                </a:tc>
                <a:extLst>
                  <a:ext uri="{0D108BD9-81ED-4DB2-BD59-A6C34878D82A}">
                    <a16:rowId xmlns:a16="http://schemas.microsoft.com/office/drawing/2014/main" val="748898731"/>
                  </a:ext>
                </a:extLst>
              </a:tr>
              <a:tr h="118110">
                <a:tc>
                  <a:txBody>
                    <a:bodyPr/>
                    <a:lstStyle/>
                    <a:p>
                      <a:pPr algn="ctr"/>
                      <a:r>
                        <a:rPr lang="ru-RU" sz="1600" dirty="0"/>
                        <a:t>2023 г.</a:t>
                      </a:r>
                      <a:endParaRPr lang="ru-RU" sz="16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t>география</a:t>
                      </a:r>
                      <a:endParaRPr lang="ru-RU" sz="1600" dirty="0">
                        <a:solidFill>
                          <a:schemeClr val="tx1"/>
                        </a:solidFill>
                      </a:endParaRPr>
                    </a:p>
                  </a:txBody>
                  <a:tcPr/>
                </a:tc>
                <a:extLst>
                  <a:ext uri="{0D108BD9-81ED-4DB2-BD59-A6C34878D82A}">
                    <a16:rowId xmlns:a16="http://schemas.microsoft.com/office/drawing/2014/main" val="2274003626"/>
                  </a:ext>
                </a:extLst>
              </a:tr>
              <a:tr h="257175">
                <a:tc>
                  <a:txBody>
                    <a:bodyPr/>
                    <a:lstStyle/>
                    <a:p>
                      <a:pPr algn="ctr"/>
                      <a:r>
                        <a:rPr lang="ru-RU" sz="1600" dirty="0"/>
                        <a:t>2024 г.</a:t>
                      </a:r>
                      <a:endParaRPr lang="ru-RU" sz="16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t>-</a:t>
                      </a:r>
                      <a:endParaRPr lang="ru-RU" sz="1600" dirty="0">
                        <a:solidFill>
                          <a:schemeClr val="tx1"/>
                        </a:solidFill>
                      </a:endParaRPr>
                    </a:p>
                  </a:txBody>
                  <a:tcPr/>
                </a:tc>
                <a:extLst>
                  <a:ext uri="{0D108BD9-81ED-4DB2-BD59-A6C34878D82A}">
                    <a16:rowId xmlns:a16="http://schemas.microsoft.com/office/drawing/2014/main" val="2988226999"/>
                  </a:ext>
                </a:extLst>
              </a:tr>
              <a:tr h="947632">
                <a:tc>
                  <a:txBody>
                    <a:bodyPr/>
                    <a:lstStyle/>
                    <a:p>
                      <a:pPr algn="ctr"/>
                      <a:r>
                        <a:rPr lang="ru-RU" sz="1600" dirty="0"/>
                        <a:t>2025 г.</a:t>
                      </a:r>
                      <a:endParaRPr lang="ru-RU" sz="1600" dirty="0">
                        <a:solidFill>
                          <a:schemeClr val="tx1"/>
                        </a:solidFill>
                      </a:endParaRPr>
                    </a:p>
                  </a:txBody>
                  <a:tcPr anchor="ctr"/>
                </a:tc>
                <a:tc>
                  <a:txBody>
                    <a:bodyPr/>
                    <a:lstStyle/>
                    <a:p>
                      <a:r>
                        <a:rPr lang="ru-RU" sz="1600" dirty="0">
                          <a:solidFill>
                            <a:schemeClr val="tx1"/>
                          </a:solidFill>
                        </a:rPr>
                        <a:t>русский язык</a:t>
                      </a:r>
                    </a:p>
                    <a:p>
                      <a:r>
                        <a:rPr lang="ru-RU" sz="1600" dirty="0">
                          <a:solidFill>
                            <a:schemeClr val="tx1"/>
                          </a:solidFill>
                        </a:rPr>
                        <a:t>математика</a:t>
                      </a:r>
                    </a:p>
                    <a:p>
                      <a:r>
                        <a:rPr lang="ru-RU" sz="1600" dirty="0">
                          <a:solidFill>
                            <a:schemeClr val="tx1"/>
                          </a:solidFill>
                        </a:rPr>
                        <a:t>физика</a:t>
                      </a:r>
                    </a:p>
                    <a:p>
                      <a:r>
                        <a:rPr lang="ru-RU" sz="1600" dirty="0">
                          <a:solidFill>
                            <a:schemeClr val="tx1"/>
                          </a:solidFill>
                        </a:rPr>
                        <a:t>химия</a:t>
                      </a:r>
                    </a:p>
                    <a:p>
                      <a:r>
                        <a:rPr lang="ru-RU" sz="1600" dirty="0">
                          <a:solidFill>
                            <a:schemeClr val="tx1"/>
                          </a:solidFill>
                        </a:rPr>
                        <a:t>история</a:t>
                      </a:r>
                    </a:p>
                    <a:p>
                      <a:r>
                        <a:rPr lang="ru-RU" sz="1600" dirty="0">
                          <a:solidFill>
                            <a:schemeClr val="tx1"/>
                          </a:solidFill>
                        </a:rPr>
                        <a:t>география</a:t>
                      </a:r>
                    </a:p>
                    <a:p>
                      <a:r>
                        <a:rPr lang="ru-RU" sz="1600" dirty="0">
                          <a:solidFill>
                            <a:schemeClr val="tx1"/>
                          </a:solidFill>
                        </a:rPr>
                        <a:t>иностранные языки</a:t>
                      </a:r>
                    </a:p>
                    <a:p>
                      <a:r>
                        <a:rPr lang="ru-RU" sz="1600" dirty="0">
                          <a:solidFill>
                            <a:schemeClr val="tx1"/>
                          </a:solidFill>
                        </a:rPr>
                        <a:t>обществознание</a:t>
                      </a:r>
                    </a:p>
                    <a:p>
                      <a:r>
                        <a:rPr lang="ru-RU" sz="1600" dirty="0">
                          <a:solidFill>
                            <a:schemeClr val="tx1"/>
                          </a:solidFill>
                        </a:rPr>
                        <a:t>литература</a:t>
                      </a:r>
                    </a:p>
                  </a:txBody>
                  <a:tcPr/>
                </a:tc>
                <a:extLst>
                  <a:ext uri="{0D108BD9-81ED-4DB2-BD59-A6C34878D82A}">
                    <a16:rowId xmlns:a16="http://schemas.microsoft.com/office/drawing/2014/main" val="4077001544"/>
                  </a:ext>
                </a:extLst>
              </a:tr>
            </a:tbl>
          </a:graphicData>
        </a:graphic>
      </p:graphicFrame>
    </p:spTree>
    <p:extLst>
      <p:ext uri="{BB962C8B-B14F-4D97-AF65-F5344CB8AC3E}">
        <p14:creationId xmlns:p14="http://schemas.microsoft.com/office/powerpoint/2010/main" val="28077128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lstStyle/>
          <a:p>
            <a:r>
              <a:rPr lang="ru-RU"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15145687"/>
              </p:ext>
            </p:extLst>
          </p:nvPr>
        </p:nvGraphicFramePr>
        <p:xfrm>
          <a:off x="414337" y="701974"/>
          <a:ext cx="11363325" cy="57054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346040" y="6343936"/>
            <a:ext cx="265419" cy="143502"/>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333470" y="6627565"/>
            <a:ext cx="263867" cy="156604"/>
          </a:xfrm>
          <a:prstGeom prst="rect">
            <a:avLst/>
          </a:prstGeom>
          <a:solidFill>
            <a:srgbClr val="FFC000"/>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331909" y="6082014"/>
            <a:ext cx="265428" cy="156626"/>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3" name="TextBox 12">
            <a:extLst>
              <a:ext uri="{FF2B5EF4-FFF2-40B4-BE49-F238E27FC236}">
                <a16:creationId xmlns:a16="http://schemas.microsoft.com/office/drawing/2014/main" id="{A190EDE9-482E-4AE5-8EC3-5E072842200E}"/>
              </a:ext>
            </a:extLst>
          </p:cNvPr>
          <p:cNvSpPr txBox="1"/>
          <p:nvPr/>
        </p:nvSpPr>
        <p:spPr>
          <a:xfrm>
            <a:off x="10894542" y="39382"/>
            <a:ext cx="1297458"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Химия,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24844976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lstStyle/>
          <a:p>
            <a:r>
              <a:rPr lang="ru-RU"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1734447673"/>
              </p:ext>
            </p:extLst>
          </p:nvPr>
        </p:nvGraphicFramePr>
        <p:xfrm>
          <a:off x="139546" y="2952750"/>
          <a:ext cx="3756179" cy="95250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296363">
                <a:tc>
                  <a:txBody>
                    <a:bodyPr/>
                    <a:lstStyle/>
                    <a:p>
                      <a:pPr algn="ctr"/>
                      <a:r>
                        <a:rPr lang="ru-RU" sz="1400" dirty="0"/>
                        <a:t>Количество участников</a:t>
                      </a:r>
                    </a:p>
                  </a:txBody>
                  <a:tcPr anchor="ctr"/>
                </a:tc>
                <a:tc>
                  <a:txBody>
                    <a:bodyPr/>
                    <a:lstStyle/>
                    <a:p>
                      <a:pPr algn="ctr"/>
                      <a:r>
                        <a:rPr lang="ru-RU" sz="1400" dirty="0"/>
                        <a:t>11 класс</a:t>
                      </a:r>
                    </a:p>
                  </a:txBody>
                  <a:tcPr anchor="ctr"/>
                </a:tc>
                <a:extLst>
                  <a:ext uri="{0D108BD9-81ED-4DB2-BD59-A6C34878D82A}">
                    <a16:rowId xmlns:a16="http://schemas.microsoft.com/office/drawing/2014/main" val="3892861024"/>
                  </a:ext>
                </a:extLst>
              </a:tr>
              <a:tr h="342900">
                <a:tc>
                  <a:txBody>
                    <a:bodyPr/>
                    <a:lstStyle/>
                    <a:p>
                      <a:pPr algn="ctr"/>
                      <a:r>
                        <a:rPr lang="ru-RU" sz="1400" dirty="0"/>
                        <a:t>Россия (вся выборка)</a:t>
                      </a:r>
                    </a:p>
                  </a:txBody>
                  <a:tcPr anchor="ctr"/>
                </a:tc>
                <a:tc>
                  <a:txBody>
                    <a:bodyPr/>
                    <a:lstStyle/>
                    <a:p>
                      <a:pPr algn="ctr"/>
                      <a:r>
                        <a:rPr lang="ru-RU" sz="1400" dirty="0"/>
                        <a:t>149165</a:t>
                      </a:r>
                    </a:p>
                  </a:txBody>
                  <a:tcPr anchor="ctr"/>
                </a:tc>
                <a:extLst>
                  <a:ext uri="{0D108BD9-81ED-4DB2-BD59-A6C34878D82A}">
                    <a16:rowId xmlns:a16="http://schemas.microsoft.com/office/drawing/2014/main" val="1517554406"/>
                  </a:ext>
                </a:extLst>
              </a:tr>
              <a:tr h="285750">
                <a:tc>
                  <a:txBody>
                    <a:bodyPr/>
                    <a:lstStyle/>
                    <a:p>
                      <a:pPr algn="ctr"/>
                      <a:r>
                        <a:rPr lang="ru-RU" sz="1400" dirty="0"/>
                        <a:t>Приморский край</a:t>
                      </a:r>
                    </a:p>
                  </a:txBody>
                  <a:tcPr anchor="ctr"/>
                </a:tc>
                <a:tc>
                  <a:txBody>
                    <a:bodyPr/>
                    <a:lstStyle/>
                    <a:p>
                      <a:pPr algn="ctr"/>
                      <a:r>
                        <a:rPr lang="ru-RU" sz="1400" dirty="0"/>
                        <a:t>1906</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1953860386"/>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CB2301E8-8BF9-4441-95F4-728256F8AFCD}"/>
              </a:ext>
            </a:extLst>
          </p:cNvPr>
          <p:cNvSpPr txBox="1"/>
          <p:nvPr/>
        </p:nvSpPr>
        <p:spPr>
          <a:xfrm>
            <a:off x="10824519" y="29739"/>
            <a:ext cx="1367482"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История,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4194762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2810842874"/>
              </p:ext>
            </p:extLst>
          </p:nvPr>
        </p:nvGraphicFramePr>
        <p:xfrm>
          <a:off x="504189" y="723900"/>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4911264" y="4854292"/>
            <a:ext cx="287009" cy="2596813"/>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370882" y="4802888"/>
            <a:ext cx="200690" cy="2641444"/>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7595981" y="4884375"/>
            <a:ext cx="287010" cy="2556049"/>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278423" y="4902344"/>
            <a:ext cx="253277" cy="2486026"/>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4" name="TextBox 3">
            <a:extLst>
              <a:ext uri="{FF2B5EF4-FFF2-40B4-BE49-F238E27FC236}">
                <a16:creationId xmlns:a16="http://schemas.microsoft.com/office/drawing/2014/main" id="{3A8123AB-B78E-4DA2-BDCE-A3E5D1AA0A7F}"/>
              </a:ext>
            </a:extLst>
          </p:cNvPr>
          <p:cNvSpPr txBox="1"/>
          <p:nvPr/>
        </p:nvSpPr>
        <p:spPr>
          <a:xfrm>
            <a:off x="2107034" y="6296201"/>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4778543" y="6305905"/>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7463261" y="6363881"/>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209468" y="6296201"/>
            <a:ext cx="552450" cy="369332"/>
          </a:xfrm>
          <a:prstGeom prst="rect">
            <a:avLst/>
          </a:prstGeom>
          <a:noFill/>
        </p:spPr>
        <p:txBody>
          <a:bodyPr wrap="square" rtlCol="0">
            <a:spAutoFit/>
          </a:bodyPr>
          <a:lstStyle/>
          <a:p>
            <a:r>
              <a:rPr lang="ru-RU" dirty="0"/>
              <a:t>«5»</a:t>
            </a:r>
          </a:p>
        </p:txBody>
      </p:sp>
      <p:sp>
        <p:nvSpPr>
          <p:cNvPr id="13" name="TextBox 12">
            <a:extLst>
              <a:ext uri="{FF2B5EF4-FFF2-40B4-BE49-F238E27FC236}">
                <a16:creationId xmlns:a16="http://schemas.microsoft.com/office/drawing/2014/main" id="{9FA5A0FF-99BA-49CC-8752-0CB323284A5E}"/>
              </a:ext>
            </a:extLst>
          </p:cNvPr>
          <p:cNvSpPr txBox="1"/>
          <p:nvPr/>
        </p:nvSpPr>
        <p:spPr>
          <a:xfrm>
            <a:off x="10824519" y="29739"/>
            <a:ext cx="1367482"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История,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15766509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1159611975"/>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E168019E-2EBC-4F76-9CFB-A69BBC94D52A}"/>
              </a:ext>
            </a:extLst>
          </p:cNvPr>
          <p:cNvSpPr txBox="1"/>
          <p:nvPr/>
        </p:nvSpPr>
        <p:spPr>
          <a:xfrm>
            <a:off x="10824519" y="29739"/>
            <a:ext cx="1367482"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История,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19631959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rmAutofit fontScale="90000"/>
          </a:bodyPr>
          <a:lstStyle/>
          <a:p>
            <a:r>
              <a:rPr lang="ru-RU" dirty="0"/>
              <a:t>Сравнение отметок за работу с отметками по журналу</a:t>
            </a:r>
          </a:p>
        </p:txBody>
      </p:sp>
      <mc:AlternateContent xmlns:mc="http://schemas.openxmlformats.org/markup-compatibility/2006" xmlns:cx1="http://schemas.microsoft.com/office/drawing/2015/9/8/chartex">
        <mc:Choice Requires="cx1">
          <p:graphicFrame>
            <p:nvGraphicFramePr>
              <p:cNvPr id="5" name="Диаграмма 4">
                <a:extLst>
                  <a:ext uri="{FF2B5EF4-FFF2-40B4-BE49-F238E27FC236}">
                    <a16:creationId xmlns:a16="http://schemas.microsoft.com/office/drawing/2014/main" id="{F22D6E0E-D700-4D84-8B89-A32078492218}"/>
                  </a:ext>
                </a:extLst>
              </p:cNvPr>
              <p:cNvGraphicFramePr/>
              <p:nvPr>
                <p:extLst>
                  <p:ext uri="{D42A27DB-BD31-4B8C-83A1-F6EECF244321}">
                    <p14:modId xmlns:p14="http://schemas.microsoft.com/office/powerpoint/2010/main" val="1611048174"/>
                  </p:ext>
                </p:extLst>
              </p:nvPr>
            </p:nvGraphicFramePr>
            <p:xfrm>
              <a:off x="584462" y="952107"/>
              <a:ext cx="11246177" cy="5617112"/>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Диаграмма 4">
                <a:extLst>
                  <a:ext uri="{FF2B5EF4-FFF2-40B4-BE49-F238E27FC236}">
                    <a16:creationId xmlns:a16="http://schemas.microsoft.com/office/drawing/2014/main" id="{F22D6E0E-D700-4D84-8B89-A32078492218}"/>
                  </a:ext>
                </a:extLst>
              </p:cNvPr>
              <p:cNvPicPr>
                <a:picLocks noGrp="1" noRot="1" noChangeAspect="1" noMove="1" noResize="1" noEditPoints="1" noAdjustHandles="1" noChangeArrowheads="1" noChangeShapeType="1"/>
              </p:cNvPicPr>
              <p:nvPr/>
            </p:nvPicPr>
            <p:blipFill>
              <a:blip r:embed="rId3"/>
              <a:stretch>
                <a:fillRect/>
              </a:stretch>
            </p:blipFill>
            <p:spPr>
              <a:xfrm>
                <a:off x="584462" y="952107"/>
                <a:ext cx="11246177" cy="5617112"/>
              </a:xfrm>
              <a:prstGeom prst="rect">
                <a:avLst/>
              </a:prstGeom>
            </p:spPr>
          </p:pic>
        </mc:Fallback>
      </mc:AlternateContent>
      <p:sp>
        <p:nvSpPr>
          <p:cNvPr id="7" name="TextBox 6">
            <a:extLst>
              <a:ext uri="{FF2B5EF4-FFF2-40B4-BE49-F238E27FC236}">
                <a16:creationId xmlns:a16="http://schemas.microsoft.com/office/drawing/2014/main" id="{392EAEC7-8C7A-4455-ABC5-6C84FF3026C6}"/>
              </a:ext>
            </a:extLst>
          </p:cNvPr>
          <p:cNvSpPr txBox="1"/>
          <p:nvPr/>
        </p:nvSpPr>
        <p:spPr>
          <a:xfrm>
            <a:off x="10824519" y="29739"/>
            <a:ext cx="1367482"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История,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9630839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sz="2800" dirty="0">
                <a:latin typeface="+mn-lt"/>
              </a:rPr>
              <a:t>В ВПР по истории в 10 классах приняло участие </a:t>
            </a:r>
            <a:r>
              <a:rPr lang="ru-RU" sz="2800" b="1" dirty="0">
                <a:latin typeface="+mn-lt"/>
              </a:rPr>
              <a:t>1906 </a:t>
            </a:r>
            <a:r>
              <a:rPr lang="ru-RU" sz="2800" dirty="0">
                <a:latin typeface="+mn-lt"/>
              </a:rPr>
              <a:t> человек.</a:t>
            </a:r>
          </a:p>
          <a:p>
            <a:endParaRPr lang="ru-RU" sz="2800" dirty="0">
              <a:latin typeface="+mn-lt"/>
            </a:endParaRPr>
          </a:p>
          <a:p>
            <a:pPr marL="285750" indent="-285750">
              <a:buFont typeface="Courier New" panose="02070309020205020404" pitchFamily="49" charset="0"/>
              <a:buChar char="o"/>
            </a:pPr>
            <a:r>
              <a:rPr lang="ru-RU" sz="2800" dirty="0">
                <a:latin typeface="+mn-lt"/>
              </a:rPr>
              <a:t>Не справились с  работой (получили «2») </a:t>
            </a:r>
            <a:r>
              <a:rPr lang="ru-RU" sz="2800" b="1" dirty="0">
                <a:latin typeface="+mn-lt"/>
              </a:rPr>
              <a:t>36</a:t>
            </a:r>
            <a:r>
              <a:rPr lang="ru-RU" sz="2800" dirty="0">
                <a:latin typeface="+mn-lt"/>
              </a:rPr>
              <a:t> участников (</a:t>
            </a:r>
            <a:r>
              <a:rPr lang="ru-RU" sz="2800" b="1" dirty="0">
                <a:latin typeface="+mn-lt"/>
              </a:rPr>
              <a:t>1,89</a:t>
            </a:r>
            <a:r>
              <a:rPr lang="ru-RU" sz="2800" dirty="0">
                <a:latin typeface="+mn-lt"/>
              </a:rPr>
              <a:t>%).</a:t>
            </a:r>
          </a:p>
          <a:p>
            <a:endParaRPr lang="ru-RU" sz="2800" dirty="0">
              <a:latin typeface="+mn-lt"/>
            </a:endParaRPr>
          </a:p>
          <a:p>
            <a:pPr marL="285750" indent="-285750">
              <a:buFont typeface="Courier New" panose="02070309020205020404" pitchFamily="49" charset="0"/>
              <a:buChar char="o"/>
            </a:pPr>
            <a:r>
              <a:rPr lang="ru-RU" sz="2800" dirty="0">
                <a:latin typeface="+mn-lt"/>
              </a:rPr>
              <a:t> </a:t>
            </a:r>
            <a:r>
              <a:rPr lang="ru-RU" sz="2800" b="1" dirty="0">
                <a:latin typeface="+mn-lt"/>
              </a:rPr>
              <a:t>71,3 </a:t>
            </a:r>
            <a:r>
              <a:rPr lang="ru-RU" sz="2800" dirty="0">
                <a:latin typeface="+mn-lt"/>
              </a:rPr>
              <a:t>% участников показали качество знаний (получили «4» и «5») в  процессе выполнения работы.</a:t>
            </a:r>
          </a:p>
          <a:p>
            <a:endParaRPr lang="ru-RU" sz="2800" dirty="0">
              <a:latin typeface="+mn-lt"/>
            </a:endParaRPr>
          </a:p>
          <a:p>
            <a:pPr marL="285750" indent="-285750">
              <a:buFont typeface="Courier New" panose="02070309020205020404" pitchFamily="49" charset="0"/>
              <a:buChar char="o"/>
            </a:pPr>
            <a:r>
              <a:rPr lang="ru-RU" sz="2800" dirty="0">
                <a:latin typeface="+mn-lt"/>
              </a:rPr>
              <a:t>Наибольшую сложность при выполнении работы вызвали задания</a:t>
            </a:r>
            <a:br>
              <a:rPr lang="ru-RU" sz="2800" dirty="0">
                <a:latin typeface="+mn-lt"/>
              </a:rPr>
            </a:br>
            <a:r>
              <a:rPr lang="ru-RU" sz="2800" dirty="0">
                <a:latin typeface="+mn-lt"/>
              </a:rPr>
              <a:t>№ </a:t>
            </a:r>
            <a:r>
              <a:rPr lang="ru-RU" sz="2800" b="1" dirty="0">
                <a:latin typeface="+mn-lt"/>
              </a:rPr>
              <a:t>10, 12, 13, 14, 15.</a:t>
            </a:r>
            <a:endParaRPr lang="ru-RU" sz="2800" dirty="0">
              <a:latin typeface="+mn-lt"/>
            </a:endParaRPr>
          </a:p>
          <a:p>
            <a:endParaRPr lang="ru-RU" sz="2800" dirty="0">
              <a:latin typeface="+mn-lt"/>
            </a:endParaRPr>
          </a:p>
        </p:txBody>
      </p:sp>
      <p:sp>
        <p:nvSpPr>
          <p:cNvPr id="6" name="TextBox 5">
            <a:extLst>
              <a:ext uri="{FF2B5EF4-FFF2-40B4-BE49-F238E27FC236}">
                <a16:creationId xmlns:a16="http://schemas.microsoft.com/office/drawing/2014/main" id="{F236698F-AC5A-489F-A94B-B962324EBC43}"/>
              </a:ext>
            </a:extLst>
          </p:cNvPr>
          <p:cNvSpPr txBox="1"/>
          <p:nvPr/>
        </p:nvSpPr>
        <p:spPr>
          <a:xfrm>
            <a:off x="10824519" y="29739"/>
            <a:ext cx="1367482"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История,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41262552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latin typeface="+mn-lt"/>
              </a:rPr>
              <a:t>Основные результаты </a:t>
            </a:r>
          </a:p>
          <a:p>
            <a:pPr algn="ctr"/>
            <a:r>
              <a:rPr lang="ru-RU" sz="6600" b="1" dirty="0">
                <a:latin typeface="+mn-lt"/>
              </a:rPr>
              <a:t>по географии</a:t>
            </a:r>
          </a:p>
        </p:txBody>
      </p:sp>
    </p:spTree>
    <p:extLst>
      <p:ext uri="{BB962C8B-B14F-4D97-AF65-F5344CB8AC3E}">
        <p14:creationId xmlns:p14="http://schemas.microsoft.com/office/powerpoint/2010/main" val="18022311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17 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39188" y="2341046"/>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1</a:t>
            </a:r>
            <a:r>
              <a:rPr lang="en-US" dirty="0">
                <a:solidFill>
                  <a:sysClr val="windowText" lastClr="000000"/>
                </a:solidFill>
              </a:rPr>
              <a:t>4</a:t>
            </a:r>
            <a:r>
              <a:rPr lang="ru-RU" dirty="0">
                <a:solidFill>
                  <a:sysClr val="windowText" lastClr="000000"/>
                </a:solidFill>
              </a:rPr>
              <a:t>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из двух частей</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499024" y="5197046"/>
            <a:ext cx="8233304" cy="75608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ysClr val="windowText" lastClr="000000"/>
                </a:solidFill>
              </a:rPr>
              <a:t>Задания 1-9:</a:t>
            </a:r>
          </a:p>
          <a:p>
            <a:r>
              <a:rPr lang="ru-RU" sz="1400" dirty="0">
                <a:solidFill>
                  <a:sysClr val="windowText" lastClr="000000"/>
                </a:solidFill>
              </a:rPr>
              <a:t>1, 2, 3, 4, 5, 6, 7, 8 – цифра, последовательность цифр, число или слово (словосочетание)</a:t>
            </a:r>
          </a:p>
          <a:p>
            <a:r>
              <a:rPr lang="ru-RU" sz="1400" dirty="0">
                <a:solidFill>
                  <a:sysClr val="windowText" lastClr="000000"/>
                </a:solidFill>
              </a:rPr>
              <a:t>9 – развернутый ответ</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7</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en-US" b="1" dirty="0">
                <a:solidFill>
                  <a:sysClr val="windowText" lastClr="000000"/>
                </a:solidFill>
              </a:rPr>
              <a:t>23</a:t>
            </a:r>
            <a:endParaRPr lang="ru-RU" b="1" dirty="0">
              <a:solidFill>
                <a:sysClr val="windowText" lastClr="000000"/>
              </a:solidFill>
            </a:endParaRPr>
          </a:p>
        </p:txBody>
      </p:sp>
      <p:sp>
        <p:nvSpPr>
          <p:cNvPr id="14" name="Прямоугольник: скругленные углы 13">
            <a:extLst>
              <a:ext uri="{FF2B5EF4-FFF2-40B4-BE49-F238E27FC236}">
                <a16:creationId xmlns:a16="http://schemas.microsoft.com/office/drawing/2014/main" id="{3EEB01CB-1853-44FF-B0DC-3ADB00B795AF}"/>
              </a:ext>
            </a:extLst>
          </p:cNvPr>
          <p:cNvSpPr/>
          <p:nvPr/>
        </p:nvSpPr>
        <p:spPr>
          <a:xfrm>
            <a:off x="1939187" y="3265538"/>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r>
              <a:rPr lang="ru-RU" dirty="0">
                <a:solidFill>
                  <a:sysClr val="windowText" lastClr="000000"/>
                </a:solidFill>
              </a:rPr>
              <a:t> задания повышенного уровня сложности</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4286584970"/>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0-6</a:t>
                      </a:r>
                    </a:p>
                  </a:txBody>
                  <a:tcPr anchor="ctr"/>
                </a:tc>
                <a:tc>
                  <a:txBody>
                    <a:bodyPr/>
                    <a:lstStyle/>
                    <a:p>
                      <a:pPr algn="ctr"/>
                      <a:r>
                        <a:rPr lang="ru-RU" sz="1600" dirty="0"/>
                        <a:t>7-1</a:t>
                      </a:r>
                      <a:r>
                        <a:rPr lang="en-US" sz="1600" dirty="0"/>
                        <a:t>3</a:t>
                      </a:r>
                      <a:endParaRPr lang="ru-RU" sz="1600" dirty="0"/>
                    </a:p>
                  </a:txBody>
                  <a:tcPr anchor="ctr"/>
                </a:tc>
                <a:tc>
                  <a:txBody>
                    <a:bodyPr/>
                    <a:lstStyle/>
                    <a:p>
                      <a:pPr algn="ctr"/>
                      <a:r>
                        <a:rPr lang="ru-RU" sz="1600" dirty="0"/>
                        <a:t>1</a:t>
                      </a:r>
                      <a:r>
                        <a:rPr lang="en-US" sz="1600" dirty="0"/>
                        <a:t>4</a:t>
                      </a:r>
                      <a:r>
                        <a:rPr lang="ru-RU" sz="1600" dirty="0"/>
                        <a:t>-1</a:t>
                      </a:r>
                      <a:r>
                        <a:rPr lang="en-US" sz="1600" dirty="0"/>
                        <a:t>9</a:t>
                      </a:r>
                      <a:endParaRPr lang="ru-RU" sz="1600" dirty="0"/>
                    </a:p>
                  </a:txBody>
                  <a:tcPr anchor="ctr"/>
                </a:tc>
                <a:tc>
                  <a:txBody>
                    <a:bodyPr/>
                    <a:lstStyle/>
                    <a:p>
                      <a:pPr algn="ctr"/>
                      <a:r>
                        <a:rPr lang="en-US" sz="1600" dirty="0"/>
                        <a:t>20</a:t>
                      </a:r>
                      <a:r>
                        <a:rPr lang="ru-RU" sz="1600" dirty="0"/>
                        <a:t>-2</a:t>
                      </a:r>
                      <a:r>
                        <a:rPr lang="en-US" sz="1600" dirty="0"/>
                        <a:t>3</a:t>
                      </a:r>
                      <a:endParaRPr lang="ru-RU" sz="1600" dirty="0"/>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1985236" y="5200288"/>
            <a:ext cx="1263972"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90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19" name="TextBox 18">
            <a:extLst>
              <a:ext uri="{FF2B5EF4-FFF2-40B4-BE49-F238E27FC236}">
                <a16:creationId xmlns:a16="http://schemas.microsoft.com/office/drawing/2014/main" id="{C7FCDA32-D4D8-4836-818D-0AF67EB4F556}"/>
              </a:ext>
            </a:extLst>
          </p:cNvPr>
          <p:cNvSpPr txBox="1"/>
          <p:nvPr/>
        </p:nvSpPr>
        <p:spPr>
          <a:xfrm>
            <a:off x="10717427" y="29739"/>
            <a:ext cx="1474574"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География,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sp>
        <p:nvSpPr>
          <p:cNvPr id="22" name="Прямоугольник: скругленные углы 21">
            <a:extLst>
              <a:ext uri="{FF2B5EF4-FFF2-40B4-BE49-F238E27FC236}">
                <a16:creationId xmlns:a16="http://schemas.microsoft.com/office/drawing/2014/main" id="{C54C9E8B-CB74-45DE-BECD-F5483B3DBCA4}"/>
              </a:ext>
            </a:extLst>
          </p:cNvPr>
          <p:cNvSpPr/>
          <p:nvPr/>
        </p:nvSpPr>
        <p:spPr>
          <a:xfrm>
            <a:off x="3490686" y="5988875"/>
            <a:ext cx="8233304" cy="75608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ysClr val="windowText" lastClr="000000"/>
                </a:solidFill>
              </a:rPr>
              <a:t>Задания 10-17:</a:t>
            </a:r>
          </a:p>
          <a:p>
            <a:r>
              <a:rPr lang="ru-RU" sz="1400" dirty="0">
                <a:solidFill>
                  <a:sysClr val="windowText" lastClr="000000"/>
                </a:solidFill>
              </a:rPr>
              <a:t>10, 11, 12, 13, 14, 15, 16, 17 – развернутый ответ</a:t>
            </a:r>
          </a:p>
        </p:txBody>
      </p:sp>
    </p:spTree>
    <p:extLst>
      <p:ext uri="{BB962C8B-B14F-4D97-AF65-F5344CB8AC3E}">
        <p14:creationId xmlns:p14="http://schemas.microsoft.com/office/powerpoint/2010/main" val="40619945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294036501"/>
              </p:ext>
            </p:extLst>
          </p:nvPr>
        </p:nvGraphicFramePr>
        <p:xfrm>
          <a:off x="19050" y="803052"/>
          <a:ext cx="12172950" cy="5906358"/>
        </p:xfrm>
        <a:graphic>
          <a:graphicData uri="http://schemas.openxmlformats.org/drawingml/2006/table">
            <a:tbl>
              <a:tblPr firstRow="1" firstCol="1" lastRow="1" lastCol="1" bandRow="1" bandCol="1">
                <a:noFill/>
                <a:tableStyleId>{5940675A-B579-460E-94D1-54222C63F5DA}</a:tableStyleId>
              </a:tblPr>
              <a:tblGrid>
                <a:gridCol w="504825">
                  <a:extLst>
                    <a:ext uri="{9D8B030D-6E8A-4147-A177-3AD203B41FA5}">
                      <a16:colId xmlns:a16="http://schemas.microsoft.com/office/drawing/2014/main" val="1602300257"/>
                    </a:ext>
                  </a:extLst>
                </a:gridCol>
                <a:gridCol w="11668125">
                  <a:extLst>
                    <a:ext uri="{9D8B030D-6E8A-4147-A177-3AD203B41FA5}">
                      <a16:colId xmlns:a16="http://schemas.microsoft.com/office/drawing/2014/main" val="3427477491"/>
                    </a:ext>
                  </a:extLst>
                </a:gridCol>
              </a:tblGrid>
              <a:tr h="216123">
                <a:tc>
                  <a:txBody>
                    <a:bodyPr/>
                    <a:lstStyle/>
                    <a:p>
                      <a:pPr algn="ctr">
                        <a:lnSpc>
                          <a:spcPct val="115000"/>
                        </a:lnSpc>
                        <a:spcBef>
                          <a:spcPts val="55"/>
                        </a:spcBef>
                        <a:spcAft>
                          <a:spcPts val="0"/>
                        </a:spcAft>
                        <a:tabLst>
                          <a:tab pos="452120" algn="l"/>
                        </a:tabLst>
                      </a:pPr>
                      <a:r>
                        <a:rPr lang="ru-RU" sz="950" b="1" dirty="0">
                          <a:effectLst/>
                          <a:latin typeface="+mn-lt"/>
                        </a:rPr>
                        <a:t>№</a:t>
                      </a:r>
                    </a:p>
                    <a:p>
                      <a:pPr algn="ctr">
                        <a:lnSpc>
                          <a:spcPct val="115000"/>
                        </a:lnSpc>
                        <a:spcBef>
                          <a:spcPts val="55"/>
                        </a:spcBef>
                        <a:spcAft>
                          <a:spcPts val="0"/>
                        </a:spcAft>
                        <a:tabLst>
                          <a:tab pos="452120" algn="l"/>
                        </a:tabLst>
                      </a:pPr>
                      <a:r>
                        <a:rPr lang="ru-RU" sz="950" b="1" dirty="0">
                          <a:effectLst/>
                          <a:latin typeface="+mn-lt"/>
                        </a:rPr>
                        <a:t>п/п</a:t>
                      </a:r>
                      <a:endParaRPr lang="ru-RU" sz="950" b="1" dirty="0">
                        <a:effectLst/>
                        <a:latin typeface="+mn-lt"/>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950" b="1" dirty="0">
                          <a:effectLst/>
                          <a:latin typeface="+mn-lt"/>
                        </a:rPr>
                        <a:t>Блоки</a:t>
                      </a:r>
                      <a:r>
                        <a:rPr lang="ru-RU" sz="950" b="1" spc="-35" dirty="0">
                          <a:effectLst/>
                          <a:latin typeface="+mn-lt"/>
                        </a:rPr>
                        <a:t> </a:t>
                      </a:r>
                      <a:r>
                        <a:rPr lang="ru-RU" sz="950" b="1" dirty="0" err="1">
                          <a:effectLst/>
                          <a:latin typeface="+mn-lt"/>
                        </a:rPr>
                        <a:t>ПООП</a:t>
                      </a:r>
                      <a:r>
                        <a:rPr lang="ru-RU" sz="950" b="1" spc="-35" dirty="0">
                          <a:effectLst/>
                          <a:latin typeface="+mn-lt"/>
                        </a:rPr>
                        <a:t> </a:t>
                      </a:r>
                      <a:r>
                        <a:rPr lang="ru-RU" sz="950" b="1" dirty="0">
                          <a:effectLst/>
                          <a:latin typeface="+mn-lt"/>
                        </a:rPr>
                        <a:t>:</a:t>
                      </a:r>
                      <a:r>
                        <a:rPr lang="ru-RU" sz="950" b="1" spc="-35" dirty="0">
                          <a:effectLst/>
                          <a:latin typeface="+mn-lt"/>
                        </a:rPr>
                        <a:t> </a:t>
                      </a:r>
                      <a:r>
                        <a:rPr lang="ru-RU" sz="950" b="1" dirty="0">
                          <a:effectLst/>
                          <a:latin typeface="+mn-lt"/>
                        </a:rPr>
                        <a:t>выпускник</a:t>
                      </a:r>
                      <a:r>
                        <a:rPr lang="ru-RU" sz="950" b="1" spc="-45" dirty="0">
                          <a:effectLst/>
                          <a:latin typeface="+mn-lt"/>
                        </a:rPr>
                        <a:t> </a:t>
                      </a:r>
                      <a:r>
                        <a:rPr lang="ru-RU" sz="950" b="1" dirty="0">
                          <a:effectLst/>
                          <a:latin typeface="+mn-lt"/>
                        </a:rPr>
                        <a:t>научится</a:t>
                      </a:r>
                      <a:r>
                        <a:rPr lang="ru-RU" sz="950" b="1" spc="-35" dirty="0">
                          <a:effectLst/>
                          <a:latin typeface="+mn-lt"/>
                        </a:rPr>
                        <a:t> </a:t>
                      </a:r>
                      <a:r>
                        <a:rPr lang="ru-RU" sz="950" b="1" dirty="0">
                          <a:effectLst/>
                          <a:latin typeface="+mn-lt"/>
                        </a:rPr>
                        <a:t>/</a:t>
                      </a:r>
                      <a:r>
                        <a:rPr lang="ru-RU" sz="950" b="1" spc="-20" dirty="0">
                          <a:effectLst/>
                          <a:latin typeface="+mn-lt"/>
                        </a:rPr>
                        <a:t> </a:t>
                      </a:r>
                      <a:r>
                        <a:rPr lang="ru-RU" sz="950" b="1" dirty="0">
                          <a:effectLst/>
                          <a:latin typeface="+mn-lt"/>
                        </a:rPr>
                        <a:t>получит </a:t>
                      </a:r>
                      <a:r>
                        <a:rPr lang="ru-RU" sz="950" b="1" spc="-285" dirty="0">
                          <a:effectLst/>
                          <a:latin typeface="+mn-lt"/>
                        </a:rPr>
                        <a:t> </a:t>
                      </a:r>
                      <a:r>
                        <a:rPr lang="ru-RU" sz="950" b="1" dirty="0">
                          <a:effectLst/>
                          <a:latin typeface="+mn-lt"/>
                        </a:rPr>
                        <a:t>возможность</a:t>
                      </a:r>
                      <a:r>
                        <a:rPr lang="ru-RU" sz="950" b="1" spc="-10" dirty="0">
                          <a:effectLst/>
                          <a:latin typeface="+mn-lt"/>
                        </a:rPr>
                        <a:t> </a:t>
                      </a:r>
                      <a:r>
                        <a:rPr lang="ru-RU" sz="950" b="1" dirty="0">
                          <a:effectLst/>
                          <a:latin typeface="+mn-lt"/>
                        </a:rPr>
                        <a:t>научиться</a:t>
                      </a:r>
                      <a:r>
                        <a:rPr lang="ru-RU" sz="950" b="1" spc="-5" dirty="0">
                          <a:effectLst/>
                          <a:latin typeface="+mn-lt"/>
                        </a:rPr>
                        <a:t> </a:t>
                      </a:r>
                      <a:r>
                        <a:rPr lang="ru-RU" sz="950" b="1" dirty="0">
                          <a:effectLst/>
                          <a:latin typeface="+mn-lt"/>
                        </a:rPr>
                        <a:t>или</a:t>
                      </a:r>
                      <a:r>
                        <a:rPr lang="ru-RU" sz="950" b="1" spc="-10" dirty="0">
                          <a:effectLst/>
                          <a:latin typeface="+mn-lt"/>
                        </a:rPr>
                        <a:t> </a:t>
                      </a:r>
                      <a:r>
                        <a:rPr lang="ru-RU" sz="950" b="1" dirty="0">
                          <a:effectLst/>
                          <a:latin typeface="+mn-lt"/>
                        </a:rPr>
                        <a:t>проверяемые требования</a:t>
                      </a:r>
                      <a:r>
                        <a:rPr lang="ru-RU" sz="950" b="1" spc="-20" dirty="0">
                          <a:effectLst/>
                          <a:latin typeface="+mn-lt"/>
                        </a:rPr>
                        <a:t> </a:t>
                      </a:r>
                      <a:r>
                        <a:rPr lang="ru-RU" sz="950" b="1" dirty="0">
                          <a:effectLst/>
                          <a:latin typeface="+mn-lt"/>
                        </a:rPr>
                        <a:t>(умения)</a:t>
                      </a:r>
                      <a:r>
                        <a:rPr lang="ru-RU" sz="950" b="1" spc="-25" dirty="0">
                          <a:effectLst/>
                          <a:latin typeface="+mn-lt"/>
                        </a:rPr>
                        <a:t> </a:t>
                      </a:r>
                      <a:r>
                        <a:rPr lang="ru-RU" sz="950" b="1" dirty="0">
                          <a:effectLst/>
                          <a:latin typeface="+mn-lt"/>
                        </a:rPr>
                        <a:t>в</a:t>
                      </a:r>
                      <a:r>
                        <a:rPr lang="ru-RU" sz="950" b="1" spc="-30" dirty="0">
                          <a:effectLst/>
                          <a:latin typeface="+mn-lt"/>
                        </a:rPr>
                        <a:t> </a:t>
                      </a:r>
                      <a:r>
                        <a:rPr lang="ru-RU" sz="950" b="1" dirty="0">
                          <a:effectLst/>
                          <a:latin typeface="+mn-lt"/>
                        </a:rPr>
                        <a:t>соответствии</a:t>
                      </a:r>
                      <a:r>
                        <a:rPr lang="ru-RU" sz="950" b="1" spc="-20" dirty="0">
                          <a:effectLst/>
                          <a:latin typeface="+mn-lt"/>
                        </a:rPr>
                        <a:t> </a:t>
                      </a:r>
                      <a:r>
                        <a:rPr lang="ru-RU" sz="950" b="1" dirty="0">
                          <a:effectLst/>
                          <a:latin typeface="+mn-lt"/>
                        </a:rPr>
                        <a:t>с</a:t>
                      </a:r>
                      <a:r>
                        <a:rPr lang="ru-RU" sz="950" b="1" spc="-25" dirty="0">
                          <a:effectLst/>
                          <a:latin typeface="+mn-lt"/>
                        </a:rPr>
                        <a:t> </a:t>
                      </a:r>
                      <a:r>
                        <a:rPr lang="ru-RU" sz="950" b="1" dirty="0">
                          <a:effectLst/>
                          <a:latin typeface="+mn-lt"/>
                        </a:rPr>
                        <a:t>ФГОС</a:t>
                      </a:r>
                      <a:endParaRPr lang="ru-RU" sz="950" b="1" dirty="0">
                        <a:effectLst/>
                        <a:latin typeface="+mn-lt"/>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292093">
                <a:tc>
                  <a:txBody>
                    <a:bodyPr/>
                    <a:lstStyle/>
                    <a:p>
                      <a:pPr marL="13970" algn="ctr">
                        <a:spcAft>
                          <a:spcPts val="0"/>
                        </a:spcAft>
                      </a:pPr>
                      <a:r>
                        <a:rPr lang="ru-RU" sz="950" dirty="0">
                          <a:effectLst/>
                          <a:latin typeface="+mn-lt"/>
                          <a:ea typeface="Times New Roman" panose="02020603050405020304" pitchFamily="18" charset="0"/>
                          <a:cs typeface="Times New Roman" panose="02020603050405020304" pitchFamily="18" charset="0"/>
                        </a:rPr>
                        <a:t>1</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Освоение и применение знаний о размещении основных географических объектов и территориальной организации природы и общества: приводить примеры наиболее крупных стран по численности населения, стран – лидеров по производству основных видов промышленной и сельскохозяйственной продукции</a:t>
                      </a:r>
                    </a:p>
                  </a:txBody>
                  <a:tcPr marL="9525" marR="9525" marT="9525" marB="0">
                    <a:noFill/>
                  </a:tcPr>
                </a:tc>
                <a:extLst>
                  <a:ext uri="{0D108BD9-81ED-4DB2-BD59-A6C34878D82A}">
                    <a16:rowId xmlns:a16="http://schemas.microsoft.com/office/drawing/2014/main" val="3392768954"/>
                  </a:ext>
                </a:extLst>
              </a:tr>
              <a:tr h="292093">
                <a:tc>
                  <a:txBody>
                    <a:bodyPr/>
                    <a:lstStyle/>
                    <a:p>
                      <a:pPr marL="13970" algn="ctr">
                        <a:spcAft>
                          <a:spcPts val="0"/>
                        </a:spcAft>
                      </a:pPr>
                      <a:r>
                        <a:rPr lang="ru-RU" sz="950" dirty="0">
                          <a:effectLst/>
                          <a:latin typeface="+mn-lt"/>
                          <a:ea typeface="Times New Roman" panose="02020603050405020304" pitchFamily="18" charset="0"/>
                          <a:cs typeface="Times New Roman" panose="02020603050405020304" pitchFamily="18" charset="0"/>
                        </a:rPr>
                        <a:t>2</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Сформированность системы комплексных социально ориентированных географических знаний о закономерностях развития природы, размещения населения и хозяйства: владение географической терминологией и системой базовых географических понятий</a:t>
                      </a:r>
                    </a:p>
                  </a:txBody>
                  <a:tcPr marL="9525" marR="9525" marT="9525" marB="0">
                    <a:noFill/>
                  </a:tcPr>
                </a:tc>
                <a:extLst>
                  <a:ext uri="{0D108BD9-81ED-4DB2-BD59-A6C34878D82A}">
                    <a16:rowId xmlns:a16="http://schemas.microsoft.com/office/drawing/2014/main" val="3853898421"/>
                  </a:ext>
                </a:extLst>
              </a:tr>
              <a:tr h="181198">
                <a:tc>
                  <a:txBody>
                    <a:bodyPr/>
                    <a:lstStyle/>
                    <a:p>
                      <a:pPr marL="13970" algn="ctr">
                        <a:spcAft>
                          <a:spcPts val="0"/>
                        </a:spcAft>
                      </a:pPr>
                      <a:r>
                        <a:rPr lang="ru-RU" sz="950" dirty="0">
                          <a:effectLst/>
                          <a:latin typeface="+mn-lt"/>
                          <a:ea typeface="Times New Roman" panose="02020603050405020304" pitchFamily="18" charset="0"/>
                          <a:cs typeface="Times New Roman" panose="02020603050405020304" pitchFamily="18" charset="0"/>
                        </a:rPr>
                        <a:t>3</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Сформированность системы комплексных социально ориентированных географических знаний о закономерностях развития природы, размещения населения и хозяйства</a:t>
                      </a:r>
                    </a:p>
                  </a:txBody>
                  <a:tcPr marL="9525" marR="9525" marT="9525" marB="0">
                    <a:noFill/>
                  </a:tcPr>
                </a:tc>
                <a:extLst>
                  <a:ext uri="{0D108BD9-81ED-4DB2-BD59-A6C34878D82A}">
                    <a16:rowId xmlns:a16="http://schemas.microsoft.com/office/drawing/2014/main" val="1282275942"/>
                  </a:ext>
                </a:extLst>
              </a:tr>
              <a:tr h="203430">
                <a:tc>
                  <a:txBody>
                    <a:bodyPr/>
                    <a:lstStyle/>
                    <a:p>
                      <a:pPr marL="13970" algn="ctr">
                        <a:spcAft>
                          <a:spcPts val="0"/>
                        </a:spcAft>
                      </a:pPr>
                      <a:r>
                        <a:rPr lang="ru-RU" sz="950" dirty="0">
                          <a:effectLst/>
                          <a:latin typeface="+mn-lt"/>
                          <a:ea typeface="Times New Roman" panose="02020603050405020304" pitchFamily="18" charset="0"/>
                          <a:cs typeface="Times New Roman" panose="02020603050405020304" pitchFamily="18" charset="0"/>
                        </a:rPr>
                        <a:t>4</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Использовать знания об основных географических закономерностях для сравнения структуры экономики аграрных, индустриальных и постиндустриальных стран</a:t>
                      </a:r>
                    </a:p>
                  </a:txBody>
                  <a:tcPr marL="9525" marR="9525" marT="9525" marB="0">
                    <a:noFill/>
                  </a:tcPr>
                </a:tc>
                <a:extLst>
                  <a:ext uri="{0D108BD9-81ED-4DB2-BD59-A6C34878D82A}">
                    <a16:rowId xmlns:a16="http://schemas.microsoft.com/office/drawing/2014/main" val="4211426864"/>
                  </a:ext>
                </a:extLst>
              </a:tr>
              <a:tr h="292093">
                <a:tc>
                  <a:txBody>
                    <a:bodyPr/>
                    <a:lstStyle/>
                    <a:p>
                      <a:pPr marL="13970" algn="ctr">
                        <a:spcAft>
                          <a:spcPts val="0"/>
                        </a:spcAft>
                      </a:pPr>
                      <a:r>
                        <a:rPr lang="ru-RU" sz="950" dirty="0">
                          <a:effectLst/>
                          <a:latin typeface="+mn-lt"/>
                          <a:ea typeface="Times New Roman" panose="02020603050405020304" pitchFamily="18" charset="0"/>
                          <a:cs typeface="Times New Roman" panose="02020603050405020304" pitchFamily="18" charset="0"/>
                        </a:rPr>
                        <a:t>5</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Владение географической терминологией и системой базовых географических понятий: применять понятие «</a:t>
                      </a:r>
                      <a:r>
                        <a:rPr lang="ru-RU" sz="1100" b="0" i="0" u="none" strike="noStrike" dirty="0" err="1">
                          <a:solidFill>
                            <a:srgbClr val="000000"/>
                          </a:solidFill>
                          <a:effectLst/>
                          <a:latin typeface="Calibri" panose="020F0502020204030204" pitchFamily="34" charset="0"/>
                        </a:rPr>
                        <a:t>ресурсообеспеченность</a:t>
                      </a:r>
                      <a:r>
                        <a:rPr lang="ru-RU" sz="1100" b="0" i="0" u="none" strike="noStrike" dirty="0">
                          <a:solidFill>
                            <a:srgbClr val="000000"/>
                          </a:solidFill>
                          <a:effectLst/>
                          <a:latin typeface="Calibri" panose="020F0502020204030204" pitchFamily="34" charset="0"/>
                        </a:rPr>
                        <a:t>» для решения учебных и (или) практико-ориентированных задач</a:t>
                      </a:r>
                    </a:p>
                  </a:txBody>
                  <a:tcPr marL="9525" marR="9525" marT="9525" marB="0">
                    <a:noFill/>
                  </a:tcPr>
                </a:tc>
                <a:extLst>
                  <a:ext uri="{0D108BD9-81ED-4DB2-BD59-A6C34878D82A}">
                    <a16:rowId xmlns:a16="http://schemas.microsoft.com/office/drawing/2014/main" val="3000504174"/>
                  </a:ext>
                </a:extLst>
              </a:tr>
              <a:tr h="292093">
                <a:tc>
                  <a:txBody>
                    <a:bodyPr/>
                    <a:lstStyle/>
                    <a:p>
                      <a:pPr marL="13970" algn="ctr">
                        <a:spcAft>
                          <a:spcPts val="0"/>
                        </a:spcAft>
                      </a:pPr>
                      <a:r>
                        <a:rPr lang="ru-RU" sz="950" dirty="0">
                          <a:effectLst/>
                          <a:latin typeface="+mn-lt"/>
                          <a:ea typeface="Times New Roman" panose="02020603050405020304" pitchFamily="18" charset="0"/>
                          <a:cs typeface="Times New Roman" panose="02020603050405020304" pitchFamily="18" charset="0"/>
                        </a:rPr>
                        <a:t>6</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Владение географической терминологией и системой базовых географических понятий: различать понятия воспроизводство населения, демографическая политика, урбанизация, ложная урбанизация, </a:t>
                      </a:r>
                      <a:r>
                        <a:rPr lang="ru-RU" sz="1100" b="0" i="0" u="none" strike="noStrike" dirty="0" err="1">
                          <a:solidFill>
                            <a:srgbClr val="000000"/>
                          </a:solidFill>
                          <a:effectLst/>
                          <a:latin typeface="Calibri" panose="020F0502020204030204" pitchFamily="34" charset="0"/>
                        </a:rPr>
                        <a:t>энергопереход</a:t>
                      </a:r>
                      <a:r>
                        <a:rPr lang="ru-RU" sz="1100" b="0" i="0" u="none" strike="noStrike" dirty="0">
                          <a:solidFill>
                            <a:srgbClr val="000000"/>
                          </a:solidFill>
                          <a:effectLst/>
                          <a:latin typeface="Calibri" panose="020F0502020204030204" pitchFamily="34" charset="0"/>
                        </a:rPr>
                        <a:t>, экономическая интеграция, международная хозяйственная специализация, международное географическое разделение труда</a:t>
                      </a:r>
                    </a:p>
                  </a:txBody>
                  <a:tcPr marL="9525" marR="9525" marT="9525" marB="0">
                    <a:noFill/>
                  </a:tcPr>
                </a:tc>
                <a:extLst>
                  <a:ext uri="{0D108BD9-81ED-4DB2-BD59-A6C34878D82A}">
                    <a16:rowId xmlns:a16="http://schemas.microsoft.com/office/drawing/2014/main" val="1957378404"/>
                  </a:ext>
                </a:extLst>
              </a:tr>
              <a:tr h="193277">
                <a:tc>
                  <a:txBody>
                    <a:bodyPr/>
                    <a:lstStyle/>
                    <a:p>
                      <a:pPr marL="13970" algn="ctr">
                        <a:spcAft>
                          <a:spcPts val="0"/>
                        </a:spcAft>
                      </a:pPr>
                      <a:r>
                        <a:rPr lang="ru-RU" sz="950" dirty="0">
                          <a:effectLst/>
                          <a:latin typeface="+mn-lt"/>
                          <a:ea typeface="Times New Roman" panose="02020603050405020304" pitchFamily="18" charset="0"/>
                          <a:cs typeface="Times New Roman" panose="02020603050405020304" pitchFamily="18" charset="0"/>
                        </a:rPr>
                        <a:t>7</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Использовать знания об основных географических закономерностях для сравнения показателей, характеризующих демографическую ситуацию и качество жизни населения отдельных стран</a:t>
                      </a:r>
                    </a:p>
                  </a:txBody>
                  <a:tcPr marL="9525" marR="9525" marT="9525" marB="0">
                    <a:noFill/>
                  </a:tcPr>
                </a:tc>
                <a:extLst>
                  <a:ext uri="{0D108BD9-81ED-4DB2-BD59-A6C34878D82A}">
                    <a16:rowId xmlns:a16="http://schemas.microsoft.com/office/drawing/2014/main" val="1218871463"/>
                  </a:ext>
                </a:extLst>
              </a:tr>
              <a:tr h="190500">
                <a:tc>
                  <a:txBody>
                    <a:bodyPr/>
                    <a:lstStyle/>
                    <a:p>
                      <a:pPr marL="13970" algn="ctr">
                        <a:spcAft>
                          <a:spcPts val="0"/>
                        </a:spcAft>
                      </a:pPr>
                      <a:r>
                        <a:rPr lang="ru-RU" sz="950" dirty="0">
                          <a:effectLst/>
                          <a:latin typeface="+mn-lt"/>
                          <a:ea typeface="Times New Roman" panose="02020603050405020304" pitchFamily="18" charset="0"/>
                          <a:cs typeface="Times New Roman" panose="02020603050405020304" pitchFamily="18" charset="0"/>
                        </a:rPr>
                        <a:t>8</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Сформированность системы комплексных социально ориентированных географических знаний о закономерностях размещения населения</a:t>
                      </a:r>
                    </a:p>
                  </a:txBody>
                  <a:tcPr marL="9525" marR="9525" marT="9525" marB="0">
                    <a:noFill/>
                  </a:tcPr>
                </a:tc>
                <a:extLst>
                  <a:ext uri="{0D108BD9-81ED-4DB2-BD59-A6C34878D82A}">
                    <a16:rowId xmlns:a16="http://schemas.microsoft.com/office/drawing/2014/main" val="3373635389"/>
                  </a:ext>
                </a:extLst>
              </a:tr>
              <a:tr h="292093">
                <a:tc>
                  <a:txBody>
                    <a:bodyPr/>
                    <a:lstStyle/>
                    <a:p>
                      <a:pPr marL="13970" algn="ctr">
                        <a:spcAft>
                          <a:spcPts val="0"/>
                        </a:spcAft>
                      </a:pPr>
                      <a:r>
                        <a:rPr lang="ru-RU" sz="950" dirty="0">
                          <a:effectLst/>
                          <a:latin typeface="+mn-lt"/>
                          <a:ea typeface="Times New Roman" panose="02020603050405020304" pitchFamily="18" charset="0"/>
                          <a:cs typeface="Times New Roman" panose="02020603050405020304" pitchFamily="18" charset="0"/>
                        </a:rPr>
                        <a:t>9</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Владение умениями географического анализа и интерпретации информации из различных источников: формулировать выводы и заключения на основе анализа и интерпретации информации из различных источников</a:t>
                      </a:r>
                    </a:p>
                  </a:txBody>
                  <a:tcPr marL="9525" marR="9525" marT="9525" marB="0">
                    <a:noFill/>
                  </a:tcPr>
                </a:tc>
                <a:extLst>
                  <a:ext uri="{0D108BD9-81ED-4DB2-BD59-A6C34878D82A}">
                    <a16:rowId xmlns:a16="http://schemas.microsoft.com/office/drawing/2014/main" val="1731105470"/>
                  </a:ext>
                </a:extLst>
              </a:tr>
              <a:tr h="292093">
                <a:tc>
                  <a:txBody>
                    <a:bodyPr/>
                    <a:lstStyle/>
                    <a:p>
                      <a:pPr marL="13970" algn="ctr">
                        <a:spcAft>
                          <a:spcPts val="0"/>
                        </a:spcAft>
                      </a:pPr>
                      <a:r>
                        <a:rPr lang="ru-RU" sz="950" dirty="0">
                          <a:effectLst/>
                          <a:latin typeface="+mn-lt"/>
                          <a:ea typeface="Times New Roman" panose="02020603050405020304" pitchFamily="18" charset="0"/>
                          <a:cs typeface="Times New Roman" panose="02020603050405020304" pitchFamily="18" charset="0"/>
                        </a:rPr>
                        <a:t>10</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Владение умениями географического анализа и интерпретации информации из различных источников: находить, отбирать, систематизировать информацию, необходимую для изучения географических объектов и явлений, отдельных территорий мира и России, их обеспеченности природными ресурсами, хозяйственного потенциала</a:t>
                      </a:r>
                    </a:p>
                  </a:txBody>
                  <a:tcPr marL="9525" marR="9525" marT="9525" marB="0">
                    <a:noFill/>
                  </a:tcPr>
                </a:tc>
                <a:extLst>
                  <a:ext uri="{0D108BD9-81ED-4DB2-BD59-A6C34878D82A}">
                    <a16:rowId xmlns:a16="http://schemas.microsoft.com/office/drawing/2014/main" val="2040890048"/>
                  </a:ext>
                </a:extLst>
              </a:tr>
              <a:tr h="292093">
                <a:tc>
                  <a:txBody>
                    <a:bodyPr/>
                    <a:lstStyle/>
                    <a:p>
                      <a:pPr marL="13970" algn="ctr">
                        <a:spcAft>
                          <a:spcPts val="0"/>
                        </a:spcAft>
                      </a:pPr>
                      <a:r>
                        <a:rPr lang="ru-RU" sz="950" dirty="0">
                          <a:effectLst/>
                          <a:latin typeface="+mn-lt"/>
                          <a:ea typeface="Times New Roman" panose="02020603050405020304" pitchFamily="18" charset="0"/>
                          <a:cs typeface="Times New Roman" panose="02020603050405020304" pitchFamily="18" charset="0"/>
                        </a:rPr>
                        <a:t>11</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Сформированность умений находить и использовать различные источники географической информации для решения учебных и (или) практико-ориентированных задач: выбирать и использовать источники географической информации, адекватные решаемым задачам</a:t>
                      </a:r>
                    </a:p>
                  </a:txBody>
                  <a:tcPr marL="9525" marR="9525" marT="9525" marB="0">
                    <a:noFill/>
                  </a:tcPr>
                </a:tc>
                <a:extLst>
                  <a:ext uri="{0D108BD9-81ED-4DB2-BD59-A6C34878D82A}">
                    <a16:rowId xmlns:a16="http://schemas.microsoft.com/office/drawing/2014/main" val="4225414144"/>
                  </a:ext>
                </a:extLst>
              </a:tr>
              <a:tr h="292093">
                <a:tc>
                  <a:txBody>
                    <a:bodyPr/>
                    <a:lstStyle/>
                    <a:p>
                      <a:pPr marL="13970" algn="ctr">
                        <a:spcAft>
                          <a:spcPts val="0"/>
                        </a:spcAft>
                      </a:pPr>
                      <a:r>
                        <a:rPr lang="ru-RU" sz="950" dirty="0">
                          <a:effectLst/>
                          <a:latin typeface="+mn-lt"/>
                          <a:ea typeface="Times New Roman" panose="02020603050405020304" pitchFamily="18" charset="0"/>
                          <a:cs typeface="Times New Roman" panose="02020603050405020304" pitchFamily="18" charset="0"/>
                        </a:rPr>
                        <a:t>12</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Владение умениями географического анализа и интерпретации информации из различных источников: формулировать выводы и заключения на основе анализа интерпретации информации из различных источников</a:t>
                      </a:r>
                    </a:p>
                  </a:txBody>
                  <a:tcPr marL="9525" marR="9525" marT="9525" marB="0">
                    <a:noFill/>
                  </a:tcPr>
                </a:tc>
                <a:extLst>
                  <a:ext uri="{0D108BD9-81ED-4DB2-BD59-A6C34878D82A}">
                    <a16:rowId xmlns:a16="http://schemas.microsoft.com/office/drawing/2014/main" val="2104790511"/>
                  </a:ext>
                </a:extLst>
              </a:tr>
              <a:tr h="292093">
                <a:tc>
                  <a:txBody>
                    <a:bodyPr/>
                    <a:lstStyle/>
                    <a:p>
                      <a:pPr marL="13970" algn="ctr">
                        <a:spcAft>
                          <a:spcPts val="0"/>
                        </a:spcAft>
                      </a:pPr>
                      <a:r>
                        <a:rPr lang="ru-RU" sz="950" dirty="0">
                          <a:effectLst/>
                          <a:latin typeface="+mn-lt"/>
                          <a:ea typeface="Times New Roman" panose="02020603050405020304" pitchFamily="18" charset="0"/>
                          <a:cs typeface="Times New Roman" panose="02020603050405020304" pitchFamily="18" charset="0"/>
                        </a:rPr>
                        <a:t>13</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Сформированность знаний об основных проблемах взаимодействия природы и общества, о природных и социально-экономических аспектах экологических проблем: описывать географические аспекты проблем взаимодействия природы и общества, различия в особенностях проявления глобальных изменений климата, повышения уровня Мирового океана; сформированность умений находить и использовать различные источники географической информации для решения учебных и (или) практико-ориентированных задач: выбирать и использовать источники географической информации, адекватные решаемым задачам</a:t>
                      </a:r>
                    </a:p>
                  </a:txBody>
                  <a:tcPr marL="9525" marR="9525" marT="9525" marB="0">
                    <a:noFill/>
                  </a:tcPr>
                </a:tc>
                <a:extLst>
                  <a:ext uri="{0D108BD9-81ED-4DB2-BD59-A6C34878D82A}">
                    <a16:rowId xmlns:a16="http://schemas.microsoft.com/office/drawing/2014/main" val="1554783674"/>
                  </a:ext>
                </a:extLst>
              </a:tr>
              <a:tr h="292093">
                <a:tc>
                  <a:txBody>
                    <a:bodyPr/>
                    <a:lstStyle/>
                    <a:p>
                      <a:pPr marL="13970" algn="ctr">
                        <a:spcAft>
                          <a:spcPts val="0"/>
                        </a:spcAft>
                      </a:pPr>
                      <a:r>
                        <a:rPr lang="ru-RU" sz="950" dirty="0">
                          <a:effectLst/>
                          <a:latin typeface="+mn-lt"/>
                          <a:ea typeface="Times New Roman" panose="02020603050405020304" pitchFamily="18" charset="0"/>
                          <a:cs typeface="Times New Roman" panose="02020603050405020304" pitchFamily="18" charset="0"/>
                        </a:rPr>
                        <a:t>14</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Освоение и применение знаний о размещении основных географических объектов: выбирать и использовать источники географической информации для определения положения и взаиморасположения объектов в пространстве</a:t>
                      </a:r>
                    </a:p>
                  </a:txBody>
                  <a:tcPr marL="9525" marR="9525" marT="9525" marB="0">
                    <a:noFill/>
                  </a:tcPr>
                </a:tc>
                <a:extLst>
                  <a:ext uri="{0D108BD9-81ED-4DB2-BD59-A6C34878D82A}">
                    <a16:rowId xmlns:a16="http://schemas.microsoft.com/office/drawing/2014/main" val="3471774395"/>
                  </a:ext>
                </a:extLst>
              </a:tr>
              <a:tr h="292093">
                <a:tc>
                  <a:txBody>
                    <a:bodyPr/>
                    <a:lstStyle/>
                    <a:p>
                      <a:pPr marL="13970" algn="ctr">
                        <a:spcAft>
                          <a:spcPts val="0"/>
                        </a:spcAft>
                      </a:pPr>
                      <a:r>
                        <a:rPr lang="ru-RU" sz="950" dirty="0">
                          <a:effectLst/>
                          <a:latin typeface="+mn-lt"/>
                          <a:ea typeface="Times New Roman" panose="02020603050405020304" pitchFamily="18" charset="0"/>
                          <a:cs typeface="Times New Roman" panose="02020603050405020304" pitchFamily="18" charset="0"/>
                        </a:rPr>
                        <a:t>15</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Владение географической терминологией и системой базовых географических понятий: применять понятия: воспроизводство населения, демографическая политика, урбанизация, ложная урбанизация, </a:t>
                      </a:r>
                      <a:r>
                        <a:rPr lang="ru-RU" sz="1100" b="0" i="0" u="none" strike="noStrike" dirty="0" err="1">
                          <a:solidFill>
                            <a:srgbClr val="000000"/>
                          </a:solidFill>
                          <a:effectLst/>
                          <a:latin typeface="Calibri" panose="020F0502020204030204" pitchFamily="34" charset="0"/>
                        </a:rPr>
                        <a:t>энергопереход</a:t>
                      </a:r>
                      <a:r>
                        <a:rPr lang="ru-RU" sz="1100" b="0" i="0" u="none" strike="noStrike" dirty="0">
                          <a:solidFill>
                            <a:srgbClr val="000000"/>
                          </a:solidFill>
                          <a:effectLst/>
                          <a:latin typeface="Calibri" panose="020F0502020204030204" pitchFamily="34" charset="0"/>
                        </a:rPr>
                        <a:t>, экономическая интеграция, международная хозяйственная специализация, международное географическое разделение труда для решения учебных и (или) практико-ориентированных задач</a:t>
                      </a:r>
                    </a:p>
                  </a:txBody>
                  <a:tcPr marL="9525" marR="9525" marT="9525" marB="0">
                    <a:noFill/>
                  </a:tcPr>
                </a:tc>
                <a:extLst>
                  <a:ext uri="{0D108BD9-81ED-4DB2-BD59-A6C34878D82A}">
                    <a16:rowId xmlns:a16="http://schemas.microsoft.com/office/drawing/2014/main" val="487078361"/>
                  </a:ext>
                </a:extLst>
              </a:tr>
              <a:tr h="216703">
                <a:tc>
                  <a:txBody>
                    <a:bodyPr/>
                    <a:lstStyle/>
                    <a:p>
                      <a:pPr marL="13970" algn="ctr">
                        <a:spcAft>
                          <a:spcPts val="0"/>
                        </a:spcAft>
                      </a:pPr>
                      <a:r>
                        <a:rPr lang="ru-RU" sz="950" dirty="0">
                          <a:effectLst/>
                          <a:latin typeface="+mn-lt"/>
                          <a:ea typeface="Times New Roman" panose="02020603050405020304" pitchFamily="18" charset="0"/>
                          <a:cs typeface="Times New Roman" panose="02020603050405020304" pitchFamily="18" charset="0"/>
                        </a:rPr>
                        <a:t>16</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Сформированность умения применять географические знания для объяснения изученных социально-экономических и геоэкологических процессов и явлений</a:t>
                      </a:r>
                    </a:p>
                  </a:txBody>
                  <a:tcPr marL="9525" marR="9525" marT="9525" marB="0">
                    <a:noFill/>
                  </a:tcPr>
                </a:tc>
                <a:extLst>
                  <a:ext uri="{0D108BD9-81ED-4DB2-BD59-A6C34878D82A}">
                    <a16:rowId xmlns:a16="http://schemas.microsoft.com/office/drawing/2014/main" val="3361323306"/>
                  </a:ext>
                </a:extLst>
              </a:tr>
              <a:tr h="143768">
                <a:tc>
                  <a:txBody>
                    <a:bodyPr/>
                    <a:lstStyle/>
                    <a:p>
                      <a:pPr marL="13970" algn="ctr">
                        <a:spcAft>
                          <a:spcPts val="0"/>
                        </a:spcAft>
                      </a:pPr>
                      <a:r>
                        <a:rPr lang="ru-RU" sz="950" dirty="0">
                          <a:effectLst/>
                          <a:latin typeface="+mn-lt"/>
                          <a:ea typeface="Times New Roman" panose="02020603050405020304" pitchFamily="18" charset="0"/>
                          <a:cs typeface="Times New Roman" panose="02020603050405020304" pitchFamily="18" charset="0"/>
                        </a:rPr>
                        <a:t>17К1</a:t>
                      </a:r>
                    </a:p>
                  </a:txBody>
                  <a:tcPr marL="0" marR="0" marT="0" marB="0" anchor="ctr">
                    <a:noFill/>
                  </a:tcPr>
                </a:tc>
                <a:tc rowSpan="2">
                  <a:txBody>
                    <a:bodyPr/>
                    <a:lstStyle/>
                    <a:p>
                      <a:pPr algn="l" fontAlgn="b"/>
                      <a:r>
                        <a:rPr lang="ru-RU" sz="1100" b="0" i="0" u="none" strike="noStrike" dirty="0">
                          <a:solidFill>
                            <a:srgbClr val="000000"/>
                          </a:solidFill>
                          <a:effectLst/>
                          <a:latin typeface="Calibri" panose="020F0502020204030204" pitchFamily="34" charset="0"/>
                        </a:rPr>
                        <a:t>Сформированность умения применять географические знания для оценки разнообразных явлений и процессов</a:t>
                      </a:r>
                    </a:p>
                  </a:txBody>
                  <a:tcPr marL="9525" marR="9525" marT="9525" marB="0">
                    <a:noFill/>
                  </a:tcPr>
                </a:tc>
                <a:extLst>
                  <a:ext uri="{0D108BD9-81ED-4DB2-BD59-A6C34878D82A}">
                    <a16:rowId xmlns:a16="http://schemas.microsoft.com/office/drawing/2014/main" val="110799684"/>
                  </a:ext>
                </a:extLst>
              </a:tr>
              <a:tr h="46613">
                <a:tc>
                  <a:txBody>
                    <a:bodyPr/>
                    <a:lstStyle/>
                    <a:p>
                      <a:pPr marL="13970" algn="ctr">
                        <a:spcAft>
                          <a:spcPts val="0"/>
                        </a:spcAft>
                      </a:pPr>
                      <a:r>
                        <a:rPr lang="ru-RU" sz="950" dirty="0">
                          <a:effectLst/>
                          <a:latin typeface="+mn-lt"/>
                          <a:ea typeface="Times New Roman" panose="02020603050405020304" pitchFamily="18" charset="0"/>
                          <a:cs typeface="Times New Roman" panose="02020603050405020304" pitchFamily="18" charset="0"/>
                        </a:rPr>
                        <a:t>17К2</a:t>
                      </a:r>
                    </a:p>
                  </a:txBody>
                  <a:tcPr marL="0" marR="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2067784926"/>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sp>
        <p:nvSpPr>
          <p:cNvPr id="5" name="TextBox 4">
            <a:extLst>
              <a:ext uri="{FF2B5EF4-FFF2-40B4-BE49-F238E27FC236}">
                <a16:creationId xmlns:a16="http://schemas.microsoft.com/office/drawing/2014/main" id="{72375546-05F7-476C-8D2C-1D2B6783B599}"/>
              </a:ext>
            </a:extLst>
          </p:cNvPr>
          <p:cNvSpPr txBox="1"/>
          <p:nvPr/>
        </p:nvSpPr>
        <p:spPr>
          <a:xfrm>
            <a:off x="10717427" y="29739"/>
            <a:ext cx="1474574"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География,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39809069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362281" cy="653802"/>
          </a:xfrm>
        </p:spPr>
        <p:txBody>
          <a:bodyPr>
            <a:noAutofit/>
          </a:bodyPr>
          <a:lstStyle/>
          <a:p>
            <a:r>
              <a:rPr lang="ru-RU" sz="2000" dirty="0"/>
              <a:t>Изменение доли участников по качеству знаний («4»+«5») по результатам ВПР в  2021 г., 2022 г., 2023 г., 2025 гг. </a:t>
            </a:r>
            <a:r>
              <a:rPr lang="ru-RU" sz="1400" dirty="0">
                <a:solidFill>
                  <a:srgbClr val="FF0000"/>
                </a:solidFill>
              </a:rPr>
              <a:t>(в 2024 г. география в 10 классах не проводилась)</a:t>
            </a:r>
            <a:endParaRPr lang="ru-RU" sz="2000" dirty="0">
              <a:solidFill>
                <a:srgbClr val="FF0000"/>
              </a:solidFill>
            </a:endParaRP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2955648395"/>
              </p:ext>
            </p:extLst>
          </p:nvPr>
        </p:nvGraphicFramePr>
        <p:xfrm>
          <a:off x="200025" y="868442"/>
          <a:ext cx="11880000" cy="3060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056B14E-2A96-4A38-AFEB-81B2A71D1147}"/>
              </a:ext>
            </a:extLst>
          </p:cNvPr>
          <p:cNvSpPr txBox="1"/>
          <p:nvPr/>
        </p:nvSpPr>
        <p:spPr>
          <a:xfrm>
            <a:off x="10717427" y="29739"/>
            <a:ext cx="1474574"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География,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graphicFrame>
        <p:nvGraphicFramePr>
          <p:cNvPr id="8" name="Диаграмма 7">
            <a:extLst>
              <a:ext uri="{FF2B5EF4-FFF2-40B4-BE49-F238E27FC236}">
                <a16:creationId xmlns:a16="http://schemas.microsoft.com/office/drawing/2014/main" id="{9A70168D-6C05-4AA6-9C8C-581001669036}"/>
              </a:ext>
            </a:extLst>
          </p:cNvPr>
          <p:cNvGraphicFramePr/>
          <p:nvPr>
            <p:extLst>
              <p:ext uri="{D42A27DB-BD31-4B8C-83A1-F6EECF244321}">
                <p14:modId xmlns:p14="http://schemas.microsoft.com/office/powerpoint/2010/main" val="3723119730"/>
              </p:ext>
            </p:extLst>
          </p:nvPr>
        </p:nvGraphicFramePr>
        <p:xfrm>
          <a:off x="114301" y="3821328"/>
          <a:ext cx="11963400" cy="2933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1282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русскому языку</a:t>
            </a:r>
          </a:p>
        </p:txBody>
      </p:sp>
    </p:spTree>
    <p:extLst>
      <p:ext uri="{BB962C8B-B14F-4D97-AF65-F5344CB8AC3E}">
        <p14:creationId xmlns:p14="http://schemas.microsoft.com/office/powerpoint/2010/main" val="27964153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lstStyle/>
          <a:p>
            <a:r>
              <a:rPr lang="ru-RU"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73230655"/>
              </p:ext>
            </p:extLst>
          </p:nvPr>
        </p:nvGraphicFramePr>
        <p:xfrm>
          <a:off x="409575" y="723900"/>
          <a:ext cx="11363325" cy="53911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267841" y="6340614"/>
            <a:ext cx="329501" cy="178149"/>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269763" y="6588111"/>
            <a:ext cx="327574" cy="194414"/>
          </a:xfrm>
          <a:prstGeom prst="rect">
            <a:avLst/>
          </a:prstGeom>
          <a:solidFill>
            <a:schemeClr val="accent2">
              <a:lumMod val="60000"/>
              <a:lumOff val="40000"/>
            </a:schemeClr>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267835" y="6077441"/>
            <a:ext cx="329512" cy="194442"/>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3" name="TextBox 12">
            <a:extLst>
              <a:ext uri="{FF2B5EF4-FFF2-40B4-BE49-F238E27FC236}">
                <a16:creationId xmlns:a16="http://schemas.microsoft.com/office/drawing/2014/main" id="{84F28BA9-1566-4751-AA28-3245BA977235}"/>
              </a:ext>
            </a:extLst>
          </p:cNvPr>
          <p:cNvSpPr txBox="1"/>
          <p:nvPr/>
        </p:nvSpPr>
        <p:spPr>
          <a:xfrm>
            <a:off x="10717427" y="29739"/>
            <a:ext cx="1474574"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География,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26747738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lstStyle/>
          <a:p>
            <a:r>
              <a:rPr lang="ru-RU"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452984305"/>
              </p:ext>
            </p:extLst>
          </p:nvPr>
        </p:nvGraphicFramePr>
        <p:xfrm>
          <a:off x="139546" y="2952750"/>
          <a:ext cx="3756179" cy="95250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296363">
                <a:tc>
                  <a:txBody>
                    <a:bodyPr/>
                    <a:lstStyle/>
                    <a:p>
                      <a:pPr algn="ctr"/>
                      <a:r>
                        <a:rPr lang="ru-RU" sz="1400" dirty="0"/>
                        <a:t>Количество участников</a:t>
                      </a:r>
                    </a:p>
                  </a:txBody>
                  <a:tcPr anchor="ctr"/>
                </a:tc>
                <a:tc>
                  <a:txBody>
                    <a:bodyPr/>
                    <a:lstStyle/>
                    <a:p>
                      <a:pPr algn="ctr"/>
                      <a:r>
                        <a:rPr lang="ru-RU" sz="1400" dirty="0"/>
                        <a:t>11 класс</a:t>
                      </a:r>
                    </a:p>
                  </a:txBody>
                  <a:tcPr anchor="ctr"/>
                </a:tc>
                <a:extLst>
                  <a:ext uri="{0D108BD9-81ED-4DB2-BD59-A6C34878D82A}">
                    <a16:rowId xmlns:a16="http://schemas.microsoft.com/office/drawing/2014/main" val="3892861024"/>
                  </a:ext>
                </a:extLst>
              </a:tr>
              <a:tr h="342900">
                <a:tc>
                  <a:txBody>
                    <a:bodyPr/>
                    <a:lstStyle/>
                    <a:p>
                      <a:pPr algn="ctr"/>
                      <a:r>
                        <a:rPr lang="ru-RU" sz="1400" dirty="0"/>
                        <a:t>Россия (вся выборка)</a:t>
                      </a:r>
                    </a:p>
                  </a:txBody>
                  <a:tcPr anchor="ctr"/>
                </a:tc>
                <a:tc>
                  <a:txBody>
                    <a:bodyPr/>
                    <a:lstStyle/>
                    <a:p>
                      <a:pPr algn="ctr"/>
                      <a:r>
                        <a:rPr lang="ru-RU" sz="1400" dirty="0"/>
                        <a:t>183682</a:t>
                      </a:r>
                    </a:p>
                  </a:txBody>
                  <a:tcPr anchor="ctr"/>
                </a:tc>
                <a:extLst>
                  <a:ext uri="{0D108BD9-81ED-4DB2-BD59-A6C34878D82A}">
                    <a16:rowId xmlns:a16="http://schemas.microsoft.com/office/drawing/2014/main" val="1517554406"/>
                  </a:ext>
                </a:extLst>
              </a:tr>
              <a:tr h="285750">
                <a:tc>
                  <a:txBody>
                    <a:bodyPr/>
                    <a:lstStyle/>
                    <a:p>
                      <a:pPr algn="ctr"/>
                      <a:r>
                        <a:rPr lang="ru-RU" sz="1400" dirty="0"/>
                        <a:t>Приморский край</a:t>
                      </a:r>
                    </a:p>
                  </a:txBody>
                  <a:tcPr anchor="ctr"/>
                </a:tc>
                <a:tc>
                  <a:txBody>
                    <a:bodyPr/>
                    <a:lstStyle/>
                    <a:p>
                      <a:pPr algn="ctr"/>
                      <a:r>
                        <a:rPr lang="ru-RU" sz="1400" dirty="0"/>
                        <a:t>2399</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2516315937"/>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FC965D44-0FE4-4ED9-98AF-EAF1370F76D6}"/>
              </a:ext>
            </a:extLst>
          </p:cNvPr>
          <p:cNvSpPr txBox="1"/>
          <p:nvPr/>
        </p:nvSpPr>
        <p:spPr>
          <a:xfrm>
            <a:off x="10717427" y="29739"/>
            <a:ext cx="1474574"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География,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36999261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1644397504"/>
              </p:ext>
            </p:extLst>
          </p:nvPr>
        </p:nvGraphicFramePr>
        <p:xfrm>
          <a:off x="504189" y="723900"/>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5496954" y="4582948"/>
            <a:ext cx="291888" cy="3134617"/>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718093" y="5201742"/>
            <a:ext cx="267684" cy="1872821"/>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8426084" y="4858752"/>
            <a:ext cx="267682" cy="2558799"/>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420926" y="4687649"/>
            <a:ext cx="267679" cy="2901008"/>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A8123AB-B78E-4DA2-BDCE-A3E5D1AA0A7F}"/>
              </a:ext>
            </a:extLst>
          </p:cNvPr>
          <p:cNvSpPr txBox="1"/>
          <p:nvPr/>
        </p:nvSpPr>
        <p:spPr>
          <a:xfrm>
            <a:off x="2410079" y="6315665"/>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5498211" y="6296201"/>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8133171" y="6349898"/>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645394" y="6296201"/>
            <a:ext cx="552450" cy="369332"/>
          </a:xfrm>
          <a:prstGeom prst="rect">
            <a:avLst/>
          </a:prstGeom>
          <a:noFill/>
        </p:spPr>
        <p:txBody>
          <a:bodyPr wrap="square" rtlCol="0">
            <a:spAutoFit/>
          </a:bodyPr>
          <a:lstStyle/>
          <a:p>
            <a:r>
              <a:rPr lang="ru-RU" dirty="0"/>
              <a:t>«5»</a:t>
            </a:r>
          </a:p>
        </p:txBody>
      </p:sp>
      <p:sp>
        <p:nvSpPr>
          <p:cNvPr id="13" name="TextBox 12">
            <a:extLst>
              <a:ext uri="{FF2B5EF4-FFF2-40B4-BE49-F238E27FC236}">
                <a16:creationId xmlns:a16="http://schemas.microsoft.com/office/drawing/2014/main" id="{1A72BE72-0853-4BDB-ABED-B2FE49486FA1}"/>
              </a:ext>
            </a:extLst>
          </p:cNvPr>
          <p:cNvSpPr txBox="1"/>
          <p:nvPr/>
        </p:nvSpPr>
        <p:spPr>
          <a:xfrm>
            <a:off x="10717427" y="29739"/>
            <a:ext cx="1474574"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География,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6116305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131543532"/>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342F8CE-6787-476C-9CA0-DBF7BD0FCFB9}"/>
              </a:ext>
            </a:extLst>
          </p:cNvPr>
          <p:cNvSpPr txBox="1"/>
          <p:nvPr/>
        </p:nvSpPr>
        <p:spPr>
          <a:xfrm>
            <a:off x="10717427" y="29739"/>
            <a:ext cx="1474574"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География,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31331001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rmAutofit fontScale="90000"/>
          </a:bodyPr>
          <a:lstStyle/>
          <a:p>
            <a:r>
              <a:rPr lang="ru-RU" dirty="0"/>
              <a:t>Сравнение отметок за работу с отметками по журналу</a:t>
            </a:r>
          </a:p>
        </p:txBody>
      </p:sp>
      <mc:AlternateContent xmlns:mc="http://schemas.openxmlformats.org/markup-compatibility/2006" xmlns:cx1="http://schemas.microsoft.com/office/drawing/2015/9/8/chartex">
        <mc:Choice Requires="cx1">
          <p:graphicFrame>
            <p:nvGraphicFramePr>
              <p:cNvPr id="4" name="Диаграмма 3">
                <a:extLst>
                  <a:ext uri="{FF2B5EF4-FFF2-40B4-BE49-F238E27FC236}">
                    <a16:creationId xmlns:a16="http://schemas.microsoft.com/office/drawing/2014/main" id="{1826118E-A3D5-4740-A3C5-C744E71F263A}"/>
                  </a:ext>
                </a:extLst>
              </p:cNvPr>
              <p:cNvGraphicFramePr/>
              <p:nvPr>
                <p:extLst>
                  <p:ext uri="{D42A27DB-BD31-4B8C-83A1-F6EECF244321}">
                    <p14:modId xmlns:p14="http://schemas.microsoft.com/office/powerpoint/2010/main" val="265740722"/>
                  </p:ext>
                </p:extLst>
              </p:nvPr>
            </p:nvGraphicFramePr>
            <p:xfrm>
              <a:off x="1233181" y="1283516"/>
              <a:ext cx="9311535" cy="443435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Диаграмма 3">
                <a:extLst>
                  <a:ext uri="{FF2B5EF4-FFF2-40B4-BE49-F238E27FC236}">
                    <a16:creationId xmlns:a16="http://schemas.microsoft.com/office/drawing/2014/main" id="{1826118E-A3D5-4740-A3C5-C744E71F263A}"/>
                  </a:ext>
                </a:extLst>
              </p:cNvPr>
              <p:cNvPicPr>
                <a:picLocks noGrp="1" noRot="1" noChangeAspect="1" noMove="1" noResize="1" noEditPoints="1" noAdjustHandles="1" noChangeArrowheads="1" noChangeShapeType="1"/>
              </p:cNvPicPr>
              <p:nvPr/>
            </p:nvPicPr>
            <p:blipFill>
              <a:blip r:embed="rId3"/>
              <a:stretch>
                <a:fillRect/>
              </a:stretch>
            </p:blipFill>
            <p:spPr>
              <a:xfrm>
                <a:off x="1233181" y="1283516"/>
                <a:ext cx="9311535" cy="4434350"/>
              </a:xfrm>
              <a:prstGeom prst="rect">
                <a:avLst/>
              </a:prstGeom>
            </p:spPr>
          </p:pic>
        </mc:Fallback>
      </mc:AlternateContent>
      <p:sp>
        <p:nvSpPr>
          <p:cNvPr id="7" name="TextBox 6">
            <a:extLst>
              <a:ext uri="{FF2B5EF4-FFF2-40B4-BE49-F238E27FC236}">
                <a16:creationId xmlns:a16="http://schemas.microsoft.com/office/drawing/2014/main" id="{92BF7B75-E5C1-435C-AA77-48B039635DC6}"/>
              </a:ext>
            </a:extLst>
          </p:cNvPr>
          <p:cNvSpPr txBox="1"/>
          <p:nvPr/>
        </p:nvSpPr>
        <p:spPr>
          <a:xfrm>
            <a:off x="10717427" y="29739"/>
            <a:ext cx="1474574"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География,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11831536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3" y="1323975"/>
            <a:ext cx="11631891" cy="5236844"/>
          </a:xfrm>
        </p:spPr>
        <p:txBody>
          <a:bodyPr>
            <a:normAutofit/>
          </a:bodyPr>
          <a:lstStyle/>
          <a:p>
            <a:pPr marL="285750" indent="-285750">
              <a:buFont typeface="Courier New" panose="02070309020205020404" pitchFamily="49" charset="0"/>
              <a:buChar char="o"/>
            </a:pPr>
            <a:r>
              <a:rPr lang="ru-RU" sz="2800" dirty="0">
                <a:latin typeface="+mn-lt"/>
              </a:rPr>
              <a:t>В ВПР по географии в 10 классах приняло участие </a:t>
            </a:r>
            <a:r>
              <a:rPr lang="ru-RU" sz="2800" b="1" dirty="0">
                <a:latin typeface="+mn-lt"/>
              </a:rPr>
              <a:t>2399</a:t>
            </a:r>
            <a:r>
              <a:rPr lang="ru-RU" sz="2800" dirty="0">
                <a:latin typeface="+mn-lt"/>
              </a:rPr>
              <a:t> человек.</a:t>
            </a:r>
          </a:p>
          <a:p>
            <a:endParaRPr lang="ru-RU" sz="2800" dirty="0">
              <a:latin typeface="+mn-lt"/>
            </a:endParaRPr>
          </a:p>
          <a:p>
            <a:pPr marL="285750" indent="-285750">
              <a:buFont typeface="Courier New" panose="02070309020205020404" pitchFamily="49" charset="0"/>
              <a:buChar char="o"/>
            </a:pPr>
            <a:r>
              <a:rPr lang="ru-RU" sz="2800" dirty="0">
                <a:latin typeface="+mn-lt"/>
              </a:rPr>
              <a:t>Не справился с  работой (получили «2») </a:t>
            </a:r>
            <a:r>
              <a:rPr lang="ru-RU" sz="2800" b="1" dirty="0">
                <a:latin typeface="+mn-lt"/>
              </a:rPr>
              <a:t>21</a:t>
            </a:r>
            <a:r>
              <a:rPr lang="ru-RU" sz="2800" dirty="0">
                <a:latin typeface="+mn-lt"/>
              </a:rPr>
              <a:t> участник (</a:t>
            </a:r>
            <a:r>
              <a:rPr lang="ru-RU" sz="2800" b="1" dirty="0">
                <a:latin typeface="+mn-lt"/>
              </a:rPr>
              <a:t>0,88</a:t>
            </a:r>
            <a:r>
              <a:rPr lang="ru-RU" sz="2800" dirty="0">
                <a:latin typeface="+mn-lt"/>
              </a:rPr>
              <a:t>%).</a:t>
            </a:r>
          </a:p>
          <a:p>
            <a:endParaRPr lang="ru-RU" sz="2800" dirty="0">
              <a:latin typeface="+mn-lt"/>
            </a:endParaRPr>
          </a:p>
          <a:p>
            <a:pPr marL="285750" indent="-285750">
              <a:buFont typeface="Courier New" panose="02070309020205020404" pitchFamily="49" charset="0"/>
              <a:buChar char="o"/>
            </a:pPr>
            <a:r>
              <a:rPr lang="ru-RU" sz="2800" dirty="0">
                <a:latin typeface="+mn-lt"/>
              </a:rPr>
              <a:t> </a:t>
            </a:r>
            <a:r>
              <a:rPr lang="ru-RU" sz="2800" b="1" dirty="0">
                <a:latin typeface="+mn-lt"/>
              </a:rPr>
              <a:t>76,2 </a:t>
            </a:r>
            <a:r>
              <a:rPr lang="ru-RU" sz="2800" dirty="0">
                <a:latin typeface="+mn-lt"/>
              </a:rPr>
              <a:t>% участников показали качество знаний (получили «4» и «5») </a:t>
            </a:r>
          </a:p>
          <a:p>
            <a:r>
              <a:rPr lang="ru-RU" sz="2800" dirty="0">
                <a:latin typeface="+mn-lt"/>
              </a:rPr>
              <a:t>в  процессе выполнения работы.</a:t>
            </a:r>
          </a:p>
          <a:p>
            <a:endParaRPr lang="ru-RU" sz="2800" dirty="0">
              <a:latin typeface="+mn-lt"/>
            </a:endParaRPr>
          </a:p>
          <a:p>
            <a:pPr marL="285750" indent="-285750">
              <a:buFont typeface="Courier New" panose="02070309020205020404" pitchFamily="49" charset="0"/>
              <a:buChar char="o"/>
            </a:pPr>
            <a:r>
              <a:rPr lang="ru-RU" sz="2800" dirty="0">
                <a:latin typeface="+mn-lt"/>
              </a:rPr>
              <a:t>Наибольшую сложность при выполнении работы вызвали задания </a:t>
            </a:r>
          </a:p>
          <a:p>
            <a:r>
              <a:rPr lang="ru-RU" sz="2800" b="1" dirty="0">
                <a:latin typeface="+mn-lt"/>
              </a:rPr>
              <a:t>№ 9, 12, 13, 17 .</a:t>
            </a:r>
            <a:endParaRPr lang="ru-RU" sz="2800" dirty="0">
              <a:latin typeface="+mn-lt"/>
            </a:endParaRPr>
          </a:p>
          <a:p>
            <a:endParaRPr lang="ru-RU" sz="2800" dirty="0">
              <a:latin typeface="+mn-lt"/>
            </a:endParaRPr>
          </a:p>
        </p:txBody>
      </p:sp>
      <p:sp>
        <p:nvSpPr>
          <p:cNvPr id="6" name="TextBox 5">
            <a:extLst>
              <a:ext uri="{FF2B5EF4-FFF2-40B4-BE49-F238E27FC236}">
                <a16:creationId xmlns:a16="http://schemas.microsoft.com/office/drawing/2014/main" id="{4144DF88-33B4-4114-B9EE-1DF19EE3A820}"/>
              </a:ext>
            </a:extLst>
          </p:cNvPr>
          <p:cNvSpPr txBox="1"/>
          <p:nvPr/>
        </p:nvSpPr>
        <p:spPr>
          <a:xfrm>
            <a:off x="10717427" y="29739"/>
            <a:ext cx="1474574"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География, 1</a:t>
            </a:r>
            <a:r>
              <a:rPr lang="en-US" sz="1200" dirty="0">
                <a:solidFill>
                  <a:schemeClr val="tx2">
                    <a:lumMod val="40000"/>
                    <a:lumOff val="60000"/>
                  </a:schemeClr>
                </a:solidFill>
              </a:rPr>
              <a:t>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13137291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latin typeface="+mn-lt"/>
              </a:rPr>
              <a:t>Основные результаты </a:t>
            </a:r>
          </a:p>
          <a:p>
            <a:pPr algn="ctr"/>
            <a:r>
              <a:rPr lang="ru-RU" sz="6600" b="1" dirty="0">
                <a:latin typeface="+mn-lt"/>
              </a:rPr>
              <a:t>по английскому языку</a:t>
            </a:r>
          </a:p>
        </p:txBody>
      </p:sp>
    </p:spTree>
    <p:extLst>
      <p:ext uri="{BB962C8B-B14F-4D97-AF65-F5344CB8AC3E}">
        <p14:creationId xmlns:p14="http://schemas.microsoft.com/office/powerpoint/2010/main" val="27874207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7 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39188" y="2341046"/>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6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a:t>
            </a:r>
          </a:p>
          <a:p>
            <a:pPr algn="ctr"/>
            <a:r>
              <a:rPr lang="ru-RU" dirty="0">
                <a:solidFill>
                  <a:schemeClr val="tx1"/>
                </a:solidFill>
              </a:rPr>
              <a:t>из двух частей</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519262" y="5200288"/>
            <a:ext cx="8457086" cy="467087"/>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ysClr val="windowText" lastClr="000000"/>
                </a:solidFill>
              </a:rPr>
              <a:t>Задания 1-4:</a:t>
            </a:r>
          </a:p>
          <a:p>
            <a:r>
              <a:rPr lang="ru-RU" sz="1600" dirty="0">
                <a:solidFill>
                  <a:sysClr val="windowText" lastClr="000000"/>
                </a:solidFill>
              </a:rPr>
              <a:t>1, 2, 3, 4 – краткий ответ в  виде последовательности цифр.</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13</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38</a:t>
            </a:r>
          </a:p>
        </p:txBody>
      </p:sp>
      <p:sp>
        <p:nvSpPr>
          <p:cNvPr id="14" name="Прямоугольник: скругленные углы 13">
            <a:extLst>
              <a:ext uri="{FF2B5EF4-FFF2-40B4-BE49-F238E27FC236}">
                <a16:creationId xmlns:a16="http://schemas.microsoft.com/office/drawing/2014/main" id="{3EEB01CB-1853-44FF-B0DC-3ADB00B795AF}"/>
              </a:ext>
            </a:extLst>
          </p:cNvPr>
          <p:cNvSpPr/>
          <p:nvPr/>
        </p:nvSpPr>
        <p:spPr>
          <a:xfrm>
            <a:off x="1939187" y="3265538"/>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1 задание повышенного уровня сложности</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244375303"/>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0-12</a:t>
                      </a:r>
                    </a:p>
                  </a:txBody>
                  <a:tcPr anchor="ctr"/>
                </a:tc>
                <a:tc>
                  <a:txBody>
                    <a:bodyPr/>
                    <a:lstStyle/>
                    <a:p>
                      <a:pPr algn="ctr"/>
                      <a:r>
                        <a:rPr lang="ru-RU" sz="1600" dirty="0"/>
                        <a:t>13-21</a:t>
                      </a:r>
                    </a:p>
                  </a:txBody>
                  <a:tcPr anchor="ctr"/>
                </a:tc>
                <a:tc>
                  <a:txBody>
                    <a:bodyPr/>
                    <a:lstStyle/>
                    <a:p>
                      <a:pPr algn="ctr"/>
                      <a:r>
                        <a:rPr lang="ru-RU" sz="1600" dirty="0"/>
                        <a:t>22-32</a:t>
                      </a:r>
                    </a:p>
                  </a:txBody>
                  <a:tcPr anchor="ctr"/>
                </a:tc>
                <a:tc>
                  <a:txBody>
                    <a:bodyPr/>
                    <a:lstStyle/>
                    <a:p>
                      <a:pPr algn="ctr"/>
                      <a:r>
                        <a:rPr lang="ru-RU" sz="1600" dirty="0"/>
                        <a:t>33-38</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1985236" y="5200288"/>
            <a:ext cx="1263972"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90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19" name="Прямоугольник: скругленные углы 18">
            <a:extLst>
              <a:ext uri="{FF2B5EF4-FFF2-40B4-BE49-F238E27FC236}">
                <a16:creationId xmlns:a16="http://schemas.microsoft.com/office/drawing/2014/main" id="{759EDB0E-7073-4193-A693-C99431AD8642}"/>
              </a:ext>
            </a:extLst>
          </p:cNvPr>
          <p:cNvSpPr/>
          <p:nvPr/>
        </p:nvSpPr>
        <p:spPr>
          <a:xfrm>
            <a:off x="3519262" y="5768977"/>
            <a:ext cx="8457086" cy="950163"/>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ysClr val="windowText" lastClr="000000"/>
                </a:solidFill>
              </a:rPr>
              <a:t>Задания 5-7:</a:t>
            </a:r>
          </a:p>
          <a:p>
            <a:r>
              <a:rPr lang="ru-RU" sz="1600" dirty="0">
                <a:solidFill>
                  <a:sysClr val="windowText" lastClr="000000"/>
                </a:solidFill>
              </a:rPr>
              <a:t>5 – краткий ответ в  виде слов, словосочетаний</a:t>
            </a:r>
          </a:p>
          <a:p>
            <a:r>
              <a:rPr lang="ru-RU" sz="1600" dirty="0">
                <a:solidFill>
                  <a:sysClr val="windowText" lastClr="000000"/>
                </a:solidFill>
              </a:rPr>
              <a:t>6 - краткий ответ в  виде последовательности цифр</a:t>
            </a:r>
          </a:p>
          <a:p>
            <a:r>
              <a:rPr lang="ru-RU" sz="1600" dirty="0">
                <a:solidFill>
                  <a:sysClr val="windowText" lastClr="000000"/>
                </a:solidFill>
              </a:rPr>
              <a:t>7 – развернутый ответ (написание личного развернутого письма в  ответ на письмо-стимул)</a:t>
            </a:r>
          </a:p>
        </p:txBody>
      </p:sp>
      <p:sp>
        <p:nvSpPr>
          <p:cNvPr id="24" name="TextBox 23">
            <a:extLst>
              <a:ext uri="{FF2B5EF4-FFF2-40B4-BE49-F238E27FC236}">
                <a16:creationId xmlns:a16="http://schemas.microsoft.com/office/drawing/2014/main" id="{F462FE3B-6C30-4520-81E8-7A74D02A09C7}"/>
              </a:ext>
            </a:extLst>
          </p:cNvPr>
          <p:cNvSpPr txBox="1"/>
          <p:nvPr/>
        </p:nvSpPr>
        <p:spPr>
          <a:xfrm>
            <a:off x="9829801" y="39382"/>
            <a:ext cx="2362200"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Английский язык, 10 класс</a:t>
            </a:r>
          </a:p>
        </p:txBody>
      </p:sp>
    </p:spTree>
    <p:extLst>
      <p:ext uri="{BB962C8B-B14F-4D97-AF65-F5344CB8AC3E}">
        <p14:creationId xmlns:p14="http://schemas.microsoft.com/office/powerpoint/2010/main" val="11187914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680517304"/>
              </p:ext>
            </p:extLst>
          </p:nvPr>
        </p:nvGraphicFramePr>
        <p:xfrm>
          <a:off x="85369" y="752630"/>
          <a:ext cx="11796583" cy="5688001"/>
        </p:xfrm>
        <a:graphic>
          <a:graphicData uri="http://schemas.openxmlformats.org/drawingml/2006/table">
            <a:tbl>
              <a:tblPr firstRow="1" firstCol="1" lastRow="1" lastCol="1" bandRow="1" bandCol="1">
                <a:noFill/>
                <a:tableStyleId>{5940675A-B579-460E-94D1-54222C63F5DA}</a:tableStyleId>
              </a:tblPr>
              <a:tblGrid>
                <a:gridCol w="586788">
                  <a:extLst>
                    <a:ext uri="{9D8B030D-6E8A-4147-A177-3AD203B41FA5}">
                      <a16:colId xmlns:a16="http://schemas.microsoft.com/office/drawing/2014/main" val="1602300257"/>
                    </a:ext>
                  </a:extLst>
                </a:gridCol>
                <a:gridCol w="11209795">
                  <a:extLst>
                    <a:ext uri="{9D8B030D-6E8A-4147-A177-3AD203B41FA5}">
                      <a16:colId xmlns:a16="http://schemas.microsoft.com/office/drawing/2014/main" val="3427477491"/>
                    </a:ext>
                  </a:extLst>
                </a:gridCol>
              </a:tblGrid>
              <a:tr h="567768">
                <a:tc>
                  <a:txBody>
                    <a:bodyPr/>
                    <a:lstStyle/>
                    <a:p>
                      <a:pPr algn="ctr">
                        <a:lnSpc>
                          <a:spcPct val="115000"/>
                        </a:lnSpc>
                        <a:spcBef>
                          <a:spcPts val="55"/>
                        </a:spcBef>
                        <a:spcAft>
                          <a:spcPts val="0"/>
                        </a:spcAft>
                        <a:tabLst>
                          <a:tab pos="452120" algn="l"/>
                        </a:tabLst>
                      </a:pPr>
                      <a:r>
                        <a:rPr lang="ru-RU" sz="1200" b="1" dirty="0">
                          <a:effectLst/>
                          <a:latin typeface="+mn-lt"/>
                        </a:rPr>
                        <a:t>№</a:t>
                      </a:r>
                    </a:p>
                    <a:p>
                      <a:pPr algn="ctr">
                        <a:lnSpc>
                          <a:spcPct val="115000"/>
                        </a:lnSpc>
                        <a:spcBef>
                          <a:spcPts val="55"/>
                        </a:spcBef>
                        <a:spcAft>
                          <a:spcPts val="0"/>
                        </a:spcAft>
                        <a:tabLst>
                          <a:tab pos="452120" algn="l"/>
                        </a:tabLst>
                      </a:pPr>
                      <a:r>
                        <a:rPr lang="ru-RU" sz="1200" b="1" dirty="0">
                          <a:effectLst/>
                          <a:latin typeface="+mn-lt"/>
                        </a:rPr>
                        <a:t>п/п</a:t>
                      </a:r>
                      <a:endParaRPr lang="ru-RU" sz="1200" b="1" dirty="0">
                        <a:effectLst/>
                        <a:latin typeface="+mn-lt"/>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200" b="1" dirty="0">
                          <a:effectLst/>
                          <a:latin typeface="+mn-lt"/>
                        </a:rPr>
                        <a:t>Блоки</a:t>
                      </a:r>
                      <a:r>
                        <a:rPr lang="ru-RU" sz="1200" b="1" spc="-35" dirty="0">
                          <a:effectLst/>
                          <a:latin typeface="+mn-lt"/>
                        </a:rPr>
                        <a:t> </a:t>
                      </a:r>
                      <a:r>
                        <a:rPr lang="ru-RU" sz="1200" b="1" dirty="0" err="1">
                          <a:effectLst/>
                          <a:latin typeface="+mn-lt"/>
                        </a:rPr>
                        <a:t>ПООП</a:t>
                      </a:r>
                      <a:r>
                        <a:rPr lang="ru-RU" sz="1200" b="1" spc="-35" dirty="0">
                          <a:effectLst/>
                          <a:latin typeface="+mn-lt"/>
                        </a:rPr>
                        <a:t> </a:t>
                      </a:r>
                      <a:r>
                        <a:rPr lang="ru-RU" sz="1200" b="1" dirty="0">
                          <a:effectLst/>
                          <a:latin typeface="+mn-lt"/>
                        </a:rPr>
                        <a:t>:</a:t>
                      </a:r>
                      <a:r>
                        <a:rPr lang="ru-RU" sz="1200" b="1" spc="-35" dirty="0">
                          <a:effectLst/>
                          <a:latin typeface="+mn-lt"/>
                        </a:rPr>
                        <a:t> </a:t>
                      </a:r>
                      <a:r>
                        <a:rPr lang="ru-RU" sz="1200" b="1" dirty="0">
                          <a:effectLst/>
                          <a:latin typeface="+mn-lt"/>
                        </a:rPr>
                        <a:t>выпускник</a:t>
                      </a:r>
                      <a:r>
                        <a:rPr lang="ru-RU" sz="1200" b="1" spc="-45" dirty="0">
                          <a:effectLst/>
                          <a:latin typeface="+mn-lt"/>
                        </a:rPr>
                        <a:t> </a:t>
                      </a:r>
                      <a:r>
                        <a:rPr lang="ru-RU" sz="1200" b="1" dirty="0">
                          <a:effectLst/>
                          <a:latin typeface="+mn-lt"/>
                        </a:rPr>
                        <a:t>научится</a:t>
                      </a:r>
                      <a:r>
                        <a:rPr lang="ru-RU" sz="1200" b="1" spc="-35" dirty="0">
                          <a:effectLst/>
                          <a:latin typeface="+mn-lt"/>
                        </a:rPr>
                        <a:t> </a:t>
                      </a:r>
                      <a:r>
                        <a:rPr lang="ru-RU" sz="1200" b="1" dirty="0">
                          <a:effectLst/>
                          <a:latin typeface="+mn-lt"/>
                        </a:rPr>
                        <a:t>/</a:t>
                      </a:r>
                      <a:r>
                        <a:rPr lang="ru-RU" sz="1200" b="1" spc="-20" dirty="0">
                          <a:effectLst/>
                          <a:latin typeface="+mn-lt"/>
                        </a:rPr>
                        <a:t> </a:t>
                      </a:r>
                      <a:r>
                        <a:rPr lang="ru-RU" sz="1200" b="1" dirty="0">
                          <a:effectLst/>
                          <a:latin typeface="+mn-lt"/>
                        </a:rPr>
                        <a:t>получит </a:t>
                      </a:r>
                      <a:r>
                        <a:rPr lang="ru-RU" sz="1200" b="1" spc="-285" dirty="0">
                          <a:effectLst/>
                          <a:latin typeface="+mn-lt"/>
                        </a:rPr>
                        <a:t> </a:t>
                      </a:r>
                      <a:r>
                        <a:rPr lang="ru-RU" sz="1200" b="1" dirty="0">
                          <a:effectLst/>
                          <a:latin typeface="+mn-lt"/>
                        </a:rPr>
                        <a:t>возможность</a:t>
                      </a:r>
                      <a:r>
                        <a:rPr lang="ru-RU" sz="1200" b="1" spc="-10" dirty="0">
                          <a:effectLst/>
                          <a:latin typeface="+mn-lt"/>
                        </a:rPr>
                        <a:t> </a:t>
                      </a:r>
                      <a:r>
                        <a:rPr lang="ru-RU" sz="1200" b="1" dirty="0">
                          <a:effectLst/>
                          <a:latin typeface="+mn-lt"/>
                        </a:rPr>
                        <a:t>научиться</a:t>
                      </a:r>
                      <a:r>
                        <a:rPr lang="ru-RU" sz="1200" b="1" spc="-5" dirty="0">
                          <a:effectLst/>
                          <a:latin typeface="+mn-lt"/>
                        </a:rPr>
                        <a:t> </a:t>
                      </a:r>
                      <a:r>
                        <a:rPr lang="ru-RU" sz="1200" b="1" dirty="0">
                          <a:effectLst/>
                          <a:latin typeface="+mn-lt"/>
                        </a:rPr>
                        <a:t>или</a:t>
                      </a:r>
                      <a:r>
                        <a:rPr lang="ru-RU" sz="1200" b="1" spc="-10" dirty="0">
                          <a:effectLst/>
                          <a:latin typeface="+mn-lt"/>
                        </a:rPr>
                        <a:t> </a:t>
                      </a:r>
                      <a:r>
                        <a:rPr lang="ru-RU" sz="1200" b="1" dirty="0">
                          <a:effectLst/>
                          <a:latin typeface="+mn-lt"/>
                        </a:rPr>
                        <a:t>проверяемые требования</a:t>
                      </a:r>
                      <a:r>
                        <a:rPr lang="ru-RU" sz="1200" b="1" spc="-20" dirty="0">
                          <a:effectLst/>
                          <a:latin typeface="+mn-lt"/>
                        </a:rPr>
                        <a:t> </a:t>
                      </a:r>
                      <a:r>
                        <a:rPr lang="ru-RU" sz="1200" b="1" dirty="0">
                          <a:effectLst/>
                          <a:latin typeface="+mn-lt"/>
                        </a:rPr>
                        <a:t>(умения)</a:t>
                      </a:r>
                      <a:r>
                        <a:rPr lang="ru-RU" sz="1200" b="1" spc="-25" dirty="0">
                          <a:effectLst/>
                          <a:latin typeface="+mn-lt"/>
                        </a:rPr>
                        <a:t> </a:t>
                      </a:r>
                      <a:r>
                        <a:rPr lang="ru-RU" sz="1200" b="1" dirty="0">
                          <a:effectLst/>
                          <a:latin typeface="+mn-lt"/>
                        </a:rPr>
                        <a:t>в</a:t>
                      </a:r>
                      <a:r>
                        <a:rPr lang="ru-RU" sz="1200" b="1" spc="-30" dirty="0">
                          <a:effectLst/>
                          <a:latin typeface="+mn-lt"/>
                        </a:rPr>
                        <a:t> </a:t>
                      </a:r>
                      <a:r>
                        <a:rPr lang="ru-RU" sz="1200" b="1" dirty="0">
                          <a:effectLst/>
                          <a:latin typeface="+mn-lt"/>
                        </a:rPr>
                        <a:t>соответствии</a:t>
                      </a:r>
                      <a:r>
                        <a:rPr lang="ru-RU" sz="1200" b="1" spc="-20" dirty="0">
                          <a:effectLst/>
                          <a:latin typeface="+mn-lt"/>
                        </a:rPr>
                        <a:t> </a:t>
                      </a:r>
                      <a:r>
                        <a:rPr lang="ru-RU" sz="1200" b="1" dirty="0">
                          <a:effectLst/>
                          <a:latin typeface="+mn-lt"/>
                        </a:rPr>
                        <a:t>с</a:t>
                      </a:r>
                      <a:r>
                        <a:rPr lang="ru-RU" sz="1200" b="1" spc="-25" dirty="0">
                          <a:effectLst/>
                          <a:latin typeface="+mn-lt"/>
                        </a:rPr>
                        <a:t> </a:t>
                      </a:r>
                      <a:r>
                        <a:rPr lang="ru-RU" sz="1200" b="1" dirty="0">
                          <a:effectLst/>
                          <a:latin typeface="+mn-lt"/>
                        </a:rPr>
                        <a:t>ФГОС</a:t>
                      </a:r>
                      <a:endParaRPr lang="ru-RU" sz="1200" b="1" dirty="0">
                        <a:effectLst/>
                        <a:latin typeface="+mn-lt"/>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328833">
                <a:tc>
                  <a:txBody>
                    <a:bodyPr/>
                    <a:lstStyle/>
                    <a:p>
                      <a:pPr algn="ctr">
                        <a:spcAft>
                          <a:spcPts val="0"/>
                        </a:spcAft>
                      </a:pPr>
                      <a:r>
                        <a:rPr lang="ru-RU" sz="1600" dirty="0">
                          <a:effectLst/>
                          <a:latin typeface="+mn-lt"/>
                          <a:ea typeface="Times New Roman" panose="02020603050405020304" pitchFamily="18" charset="0"/>
                          <a:cs typeface="Times New Roman" panose="02020603050405020304" pitchFamily="18" charset="0"/>
                        </a:rPr>
                        <a:t>1</a:t>
                      </a:r>
                    </a:p>
                  </a:txBody>
                  <a:tcPr marL="0" marR="0" marT="0" marB="0" anchor="ctr">
                    <a:noFill/>
                  </a:tcPr>
                </a:tc>
                <a:tc>
                  <a:txBody>
                    <a:bodyPr/>
                    <a:lstStyle/>
                    <a:p>
                      <a:pPr algn="l" fontAlgn="b"/>
                      <a:r>
                        <a:rPr lang="ru-RU" sz="1400" b="0" i="0" u="none" strike="noStrike" dirty="0">
                          <a:solidFill>
                            <a:srgbClr val="000000"/>
                          </a:solidFill>
                          <a:effectLst/>
                          <a:latin typeface="Calibri" panose="020F0502020204030204" pitchFamily="34" charset="0"/>
                        </a:rPr>
                        <a:t>Воспринимать на слух и понимать аутентичные тексты, содержащие отдельные неизученные языковые явления</a:t>
                      </a:r>
                    </a:p>
                  </a:txBody>
                  <a:tcPr marL="9525" marR="9525" marT="9525" marB="0" anchor="ctr">
                    <a:noFill/>
                  </a:tcPr>
                </a:tc>
                <a:extLst>
                  <a:ext uri="{0D108BD9-81ED-4DB2-BD59-A6C34878D82A}">
                    <a16:rowId xmlns:a16="http://schemas.microsoft.com/office/drawing/2014/main" val="3392768954"/>
                  </a:ext>
                </a:extLst>
              </a:tr>
              <a:tr h="328833">
                <a:tc>
                  <a:txBody>
                    <a:bodyPr/>
                    <a:lstStyle/>
                    <a:p>
                      <a:pPr algn="ctr">
                        <a:spcAft>
                          <a:spcPts val="0"/>
                        </a:spcAft>
                      </a:pPr>
                      <a:r>
                        <a:rPr lang="ru-RU" sz="1600" dirty="0">
                          <a:effectLst/>
                          <a:latin typeface="+mn-lt"/>
                          <a:ea typeface="Times New Roman" panose="02020603050405020304" pitchFamily="18" charset="0"/>
                          <a:cs typeface="Times New Roman" panose="02020603050405020304" pitchFamily="18" charset="0"/>
                        </a:rPr>
                        <a:t>2</a:t>
                      </a:r>
                    </a:p>
                  </a:txBody>
                  <a:tcPr marL="0" marR="0" marT="0" marB="0" anchor="ctr">
                    <a:noFill/>
                  </a:tcPr>
                </a:tc>
                <a:tc>
                  <a:txBody>
                    <a:bodyPr/>
                    <a:lstStyle/>
                    <a:p>
                      <a:pPr algn="l" fontAlgn="b"/>
                      <a:r>
                        <a:rPr lang="ru-RU" sz="1400" b="0" i="0" u="none" strike="noStrike" dirty="0">
                          <a:solidFill>
                            <a:srgbClr val="000000"/>
                          </a:solidFill>
                          <a:effectLst/>
                          <a:latin typeface="Calibri" panose="020F0502020204030204" pitchFamily="34" charset="0"/>
                        </a:rPr>
                        <a:t>Читать про себя и понимать основное содержание текстов, содержащих отдельные неизученные языковые явления</a:t>
                      </a:r>
                    </a:p>
                  </a:txBody>
                  <a:tcPr marL="9525" marR="9525" marT="9525" marB="0" anchor="ctr">
                    <a:noFill/>
                  </a:tcPr>
                </a:tc>
                <a:extLst>
                  <a:ext uri="{0D108BD9-81ED-4DB2-BD59-A6C34878D82A}">
                    <a16:rowId xmlns:a16="http://schemas.microsoft.com/office/drawing/2014/main" val="1479821597"/>
                  </a:ext>
                </a:extLst>
              </a:tr>
              <a:tr h="588338">
                <a:tc>
                  <a:txBody>
                    <a:bodyPr/>
                    <a:lstStyle/>
                    <a:p>
                      <a:pPr algn="ctr">
                        <a:spcAft>
                          <a:spcPts val="0"/>
                        </a:spcAft>
                      </a:pPr>
                      <a:r>
                        <a:rPr lang="ru-RU" sz="1600" dirty="0">
                          <a:effectLst/>
                          <a:latin typeface="+mn-lt"/>
                          <a:ea typeface="Times New Roman" panose="02020603050405020304" pitchFamily="18" charset="0"/>
                          <a:cs typeface="Times New Roman" panose="02020603050405020304" pitchFamily="18" charset="0"/>
                        </a:rPr>
                        <a:t>3</a:t>
                      </a:r>
                    </a:p>
                  </a:txBody>
                  <a:tcPr marL="0" marR="0" marT="0" marB="0" anchor="ctr">
                    <a:noFill/>
                  </a:tcPr>
                </a:tc>
                <a:tc>
                  <a:txBody>
                    <a:bodyPr/>
                    <a:lstStyle/>
                    <a:p>
                      <a:pPr algn="l" fontAlgn="b"/>
                      <a:r>
                        <a:rPr lang="ru-RU" sz="1400" b="0" i="0" u="none" strike="noStrike" dirty="0">
                          <a:solidFill>
                            <a:srgbClr val="000000"/>
                          </a:solidFill>
                          <a:effectLst/>
                          <a:latin typeface="Calibri" panose="020F0502020204030204" pitchFamily="34" charset="0"/>
                        </a:rPr>
                        <a:t>Читать про себя и понимать несложные аутентичные тексты, содержащие отдельные неизученные языковые явления, с пониманием запрашиваемой информации</a:t>
                      </a:r>
                    </a:p>
                  </a:txBody>
                  <a:tcPr marL="9525" marR="9525" marT="9525" marB="0" anchor="ctr">
                    <a:noFill/>
                  </a:tcPr>
                </a:tc>
                <a:extLst>
                  <a:ext uri="{0D108BD9-81ED-4DB2-BD59-A6C34878D82A}">
                    <a16:rowId xmlns:a16="http://schemas.microsoft.com/office/drawing/2014/main" val="925704823"/>
                  </a:ext>
                </a:extLst>
              </a:tr>
              <a:tr h="588338">
                <a:tc>
                  <a:txBody>
                    <a:bodyPr/>
                    <a:lstStyle/>
                    <a:p>
                      <a:pPr algn="ctr">
                        <a:spcAft>
                          <a:spcPts val="0"/>
                        </a:spcAft>
                      </a:pPr>
                      <a:r>
                        <a:rPr lang="ru-RU" sz="1600" dirty="0">
                          <a:effectLst/>
                          <a:latin typeface="+mn-lt"/>
                          <a:ea typeface="Times New Roman" panose="02020603050405020304" pitchFamily="18" charset="0"/>
                          <a:cs typeface="Times New Roman" panose="02020603050405020304" pitchFamily="18" charset="0"/>
                        </a:rPr>
                        <a:t>4</a:t>
                      </a:r>
                    </a:p>
                  </a:txBody>
                  <a:tcPr marL="0" marR="0" marT="0" marB="0" anchor="ctr">
                    <a:noFill/>
                  </a:tcPr>
                </a:tc>
                <a:tc>
                  <a:txBody>
                    <a:bodyPr/>
                    <a:lstStyle/>
                    <a:p>
                      <a:pPr algn="l" fontAlgn="b"/>
                      <a:r>
                        <a:rPr lang="ru-RU" sz="1400" b="0" i="0" u="none" strike="noStrike" dirty="0">
                          <a:solidFill>
                            <a:srgbClr val="000000"/>
                          </a:solidFill>
                          <a:effectLst/>
                          <a:latin typeface="Calibri" panose="020F0502020204030204" pitchFamily="34" charset="0"/>
                        </a:rPr>
                        <a:t>Распознавать и правильно употреблять лексические единицы, обслуживающие ситуации общения в рамках тематического содержания речи, с соблюдением существующей нормы лексической сочетаемости </a:t>
                      </a:r>
                    </a:p>
                  </a:txBody>
                  <a:tcPr marL="9525" marR="9525" marT="9525" marB="0" anchor="ctr">
                    <a:noFill/>
                  </a:tcPr>
                </a:tc>
                <a:extLst>
                  <a:ext uri="{0D108BD9-81ED-4DB2-BD59-A6C34878D82A}">
                    <a16:rowId xmlns:a16="http://schemas.microsoft.com/office/drawing/2014/main" val="1988074244"/>
                  </a:ext>
                </a:extLst>
              </a:tr>
              <a:tr h="328833">
                <a:tc>
                  <a:txBody>
                    <a:bodyPr/>
                    <a:lstStyle/>
                    <a:p>
                      <a:pPr algn="ctr">
                        <a:spcAft>
                          <a:spcPts val="0"/>
                        </a:spcAft>
                      </a:pPr>
                      <a:r>
                        <a:rPr lang="ru-RU" sz="1600" dirty="0">
                          <a:effectLst/>
                          <a:latin typeface="+mn-lt"/>
                          <a:ea typeface="Times New Roman" panose="02020603050405020304" pitchFamily="18" charset="0"/>
                          <a:cs typeface="Times New Roman" panose="02020603050405020304" pitchFamily="18" charset="0"/>
                        </a:rPr>
                        <a:t>5</a:t>
                      </a:r>
                    </a:p>
                  </a:txBody>
                  <a:tcPr marL="0" marR="0" marT="0" marB="0" anchor="ctr">
                    <a:noFill/>
                  </a:tcPr>
                </a:tc>
                <a:tc>
                  <a:txBody>
                    <a:bodyPr/>
                    <a:lstStyle/>
                    <a:p>
                      <a:pPr algn="l" fontAlgn="b"/>
                      <a:r>
                        <a:rPr lang="ru-RU" sz="1400" b="0" i="0" u="none" strike="noStrike" dirty="0">
                          <a:solidFill>
                            <a:srgbClr val="000000"/>
                          </a:solidFill>
                          <a:effectLst/>
                          <a:latin typeface="Calibri" panose="020F0502020204030204" pitchFamily="34" charset="0"/>
                        </a:rPr>
                        <a:t>Оперировать языковыми средствами в коммуникативно значимом контексте: грамматические формы</a:t>
                      </a:r>
                    </a:p>
                  </a:txBody>
                  <a:tcPr marL="9525" marR="9525" marT="9525" marB="0" anchor="ctr">
                    <a:noFill/>
                  </a:tcPr>
                </a:tc>
                <a:extLst>
                  <a:ext uri="{0D108BD9-81ED-4DB2-BD59-A6C34878D82A}">
                    <a16:rowId xmlns:a16="http://schemas.microsoft.com/office/drawing/2014/main" val="1474946560"/>
                  </a:ext>
                </a:extLst>
              </a:tr>
              <a:tr h="876076">
                <a:tc>
                  <a:txBody>
                    <a:bodyPr/>
                    <a:lstStyle/>
                    <a:p>
                      <a:pPr algn="ctr">
                        <a:spcAft>
                          <a:spcPts val="0"/>
                        </a:spcAft>
                      </a:pPr>
                      <a:r>
                        <a:rPr lang="ru-RU" sz="1600" dirty="0">
                          <a:effectLst/>
                          <a:latin typeface="+mn-lt"/>
                          <a:ea typeface="Times New Roman" panose="02020603050405020304" pitchFamily="18" charset="0"/>
                          <a:cs typeface="Times New Roman" panose="02020603050405020304" pitchFamily="18" charset="0"/>
                        </a:rPr>
                        <a:t>6</a:t>
                      </a:r>
                    </a:p>
                  </a:txBody>
                  <a:tcPr marL="0" marR="0" marT="0" marB="0" anchor="ctr">
                    <a:noFill/>
                  </a:tcPr>
                </a:tc>
                <a:tc>
                  <a:txBody>
                    <a:bodyPr/>
                    <a:lstStyle/>
                    <a:p>
                      <a:pPr algn="l" fontAlgn="b"/>
                      <a:r>
                        <a:rPr lang="ru-RU" sz="1400" b="0" i="0" u="none" strike="noStrike" dirty="0">
                          <a:solidFill>
                            <a:srgbClr val="000000"/>
                          </a:solidFill>
                          <a:effectLst/>
                          <a:latin typeface="Calibri" panose="020F0502020204030204" pitchFamily="34" charset="0"/>
                        </a:rPr>
                        <a:t>Знать реалии страны/стран изучаемого языка (государственное устройство, систему образования, страницы истории, основные праздники, этикетные особенности общения и так далее); иметь базовые знания о социокультурном портрете и культурном наследии страны/стран изучаемого языка</a:t>
                      </a:r>
                    </a:p>
                  </a:txBody>
                  <a:tcPr marL="9525" marR="9525" marT="9525" marB="0" anchor="ctr">
                    <a:noFill/>
                  </a:tcPr>
                </a:tc>
                <a:extLst>
                  <a:ext uri="{0D108BD9-81ED-4DB2-BD59-A6C34878D82A}">
                    <a16:rowId xmlns:a16="http://schemas.microsoft.com/office/drawing/2014/main" val="1584905546"/>
                  </a:ext>
                </a:extLst>
              </a:tr>
              <a:tr h="588338">
                <a:tc>
                  <a:txBody>
                    <a:bodyPr/>
                    <a:lstStyle/>
                    <a:p>
                      <a:pPr algn="ctr">
                        <a:spcAft>
                          <a:spcPts val="0"/>
                        </a:spcAft>
                      </a:pPr>
                      <a:r>
                        <a:rPr lang="ru-RU" sz="1600" dirty="0">
                          <a:effectLst/>
                          <a:latin typeface="+mn-lt"/>
                          <a:ea typeface="Times New Roman" panose="02020603050405020304" pitchFamily="18" charset="0"/>
                          <a:cs typeface="Times New Roman" panose="02020603050405020304" pitchFamily="18" charset="0"/>
                        </a:rPr>
                        <a:t>7К1</a:t>
                      </a:r>
                    </a:p>
                  </a:txBody>
                  <a:tcPr marL="0" marR="0" marT="0" marB="0" anchor="ctr">
                    <a:noFill/>
                  </a:tcPr>
                </a:tc>
                <a:tc>
                  <a:txBody>
                    <a:bodyPr/>
                    <a:lstStyle/>
                    <a:p>
                      <a:pPr algn="l" fontAlgn="b"/>
                      <a:r>
                        <a:rPr lang="ru-RU" sz="1400" b="0" i="0" u="none" strike="noStrike" dirty="0">
                          <a:solidFill>
                            <a:srgbClr val="000000"/>
                          </a:solidFill>
                          <a:effectLst/>
                          <a:latin typeface="Calibri" panose="020F0502020204030204" pitchFamily="34" charset="0"/>
                        </a:rPr>
                        <a:t>Писать электронное сообщение личного характера, соблюдая речевой этикет, принятый в стране/странах изучаемого языка (объем сообщения – до 130 слов) </a:t>
                      </a:r>
                    </a:p>
                  </a:txBody>
                  <a:tcPr marL="9525" marR="9525" marT="9525" marB="0" anchor="ctr">
                    <a:noFill/>
                  </a:tcPr>
                </a:tc>
                <a:extLst>
                  <a:ext uri="{0D108BD9-81ED-4DB2-BD59-A6C34878D82A}">
                    <a16:rowId xmlns:a16="http://schemas.microsoft.com/office/drawing/2014/main" val="505115046"/>
                  </a:ext>
                </a:extLst>
              </a:tr>
              <a:tr h="328833">
                <a:tc>
                  <a:txBody>
                    <a:bodyPr/>
                    <a:lstStyle/>
                    <a:p>
                      <a:pPr algn="ctr">
                        <a:spcAft>
                          <a:spcPts val="0"/>
                        </a:spcAft>
                      </a:pPr>
                      <a:r>
                        <a:rPr lang="ru-RU" sz="1600" dirty="0">
                          <a:effectLst/>
                          <a:latin typeface="+mn-lt"/>
                          <a:ea typeface="Times New Roman" panose="02020603050405020304" pitchFamily="18" charset="0"/>
                          <a:cs typeface="Times New Roman" panose="02020603050405020304" pitchFamily="18" charset="0"/>
                        </a:rPr>
                        <a:t>7К2</a:t>
                      </a:r>
                    </a:p>
                  </a:txBody>
                  <a:tcPr marL="0" marR="0" marT="0" marB="0" anchor="ctr">
                    <a:noFill/>
                  </a:tcPr>
                </a:tc>
                <a:tc>
                  <a:txBody>
                    <a:bodyPr/>
                    <a:lstStyle/>
                    <a:p>
                      <a:pPr algn="l" fontAlgn="b"/>
                      <a:r>
                        <a:rPr lang="ru-RU" sz="1400" b="0" i="0" u="none" strike="noStrike" dirty="0">
                          <a:solidFill>
                            <a:srgbClr val="000000"/>
                          </a:solidFill>
                          <a:effectLst/>
                          <a:latin typeface="Calibri" panose="020F0502020204030204" pitchFamily="34" charset="0"/>
                        </a:rPr>
                        <a:t>Правильно использовать средства логической связи; структурно оформлять текст в соответствии с нормами письменного этикета</a:t>
                      </a:r>
                    </a:p>
                  </a:txBody>
                  <a:tcPr marL="9525" marR="9525" marT="9525" marB="0" anchor="ctr">
                    <a:noFill/>
                  </a:tcPr>
                </a:tc>
                <a:extLst>
                  <a:ext uri="{0D108BD9-81ED-4DB2-BD59-A6C34878D82A}">
                    <a16:rowId xmlns:a16="http://schemas.microsoft.com/office/drawing/2014/main" val="4145693311"/>
                  </a:ext>
                </a:extLst>
              </a:tr>
              <a:tr h="1163811">
                <a:tc>
                  <a:txBody>
                    <a:bodyPr/>
                    <a:lstStyle/>
                    <a:p>
                      <a:pPr algn="ctr">
                        <a:spcAft>
                          <a:spcPts val="0"/>
                        </a:spcAft>
                      </a:pPr>
                      <a:r>
                        <a:rPr lang="ru-RU" sz="1600" dirty="0">
                          <a:effectLst/>
                          <a:latin typeface="+mn-lt"/>
                          <a:ea typeface="Times New Roman" panose="02020603050405020304" pitchFamily="18" charset="0"/>
                          <a:cs typeface="Times New Roman" panose="02020603050405020304" pitchFamily="18" charset="0"/>
                        </a:rPr>
                        <a:t>7К3</a:t>
                      </a:r>
                    </a:p>
                  </a:txBody>
                  <a:tcPr marL="0" marR="0" marT="0" marB="0" anchor="ctr">
                    <a:noFill/>
                  </a:tcPr>
                </a:tc>
                <a:tc>
                  <a:txBody>
                    <a:bodyPr/>
                    <a:lstStyle/>
                    <a:p>
                      <a:pPr algn="l" fontAlgn="b"/>
                      <a:r>
                        <a:rPr lang="ru-RU" sz="1400" b="0" i="0" u="none" strike="noStrike" dirty="0">
                          <a:solidFill>
                            <a:srgbClr val="000000"/>
                          </a:solidFill>
                          <a:effectLst/>
                          <a:latin typeface="Calibri" panose="020F0502020204030204" pitchFamily="34" charset="0"/>
                        </a:rPr>
                        <a:t>Употреблять лексические единицы, обслуживающие ситуации общения в рамках отобранного тематического содержания, с соблюдением существующей нормы лексической сочетаемости; употреблять в письменной речи изученные морфологические формы и синтаксические конструкции. Владеть орфографическими навыками: правильно писать изученные слова. Оформлять пунктуационно правильно, в соответствии с нормами речевого этикета, принятыми в стране изучаемого языка электронное сообщение личного характера.</a:t>
                      </a:r>
                    </a:p>
                  </a:txBody>
                  <a:tcPr marL="9525" marR="9525" marT="9525" marB="0" anchor="ctr">
                    <a:noFill/>
                  </a:tcPr>
                </a:tc>
                <a:extLst>
                  <a:ext uri="{0D108BD9-81ED-4DB2-BD59-A6C34878D82A}">
                    <a16:rowId xmlns:a16="http://schemas.microsoft.com/office/drawing/2014/main" val="2583721946"/>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sp>
        <p:nvSpPr>
          <p:cNvPr id="5" name="TextBox 4">
            <a:extLst>
              <a:ext uri="{FF2B5EF4-FFF2-40B4-BE49-F238E27FC236}">
                <a16:creationId xmlns:a16="http://schemas.microsoft.com/office/drawing/2014/main" id="{673EAC06-A66A-4793-A252-5C4E327DF052}"/>
              </a:ext>
            </a:extLst>
          </p:cNvPr>
          <p:cNvSpPr txBox="1"/>
          <p:nvPr/>
        </p:nvSpPr>
        <p:spPr>
          <a:xfrm>
            <a:off x="9829801" y="39382"/>
            <a:ext cx="2362200"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Английский язык, 10 класс</a:t>
            </a:r>
          </a:p>
        </p:txBody>
      </p:sp>
    </p:spTree>
    <p:extLst>
      <p:ext uri="{BB962C8B-B14F-4D97-AF65-F5344CB8AC3E}">
        <p14:creationId xmlns:p14="http://schemas.microsoft.com/office/powerpoint/2010/main" val="31653939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583930" cy="444387"/>
          </a:xfrm>
        </p:spPr>
        <p:txBody>
          <a:bodyPr>
            <a:noAutofit/>
          </a:bodyPr>
          <a:lstStyle/>
          <a:p>
            <a:r>
              <a:rPr lang="ru-RU" sz="2000" dirty="0"/>
              <a:t>Доля участников по качеству знаний («4»+«5») по результатам ВПР в  2025 г.</a:t>
            </a:r>
          </a:p>
        </p:txBody>
      </p:sp>
      <p:sp>
        <p:nvSpPr>
          <p:cNvPr id="7" name="TextBox 6">
            <a:extLst>
              <a:ext uri="{FF2B5EF4-FFF2-40B4-BE49-F238E27FC236}">
                <a16:creationId xmlns:a16="http://schemas.microsoft.com/office/drawing/2014/main" id="{C0D4E344-9EC3-48D0-B966-B440CECFD256}"/>
              </a:ext>
            </a:extLst>
          </p:cNvPr>
          <p:cNvSpPr txBox="1"/>
          <p:nvPr/>
        </p:nvSpPr>
        <p:spPr>
          <a:xfrm>
            <a:off x="9829801" y="39382"/>
            <a:ext cx="2362200"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Английский язык, 10 класс</a:t>
            </a:r>
          </a:p>
        </p:txBody>
      </p:sp>
      <p:graphicFrame>
        <p:nvGraphicFramePr>
          <p:cNvPr id="14" name="Диаграмма 13">
            <a:extLst>
              <a:ext uri="{FF2B5EF4-FFF2-40B4-BE49-F238E27FC236}">
                <a16:creationId xmlns:a16="http://schemas.microsoft.com/office/drawing/2014/main" id="{F7929960-A674-4924-8C21-C26539233018}"/>
              </a:ext>
            </a:extLst>
          </p:cNvPr>
          <p:cNvGraphicFramePr/>
          <p:nvPr>
            <p:extLst>
              <p:ext uri="{D42A27DB-BD31-4B8C-83A1-F6EECF244321}">
                <p14:modId xmlns:p14="http://schemas.microsoft.com/office/powerpoint/2010/main" val="858926575"/>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Диаграмма 14">
            <a:extLst>
              <a:ext uri="{FF2B5EF4-FFF2-40B4-BE49-F238E27FC236}">
                <a16:creationId xmlns:a16="http://schemas.microsoft.com/office/drawing/2014/main" id="{B71E9ED5-02BA-49C6-A1A3-D51461A7D958}"/>
              </a:ext>
            </a:extLst>
          </p:cNvPr>
          <p:cNvGraphicFramePr/>
          <p:nvPr>
            <p:extLst>
              <p:ext uri="{D42A27DB-BD31-4B8C-83A1-F6EECF244321}">
                <p14:modId xmlns:p14="http://schemas.microsoft.com/office/powerpoint/2010/main" val="3620023168"/>
              </p:ext>
            </p:extLst>
          </p:nvPr>
        </p:nvGraphicFramePr>
        <p:xfrm>
          <a:off x="0" y="3691468"/>
          <a:ext cx="11986054" cy="30331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4159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sz="2000"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1</a:t>
            </a:r>
            <a:r>
              <a:rPr lang="ru-RU" sz="1600" dirty="0">
                <a:solidFill>
                  <a:sysClr val="windowText" lastClr="000000"/>
                </a:solidFill>
              </a:rPr>
              <a:t>0</a:t>
            </a:r>
            <a:r>
              <a:rPr lang="en-US" sz="1600" dirty="0">
                <a:solidFill>
                  <a:sysClr val="windowText" lastClr="000000"/>
                </a:solidFill>
              </a:rPr>
              <a:t> </a:t>
            </a:r>
            <a:r>
              <a:rPr lang="ru-RU" sz="1600" dirty="0">
                <a:solidFill>
                  <a:sysClr val="windowText" lastClr="000000"/>
                </a:solidFill>
              </a:rPr>
              <a:t>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80098" y="2351806"/>
            <a:ext cx="2883243"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ysClr val="windowText" lastClr="000000"/>
                </a:solidFill>
              </a:rPr>
              <a:t>Задания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Работа состоит </a:t>
            </a:r>
          </a:p>
          <a:p>
            <a:pPr algn="ctr"/>
            <a:r>
              <a:rPr lang="ru-RU" sz="1600" dirty="0">
                <a:solidFill>
                  <a:schemeClr val="tx1"/>
                </a:solidFill>
              </a:rPr>
              <a:t>из двух частей</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490686" y="4762182"/>
            <a:ext cx="8346230" cy="1042564"/>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dirty="0">
              <a:solidFill>
                <a:schemeClr val="tx1"/>
              </a:solidFill>
            </a:endParaRPr>
          </a:p>
          <a:p>
            <a:r>
              <a:rPr lang="ru-RU" sz="1200" dirty="0">
                <a:solidFill>
                  <a:schemeClr val="tx1"/>
                </a:solidFill>
              </a:rPr>
              <a:t>Задания 1-7:</a:t>
            </a:r>
          </a:p>
          <a:p>
            <a:r>
              <a:rPr lang="ru-RU" sz="1200" dirty="0">
                <a:solidFill>
                  <a:schemeClr val="tx1"/>
                </a:solidFill>
              </a:rPr>
              <a:t>4, 5 – запись выбора ответа</a:t>
            </a:r>
          </a:p>
          <a:p>
            <a:r>
              <a:rPr lang="ru-RU" sz="1200" dirty="0">
                <a:solidFill>
                  <a:schemeClr val="tx1"/>
                </a:solidFill>
              </a:rPr>
              <a:t>1, 6, 7 – краткий ответ в  виде слова (сочетания слов)</a:t>
            </a:r>
          </a:p>
          <a:p>
            <a:r>
              <a:rPr lang="ru-RU" sz="1200" dirty="0">
                <a:solidFill>
                  <a:schemeClr val="tx1"/>
                </a:solidFill>
              </a:rPr>
              <a:t>2 – развернутый ответ</a:t>
            </a:r>
          </a:p>
          <a:p>
            <a:r>
              <a:rPr lang="ru-RU" sz="1200" dirty="0">
                <a:solidFill>
                  <a:schemeClr val="tx1"/>
                </a:solidFill>
              </a:rPr>
              <a:t>3 – постановка ударений в  приведенных словах</a:t>
            </a:r>
          </a:p>
          <a:p>
            <a:endParaRPr lang="ru-RU" sz="1200" dirty="0">
              <a:solidFill>
                <a:schemeClr val="tx1"/>
              </a:solidFill>
            </a:endParaRP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ysClr val="windowText" lastClr="000000"/>
                </a:solidFill>
              </a:rPr>
              <a:t>минимальный балл за работу - </a:t>
            </a:r>
            <a:r>
              <a:rPr lang="ru-RU" sz="1600" b="1" dirty="0">
                <a:solidFill>
                  <a:sysClr val="windowText" lastClr="000000"/>
                </a:solidFill>
              </a:rPr>
              <a:t>10</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ysClr val="windowText" lastClr="000000"/>
                </a:solidFill>
              </a:rPr>
              <a:t>максимальный балл за работу -  </a:t>
            </a:r>
            <a:r>
              <a:rPr lang="en-US" sz="1600" b="1" dirty="0">
                <a:solidFill>
                  <a:sysClr val="windowText" lastClr="000000"/>
                </a:solidFill>
              </a:rPr>
              <a:t>2</a:t>
            </a:r>
            <a:r>
              <a:rPr lang="ru-RU" sz="1600" b="1" dirty="0">
                <a:solidFill>
                  <a:sysClr val="windowText" lastClr="000000"/>
                </a:solidFill>
              </a:rPr>
              <a:t>0</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ysClr val="windowText" lastClr="000000"/>
                </a:solidFill>
              </a:rPr>
              <a:t>Перевод первичных баллов </a:t>
            </a:r>
          </a:p>
          <a:p>
            <a:pPr algn="ctr"/>
            <a:r>
              <a:rPr lang="ru-RU" sz="1600"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494940344"/>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0-9</a:t>
                      </a:r>
                    </a:p>
                  </a:txBody>
                  <a:tcPr anchor="ctr"/>
                </a:tc>
                <a:tc>
                  <a:txBody>
                    <a:bodyPr/>
                    <a:lstStyle/>
                    <a:p>
                      <a:pPr algn="ctr"/>
                      <a:r>
                        <a:rPr lang="ru-RU" sz="1600" dirty="0"/>
                        <a:t>10-12</a:t>
                      </a:r>
                    </a:p>
                  </a:txBody>
                  <a:tcPr anchor="ctr"/>
                </a:tc>
                <a:tc>
                  <a:txBody>
                    <a:bodyPr/>
                    <a:lstStyle/>
                    <a:p>
                      <a:pPr algn="ctr"/>
                      <a:r>
                        <a:rPr lang="ru-RU" sz="1600" dirty="0"/>
                        <a:t>13-16</a:t>
                      </a:r>
                    </a:p>
                  </a:txBody>
                  <a:tcPr anchor="ctr"/>
                </a:tc>
                <a:tc>
                  <a:txBody>
                    <a:bodyPr/>
                    <a:lstStyle/>
                    <a:p>
                      <a:pPr algn="ctr"/>
                      <a:r>
                        <a:rPr lang="ru-RU" sz="1600" dirty="0"/>
                        <a:t>17-20</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2051226" y="5662534"/>
            <a:ext cx="1233610"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tx1"/>
                </a:solidFill>
              </a:rPr>
              <a:t>90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23" name="TextBox 22">
            <a:extLst>
              <a:ext uri="{FF2B5EF4-FFF2-40B4-BE49-F238E27FC236}">
                <a16:creationId xmlns:a16="http://schemas.microsoft.com/office/drawing/2014/main" id="{EA9D755C-CF08-4315-A73D-399A7C9BC06D}"/>
              </a:ext>
            </a:extLst>
          </p:cNvPr>
          <p:cNvSpPr txBox="1"/>
          <p:nvPr/>
        </p:nvSpPr>
        <p:spPr>
          <a:xfrm>
            <a:off x="10370668" y="70148"/>
            <a:ext cx="1545616" cy="261610"/>
          </a:xfrm>
          <a:prstGeom prst="rect">
            <a:avLst/>
          </a:prstGeom>
          <a:noFill/>
        </p:spPr>
        <p:txBody>
          <a:bodyPr wrap="none" rtlCol="0">
            <a:spAutoFit/>
          </a:bodyPr>
          <a:lstStyle/>
          <a:p>
            <a:r>
              <a:rPr lang="ru-RU" sz="1100" dirty="0">
                <a:solidFill>
                  <a:schemeClr val="tx2">
                    <a:lumMod val="40000"/>
                    <a:lumOff val="60000"/>
                  </a:schemeClr>
                </a:solidFill>
              </a:rPr>
              <a:t>Русский язык, </a:t>
            </a:r>
            <a:r>
              <a:rPr lang="en-US" sz="1100" dirty="0">
                <a:solidFill>
                  <a:schemeClr val="tx2">
                    <a:lumMod val="40000"/>
                    <a:lumOff val="60000"/>
                  </a:schemeClr>
                </a:solidFill>
              </a:rPr>
              <a:t>10</a:t>
            </a:r>
            <a:r>
              <a:rPr lang="ru-RU" sz="1100" dirty="0">
                <a:solidFill>
                  <a:schemeClr val="tx2">
                    <a:lumMod val="40000"/>
                    <a:lumOff val="60000"/>
                  </a:schemeClr>
                </a:solidFill>
              </a:rPr>
              <a:t> класс</a:t>
            </a:r>
          </a:p>
        </p:txBody>
      </p:sp>
      <p:sp>
        <p:nvSpPr>
          <p:cNvPr id="22" name="Прямоугольник: скругленные углы 21">
            <a:extLst>
              <a:ext uri="{FF2B5EF4-FFF2-40B4-BE49-F238E27FC236}">
                <a16:creationId xmlns:a16="http://schemas.microsoft.com/office/drawing/2014/main" id="{57E10AF0-7FF1-4E6B-8E17-C24119B0A13B}"/>
              </a:ext>
            </a:extLst>
          </p:cNvPr>
          <p:cNvSpPr/>
          <p:nvPr/>
        </p:nvSpPr>
        <p:spPr>
          <a:xfrm>
            <a:off x="3499024" y="5826266"/>
            <a:ext cx="8346230" cy="934564"/>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a:solidFill>
                  <a:schemeClr val="tx1"/>
                </a:solidFill>
              </a:rPr>
              <a:t>Задания 8-10:</a:t>
            </a:r>
          </a:p>
          <a:p>
            <a:r>
              <a:rPr lang="ru-RU" sz="1200" dirty="0">
                <a:solidFill>
                  <a:schemeClr val="tx1"/>
                </a:solidFill>
              </a:rPr>
              <a:t>9 - запись выбора ответа</a:t>
            </a:r>
          </a:p>
          <a:p>
            <a:r>
              <a:rPr lang="ru-RU" sz="1200" dirty="0">
                <a:solidFill>
                  <a:schemeClr val="tx1"/>
                </a:solidFill>
              </a:rPr>
              <a:t>8– краткий ответ в  виде слова (сочетания слов)</a:t>
            </a:r>
          </a:p>
          <a:p>
            <a:r>
              <a:rPr lang="ru-RU" sz="1200" dirty="0">
                <a:solidFill>
                  <a:schemeClr val="tx1"/>
                </a:solidFill>
              </a:rPr>
              <a:t>10 – развернутый ответ</a:t>
            </a:r>
          </a:p>
        </p:txBody>
      </p:sp>
    </p:spTree>
    <p:extLst>
      <p:ext uri="{BB962C8B-B14F-4D97-AF65-F5344CB8AC3E}">
        <p14:creationId xmlns:p14="http://schemas.microsoft.com/office/powerpoint/2010/main" val="28231121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lstStyle/>
          <a:p>
            <a:r>
              <a:rPr lang="ru-RU"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1660062871"/>
              </p:ext>
            </p:extLst>
          </p:nvPr>
        </p:nvGraphicFramePr>
        <p:xfrm>
          <a:off x="409575" y="723900"/>
          <a:ext cx="11363325" cy="53911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267841" y="6340614"/>
            <a:ext cx="329501" cy="178149"/>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269763" y="6588111"/>
            <a:ext cx="327574" cy="194414"/>
          </a:xfrm>
          <a:prstGeom prst="rect">
            <a:avLst/>
          </a:prstGeom>
          <a:solidFill>
            <a:schemeClr val="accent2">
              <a:lumMod val="60000"/>
              <a:lumOff val="40000"/>
            </a:schemeClr>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267835" y="6077441"/>
            <a:ext cx="329512" cy="194442"/>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3" name="TextBox 12">
            <a:extLst>
              <a:ext uri="{FF2B5EF4-FFF2-40B4-BE49-F238E27FC236}">
                <a16:creationId xmlns:a16="http://schemas.microsoft.com/office/drawing/2014/main" id="{A7C6DB72-E1CA-4726-88BF-7DB2DB7EE54F}"/>
              </a:ext>
            </a:extLst>
          </p:cNvPr>
          <p:cNvSpPr txBox="1"/>
          <p:nvPr/>
        </p:nvSpPr>
        <p:spPr>
          <a:xfrm>
            <a:off x="9829801" y="39382"/>
            <a:ext cx="2362200"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Английский язык, 10 класс</a:t>
            </a:r>
          </a:p>
        </p:txBody>
      </p:sp>
    </p:spTree>
    <p:extLst>
      <p:ext uri="{BB962C8B-B14F-4D97-AF65-F5344CB8AC3E}">
        <p14:creationId xmlns:p14="http://schemas.microsoft.com/office/powerpoint/2010/main" val="5561045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lstStyle/>
          <a:p>
            <a:r>
              <a:rPr lang="ru-RU"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2467021944"/>
              </p:ext>
            </p:extLst>
          </p:nvPr>
        </p:nvGraphicFramePr>
        <p:xfrm>
          <a:off x="139546" y="2952750"/>
          <a:ext cx="3756179" cy="95250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296363">
                <a:tc>
                  <a:txBody>
                    <a:bodyPr/>
                    <a:lstStyle/>
                    <a:p>
                      <a:pPr algn="ctr"/>
                      <a:r>
                        <a:rPr lang="ru-RU" sz="1400" dirty="0"/>
                        <a:t>Количество участников</a:t>
                      </a:r>
                    </a:p>
                  </a:txBody>
                  <a:tcPr anchor="ctr"/>
                </a:tc>
                <a:tc>
                  <a:txBody>
                    <a:bodyPr/>
                    <a:lstStyle/>
                    <a:p>
                      <a:pPr algn="ctr"/>
                      <a:r>
                        <a:rPr lang="ru-RU" sz="1400" dirty="0"/>
                        <a:t>11 класс</a:t>
                      </a:r>
                    </a:p>
                  </a:txBody>
                  <a:tcPr anchor="ctr"/>
                </a:tc>
                <a:extLst>
                  <a:ext uri="{0D108BD9-81ED-4DB2-BD59-A6C34878D82A}">
                    <a16:rowId xmlns:a16="http://schemas.microsoft.com/office/drawing/2014/main" val="3892861024"/>
                  </a:ext>
                </a:extLst>
              </a:tr>
              <a:tr h="342900">
                <a:tc>
                  <a:txBody>
                    <a:bodyPr/>
                    <a:lstStyle/>
                    <a:p>
                      <a:pPr algn="ctr"/>
                      <a:r>
                        <a:rPr lang="ru-RU" sz="1400" dirty="0"/>
                        <a:t>Россия (вся выборка)</a:t>
                      </a:r>
                    </a:p>
                  </a:txBody>
                  <a:tcPr anchor="ctr"/>
                </a:tc>
                <a:tc>
                  <a:txBody>
                    <a:bodyPr/>
                    <a:lstStyle/>
                    <a:p>
                      <a:pPr algn="ctr"/>
                      <a:r>
                        <a:rPr lang="ru-RU" sz="1400" dirty="0"/>
                        <a:t>132607</a:t>
                      </a:r>
                    </a:p>
                  </a:txBody>
                  <a:tcPr anchor="ctr"/>
                </a:tc>
                <a:extLst>
                  <a:ext uri="{0D108BD9-81ED-4DB2-BD59-A6C34878D82A}">
                    <a16:rowId xmlns:a16="http://schemas.microsoft.com/office/drawing/2014/main" val="1517554406"/>
                  </a:ext>
                </a:extLst>
              </a:tr>
              <a:tr h="285750">
                <a:tc>
                  <a:txBody>
                    <a:bodyPr/>
                    <a:lstStyle/>
                    <a:p>
                      <a:pPr algn="ctr"/>
                      <a:r>
                        <a:rPr lang="ru-RU" sz="1400" dirty="0"/>
                        <a:t>Приморский край</a:t>
                      </a:r>
                    </a:p>
                  </a:txBody>
                  <a:tcPr anchor="ctr"/>
                </a:tc>
                <a:tc>
                  <a:txBody>
                    <a:bodyPr/>
                    <a:lstStyle/>
                    <a:p>
                      <a:pPr algn="ctr"/>
                      <a:r>
                        <a:rPr lang="ru-RU" sz="1400" dirty="0"/>
                        <a:t>1870</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2739001595"/>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8F9353F0-D5C4-491A-BF59-80F4198E65AA}"/>
              </a:ext>
            </a:extLst>
          </p:cNvPr>
          <p:cNvSpPr txBox="1"/>
          <p:nvPr/>
        </p:nvSpPr>
        <p:spPr>
          <a:xfrm>
            <a:off x="9829801" y="39382"/>
            <a:ext cx="2362200"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Английский язык, 10 класс</a:t>
            </a:r>
          </a:p>
        </p:txBody>
      </p:sp>
    </p:spTree>
    <p:extLst>
      <p:ext uri="{BB962C8B-B14F-4D97-AF65-F5344CB8AC3E}">
        <p14:creationId xmlns:p14="http://schemas.microsoft.com/office/powerpoint/2010/main" val="24423998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2510188332"/>
              </p:ext>
            </p:extLst>
          </p:nvPr>
        </p:nvGraphicFramePr>
        <p:xfrm>
          <a:off x="504189" y="723900"/>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5724031" y="4926913"/>
            <a:ext cx="267684" cy="2422479"/>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881247" y="5332300"/>
            <a:ext cx="219642" cy="1563663"/>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8529353" y="4599659"/>
            <a:ext cx="219643" cy="3028950"/>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681121" y="4314024"/>
            <a:ext cx="190830" cy="3629027"/>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4" name="TextBox 3">
            <a:extLst>
              <a:ext uri="{FF2B5EF4-FFF2-40B4-BE49-F238E27FC236}">
                <a16:creationId xmlns:a16="http://schemas.microsoft.com/office/drawing/2014/main" id="{3A8123AB-B78E-4DA2-BDCE-A3E5D1AA0A7F}"/>
              </a:ext>
            </a:extLst>
          </p:cNvPr>
          <p:cNvSpPr txBox="1"/>
          <p:nvPr/>
        </p:nvSpPr>
        <p:spPr>
          <a:xfrm>
            <a:off x="1975484" y="6226951"/>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5017245" y="6299199"/>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8133171" y="6349898"/>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645394" y="6296201"/>
            <a:ext cx="552450" cy="369332"/>
          </a:xfrm>
          <a:prstGeom prst="rect">
            <a:avLst/>
          </a:prstGeom>
          <a:noFill/>
        </p:spPr>
        <p:txBody>
          <a:bodyPr wrap="square" rtlCol="0">
            <a:spAutoFit/>
          </a:bodyPr>
          <a:lstStyle/>
          <a:p>
            <a:r>
              <a:rPr lang="ru-RU" dirty="0"/>
              <a:t>«5»</a:t>
            </a:r>
          </a:p>
        </p:txBody>
      </p:sp>
      <p:sp>
        <p:nvSpPr>
          <p:cNvPr id="13" name="TextBox 12">
            <a:extLst>
              <a:ext uri="{FF2B5EF4-FFF2-40B4-BE49-F238E27FC236}">
                <a16:creationId xmlns:a16="http://schemas.microsoft.com/office/drawing/2014/main" id="{0AC8702E-0F8C-469D-B02B-170B734F3ABF}"/>
              </a:ext>
            </a:extLst>
          </p:cNvPr>
          <p:cNvSpPr txBox="1"/>
          <p:nvPr/>
        </p:nvSpPr>
        <p:spPr>
          <a:xfrm>
            <a:off x="9829801" y="39382"/>
            <a:ext cx="2362200"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Английский язык, 10 класс</a:t>
            </a:r>
          </a:p>
        </p:txBody>
      </p:sp>
    </p:spTree>
    <p:extLst>
      <p:ext uri="{BB962C8B-B14F-4D97-AF65-F5344CB8AC3E}">
        <p14:creationId xmlns:p14="http://schemas.microsoft.com/office/powerpoint/2010/main" val="31322347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2869454848"/>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9438FD4-C769-4FCB-98B0-072593981E8A}"/>
              </a:ext>
            </a:extLst>
          </p:cNvPr>
          <p:cNvSpPr txBox="1"/>
          <p:nvPr/>
        </p:nvSpPr>
        <p:spPr>
          <a:xfrm>
            <a:off x="9829801" y="39382"/>
            <a:ext cx="2362200"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Английский язык, 10 класс</a:t>
            </a:r>
          </a:p>
        </p:txBody>
      </p:sp>
    </p:spTree>
    <p:extLst>
      <p:ext uri="{BB962C8B-B14F-4D97-AF65-F5344CB8AC3E}">
        <p14:creationId xmlns:p14="http://schemas.microsoft.com/office/powerpoint/2010/main" val="5918157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rmAutofit fontScale="90000"/>
          </a:bodyPr>
          <a:lstStyle/>
          <a:p>
            <a:r>
              <a:rPr lang="ru-RU" dirty="0"/>
              <a:t>Сравнение отметок за работу с отметками по журналу</a:t>
            </a:r>
          </a:p>
        </p:txBody>
      </p:sp>
      <mc:AlternateContent xmlns:mc="http://schemas.openxmlformats.org/markup-compatibility/2006" xmlns:cx1="http://schemas.microsoft.com/office/drawing/2015/9/8/chartex">
        <mc:Choice Requires="cx1">
          <p:graphicFrame>
            <p:nvGraphicFramePr>
              <p:cNvPr id="4" name="Диаграмма 3">
                <a:extLst>
                  <a:ext uri="{FF2B5EF4-FFF2-40B4-BE49-F238E27FC236}">
                    <a16:creationId xmlns:a16="http://schemas.microsoft.com/office/drawing/2014/main" id="{54F1BA60-9441-45B6-842A-D1936D412653}"/>
                  </a:ext>
                </a:extLst>
              </p:cNvPr>
              <p:cNvGraphicFramePr/>
              <p:nvPr>
                <p:extLst>
                  <p:ext uri="{D42A27DB-BD31-4B8C-83A1-F6EECF244321}">
                    <p14:modId xmlns:p14="http://schemas.microsoft.com/office/powerpoint/2010/main" val="617743288"/>
                  </p:ext>
                </p:extLst>
              </p:nvPr>
            </p:nvGraphicFramePr>
            <p:xfrm>
              <a:off x="931177" y="1216402"/>
              <a:ext cx="9585417" cy="4881269"/>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Диаграмма 3">
                <a:extLst>
                  <a:ext uri="{FF2B5EF4-FFF2-40B4-BE49-F238E27FC236}">
                    <a16:creationId xmlns:a16="http://schemas.microsoft.com/office/drawing/2014/main" id="{54F1BA60-9441-45B6-842A-D1936D412653}"/>
                  </a:ext>
                </a:extLst>
              </p:cNvPr>
              <p:cNvPicPr>
                <a:picLocks noGrp="1" noRot="1" noChangeAspect="1" noMove="1" noResize="1" noEditPoints="1" noAdjustHandles="1" noChangeArrowheads="1" noChangeShapeType="1"/>
              </p:cNvPicPr>
              <p:nvPr/>
            </p:nvPicPr>
            <p:blipFill>
              <a:blip r:embed="rId3"/>
              <a:stretch>
                <a:fillRect/>
              </a:stretch>
            </p:blipFill>
            <p:spPr>
              <a:xfrm>
                <a:off x="931177" y="1216402"/>
                <a:ext cx="9585417" cy="4881269"/>
              </a:xfrm>
              <a:prstGeom prst="rect">
                <a:avLst/>
              </a:prstGeom>
            </p:spPr>
          </p:pic>
        </mc:Fallback>
      </mc:AlternateContent>
      <p:sp>
        <p:nvSpPr>
          <p:cNvPr id="7" name="TextBox 6">
            <a:extLst>
              <a:ext uri="{FF2B5EF4-FFF2-40B4-BE49-F238E27FC236}">
                <a16:creationId xmlns:a16="http://schemas.microsoft.com/office/drawing/2014/main" id="{AD31526A-1B65-49BF-8C5A-72DD4029C95B}"/>
              </a:ext>
            </a:extLst>
          </p:cNvPr>
          <p:cNvSpPr txBox="1"/>
          <p:nvPr/>
        </p:nvSpPr>
        <p:spPr>
          <a:xfrm>
            <a:off x="9829801" y="39382"/>
            <a:ext cx="2362200"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Английский язык, 10 класс</a:t>
            </a:r>
          </a:p>
        </p:txBody>
      </p:sp>
    </p:spTree>
    <p:extLst>
      <p:ext uri="{BB962C8B-B14F-4D97-AF65-F5344CB8AC3E}">
        <p14:creationId xmlns:p14="http://schemas.microsoft.com/office/powerpoint/2010/main" val="41476147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sz="2800" dirty="0">
                <a:latin typeface="+mn-lt"/>
              </a:rPr>
              <a:t>В ВПР по английскому языку в 10 классах приняло участие </a:t>
            </a:r>
            <a:r>
              <a:rPr lang="ru-RU" sz="2800" b="1" dirty="0">
                <a:latin typeface="+mn-lt"/>
              </a:rPr>
              <a:t>1870 </a:t>
            </a:r>
            <a:r>
              <a:rPr lang="ru-RU" sz="2800" dirty="0">
                <a:latin typeface="+mn-lt"/>
              </a:rPr>
              <a:t>человек.</a:t>
            </a:r>
          </a:p>
          <a:p>
            <a:endParaRPr lang="ru-RU" sz="2800" dirty="0">
              <a:latin typeface="+mn-lt"/>
            </a:endParaRPr>
          </a:p>
          <a:p>
            <a:pPr marL="285750" indent="-285750">
              <a:buFont typeface="Courier New" panose="02070309020205020404" pitchFamily="49" charset="0"/>
              <a:buChar char="o"/>
            </a:pPr>
            <a:r>
              <a:rPr lang="ru-RU" sz="2800" dirty="0">
                <a:latin typeface="+mn-lt"/>
              </a:rPr>
              <a:t>Не справились с  работой (получили «2») </a:t>
            </a:r>
            <a:r>
              <a:rPr lang="ru-RU" sz="2800" b="1" dirty="0">
                <a:latin typeface="+mn-lt"/>
              </a:rPr>
              <a:t>45</a:t>
            </a:r>
            <a:r>
              <a:rPr lang="ru-RU" sz="2800" dirty="0">
                <a:latin typeface="+mn-lt"/>
              </a:rPr>
              <a:t> участников (2,41%).</a:t>
            </a:r>
          </a:p>
          <a:p>
            <a:endParaRPr lang="ru-RU" sz="2800" dirty="0">
              <a:latin typeface="+mn-lt"/>
            </a:endParaRPr>
          </a:p>
          <a:p>
            <a:pPr marL="285750" indent="-285750">
              <a:buFont typeface="Courier New" panose="02070309020205020404" pitchFamily="49" charset="0"/>
              <a:buChar char="o"/>
            </a:pPr>
            <a:r>
              <a:rPr lang="ru-RU" sz="2800" dirty="0">
                <a:latin typeface="+mn-lt"/>
              </a:rPr>
              <a:t> </a:t>
            </a:r>
            <a:r>
              <a:rPr lang="ru-RU" sz="2800" b="1" dirty="0">
                <a:latin typeface="+mn-lt"/>
              </a:rPr>
              <a:t>77,22</a:t>
            </a:r>
            <a:r>
              <a:rPr lang="ru-RU" sz="2800" dirty="0">
                <a:latin typeface="+mn-lt"/>
              </a:rPr>
              <a:t>% участников показали качество знаний (получили «4» и «5»)        в  процессе выполнения работы.</a:t>
            </a:r>
          </a:p>
          <a:p>
            <a:endParaRPr lang="ru-RU" sz="2800" dirty="0">
              <a:latin typeface="+mn-lt"/>
            </a:endParaRPr>
          </a:p>
          <a:p>
            <a:pPr marL="285750" indent="-285750">
              <a:buFont typeface="Courier New" panose="02070309020205020404" pitchFamily="49" charset="0"/>
              <a:buChar char="o"/>
            </a:pPr>
            <a:r>
              <a:rPr lang="ru-RU" sz="2800" dirty="0">
                <a:latin typeface="+mn-lt"/>
              </a:rPr>
              <a:t>Наибольшую сложность при выполнении работы вызвало задание № </a:t>
            </a:r>
            <a:r>
              <a:rPr lang="ru-RU" sz="2800" b="1" dirty="0">
                <a:latin typeface="+mn-lt"/>
              </a:rPr>
              <a:t>7.</a:t>
            </a:r>
            <a:endParaRPr lang="ru-RU" sz="2800" dirty="0">
              <a:latin typeface="+mn-lt"/>
            </a:endParaRPr>
          </a:p>
          <a:p>
            <a:endParaRPr lang="ru-RU" sz="2800" dirty="0">
              <a:latin typeface="+mn-lt"/>
            </a:endParaRPr>
          </a:p>
        </p:txBody>
      </p:sp>
      <p:sp>
        <p:nvSpPr>
          <p:cNvPr id="6" name="TextBox 5">
            <a:extLst>
              <a:ext uri="{FF2B5EF4-FFF2-40B4-BE49-F238E27FC236}">
                <a16:creationId xmlns:a16="http://schemas.microsoft.com/office/drawing/2014/main" id="{BB8AA0A4-FA03-4E16-9CB9-E24DD41A7A5B}"/>
              </a:ext>
            </a:extLst>
          </p:cNvPr>
          <p:cNvSpPr txBox="1"/>
          <p:nvPr/>
        </p:nvSpPr>
        <p:spPr>
          <a:xfrm>
            <a:off x="9829801" y="39382"/>
            <a:ext cx="2362200"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Английский язык, 10 класс</a:t>
            </a:r>
          </a:p>
        </p:txBody>
      </p:sp>
    </p:spTree>
    <p:extLst>
      <p:ext uri="{BB962C8B-B14F-4D97-AF65-F5344CB8AC3E}">
        <p14:creationId xmlns:p14="http://schemas.microsoft.com/office/powerpoint/2010/main" val="29179809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latin typeface="+mn-lt"/>
              </a:rPr>
              <a:t>Основные результаты </a:t>
            </a:r>
          </a:p>
          <a:p>
            <a:pPr algn="ctr"/>
            <a:r>
              <a:rPr lang="ru-RU" sz="6600" b="1" dirty="0">
                <a:latin typeface="+mn-lt"/>
              </a:rPr>
              <a:t>по обществознанию</a:t>
            </a:r>
          </a:p>
        </p:txBody>
      </p:sp>
    </p:spTree>
    <p:extLst>
      <p:ext uri="{BB962C8B-B14F-4D97-AF65-F5344CB8AC3E}">
        <p14:creationId xmlns:p14="http://schemas.microsoft.com/office/powerpoint/2010/main" val="36324713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9 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39188" y="2341046"/>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7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a:t>
            </a:r>
          </a:p>
          <a:p>
            <a:pPr algn="ctr"/>
            <a:r>
              <a:rPr lang="ru-RU" dirty="0">
                <a:solidFill>
                  <a:schemeClr val="tx1"/>
                </a:solidFill>
              </a:rPr>
              <a:t>из двух частей</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397406" y="5214490"/>
            <a:ext cx="8457086" cy="664914"/>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dirty="0">
              <a:solidFill>
                <a:sysClr val="windowText" lastClr="000000"/>
              </a:solidFill>
            </a:endParaRPr>
          </a:p>
          <a:p>
            <a:r>
              <a:rPr lang="ru-RU" sz="1600" dirty="0">
                <a:solidFill>
                  <a:sysClr val="windowText" lastClr="000000"/>
                </a:solidFill>
              </a:rPr>
              <a:t>Задания 1-6</a:t>
            </a:r>
          </a:p>
          <a:p>
            <a:endParaRPr lang="ru-RU" sz="1600" dirty="0">
              <a:solidFill>
                <a:sysClr val="windowText" lastClr="000000"/>
              </a:solidFill>
            </a:endParaRP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13</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28</a:t>
            </a:r>
          </a:p>
        </p:txBody>
      </p:sp>
      <p:sp>
        <p:nvSpPr>
          <p:cNvPr id="14" name="Прямоугольник: скругленные углы 13">
            <a:extLst>
              <a:ext uri="{FF2B5EF4-FFF2-40B4-BE49-F238E27FC236}">
                <a16:creationId xmlns:a16="http://schemas.microsoft.com/office/drawing/2014/main" id="{3EEB01CB-1853-44FF-B0DC-3ADB00B795AF}"/>
              </a:ext>
            </a:extLst>
          </p:cNvPr>
          <p:cNvSpPr/>
          <p:nvPr/>
        </p:nvSpPr>
        <p:spPr>
          <a:xfrm>
            <a:off x="1939187" y="3265538"/>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2 задания повышенного уровня сложности</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112569803"/>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0-12</a:t>
                      </a:r>
                    </a:p>
                  </a:txBody>
                  <a:tcPr anchor="ctr"/>
                </a:tc>
                <a:tc>
                  <a:txBody>
                    <a:bodyPr/>
                    <a:lstStyle/>
                    <a:p>
                      <a:pPr algn="ctr"/>
                      <a:r>
                        <a:rPr lang="ru-RU" sz="1600" dirty="0"/>
                        <a:t>13-17</a:t>
                      </a:r>
                    </a:p>
                  </a:txBody>
                  <a:tcPr anchor="ctr"/>
                </a:tc>
                <a:tc>
                  <a:txBody>
                    <a:bodyPr/>
                    <a:lstStyle/>
                    <a:p>
                      <a:pPr algn="ctr"/>
                      <a:r>
                        <a:rPr lang="ru-RU" sz="1600" dirty="0"/>
                        <a:t>18-24</a:t>
                      </a:r>
                    </a:p>
                  </a:txBody>
                  <a:tcPr anchor="ctr"/>
                </a:tc>
                <a:tc>
                  <a:txBody>
                    <a:bodyPr/>
                    <a:lstStyle/>
                    <a:p>
                      <a:pPr algn="ctr"/>
                      <a:r>
                        <a:rPr lang="ru-RU" sz="1600" dirty="0"/>
                        <a:t>25-28</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1985236" y="5200288"/>
            <a:ext cx="1263972"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90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19" name="Прямоугольник: скругленные углы 18">
            <a:extLst>
              <a:ext uri="{FF2B5EF4-FFF2-40B4-BE49-F238E27FC236}">
                <a16:creationId xmlns:a16="http://schemas.microsoft.com/office/drawing/2014/main" id="{759EDB0E-7073-4193-A693-C99431AD8642}"/>
              </a:ext>
            </a:extLst>
          </p:cNvPr>
          <p:cNvSpPr/>
          <p:nvPr/>
        </p:nvSpPr>
        <p:spPr>
          <a:xfrm>
            <a:off x="3397406" y="6054227"/>
            <a:ext cx="8457086" cy="664914"/>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ysClr val="windowText" lastClr="000000"/>
                </a:solidFill>
              </a:rPr>
              <a:t>Задания 7-9</a:t>
            </a:r>
          </a:p>
        </p:txBody>
      </p:sp>
      <p:sp>
        <p:nvSpPr>
          <p:cNvPr id="24" name="TextBox 23">
            <a:extLst>
              <a:ext uri="{FF2B5EF4-FFF2-40B4-BE49-F238E27FC236}">
                <a16:creationId xmlns:a16="http://schemas.microsoft.com/office/drawing/2014/main" id="{F462FE3B-6C30-4520-81E8-7A74D02A09C7}"/>
              </a:ext>
            </a:extLst>
          </p:cNvPr>
          <p:cNvSpPr txBox="1"/>
          <p:nvPr/>
        </p:nvSpPr>
        <p:spPr>
          <a:xfrm>
            <a:off x="10153651" y="39382"/>
            <a:ext cx="2038350"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Обществознание, 10 класс</a:t>
            </a:r>
          </a:p>
        </p:txBody>
      </p:sp>
    </p:spTree>
    <p:extLst>
      <p:ext uri="{BB962C8B-B14F-4D97-AF65-F5344CB8AC3E}">
        <p14:creationId xmlns:p14="http://schemas.microsoft.com/office/powerpoint/2010/main" val="29276343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3500137072"/>
              </p:ext>
            </p:extLst>
          </p:nvPr>
        </p:nvGraphicFramePr>
        <p:xfrm>
          <a:off x="85369" y="752630"/>
          <a:ext cx="11796583" cy="5067830"/>
        </p:xfrm>
        <a:graphic>
          <a:graphicData uri="http://schemas.openxmlformats.org/drawingml/2006/table">
            <a:tbl>
              <a:tblPr firstRow="1" firstCol="1" lastRow="1" lastCol="1" bandRow="1" bandCol="1">
                <a:noFill/>
                <a:tableStyleId>{5940675A-B579-460E-94D1-54222C63F5DA}</a:tableStyleId>
              </a:tblPr>
              <a:tblGrid>
                <a:gridCol w="586788">
                  <a:extLst>
                    <a:ext uri="{9D8B030D-6E8A-4147-A177-3AD203B41FA5}">
                      <a16:colId xmlns:a16="http://schemas.microsoft.com/office/drawing/2014/main" val="1602300257"/>
                    </a:ext>
                  </a:extLst>
                </a:gridCol>
                <a:gridCol w="11209795">
                  <a:extLst>
                    <a:ext uri="{9D8B030D-6E8A-4147-A177-3AD203B41FA5}">
                      <a16:colId xmlns:a16="http://schemas.microsoft.com/office/drawing/2014/main" val="3427477491"/>
                    </a:ext>
                  </a:extLst>
                </a:gridCol>
              </a:tblGrid>
              <a:tr h="219605">
                <a:tc>
                  <a:txBody>
                    <a:bodyPr/>
                    <a:lstStyle/>
                    <a:p>
                      <a:pPr algn="l">
                        <a:lnSpc>
                          <a:spcPct val="115000"/>
                        </a:lnSpc>
                        <a:spcBef>
                          <a:spcPts val="55"/>
                        </a:spcBef>
                        <a:spcAft>
                          <a:spcPts val="0"/>
                        </a:spcAft>
                        <a:tabLst>
                          <a:tab pos="452120" algn="l"/>
                        </a:tabLst>
                      </a:pPr>
                      <a:r>
                        <a:rPr lang="ru-RU" sz="1000" b="1" dirty="0">
                          <a:effectLst/>
                          <a:latin typeface="+mn-lt"/>
                        </a:rPr>
                        <a:t>№ п/п</a:t>
                      </a:r>
                      <a:endParaRPr lang="ru-RU" sz="1000" b="1" dirty="0">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algn="l">
                        <a:lnSpc>
                          <a:spcPct val="115000"/>
                        </a:lnSpc>
                        <a:spcBef>
                          <a:spcPts val="55"/>
                        </a:spcBef>
                        <a:spcAft>
                          <a:spcPts val="0"/>
                        </a:spcAft>
                        <a:tabLst>
                          <a:tab pos="452120" algn="l"/>
                        </a:tabLst>
                      </a:pPr>
                      <a:r>
                        <a:rPr lang="ru-RU" sz="1000" b="1" dirty="0">
                          <a:effectLst/>
                          <a:latin typeface="+mn-lt"/>
                        </a:rPr>
                        <a:t>Блоки</a:t>
                      </a:r>
                      <a:r>
                        <a:rPr lang="ru-RU" sz="1000" b="1" spc="-35" dirty="0">
                          <a:effectLst/>
                          <a:latin typeface="+mn-lt"/>
                        </a:rPr>
                        <a:t> </a:t>
                      </a:r>
                      <a:r>
                        <a:rPr lang="ru-RU" sz="1000" b="1" dirty="0" err="1">
                          <a:effectLst/>
                          <a:latin typeface="+mn-lt"/>
                        </a:rPr>
                        <a:t>ПООП</a:t>
                      </a:r>
                      <a:r>
                        <a:rPr lang="ru-RU" sz="1000" b="1" spc="-35" dirty="0">
                          <a:effectLst/>
                          <a:latin typeface="+mn-lt"/>
                        </a:rPr>
                        <a:t> </a:t>
                      </a:r>
                      <a:r>
                        <a:rPr lang="ru-RU" sz="1000" b="1" dirty="0">
                          <a:effectLst/>
                          <a:latin typeface="+mn-lt"/>
                        </a:rPr>
                        <a:t>:</a:t>
                      </a:r>
                      <a:r>
                        <a:rPr lang="ru-RU" sz="1000" b="1" spc="-35" dirty="0">
                          <a:effectLst/>
                          <a:latin typeface="+mn-lt"/>
                        </a:rPr>
                        <a:t> </a:t>
                      </a:r>
                      <a:r>
                        <a:rPr lang="ru-RU" sz="1000" b="1" dirty="0">
                          <a:effectLst/>
                          <a:latin typeface="+mn-lt"/>
                        </a:rPr>
                        <a:t>выпускник</a:t>
                      </a:r>
                      <a:r>
                        <a:rPr lang="ru-RU" sz="1000" b="1" spc="-45" dirty="0">
                          <a:effectLst/>
                          <a:latin typeface="+mn-lt"/>
                        </a:rPr>
                        <a:t> </a:t>
                      </a:r>
                      <a:r>
                        <a:rPr lang="ru-RU" sz="1000" b="1" dirty="0">
                          <a:effectLst/>
                          <a:latin typeface="+mn-lt"/>
                        </a:rPr>
                        <a:t>научится</a:t>
                      </a:r>
                      <a:r>
                        <a:rPr lang="ru-RU" sz="1000" b="1" spc="-35" dirty="0">
                          <a:effectLst/>
                          <a:latin typeface="+mn-lt"/>
                        </a:rPr>
                        <a:t> </a:t>
                      </a:r>
                      <a:r>
                        <a:rPr lang="ru-RU" sz="1000" b="1" dirty="0">
                          <a:effectLst/>
                          <a:latin typeface="+mn-lt"/>
                        </a:rPr>
                        <a:t>/</a:t>
                      </a:r>
                      <a:r>
                        <a:rPr lang="ru-RU" sz="1000" b="1" spc="-20" dirty="0">
                          <a:effectLst/>
                          <a:latin typeface="+mn-lt"/>
                        </a:rPr>
                        <a:t> </a:t>
                      </a:r>
                      <a:r>
                        <a:rPr lang="ru-RU" sz="1000" b="1" dirty="0">
                          <a:effectLst/>
                          <a:latin typeface="+mn-lt"/>
                        </a:rPr>
                        <a:t>получит </a:t>
                      </a:r>
                      <a:r>
                        <a:rPr lang="ru-RU" sz="1000" b="1" spc="-285" dirty="0">
                          <a:effectLst/>
                          <a:latin typeface="+mn-lt"/>
                        </a:rPr>
                        <a:t> </a:t>
                      </a:r>
                      <a:r>
                        <a:rPr lang="ru-RU" sz="1000" b="1" dirty="0">
                          <a:effectLst/>
                          <a:latin typeface="+mn-lt"/>
                        </a:rPr>
                        <a:t>возможность</a:t>
                      </a:r>
                      <a:r>
                        <a:rPr lang="ru-RU" sz="1000" b="1" spc="-10" dirty="0">
                          <a:effectLst/>
                          <a:latin typeface="+mn-lt"/>
                        </a:rPr>
                        <a:t> </a:t>
                      </a:r>
                      <a:r>
                        <a:rPr lang="ru-RU" sz="1000" b="1" dirty="0">
                          <a:effectLst/>
                          <a:latin typeface="+mn-lt"/>
                        </a:rPr>
                        <a:t>научиться</a:t>
                      </a:r>
                      <a:r>
                        <a:rPr lang="ru-RU" sz="1000" b="1" spc="-5" dirty="0">
                          <a:effectLst/>
                          <a:latin typeface="+mn-lt"/>
                        </a:rPr>
                        <a:t> </a:t>
                      </a:r>
                      <a:r>
                        <a:rPr lang="ru-RU" sz="1000" b="1" dirty="0">
                          <a:effectLst/>
                          <a:latin typeface="+mn-lt"/>
                        </a:rPr>
                        <a:t>или</a:t>
                      </a:r>
                      <a:r>
                        <a:rPr lang="ru-RU" sz="1000" b="1" spc="-10" dirty="0">
                          <a:effectLst/>
                          <a:latin typeface="+mn-lt"/>
                        </a:rPr>
                        <a:t> </a:t>
                      </a:r>
                      <a:r>
                        <a:rPr lang="ru-RU" sz="1000" b="1" dirty="0">
                          <a:effectLst/>
                          <a:latin typeface="+mn-lt"/>
                        </a:rPr>
                        <a:t>проверяемые требования</a:t>
                      </a:r>
                      <a:r>
                        <a:rPr lang="ru-RU" sz="1000" b="1" spc="-20" dirty="0">
                          <a:effectLst/>
                          <a:latin typeface="+mn-lt"/>
                        </a:rPr>
                        <a:t> </a:t>
                      </a:r>
                      <a:r>
                        <a:rPr lang="ru-RU" sz="1000" b="1" dirty="0">
                          <a:effectLst/>
                          <a:latin typeface="+mn-lt"/>
                        </a:rPr>
                        <a:t>(умения)</a:t>
                      </a:r>
                      <a:r>
                        <a:rPr lang="ru-RU" sz="1000" b="1" spc="-25" dirty="0">
                          <a:effectLst/>
                          <a:latin typeface="+mn-lt"/>
                        </a:rPr>
                        <a:t> </a:t>
                      </a:r>
                      <a:r>
                        <a:rPr lang="ru-RU" sz="1000" b="1" dirty="0">
                          <a:effectLst/>
                          <a:latin typeface="+mn-lt"/>
                        </a:rPr>
                        <a:t>в</a:t>
                      </a:r>
                      <a:r>
                        <a:rPr lang="ru-RU" sz="1000" b="1" spc="-30" dirty="0">
                          <a:effectLst/>
                          <a:latin typeface="+mn-lt"/>
                        </a:rPr>
                        <a:t> </a:t>
                      </a:r>
                      <a:r>
                        <a:rPr lang="ru-RU" sz="1000" b="1" dirty="0">
                          <a:effectLst/>
                          <a:latin typeface="+mn-lt"/>
                        </a:rPr>
                        <a:t>соответствии</a:t>
                      </a:r>
                      <a:r>
                        <a:rPr lang="ru-RU" sz="1000" b="1" spc="-20" dirty="0">
                          <a:effectLst/>
                          <a:latin typeface="+mn-lt"/>
                        </a:rPr>
                        <a:t> </a:t>
                      </a:r>
                      <a:r>
                        <a:rPr lang="ru-RU" sz="1000" b="1" dirty="0">
                          <a:effectLst/>
                          <a:latin typeface="+mn-lt"/>
                        </a:rPr>
                        <a:t>с</a:t>
                      </a:r>
                      <a:r>
                        <a:rPr lang="ru-RU" sz="1000" b="1" spc="-25" dirty="0">
                          <a:effectLst/>
                          <a:latin typeface="+mn-lt"/>
                        </a:rPr>
                        <a:t> </a:t>
                      </a:r>
                      <a:r>
                        <a:rPr lang="ru-RU" sz="1000" b="1" dirty="0">
                          <a:effectLst/>
                          <a:latin typeface="+mn-lt"/>
                        </a:rPr>
                        <a:t>ФГОС</a:t>
                      </a:r>
                      <a:endParaRPr lang="ru-RU" sz="1000" b="1" dirty="0">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73384286"/>
                  </a:ext>
                </a:extLst>
              </a:tr>
              <a:tr h="559915">
                <a:tc>
                  <a:txBody>
                    <a:bodyPr/>
                    <a:lstStyle/>
                    <a:p>
                      <a:pPr algn="l">
                        <a:spcAft>
                          <a:spcPts val="0"/>
                        </a:spcAft>
                      </a:pPr>
                      <a:r>
                        <a:rPr lang="ru-RU" sz="1000" dirty="0">
                          <a:effectLst/>
                          <a:latin typeface="+mn-lt"/>
                          <a:ea typeface="Times New Roman" panose="02020603050405020304" pitchFamily="18" charset="0"/>
                          <a:cs typeface="Times New Roman" panose="02020603050405020304" pitchFamily="18" charset="0"/>
                        </a:rPr>
                        <a:t>1.1</a:t>
                      </a:r>
                    </a:p>
                  </a:txBody>
                  <a:tcPr marL="0" marR="0" marT="0" marB="0">
                    <a:noFill/>
                  </a:tcPr>
                </a:tc>
                <a:tc rowSpan="2">
                  <a:txBody>
                    <a:bodyPr/>
                    <a:lstStyle/>
                    <a:p>
                      <a:pPr algn="l" fontAlgn="b"/>
                      <a:r>
                        <a:rPr lang="ru-RU" sz="900" b="0" i="0" u="none" strike="noStrike" dirty="0">
                          <a:solidFill>
                            <a:srgbClr val="000000"/>
                          </a:solidFill>
                          <a:effectLst/>
                          <a:latin typeface="Calibri" panose="020F0502020204030204" pitchFamily="34" charset="0"/>
                        </a:rPr>
                        <a:t>Уметь определять смысл, различать признаки научных понятий и использовать понятийный аппарат при анализе и оценке социальных явлений, в том числе достижений российской науки и искусства, направлений научно-технологического развития Российской Федерации, при изложении собственных суждений и построении устных и письменных высказываний, включая понятия: общество и его типы, социальный институт, общественный прогресс, деятельность, социальные интересы, глобализация, личность, социализация, истина, мышление; определять различные смыслы многозначных понятий, в том числе: общество, личность, свобода, духовная культура, духовные ценности, народная культура, массовая культура, элитарная культура, ценности и идеалы, образование, наука, искусство, религия, мораль, мировоззрение, экономическая система, экономический рост, экономический цикл, ограниченность ресурсов, общественные блага, валовой внутренний продукт, факторы долгосрочного экономического роста, механизмы государственного регулирования экономики, международное разделение труда; определять различные смыслы многозначных понятий, в том числе: культура, экономика, собственность</a:t>
                      </a:r>
                    </a:p>
                  </a:txBody>
                  <a:tcPr marL="9525" marR="9525" marT="9525" marB="0">
                    <a:noFill/>
                  </a:tcPr>
                </a:tc>
                <a:extLst>
                  <a:ext uri="{0D108BD9-81ED-4DB2-BD59-A6C34878D82A}">
                    <a16:rowId xmlns:a16="http://schemas.microsoft.com/office/drawing/2014/main" val="3781140558"/>
                  </a:ext>
                </a:extLst>
              </a:tr>
              <a:tr h="213229">
                <a:tc>
                  <a:txBody>
                    <a:bodyPr/>
                    <a:lstStyle/>
                    <a:p>
                      <a:pPr algn="l">
                        <a:spcAft>
                          <a:spcPts val="0"/>
                        </a:spcAft>
                      </a:pPr>
                      <a:r>
                        <a:rPr lang="ru-RU" sz="1000" dirty="0">
                          <a:effectLst/>
                          <a:latin typeface="+mn-lt"/>
                          <a:ea typeface="Times New Roman" panose="02020603050405020304" pitchFamily="18" charset="0"/>
                          <a:cs typeface="Times New Roman" panose="02020603050405020304" pitchFamily="18" charset="0"/>
                        </a:rPr>
                        <a:t>1.2</a:t>
                      </a:r>
                    </a:p>
                  </a:txBody>
                  <a:tcPr marL="0" marR="0" marT="0" marB="0">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481299129"/>
                  </a:ext>
                </a:extLst>
              </a:tr>
              <a:tr h="81629">
                <a:tc>
                  <a:txBody>
                    <a:bodyPr/>
                    <a:lstStyle/>
                    <a:p>
                      <a:pPr algn="l">
                        <a:spcAft>
                          <a:spcPts val="0"/>
                        </a:spcAft>
                      </a:pPr>
                      <a:r>
                        <a:rPr lang="ru-RU" sz="1000" dirty="0">
                          <a:effectLst/>
                          <a:latin typeface="+mn-lt"/>
                          <a:ea typeface="Times New Roman" panose="02020603050405020304" pitchFamily="18" charset="0"/>
                          <a:cs typeface="Times New Roman" panose="02020603050405020304" pitchFamily="18" charset="0"/>
                        </a:rPr>
                        <a:t>2</a:t>
                      </a:r>
                    </a:p>
                  </a:txBody>
                  <a:tcPr marL="0" marR="0" marT="0" marB="0">
                    <a:noFill/>
                  </a:tcPr>
                </a:tc>
                <a:tc>
                  <a:txBody>
                    <a:bodyPr/>
                    <a:lstStyle/>
                    <a:p>
                      <a:pPr algn="l" fontAlgn="b"/>
                      <a:r>
                        <a:rPr lang="ru-RU" sz="900" b="0" i="0" u="none" strike="noStrike" dirty="0">
                          <a:solidFill>
                            <a:srgbClr val="000000"/>
                          </a:solidFill>
                          <a:effectLst/>
                          <a:latin typeface="Calibri" panose="020F0502020204030204" pitchFamily="34" charset="0"/>
                        </a:rPr>
                        <a:t>Владеть знаниями: об обществе как целостной развивающейся системе в единстве и взаимодействии основных сфер и социальных институтов; общественных потребностях и общественных отношениях; о социальной динамике и ее формах; об особенностях процесса цифровизации и влияния массовых коммуникаций на все сферы жизни общества; о глобальных проблемах и вызовах современности; перспективах развития современного общества, тенденциях развития Российской Федерации; человеке как субъекте общественных отношений и сознательной деятельности; об особенностях социализации личности и ее этапах в современных условиях; о деятельности и ее структуре; сознании, самосознании и социальном поведении; познании мира; об истине и ее критериях; о формах и методах мышления; об историческом и этническом многообразии культур, связи духовной и материальной культуры, особенностях профессиональной деятельности в области науки и культуры; экономике как науке и хозяйстве; о роли государства в экономике, в том числе государственной политике поддержки малого бизнеса и предпринимательства, конкуренции и импортозамещения; об особенностях рыночных отношений в современной экономике; о роли государственного бюджета в реализации полномочий органов государственной власти, механизмах принятия бюджетных решений; об особенностях профессиональной деятельности в экономической и финансовой сферах</a:t>
                      </a:r>
                    </a:p>
                  </a:txBody>
                  <a:tcPr marL="9525" marR="9525" marT="9525" marB="0">
                    <a:noFill/>
                  </a:tcPr>
                </a:tc>
                <a:extLst>
                  <a:ext uri="{0D108BD9-81ED-4DB2-BD59-A6C34878D82A}">
                    <a16:rowId xmlns:a16="http://schemas.microsoft.com/office/drawing/2014/main" val="3422116302"/>
                  </a:ext>
                </a:extLst>
              </a:tr>
              <a:tr h="213229">
                <a:tc>
                  <a:txBody>
                    <a:bodyPr/>
                    <a:lstStyle/>
                    <a:p>
                      <a:pPr algn="l">
                        <a:spcAft>
                          <a:spcPts val="0"/>
                        </a:spcAft>
                      </a:pPr>
                      <a:r>
                        <a:rPr lang="ru-RU" sz="1000" dirty="0">
                          <a:effectLst/>
                          <a:latin typeface="+mn-lt"/>
                          <a:ea typeface="Times New Roman" panose="02020603050405020304" pitchFamily="18" charset="0"/>
                          <a:cs typeface="Times New Roman" panose="02020603050405020304" pitchFamily="18" charset="0"/>
                        </a:rPr>
                        <a:t>3</a:t>
                      </a:r>
                    </a:p>
                  </a:txBody>
                  <a:tcPr marL="0" marR="0" marT="0" marB="0">
                    <a:noFill/>
                  </a:tcPr>
                </a:tc>
                <a:tc>
                  <a:txBody>
                    <a:bodyPr/>
                    <a:lstStyle/>
                    <a:p>
                      <a:pPr algn="l" fontAlgn="b"/>
                      <a:r>
                        <a:rPr lang="ru-RU" sz="900" b="0" i="0" u="none" strike="noStrike" dirty="0">
                          <a:solidFill>
                            <a:srgbClr val="000000"/>
                          </a:solidFill>
                          <a:effectLst/>
                          <a:latin typeface="Calibri" panose="020F0502020204030204" pitchFamily="34" charset="0"/>
                        </a:rPr>
                        <a:t>Классифицировать и </a:t>
                      </a:r>
                      <a:r>
                        <a:rPr lang="ru-RU" sz="900" b="0" i="0" u="none" strike="noStrike" dirty="0" err="1">
                          <a:solidFill>
                            <a:srgbClr val="000000"/>
                          </a:solidFill>
                          <a:effectLst/>
                          <a:latin typeface="Calibri" panose="020F0502020204030204" pitchFamily="34" charset="0"/>
                        </a:rPr>
                        <a:t>типологизировать</a:t>
                      </a:r>
                      <a:r>
                        <a:rPr lang="ru-RU" sz="900" b="0" i="0" u="none" strike="noStrike" dirty="0">
                          <a:solidFill>
                            <a:srgbClr val="000000"/>
                          </a:solidFill>
                          <a:effectLst/>
                          <a:latin typeface="Calibri" panose="020F0502020204030204" pitchFamily="34" charset="0"/>
                        </a:rPr>
                        <a:t> на основе предложенных критериев используемые в социальных науках понятия и термины, отражающие явления и процессы социальной действительности, в том числе: виды и формы деятельности; виды знания, науки, религий; виды и уровни образования в Российской Федерации; виды налоговых систем, издержек производства, безработицы, финансовых услуг; типы и виды рыночных структур; факторы производства; источники финансирования предприятий</a:t>
                      </a:r>
                    </a:p>
                  </a:txBody>
                  <a:tcPr marL="9525" marR="9525" marT="9525" marB="0">
                    <a:noFill/>
                  </a:tcPr>
                </a:tc>
                <a:extLst>
                  <a:ext uri="{0D108BD9-81ED-4DB2-BD59-A6C34878D82A}">
                    <a16:rowId xmlns:a16="http://schemas.microsoft.com/office/drawing/2014/main" val="163314041"/>
                  </a:ext>
                </a:extLst>
              </a:tr>
              <a:tr h="213229">
                <a:tc>
                  <a:txBody>
                    <a:bodyPr/>
                    <a:lstStyle/>
                    <a:p>
                      <a:pPr algn="l">
                        <a:spcAft>
                          <a:spcPts val="0"/>
                        </a:spcAft>
                      </a:pPr>
                      <a:r>
                        <a:rPr lang="ru-RU" sz="1000" dirty="0">
                          <a:effectLst/>
                          <a:latin typeface="+mn-lt"/>
                          <a:ea typeface="Times New Roman" panose="02020603050405020304" pitchFamily="18" charset="0"/>
                          <a:cs typeface="Times New Roman" panose="02020603050405020304" pitchFamily="18" charset="0"/>
                        </a:rPr>
                        <a:t>4</a:t>
                      </a:r>
                    </a:p>
                  </a:txBody>
                  <a:tcPr marL="0" marR="0" marT="0" marB="0">
                    <a:noFill/>
                  </a:tcPr>
                </a:tc>
                <a:tc>
                  <a:txBody>
                    <a:bodyPr/>
                    <a:lstStyle/>
                    <a:p>
                      <a:pPr algn="l" fontAlgn="b"/>
                      <a:r>
                        <a:rPr lang="ru-RU" sz="900" b="0" i="0" u="none" strike="noStrike" dirty="0">
                          <a:solidFill>
                            <a:srgbClr val="000000"/>
                          </a:solidFill>
                          <a:effectLst/>
                          <a:latin typeface="Calibri" panose="020F0502020204030204" pitchFamily="34" charset="0"/>
                        </a:rPr>
                        <a:t>Применять знания о финансах и бюджетном регулировании при пользовании финансовыми услугами и инструментами, в том числе находить, анализировать и использовать информацию для принятия ответственных решений по достижению финансовых целей и управлению личными финансами при реализации прав и обязанностей потребителя финансовых услуг с учетом основных способов снижения рисков и правил личной финансовой безопасности; оценивать поведение людей и собственное поведение с точки зрения ценностей, социальных норм, включая нормы морали и права, экономической рациональности</a:t>
                      </a:r>
                    </a:p>
                  </a:txBody>
                  <a:tcPr marL="9525" marR="9525" marT="9525" marB="0">
                    <a:noFill/>
                  </a:tcPr>
                </a:tc>
                <a:extLst>
                  <a:ext uri="{0D108BD9-81ED-4DB2-BD59-A6C34878D82A}">
                    <a16:rowId xmlns:a16="http://schemas.microsoft.com/office/drawing/2014/main" val="4282119565"/>
                  </a:ext>
                </a:extLst>
              </a:tr>
              <a:tr h="213229">
                <a:tc>
                  <a:txBody>
                    <a:bodyPr/>
                    <a:lstStyle/>
                    <a:p>
                      <a:pPr algn="l">
                        <a:spcAft>
                          <a:spcPts val="0"/>
                        </a:spcAft>
                      </a:pPr>
                      <a:r>
                        <a:rPr lang="ru-RU" sz="1000" dirty="0">
                          <a:effectLst/>
                          <a:latin typeface="+mn-lt"/>
                          <a:ea typeface="Times New Roman" panose="02020603050405020304" pitchFamily="18" charset="0"/>
                          <a:cs typeface="Times New Roman" panose="02020603050405020304" pitchFamily="18" charset="0"/>
                        </a:rPr>
                        <a:t>5</a:t>
                      </a:r>
                    </a:p>
                  </a:txBody>
                  <a:tcPr marL="0" marR="0" marT="0" marB="0">
                    <a:noFill/>
                  </a:tcPr>
                </a:tc>
                <a:tc>
                  <a:txBody>
                    <a:bodyPr/>
                    <a:lstStyle/>
                    <a:p>
                      <a:pPr algn="l" fontAlgn="b"/>
                      <a:r>
                        <a:rPr lang="ru-RU" sz="900" b="0" i="0" u="none" strike="noStrike" dirty="0">
                          <a:solidFill>
                            <a:srgbClr val="000000"/>
                          </a:solidFill>
                          <a:effectLst/>
                          <a:latin typeface="Calibri" panose="020F0502020204030204" pitchFamily="34" charset="0"/>
                        </a:rPr>
                        <a:t>Уметь устанавливать, выявлять, объяснять и конкретизировать примерами причинно-следственные, функциональные, иерархические и другие связи подсистем и элементов общества, материальной и духовной культуры, массовой и элитарной культуры; характеризовать причины и последствия преобразований в духовной сфере жизни российского общества, культурного многообразия современного общества, возрастания роли науки в современном обществе, экономической деятельности и проблем устойчивого развития, макроэкономических показателей и качества жизни, спроса и предложения; характеризовать причины и последствия преобразований в экономической сфере жизни российского общества, инфляции, безработицы, экономические функции государства, Центрального банка Российской Федерации, налоговой системы Российской Федерации, предпринимательства; владеть уровнями и методами научного познания, мышления и деятельности, общественного и индивидуального сознания, чувственного и рационального познания; характеризовать причины и последствия преобразований в жизни российского общества, противоречивого характера общественного прогресса, глобализации; формулировать, основываясь на социальных ценностях и приобретенных знаниях о человеке в обществе, собственные суждения и аргументы по проблемам влияния социокультурных факторов на формирование личности, противоречивых последствий глобализации, соотношения свободы и необходимости в деятельности человека; конкретизировать теоретические положения, в том числе о типах общества, многообразии путей и форм общественного развития, человеке как результате биологической и социокультурной эволюции, многообразии видов деятельности и ее мотивации, об этапах социализации, фактами социальной действительности, модельными ситуациями, примерами из личного социального опыта, по проблемам значения культурных ценностей и норм в жизни общества, в духовном развитии личности, об особенностях научного познания в социально-гуманитарных науках, о духовных ценностях, субкультуре и контркультуре, диалоге культур, категориях морали, возможностях самовоспитания, об особенностях образования и науки в современном обществе, о свободе совести, значении поддержания межконфессионального мира в Российской Федерации, многообразии функций искусства, достижениях современного российского искусства, фактами социальной действительности, модельными ситуациями, примерами из личного социального опыта, по проблемам роли государства в экономике, путей достижения экономического роста, взаимосвязи экономической свободы и социальной ответственности, об использовании мер государственной поддержки малого и среднего предпринимательства в Российской Федерации, о выборе способов рационального экономического поведения людей, об особенностях труда молодежи в условиях конкуренции на рынке труда, фактами социальной действительности, модельными ситуациями, примерами из личного социального опыта; иметь представления о методах изучения социальных явлений и процессов в социальных науках, включая универсальные методы науки, а также специальные методы социального познания, в том числе социологические опросы, биографический метод, социальное прогнозирование, метод моделирования и сравнительно-исторический метод</a:t>
                      </a:r>
                    </a:p>
                  </a:txBody>
                  <a:tcPr marL="9525" marR="9525" marT="9525" marB="0">
                    <a:noFill/>
                  </a:tcPr>
                </a:tc>
                <a:extLst>
                  <a:ext uri="{0D108BD9-81ED-4DB2-BD59-A6C34878D82A}">
                    <a16:rowId xmlns:a16="http://schemas.microsoft.com/office/drawing/2014/main" val="674953899"/>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normAutofit/>
          </a:bodyPr>
          <a:lstStyle/>
          <a:p>
            <a:r>
              <a:rPr lang="ru-RU" dirty="0"/>
              <a:t>Требования (умения)</a:t>
            </a:r>
            <a:endParaRPr lang="ru-RU" i="1" dirty="0"/>
          </a:p>
        </p:txBody>
      </p:sp>
      <p:sp>
        <p:nvSpPr>
          <p:cNvPr id="5" name="TextBox 4">
            <a:extLst>
              <a:ext uri="{FF2B5EF4-FFF2-40B4-BE49-F238E27FC236}">
                <a16:creationId xmlns:a16="http://schemas.microsoft.com/office/drawing/2014/main" id="{35175699-75C9-42D2-A8AA-D5BB7C0E328D}"/>
              </a:ext>
            </a:extLst>
          </p:cNvPr>
          <p:cNvSpPr txBox="1"/>
          <p:nvPr/>
        </p:nvSpPr>
        <p:spPr>
          <a:xfrm>
            <a:off x="10153651" y="39382"/>
            <a:ext cx="2038350"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Обществознание, 10 класс</a:t>
            </a:r>
          </a:p>
        </p:txBody>
      </p:sp>
    </p:spTree>
    <p:extLst>
      <p:ext uri="{BB962C8B-B14F-4D97-AF65-F5344CB8AC3E}">
        <p14:creationId xmlns:p14="http://schemas.microsoft.com/office/powerpoint/2010/main" val="13477386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2466081690"/>
              </p:ext>
            </p:extLst>
          </p:nvPr>
        </p:nvGraphicFramePr>
        <p:xfrm>
          <a:off x="85369" y="752630"/>
          <a:ext cx="11796583" cy="5189464"/>
        </p:xfrm>
        <a:graphic>
          <a:graphicData uri="http://schemas.openxmlformats.org/drawingml/2006/table">
            <a:tbl>
              <a:tblPr firstRow="1" firstCol="1" lastRow="1" lastCol="1" bandRow="1" bandCol="1">
                <a:noFill/>
                <a:tableStyleId>{5940675A-B579-460E-94D1-54222C63F5DA}</a:tableStyleId>
              </a:tblPr>
              <a:tblGrid>
                <a:gridCol w="586788">
                  <a:extLst>
                    <a:ext uri="{9D8B030D-6E8A-4147-A177-3AD203B41FA5}">
                      <a16:colId xmlns:a16="http://schemas.microsoft.com/office/drawing/2014/main" val="1602300257"/>
                    </a:ext>
                  </a:extLst>
                </a:gridCol>
                <a:gridCol w="11209795">
                  <a:extLst>
                    <a:ext uri="{9D8B030D-6E8A-4147-A177-3AD203B41FA5}">
                      <a16:colId xmlns:a16="http://schemas.microsoft.com/office/drawing/2014/main" val="3427477491"/>
                    </a:ext>
                  </a:extLst>
                </a:gridCol>
              </a:tblGrid>
              <a:tr h="219605">
                <a:tc>
                  <a:txBody>
                    <a:bodyPr/>
                    <a:lstStyle/>
                    <a:p>
                      <a:pPr algn="l">
                        <a:lnSpc>
                          <a:spcPct val="115000"/>
                        </a:lnSpc>
                        <a:spcBef>
                          <a:spcPts val="55"/>
                        </a:spcBef>
                        <a:spcAft>
                          <a:spcPts val="0"/>
                        </a:spcAft>
                        <a:tabLst>
                          <a:tab pos="452120" algn="l"/>
                        </a:tabLst>
                      </a:pPr>
                      <a:r>
                        <a:rPr lang="ru-RU" sz="1000" b="1" dirty="0">
                          <a:effectLst/>
                          <a:latin typeface="+mn-lt"/>
                        </a:rPr>
                        <a:t>№ п/п</a:t>
                      </a:r>
                      <a:endParaRPr lang="ru-RU" sz="1000" b="1" dirty="0">
                        <a:effectLst/>
                        <a:latin typeface="+mn-lt"/>
                        <a:ea typeface="Times New Roman" panose="02020603050405020304" pitchFamily="18" charset="0"/>
                        <a:cs typeface="Times New Roman" panose="02020603050405020304" pitchFamily="18" charset="0"/>
                      </a:endParaRPr>
                    </a:p>
                  </a:txBody>
                  <a:tcPr marL="0" marR="0" marT="0" marB="0">
                    <a:noFill/>
                  </a:tcPr>
                </a:tc>
                <a:tc>
                  <a:txBody>
                    <a:bodyPr/>
                    <a:lstStyle/>
                    <a:p>
                      <a:pPr algn="l">
                        <a:lnSpc>
                          <a:spcPct val="115000"/>
                        </a:lnSpc>
                        <a:spcBef>
                          <a:spcPts val="55"/>
                        </a:spcBef>
                        <a:spcAft>
                          <a:spcPts val="0"/>
                        </a:spcAft>
                        <a:tabLst>
                          <a:tab pos="452120" algn="l"/>
                        </a:tabLst>
                      </a:pPr>
                      <a:r>
                        <a:rPr lang="ru-RU" sz="1000" b="1" dirty="0">
                          <a:effectLst/>
                          <a:latin typeface="+mn-lt"/>
                        </a:rPr>
                        <a:t>Блоки</a:t>
                      </a:r>
                      <a:r>
                        <a:rPr lang="ru-RU" sz="1000" b="1" spc="-35" dirty="0">
                          <a:effectLst/>
                          <a:latin typeface="+mn-lt"/>
                        </a:rPr>
                        <a:t> </a:t>
                      </a:r>
                      <a:r>
                        <a:rPr lang="ru-RU" sz="1000" b="1" dirty="0" err="1">
                          <a:effectLst/>
                          <a:latin typeface="+mn-lt"/>
                        </a:rPr>
                        <a:t>ПООП</a:t>
                      </a:r>
                      <a:r>
                        <a:rPr lang="ru-RU" sz="1000" b="1" spc="-35" dirty="0">
                          <a:effectLst/>
                          <a:latin typeface="+mn-lt"/>
                        </a:rPr>
                        <a:t> </a:t>
                      </a:r>
                      <a:r>
                        <a:rPr lang="ru-RU" sz="1000" b="1" dirty="0">
                          <a:effectLst/>
                          <a:latin typeface="+mn-lt"/>
                        </a:rPr>
                        <a:t>:</a:t>
                      </a:r>
                      <a:r>
                        <a:rPr lang="ru-RU" sz="1000" b="1" spc="-35" dirty="0">
                          <a:effectLst/>
                          <a:latin typeface="+mn-lt"/>
                        </a:rPr>
                        <a:t> </a:t>
                      </a:r>
                      <a:r>
                        <a:rPr lang="ru-RU" sz="1000" b="1" dirty="0">
                          <a:effectLst/>
                          <a:latin typeface="+mn-lt"/>
                        </a:rPr>
                        <a:t>выпускник</a:t>
                      </a:r>
                      <a:r>
                        <a:rPr lang="ru-RU" sz="1000" b="1" spc="-45" dirty="0">
                          <a:effectLst/>
                          <a:latin typeface="+mn-lt"/>
                        </a:rPr>
                        <a:t> </a:t>
                      </a:r>
                      <a:r>
                        <a:rPr lang="ru-RU" sz="1000" b="1" dirty="0">
                          <a:effectLst/>
                          <a:latin typeface="+mn-lt"/>
                        </a:rPr>
                        <a:t>научится</a:t>
                      </a:r>
                      <a:r>
                        <a:rPr lang="ru-RU" sz="1000" b="1" spc="-35" dirty="0">
                          <a:effectLst/>
                          <a:latin typeface="+mn-lt"/>
                        </a:rPr>
                        <a:t> </a:t>
                      </a:r>
                      <a:r>
                        <a:rPr lang="ru-RU" sz="1000" b="1" dirty="0">
                          <a:effectLst/>
                          <a:latin typeface="+mn-lt"/>
                        </a:rPr>
                        <a:t>/</a:t>
                      </a:r>
                      <a:r>
                        <a:rPr lang="ru-RU" sz="1000" b="1" spc="-20" dirty="0">
                          <a:effectLst/>
                          <a:latin typeface="+mn-lt"/>
                        </a:rPr>
                        <a:t> </a:t>
                      </a:r>
                      <a:r>
                        <a:rPr lang="ru-RU" sz="1000" b="1" dirty="0">
                          <a:effectLst/>
                          <a:latin typeface="+mn-lt"/>
                        </a:rPr>
                        <a:t>получит </a:t>
                      </a:r>
                      <a:r>
                        <a:rPr lang="ru-RU" sz="1000" b="1" spc="-285" dirty="0">
                          <a:effectLst/>
                          <a:latin typeface="+mn-lt"/>
                        </a:rPr>
                        <a:t> </a:t>
                      </a:r>
                      <a:r>
                        <a:rPr lang="ru-RU" sz="1000" b="1" dirty="0">
                          <a:effectLst/>
                          <a:latin typeface="+mn-lt"/>
                        </a:rPr>
                        <a:t>возможность</a:t>
                      </a:r>
                      <a:r>
                        <a:rPr lang="ru-RU" sz="1000" b="1" spc="-10" dirty="0">
                          <a:effectLst/>
                          <a:latin typeface="+mn-lt"/>
                        </a:rPr>
                        <a:t> </a:t>
                      </a:r>
                      <a:r>
                        <a:rPr lang="ru-RU" sz="1000" b="1" dirty="0">
                          <a:effectLst/>
                          <a:latin typeface="+mn-lt"/>
                        </a:rPr>
                        <a:t>научиться</a:t>
                      </a:r>
                      <a:r>
                        <a:rPr lang="ru-RU" sz="1000" b="1" spc="-5" dirty="0">
                          <a:effectLst/>
                          <a:latin typeface="+mn-lt"/>
                        </a:rPr>
                        <a:t> </a:t>
                      </a:r>
                      <a:r>
                        <a:rPr lang="ru-RU" sz="1000" b="1" dirty="0">
                          <a:effectLst/>
                          <a:latin typeface="+mn-lt"/>
                        </a:rPr>
                        <a:t>или</a:t>
                      </a:r>
                      <a:r>
                        <a:rPr lang="ru-RU" sz="1000" b="1" spc="-10" dirty="0">
                          <a:effectLst/>
                          <a:latin typeface="+mn-lt"/>
                        </a:rPr>
                        <a:t> </a:t>
                      </a:r>
                      <a:r>
                        <a:rPr lang="ru-RU" sz="1000" b="1" dirty="0">
                          <a:effectLst/>
                          <a:latin typeface="+mn-lt"/>
                        </a:rPr>
                        <a:t>проверяемые требования</a:t>
                      </a:r>
                      <a:r>
                        <a:rPr lang="ru-RU" sz="1000" b="1" spc="-20" dirty="0">
                          <a:effectLst/>
                          <a:latin typeface="+mn-lt"/>
                        </a:rPr>
                        <a:t> </a:t>
                      </a:r>
                      <a:r>
                        <a:rPr lang="ru-RU" sz="1000" b="1" dirty="0">
                          <a:effectLst/>
                          <a:latin typeface="+mn-lt"/>
                        </a:rPr>
                        <a:t>(умения)</a:t>
                      </a:r>
                      <a:r>
                        <a:rPr lang="ru-RU" sz="1000" b="1" spc="-25" dirty="0">
                          <a:effectLst/>
                          <a:latin typeface="+mn-lt"/>
                        </a:rPr>
                        <a:t> </a:t>
                      </a:r>
                      <a:r>
                        <a:rPr lang="ru-RU" sz="1000" b="1" dirty="0">
                          <a:effectLst/>
                          <a:latin typeface="+mn-lt"/>
                        </a:rPr>
                        <a:t>в</a:t>
                      </a:r>
                      <a:r>
                        <a:rPr lang="ru-RU" sz="1000" b="1" spc="-30" dirty="0">
                          <a:effectLst/>
                          <a:latin typeface="+mn-lt"/>
                        </a:rPr>
                        <a:t> </a:t>
                      </a:r>
                      <a:r>
                        <a:rPr lang="ru-RU" sz="1000" b="1" dirty="0">
                          <a:effectLst/>
                          <a:latin typeface="+mn-lt"/>
                        </a:rPr>
                        <a:t>соответствии</a:t>
                      </a:r>
                      <a:r>
                        <a:rPr lang="ru-RU" sz="1000" b="1" spc="-20" dirty="0">
                          <a:effectLst/>
                          <a:latin typeface="+mn-lt"/>
                        </a:rPr>
                        <a:t> </a:t>
                      </a:r>
                      <a:r>
                        <a:rPr lang="ru-RU" sz="1000" b="1" dirty="0">
                          <a:effectLst/>
                          <a:latin typeface="+mn-lt"/>
                        </a:rPr>
                        <a:t>с</a:t>
                      </a:r>
                      <a:r>
                        <a:rPr lang="ru-RU" sz="1000" b="1" spc="-25" dirty="0">
                          <a:effectLst/>
                          <a:latin typeface="+mn-lt"/>
                        </a:rPr>
                        <a:t> </a:t>
                      </a:r>
                      <a:r>
                        <a:rPr lang="ru-RU" sz="1000" b="1" dirty="0">
                          <a:effectLst/>
                          <a:latin typeface="+mn-lt"/>
                        </a:rPr>
                        <a:t>ФГОС</a:t>
                      </a:r>
                      <a:endParaRPr lang="ru-RU" sz="1000" b="1" dirty="0">
                        <a:effectLst/>
                        <a:latin typeface="+mn-lt"/>
                        <a:ea typeface="Times New Roman" panose="02020603050405020304" pitchFamily="18" charset="0"/>
                        <a:cs typeface="Times New Roman" panose="02020603050405020304" pitchFamily="18" charset="0"/>
                      </a:endParaRPr>
                    </a:p>
                  </a:txBody>
                  <a:tcPr marL="0" marR="0" marT="0" marB="0">
                    <a:noFill/>
                  </a:tcPr>
                </a:tc>
                <a:extLst>
                  <a:ext uri="{0D108BD9-81ED-4DB2-BD59-A6C34878D82A}">
                    <a16:rowId xmlns:a16="http://schemas.microsoft.com/office/drawing/2014/main" val="373384286"/>
                  </a:ext>
                </a:extLst>
              </a:tr>
              <a:tr h="1066645">
                <a:tc>
                  <a:txBody>
                    <a:bodyPr/>
                    <a:lstStyle/>
                    <a:p>
                      <a:pPr algn="l">
                        <a:spcAft>
                          <a:spcPts val="0"/>
                        </a:spcAft>
                      </a:pPr>
                      <a:r>
                        <a:rPr lang="ru-RU" sz="1000" dirty="0">
                          <a:effectLst/>
                          <a:latin typeface="+mn-lt"/>
                          <a:ea typeface="Times New Roman" panose="02020603050405020304" pitchFamily="18" charset="0"/>
                          <a:cs typeface="Times New Roman" panose="02020603050405020304" pitchFamily="18" charset="0"/>
                        </a:rPr>
                        <a:t>6.1</a:t>
                      </a:r>
                    </a:p>
                  </a:txBody>
                  <a:tcPr marL="0" marR="0" marT="0" marB="0">
                    <a:noFill/>
                  </a:tcPr>
                </a:tc>
                <a:tc rowSpan="2">
                  <a:txBody>
                    <a:bodyPr/>
                    <a:lstStyle/>
                    <a:p>
                      <a:pPr algn="l" fontAlgn="b"/>
                      <a:r>
                        <a:rPr lang="ru-RU" sz="900" b="0" i="0" u="none" strike="noStrike" dirty="0">
                          <a:solidFill>
                            <a:srgbClr val="000000"/>
                          </a:solidFill>
                          <a:effectLst/>
                          <a:latin typeface="Calibri" panose="020F0502020204030204" pitchFamily="34" charset="0"/>
                        </a:rPr>
                        <a:t>Характеризовать российские духовно-нравственные ценности, в том числе ценности человеческой жизни, патриотизма и служения Отечеству, семьи, созидательного труда, норм морали и нравственности, прав и свобод человека, гуманизма, милосердия, справедливости, коллективизма, исторического единства народов России, преемственности истории нашей Родины, осознания ценности культуры России и традиций народов России, общественной стабильности и целостности государства, на примерах раздела «Духовная культура»; применять знания, полученные при изучении раздела «Духовная культура», для анализа социальной информации о развитии духовной культуры, полученной из источников различного типа, включая официальные публикации на интернет-ресурсах государственных органов, нормативные правовые акты, государственные документы стратегического характера, публикации в СМИ;  использовать обществоведческие знания для взаимодействия с представителями других национальностей и культур в целях успешного выполнения типичных социальных ролей, ориентации в актуальных общественных событиях, определения личной гражданской позиции, осознания значимости здорового образа жизни, роли непрерывного образования; использовать средства информационно-коммуникационных технологий в решении различных задач при изучении раздела «Духовная культура»; формулировать, основываясь на социальных ценностях и приобретенных знаниях о духовной культуре, собственные суждения и аргументы по проблемам значения культурных ценностей и норм в жизни общества, в духовном развитии личности; конкретизировать теоретические положения, в том числе об особенностях научного познания в социально-гуманитарных науках, о духовных ценностях, субкультуре и </a:t>
                      </a:r>
                      <a:r>
                        <a:rPr lang="ru-RU" sz="900" b="0" i="0" u="none" strike="noStrike" dirty="0" err="1">
                          <a:solidFill>
                            <a:srgbClr val="000000"/>
                          </a:solidFill>
                          <a:effectLst/>
                          <a:latin typeface="Calibri" panose="020F0502020204030204" pitchFamily="34" charset="0"/>
                        </a:rPr>
                        <a:t>контр-культуре</a:t>
                      </a:r>
                      <a:r>
                        <a:rPr lang="ru-RU" sz="900" b="0" i="0" u="none" strike="noStrike" dirty="0">
                          <a:solidFill>
                            <a:srgbClr val="000000"/>
                          </a:solidFill>
                          <a:effectLst/>
                          <a:latin typeface="Calibri" panose="020F0502020204030204" pitchFamily="34" charset="0"/>
                        </a:rPr>
                        <a:t>, диалоге культур, категориях морали, возможностях самовоспитания, об особенностях образования и науки в современном обществе, о свободе совести, значении поддержания межконфессионального мира в Российской Федерации, многообразии функций искусства, достижениях современного российского искусства, фактами социальной действительности, модельными ситуациями, примерами из личного социального опыта</a:t>
                      </a:r>
                    </a:p>
                  </a:txBody>
                  <a:tcPr marL="9525" marR="9525" marT="9525" marB="0">
                    <a:noFill/>
                  </a:tcPr>
                </a:tc>
                <a:extLst>
                  <a:ext uri="{0D108BD9-81ED-4DB2-BD59-A6C34878D82A}">
                    <a16:rowId xmlns:a16="http://schemas.microsoft.com/office/drawing/2014/main" val="1736868337"/>
                  </a:ext>
                </a:extLst>
              </a:tr>
              <a:tr h="213229">
                <a:tc>
                  <a:txBody>
                    <a:bodyPr/>
                    <a:lstStyle/>
                    <a:p>
                      <a:pPr algn="l">
                        <a:spcAft>
                          <a:spcPts val="0"/>
                        </a:spcAft>
                      </a:pPr>
                      <a:r>
                        <a:rPr lang="ru-RU" sz="1000" dirty="0">
                          <a:effectLst/>
                          <a:latin typeface="+mn-lt"/>
                          <a:ea typeface="Times New Roman" panose="02020603050405020304" pitchFamily="18" charset="0"/>
                          <a:cs typeface="Times New Roman" panose="02020603050405020304" pitchFamily="18" charset="0"/>
                        </a:rPr>
                        <a:t>6.2</a:t>
                      </a:r>
                    </a:p>
                  </a:txBody>
                  <a:tcPr marL="0" marR="0" marT="0" marB="0">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080822975"/>
                  </a:ext>
                </a:extLst>
              </a:tr>
              <a:tr h="430375">
                <a:tc>
                  <a:txBody>
                    <a:bodyPr/>
                    <a:lstStyle/>
                    <a:p>
                      <a:pPr algn="l">
                        <a:spcAft>
                          <a:spcPts val="0"/>
                        </a:spcAft>
                      </a:pPr>
                      <a:r>
                        <a:rPr lang="ru-RU" sz="1000" dirty="0">
                          <a:effectLst/>
                          <a:latin typeface="+mn-lt"/>
                          <a:ea typeface="Times New Roman" panose="02020603050405020304" pitchFamily="18" charset="0"/>
                          <a:cs typeface="Times New Roman" panose="02020603050405020304" pitchFamily="18" charset="0"/>
                        </a:rPr>
                        <a:t>7.1</a:t>
                      </a:r>
                    </a:p>
                  </a:txBody>
                  <a:tcPr marL="0" marR="0" marT="0" marB="0">
                    <a:noFill/>
                  </a:tcPr>
                </a:tc>
                <a:tc rowSpan="3">
                  <a:txBody>
                    <a:bodyPr/>
                    <a:lstStyle/>
                    <a:p>
                      <a:pPr algn="l" fontAlgn="b"/>
                      <a:r>
                        <a:rPr lang="ru-RU" sz="900" b="0" i="0" u="none" strike="noStrike" dirty="0">
                          <a:solidFill>
                            <a:srgbClr val="000000"/>
                          </a:solidFill>
                          <a:effectLst/>
                          <a:latin typeface="Calibri" panose="020F0502020204030204" pitchFamily="34" charset="0"/>
                        </a:rPr>
                        <a:t>Применять знания, полученные при изучении для анализа социальной информации о многообразии путей и форм общественного развития, российском обществе, об угрозах и вызовах развития в XXI в., о развитии духовной культуры, о проблемах и современных тенденциях, направлениях и механизмах экономического развития, полученной из источников различного типа, включая официальные публикации на интернет-ресурсах государственных органов, нормативные правовые акты, государственные документы стратегического характера, публикации в СМИ; отражать связи социальных объектов и явлений с помощью различных знаковых систем, в том числе в таблицах, схемах, диаграммах, графиках; осуществлять поиск социальной информации, представленной в различных знаковых системах, извлекать информацию из неадаптированных источников, вести целенаправленный поиск необходимых сведений для восполнения недостающих звеньев, делать обоснованные выводы, различать отдельные компоненты в информационном сообщении; выделять факты, выводы, оценочные суждения, мнения при изучении раздела «Человек в обществе», «Духовная культура», «Экономическая жизнь общества»; анализировать неадаптированные тексты</a:t>
                      </a:r>
                    </a:p>
                  </a:txBody>
                  <a:tcPr marL="9525" marR="9525" marT="9525" marB="0">
                    <a:noFill/>
                  </a:tcPr>
                </a:tc>
                <a:extLst>
                  <a:ext uri="{0D108BD9-81ED-4DB2-BD59-A6C34878D82A}">
                    <a16:rowId xmlns:a16="http://schemas.microsoft.com/office/drawing/2014/main" val="1351360087"/>
                  </a:ext>
                </a:extLst>
              </a:tr>
              <a:tr h="457200">
                <a:tc>
                  <a:txBody>
                    <a:bodyPr/>
                    <a:lstStyle/>
                    <a:p>
                      <a:pPr algn="l">
                        <a:spcAft>
                          <a:spcPts val="0"/>
                        </a:spcAft>
                      </a:pPr>
                      <a:r>
                        <a:rPr lang="ru-RU" sz="1000" dirty="0">
                          <a:effectLst/>
                          <a:latin typeface="+mn-lt"/>
                          <a:ea typeface="Times New Roman" panose="02020603050405020304" pitchFamily="18" charset="0"/>
                          <a:cs typeface="Times New Roman" panose="02020603050405020304" pitchFamily="18" charset="0"/>
                        </a:rPr>
                        <a:t>7.2</a:t>
                      </a:r>
                    </a:p>
                  </a:txBody>
                  <a:tcPr marL="0" marR="0" marT="0" marB="0">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697518691"/>
                  </a:ext>
                </a:extLst>
              </a:tr>
              <a:tr h="213229">
                <a:tc>
                  <a:txBody>
                    <a:bodyPr/>
                    <a:lstStyle/>
                    <a:p>
                      <a:pPr algn="l">
                        <a:spcAft>
                          <a:spcPts val="0"/>
                        </a:spcAft>
                      </a:pPr>
                      <a:r>
                        <a:rPr lang="ru-RU" sz="1000" dirty="0">
                          <a:effectLst/>
                          <a:latin typeface="+mn-lt"/>
                          <a:ea typeface="Times New Roman" panose="02020603050405020304" pitchFamily="18" charset="0"/>
                          <a:cs typeface="Times New Roman" panose="02020603050405020304" pitchFamily="18" charset="0"/>
                        </a:rPr>
                        <a:t>7.3</a:t>
                      </a:r>
                    </a:p>
                  </a:txBody>
                  <a:tcPr marL="0" marR="0" marT="0" marB="0">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054969814"/>
                  </a:ext>
                </a:extLst>
              </a:tr>
              <a:tr h="533245">
                <a:tc>
                  <a:txBody>
                    <a:bodyPr/>
                    <a:lstStyle/>
                    <a:p>
                      <a:pPr algn="l">
                        <a:spcAft>
                          <a:spcPts val="0"/>
                        </a:spcAft>
                      </a:pPr>
                      <a:r>
                        <a:rPr lang="ru-RU" sz="1000" dirty="0">
                          <a:effectLst/>
                          <a:latin typeface="+mn-lt"/>
                          <a:ea typeface="Times New Roman" panose="02020603050405020304" pitchFamily="18" charset="0"/>
                          <a:cs typeface="Times New Roman" panose="02020603050405020304" pitchFamily="18" charset="0"/>
                        </a:rPr>
                        <a:t>8.1</a:t>
                      </a:r>
                    </a:p>
                  </a:txBody>
                  <a:tcPr marL="0" marR="0" marT="0" marB="0">
                    <a:noFill/>
                  </a:tcPr>
                </a:tc>
                <a:tc rowSpan="2">
                  <a:txBody>
                    <a:bodyPr/>
                    <a:lstStyle/>
                    <a:p>
                      <a:pPr algn="l" fontAlgn="b"/>
                      <a:r>
                        <a:rPr lang="ru-RU" sz="900" b="0" i="0" u="none" strike="noStrike" dirty="0">
                          <a:solidFill>
                            <a:srgbClr val="000000"/>
                          </a:solidFill>
                          <a:effectLst/>
                          <a:latin typeface="Calibri" panose="020F0502020204030204" pitchFamily="34" charset="0"/>
                        </a:rPr>
                        <a:t>Характеризовать российские духовно-нравственные ценности, в том числе ценности человеческой жизни, патриотизма и служения Отечеству, семьи, созидательного труда, норм морали и нравственности, прав и свобод человека, гуманизма, милосердия, справедливости, коллективизма, исторического единства народов России, преемственности истории нашей Родины, осознания ценности культуры России и традиций народов России, общественной стабильности и целостности государства на примерах раздела «Человек в обществе», «Духовная культура», «Экономическая жизнь общества»; самостоятельно оценивать практические ситуации и принимать решения, выявлять с помощью полученных знаний наиболее эффективные способы противодействия коррупции; определять стратегии разрешения социальных и межличностных конфликтов; оценивать поведение людей и собственное поведение с точки зрения ценностей, социальных норм, включая нормы морали и права, экономической рациональности; осознавать неприемлемость антиобщественного поведения, опасность алкоголизма и наркомании</a:t>
                      </a:r>
                    </a:p>
                  </a:txBody>
                  <a:tcPr marL="9525" marR="9525" marT="9525" marB="0">
                    <a:noFill/>
                  </a:tcPr>
                </a:tc>
                <a:extLst>
                  <a:ext uri="{0D108BD9-81ED-4DB2-BD59-A6C34878D82A}">
                    <a16:rowId xmlns:a16="http://schemas.microsoft.com/office/drawing/2014/main" val="1726433186"/>
                  </a:ext>
                </a:extLst>
              </a:tr>
              <a:tr h="213229">
                <a:tc>
                  <a:txBody>
                    <a:bodyPr/>
                    <a:lstStyle/>
                    <a:p>
                      <a:pPr algn="l">
                        <a:spcAft>
                          <a:spcPts val="0"/>
                        </a:spcAft>
                      </a:pPr>
                      <a:r>
                        <a:rPr lang="ru-RU" sz="1000" dirty="0">
                          <a:effectLst/>
                          <a:latin typeface="+mn-lt"/>
                          <a:ea typeface="Times New Roman" panose="02020603050405020304" pitchFamily="18" charset="0"/>
                          <a:cs typeface="Times New Roman" panose="02020603050405020304" pitchFamily="18" charset="0"/>
                        </a:rPr>
                        <a:t>8.2</a:t>
                      </a:r>
                    </a:p>
                  </a:txBody>
                  <a:tcPr marL="0" marR="0" marT="0" marB="0">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165775292"/>
                  </a:ext>
                </a:extLst>
              </a:tr>
              <a:tr h="1159990">
                <a:tc>
                  <a:txBody>
                    <a:bodyPr/>
                    <a:lstStyle/>
                    <a:p>
                      <a:pPr algn="l">
                        <a:spcAft>
                          <a:spcPts val="0"/>
                        </a:spcAft>
                      </a:pPr>
                      <a:r>
                        <a:rPr lang="ru-RU" sz="1000" dirty="0">
                          <a:effectLst/>
                          <a:latin typeface="+mn-lt"/>
                          <a:ea typeface="Times New Roman" panose="02020603050405020304" pitchFamily="18" charset="0"/>
                          <a:cs typeface="Times New Roman" panose="02020603050405020304" pitchFamily="18" charset="0"/>
                        </a:rPr>
                        <a:t>9.1</a:t>
                      </a:r>
                    </a:p>
                  </a:txBody>
                  <a:tcPr marL="0" marR="0" marT="0" marB="0">
                    <a:noFill/>
                  </a:tcPr>
                </a:tc>
                <a:tc rowSpan="2">
                  <a:txBody>
                    <a:bodyPr/>
                    <a:lstStyle/>
                    <a:p>
                      <a:pPr algn="l" fontAlgn="b"/>
                      <a:r>
                        <a:rPr lang="ru-RU" sz="900" b="0" i="0" u="none" strike="noStrike" dirty="0">
                          <a:solidFill>
                            <a:srgbClr val="000000"/>
                          </a:solidFill>
                          <a:effectLst/>
                          <a:latin typeface="Calibri" panose="020F0502020204030204" pitchFamily="34" charset="0"/>
                        </a:rPr>
                        <a:t>Осуществлять поиск социальной информации, представленной в различных знаковых системах, извлекать информацию из неадаптированных источников, вести целенаправленный поиск необходимых сведений для восполнения недостающих звеньев, делать обоснованные выводы, различать отдельные компоненты в информационном сообщении; выделять факты, выводы, оценочные суждения, мнения при изучении разделов «Человек в обществе», «Духовная культура», «Экономическая жизнь общества»; отражать связи социальных объектов и явлений с помощью различных знаковых систем, в том числе в таблицах, схемах, диаграммах, графиках; формулировать, основываясь на социальных ценностях и приобретенных знаниях об экономической жизни общества, собственные суждения и аргументы по проблемам роли государства в экономике, путей достижения экономического роста, взаимосвязи экономической свободы и социальной ответственности; конкретизировать теоретические положения, в том числе об использовании мер государственной поддержки малого и среднего предпринимательства в РФ, о выборе способов рационального экономического поведения людей, об особенностях труда молодежи в условиях конкуренции на рынке труда, фактами социальной действительности, модельными ситуациями, примерами из личного социального опыта; оценивать социальную информацию по проблемам развития современного общества, общественного и индивидуального сознания, потребностей и интересов личности, научного познания в социально-гуманитарных науках, в том числе поступающую по каналам сетевых коммуникаций, определять степень достоверности информации; соотносить различные оценки социальных явлений, содержащиеся в источниках информации; давать оценку действиям людей в типичных (модельных) ситуациях с точки зрения социальных норм; самостоятельно оценивать практические ситуации и принимать решения, выявлять с помощью полученных знаний наиболее эффективные способы противодействия коррупции; определять стратегии разрешения социальных и межличностных конфликтов; оценивать поведение людей и собственное поведение с точки зрения ценностей, социальных норм, норм морали и права, экономической рациональности; осознавать неприемлемость антиобщественного поведения, опасность алкоголизма и наркомании</a:t>
                      </a:r>
                    </a:p>
                  </a:txBody>
                  <a:tcPr marL="9525" marR="9525" marT="9525" marB="0">
                    <a:noFill/>
                  </a:tcPr>
                </a:tc>
                <a:extLst>
                  <a:ext uri="{0D108BD9-81ED-4DB2-BD59-A6C34878D82A}">
                    <a16:rowId xmlns:a16="http://schemas.microsoft.com/office/drawing/2014/main" val="485211780"/>
                  </a:ext>
                </a:extLst>
              </a:tr>
              <a:tr h="213229">
                <a:tc>
                  <a:txBody>
                    <a:bodyPr/>
                    <a:lstStyle/>
                    <a:p>
                      <a:pPr algn="l">
                        <a:spcAft>
                          <a:spcPts val="0"/>
                        </a:spcAft>
                      </a:pPr>
                      <a:r>
                        <a:rPr lang="ru-RU" sz="1000" dirty="0">
                          <a:effectLst/>
                          <a:latin typeface="+mn-lt"/>
                          <a:ea typeface="Times New Roman" panose="02020603050405020304" pitchFamily="18" charset="0"/>
                          <a:cs typeface="Times New Roman" panose="02020603050405020304" pitchFamily="18" charset="0"/>
                        </a:rPr>
                        <a:t>9.2</a:t>
                      </a:r>
                    </a:p>
                  </a:txBody>
                  <a:tcPr marL="0" marR="0" marT="0" marB="0">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071002591"/>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normAutofit fontScale="90000"/>
          </a:bodyPr>
          <a:lstStyle/>
          <a:p>
            <a:r>
              <a:rPr lang="ru-RU" dirty="0"/>
              <a:t>Требования (умения)</a:t>
            </a:r>
            <a:r>
              <a:rPr lang="en-US" dirty="0"/>
              <a:t> </a:t>
            </a:r>
            <a:r>
              <a:rPr lang="ru-RU" dirty="0"/>
              <a:t>)</a:t>
            </a:r>
            <a:r>
              <a:rPr lang="en-US" dirty="0"/>
              <a:t>                                                 </a:t>
            </a:r>
            <a:r>
              <a:rPr lang="ru-RU" dirty="0"/>
              <a:t> </a:t>
            </a:r>
            <a:r>
              <a:rPr lang="ru-RU" sz="1600" i="1" dirty="0"/>
              <a:t>(продолжение таблицы)</a:t>
            </a:r>
            <a:br>
              <a:rPr lang="ru-RU" sz="1600" i="1" dirty="0"/>
            </a:br>
            <a:br>
              <a:rPr lang="ru-RU" sz="1600" i="1" dirty="0"/>
            </a:br>
            <a:endParaRPr lang="ru-RU" dirty="0"/>
          </a:p>
        </p:txBody>
      </p:sp>
      <p:sp>
        <p:nvSpPr>
          <p:cNvPr id="5" name="TextBox 4">
            <a:extLst>
              <a:ext uri="{FF2B5EF4-FFF2-40B4-BE49-F238E27FC236}">
                <a16:creationId xmlns:a16="http://schemas.microsoft.com/office/drawing/2014/main" id="{35175699-75C9-42D2-A8AA-D5BB7C0E328D}"/>
              </a:ext>
            </a:extLst>
          </p:cNvPr>
          <p:cNvSpPr txBox="1"/>
          <p:nvPr/>
        </p:nvSpPr>
        <p:spPr>
          <a:xfrm>
            <a:off x="10153651" y="39382"/>
            <a:ext cx="2038350"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Обществознание, 10 класс</a:t>
            </a:r>
          </a:p>
        </p:txBody>
      </p:sp>
    </p:spTree>
    <p:extLst>
      <p:ext uri="{BB962C8B-B14F-4D97-AF65-F5344CB8AC3E}">
        <p14:creationId xmlns:p14="http://schemas.microsoft.com/office/powerpoint/2010/main" val="769743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3218569160"/>
              </p:ext>
            </p:extLst>
          </p:nvPr>
        </p:nvGraphicFramePr>
        <p:xfrm>
          <a:off x="85725" y="819150"/>
          <a:ext cx="11786800" cy="5801468"/>
        </p:xfrm>
        <a:graphic>
          <a:graphicData uri="http://schemas.openxmlformats.org/drawingml/2006/table">
            <a:tbl>
              <a:tblPr firstRow="1" firstCol="1" lastRow="1" lastCol="1" bandRow="1" bandCol="1">
                <a:noFill/>
                <a:tableStyleId>{5940675A-B579-460E-94D1-54222C63F5DA}</a:tableStyleId>
              </a:tblPr>
              <a:tblGrid>
                <a:gridCol w="485775">
                  <a:extLst>
                    <a:ext uri="{9D8B030D-6E8A-4147-A177-3AD203B41FA5}">
                      <a16:colId xmlns:a16="http://schemas.microsoft.com/office/drawing/2014/main" val="1602300257"/>
                    </a:ext>
                  </a:extLst>
                </a:gridCol>
                <a:gridCol w="11301025">
                  <a:extLst>
                    <a:ext uri="{9D8B030D-6E8A-4147-A177-3AD203B41FA5}">
                      <a16:colId xmlns:a16="http://schemas.microsoft.com/office/drawing/2014/main" val="3427477491"/>
                    </a:ext>
                  </a:extLst>
                </a:gridCol>
              </a:tblGrid>
              <a:tr h="588502">
                <a:tc>
                  <a:txBody>
                    <a:bodyPr/>
                    <a:lstStyle/>
                    <a:p>
                      <a:pPr algn="ctr">
                        <a:lnSpc>
                          <a:spcPct val="115000"/>
                        </a:lnSpc>
                        <a:spcBef>
                          <a:spcPts val="55"/>
                        </a:spcBef>
                        <a:spcAft>
                          <a:spcPts val="0"/>
                        </a:spcAft>
                        <a:tabLst>
                          <a:tab pos="452120" algn="l"/>
                        </a:tabLst>
                      </a:pPr>
                      <a:r>
                        <a:rPr lang="ru-RU" sz="1100" b="1" dirty="0">
                          <a:effectLst/>
                          <a:latin typeface="Times New Roman" panose="02020603050405020304" pitchFamily="18" charset="0"/>
                          <a:cs typeface="Times New Roman" panose="02020603050405020304" pitchFamily="18" charset="0"/>
                        </a:rPr>
                        <a:t>№</a:t>
                      </a:r>
                    </a:p>
                    <a:p>
                      <a:pPr algn="ctr">
                        <a:lnSpc>
                          <a:spcPct val="115000"/>
                        </a:lnSpc>
                        <a:spcBef>
                          <a:spcPts val="55"/>
                        </a:spcBef>
                        <a:spcAft>
                          <a:spcPts val="0"/>
                        </a:spcAft>
                        <a:tabLst>
                          <a:tab pos="452120" algn="l"/>
                        </a:tabLst>
                      </a:pPr>
                      <a:r>
                        <a:rPr lang="ru-RU" sz="1100" b="1" dirty="0">
                          <a:effectLst/>
                          <a:latin typeface="Times New Roman" panose="02020603050405020304" pitchFamily="18" charset="0"/>
                          <a:cs typeface="Times New Roman" panose="02020603050405020304" pitchFamily="18" charset="0"/>
                        </a:rPr>
                        <a:t>п/п</a:t>
                      </a:r>
                      <a:endParaRPr lang="ru-RU"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100" b="1" dirty="0">
                          <a:effectLst/>
                          <a:latin typeface="Times New Roman" panose="02020603050405020304" pitchFamily="18" charset="0"/>
                          <a:cs typeface="Times New Roman" panose="02020603050405020304" pitchFamily="18" charset="0"/>
                        </a:rPr>
                        <a:t>Блоки</a:t>
                      </a:r>
                      <a:r>
                        <a:rPr lang="ru-RU" sz="1100" b="1" spc="-35" dirty="0">
                          <a:effectLst/>
                          <a:latin typeface="Times New Roman" panose="02020603050405020304" pitchFamily="18" charset="0"/>
                          <a:cs typeface="Times New Roman" panose="02020603050405020304" pitchFamily="18" charset="0"/>
                        </a:rPr>
                        <a:t> </a:t>
                      </a:r>
                      <a:r>
                        <a:rPr lang="ru-RU" sz="1100" b="1">
                          <a:effectLst/>
                          <a:latin typeface="Times New Roman" panose="02020603050405020304" pitchFamily="18" charset="0"/>
                          <a:cs typeface="Times New Roman" panose="02020603050405020304" pitchFamily="18" charset="0"/>
                        </a:rPr>
                        <a:t>ПООП:</a:t>
                      </a:r>
                      <a:r>
                        <a:rPr lang="ru-RU" sz="1100" b="1" spc="-35">
                          <a:effectLst/>
                          <a:latin typeface="Times New Roman" panose="02020603050405020304" pitchFamily="18" charset="0"/>
                          <a:cs typeface="Times New Roman" panose="02020603050405020304" pitchFamily="18" charset="0"/>
                        </a:rPr>
                        <a:t> </a:t>
                      </a:r>
                      <a:r>
                        <a:rPr lang="ru-RU" sz="1100" b="1" dirty="0">
                          <a:effectLst/>
                          <a:latin typeface="Times New Roman" panose="02020603050405020304" pitchFamily="18" charset="0"/>
                          <a:cs typeface="Times New Roman" panose="02020603050405020304" pitchFamily="18" charset="0"/>
                        </a:rPr>
                        <a:t>выпускник</a:t>
                      </a:r>
                      <a:r>
                        <a:rPr lang="ru-RU" sz="1100" b="1" spc="-45" dirty="0">
                          <a:effectLst/>
                          <a:latin typeface="Times New Roman" panose="02020603050405020304" pitchFamily="18" charset="0"/>
                          <a:cs typeface="Times New Roman" panose="02020603050405020304" pitchFamily="18" charset="0"/>
                        </a:rPr>
                        <a:t> </a:t>
                      </a:r>
                      <a:r>
                        <a:rPr lang="ru-RU" sz="1100" b="1" dirty="0">
                          <a:effectLst/>
                          <a:latin typeface="Times New Roman" panose="02020603050405020304" pitchFamily="18" charset="0"/>
                          <a:cs typeface="Times New Roman" panose="02020603050405020304" pitchFamily="18" charset="0"/>
                        </a:rPr>
                        <a:t>научится</a:t>
                      </a:r>
                      <a:r>
                        <a:rPr lang="ru-RU" sz="1100" b="1" spc="-35" dirty="0">
                          <a:effectLst/>
                          <a:latin typeface="Times New Roman" panose="02020603050405020304" pitchFamily="18" charset="0"/>
                          <a:cs typeface="Times New Roman" panose="02020603050405020304" pitchFamily="18" charset="0"/>
                        </a:rPr>
                        <a:t> </a:t>
                      </a:r>
                      <a:r>
                        <a:rPr lang="ru-RU" sz="1100" b="1" dirty="0">
                          <a:effectLst/>
                          <a:latin typeface="Times New Roman" panose="02020603050405020304" pitchFamily="18" charset="0"/>
                          <a:cs typeface="Times New Roman" panose="02020603050405020304" pitchFamily="18" charset="0"/>
                        </a:rPr>
                        <a:t>/</a:t>
                      </a:r>
                      <a:r>
                        <a:rPr lang="ru-RU" sz="1100" b="1" spc="-20" dirty="0">
                          <a:effectLst/>
                          <a:latin typeface="Times New Roman" panose="02020603050405020304" pitchFamily="18" charset="0"/>
                          <a:cs typeface="Times New Roman" panose="02020603050405020304" pitchFamily="18" charset="0"/>
                        </a:rPr>
                        <a:t> </a:t>
                      </a:r>
                      <a:r>
                        <a:rPr lang="ru-RU" sz="1100" b="1" dirty="0">
                          <a:effectLst/>
                          <a:latin typeface="Times New Roman" panose="02020603050405020304" pitchFamily="18" charset="0"/>
                          <a:cs typeface="Times New Roman" panose="02020603050405020304" pitchFamily="18" charset="0"/>
                        </a:rPr>
                        <a:t>получит </a:t>
                      </a:r>
                      <a:r>
                        <a:rPr lang="ru-RU" sz="1100" b="1" spc="-285" dirty="0">
                          <a:effectLst/>
                          <a:latin typeface="Times New Roman" panose="02020603050405020304" pitchFamily="18" charset="0"/>
                          <a:cs typeface="Times New Roman" panose="02020603050405020304" pitchFamily="18" charset="0"/>
                        </a:rPr>
                        <a:t> </a:t>
                      </a:r>
                      <a:r>
                        <a:rPr lang="ru-RU" sz="1100" b="1" dirty="0">
                          <a:effectLst/>
                          <a:latin typeface="Times New Roman" panose="02020603050405020304" pitchFamily="18" charset="0"/>
                          <a:cs typeface="Times New Roman" panose="02020603050405020304" pitchFamily="18" charset="0"/>
                        </a:rPr>
                        <a:t>возможность</a:t>
                      </a:r>
                      <a:r>
                        <a:rPr lang="ru-RU" sz="1100" b="1" spc="-10" dirty="0">
                          <a:effectLst/>
                          <a:latin typeface="Times New Roman" panose="02020603050405020304" pitchFamily="18" charset="0"/>
                          <a:cs typeface="Times New Roman" panose="02020603050405020304" pitchFamily="18" charset="0"/>
                        </a:rPr>
                        <a:t> </a:t>
                      </a:r>
                      <a:r>
                        <a:rPr lang="ru-RU" sz="1100" b="1" dirty="0">
                          <a:effectLst/>
                          <a:latin typeface="Times New Roman" panose="02020603050405020304" pitchFamily="18" charset="0"/>
                          <a:cs typeface="Times New Roman" panose="02020603050405020304" pitchFamily="18" charset="0"/>
                        </a:rPr>
                        <a:t>научиться</a:t>
                      </a:r>
                      <a:r>
                        <a:rPr lang="ru-RU" sz="1100" b="1" spc="-5" dirty="0">
                          <a:effectLst/>
                          <a:latin typeface="Times New Roman" panose="02020603050405020304" pitchFamily="18" charset="0"/>
                          <a:cs typeface="Times New Roman" panose="02020603050405020304" pitchFamily="18" charset="0"/>
                        </a:rPr>
                        <a:t> </a:t>
                      </a:r>
                      <a:r>
                        <a:rPr lang="ru-RU" sz="1100" b="1" dirty="0">
                          <a:effectLst/>
                          <a:latin typeface="Times New Roman" panose="02020603050405020304" pitchFamily="18" charset="0"/>
                          <a:cs typeface="Times New Roman" panose="02020603050405020304" pitchFamily="18" charset="0"/>
                        </a:rPr>
                        <a:t>или</a:t>
                      </a:r>
                      <a:r>
                        <a:rPr lang="ru-RU" sz="1100" b="1" spc="-10" dirty="0">
                          <a:effectLst/>
                          <a:latin typeface="Times New Roman" panose="02020603050405020304" pitchFamily="18" charset="0"/>
                          <a:cs typeface="Times New Roman" panose="02020603050405020304" pitchFamily="18" charset="0"/>
                        </a:rPr>
                        <a:t> </a:t>
                      </a:r>
                      <a:r>
                        <a:rPr lang="ru-RU" sz="1100" b="1" dirty="0">
                          <a:effectLst/>
                          <a:latin typeface="Times New Roman" panose="02020603050405020304" pitchFamily="18" charset="0"/>
                          <a:cs typeface="Times New Roman" panose="02020603050405020304" pitchFamily="18" charset="0"/>
                        </a:rPr>
                        <a:t>проверяемые требования</a:t>
                      </a:r>
                      <a:r>
                        <a:rPr lang="ru-RU" sz="1100" b="1" spc="-20" dirty="0">
                          <a:effectLst/>
                          <a:latin typeface="Times New Roman" panose="02020603050405020304" pitchFamily="18" charset="0"/>
                          <a:cs typeface="Times New Roman" panose="02020603050405020304" pitchFamily="18" charset="0"/>
                        </a:rPr>
                        <a:t> </a:t>
                      </a:r>
                      <a:r>
                        <a:rPr lang="ru-RU" sz="1100" b="1" dirty="0">
                          <a:effectLst/>
                          <a:latin typeface="Times New Roman" panose="02020603050405020304" pitchFamily="18" charset="0"/>
                          <a:cs typeface="Times New Roman" panose="02020603050405020304" pitchFamily="18" charset="0"/>
                        </a:rPr>
                        <a:t>(умения)</a:t>
                      </a:r>
                      <a:r>
                        <a:rPr lang="ru-RU" sz="1100" b="1" spc="-25" dirty="0">
                          <a:effectLst/>
                          <a:latin typeface="Times New Roman" panose="02020603050405020304" pitchFamily="18" charset="0"/>
                          <a:cs typeface="Times New Roman" panose="02020603050405020304" pitchFamily="18" charset="0"/>
                        </a:rPr>
                        <a:t> </a:t>
                      </a:r>
                      <a:r>
                        <a:rPr lang="ru-RU" sz="1100" b="1" dirty="0">
                          <a:effectLst/>
                          <a:latin typeface="Times New Roman" panose="02020603050405020304" pitchFamily="18" charset="0"/>
                          <a:cs typeface="Times New Roman" panose="02020603050405020304" pitchFamily="18" charset="0"/>
                        </a:rPr>
                        <a:t>в</a:t>
                      </a:r>
                      <a:r>
                        <a:rPr lang="ru-RU" sz="1100" b="1" spc="-30" dirty="0">
                          <a:effectLst/>
                          <a:latin typeface="Times New Roman" panose="02020603050405020304" pitchFamily="18" charset="0"/>
                          <a:cs typeface="Times New Roman" panose="02020603050405020304" pitchFamily="18" charset="0"/>
                        </a:rPr>
                        <a:t> </a:t>
                      </a:r>
                      <a:r>
                        <a:rPr lang="ru-RU" sz="1100" b="1" dirty="0">
                          <a:effectLst/>
                          <a:latin typeface="Times New Roman" panose="02020603050405020304" pitchFamily="18" charset="0"/>
                          <a:cs typeface="Times New Roman" panose="02020603050405020304" pitchFamily="18" charset="0"/>
                        </a:rPr>
                        <a:t>соответствии</a:t>
                      </a:r>
                      <a:r>
                        <a:rPr lang="ru-RU" sz="1100" b="1" spc="-20" dirty="0">
                          <a:effectLst/>
                          <a:latin typeface="Times New Roman" panose="02020603050405020304" pitchFamily="18" charset="0"/>
                          <a:cs typeface="Times New Roman" panose="02020603050405020304" pitchFamily="18" charset="0"/>
                        </a:rPr>
                        <a:t> </a:t>
                      </a:r>
                      <a:r>
                        <a:rPr lang="ru-RU" sz="1100" b="1" dirty="0">
                          <a:effectLst/>
                          <a:latin typeface="Times New Roman" panose="02020603050405020304" pitchFamily="18" charset="0"/>
                          <a:cs typeface="Times New Roman" panose="02020603050405020304" pitchFamily="18" charset="0"/>
                        </a:rPr>
                        <a:t>с</a:t>
                      </a:r>
                      <a:r>
                        <a:rPr lang="ru-RU" sz="1100" b="1" spc="-25" dirty="0">
                          <a:effectLst/>
                          <a:latin typeface="Times New Roman" panose="02020603050405020304" pitchFamily="18" charset="0"/>
                          <a:cs typeface="Times New Roman" panose="02020603050405020304" pitchFamily="18" charset="0"/>
                        </a:rPr>
                        <a:t> </a:t>
                      </a:r>
                      <a:r>
                        <a:rPr lang="ru-RU" sz="1100" b="1" dirty="0" err="1">
                          <a:effectLst/>
                          <a:latin typeface="Times New Roman" panose="02020603050405020304" pitchFamily="18" charset="0"/>
                          <a:cs typeface="Times New Roman" panose="02020603050405020304" pitchFamily="18" charset="0"/>
                        </a:rPr>
                        <a:t>ФГОС</a:t>
                      </a:r>
                      <a:endParaRPr lang="ru-RU"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176047">
                <a:tc>
                  <a:txBody>
                    <a:bodyPr/>
                    <a:lstStyle/>
                    <a:p>
                      <a:pPr algn="ctr">
                        <a:spcBef>
                          <a:spcPts val="55"/>
                        </a:spcBef>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Выполнять лексический анализ слова</a:t>
                      </a:r>
                    </a:p>
                  </a:txBody>
                  <a:tcPr marL="9525" marR="9525" marT="9525" marB="0" anchor="ctr">
                    <a:noFill/>
                  </a:tcPr>
                </a:tc>
                <a:extLst>
                  <a:ext uri="{0D108BD9-81ED-4DB2-BD59-A6C34878D82A}">
                    <a16:rowId xmlns:a16="http://schemas.microsoft.com/office/drawing/2014/main" val="2160456702"/>
                  </a:ext>
                </a:extLst>
              </a:tr>
              <a:tr h="176047">
                <a:tc>
                  <a:txBody>
                    <a:bodyPr/>
                    <a:lstStyle/>
                    <a:p>
                      <a:pPr algn="ctr">
                        <a:spcBef>
                          <a:spcPts val="55"/>
                        </a:spcBef>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2К1</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Определять изобразительно-выразительные средства фонетики и лексики </a:t>
                      </a:r>
                    </a:p>
                  </a:txBody>
                  <a:tcPr marL="9525" marR="9525" marT="9525" marB="0" anchor="ctr">
                    <a:noFill/>
                  </a:tcPr>
                </a:tc>
                <a:extLst>
                  <a:ext uri="{0D108BD9-81ED-4DB2-BD59-A6C34878D82A}">
                    <a16:rowId xmlns:a16="http://schemas.microsoft.com/office/drawing/2014/main" val="2729009802"/>
                  </a:ext>
                </a:extLst>
              </a:tr>
              <a:tr h="259538">
                <a:tc>
                  <a:txBody>
                    <a:bodyPr/>
                    <a:lstStyle/>
                    <a:p>
                      <a:pPr algn="ctr">
                        <a:spcBef>
                          <a:spcPts val="55"/>
                        </a:spcBef>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2К2</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Определять изобразительно-выразительные средства фонетики и лексики </a:t>
                      </a:r>
                    </a:p>
                  </a:txBody>
                  <a:tcPr marL="9525" marR="9525" marT="9525" marB="0" anchor="ctr">
                    <a:noFill/>
                  </a:tcPr>
                </a:tc>
                <a:extLst>
                  <a:ext uri="{0D108BD9-81ED-4DB2-BD59-A6C34878D82A}">
                    <a16:rowId xmlns:a16="http://schemas.microsoft.com/office/drawing/2014/main" val="923396737"/>
                  </a:ext>
                </a:extLst>
              </a:tr>
              <a:tr h="259538">
                <a:tc>
                  <a:txBody>
                    <a:bodyPr/>
                    <a:lstStyle/>
                    <a:p>
                      <a:pPr algn="ctr">
                        <a:spcBef>
                          <a:spcPts val="55"/>
                        </a:spcBef>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Соблюдать основные произносительные и акцентологические нормы современного русского литературного языка</a:t>
                      </a:r>
                    </a:p>
                  </a:txBody>
                  <a:tcPr marL="9525" marR="9525" marT="9525" marB="0" anchor="ctr">
                    <a:noFill/>
                  </a:tcPr>
                </a:tc>
                <a:extLst>
                  <a:ext uri="{0D108BD9-81ED-4DB2-BD59-A6C34878D82A}">
                    <a16:rowId xmlns:a16="http://schemas.microsoft.com/office/drawing/2014/main" val="3199195293"/>
                  </a:ext>
                </a:extLst>
              </a:tr>
              <a:tr h="259538">
                <a:tc>
                  <a:txBody>
                    <a:bodyPr/>
                    <a:lstStyle/>
                    <a:p>
                      <a:pPr algn="ctr">
                        <a:spcBef>
                          <a:spcPts val="55"/>
                        </a:spcBef>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Анализировать и характеризовать высказывания (в том числе собственные) с точки зрения соблюдения лексических норм современного русского литературного языка</a:t>
                      </a:r>
                    </a:p>
                  </a:txBody>
                  <a:tcPr marL="9525" marR="9525" marT="9525" marB="0" anchor="ctr">
                    <a:noFill/>
                  </a:tcPr>
                </a:tc>
                <a:extLst>
                  <a:ext uri="{0D108BD9-81ED-4DB2-BD59-A6C34878D82A}">
                    <a16:rowId xmlns:a16="http://schemas.microsoft.com/office/drawing/2014/main" val="3313110572"/>
                  </a:ext>
                </a:extLst>
              </a:tr>
              <a:tr h="509212">
                <a:tc>
                  <a:txBody>
                    <a:bodyPr/>
                    <a:lstStyle/>
                    <a:p>
                      <a:pPr algn="ctr">
                        <a:spcBef>
                          <a:spcPts val="55"/>
                        </a:spcBef>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Анализировать и характеризовать высказывания с точки зрения соблюдения морфологических норм современного русского литературного языка; соблюдать морфологические нормы; характеризовать и оценивать высказывания с точки зрения трудных случаев употребления имен существительных, имен прилагательных, имен числительных, местоимений, глаголов, причастий, деепричастий, наречий (в рамках изученного)</a:t>
                      </a:r>
                    </a:p>
                  </a:txBody>
                  <a:tcPr marL="9525" marR="9525" marT="9525" marB="0" anchor="ctr">
                    <a:noFill/>
                  </a:tcPr>
                </a:tc>
                <a:extLst>
                  <a:ext uri="{0D108BD9-81ED-4DB2-BD59-A6C34878D82A}">
                    <a16:rowId xmlns:a16="http://schemas.microsoft.com/office/drawing/2014/main" val="46451804"/>
                  </a:ext>
                </a:extLst>
              </a:tr>
              <a:tr h="259538">
                <a:tc>
                  <a:txBody>
                    <a:bodyPr/>
                    <a:lstStyle/>
                    <a:p>
                      <a:pPr algn="ctr">
                        <a:spcBef>
                          <a:spcPts val="55"/>
                        </a:spcBef>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6К1</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Соблюдать правила орфографии с учётом морфемного анализа слова</a:t>
                      </a:r>
                    </a:p>
                  </a:txBody>
                  <a:tcPr marL="9525" marR="9525" marT="9525" marB="0" anchor="ctr">
                    <a:noFill/>
                  </a:tcPr>
                </a:tc>
                <a:extLst>
                  <a:ext uri="{0D108BD9-81ED-4DB2-BD59-A6C34878D82A}">
                    <a16:rowId xmlns:a16="http://schemas.microsoft.com/office/drawing/2014/main" val="630773383"/>
                  </a:ext>
                </a:extLst>
              </a:tr>
              <a:tr h="259538">
                <a:tc>
                  <a:txBody>
                    <a:bodyPr/>
                    <a:lstStyle/>
                    <a:p>
                      <a:pPr algn="ctr">
                        <a:spcBef>
                          <a:spcPts val="55"/>
                        </a:spcBef>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6К2</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Соблюдать правила орфографии с учётом морфемного анализа слова</a:t>
                      </a:r>
                    </a:p>
                  </a:txBody>
                  <a:tcPr marL="9525" marR="9525" marT="9525" marB="0" anchor="ctr">
                    <a:noFill/>
                  </a:tcPr>
                </a:tc>
                <a:extLst>
                  <a:ext uri="{0D108BD9-81ED-4DB2-BD59-A6C34878D82A}">
                    <a16:rowId xmlns:a16="http://schemas.microsoft.com/office/drawing/2014/main" val="3398157764"/>
                  </a:ext>
                </a:extLst>
              </a:tr>
              <a:tr h="259538">
                <a:tc>
                  <a:txBody>
                    <a:bodyPr/>
                    <a:lstStyle/>
                    <a:p>
                      <a:pPr algn="ctr">
                        <a:spcBef>
                          <a:spcPts val="55"/>
                        </a:spcBef>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7К1</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Соблюдать правила орфографии; выполнять морфологический анализ слова</a:t>
                      </a:r>
                    </a:p>
                  </a:txBody>
                  <a:tcPr marL="9525" marR="9525" marT="9525" marB="0" anchor="ctr">
                    <a:noFill/>
                  </a:tcPr>
                </a:tc>
                <a:extLst>
                  <a:ext uri="{0D108BD9-81ED-4DB2-BD59-A6C34878D82A}">
                    <a16:rowId xmlns:a16="http://schemas.microsoft.com/office/drawing/2014/main" val="3890036528"/>
                  </a:ext>
                </a:extLst>
              </a:tr>
              <a:tr h="259538">
                <a:tc>
                  <a:txBody>
                    <a:bodyPr/>
                    <a:lstStyle/>
                    <a:p>
                      <a:pPr algn="ctr">
                        <a:spcBef>
                          <a:spcPts val="55"/>
                        </a:spcBef>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7К2</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Соблюдать правила орфографии; выполнять морфологический анализ слова</a:t>
                      </a:r>
                    </a:p>
                  </a:txBody>
                  <a:tcPr marL="9525" marR="9525" marT="9525" marB="0" anchor="ctr">
                    <a:noFill/>
                  </a:tcPr>
                </a:tc>
                <a:extLst>
                  <a:ext uri="{0D108BD9-81ED-4DB2-BD59-A6C34878D82A}">
                    <a16:rowId xmlns:a16="http://schemas.microsoft.com/office/drawing/2014/main" val="3154431114"/>
                  </a:ext>
                </a:extLst>
              </a:tr>
              <a:tr h="259538">
                <a:tc>
                  <a:txBody>
                    <a:bodyPr/>
                    <a:lstStyle/>
                    <a:p>
                      <a:pPr algn="ctr">
                        <a:spcBef>
                          <a:spcPts val="55"/>
                        </a:spcBef>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Применять знания о тексте, его основных признаках, структуре и видах представленной в нем информации в речевой практике</a:t>
                      </a:r>
                    </a:p>
                  </a:txBody>
                  <a:tcPr marL="9525" marR="9525" marT="9525" marB="0" anchor="ctr">
                    <a:noFill/>
                  </a:tcPr>
                </a:tc>
                <a:extLst>
                  <a:ext uri="{0D108BD9-81ED-4DB2-BD59-A6C34878D82A}">
                    <a16:rowId xmlns:a16="http://schemas.microsoft.com/office/drawing/2014/main" val="1173426618"/>
                  </a:ext>
                </a:extLst>
              </a:tr>
              <a:tr h="259538">
                <a:tc>
                  <a:txBody>
                    <a:bodyPr/>
                    <a:lstStyle/>
                    <a:p>
                      <a:pPr algn="ctr">
                        <a:spcBef>
                          <a:spcPts val="55"/>
                        </a:spcBef>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Выполнять лексический анализ слова</a:t>
                      </a:r>
                    </a:p>
                  </a:txBody>
                  <a:tcPr marL="9525" marR="9525" marT="9525" marB="0" anchor="ctr">
                    <a:noFill/>
                  </a:tcPr>
                </a:tc>
                <a:extLst>
                  <a:ext uri="{0D108BD9-81ED-4DB2-BD59-A6C34878D82A}">
                    <a16:rowId xmlns:a16="http://schemas.microsoft.com/office/drawing/2014/main" val="2678152783"/>
                  </a:ext>
                </a:extLst>
              </a:tr>
              <a:tr h="409889">
                <a:tc>
                  <a:txBody>
                    <a:bodyPr/>
                    <a:lstStyle/>
                    <a:p>
                      <a:pPr algn="ctr">
                        <a:spcBef>
                          <a:spcPts val="55"/>
                        </a:spcBef>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10К1</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Понимать, анализировать и комментировать основную и дополнительную, явную и скрытую (подтекстовую) информацию текстов, воспринимаемых зрительно; создавать письменный текст в соответствии с коммуникативной задачей; соблюдать на письме нормы современного русского литературного языка</a:t>
                      </a:r>
                    </a:p>
                  </a:txBody>
                  <a:tcPr marL="9525" marR="9525" marT="9525" marB="0" anchor="ctr">
                    <a:noFill/>
                  </a:tcPr>
                </a:tc>
                <a:extLst>
                  <a:ext uri="{0D108BD9-81ED-4DB2-BD59-A6C34878D82A}">
                    <a16:rowId xmlns:a16="http://schemas.microsoft.com/office/drawing/2014/main" val="2211631790"/>
                  </a:ext>
                </a:extLst>
              </a:tr>
              <a:tr h="432544">
                <a:tc>
                  <a:txBody>
                    <a:bodyPr/>
                    <a:lstStyle/>
                    <a:p>
                      <a:pPr algn="ctr">
                        <a:spcBef>
                          <a:spcPts val="55"/>
                        </a:spcBef>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10К2</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Понимать, анализировать и комментировать основную и дополнительную, явную и скрытую (подтекстовую) информацию текстов, воспринимаемых зрительно; создавать письменный текст в соответствии с коммуникативной задачей; соблюдать на письме нормы современного русского литературного языка</a:t>
                      </a:r>
                    </a:p>
                  </a:txBody>
                  <a:tcPr marL="9525" marR="9525" marT="9525" marB="0" anchor="ctr">
                    <a:noFill/>
                  </a:tcPr>
                </a:tc>
                <a:extLst>
                  <a:ext uri="{0D108BD9-81ED-4DB2-BD59-A6C34878D82A}">
                    <a16:rowId xmlns:a16="http://schemas.microsoft.com/office/drawing/2014/main" val="2107994524"/>
                  </a:ext>
                </a:extLst>
              </a:tr>
              <a:tr h="648833">
                <a:tc>
                  <a:txBody>
                    <a:bodyPr/>
                    <a:lstStyle/>
                    <a:p>
                      <a:pPr algn="ctr">
                        <a:spcBef>
                          <a:spcPts val="55"/>
                        </a:spcBef>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10К3</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Понимать, анализировать и комментировать основную и дополнительную, явную и скрытую (подтекстовую) информацию текстов, воспринимаемых зрительно; создавать письменный текст в соответствии с коммуникативной задачей; соблюдать на письме нормы современного русского литературного языка</a:t>
                      </a:r>
                    </a:p>
                  </a:txBody>
                  <a:tcPr marL="9525" marR="9525" marT="9525" marB="0" anchor="ctr">
                    <a:noFill/>
                  </a:tcPr>
                </a:tc>
                <a:extLst>
                  <a:ext uri="{0D108BD9-81ED-4DB2-BD59-A6C34878D82A}">
                    <a16:rowId xmlns:a16="http://schemas.microsoft.com/office/drawing/2014/main" val="3118435976"/>
                  </a:ext>
                </a:extLst>
              </a:tr>
              <a:tr h="519083">
                <a:tc>
                  <a:txBody>
                    <a:bodyPr/>
                    <a:lstStyle/>
                    <a:p>
                      <a:pPr algn="ctr">
                        <a:spcBef>
                          <a:spcPts val="55"/>
                        </a:spcBef>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10К4</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Понимать, анализировать и комментировать основную и дополнительную, явную и скрытую (подтекстовую) информацию текстов, воспринимаемых зрительно; создавать письменный текст в соответствии с коммуникативной задачей; соблюдать на письме нормы современного русского литературного языка</a:t>
                      </a:r>
                    </a:p>
                  </a:txBody>
                  <a:tcPr marL="9525" marR="9525" marT="9525" marB="0" anchor="ctr">
                    <a:noFill/>
                  </a:tcPr>
                </a:tc>
                <a:extLst>
                  <a:ext uri="{0D108BD9-81ED-4DB2-BD59-A6C34878D82A}">
                    <a16:rowId xmlns:a16="http://schemas.microsoft.com/office/drawing/2014/main" val="3693297316"/>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sp>
        <p:nvSpPr>
          <p:cNvPr id="4" name="TextBox 3">
            <a:extLst>
              <a:ext uri="{FF2B5EF4-FFF2-40B4-BE49-F238E27FC236}">
                <a16:creationId xmlns:a16="http://schemas.microsoft.com/office/drawing/2014/main" id="{537538E3-CBB3-4C30-A6AC-ACF1DFCB9717}"/>
              </a:ext>
            </a:extLst>
          </p:cNvPr>
          <p:cNvSpPr txBox="1"/>
          <p:nvPr/>
        </p:nvSpPr>
        <p:spPr>
          <a:xfrm>
            <a:off x="10562067" y="17520"/>
            <a:ext cx="1673215" cy="276999"/>
          </a:xfrm>
          <a:prstGeom prst="rect">
            <a:avLst/>
          </a:prstGeom>
          <a:noFill/>
        </p:spPr>
        <p:txBody>
          <a:bodyPr wrap="none" rtlCol="0">
            <a:spAutoFit/>
          </a:bodyPr>
          <a:lstStyle/>
          <a:p>
            <a:r>
              <a:rPr lang="ru-RU" sz="1200" dirty="0">
                <a:solidFill>
                  <a:schemeClr val="tx2">
                    <a:lumMod val="40000"/>
                    <a:lumOff val="60000"/>
                  </a:schemeClr>
                </a:solidFill>
              </a:rPr>
              <a:t>Русский язык, </a:t>
            </a:r>
            <a:r>
              <a:rPr lang="en-US" sz="1200" dirty="0">
                <a:solidFill>
                  <a:schemeClr val="tx2">
                    <a:lumMod val="40000"/>
                    <a:lumOff val="60000"/>
                  </a:schemeClr>
                </a:solidFill>
              </a:rPr>
              <a:t>10</a:t>
            </a:r>
            <a:r>
              <a:rPr lang="ru-RU" sz="1200" dirty="0">
                <a:solidFill>
                  <a:schemeClr val="tx2">
                    <a:lumMod val="40000"/>
                    <a:lumOff val="60000"/>
                  </a:schemeClr>
                </a:solidFill>
              </a:rPr>
              <a:t> класс</a:t>
            </a:r>
          </a:p>
        </p:txBody>
      </p:sp>
    </p:spTree>
    <p:extLst>
      <p:ext uri="{BB962C8B-B14F-4D97-AF65-F5344CB8AC3E}">
        <p14:creationId xmlns:p14="http://schemas.microsoft.com/office/powerpoint/2010/main" val="2036123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583930" cy="444387"/>
          </a:xfrm>
        </p:spPr>
        <p:txBody>
          <a:bodyPr>
            <a:noAutofit/>
          </a:bodyPr>
          <a:lstStyle/>
          <a:p>
            <a:r>
              <a:rPr lang="ru-RU" sz="2000" dirty="0"/>
              <a:t>Доля участников по качеству знаний («4»+«5») по результатам ВПР в  2025 г.</a:t>
            </a:r>
          </a:p>
        </p:txBody>
      </p:sp>
      <p:sp>
        <p:nvSpPr>
          <p:cNvPr id="7" name="TextBox 6">
            <a:extLst>
              <a:ext uri="{FF2B5EF4-FFF2-40B4-BE49-F238E27FC236}">
                <a16:creationId xmlns:a16="http://schemas.microsoft.com/office/drawing/2014/main" id="{C0D4E344-9EC3-48D0-B966-B440CECFD256}"/>
              </a:ext>
            </a:extLst>
          </p:cNvPr>
          <p:cNvSpPr txBox="1"/>
          <p:nvPr/>
        </p:nvSpPr>
        <p:spPr>
          <a:xfrm>
            <a:off x="9829801" y="39382"/>
            <a:ext cx="2362200"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Обществознание, 10 класс</a:t>
            </a:r>
          </a:p>
        </p:txBody>
      </p:sp>
      <p:graphicFrame>
        <p:nvGraphicFramePr>
          <p:cNvPr id="14" name="Диаграмма 13">
            <a:extLst>
              <a:ext uri="{FF2B5EF4-FFF2-40B4-BE49-F238E27FC236}">
                <a16:creationId xmlns:a16="http://schemas.microsoft.com/office/drawing/2014/main" id="{F7929960-A674-4924-8C21-C26539233018}"/>
              </a:ext>
            </a:extLst>
          </p:cNvPr>
          <p:cNvGraphicFramePr/>
          <p:nvPr>
            <p:extLst>
              <p:ext uri="{D42A27DB-BD31-4B8C-83A1-F6EECF244321}">
                <p14:modId xmlns:p14="http://schemas.microsoft.com/office/powerpoint/2010/main" val="344613043"/>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Диаграмма 14">
            <a:extLst>
              <a:ext uri="{FF2B5EF4-FFF2-40B4-BE49-F238E27FC236}">
                <a16:creationId xmlns:a16="http://schemas.microsoft.com/office/drawing/2014/main" id="{B71E9ED5-02BA-49C6-A1A3-D51461A7D958}"/>
              </a:ext>
            </a:extLst>
          </p:cNvPr>
          <p:cNvGraphicFramePr/>
          <p:nvPr>
            <p:extLst>
              <p:ext uri="{D42A27DB-BD31-4B8C-83A1-F6EECF244321}">
                <p14:modId xmlns:p14="http://schemas.microsoft.com/office/powerpoint/2010/main" val="924210657"/>
              </p:ext>
            </p:extLst>
          </p:nvPr>
        </p:nvGraphicFramePr>
        <p:xfrm>
          <a:off x="0" y="3691468"/>
          <a:ext cx="11986054" cy="30331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38743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lstStyle/>
          <a:p>
            <a:r>
              <a:rPr lang="ru-RU"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3728269266"/>
              </p:ext>
            </p:extLst>
          </p:nvPr>
        </p:nvGraphicFramePr>
        <p:xfrm>
          <a:off x="409575" y="723900"/>
          <a:ext cx="11363325" cy="53911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9267841" y="6340614"/>
            <a:ext cx="329501" cy="178149"/>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9269763" y="6588111"/>
            <a:ext cx="327574" cy="194414"/>
          </a:xfrm>
          <a:prstGeom prst="rect">
            <a:avLst/>
          </a:prstGeom>
          <a:solidFill>
            <a:schemeClr val="accent2">
              <a:lumMod val="60000"/>
              <a:lumOff val="40000"/>
            </a:schemeClr>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9267835" y="6077441"/>
            <a:ext cx="329512" cy="194442"/>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3" name="TextBox 12">
            <a:extLst>
              <a:ext uri="{FF2B5EF4-FFF2-40B4-BE49-F238E27FC236}">
                <a16:creationId xmlns:a16="http://schemas.microsoft.com/office/drawing/2014/main" id="{1A277D76-BCA1-4371-A392-3E340EAF898F}"/>
              </a:ext>
            </a:extLst>
          </p:cNvPr>
          <p:cNvSpPr txBox="1"/>
          <p:nvPr/>
        </p:nvSpPr>
        <p:spPr>
          <a:xfrm>
            <a:off x="10153651" y="39382"/>
            <a:ext cx="2038350"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Обществознание, 10 класс</a:t>
            </a:r>
          </a:p>
        </p:txBody>
      </p:sp>
    </p:spTree>
    <p:extLst>
      <p:ext uri="{BB962C8B-B14F-4D97-AF65-F5344CB8AC3E}">
        <p14:creationId xmlns:p14="http://schemas.microsoft.com/office/powerpoint/2010/main" val="27880580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lstStyle/>
          <a:p>
            <a:r>
              <a:rPr lang="ru-RU"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1461160127"/>
              </p:ext>
            </p:extLst>
          </p:nvPr>
        </p:nvGraphicFramePr>
        <p:xfrm>
          <a:off x="139546" y="2952750"/>
          <a:ext cx="3756179" cy="95250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296363">
                <a:tc>
                  <a:txBody>
                    <a:bodyPr/>
                    <a:lstStyle/>
                    <a:p>
                      <a:pPr algn="ctr"/>
                      <a:r>
                        <a:rPr lang="ru-RU" sz="1400" dirty="0"/>
                        <a:t>Количество участников</a:t>
                      </a:r>
                    </a:p>
                  </a:txBody>
                  <a:tcPr anchor="ctr"/>
                </a:tc>
                <a:tc>
                  <a:txBody>
                    <a:bodyPr/>
                    <a:lstStyle/>
                    <a:p>
                      <a:pPr algn="ctr"/>
                      <a:r>
                        <a:rPr lang="ru-RU" sz="1400" dirty="0"/>
                        <a:t>11 класс</a:t>
                      </a:r>
                    </a:p>
                  </a:txBody>
                  <a:tcPr anchor="ctr"/>
                </a:tc>
                <a:extLst>
                  <a:ext uri="{0D108BD9-81ED-4DB2-BD59-A6C34878D82A}">
                    <a16:rowId xmlns:a16="http://schemas.microsoft.com/office/drawing/2014/main" val="3892861024"/>
                  </a:ext>
                </a:extLst>
              </a:tr>
              <a:tr h="342900">
                <a:tc>
                  <a:txBody>
                    <a:bodyPr/>
                    <a:lstStyle/>
                    <a:p>
                      <a:pPr algn="ctr"/>
                      <a:r>
                        <a:rPr lang="ru-RU" sz="1400" dirty="0"/>
                        <a:t>Россия (вся выборка)</a:t>
                      </a:r>
                    </a:p>
                  </a:txBody>
                  <a:tcPr anchor="ctr"/>
                </a:tc>
                <a:tc>
                  <a:txBody>
                    <a:bodyPr/>
                    <a:lstStyle/>
                    <a:p>
                      <a:pPr algn="ctr"/>
                      <a:r>
                        <a:rPr lang="ru-RU" sz="1400" dirty="0"/>
                        <a:t>140695</a:t>
                      </a:r>
                    </a:p>
                  </a:txBody>
                  <a:tcPr anchor="ctr"/>
                </a:tc>
                <a:extLst>
                  <a:ext uri="{0D108BD9-81ED-4DB2-BD59-A6C34878D82A}">
                    <a16:rowId xmlns:a16="http://schemas.microsoft.com/office/drawing/2014/main" val="1517554406"/>
                  </a:ext>
                </a:extLst>
              </a:tr>
              <a:tr h="285750">
                <a:tc>
                  <a:txBody>
                    <a:bodyPr/>
                    <a:lstStyle/>
                    <a:p>
                      <a:pPr algn="ctr"/>
                      <a:r>
                        <a:rPr lang="ru-RU" sz="1400" dirty="0"/>
                        <a:t>Приморский край</a:t>
                      </a:r>
                    </a:p>
                  </a:txBody>
                  <a:tcPr anchor="ctr"/>
                </a:tc>
                <a:tc>
                  <a:txBody>
                    <a:bodyPr/>
                    <a:lstStyle/>
                    <a:p>
                      <a:pPr algn="ctr"/>
                      <a:r>
                        <a:rPr lang="en-US" sz="1400" dirty="0"/>
                        <a:t>1</a:t>
                      </a:r>
                      <a:r>
                        <a:rPr lang="ru-RU" sz="1400" dirty="0"/>
                        <a:t>764</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381623998"/>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7EF1A3DA-E073-4C41-895F-504002D63AEC}"/>
              </a:ext>
            </a:extLst>
          </p:cNvPr>
          <p:cNvSpPr txBox="1"/>
          <p:nvPr/>
        </p:nvSpPr>
        <p:spPr>
          <a:xfrm>
            <a:off x="10153651" y="39382"/>
            <a:ext cx="2038350"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Обществознание, 10 класс</a:t>
            </a:r>
          </a:p>
        </p:txBody>
      </p:sp>
    </p:spTree>
    <p:extLst>
      <p:ext uri="{BB962C8B-B14F-4D97-AF65-F5344CB8AC3E}">
        <p14:creationId xmlns:p14="http://schemas.microsoft.com/office/powerpoint/2010/main" val="6465965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1952150036"/>
              </p:ext>
            </p:extLst>
          </p:nvPr>
        </p:nvGraphicFramePr>
        <p:xfrm>
          <a:off x="504189" y="723900"/>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6706843" y="5236422"/>
            <a:ext cx="277486" cy="1842075"/>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965457" y="5447207"/>
            <a:ext cx="316774" cy="1488611"/>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8907113" y="4933057"/>
            <a:ext cx="331937" cy="2501748"/>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3415121" y="3818151"/>
            <a:ext cx="238870" cy="4668814"/>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4" name="TextBox 3">
            <a:extLst>
              <a:ext uri="{FF2B5EF4-FFF2-40B4-BE49-F238E27FC236}">
                <a16:creationId xmlns:a16="http://schemas.microsoft.com/office/drawing/2014/main" id="{3A8123AB-B78E-4DA2-BDCE-A3E5D1AA0A7F}"/>
              </a:ext>
            </a:extLst>
          </p:cNvPr>
          <p:cNvSpPr txBox="1"/>
          <p:nvPr/>
        </p:nvSpPr>
        <p:spPr>
          <a:xfrm>
            <a:off x="3258331" y="6333009"/>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6569361" y="6357634"/>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8796856" y="6368162"/>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862690" y="6347931"/>
            <a:ext cx="552450" cy="369332"/>
          </a:xfrm>
          <a:prstGeom prst="rect">
            <a:avLst/>
          </a:prstGeom>
          <a:noFill/>
        </p:spPr>
        <p:txBody>
          <a:bodyPr wrap="square" rtlCol="0">
            <a:spAutoFit/>
          </a:bodyPr>
          <a:lstStyle/>
          <a:p>
            <a:r>
              <a:rPr lang="ru-RU" dirty="0"/>
              <a:t>«5»</a:t>
            </a:r>
          </a:p>
        </p:txBody>
      </p:sp>
      <p:sp>
        <p:nvSpPr>
          <p:cNvPr id="13" name="TextBox 12">
            <a:extLst>
              <a:ext uri="{FF2B5EF4-FFF2-40B4-BE49-F238E27FC236}">
                <a16:creationId xmlns:a16="http://schemas.microsoft.com/office/drawing/2014/main" id="{DDD8A4CB-553F-401E-AA55-AFDD961DC42C}"/>
              </a:ext>
            </a:extLst>
          </p:cNvPr>
          <p:cNvSpPr txBox="1"/>
          <p:nvPr/>
        </p:nvSpPr>
        <p:spPr>
          <a:xfrm>
            <a:off x="10153651" y="39382"/>
            <a:ext cx="2038350"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Обществознание, 10 класс</a:t>
            </a:r>
          </a:p>
        </p:txBody>
      </p:sp>
    </p:spTree>
    <p:extLst>
      <p:ext uri="{BB962C8B-B14F-4D97-AF65-F5344CB8AC3E}">
        <p14:creationId xmlns:p14="http://schemas.microsoft.com/office/powerpoint/2010/main" val="19344020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1325138836"/>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5BE79718-99A4-4902-BFE8-91E19BE56D4E}"/>
              </a:ext>
            </a:extLst>
          </p:cNvPr>
          <p:cNvSpPr txBox="1"/>
          <p:nvPr/>
        </p:nvSpPr>
        <p:spPr>
          <a:xfrm>
            <a:off x="10153651" y="39382"/>
            <a:ext cx="2038350"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Обществознание, 10 класс</a:t>
            </a:r>
          </a:p>
        </p:txBody>
      </p:sp>
    </p:spTree>
    <p:extLst>
      <p:ext uri="{BB962C8B-B14F-4D97-AF65-F5344CB8AC3E}">
        <p14:creationId xmlns:p14="http://schemas.microsoft.com/office/powerpoint/2010/main" val="11594711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rmAutofit fontScale="90000"/>
          </a:bodyPr>
          <a:lstStyle/>
          <a:p>
            <a:r>
              <a:rPr lang="ru-RU" dirty="0"/>
              <a:t>Сравнение отметок за работу с отметками по журналу</a:t>
            </a:r>
          </a:p>
        </p:txBody>
      </p:sp>
      <mc:AlternateContent xmlns:mc="http://schemas.openxmlformats.org/markup-compatibility/2006" xmlns:cx1="http://schemas.microsoft.com/office/drawing/2015/9/8/chartex">
        <mc:Choice Requires="cx1">
          <p:graphicFrame>
            <p:nvGraphicFramePr>
              <p:cNvPr id="4" name="Диаграмма 3">
                <a:extLst>
                  <a:ext uri="{FF2B5EF4-FFF2-40B4-BE49-F238E27FC236}">
                    <a16:creationId xmlns:a16="http://schemas.microsoft.com/office/drawing/2014/main" id="{54F1BA60-9441-45B6-842A-D1936D412653}"/>
                  </a:ext>
                </a:extLst>
              </p:cNvPr>
              <p:cNvGraphicFramePr/>
              <p:nvPr>
                <p:extLst>
                  <p:ext uri="{D42A27DB-BD31-4B8C-83A1-F6EECF244321}">
                    <p14:modId xmlns:p14="http://schemas.microsoft.com/office/powerpoint/2010/main" val="682759350"/>
                  </p:ext>
                </p:extLst>
              </p:nvPr>
            </p:nvGraphicFramePr>
            <p:xfrm>
              <a:off x="931177" y="1216402"/>
              <a:ext cx="9585417" cy="4881269"/>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Диаграмма 3">
                <a:extLst>
                  <a:ext uri="{FF2B5EF4-FFF2-40B4-BE49-F238E27FC236}">
                    <a16:creationId xmlns:a16="http://schemas.microsoft.com/office/drawing/2014/main" id="{54F1BA60-9441-45B6-842A-D1936D412653}"/>
                  </a:ext>
                </a:extLst>
              </p:cNvPr>
              <p:cNvPicPr>
                <a:picLocks noGrp="1" noRot="1" noChangeAspect="1" noMove="1" noResize="1" noEditPoints="1" noAdjustHandles="1" noChangeArrowheads="1" noChangeShapeType="1"/>
              </p:cNvPicPr>
              <p:nvPr/>
            </p:nvPicPr>
            <p:blipFill>
              <a:blip r:embed="rId3"/>
              <a:stretch>
                <a:fillRect/>
              </a:stretch>
            </p:blipFill>
            <p:spPr>
              <a:xfrm>
                <a:off x="931177" y="1216402"/>
                <a:ext cx="9585417" cy="4881269"/>
              </a:xfrm>
              <a:prstGeom prst="rect">
                <a:avLst/>
              </a:prstGeom>
            </p:spPr>
          </p:pic>
        </mc:Fallback>
      </mc:AlternateContent>
      <p:sp>
        <p:nvSpPr>
          <p:cNvPr id="8" name="TextBox 7">
            <a:extLst>
              <a:ext uri="{FF2B5EF4-FFF2-40B4-BE49-F238E27FC236}">
                <a16:creationId xmlns:a16="http://schemas.microsoft.com/office/drawing/2014/main" id="{A572FC66-5C51-4D68-8F77-432201BE3799}"/>
              </a:ext>
            </a:extLst>
          </p:cNvPr>
          <p:cNvSpPr txBox="1"/>
          <p:nvPr/>
        </p:nvSpPr>
        <p:spPr>
          <a:xfrm>
            <a:off x="10153651" y="39382"/>
            <a:ext cx="2038350"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Обществознание, 10 класс</a:t>
            </a:r>
          </a:p>
        </p:txBody>
      </p:sp>
    </p:spTree>
    <p:extLst>
      <p:ext uri="{BB962C8B-B14F-4D97-AF65-F5344CB8AC3E}">
        <p14:creationId xmlns:p14="http://schemas.microsoft.com/office/powerpoint/2010/main" val="27464368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sz="2800" dirty="0">
                <a:latin typeface="+mn-lt"/>
              </a:rPr>
              <a:t>В ВПР по обществознанию в 10 классах приняло участие </a:t>
            </a:r>
            <a:r>
              <a:rPr lang="ru-RU" sz="2800" b="1" dirty="0">
                <a:latin typeface="+mn-lt"/>
              </a:rPr>
              <a:t>1764 </a:t>
            </a:r>
            <a:r>
              <a:rPr lang="ru-RU" sz="2800" dirty="0">
                <a:latin typeface="+mn-lt"/>
              </a:rPr>
              <a:t>человека.</a:t>
            </a:r>
          </a:p>
          <a:p>
            <a:endParaRPr lang="ru-RU" sz="2800" dirty="0">
              <a:latin typeface="+mn-lt"/>
            </a:endParaRPr>
          </a:p>
          <a:p>
            <a:pPr marL="285750" indent="-285750">
              <a:buFont typeface="Courier New" panose="02070309020205020404" pitchFamily="49" charset="0"/>
              <a:buChar char="o"/>
            </a:pPr>
            <a:r>
              <a:rPr lang="ru-RU" sz="2800" dirty="0">
                <a:latin typeface="+mn-lt"/>
              </a:rPr>
              <a:t>Не справились с  работой (получили «2») </a:t>
            </a:r>
            <a:r>
              <a:rPr lang="ru-RU" sz="2800" b="1" dirty="0">
                <a:latin typeface="+mn-lt"/>
              </a:rPr>
              <a:t>103</a:t>
            </a:r>
            <a:r>
              <a:rPr lang="ru-RU" sz="2800" dirty="0">
                <a:latin typeface="+mn-lt"/>
              </a:rPr>
              <a:t> участника (5,87%).</a:t>
            </a:r>
          </a:p>
          <a:p>
            <a:endParaRPr lang="ru-RU" sz="2800" dirty="0">
              <a:latin typeface="+mn-lt"/>
            </a:endParaRPr>
          </a:p>
          <a:p>
            <a:pPr marL="285750" indent="-285750">
              <a:buFont typeface="Courier New" panose="02070309020205020404" pitchFamily="49" charset="0"/>
              <a:buChar char="o"/>
            </a:pPr>
            <a:r>
              <a:rPr lang="ru-RU" sz="2800" dirty="0">
                <a:latin typeface="+mn-lt"/>
              </a:rPr>
              <a:t> </a:t>
            </a:r>
            <a:r>
              <a:rPr lang="ru-RU" sz="2800" b="1" dirty="0">
                <a:latin typeface="+mn-lt"/>
              </a:rPr>
              <a:t>64,35</a:t>
            </a:r>
            <a:r>
              <a:rPr lang="ru-RU" sz="2800" dirty="0">
                <a:latin typeface="+mn-lt"/>
              </a:rPr>
              <a:t>% участников показали качество знаний (получили «4» и «5»)        в  процессе выполнения работы.</a:t>
            </a:r>
          </a:p>
          <a:p>
            <a:endParaRPr lang="ru-RU" sz="2800" dirty="0">
              <a:latin typeface="+mn-lt"/>
            </a:endParaRPr>
          </a:p>
          <a:p>
            <a:pPr marL="285750" indent="-285750">
              <a:buFont typeface="Courier New" panose="02070309020205020404" pitchFamily="49" charset="0"/>
              <a:buChar char="o"/>
            </a:pPr>
            <a:r>
              <a:rPr lang="ru-RU" sz="2800" dirty="0">
                <a:latin typeface="+mn-lt"/>
              </a:rPr>
              <a:t>Наибольшую сложность при выполнении работы вызвали задания             № </a:t>
            </a:r>
            <a:r>
              <a:rPr lang="ru-RU" sz="2800" b="1" dirty="0">
                <a:latin typeface="+mn-lt"/>
              </a:rPr>
              <a:t>5, 7.2, 9.1, 9.2.</a:t>
            </a:r>
            <a:endParaRPr lang="ru-RU" sz="2800" dirty="0">
              <a:latin typeface="+mn-lt"/>
            </a:endParaRPr>
          </a:p>
          <a:p>
            <a:endParaRPr lang="ru-RU" sz="2800" dirty="0">
              <a:latin typeface="+mn-lt"/>
            </a:endParaRPr>
          </a:p>
        </p:txBody>
      </p:sp>
      <p:sp>
        <p:nvSpPr>
          <p:cNvPr id="6" name="TextBox 5">
            <a:extLst>
              <a:ext uri="{FF2B5EF4-FFF2-40B4-BE49-F238E27FC236}">
                <a16:creationId xmlns:a16="http://schemas.microsoft.com/office/drawing/2014/main" id="{D3006A98-8310-4546-8A06-983B3B089E1C}"/>
              </a:ext>
            </a:extLst>
          </p:cNvPr>
          <p:cNvSpPr txBox="1"/>
          <p:nvPr/>
        </p:nvSpPr>
        <p:spPr>
          <a:xfrm>
            <a:off x="10153651" y="39382"/>
            <a:ext cx="2038350"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Обществознание, 10 класс</a:t>
            </a:r>
          </a:p>
        </p:txBody>
      </p:sp>
    </p:spTree>
    <p:extLst>
      <p:ext uri="{BB962C8B-B14F-4D97-AF65-F5344CB8AC3E}">
        <p14:creationId xmlns:p14="http://schemas.microsoft.com/office/powerpoint/2010/main" val="41099116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литературе</a:t>
            </a:r>
          </a:p>
        </p:txBody>
      </p:sp>
    </p:spTree>
    <p:extLst>
      <p:ext uri="{BB962C8B-B14F-4D97-AF65-F5344CB8AC3E}">
        <p14:creationId xmlns:p14="http://schemas.microsoft.com/office/powerpoint/2010/main" val="27146511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9 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39188" y="2341046"/>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7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a:t>
            </a:r>
          </a:p>
          <a:p>
            <a:pPr algn="ctr"/>
            <a:r>
              <a:rPr lang="ru-RU" dirty="0">
                <a:solidFill>
                  <a:schemeClr val="tx1"/>
                </a:solidFill>
              </a:rPr>
              <a:t>из двух частей</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371988" y="4838133"/>
            <a:ext cx="8457086" cy="871054"/>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dirty="0">
              <a:solidFill>
                <a:sysClr val="windowText" lastClr="000000"/>
              </a:solidFill>
            </a:endParaRPr>
          </a:p>
          <a:p>
            <a:r>
              <a:rPr lang="ru-RU" sz="1600" dirty="0">
                <a:solidFill>
                  <a:sysClr val="windowText" lastClr="000000"/>
                </a:solidFill>
              </a:rPr>
              <a:t>Задания 1-5:</a:t>
            </a:r>
          </a:p>
          <a:p>
            <a:r>
              <a:rPr lang="ru-RU" sz="1600" dirty="0">
                <a:solidFill>
                  <a:sysClr val="windowText" lastClr="000000"/>
                </a:solidFill>
              </a:rPr>
              <a:t>1, 2, 3, 4 – слово (словосочетание)</a:t>
            </a:r>
          </a:p>
          <a:p>
            <a:r>
              <a:rPr lang="ru-RU" sz="1600" dirty="0">
                <a:solidFill>
                  <a:sysClr val="windowText" lastClr="000000"/>
                </a:solidFill>
              </a:rPr>
              <a:t>5 – развернутый ответ (составление тезисного плана)</a:t>
            </a:r>
          </a:p>
          <a:p>
            <a:endParaRPr lang="ru-RU" sz="1600" dirty="0">
              <a:solidFill>
                <a:sysClr val="windowText" lastClr="000000"/>
              </a:solidFill>
            </a:endParaRP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17</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29</a:t>
            </a:r>
          </a:p>
        </p:txBody>
      </p:sp>
      <p:sp>
        <p:nvSpPr>
          <p:cNvPr id="14" name="Прямоугольник: скругленные углы 13">
            <a:extLst>
              <a:ext uri="{FF2B5EF4-FFF2-40B4-BE49-F238E27FC236}">
                <a16:creationId xmlns:a16="http://schemas.microsoft.com/office/drawing/2014/main" id="{3EEB01CB-1853-44FF-B0DC-3ADB00B795AF}"/>
              </a:ext>
            </a:extLst>
          </p:cNvPr>
          <p:cNvSpPr/>
          <p:nvPr/>
        </p:nvSpPr>
        <p:spPr>
          <a:xfrm>
            <a:off x="1939187" y="3265538"/>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2 задания повышенного уровня сложности</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3015975951"/>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0-16</a:t>
                      </a:r>
                    </a:p>
                  </a:txBody>
                  <a:tcPr anchor="ctr"/>
                </a:tc>
                <a:tc>
                  <a:txBody>
                    <a:bodyPr/>
                    <a:lstStyle/>
                    <a:p>
                      <a:pPr algn="ctr"/>
                      <a:r>
                        <a:rPr lang="ru-RU" sz="1600" dirty="0"/>
                        <a:t>17-20</a:t>
                      </a:r>
                    </a:p>
                  </a:txBody>
                  <a:tcPr anchor="ctr"/>
                </a:tc>
                <a:tc>
                  <a:txBody>
                    <a:bodyPr/>
                    <a:lstStyle/>
                    <a:p>
                      <a:pPr algn="ctr"/>
                      <a:r>
                        <a:rPr lang="ru-RU" sz="1600" dirty="0"/>
                        <a:t>21-24</a:t>
                      </a:r>
                    </a:p>
                  </a:txBody>
                  <a:tcPr anchor="ctr"/>
                </a:tc>
                <a:tc>
                  <a:txBody>
                    <a:bodyPr/>
                    <a:lstStyle/>
                    <a:p>
                      <a:pPr algn="ctr"/>
                      <a:r>
                        <a:rPr lang="ru-RU" sz="1600" dirty="0"/>
                        <a:t>25-29</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1985236" y="5200288"/>
            <a:ext cx="1263972"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90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19" name="Прямоугольник: скругленные углы 18">
            <a:extLst>
              <a:ext uri="{FF2B5EF4-FFF2-40B4-BE49-F238E27FC236}">
                <a16:creationId xmlns:a16="http://schemas.microsoft.com/office/drawing/2014/main" id="{759EDB0E-7073-4193-A693-C99431AD8642}"/>
              </a:ext>
            </a:extLst>
          </p:cNvPr>
          <p:cNvSpPr/>
          <p:nvPr/>
        </p:nvSpPr>
        <p:spPr>
          <a:xfrm>
            <a:off x="3397406" y="5762625"/>
            <a:ext cx="8457086" cy="956516"/>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ysClr val="windowText" lastClr="000000"/>
                </a:solidFill>
              </a:rPr>
              <a:t>Задания 6-9:</a:t>
            </a:r>
          </a:p>
          <a:p>
            <a:r>
              <a:rPr lang="ru-RU" sz="1600" dirty="0">
                <a:solidFill>
                  <a:sysClr val="windowText" lastClr="000000"/>
                </a:solidFill>
              </a:rPr>
              <a:t>6 - слово (словосочетание)</a:t>
            </a:r>
          </a:p>
          <a:p>
            <a:r>
              <a:rPr lang="ru-RU" sz="1600" dirty="0">
                <a:solidFill>
                  <a:sysClr val="windowText" lastClr="000000"/>
                </a:solidFill>
              </a:rPr>
              <a:t>7 – последовательность цифр</a:t>
            </a:r>
          </a:p>
          <a:p>
            <a:r>
              <a:rPr lang="ru-RU" sz="1600" dirty="0">
                <a:solidFill>
                  <a:sysClr val="windowText" lastClr="000000"/>
                </a:solidFill>
              </a:rPr>
              <a:t>8, 9 – развернутый ответ</a:t>
            </a:r>
          </a:p>
        </p:txBody>
      </p:sp>
      <p:sp>
        <p:nvSpPr>
          <p:cNvPr id="24" name="TextBox 23">
            <a:extLst>
              <a:ext uri="{FF2B5EF4-FFF2-40B4-BE49-F238E27FC236}">
                <a16:creationId xmlns:a16="http://schemas.microsoft.com/office/drawing/2014/main" id="{F462FE3B-6C30-4520-81E8-7A74D02A09C7}"/>
              </a:ext>
            </a:extLst>
          </p:cNvPr>
          <p:cNvSpPr txBox="1"/>
          <p:nvPr/>
        </p:nvSpPr>
        <p:spPr>
          <a:xfrm>
            <a:off x="10153651" y="39382"/>
            <a:ext cx="2038350"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Литература, 10 класс</a:t>
            </a:r>
          </a:p>
        </p:txBody>
      </p:sp>
    </p:spTree>
    <p:extLst>
      <p:ext uri="{BB962C8B-B14F-4D97-AF65-F5344CB8AC3E}">
        <p14:creationId xmlns:p14="http://schemas.microsoft.com/office/powerpoint/2010/main" val="205358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4239673397"/>
              </p:ext>
            </p:extLst>
          </p:nvPr>
        </p:nvGraphicFramePr>
        <p:xfrm>
          <a:off x="85724" y="803053"/>
          <a:ext cx="11839575" cy="5571227"/>
        </p:xfrm>
        <a:graphic>
          <a:graphicData uri="http://schemas.openxmlformats.org/drawingml/2006/table">
            <a:tbl>
              <a:tblPr firstRow="1" firstCol="1" lastRow="1" lastCol="1" bandRow="1" bandCol="1">
                <a:noFill/>
                <a:tableStyleId>{5940675A-B579-460E-94D1-54222C63F5DA}</a:tableStyleId>
              </a:tblPr>
              <a:tblGrid>
                <a:gridCol w="593655">
                  <a:extLst>
                    <a:ext uri="{9D8B030D-6E8A-4147-A177-3AD203B41FA5}">
                      <a16:colId xmlns:a16="http://schemas.microsoft.com/office/drawing/2014/main" val="1602300257"/>
                    </a:ext>
                  </a:extLst>
                </a:gridCol>
                <a:gridCol w="11245920">
                  <a:extLst>
                    <a:ext uri="{9D8B030D-6E8A-4147-A177-3AD203B41FA5}">
                      <a16:colId xmlns:a16="http://schemas.microsoft.com/office/drawing/2014/main" val="3427477491"/>
                    </a:ext>
                  </a:extLst>
                </a:gridCol>
              </a:tblGrid>
              <a:tr h="539972">
                <a:tc>
                  <a:txBody>
                    <a:bodyPr/>
                    <a:lstStyle/>
                    <a:p>
                      <a:pPr algn="ctr">
                        <a:lnSpc>
                          <a:spcPct val="115000"/>
                        </a:lnSpc>
                        <a:spcBef>
                          <a:spcPts val="55"/>
                        </a:spcBef>
                        <a:spcAft>
                          <a:spcPts val="0"/>
                        </a:spcAft>
                        <a:tabLst>
                          <a:tab pos="452120" algn="l"/>
                        </a:tabLst>
                      </a:pPr>
                      <a:r>
                        <a:rPr lang="ru-RU" sz="1600" b="1" dirty="0">
                          <a:effectLst/>
                          <a:latin typeface="+mn-lt"/>
                        </a:rPr>
                        <a:t>№</a:t>
                      </a:r>
                    </a:p>
                    <a:p>
                      <a:pPr algn="ctr">
                        <a:lnSpc>
                          <a:spcPct val="115000"/>
                        </a:lnSpc>
                        <a:spcBef>
                          <a:spcPts val="55"/>
                        </a:spcBef>
                        <a:spcAft>
                          <a:spcPts val="0"/>
                        </a:spcAft>
                        <a:tabLst>
                          <a:tab pos="452120" algn="l"/>
                        </a:tabLst>
                      </a:pPr>
                      <a:r>
                        <a:rPr lang="ru-RU" sz="1600" b="1" dirty="0">
                          <a:effectLst/>
                          <a:latin typeface="+mn-lt"/>
                        </a:rPr>
                        <a:t>п/п</a:t>
                      </a:r>
                      <a:endParaRPr lang="ru-RU" sz="1600" b="1" dirty="0">
                        <a:effectLst/>
                        <a:latin typeface="+mn-lt"/>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600" b="1" dirty="0">
                          <a:effectLst/>
                          <a:latin typeface="+mn-lt"/>
                        </a:rPr>
                        <a:t>Блоки</a:t>
                      </a:r>
                      <a:r>
                        <a:rPr lang="ru-RU" sz="1600" b="1" spc="-35" dirty="0">
                          <a:effectLst/>
                          <a:latin typeface="+mn-lt"/>
                        </a:rPr>
                        <a:t> </a:t>
                      </a:r>
                      <a:r>
                        <a:rPr lang="ru-RU" sz="1600" b="1" dirty="0" err="1">
                          <a:effectLst/>
                          <a:latin typeface="+mn-lt"/>
                        </a:rPr>
                        <a:t>ПООП</a:t>
                      </a:r>
                      <a:r>
                        <a:rPr lang="ru-RU" sz="1600" b="1" spc="-35" dirty="0">
                          <a:effectLst/>
                          <a:latin typeface="+mn-lt"/>
                        </a:rPr>
                        <a:t> </a:t>
                      </a:r>
                      <a:r>
                        <a:rPr lang="ru-RU" sz="1600" b="1" dirty="0">
                          <a:effectLst/>
                          <a:latin typeface="+mn-lt"/>
                        </a:rPr>
                        <a:t>:</a:t>
                      </a:r>
                      <a:r>
                        <a:rPr lang="ru-RU" sz="1600" b="1" spc="-35" dirty="0">
                          <a:effectLst/>
                          <a:latin typeface="+mn-lt"/>
                        </a:rPr>
                        <a:t> </a:t>
                      </a:r>
                      <a:r>
                        <a:rPr lang="ru-RU" sz="1600" b="1" dirty="0">
                          <a:effectLst/>
                          <a:latin typeface="+mn-lt"/>
                        </a:rPr>
                        <a:t>выпускник</a:t>
                      </a:r>
                      <a:r>
                        <a:rPr lang="ru-RU" sz="1600" b="1" spc="-45" dirty="0">
                          <a:effectLst/>
                          <a:latin typeface="+mn-lt"/>
                        </a:rPr>
                        <a:t> </a:t>
                      </a:r>
                      <a:r>
                        <a:rPr lang="ru-RU" sz="1600" b="1" dirty="0">
                          <a:effectLst/>
                          <a:latin typeface="+mn-lt"/>
                        </a:rPr>
                        <a:t>научится</a:t>
                      </a:r>
                      <a:r>
                        <a:rPr lang="ru-RU" sz="1600" b="1" spc="-35" dirty="0">
                          <a:effectLst/>
                          <a:latin typeface="+mn-lt"/>
                        </a:rPr>
                        <a:t> </a:t>
                      </a:r>
                      <a:r>
                        <a:rPr lang="ru-RU" sz="1600" b="1" dirty="0">
                          <a:effectLst/>
                          <a:latin typeface="+mn-lt"/>
                        </a:rPr>
                        <a:t>/</a:t>
                      </a:r>
                      <a:r>
                        <a:rPr lang="ru-RU" sz="1600" b="1" spc="-20" dirty="0">
                          <a:effectLst/>
                          <a:latin typeface="+mn-lt"/>
                        </a:rPr>
                        <a:t> </a:t>
                      </a:r>
                      <a:r>
                        <a:rPr lang="ru-RU" sz="1600" b="1" dirty="0">
                          <a:effectLst/>
                          <a:latin typeface="+mn-lt"/>
                        </a:rPr>
                        <a:t>получит </a:t>
                      </a:r>
                      <a:r>
                        <a:rPr lang="ru-RU" sz="1600" b="1" spc="-285" dirty="0">
                          <a:effectLst/>
                          <a:latin typeface="+mn-lt"/>
                        </a:rPr>
                        <a:t> </a:t>
                      </a:r>
                      <a:r>
                        <a:rPr lang="ru-RU" sz="1600" b="1" dirty="0">
                          <a:effectLst/>
                          <a:latin typeface="+mn-lt"/>
                        </a:rPr>
                        <a:t>возможность</a:t>
                      </a:r>
                      <a:r>
                        <a:rPr lang="ru-RU" sz="1600" b="1" spc="-10" dirty="0">
                          <a:effectLst/>
                          <a:latin typeface="+mn-lt"/>
                        </a:rPr>
                        <a:t> </a:t>
                      </a:r>
                      <a:r>
                        <a:rPr lang="ru-RU" sz="1600" b="1" dirty="0">
                          <a:effectLst/>
                          <a:latin typeface="+mn-lt"/>
                        </a:rPr>
                        <a:t>научиться</a:t>
                      </a:r>
                      <a:r>
                        <a:rPr lang="ru-RU" sz="1600" b="1" spc="-5" dirty="0">
                          <a:effectLst/>
                          <a:latin typeface="+mn-lt"/>
                        </a:rPr>
                        <a:t> </a:t>
                      </a:r>
                      <a:r>
                        <a:rPr lang="ru-RU" sz="1600" b="1" dirty="0">
                          <a:effectLst/>
                          <a:latin typeface="+mn-lt"/>
                        </a:rPr>
                        <a:t>или</a:t>
                      </a:r>
                      <a:r>
                        <a:rPr lang="ru-RU" sz="1600" b="1" spc="-10" dirty="0">
                          <a:effectLst/>
                          <a:latin typeface="+mn-lt"/>
                        </a:rPr>
                        <a:t> </a:t>
                      </a:r>
                      <a:r>
                        <a:rPr lang="ru-RU" sz="1600" b="1" dirty="0">
                          <a:effectLst/>
                          <a:latin typeface="+mn-lt"/>
                        </a:rPr>
                        <a:t>проверяемые требования</a:t>
                      </a:r>
                      <a:r>
                        <a:rPr lang="ru-RU" sz="1600" b="1" spc="-20" dirty="0">
                          <a:effectLst/>
                          <a:latin typeface="+mn-lt"/>
                        </a:rPr>
                        <a:t> </a:t>
                      </a:r>
                      <a:r>
                        <a:rPr lang="ru-RU" sz="1600" b="1" dirty="0">
                          <a:effectLst/>
                          <a:latin typeface="+mn-lt"/>
                        </a:rPr>
                        <a:t>(умения)</a:t>
                      </a:r>
                      <a:endParaRPr lang="ru-RU" sz="1600" b="1" dirty="0">
                        <a:effectLst/>
                        <a:latin typeface="+mn-lt"/>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225395">
                <a:tc>
                  <a:txBody>
                    <a:bodyPr/>
                    <a:lstStyle/>
                    <a:p>
                      <a:pPr marL="13970" marR="55245" algn="ctr">
                        <a:spcAft>
                          <a:spcPts val="0"/>
                        </a:spcAft>
                      </a:pPr>
                      <a:r>
                        <a:rPr lang="ru-RU" sz="1400" dirty="0">
                          <a:effectLst/>
                          <a:latin typeface="+mn-lt"/>
                          <a:ea typeface="Times New Roman" panose="02020603050405020304" pitchFamily="18" charset="0"/>
                          <a:cs typeface="Times New Roman" panose="02020603050405020304" pitchFamily="18" charset="0"/>
                        </a:rPr>
                        <a:t>1</a:t>
                      </a:r>
                    </a:p>
                  </a:txBody>
                  <a:tcPr marL="0" marR="0" marT="0" marB="0" anchor="ctr">
                    <a:noFill/>
                  </a:tcPr>
                </a:tc>
                <a:tc rowSpan="4">
                  <a:txBody>
                    <a:bodyPr/>
                    <a:lstStyle/>
                    <a:p>
                      <a:pPr algn="l" fontAlgn="b"/>
                      <a:r>
                        <a:rPr lang="ru-RU" sz="1100" b="0" i="0" u="none" strike="noStrike" dirty="0">
                          <a:solidFill>
                            <a:srgbClr val="000000"/>
                          </a:solidFill>
                          <a:effectLst/>
                          <a:latin typeface="Calibri" panose="020F0502020204030204" pitchFamily="34" charset="0"/>
                        </a:rPr>
                        <a:t>Овладение умениями анализа и интерпретации художественных произведений в единстве формы и содержания (с учетом неоднозначности заложенных в нем смыслов и наличия в нем подтекста) с использованием теоретико-литературных терминов и понятий (в дополнение к изученным на уровне основного общего образования)</a:t>
                      </a:r>
                      <a:br>
                        <a:rPr lang="ru-RU" sz="1100" b="0" i="0" u="none" strike="noStrike" dirty="0">
                          <a:solidFill>
                            <a:srgbClr val="000000"/>
                          </a:solidFill>
                          <a:effectLst/>
                          <a:latin typeface="Calibri" panose="020F0502020204030204" pitchFamily="34" charset="0"/>
                        </a:rPr>
                      </a:br>
                      <a:endParaRPr lang="ru-RU" sz="1100" b="0"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392768954"/>
                  </a:ext>
                </a:extLst>
              </a:tr>
              <a:tr h="225395">
                <a:tc>
                  <a:txBody>
                    <a:bodyPr/>
                    <a:lstStyle/>
                    <a:p>
                      <a:pPr marL="13970" marR="55245" algn="ctr">
                        <a:spcAft>
                          <a:spcPts val="0"/>
                        </a:spcAft>
                      </a:pPr>
                      <a:r>
                        <a:rPr lang="ru-RU" sz="1400" dirty="0">
                          <a:effectLst/>
                          <a:latin typeface="+mn-lt"/>
                          <a:ea typeface="Times New Roman" panose="02020603050405020304" pitchFamily="18" charset="0"/>
                          <a:cs typeface="Times New Roman" panose="02020603050405020304" pitchFamily="18" charset="0"/>
                        </a:rPr>
                        <a:t>2</a:t>
                      </a:r>
                    </a:p>
                  </a:txBody>
                  <a:tcPr marL="0" marR="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10312197"/>
                  </a:ext>
                </a:extLst>
              </a:tr>
              <a:tr h="225395">
                <a:tc>
                  <a:txBody>
                    <a:bodyPr/>
                    <a:lstStyle/>
                    <a:p>
                      <a:pPr marL="13970" marR="55245" algn="ctr">
                        <a:spcAft>
                          <a:spcPts val="0"/>
                        </a:spcAft>
                      </a:pPr>
                      <a:r>
                        <a:rPr lang="ru-RU" sz="1400" dirty="0">
                          <a:effectLst/>
                          <a:latin typeface="+mn-lt"/>
                          <a:ea typeface="Times New Roman" panose="02020603050405020304" pitchFamily="18" charset="0"/>
                          <a:cs typeface="Times New Roman" panose="02020603050405020304" pitchFamily="18" charset="0"/>
                        </a:rPr>
                        <a:t>3</a:t>
                      </a:r>
                    </a:p>
                  </a:txBody>
                  <a:tcPr marL="0" marR="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502839638"/>
                  </a:ext>
                </a:extLst>
              </a:tr>
              <a:tr h="225395">
                <a:tc>
                  <a:txBody>
                    <a:bodyPr/>
                    <a:lstStyle/>
                    <a:p>
                      <a:pPr marL="13970" marR="55245" algn="ctr">
                        <a:spcAft>
                          <a:spcPts val="0"/>
                        </a:spcAft>
                      </a:pPr>
                      <a:r>
                        <a:rPr lang="ru-RU" sz="1400" dirty="0">
                          <a:effectLst/>
                          <a:latin typeface="+mn-lt"/>
                          <a:ea typeface="Times New Roman" panose="02020603050405020304" pitchFamily="18" charset="0"/>
                          <a:cs typeface="Times New Roman" panose="02020603050405020304" pitchFamily="18" charset="0"/>
                        </a:rPr>
                        <a:t>4</a:t>
                      </a:r>
                    </a:p>
                  </a:txBody>
                  <a:tcPr marL="0" marR="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089291184"/>
                  </a:ext>
                </a:extLst>
              </a:tr>
              <a:tr h="225395">
                <a:tc>
                  <a:txBody>
                    <a:bodyPr/>
                    <a:lstStyle/>
                    <a:p>
                      <a:pPr marL="13970" marR="55245" algn="ctr">
                        <a:spcAft>
                          <a:spcPts val="0"/>
                        </a:spcAft>
                      </a:pPr>
                      <a:r>
                        <a:rPr lang="ru-RU" sz="1400" dirty="0">
                          <a:effectLst/>
                          <a:latin typeface="+mn-lt"/>
                          <a:ea typeface="Times New Roman" panose="02020603050405020304" pitchFamily="18" charset="0"/>
                          <a:cs typeface="Times New Roman" panose="02020603050405020304" pitchFamily="18" charset="0"/>
                        </a:rPr>
                        <a:t>5К1</a:t>
                      </a:r>
                    </a:p>
                  </a:txBody>
                  <a:tcPr marL="0" marR="0" marT="0" marB="0" anchor="ctr">
                    <a:noFill/>
                  </a:tcPr>
                </a:tc>
                <a:tc rowSpan="5">
                  <a:txBody>
                    <a:bodyPr/>
                    <a:lstStyle/>
                    <a:p>
                      <a:pPr algn="l" fontAlgn="b"/>
                      <a:r>
                        <a:rPr lang="ru-RU" sz="1100" b="0" i="0" u="none" strike="noStrike" dirty="0">
                          <a:solidFill>
                            <a:srgbClr val="000000"/>
                          </a:solidFill>
                          <a:effectLst/>
                          <a:latin typeface="Calibri" panose="020F0502020204030204" pitchFamily="34" charset="0"/>
                        </a:rPr>
                        <a:t>Сформированность умений определять и учитывать историко-культурный контекст и контекст творчества писателя в процессе анализа художественных текстов; раскрывать конкретно-историческое и общечеловеческое содержание литературных произведений; способность выявлять в произведениях художественной литературы XIX в. образы, темы, идеи, проблемы и выражать свое отношение к ним в развернутых аргументированных письменных высказываниях; раскрывать конкретно-историческое и общечеловеческое содержание литературных произведений; участвовать в дискуссии на литературные темы</a:t>
                      </a:r>
                    </a:p>
                  </a:txBody>
                  <a:tcPr marL="9525" marR="9525" marT="9525" marB="0" anchor="ctr">
                    <a:noFill/>
                  </a:tcPr>
                </a:tc>
                <a:extLst>
                  <a:ext uri="{0D108BD9-81ED-4DB2-BD59-A6C34878D82A}">
                    <a16:rowId xmlns:a16="http://schemas.microsoft.com/office/drawing/2014/main" val="4265922156"/>
                  </a:ext>
                </a:extLst>
              </a:tr>
              <a:tr h="225395">
                <a:tc>
                  <a:txBody>
                    <a:bodyPr/>
                    <a:lstStyle/>
                    <a:p>
                      <a:pPr marL="13970" marR="55245" algn="ctr">
                        <a:spcAft>
                          <a:spcPts val="0"/>
                        </a:spcAft>
                      </a:pPr>
                      <a:r>
                        <a:rPr lang="ru-RU" sz="1400" dirty="0">
                          <a:effectLst/>
                          <a:latin typeface="+mn-lt"/>
                          <a:ea typeface="Times New Roman" panose="02020603050405020304" pitchFamily="18" charset="0"/>
                          <a:cs typeface="Times New Roman" panose="02020603050405020304" pitchFamily="18" charset="0"/>
                        </a:rPr>
                        <a:t>5К2</a:t>
                      </a:r>
                    </a:p>
                  </a:txBody>
                  <a:tcPr marL="0" marR="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366160683"/>
                  </a:ext>
                </a:extLst>
              </a:tr>
              <a:tr h="225395">
                <a:tc>
                  <a:txBody>
                    <a:bodyPr/>
                    <a:lstStyle/>
                    <a:p>
                      <a:pPr marL="13970" marR="55245" algn="ctr">
                        <a:spcAft>
                          <a:spcPts val="0"/>
                        </a:spcAft>
                      </a:pPr>
                      <a:r>
                        <a:rPr lang="ru-RU" sz="1400" dirty="0">
                          <a:effectLst/>
                          <a:latin typeface="+mn-lt"/>
                          <a:ea typeface="Times New Roman" panose="02020603050405020304" pitchFamily="18" charset="0"/>
                          <a:cs typeface="Times New Roman" panose="02020603050405020304" pitchFamily="18" charset="0"/>
                        </a:rPr>
                        <a:t>5К3</a:t>
                      </a:r>
                    </a:p>
                  </a:txBody>
                  <a:tcPr marL="0" marR="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2209241990"/>
                  </a:ext>
                </a:extLst>
              </a:tr>
              <a:tr h="225395">
                <a:tc>
                  <a:txBody>
                    <a:bodyPr/>
                    <a:lstStyle/>
                    <a:p>
                      <a:pPr marL="13970" marR="55245" algn="ctr">
                        <a:spcAft>
                          <a:spcPts val="0"/>
                        </a:spcAft>
                      </a:pPr>
                      <a:r>
                        <a:rPr lang="ru-RU" sz="1400" dirty="0">
                          <a:effectLst/>
                          <a:latin typeface="+mn-lt"/>
                          <a:ea typeface="Times New Roman" panose="02020603050405020304" pitchFamily="18" charset="0"/>
                          <a:cs typeface="Times New Roman" panose="02020603050405020304" pitchFamily="18" charset="0"/>
                        </a:rPr>
                        <a:t>5К4</a:t>
                      </a:r>
                    </a:p>
                  </a:txBody>
                  <a:tcPr marL="0" marR="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929555319"/>
                  </a:ext>
                </a:extLst>
              </a:tr>
              <a:tr h="225395">
                <a:tc>
                  <a:txBody>
                    <a:bodyPr/>
                    <a:lstStyle/>
                    <a:p>
                      <a:pPr marL="13970" marR="55245" algn="ctr">
                        <a:spcAft>
                          <a:spcPts val="0"/>
                        </a:spcAft>
                      </a:pPr>
                      <a:r>
                        <a:rPr lang="ru-RU" sz="1400" dirty="0">
                          <a:effectLst/>
                          <a:latin typeface="+mn-lt"/>
                          <a:ea typeface="Times New Roman" panose="02020603050405020304" pitchFamily="18" charset="0"/>
                          <a:cs typeface="Times New Roman" panose="02020603050405020304" pitchFamily="18" charset="0"/>
                        </a:rPr>
                        <a:t>5К5</a:t>
                      </a:r>
                    </a:p>
                  </a:txBody>
                  <a:tcPr marL="0" marR="0" marT="0" marB="0" anchor="ctr">
                    <a:noFill/>
                  </a:tcPr>
                </a:tc>
                <a:tc v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775685617"/>
                  </a:ext>
                </a:extLst>
              </a:tr>
              <a:tr h="225395">
                <a:tc>
                  <a:txBody>
                    <a:bodyPr/>
                    <a:lstStyle/>
                    <a:p>
                      <a:pPr marL="13970" marR="55245" algn="ctr">
                        <a:spcAft>
                          <a:spcPts val="0"/>
                        </a:spcAft>
                      </a:pPr>
                      <a:r>
                        <a:rPr lang="ru-RU" sz="1400" dirty="0">
                          <a:effectLst/>
                          <a:latin typeface="+mn-lt"/>
                          <a:ea typeface="Times New Roman" panose="02020603050405020304" pitchFamily="18" charset="0"/>
                          <a:cs typeface="Times New Roman" panose="02020603050405020304" pitchFamily="18" charset="0"/>
                        </a:rPr>
                        <a:t>5К6</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Иметь устойчивые навыки устной и письменной речи в процессе чтения и обсуждения лучших образцов отечественной и зарубежной литературы</a:t>
                      </a:r>
                    </a:p>
                  </a:txBody>
                  <a:tcPr marL="9525" marR="9525" marT="9525" marB="0" anchor="ctr">
                    <a:noFill/>
                  </a:tcPr>
                </a:tc>
                <a:extLst>
                  <a:ext uri="{0D108BD9-81ED-4DB2-BD59-A6C34878D82A}">
                    <a16:rowId xmlns:a16="http://schemas.microsoft.com/office/drawing/2014/main" val="2182638048"/>
                  </a:ext>
                </a:extLst>
              </a:tr>
              <a:tr h="225395">
                <a:tc>
                  <a:txBody>
                    <a:bodyPr/>
                    <a:lstStyle/>
                    <a:p>
                      <a:pPr marL="13970" marR="55245" algn="ctr">
                        <a:spcAft>
                          <a:spcPts val="0"/>
                        </a:spcAft>
                      </a:pPr>
                      <a:r>
                        <a:rPr lang="ru-RU" sz="1400" dirty="0">
                          <a:effectLst/>
                          <a:latin typeface="+mn-lt"/>
                          <a:ea typeface="Times New Roman" panose="02020603050405020304" pitchFamily="18" charset="0"/>
                          <a:cs typeface="Times New Roman" panose="02020603050405020304" pitchFamily="18" charset="0"/>
                        </a:rPr>
                        <a:t>6</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Овладение современными читательскими практиками, культурой восприятия и понимания литературных текстов</a:t>
                      </a:r>
                    </a:p>
                  </a:txBody>
                  <a:tcPr marL="9525" marR="9525" marT="9525" marB="0" anchor="ctr">
                    <a:noFill/>
                  </a:tcPr>
                </a:tc>
                <a:extLst>
                  <a:ext uri="{0D108BD9-81ED-4DB2-BD59-A6C34878D82A}">
                    <a16:rowId xmlns:a16="http://schemas.microsoft.com/office/drawing/2014/main" val="2545406606"/>
                  </a:ext>
                </a:extLst>
              </a:tr>
              <a:tr h="295275">
                <a:tc>
                  <a:txBody>
                    <a:bodyPr/>
                    <a:lstStyle/>
                    <a:p>
                      <a:pPr marL="13970" marR="55245" algn="ctr">
                        <a:lnSpc>
                          <a:spcPts val="1350"/>
                        </a:lnSpc>
                        <a:spcAft>
                          <a:spcPts val="0"/>
                        </a:spcAft>
                      </a:pPr>
                      <a:r>
                        <a:rPr lang="ru-RU" sz="1400" dirty="0">
                          <a:effectLst/>
                          <a:latin typeface="+mn-lt"/>
                          <a:ea typeface="Times New Roman" panose="02020603050405020304" pitchFamily="18" charset="0"/>
                          <a:cs typeface="Times New Roman" panose="02020603050405020304" pitchFamily="18" charset="0"/>
                        </a:rPr>
                        <a:t>7</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Владение умением анализировать единицы различных языковых уровней и выявлять их роль в произведении</a:t>
                      </a:r>
                    </a:p>
                  </a:txBody>
                  <a:tcPr marL="9525" marR="9525" marT="9525" marB="0" anchor="ctr">
                    <a:noFill/>
                  </a:tcPr>
                </a:tc>
                <a:extLst>
                  <a:ext uri="{0D108BD9-81ED-4DB2-BD59-A6C34878D82A}">
                    <a16:rowId xmlns:a16="http://schemas.microsoft.com/office/drawing/2014/main" val="2067784926"/>
                  </a:ext>
                </a:extLst>
              </a:tr>
              <a:tr h="257780">
                <a:tc>
                  <a:txBody>
                    <a:bodyPr/>
                    <a:lstStyle/>
                    <a:p>
                      <a:pPr marL="13970" marR="55245" algn="ctr">
                        <a:lnSpc>
                          <a:spcPts val="1350"/>
                        </a:lnSpc>
                        <a:spcAft>
                          <a:spcPts val="0"/>
                        </a:spcAft>
                      </a:pPr>
                      <a:r>
                        <a:rPr lang="ru-RU" sz="1400" dirty="0">
                          <a:effectLst/>
                          <a:latin typeface="+mn-lt"/>
                          <a:ea typeface="Times New Roman" panose="02020603050405020304" pitchFamily="18" charset="0"/>
                          <a:cs typeface="Times New Roman" panose="02020603050405020304" pitchFamily="18" charset="0"/>
                        </a:rPr>
                        <a:t>8К1</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Осмысление художественной картины жизни, созданной автором в литературном произведении, в единстве эмоционального личностного восприятия и интеллектуального понимания</a:t>
                      </a:r>
                    </a:p>
                  </a:txBody>
                  <a:tcPr marL="9525" marR="9525" marT="9525" marB="0" anchor="ctr">
                    <a:noFill/>
                  </a:tcPr>
                </a:tc>
                <a:extLst>
                  <a:ext uri="{0D108BD9-81ED-4DB2-BD59-A6C34878D82A}">
                    <a16:rowId xmlns:a16="http://schemas.microsoft.com/office/drawing/2014/main" val="1574819962"/>
                  </a:ext>
                </a:extLst>
              </a:tr>
              <a:tr h="257780">
                <a:tc>
                  <a:txBody>
                    <a:bodyPr/>
                    <a:lstStyle/>
                    <a:p>
                      <a:pPr marL="13970" marR="55245" algn="ctr">
                        <a:lnSpc>
                          <a:spcPts val="1350"/>
                        </a:lnSpc>
                        <a:spcAft>
                          <a:spcPts val="0"/>
                        </a:spcAft>
                      </a:pPr>
                      <a:r>
                        <a:rPr lang="ru-RU" sz="1400" dirty="0">
                          <a:effectLst/>
                          <a:latin typeface="+mn-lt"/>
                          <a:ea typeface="Times New Roman" panose="02020603050405020304" pitchFamily="18" charset="0"/>
                          <a:cs typeface="Times New Roman" panose="02020603050405020304" pitchFamily="18" charset="0"/>
                        </a:rPr>
                        <a:t>8К2</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Умение эмоционально откликаться на прочитанное, выражать личное отношение к нему, передавать читательские впечатления; овладение умением самостоятельного истолкования прочитанного в устной и письменной формах</a:t>
                      </a:r>
                    </a:p>
                  </a:txBody>
                  <a:tcPr marL="9525" marR="9525" marT="9525" marB="0" anchor="ctr">
                    <a:noFill/>
                  </a:tcPr>
                </a:tc>
                <a:extLst>
                  <a:ext uri="{0D108BD9-81ED-4DB2-BD59-A6C34878D82A}">
                    <a16:rowId xmlns:a16="http://schemas.microsoft.com/office/drawing/2014/main" val="3395944272"/>
                  </a:ext>
                </a:extLst>
              </a:tr>
              <a:tr h="257780">
                <a:tc>
                  <a:txBody>
                    <a:bodyPr/>
                    <a:lstStyle/>
                    <a:p>
                      <a:pPr marL="13970" marR="55245" algn="ctr">
                        <a:lnSpc>
                          <a:spcPts val="1350"/>
                        </a:lnSpc>
                        <a:spcAft>
                          <a:spcPts val="0"/>
                        </a:spcAft>
                      </a:pPr>
                      <a:r>
                        <a:rPr lang="ru-RU" sz="1400" dirty="0">
                          <a:effectLst/>
                          <a:latin typeface="+mn-lt"/>
                          <a:ea typeface="Times New Roman" panose="02020603050405020304" pitchFamily="18" charset="0"/>
                          <a:cs typeface="Times New Roman" panose="02020603050405020304" pitchFamily="18" charset="0"/>
                        </a:rPr>
                        <a:t>8К3</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Овладение умением самостоятельного истолкования прочитанного в устной и письменной формах</a:t>
                      </a:r>
                    </a:p>
                  </a:txBody>
                  <a:tcPr marL="9525" marR="9525" marT="9525" marB="0" anchor="ctr">
                    <a:noFill/>
                  </a:tcPr>
                </a:tc>
                <a:extLst>
                  <a:ext uri="{0D108BD9-81ED-4DB2-BD59-A6C34878D82A}">
                    <a16:rowId xmlns:a16="http://schemas.microsoft.com/office/drawing/2014/main" val="4272174176"/>
                  </a:ext>
                </a:extLst>
              </a:tr>
              <a:tr h="257780">
                <a:tc>
                  <a:txBody>
                    <a:bodyPr/>
                    <a:lstStyle/>
                    <a:p>
                      <a:pPr marL="13970" marR="55245" algn="ctr">
                        <a:lnSpc>
                          <a:spcPts val="1350"/>
                        </a:lnSpc>
                        <a:spcAft>
                          <a:spcPts val="0"/>
                        </a:spcAft>
                      </a:pPr>
                      <a:r>
                        <a:rPr lang="ru-RU" sz="1400" dirty="0">
                          <a:effectLst/>
                          <a:latin typeface="+mn-lt"/>
                          <a:ea typeface="Times New Roman" panose="02020603050405020304" pitchFamily="18" charset="0"/>
                          <a:cs typeface="Times New Roman" panose="02020603050405020304" pitchFamily="18" charset="0"/>
                        </a:rPr>
                        <a:t>9К1</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Сформированность устойчивого интереса к чтению как средству познания отечественной и других культур, уважительного отношения к ним; осознанное умение внимательно читать, понимать и самостоятельно интерпретировать художественный текст</a:t>
                      </a:r>
                    </a:p>
                  </a:txBody>
                  <a:tcPr marL="9525" marR="9525" marT="9525" marB="0" anchor="ctr">
                    <a:noFill/>
                  </a:tcPr>
                </a:tc>
                <a:extLst>
                  <a:ext uri="{0D108BD9-81ED-4DB2-BD59-A6C34878D82A}">
                    <a16:rowId xmlns:a16="http://schemas.microsoft.com/office/drawing/2014/main" val="797435449"/>
                  </a:ext>
                </a:extLst>
              </a:tr>
              <a:tr h="257780">
                <a:tc>
                  <a:txBody>
                    <a:bodyPr/>
                    <a:lstStyle/>
                    <a:p>
                      <a:pPr marL="13970" marR="55245" algn="ctr">
                        <a:lnSpc>
                          <a:spcPts val="1350"/>
                        </a:lnSpc>
                        <a:spcAft>
                          <a:spcPts val="0"/>
                        </a:spcAft>
                      </a:pPr>
                      <a:r>
                        <a:rPr lang="ru-RU" sz="1400" dirty="0">
                          <a:effectLst/>
                          <a:latin typeface="+mn-lt"/>
                          <a:ea typeface="Times New Roman" panose="02020603050405020304" pitchFamily="18" charset="0"/>
                          <a:cs typeface="Times New Roman" panose="02020603050405020304" pitchFamily="18" charset="0"/>
                        </a:rPr>
                        <a:t>9К2</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Осознанное умение внимательно читать, понимать и самостоятельно интерпретировать художественный текст; овладение умением самостоятельного истолкования прочитанного в устной и письменной формах</a:t>
                      </a:r>
                    </a:p>
                  </a:txBody>
                  <a:tcPr marL="9525" marR="9525" marT="9525" marB="0" anchor="ctr">
                    <a:noFill/>
                  </a:tcPr>
                </a:tc>
                <a:extLst>
                  <a:ext uri="{0D108BD9-81ED-4DB2-BD59-A6C34878D82A}">
                    <a16:rowId xmlns:a16="http://schemas.microsoft.com/office/drawing/2014/main" val="609728906"/>
                  </a:ext>
                </a:extLst>
              </a:tr>
              <a:tr h="257780">
                <a:tc>
                  <a:txBody>
                    <a:bodyPr/>
                    <a:lstStyle/>
                    <a:p>
                      <a:pPr marL="13970" marR="55245" algn="ctr">
                        <a:lnSpc>
                          <a:spcPts val="1350"/>
                        </a:lnSpc>
                        <a:spcAft>
                          <a:spcPts val="0"/>
                        </a:spcAft>
                      </a:pPr>
                      <a:r>
                        <a:rPr lang="ru-RU" sz="1400" dirty="0">
                          <a:effectLst/>
                          <a:latin typeface="+mn-lt"/>
                          <a:ea typeface="Times New Roman" panose="02020603050405020304" pitchFamily="18" charset="0"/>
                          <a:cs typeface="Times New Roman" panose="02020603050405020304" pitchFamily="18" charset="0"/>
                        </a:rPr>
                        <a:t>9К3</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Овладение умением самостоятельного истолкования прочитанного в устной и письменной формах; раскрывать конкретно-историческое и общечеловеческое содержание литературных произведений</a:t>
                      </a:r>
                    </a:p>
                  </a:txBody>
                  <a:tcPr marL="9525" marR="9525" marT="9525" marB="0" anchor="ctr">
                    <a:noFill/>
                  </a:tcPr>
                </a:tc>
                <a:extLst>
                  <a:ext uri="{0D108BD9-81ED-4DB2-BD59-A6C34878D82A}">
                    <a16:rowId xmlns:a16="http://schemas.microsoft.com/office/drawing/2014/main" val="4080875112"/>
                  </a:ext>
                </a:extLst>
              </a:tr>
              <a:tr h="257780">
                <a:tc>
                  <a:txBody>
                    <a:bodyPr/>
                    <a:lstStyle/>
                    <a:p>
                      <a:pPr marL="13970" marR="55245" algn="ctr">
                        <a:lnSpc>
                          <a:spcPts val="1350"/>
                        </a:lnSpc>
                        <a:spcAft>
                          <a:spcPts val="0"/>
                        </a:spcAft>
                      </a:pPr>
                      <a:r>
                        <a:rPr lang="ru-RU" sz="1400" dirty="0">
                          <a:effectLst/>
                          <a:latin typeface="+mn-lt"/>
                          <a:ea typeface="Times New Roman" panose="02020603050405020304" pitchFamily="18" charset="0"/>
                          <a:cs typeface="Times New Roman" panose="02020603050405020304" pitchFamily="18" charset="0"/>
                        </a:rPr>
                        <a:t>9К4</a:t>
                      </a:r>
                    </a:p>
                  </a:txBody>
                  <a:tcPr marL="0" marR="0" marT="0" marB="0" anchor="ctr">
                    <a:noFill/>
                  </a:tcPr>
                </a:tc>
                <a:tc>
                  <a:txBody>
                    <a:bodyPr/>
                    <a:lstStyle/>
                    <a:p>
                      <a:pPr algn="l" fontAlgn="b"/>
                      <a:r>
                        <a:rPr lang="ru-RU" sz="1100" b="0" i="0" u="none" strike="noStrike" dirty="0">
                          <a:solidFill>
                            <a:srgbClr val="000000"/>
                          </a:solidFill>
                          <a:effectLst/>
                          <a:latin typeface="Calibri" panose="020F0502020204030204" pitchFamily="34" charset="0"/>
                        </a:rPr>
                        <a:t>Овладение умением самостоятельного истолкования прочитанного в устной и письменной формах; редактировать и совершенствовать собственные письменные высказывания с учетом норм русского литературного языка</a:t>
                      </a:r>
                    </a:p>
                  </a:txBody>
                  <a:tcPr marL="9525" marR="9525" marT="9525" marB="0" anchor="ctr">
                    <a:noFill/>
                  </a:tcPr>
                </a:tc>
                <a:extLst>
                  <a:ext uri="{0D108BD9-81ED-4DB2-BD59-A6C34878D82A}">
                    <a16:rowId xmlns:a16="http://schemas.microsoft.com/office/drawing/2014/main" val="1975018299"/>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sp>
        <p:nvSpPr>
          <p:cNvPr id="4" name="TextBox 3">
            <a:extLst>
              <a:ext uri="{FF2B5EF4-FFF2-40B4-BE49-F238E27FC236}">
                <a16:creationId xmlns:a16="http://schemas.microsoft.com/office/drawing/2014/main" id="{65B81F61-11AD-4BF3-A209-683A8373C551}"/>
              </a:ext>
            </a:extLst>
          </p:cNvPr>
          <p:cNvSpPr txBox="1"/>
          <p:nvPr/>
        </p:nvSpPr>
        <p:spPr>
          <a:xfrm>
            <a:off x="10272584" y="29739"/>
            <a:ext cx="1919417"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Литература, 10 класс</a:t>
            </a:r>
          </a:p>
        </p:txBody>
      </p:sp>
    </p:spTree>
    <p:extLst>
      <p:ext uri="{BB962C8B-B14F-4D97-AF65-F5344CB8AC3E}">
        <p14:creationId xmlns:p14="http://schemas.microsoft.com/office/powerpoint/2010/main" val="559419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444659" cy="444387"/>
          </a:xfrm>
        </p:spPr>
        <p:txBody>
          <a:bodyPr>
            <a:noAutofit/>
          </a:bodyPr>
          <a:lstStyle/>
          <a:p>
            <a:r>
              <a:rPr lang="ru-RU" sz="2000" b="1" dirty="0"/>
              <a:t>Доля участников по качеству знаний («4» + «5») по результатам ВПР в  2025 г.</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17668548"/>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2B1B79BD-A4CA-415E-A7AC-6739D4A1DD9D}"/>
              </a:ext>
            </a:extLst>
          </p:cNvPr>
          <p:cNvSpPr txBox="1"/>
          <p:nvPr/>
        </p:nvSpPr>
        <p:spPr>
          <a:xfrm>
            <a:off x="10562067" y="17520"/>
            <a:ext cx="1673215" cy="276999"/>
          </a:xfrm>
          <a:prstGeom prst="rect">
            <a:avLst/>
          </a:prstGeom>
          <a:noFill/>
        </p:spPr>
        <p:txBody>
          <a:bodyPr wrap="none" rtlCol="0">
            <a:spAutoFit/>
          </a:bodyPr>
          <a:lstStyle/>
          <a:p>
            <a:r>
              <a:rPr lang="ru-RU" sz="1200" dirty="0">
                <a:solidFill>
                  <a:schemeClr val="tx2">
                    <a:lumMod val="40000"/>
                    <a:lumOff val="60000"/>
                  </a:schemeClr>
                </a:solidFill>
              </a:rPr>
              <a:t>Русский язык, </a:t>
            </a:r>
            <a:r>
              <a:rPr lang="en-US" sz="1200" dirty="0">
                <a:solidFill>
                  <a:schemeClr val="tx2">
                    <a:lumMod val="40000"/>
                    <a:lumOff val="60000"/>
                  </a:schemeClr>
                </a:solidFill>
              </a:rPr>
              <a:t>10</a:t>
            </a:r>
            <a:r>
              <a:rPr lang="ru-RU" sz="1200" dirty="0">
                <a:solidFill>
                  <a:schemeClr val="tx2">
                    <a:lumMod val="40000"/>
                    <a:lumOff val="60000"/>
                  </a:schemeClr>
                </a:solidFill>
              </a:rPr>
              <a:t> класс</a:t>
            </a:r>
          </a:p>
        </p:txBody>
      </p:sp>
      <p:graphicFrame>
        <p:nvGraphicFramePr>
          <p:cNvPr id="8" name="Диаграмма 7">
            <a:extLst>
              <a:ext uri="{FF2B5EF4-FFF2-40B4-BE49-F238E27FC236}">
                <a16:creationId xmlns:a16="http://schemas.microsoft.com/office/drawing/2014/main" id="{90DA250D-47E7-4ED3-AC80-1A7EBD958B81}"/>
              </a:ext>
            </a:extLst>
          </p:cNvPr>
          <p:cNvGraphicFramePr/>
          <p:nvPr>
            <p:extLst>
              <p:ext uri="{D42A27DB-BD31-4B8C-83A1-F6EECF244321}">
                <p14:modId xmlns:p14="http://schemas.microsoft.com/office/powerpoint/2010/main" val="176365474"/>
              </p:ext>
            </p:extLst>
          </p:nvPr>
        </p:nvGraphicFramePr>
        <p:xfrm>
          <a:off x="0" y="3824816"/>
          <a:ext cx="11986054" cy="30331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04372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583930" cy="444387"/>
          </a:xfrm>
        </p:spPr>
        <p:txBody>
          <a:bodyPr>
            <a:noAutofit/>
          </a:bodyPr>
          <a:lstStyle/>
          <a:p>
            <a:r>
              <a:rPr lang="ru-RU" sz="2000" dirty="0"/>
              <a:t>Доля участников по качеству знаний («4»+«5») по результатам ВПР в  2025 г.</a:t>
            </a:r>
          </a:p>
        </p:txBody>
      </p:sp>
      <p:sp>
        <p:nvSpPr>
          <p:cNvPr id="7" name="TextBox 6">
            <a:extLst>
              <a:ext uri="{FF2B5EF4-FFF2-40B4-BE49-F238E27FC236}">
                <a16:creationId xmlns:a16="http://schemas.microsoft.com/office/drawing/2014/main" id="{C0D4E344-9EC3-48D0-B966-B440CECFD256}"/>
              </a:ext>
            </a:extLst>
          </p:cNvPr>
          <p:cNvSpPr txBox="1"/>
          <p:nvPr/>
        </p:nvSpPr>
        <p:spPr>
          <a:xfrm>
            <a:off x="9829801" y="39382"/>
            <a:ext cx="2362200"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Обществознание, 10 класс</a:t>
            </a:r>
          </a:p>
        </p:txBody>
      </p:sp>
      <p:graphicFrame>
        <p:nvGraphicFramePr>
          <p:cNvPr id="14" name="Диаграмма 13">
            <a:extLst>
              <a:ext uri="{FF2B5EF4-FFF2-40B4-BE49-F238E27FC236}">
                <a16:creationId xmlns:a16="http://schemas.microsoft.com/office/drawing/2014/main" id="{F7929960-A674-4924-8C21-C26539233018}"/>
              </a:ext>
            </a:extLst>
          </p:cNvPr>
          <p:cNvGraphicFramePr/>
          <p:nvPr>
            <p:extLst>
              <p:ext uri="{D42A27DB-BD31-4B8C-83A1-F6EECF244321}">
                <p14:modId xmlns:p14="http://schemas.microsoft.com/office/powerpoint/2010/main" val="1535549822"/>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Диаграмма 14">
            <a:extLst>
              <a:ext uri="{FF2B5EF4-FFF2-40B4-BE49-F238E27FC236}">
                <a16:creationId xmlns:a16="http://schemas.microsoft.com/office/drawing/2014/main" id="{B71E9ED5-02BA-49C6-A1A3-D51461A7D958}"/>
              </a:ext>
            </a:extLst>
          </p:cNvPr>
          <p:cNvGraphicFramePr/>
          <p:nvPr>
            <p:extLst>
              <p:ext uri="{D42A27DB-BD31-4B8C-83A1-F6EECF244321}">
                <p14:modId xmlns:p14="http://schemas.microsoft.com/office/powerpoint/2010/main" val="2692272287"/>
              </p:ext>
            </p:extLst>
          </p:nvPr>
        </p:nvGraphicFramePr>
        <p:xfrm>
          <a:off x="0" y="3691468"/>
          <a:ext cx="11986054" cy="30331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692043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lstStyle/>
          <a:p>
            <a:r>
              <a:rPr lang="ru-RU"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1665901338"/>
              </p:ext>
            </p:extLst>
          </p:nvPr>
        </p:nvGraphicFramePr>
        <p:xfrm>
          <a:off x="409575" y="723899"/>
          <a:ext cx="11363325" cy="557542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9597339" y="5999520"/>
            <a:ext cx="2431622"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11" name="TextBox 1">
            <a:extLst>
              <a:ext uri="{FF2B5EF4-FFF2-40B4-BE49-F238E27FC236}">
                <a16:creationId xmlns:a16="http://schemas.microsoft.com/office/drawing/2014/main" id="{7FE6DA13-B5DC-473A-AEFF-6B242BFB4357}"/>
              </a:ext>
            </a:extLst>
          </p:cNvPr>
          <p:cNvSpPr txBox="1"/>
          <p:nvPr/>
        </p:nvSpPr>
        <p:spPr>
          <a:xfrm>
            <a:off x="9267835" y="6077441"/>
            <a:ext cx="329512" cy="194442"/>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8" name="TextBox 7">
            <a:extLst>
              <a:ext uri="{FF2B5EF4-FFF2-40B4-BE49-F238E27FC236}">
                <a16:creationId xmlns:a16="http://schemas.microsoft.com/office/drawing/2014/main" id="{9D97D4D3-8200-4ED0-9B0C-8561A5FD1C0E}"/>
              </a:ext>
            </a:extLst>
          </p:cNvPr>
          <p:cNvSpPr txBox="1"/>
          <p:nvPr/>
        </p:nvSpPr>
        <p:spPr>
          <a:xfrm>
            <a:off x="10272584" y="29739"/>
            <a:ext cx="1919417"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Литература, 10 класс</a:t>
            </a:r>
          </a:p>
        </p:txBody>
      </p:sp>
      <p:sp>
        <p:nvSpPr>
          <p:cNvPr id="9" name="TextBox 8">
            <a:extLst>
              <a:ext uri="{FF2B5EF4-FFF2-40B4-BE49-F238E27FC236}">
                <a16:creationId xmlns:a16="http://schemas.microsoft.com/office/drawing/2014/main" id="{F7C6015C-BDA6-4EA7-9CB7-1ED8D489A93F}"/>
              </a:ext>
            </a:extLst>
          </p:cNvPr>
          <p:cNvSpPr txBox="1"/>
          <p:nvPr/>
        </p:nvSpPr>
        <p:spPr>
          <a:xfrm>
            <a:off x="9597339" y="6253345"/>
            <a:ext cx="2431622" cy="276999"/>
          </a:xfrm>
          <a:prstGeom prst="rect">
            <a:avLst/>
          </a:prstGeom>
          <a:solidFill>
            <a:schemeClr val="bg1"/>
          </a:solidFill>
        </p:spPr>
        <p:txBody>
          <a:bodyPr wrap="square" rtlCol="0">
            <a:spAutoFit/>
          </a:bodyPr>
          <a:lstStyle/>
          <a:p>
            <a:r>
              <a:rPr lang="ru-RU" sz="1200" dirty="0"/>
              <a:t>результат выше 80%</a:t>
            </a:r>
          </a:p>
        </p:txBody>
      </p:sp>
      <p:sp>
        <p:nvSpPr>
          <p:cNvPr id="10" name="TextBox 9">
            <a:extLst>
              <a:ext uri="{FF2B5EF4-FFF2-40B4-BE49-F238E27FC236}">
                <a16:creationId xmlns:a16="http://schemas.microsoft.com/office/drawing/2014/main" id="{DFD02372-C7AB-4223-A773-B3A84661ED76}"/>
              </a:ext>
            </a:extLst>
          </p:cNvPr>
          <p:cNvSpPr txBox="1"/>
          <p:nvPr/>
        </p:nvSpPr>
        <p:spPr>
          <a:xfrm>
            <a:off x="9597337" y="6546819"/>
            <a:ext cx="2431623"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12" name="TextBox 11">
            <a:extLst>
              <a:ext uri="{FF2B5EF4-FFF2-40B4-BE49-F238E27FC236}">
                <a16:creationId xmlns:a16="http://schemas.microsoft.com/office/drawing/2014/main" id="{23CED495-2B4F-4FA1-8F4E-28C9FF462A5E}"/>
              </a:ext>
            </a:extLst>
          </p:cNvPr>
          <p:cNvSpPr txBox="1"/>
          <p:nvPr/>
        </p:nvSpPr>
        <p:spPr>
          <a:xfrm>
            <a:off x="9267841" y="6340614"/>
            <a:ext cx="329501" cy="178149"/>
          </a:xfrm>
          <a:prstGeom prst="rect">
            <a:avLst/>
          </a:prstGeom>
          <a:solidFill>
            <a:srgbClr val="FFFF00"/>
          </a:solidFill>
        </p:spPr>
        <p:txBody>
          <a:bodyPr wrap="square" rtlCol="0">
            <a:spAutoFit/>
          </a:bodyPr>
          <a:lstStyle/>
          <a:p>
            <a:endParaRPr lang="ru-RU" sz="1200" dirty="0"/>
          </a:p>
        </p:txBody>
      </p:sp>
      <p:sp>
        <p:nvSpPr>
          <p:cNvPr id="13" name="TextBox 12">
            <a:extLst>
              <a:ext uri="{FF2B5EF4-FFF2-40B4-BE49-F238E27FC236}">
                <a16:creationId xmlns:a16="http://schemas.microsoft.com/office/drawing/2014/main" id="{8324A7E5-128F-4536-9E24-9B008C405C13}"/>
              </a:ext>
            </a:extLst>
          </p:cNvPr>
          <p:cNvSpPr txBox="1"/>
          <p:nvPr/>
        </p:nvSpPr>
        <p:spPr>
          <a:xfrm>
            <a:off x="9269763" y="6588111"/>
            <a:ext cx="327574" cy="194414"/>
          </a:xfrm>
          <a:prstGeom prst="rect">
            <a:avLst/>
          </a:prstGeom>
          <a:solidFill>
            <a:schemeClr val="accent2">
              <a:lumMod val="60000"/>
              <a:lumOff val="40000"/>
            </a:schemeClr>
          </a:solidFill>
        </p:spPr>
        <p:txBody>
          <a:bodyPr wrap="square" rtlCol="0">
            <a:spAutoFit/>
          </a:bodyPr>
          <a:lstStyle/>
          <a:p>
            <a:endParaRPr lang="ru-RU" sz="1200" dirty="0"/>
          </a:p>
        </p:txBody>
      </p:sp>
    </p:spTree>
    <p:extLst>
      <p:ext uri="{BB962C8B-B14F-4D97-AF65-F5344CB8AC3E}">
        <p14:creationId xmlns:p14="http://schemas.microsoft.com/office/powerpoint/2010/main" val="31282165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lstStyle/>
          <a:p>
            <a:r>
              <a:rPr lang="ru-RU"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3482570985"/>
              </p:ext>
            </p:extLst>
          </p:nvPr>
        </p:nvGraphicFramePr>
        <p:xfrm>
          <a:off x="139546" y="2952750"/>
          <a:ext cx="3756179" cy="95250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296363">
                <a:tc>
                  <a:txBody>
                    <a:bodyPr/>
                    <a:lstStyle/>
                    <a:p>
                      <a:pPr algn="ctr"/>
                      <a:r>
                        <a:rPr lang="ru-RU" sz="1400" dirty="0"/>
                        <a:t>Количество участников</a:t>
                      </a:r>
                    </a:p>
                  </a:txBody>
                  <a:tcPr anchor="ctr"/>
                </a:tc>
                <a:tc>
                  <a:txBody>
                    <a:bodyPr/>
                    <a:lstStyle/>
                    <a:p>
                      <a:pPr algn="ctr"/>
                      <a:r>
                        <a:rPr lang="ru-RU" sz="1400" dirty="0"/>
                        <a:t>11 класс</a:t>
                      </a:r>
                    </a:p>
                  </a:txBody>
                  <a:tcPr anchor="ctr"/>
                </a:tc>
                <a:extLst>
                  <a:ext uri="{0D108BD9-81ED-4DB2-BD59-A6C34878D82A}">
                    <a16:rowId xmlns:a16="http://schemas.microsoft.com/office/drawing/2014/main" val="3892861024"/>
                  </a:ext>
                </a:extLst>
              </a:tr>
              <a:tr h="342900">
                <a:tc>
                  <a:txBody>
                    <a:bodyPr/>
                    <a:lstStyle/>
                    <a:p>
                      <a:pPr algn="ctr"/>
                      <a:r>
                        <a:rPr lang="ru-RU" sz="1400" dirty="0"/>
                        <a:t>Россия (вся выборка)</a:t>
                      </a:r>
                    </a:p>
                  </a:txBody>
                  <a:tcPr anchor="ctr"/>
                </a:tc>
                <a:tc>
                  <a:txBody>
                    <a:bodyPr/>
                    <a:lstStyle/>
                    <a:p>
                      <a:pPr algn="ctr"/>
                      <a:r>
                        <a:rPr lang="ru-RU" sz="1400" dirty="0"/>
                        <a:t>124398</a:t>
                      </a:r>
                    </a:p>
                  </a:txBody>
                  <a:tcPr anchor="ctr"/>
                </a:tc>
                <a:extLst>
                  <a:ext uri="{0D108BD9-81ED-4DB2-BD59-A6C34878D82A}">
                    <a16:rowId xmlns:a16="http://schemas.microsoft.com/office/drawing/2014/main" val="1517554406"/>
                  </a:ext>
                </a:extLst>
              </a:tr>
              <a:tr h="285750">
                <a:tc>
                  <a:txBody>
                    <a:bodyPr/>
                    <a:lstStyle/>
                    <a:p>
                      <a:pPr algn="ctr"/>
                      <a:r>
                        <a:rPr lang="ru-RU" sz="1400" dirty="0"/>
                        <a:t>Приморский край</a:t>
                      </a:r>
                    </a:p>
                  </a:txBody>
                  <a:tcPr anchor="ctr"/>
                </a:tc>
                <a:tc>
                  <a:txBody>
                    <a:bodyPr/>
                    <a:lstStyle/>
                    <a:p>
                      <a:pPr algn="ctr"/>
                      <a:r>
                        <a:rPr lang="ru-RU" sz="1400" dirty="0"/>
                        <a:t>1590</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1820986589"/>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1B336923-EAF2-47E6-B230-96343FBAD4AD}"/>
              </a:ext>
            </a:extLst>
          </p:cNvPr>
          <p:cNvSpPr txBox="1"/>
          <p:nvPr/>
        </p:nvSpPr>
        <p:spPr>
          <a:xfrm>
            <a:off x="10272584" y="29739"/>
            <a:ext cx="1919417"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Литература, 10 класс</a:t>
            </a:r>
          </a:p>
        </p:txBody>
      </p:sp>
    </p:spTree>
    <p:extLst>
      <p:ext uri="{BB962C8B-B14F-4D97-AF65-F5344CB8AC3E}">
        <p14:creationId xmlns:p14="http://schemas.microsoft.com/office/powerpoint/2010/main" val="13500227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lstStyle/>
          <a:p>
            <a:r>
              <a:rPr lang="ru-RU"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890931866"/>
              </p:ext>
            </p:extLst>
          </p:nvPr>
        </p:nvGraphicFramePr>
        <p:xfrm>
          <a:off x="504189" y="723900"/>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7749036" y="5348604"/>
            <a:ext cx="184874" cy="1423953"/>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810147" y="5199793"/>
            <a:ext cx="196749" cy="1709706"/>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9172067" y="5400998"/>
            <a:ext cx="205835" cy="1338229"/>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4017600" y="3113555"/>
            <a:ext cx="184874" cy="5934076"/>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A8123AB-B78E-4DA2-BDCE-A3E5D1AA0A7F}"/>
              </a:ext>
            </a:extLst>
          </p:cNvPr>
          <p:cNvSpPr txBox="1"/>
          <p:nvPr/>
        </p:nvSpPr>
        <p:spPr>
          <a:xfrm>
            <a:off x="3833812" y="6271783"/>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7565248" y="6239726"/>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8998759" y="6271783"/>
            <a:ext cx="552450"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632078" y="6271783"/>
            <a:ext cx="552450" cy="369332"/>
          </a:xfrm>
          <a:prstGeom prst="rect">
            <a:avLst/>
          </a:prstGeom>
          <a:noFill/>
        </p:spPr>
        <p:txBody>
          <a:bodyPr wrap="square" rtlCol="0">
            <a:spAutoFit/>
          </a:bodyPr>
          <a:lstStyle/>
          <a:p>
            <a:r>
              <a:rPr lang="ru-RU" dirty="0"/>
              <a:t>«5»</a:t>
            </a:r>
          </a:p>
        </p:txBody>
      </p:sp>
      <p:sp>
        <p:nvSpPr>
          <p:cNvPr id="13" name="TextBox 12">
            <a:extLst>
              <a:ext uri="{FF2B5EF4-FFF2-40B4-BE49-F238E27FC236}">
                <a16:creationId xmlns:a16="http://schemas.microsoft.com/office/drawing/2014/main" id="{E5567304-3441-4375-953D-C26BC642C8D4}"/>
              </a:ext>
            </a:extLst>
          </p:cNvPr>
          <p:cNvSpPr txBox="1"/>
          <p:nvPr/>
        </p:nvSpPr>
        <p:spPr>
          <a:xfrm>
            <a:off x="10272584" y="29739"/>
            <a:ext cx="1919417"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Литература, 10 класс</a:t>
            </a:r>
          </a:p>
        </p:txBody>
      </p:sp>
    </p:spTree>
    <p:extLst>
      <p:ext uri="{BB962C8B-B14F-4D97-AF65-F5344CB8AC3E}">
        <p14:creationId xmlns:p14="http://schemas.microsoft.com/office/powerpoint/2010/main" val="32826272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1831037944"/>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A9D9185-E557-4935-A959-004219B67838}"/>
              </a:ext>
            </a:extLst>
          </p:cNvPr>
          <p:cNvSpPr txBox="1"/>
          <p:nvPr/>
        </p:nvSpPr>
        <p:spPr>
          <a:xfrm>
            <a:off x="10272584" y="29739"/>
            <a:ext cx="1919417"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Литература, 10 класс</a:t>
            </a:r>
          </a:p>
        </p:txBody>
      </p:sp>
    </p:spTree>
    <p:extLst>
      <p:ext uri="{BB962C8B-B14F-4D97-AF65-F5344CB8AC3E}">
        <p14:creationId xmlns:p14="http://schemas.microsoft.com/office/powerpoint/2010/main" val="2769304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rmAutofit fontScale="90000"/>
          </a:bodyPr>
          <a:lstStyle/>
          <a:p>
            <a:r>
              <a:rPr lang="ru-RU" dirty="0"/>
              <a:t>Сравнение отметок за работу с отметками по журналу</a:t>
            </a:r>
          </a:p>
        </p:txBody>
      </p:sp>
      <mc:AlternateContent xmlns:mc="http://schemas.openxmlformats.org/markup-compatibility/2006" xmlns:cx1="http://schemas.microsoft.com/office/drawing/2015/9/8/chartex">
        <mc:Choice Requires="cx1">
          <p:graphicFrame>
            <p:nvGraphicFramePr>
              <p:cNvPr id="4" name="Диаграмма 3">
                <a:extLst>
                  <a:ext uri="{FF2B5EF4-FFF2-40B4-BE49-F238E27FC236}">
                    <a16:creationId xmlns:a16="http://schemas.microsoft.com/office/drawing/2014/main" id="{54F1BA60-9441-45B6-842A-D1936D412653}"/>
                  </a:ext>
                </a:extLst>
              </p:cNvPr>
              <p:cNvGraphicFramePr/>
              <p:nvPr>
                <p:extLst>
                  <p:ext uri="{D42A27DB-BD31-4B8C-83A1-F6EECF244321}">
                    <p14:modId xmlns:p14="http://schemas.microsoft.com/office/powerpoint/2010/main" val="1441890523"/>
                  </p:ext>
                </p:extLst>
              </p:nvPr>
            </p:nvGraphicFramePr>
            <p:xfrm>
              <a:off x="931177" y="1216402"/>
              <a:ext cx="9585417" cy="4881269"/>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Диаграмма 3">
                <a:extLst>
                  <a:ext uri="{FF2B5EF4-FFF2-40B4-BE49-F238E27FC236}">
                    <a16:creationId xmlns:a16="http://schemas.microsoft.com/office/drawing/2014/main" id="{54F1BA60-9441-45B6-842A-D1936D412653}"/>
                  </a:ext>
                </a:extLst>
              </p:cNvPr>
              <p:cNvPicPr>
                <a:picLocks noGrp="1" noRot="1" noChangeAspect="1" noMove="1" noResize="1" noEditPoints="1" noAdjustHandles="1" noChangeArrowheads="1" noChangeShapeType="1"/>
              </p:cNvPicPr>
              <p:nvPr/>
            </p:nvPicPr>
            <p:blipFill>
              <a:blip r:embed="rId3"/>
              <a:stretch>
                <a:fillRect/>
              </a:stretch>
            </p:blipFill>
            <p:spPr>
              <a:xfrm>
                <a:off x="931177" y="1216402"/>
                <a:ext cx="9585417" cy="4881269"/>
              </a:xfrm>
              <a:prstGeom prst="rect">
                <a:avLst/>
              </a:prstGeom>
            </p:spPr>
          </p:pic>
        </mc:Fallback>
      </mc:AlternateContent>
      <p:sp>
        <p:nvSpPr>
          <p:cNvPr id="8" name="TextBox 7">
            <a:extLst>
              <a:ext uri="{FF2B5EF4-FFF2-40B4-BE49-F238E27FC236}">
                <a16:creationId xmlns:a16="http://schemas.microsoft.com/office/drawing/2014/main" id="{A572FC66-5C51-4D68-8F77-432201BE3799}"/>
              </a:ext>
            </a:extLst>
          </p:cNvPr>
          <p:cNvSpPr txBox="1"/>
          <p:nvPr/>
        </p:nvSpPr>
        <p:spPr>
          <a:xfrm>
            <a:off x="10153651" y="39382"/>
            <a:ext cx="2038350"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Обществознание, 10 класс</a:t>
            </a:r>
          </a:p>
        </p:txBody>
      </p:sp>
    </p:spTree>
    <p:extLst>
      <p:ext uri="{BB962C8B-B14F-4D97-AF65-F5344CB8AC3E}">
        <p14:creationId xmlns:p14="http://schemas.microsoft.com/office/powerpoint/2010/main" val="37877203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sz="2800" dirty="0"/>
              <a:t>В ВПР по литературе в 10 классах приняло участие </a:t>
            </a:r>
            <a:r>
              <a:rPr lang="ru-RU" sz="2800" b="1" dirty="0"/>
              <a:t>1590 </a:t>
            </a:r>
            <a:r>
              <a:rPr lang="ru-RU" sz="2800" dirty="0"/>
              <a:t>человек.</a:t>
            </a:r>
          </a:p>
          <a:p>
            <a:endParaRPr lang="ru-RU" sz="2800" dirty="0"/>
          </a:p>
          <a:p>
            <a:pPr marL="285750" indent="-285750">
              <a:buFont typeface="Courier New" panose="02070309020205020404" pitchFamily="49" charset="0"/>
              <a:buChar char="o"/>
            </a:pPr>
            <a:r>
              <a:rPr lang="ru-RU" sz="2800" dirty="0"/>
              <a:t>Не справились с  работой (получили «2») </a:t>
            </a:r>
            <a:r>
              <a:rPr lang="ru-RU" sz="2800" b="1" dirty="0"/>
              <a:t>173</a:t>
            </a:r>
            <a:r>
              <a:rPr lang="ru-RU" sz="2800" dirty="0"/>
              <a:t> участника (10,88%).</a:t>
            </a:r>
          </a:p>
          <a:p>
            <a:endParaRPr lang="ru-RU" sz="2800" dirty="0"/>
          </a:p>
          <a:p>
            <a:pPr marL="285750" indent="-285750">
              <a:buFont typeface="Courier New" panose="02070309020205020404" pitchFamily="49" charset="0"/>
              <a:buChar char="o"/>
            </a:pPr>
            <a:r>
              <a:rPr lang="ru-RU" sz="2800" dirty="0"/>
              <a:t> </a:t>
            </a:r>
            <a:r>
              <a:rPr lang="ru-RU" sz="2800" b="1" dirty="0"/>
              <a:t>56,16</a:t>
            </a:r>
            <a:r>
              <a:rPr lang="ru-RU" sz="2800" dirty="0"/>
              <a:t>% участников показали качество знаний (получили «4» и «5») в  процессе выполнения работы.</a:t>
            </a:r>
          </a:p>
          <a:p>
            <a:endParaRPr lang="ru-RU" sz="2800" dirty="0"/>
          </a:p>
          <a:p>
            <a:pPr marL="285750" indent="-285750">
              <a:buFont typeface="Courier New" panose="02070309020205020404" pitchFamily="49" charset="0"/>
              <a:buChar char="o"/>
            </a:pPr>
            <a:r>
              <a:rPr lang="ru-RU" sz="2800" dirty="0"/>
              <a:t>Наибольшую сложность при выполнении работы вызвали </a:t>
            </a:r>
            <a:r>
              <a:rPr lang="ru-RU" sz="2800"/>
              <a:t>задания              № </a:t>
            </a:r>
            <a:r>
              <a:rPr lang="ru-RU" sz="2800" b="1"/>
              <a:t>5К4</a:t>
            </a:r>
            <a:r>
              <a:rPr lang="ru-RU" sz="2800" b="1" dirty="0"/>
              <a:t>, 9К1, 9К2, 9К3.</a:t>
            </a:r>
            <a:endParaRPr lang="ru-RU" sz="2800" dirty="0"/>
          </a:p>
          <a:p>
            <a:endParaRPr lang="ru-RU" sz="2800" dirty="0">
              <a:latin typeface="+mn-lt"/>
            </a:endParaRPr>
          </a:p>
        </p:txBody>
      </p:sp>
      <p:sp>
        <p:nvSpPr>
          <p:cNvPr id="6" name="TextBox 5">
            <a:extLst>
              <a:ext uri="{FF2B5EF4-FFF2-40B4-BE49-F238E27FC236}">
                <a16:creationId xmlns:a16="http://schemas.microsoft.com/office/drawing/2014/main" id="{29B26E0B-5D90-4FFF-A203-410900C18667}"/>
              </a:ext>
            </a:extLst>
          </p:cNvPr>
          <p:cNvSpPr txBox="1"/>
          <p:nvPr/>
        </p:nvSpPr>
        <p:spPr>
          <a:xfrm>
            <a:off x="10272584" y="29739"/>
            <a:ext cx="1919417"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tx2">
                    <a:lumMod val="40000"/>
                    <a:lumOff val="60000"/>
                  </a:schemeClr>
                </a:solidFill>
              </a:rPr>
              <a:t>Литература, 10 класс</a:t>
            </a:r>
          </a:p>
        </p:txBody>
      </p:sp>
    </p:spTree>
    <p:extLst>
      <p:ext uri="{BB962C8B-B14F-4D97-AF65-F5344CB8AC3E}">
        <p14:creationId xmlns:p14="http://schemas.microsoft.com/office/powerpoint/2010/main" val="207347053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6650</TotalTime>
  <Words>9034</Words>
  <Application>Microsoft Office PowerPoint</Application>
  <PresentationFormat>Широкоэкранный</PresentationFormat>
  <Paragraphs>978</Paragraphs>
  <Slides>96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96</vt:i4>
      </vt:variant>
    </vt:vector>
  </HeadingPairs>
  <TitlesOfParts>
    <vt:vector size="103" baseType="lpstr">
      <vt:lpstr>Arial</vt:lpstr>
      <vt:lpstr>Calibri</vt:lpstr>
      <vt:lpstr>Calibri Light</vt:lpstr>
      <vt:lpstr>Courier New</vt:lpstr>
      <vt:lpstr>Montserrat regular</vt:lpstr>
      <vt:lpstr>Times New Roman</vt:lpstr>
      <vt:lpstr>Тема Office</vt:lpstr>
      <vt:lpstr>Результаты Всероссийских проверочных работ (ВПР)  в  Приморском крае 2025 год 10 класс</vt:lpstr>
      <vt:lpstr>Цель Всероссийских проверочных работ</vt:lpstr>
      <vt:lpstr>Как использовать результаты ВПР</vt:lpstr>
      <vt:lpstr>Презентация PowerPoint</vt:lpstr>
      <vt:lpstr>Презентация PowerPoint</vt:lpstr>
      <vt:lpstr>Презентация PowerPoint</vt:lpstr>
      <vt:lpstr>Презентация PowerPoint</vt:lpstr>
      <vt:lpstr>Требования (умения)</vt:lpstr>
      <vt:lpstr>Доля участников по качеству знаний («4» + «5») по результатам ВПР в  2025 г.</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 %</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Доля участников по качеству знаний («4» + «5») по результатам ВПР в  2025 г.</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Доля участников по качеству знаний («4»+«5») по результатам ВПР в  2025 г.</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 %</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Доля участников по качеству знаний («4»+«5») по результатам ВПР в  2025 г.</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Доля участников по качеству знаний («4»+«5») по результатам ВПР в  2025 г.</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Изменение доли участников по качеству знаний («4»+«5») по результатам ВПР в  2021 г., 2022 г., 2023 г., 2025 гг. (в 2024 г. география в 10 классах не проводилась)</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Доля участников по качеству знаний («4»+«5») по результатам ВПР в  2025 г.</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Требования (умения) )                                                  (продолжение таблицы)  </vt:lpstr>
      <vt:lpstr>Доля участников по качеству знаний («4»+«5») по результатам ВПР в  2025 г.</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Доля участников по качеству знаний («4»+«5») по результатам ВПР в  2025 г.</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Bogdan Nurgatin</dc:creator>
  <cp:lastModifiedBy>Елена Ю. Новожеева</cp:lastModifiedBy>
  <cp:revision>885</cp:revision>
  <dcterms:created xsi:type="dcterms:W3CDTF">2022-06-03T19:16:13Z</dcterms:created>
  <dcterms:modified xsi:type="dcterms:W3CDTF">2025-08-17T23:41:43Z</dcterms:modified>
</cp:coreProperties>
</file>