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1" r:id="rId3"/>
    <p:sldId id="262" r:id="rId4"/>
    <p:sldId id="263" r:id="rId5"/>
    <p:sldId id="260" r:id="rId6"/>
    <p:sldId id="265" r:id="rId7"/>
    <p:sldId id="266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A7320-C373-4106-A1E3-FFF68A668190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9DC53-E8F5-4BF3-BF79-C76DC26F2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2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9DC53-E8F5-4BF3-BF79-C76DC26F201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98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FA08-F157-40A8-ADCE-A271FFBB0357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B93B-1D4B-4E28-A727-89C8DA9AA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140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FA08-F157-40A8-ADCE-A271FFBB0357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B93B-1D4B-4E28-A727-89C8DA9AA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4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FA08-F157-40A8-ADCE-A271FFBB0357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B93B-1D4B-4E28-A727-89C8DA9AA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00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FA08-F157-40A8-ADCE-A271FFBB0357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B93B-1D4B-4E28-A727-89C8DA9AA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441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FA08-F157-40A8-ADCE-A271FFBB0357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B93B-1D4B-4E28-A727-89C8DA9AA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29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FA08-F157-40A8-ADCE-A271FFBB0357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B93B-1D4B-4E28-A727-89C8DA9AA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51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FA08-F157-40A8-ADCE-A271FFBB0357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B93B-1D4B-4E28-A727-89C8DA9AA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30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FA08-F157-40A8-ADCE-A271FFBB0357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B93B-1D4B-4E28-A727-89C8DA9AA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90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FA08-F157-40A8-ADCE-A271FFBB0357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B93B-1D4B-4E28-A727-89C8DA9AA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68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FA08-F157-40A8-ADCE-A271FFBB0357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B93B-1D4B-4E28-A727-89C8DA9AA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6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FA08-F157-40A8-ADCE-A271FFBB0357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B93B-1D4B-4E28-A727-89C8DA9AA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75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EFA08-F157-40A8-ADCE-A271FFBB0357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1B93B-1D4B-4E28-A727-89C8DA9AA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1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7169"/>
            <a:ext cx="12453634" cy="70051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latin typeface="Arial Black" panose="020B0A04020102020204" pitchFamily="34" charset="0"/>
              </a:rPr>
              <a:t>Вопросы социализации в условиях инклюзивного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Калугина Наталья Андреевна, </a:t>
            </a:r>
          </a:p>
          <a:p>
            <a:r>
              <a:rPr lang="ru-RU" sz="3600" b="1" dirty="0"/>
              <a:t>доктор педагогических наук, профессор Школы педагогики ДВ</a:t>
            </a:r>
            <a:r>
              <a:rPr lang="ru-RU" sz="3600" dirty="0"/>
              <a:t>ФУ</a:t>
            </a:r>
          </a:p>
        </p:txBody>
      </p:sp>
    </p:spTree>
    <p:extLst>
      <p:ext uri="{BB962C8B-B14F-4D97-AF65-F5344CB8AC3E}">
        <p14:creationId xmlns:p14="http://schemas.microsoft.com/office/powerpoint/2010/main" val="11525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292"/>
            <a:ext cx="12308731" cy="69262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37992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sz="5300" b="1" dirty="0">
                <a:latin typeface="Candara" panose="020E0502030303020204" pitchFamily="34" charset="0"/>
              </a:rPr>
              <a:t>Понятие социализации</a:t>
            </a:r>
            <a:endParaRPr lang="ru-RU" b="1" dirty="0">
              <a:latin typeface="Candara" panose="020E050203030302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50729" y="1825625"/>
            <a:ext cx="11640855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sz="3600" b="1" dirty="0">
                <a:latin typeface="Candara" panose="020E0502030303020204" pitchFamily="34" charset="0"/>
              </a:rPr>
              <a:t>это интегративный </a:t>
            </a:r>
            <a:r>
              <a:rPr lang="ru-RU" sz="3600" b="1" u="sng" dirty="0">
                <a:latin typeface="Candara" panose="020E0502030303020204" pitchFamily="34" charset="0"/>
              </a:rPr>
              <a:t>процесс</a:t>
            </a:r>
            <a:r>
              <a:rPr lang="ru-RU" sz="3600" b="1" dirty="0">
                <a:latin typeface="Candara" panose="020E0502030303020204" pitchFamily="34" charset="0"/>
              </a:rPr>
              <a:t> вступления субъекта в структуру общества, посредством овладения им социальными правилами, ценностями, ориентациями, традициями, познание которых помогает стать эффективным индивидом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265292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667" y="0"/>
            <a:ext cx="12256914" cy="689713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377863"/>
            <a:ext cx="11949830" cy="5373666"/>
          </a:xfrm>
        </p:spPr>
        <p:txBody>
          <a:bodyPr>
            <a:noAutofit/>
          </a:bodyPr>
          <a:lstStyle/>
          <a:p>
            <a:pPr algn="just"/>
            <a:r>
              <a:rPr lang="ru-RU" sz="2900" b="1" u="sng" dirty="0">
                <a:latin typeface="Candara" panose="020E0502030303020204" pitchFamily="34" charset="0"/>
              </a:rPr>
              <a:t>Процесс социализации личности двусторонний</a:t>
            </a:r>
            <a:r>
              <a:rPr lang="ru-RU" sz="2900" b="1" dirty="0">
                <a:latin typeface="Candara" panose="020E0502030303020204" pitchFamily="34" charset="0"/>
              </a:rPr>
              <a:t>: человек усваивает опыт общества, одновременно – активно развивает отношения, связи. </a:t>
            </a:r>
          </a:p>
          <a:p>
            <a:pPr algn="just"/>
            <a:r>
              <a:rPr lang="ru-RU" sz="2900" b="1" dirty="0">
                <a:latin typeface="Candara" panose="020E0502030303020204" pitchFamily="34" charset="0"/>
              </a:rPr>
              <a:t>Человек воспринимает, овладевает и преобразовывает персональный социальный опыт на личные установки и позиции. Также он включается в многообразные социальные связи, исполнение разных ролевых функций, преобразуя этим окружающее общество и себя. </a:t>
            </a:r>
          </a:p>
          <a:p>
            <a:pPr algn="just"/>
            <a:r>
              <a:rPr lang="ru-RU" sz="2900" b="1" dirty="0">
                <a:latin typeface="Candara" panose="020E0502030303020204" pitchFamily="34" charset="0"/>
              </a:rPr>
              <a:t>Реальные условия коллективной жизни самой актуальной ставят проблему, требующую от каждого его подключения в общественную структуру окружения. В данном процессе главным понятием и выступает социализация, позволяющая индивиду стать участником социальных групп, коллективов.</a:t>
            </a:r>
          </a:p>
        </p:txBody>
      </p:sp>
    </p:spTree>
    <p:extLst>
      <p:ext uri="{BB962C8B-B14F-4D97-AF65-F5344CB8AC3E}">
        <p14:creationId xmlns:p14="http://schemas.microsoft.com/office/powerpoint/2010/main" val="4127723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91274"/>
            <a:ext cx="12225403" cy="728706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663879"/>
            <a:ext cx="10515600" cy="10268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Candara" panose="020E0502030303020204" pitchFamily="34" charset="0"/>
              </a:rPr>
              <a:t>СОЦИАЛИЗАЦИЯ - НАПРАВЛЕНИЯ ВЗАИМОДЕЙСТВИЯ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7890" y="1825625"/>
            <a:ext cx="11849622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200" b="1" u="sng" dirty="0"/>
              <a:t>процесс усвоения индивидом социального опыта</a:t>
            </a:r>
            <a:r>
              <a:rPr lang="ru-RU" sz="3200" b="1" dirty="0"/>
              <a:t>, в рамках которого осуществляется </a:t>
            </a:r>
            <a:r>
              <a:rPr lang="ru-RU" sz="3200" b="1" u="sng" dirty="0"/>
              <a:t>преобразование человеком усвоенного им социального опыта</a:t>
            </a:r>
            <a:r>
              <a:rPr lang="ru-RU" sz="3200" b="1" dirty="0"/>
              <a:t>, направленного на </a:t>
            </a:r>
            <a:r>
              <a:rPr lang="ru-RU" sz="3200" b="1" u="sng" dirty="0"/>
              <a:t>самостоятельное решение проблем в сфере: </a:t>
            </a:r>
          </a:p>
          <a:p>
            <a:pPr marL="363538" indent="0" algn="just">
              <a:buNone/>
            </a:pPr>
            <a:r>
              <a:rPr lang="ru-RU" sz="3200" b="1" dirty="0"/>
              <a:t>- профессионального самоопределения, трудоустройства и ориентирования на рынке труда;</a:t>
            </a:r>
          </a:p>
          <a:p>
            <a:pPr marL="714375" indent="-350838" algn="just">
              <a:buNone/>
            </a:pPr>
            <a:r>
              <a:rPr lang="ru-RU" sz="3200" b="1" dirty="0"/>
              <a:t>- повышения ценностного отношения к собственному здоровью (ЗОЖ);</a:t>
            </a:r>
          </a:p>
          <a:p>
            <a:pPr marL="363538" indent="0" algn="just">
              <a:buFontTx/>
              <a:buChar char="-"/>
            </a:pPr>
            <a:r>
              <a:rPr lang="ru-RU" sz="3200" b="1" dirty="0"/>
              <a:t> качественного восстановления собственного здоровья;</a:t>
            </a:r>
          </a:p>
          <a:p>
            <a:pPr marL="363538" indent="0" algn="just">
              <a:buFontTx/>
              <a:buChar char="-"/>
            </a:pPr>
            <a:r>
              <a:rPr lang="ru-RU" sz="3200" b="1" dirty="0"/>
              <a:t> бытового самообслуживания</a:t>
            </a:r>
          </a:p>
          <a:p>
            <a:pPr marL="627063" indent="-176213" algn="just">
              <a:buNone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2041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312" y="0"/>
            <a:ext cx="12342312" cy="69916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21" y="365125"/>
            <a:ext cx="11586575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b="1" dirty="0">
                <a:latin typeface="Candara" panose="020E0502030303020204" pitchFamily="34" charset="0"/>
              </a:rPr>
              <a:t>Психолого-педагогические условия социализации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50312" y="1825625"/>
            <a:ext cx="12342312" cy="491337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b="1" dirty="0">
                <a:latin typeface="Candara" panose="020E0502030303020204" pitchFamily="34" charset="0"/>
              </a:rPr>
              <a:t>Социализация обучающихся становится действенной при:</a:t>
            </a:r>
          </a:p>
          <a:p>
            <a:pPr marL="363538" indent="0" algn="just">
              <a:buNone/>
            </a:pPr>
            <a:r>
              <a:rPr lang="ru-RU" sz="3200" b="1" dirty="0">
                <a:latin typeface="Candara" panose="020E0502030303020204" pitchFamily="34" charset="0"/>
              </a:rPr>
              <a:t>- создании эмоционально благоприятного микроклимата в классе;</a:t>
            </a:r>
          </a:p>
          <a:p>
            <a:pPr marL="363538" indent="0" algn="just">
              <a:buNone/>
            </a:pPr>
            <a:r>
              <a:rPr lang="ru-RU" sz="3200" b="1" dirty="0">
                <a:latin typeface="Candara" panose="020E0502030303020204" pitchFamily="34" charset="0"/>
              </a:rPr>
              <a:t>- обеспечении положительных условий для социализации учащихся;</a:t>
            </a:r>
          </a:p>
          <a:p>
            <a:pPr marL="363538" indent="0" algn="just">
              <a:buNone/>
              <a:tabLst>
                <a:tab pos="263525" algn="l"/>
              </a:tabLst>
            </a:pPr>
            <a:r>
              <a:rPr lang="ru-RU" sz="3200" b="1" dirty="0">
                <a:latin typeface="Candara" panose="020E0502030303020204" pitchFamily="34" charset="0"/>
              </a:rPr>
              <a:t>- осуществлении психолого-педагогического отслеживания показателей развития, здоровья и воспитания обучающихся;</a:t>
            </a:r>
          </a:p>
          <a:p>
            <a:pPr marL="363538" indent="0" algn="just">
              <a:buNone/>
            </a:pPr>
            <a:r>
              <a:rPr lang="ru-RU" sz="3200" b="1" dirty="0">
                <a:latin typeface="Candara" panose="020E0502030303020204" pitchFamily="34" charset="0"/>
              </a:rPr>
              <a:t>-    организации совместной деятельности учителей и родителей;</a:t>
            </a:r>
          </a:p>
          <a:p>
            <a:pPr marL="363538" indent="0" algn="just">
              <a:buNone/>
            </a:pPr>
            <a:r>
              <a:rPr lang="ru-RU" sz="3200" b="1" dirty="0">
                <a:latin typeface="Candara" panose="020E0502030303020204" pitchFamily="34" charset="0"/>
              </a:rPr>
              <a:t>- выстраивании успешных партнерских отношений, желании трудиться в социально-ориентированном направлении.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196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3"/>
            <a:ext cx="12182492" cy="6855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r>
              <a:rPr lang="ru-RU" b="1" dirty="0">
                <a:latin typeface="Candara" panose="020E0502030303020204" pitchFamily="34" charset="0"/>
              </a:rPr>
              <a:t>Зоны ответственности в воспитательном пространстве современной школы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434920"/>
              </p:ext>
            </p:extLst>
          </p:nvPr>
        </p:nvGraphicFramePr>
        <p:xfrm>
          <a:off x="100208" y="2079783"/>
          <a:ext cx="11924778" cy="4646693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5904314">
                  <a:extLst>
                    <a:ext uri="{9D8B030D-6E8A-4147-A177-3AD203B41FA5}">
                      <a16:colId xmlns:a16="http://schemas.microsoft.com/office/drawing/2014/main" val="4088175856"/>
                    </a:ext>
                  </a:extLst>
                </a:gridCol>
                <a:gridCol w="6020464">
                  <a:extLst>
                    <a:ext uri="{9D8B030D-6E8A-4147-A177-3AD203B41FA5}">
                      <a16:colId xmlns:a16="http://schemas.microsoft.com/office/drawing/2014/main" val="1360163590"/>
                    </a:ext>
                  </a:extLst>
                </a:gridCol>
              </a:tblGrid>
              <a:tr h="12967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Зона ответственности в воспитании родителей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Зона ответственности в воспитании педагогов школы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352757"/>
                  </a:ext>
                </a:extLst>
              </a:tr>
              <a:tr h="1404814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Самостоятельность,</a:t>
                      </a:r>
                      <a:r>
                        <a:rPr lang="ru-RU" sz="2400" b="1" baseline="0" dirty="0">
                          <a:solidFill>
                            <a:schemeClr val="tx1"/>
                          </a:solidFill>
                        </a:rPr>
                        <a:t> ответственность, целеустремленность, решительность, уверенность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250401"/>
                  </a:ext>
                </a:extLst>
              </a:tr>
              <a:tr h="1404814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Доброта, </a:t>
                      </a:r>
                    </a:p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отзывчивость, внимательность к другим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655607"/>
                  </a:ext>
                </a:extLst>
              </a:tr>
              <a:tr h="540313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Коммуникабельность, аккуратность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979248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700" y="3526798"/>
            <a:ext cx="6069791" cy="319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77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414" y="255458"/>
            <a:ext cx="11247000" cy="63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24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288629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300</Words>
  <Application>Microsoft Office PowerPoint</Application>
  <PresentationFormat>Широкоэкранный</PresentationFormat>
  <Paragraphs>30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Candara</vt:lpstr>
      <vt:lpstr>Office Theme</vt:lpstr>
      <vt:lpstr>Вопросы социализации в условиях инклюзивного образования</vt:lpstr>
      <vt:lpstr> Понятие социализации</vt:lpstr>
      <vt:lpstr>Презентация PowerPoint</vt:lpstr>
      <vt:lpstr>СОЦИАЛИЗАЦИЯ - НАПРАВЛЕНИЯ ВЗАИМОДЕЙСТВИЯ </vt:lpstr>
      <vt:lpstr> Психолого-педагогические условия социализации</vt:lpstr>
      <vt:lpstr>  Зоны ответственности в воспитательном пространстве современной школы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социализации в условиях инклюзивного образования</dc:title>
  <dc:creator>днс</dc:creator>
  <cp:lastModifiedBy>Елена А. Бабийчук</cp:lastModifiedBy>
  <cp:revision>16</cp:revision>
  <dcterms:created xsi:type="dcterms:W3CDTF">2025-08-20T02:35:54Z</dcterms:created>
  <dcterms:modified xsi:type="dcterms:W3CDTF">2025-08-21T01:25:17Z</dcterms:modified>
</cp:coreProperties>
</file>