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Опорные </a:t>
            </a:r>
            <a:r>
              <a:rPr lang="ru-RU" dirty="0"/>
              <a:t>школы: </a:t>
            </a:r>
            <a:br>
              <a:rPr lang="ru-RU" dirty="0"/>
            </a:br>
            <a:r>
              <a:rPr lang="ru-RU" dirty="0"/>
              <a:t>в приоритете технологическое просвещение.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5328592" cy="1752600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Создаем школу – лидера в системе образования Приморского края!</a:t>
            </a:r>
          </a:p>
        </p:txBody>
      </p:sp>
    </p:spTree>
    <p:extLst>
      <p:ext uri="{BB962C8B-B14F-4D97-AF65-F5344CB8AC3E}">
        <p14:creationId xmlns:p14="http://schemas.microsoft.com/office/powerpoint/2010/main" val="154942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15471" r="30309" b="16337"/>
          <a:stretch/>
        </p:blipFill>
        <p:spPr bwMode="auto">
          <a:xfrm>
            <a:off x="395536" y="1235932"/>
            <a:ext cx="2664296" cy="362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3" t="26818" r="7418" b="8028"/>
          <a:stretch/>
        </p:blipFill>
        <p:spPr bwMode="auto">
          <a:xfrm>
            <a:off x="2915816" y="2492896"/>
            <a:ext cx="286411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1" t="9800" r="27085" b="6147"/>
          <a:stretch/>
        </p:blipFill>
        <p:spPr bwMode="auto">
          <a:xfrm>
            <a:off x="5652120" y="3186371"/>
            <a:ext cx="2562726" cy="367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96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908720"/>
            <a:ext cx="8856984" cy="2160240"/>
          </a:xfrm>
        </p:spPr>
        <p:txBody>
          <a:bodyPr>
            <a:noAutofit/>
          </a:bodyPr>
          <a:lstStyle/>
          <a:p>
            <a:r>
              <a:rPr lang="ru-RU" sz="2800" b="1" dirty="0"/>
              <a:t>Концепция «Технологическое просвещение</a:t>
            </a:r>
            <a:br>
              <a:rPr lang="ru-RU" sz="2800" b="1" dirty="0"/>
            </a:br>
            <a:r>
              <a:rPr lang="ru-RU" sz="2800" b="1" dirty="0"/>
              <a:t>(математическое и естественно-научное образование)</a:t>
            </a:r>
            <a:br>
              <a:rPr lang="ru-RU" sz="2800" b="1" dirty="0"/>
            </a:br>
            <a:r>
              <a:rPr lang="ru-RU" sz="2800" b="1" dirty="0"/>
              <a:t>как способ укрепления технологического суверенитета</a:t>
            </a:r>
            <a:br>
              <a:rPr lang="ru-RU" sz="2800" b="1" dirty="0"/>
            </a:br>
            <a:r>
              <a:rPr lang="ru-RU" sz="2800" b="1" dirty="0"/>
              <a:t>страны»: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341724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определяет направление развития ресурсного обеспечения и ожидаемый </a:t>
            </a:r>
            <a:r>
              <a:rPr lang="ru-RU" dirty="0" smtClean="0"/>
              <a:t>результат, способствующий </a:t>
            </a:r>
            <a:r>
              <a:rPr lang="ru-RU" dirty="0"/>
              <a:t>укреплению </a:t>
            </a:r>
            <a:r>
              <a:rPr lang="ru-RU" b="1" dirty="0"/>
              <a:t>технологического суверенитета </a:t>
            </a:r>
            <a:r>
              <a:rPr lang="ru-RU" b="1" dirty="0" smtClean="0"/>
              <a:t>Российской Федерации</a:t>
            </a:r>
            <a:r>
              <a:rPr lang="ru-RU" dirty="0"/>
              <a:t>, который понимается как наличие в стране критических и </a:t>
            </a:r>
            <a:r>
              <a:rPr lang="ru-RU" dirty="0" smtClean="0"/>
              <a:t>сквозных технологий </a:t>
            </a:r>
            <a:r>
              <a:rPr lang="ru-RU" dirty="0"/>
              <a:t>собственных линий разработки и условий производства продукции </a:t>
            </a:r>
            <a:r>
              <a:rPr lang="ru-RU" dirty="0" smtClean="0"/>
              <a:t>на их </a:t>
            </a:r>
            <a:r>
              <a:rPr lang="ru-RU" dirty="0"/>
              <a:t>основе, обеспечивающих устойчивую возможность государства и </a:t>
            </a:r>
            <a:r>
              <a:rPr lang="ru-RU" dirty="0" smtClean="0"/>
              <a:t>общества достигать </a:t>
            </a:r>
            <a:r>
              <a:rPr lang="ru-RU" dirty="0"/>
              <a:t>собственные национальные цели развития и реализовывать</a:t>
            </a:r>
          </a:p>
          <a:p>
            <a:pPr marL="0" indent="0">
              <a:buNone/>
            </a:pPr>
            <a:r>
              <a:rPr lang="ru-RU" dirty="0"/>
              <a:t>национальные </a:t>
            </a:r>
            <a:r>
              <a:rPr lang="ru-RU" dirty="0" smtClean="0"/>
              <a:t>интересы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71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Достигаемые показатели и результаты:</a:t>
            </a:r>
          </a:p>
          <a:p>
            <a:pPr algn="just"/>
            <a:r>
              <a:rPr lang="ru-RU" sz="2000" dirty="0" smtClean="0"/>
              <a:t>Увеличено </a:t>
            </a:r>
            <a:r>
              <a:rPr lang="ru-RU" sz="2000" dirty="0"/>
              <a:t>не менее чем на 10% ежегодно количество обучающихся по образовательным программам основного общего, среднего общего образования, изучающих математику и естественно-научные предметы углубленно или на профильном </a:t>
            </a:r>
            <a:r>
              <a:rPr lang="ru-RU" sz="2000" dirty="0" smtClean="0"/>
              <a:t>уровне;</a:t>
            </a:r>
          </a:p>
          <a:p>
            <a:pPr algn="just"/>
            <a:r>
              <a:rPr lang="ru-RU" sz="2000" dirty="0"/>
              <a:t>Увеличена до 35 процентов доля выбравших единый государственный экзамен по профильной математике и естественно-научным предметам (химии, физике, информатике и биологии) (по сравнению с 2023 годом</a:t>
            </a:r>
            <a:r>
              <a:rPr lang="ru-RU" sz="2000" dirty="0" smtClean="0"/>
              <a:t>);</a:t>
            </a:r>
          </a:p>
          <a:p>
            <a:pPr algn="just"/>
            <a:r>
              <a:rPr lang="ru-RU" sz="2000" dirty="0"/>
              <a:t>Создание и наполнение регионального открытого банка учебно-методических и дидактических материалов по преподаванию математики, физики, химии, биологии, в том числе по подготовке к государственной итоговой аттестации, разработанных на основе лучших педагогических и методических </a:t>
            </a:r>
            <a:r>
              <a:rPr lang="ru-RU" sz="2000" dirty="0" smtClean="0"/>
              <a:t>практик;</a:t>
            </a:r>
          </a:p>
          <a:p>
            <a:pPr algn="just"/>
            <a:r>
              <a:rPr lang="ru-RU" sz="2000" dirty="0"/>
              <a:t>Расширение сети профильных классов и классов с углубленным изучением математики, физики, химии и </a:t>
            </a:r>
            <a:r>
              <a:rPr lang="ru-RU" sz="2000" dirty="0" smtClean="0"/>
              <a:t>биологии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586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Для решения </a:t>
            </a:r>
            <a:r>
              <a:rPr lang="ru-RU" sz="2800" dirty="0" smtClean="0"/>
              <a:t>задач </a:t>
            </a:r>
            <a:r>
              <a:rPr lang="ru-RU" sz="2800" dirty="0"/>
              <a:t>в системе естественно-научного </a:t>
            </a:r>
            <a:r>
              <a:rPr lang="ru-RU" sz="2800" dirty="0" smtClean="0"/>
              <a:t>и математического </a:t>
            </a:r>
            <a:r>
              <a:rPr lang="ru-RU" sz="2800" dirty="0"/>
              <a:t>образования </a:t>
            </a:r>
            <a:r>
              <a:rPr lang="ru-RU" sz="2800" dirty="0" smtClean="0"/>
              <a:t>необходимо: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4973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− </a:t>
            </a:r>
            <a:r>
              <a:rPr lang="ru-RU" dirty="0"/>
              <a:t>организация </a:t>
            </a:r>
            <a:r>
              <a:rPr lang="ru-RU" b="1" dirty="0"/>
              <a:t>широкого информирования обучающихся </a:t>
            </a:r>
            <a:r>
              <a:rPr lang="ru-RU" dirty="0"/>
              <a:t>о </a:t>
            </a:r>
            <a:r>
              <a:rPr lang="ru-RU" dirty="0" smtClean="0"/>
              <a:t>передовых технологиях</a:t>
            </a:r>
            <a:r>
              <a:rPr lang="ru-RU" dirty="0"/>
              <a:t>, об их связи с достижениями математики, </a:t>
            </a:r>
            <a:r>
              <a:rPr lang="ru-RU" dirty="0" smtClean="0"/>
              <a:t>информатики, естественных </a:t>
            </a:r>
            <a:r>
              <a:rPr lang="ru-RU" dirty="0"/>
              <a:t>наук и роли в развитии общества, о вкладе российских </a:t>
            </a:r>
            <a:r>
              <a:rPr lang="ru-RU" dirty="0" smtClean="0"/>
              <a:t>ученых и </a:t>
            </a:r>
            <a:r>
              <a:rPr lang="ru-RU" dirty="0"/>
              <a:t>инженеров в создание передовых технологий;</a:t>
            </a:r>
          </a:p>
          <a:p>
            <a:pPr marL="0" indent="0" algn="just">
              <a:buNone/>
            </a:pPr>
            <a:r>
              <a:rPr lang="ru-RU" dirty="0"/>
              <a:t>− </a:t>
            </a:r>
            <a:r>
              <a:rPr lang="ru-RU" b="1" dirty="0"/>
              <a:t>совершенствование содержания и методов освоения и применения знаний </a:t>
            </a:r>
            <a:r>
              <a:rPr lang="ru-RU" dirty="0" smtClean="0"/>
              <a:t>в области </a:t>
            </a:r>
            <a:r>
              <a:rPr lang="ru-RU" dirty="0"/>
              <a:t>современных производств и технологий в рамках </a:t>
            </a:r>
            <a:r>
              <a:rPr lang="ru-RU" dirty="0" smtClean="0"/>
              <a:t>учебных программ </a:t>
            </a:r>
            <a:r>
              <a:rPr lang="ru-RU" dirty="0"/>
              <a:t>по естественно-научным предметам, включение в </a:t>
            </a:r>
            <a:r>
              <a:rPr lang="ru-RU" dirty="0" smtClean="0"/>
              <a:t>программы </a:t>
            </a:r>
            <a:r>
              <a:rPr lang="ru-RU" dirty="0" err="1" smtClean="0"/>
              <a:t>практикоориентированных</a:t>
            </a:r>
            <a:r>
              <a:rPr lang="ru-RU" dirty="0" smtClean="0"/>
              <a:t> </a:t>
            </a:r>
            <a:r>
              <a:rPr lang="ru-RU" dirty="0"/>
              <a:t>и прикладных материалов о </a:t>
            </a:r>
            <a:r>
              <a:rPr lang="ru-RU" dirty="0" smtClean="0"/>
              <a:t>современных технологиях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− расширение </a:t>
            </a:r>
            <a:r>
              <a:rPr lang="ru-RU" b="1" dirty="0"/>
              <a:t>проектной деятельности, внедрение практических </a:t>
            </a:r>
            <a:r>
              <a:rPr lang="ru-RU" b="1" dirty="0" smtClean="0"/>
              <a:t>и лабораторных </a:t>
            </a:r>
            <a:r>
              <a:rPr lang="ru-RU" b="1" dirty="0"/>
              <a:t>работ, </a:t>
            </a:r>
            <a:r>
              <a:rPr lang="ru-RU" dirty="0"/>
              <a:t>в том числе на основе </a:t>
            </a:r>
            <a:r>
              <a:rPr lang="ru-RU" dirty="0" err="1"/>
              <a:t>межпредметной</a:t>
            </a:r>
            <a:r>
              <a:rPr lang="ru-RU" dirty="0"/>
              <a:t> интеграции </a:t>
            </a:r>
            <a:r>
              <a:rPr lang="ru-RU" dirty="0" smtClean="0"/>
              <a:t>с учебными </a:t>
            </a:r>
            <a:r>
              <a:rPr lang="ru-RU" dirty="0"/>
              <a:t>предметами «Труд (технология)» и «Информатика»;</a:t>
            </a:r>
          </a:p>
          <a:p>
            <a:pPr marL="0" indent="0" algn="just">
              <a:buNone/>
            </a:pPr>
            <a:r>
              <a:rPr lang="ru-RU" dirty="0"/>
              <a:t>− разработка </a:t>
            </a:r>
            <a:r>
              <a:rPr lang="ru-RU" b="1" dirty="0"/>
              <a:t>внеурочных курсов</a:t>
            </a:r>
            <a:r>
              <a:rPr lang="ru-RU" dirty="0"/>
              <a:t>, направленных на создание и </a:t>
            </a:r>
            <a:r>
              <a:rPr lang="ru-RU" dirty="0" smtClean="0"/>
              <a:t>применение новых </a:t>
            </a:r>
            <a:r>
              <a:rPr lang="ru-RU" dirty="0"/>
              <a:t>материалов и современных технологий;</a:t>
            </a:r>
          </a:p>
          <a:p>
            <a:pPr marL="0" indent="0" algn="just">
              <a:buNone/>
            </a:pPr>
            <a:r>
              <a:rPr lang="ru-RU" dirty="0"/>
              <a:t>− разработка </a:t>
            </a:r>
            <a:r>
              <a:rPr lang="ru-RU" b="1" dirty="0"/>
              <a:t>учебных заданий (конструкторских, </a:t>
            </a:r>
            <a:r>
              <a:rPr lang="ru-RU" b="1" dirty="0" smtClean="0"/>
              <a:t>экспериментальных, направленных </a:t>
            </a:r>
            <a:r>
              <a:rPr lang="ru-RU" b="1" dirty="0"/>
              <a:t>на формирование компетенций </a:t>
            </a:r>
            <a:r>
              <a:rPr lang="ru-RU" b="1" dirty="0" smtClean="0"/>
              <a:t>функциональной грамотности </a:t>
            </a:r>
            <a:r>
              <a:rPr lang="ru-RU" b="1" dirty="0"/>
              <a:t>и др.), </a:t>
            </a:r>
            <a:r>
              <a:rPr lang="ru-RU" dirty="0"/>
              <a:t>включающих проблемы и ситуации, </a:t>
            </a:r>
            <a:r>
              <a:rPr lang="ru-RU" dirty="0" smtClean="0"/>
              <a:t>рассмотрение которых </a:t>
            </a:r>
            <a:r>
              <a:rPr lang="ru-RU" dirty="0"/>
              <a:t>позволяет формировать умение решать технологические задачи,</a:t>
            </a:r>
          </a:p>
          <a:p>
            <a:pPr marL="0" indent="0" algn="just">
              <a:buNone/>
            </a:pPr>
            <a:r>
              <a:rPr lang="ru-RU" dirty="0"/>
              <a:t>определять стратегию работы, развивать научно-техническое мышление;</a:t>
            </a:r>
          </a:p>
          <a:p>
            <a:pPr marL="0" indent="0" algn="just">
              <a:buNone/>
            </a:pPr>
            <a:r>
              <a:rPr lang="ru-RU" dirty="0"/>
              <a:t>− </a:t>
            </a:r>
            <a:r>
              <a:rPr lang="ru-RU" b="1" dirty="0" err="1"/>
              <a:t>профориентационная</a:t>
            </a:r>
            <a:r>
              <a:rPr lang="ru-RU" b="1" dirty="0"/>
              <a:t> деятельность </a:t>
            </a:r>
            <a:r>
              <a:rPr lang="ru-RU" dirty="0"/>
              <a:t>в контакте с центрами </a:t>
            </a:r>
            <a:r>
              <a:rPr lang="ru-RU" dirty="0" smtClean="0"/>
              <a:t>подготовки кадров </a:t>
            </a:r>
            <a:r>
              <a:rPr lang="ru-RU" dirty="0"/>
              <a:t>и организациями дополнительного </a:t>
            </a:r>
            <a:r>
              <a:rPr lang="ru-RU" dirty="0" smtClean="0"/>
              <a:t>образования (</a:t>
            </a:r>
            <a:r>
              <a:rPr lang="ru-RU" b="1" dirty="0" smtClean="0"/>
              <a:t>практика деятельности </a:t>
            </a:r>
            <a:r>
              <a:rPr lang="ru-RU" b="1" dirty="0" err="1" smtClean="0"/>
              <a:t>психолого</a:t>
            </a:r>
            <a:r>
              <a:rPr lang="ru-RU" b="1" dirty="0" smtClean="0"/>
              <a:t> – </a:t>
            </a:r>
            <a:r>
              <a:rPr lang="ru-RU" b="1" dirty="0" err="1" smtClean="0"/>
              <a:t>пеагогических</a:t>
            </a:r>
            <a:r>
              <a:rPr lang="ru-RU" b="1" dirty="0" smtClean="0"/>
              <a:t> классов и групп)</a:t>
            </a:r>
            <a:r>
              <a:rPr lang="ru-RU" dirty="0" smtClean="0"/>
              <a:t>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− актуализация технологического содержания в системе </a:t>
            </a:r>
            <a:r>
              <a:rPr lang="ru-RU" dirty="0" smtClean="0"/>
              <a:t>подготовки педагогических </a:t>
            </a:r>
            <a:r>
              <a:rPr lang="ru-RU" dirty="0"/>
              <a:t>кадров, формирование компетенций </a:t>
            </a:r>
            <a:r>
              <a:rPr lang="ru-RU" dirty="0" smtClean="0"/>
              <a:t>педагогов, обеспечивающих </a:t>
            </a:r>
            <a:r>
              <a:rPr lang="ru-RU" b="1" dirty="0"/>
              <a:t>развитие у молодёжи интереса к инженерным наукам </a:t>
            </a:r>
            <a:r>
              <a:rPr lang="ru-RU" b="1" dirty="0" smtClean="0"/>
              <a:t>и современным </a:t>
            </a:r>
            <a:r>
              <a:rPr lang="ru-RU" b="1" dirty="0"/>
              <a:t>технологиям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18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 опорной школы</a:t>
            </a:r>
            <a:br>
              <a:rPr lang="ru-RU" b="1" dirty="0" smtClean="0"/>
            </a:br>
            <a:r>
              <a:rPr lang="ru-RU" b="1" dirty="0" smtClean="0"/>
              <a:t> к </a:t>
            </a:r>
            <a:r>
              <a:rPr lang="ru-RU" b="1" dirty="0" err="1" smtClean="0"/>
              <a:t>стажировочной</a:t>
            </a:r>
            <a:r>
              <a:rPr lang="ru-RU" b="1" dirty="0" smtClean="0"/>
              <a:t> площадке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92896"/>
            <a:ext cx="8928992" cy="413732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Идея (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ИННОВАЦИОННАЯ ИНИЦИАТИВА</a:t>
            </a:r>
            <a:r>
              <a:rPr lang="ru-RU" sz="2800" dirty="0" smtClean="0"/>
              <a:t>) опорной школы;</a:t>
            </a:r>
          </a:p>
          <a:p>
            <a:r>
              <a:rPr lang="ru-RU" sz="2800" dirty="0" smtClean="0"/>
              <a:t>Подготовка ресурсов: кадровых, нормативных, материальных и т.д. (в том числе, создание бренда);</a:t>
            </a:r>
          </a:p>
          <a:p>
            <a:r>
              <a:rPr lang="ru-RU" sz="2800" dirty="0" smtClean="0"/>
              <a:t>Разработка заявки (программа ДПП ПК с 29.10. 2025);</a:t>
            </a:r>
          </a:p>
          <a:p>
            <a:r>
              <a:rPr lang="ru-RU" sz="2800" dirty="0" smtClean="0"/>
              <a:t>Присвоение статуса;</a:t>
            </a:r>
          </a:p>
          <a:p>
            <a:r>
              <a:rPr lang="ru-RU" sz="2800" dirty="0" smtClean="0"/>
              <a:t>Исполнение дорожной карты реализации инициативы;</a:t>
            </a:r>
          </a:p>
          <a:p>
            <a:r>
              <a:rPr lang="ru-RU" sz="2800" dirty="0" smtClean="0"/>
              <a:t>Презентация результатов (в контексте задач и показателей проекта);</a:t>
            </a:r>
          </a:p>
          <a:p>
            <a:r>
              <a:rPr lang="ru-RU" sz="2800" dirty="0" smtClean="0"/>
              <a:t>Разработка идеи стажировок (стажировка – не семинар!!!)</a:t>
            </a:r>
          </a:p>
          <a:p>
            <a:r>
              <a:rPr lang="ru-RU" sz="2800" dirty="0" smtClean="0"/>
              <a:t>Присвоение статуса </a:t>
            </a:r>
            <a:r>
              <a:rPr lang="ru-RU" sz="2800" dirty="0" err="1" smtClean="0"/>
              <a:t>стажировочной</a:t>
            </a:r>
            <a:r>
              <a:rPr lang="ru-RU" sz="2800" dirty="0" smtClean="0"/>
              <a:t> площадки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660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Опорные школы Приморского края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43" y="2492375"/>
            <a:ext cx="4138613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236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486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Опорные школы:  в приоритете технологическое просвещение. </vt:lpstr>
      <vt:lpstr>Презентация PowerPoint</vt:lpstr>
      <vt:lpstr>Концепция «Технологическое просвещение (математическое и естественно-научное образование) как способ укрепления технологического суверенитета страны»:</vt:lpstr>
      <vt:lpstr>Презентация PowerPoint</vt:lpstr>
      <vt:lpstr>Для решения задач в системе естественно-научного и математического образования необходимо: </vt:lpstr>
      <vt:lpstr>От опорной школы  к стажировочной площадке</vt:lpstr>
      <vt:lpstr>Опорные школы Приморского края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Опорные школы:  в приоритете технологическое просвещение. </dc:title>
  <dc:creator>Екатерина Г. Казак</dc:creator>
  <cp:lastModifiedBy>Екатерина Г. Казак</cp:lastModifiedBy>
  <cp:revision>8</cp:revision>
  <dcterms:created xsi:type="dcterms:W3CDTF">2025-08-21T01:46:07Z</dcterms:created>
  <dcterms:modified xsi:type="dcterms:W3CDTF">2025-08-21T06:49:30Z</dcterms:modified>
</cp:coreProperties>
</file>