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2" r:id="rId3"/>
  </p:sldMasterIdLst>
  <p:notesMasterIdLst>
    <p:notesMasterId r:id="rId15"/>
  </p:notesMasterIdLst>
  <p:handoutMasterIdLst>
    <p:handoutMasterId r:id="rId16"/>
  </p:handoutMasterIdLst>
  <p:sldIdLst>
    <p:sldId id="379" r:id="rId4"/>
    <p:sldId id="377" r:id="rId5"/>
    <p:sldId id="378" r:id="rId6"/>
    <p:sldId id="359" r:id="rId7"/>
    <p:sldId id="368" r:id="rId8"/>
    <p:sldId id="372" r:id="rId9"/>
    <p:sldId id="373" r:id="rId10"/>
    <p:sldId id="370" r:id="rId11"/>
    <p:sldId id="374" r:id="rId12"/>
    <p:sldId id="375" r:id="rId13"/>
    <p:sldId id="380" r:id="rId14"/>
  </p:sldIdLst>
  <p:sldSz cx="18288000" cy="10287000"/>
  <p:notesSz cx="6794500" cy="9982200"/>
  <p:embeddedFontLst>
    <p:embeddedFont>
      <p:font typeface="Segoe UI" panose="020B0702040204020203" pitchFamily="34" charset="0"/>
      <p:bold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Microsoft JhengHei UI Light" panose="020B0304030504040204" pitchFamily="34" charset="-120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 Light" panose="020B030302020402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4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pos="10704" userDrawn="1">
          <p15:clr>
            <a:srgbClr val="F26B43"/>
          </p15:clr>
        </p15:guide>
        <p15:guide id="4" pos="864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orient="horz" pos="5688" userDrawn="1">
          <p15:clr>
            <a:srgbClr val="F26B43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CC"/>
    <a:srgbClr val="0000CC"/>
    <a:srgbClr val="0033CC"/>
    <a:srgbClr val="0000FF"/>
    <a:srgbClr val="003876"/>
    <a:srgbClr val="0FA57E"/>
    <a:srgbClr val="F65E0A"/>
    <a:srgbClr val="BBEDAB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144" autoAdjust="0"/>
  </p:normalViewPr>
  <p:slideViewPr>
    <p:cSldViewPr>
      <p:cViewPr varScale="1">
        <p:scale>
          <a:sx n="68" d="100"/>
          <a:sy n="68" d="100"/>
        </p:scale>
        <p:origin x="48" y="396"/>
      </p:cViewPr>
      <p:guideLst>
        <p:guide orient="horz" pos="3624"/>
        <p:guide pos="5760"/>
        <p:guide pos="10704"/>
        <p:guide pos="864"/>
        <p:guide orient="horz" pos="1512"/>
        <p:guide orient="horz" pos="5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0444A-BFA0-4087-B357-65D7FE19A86F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DB9AE-D213-4944-8EE8-915D8E5A3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0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3058D-5F4C-4410-961D-EEAAE6F34DE8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9300"/>
            <a:ext cx="66548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90C2-B46C-411D-A77A-D5B0050C0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30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3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9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8615-2C70-418D-B1D0-DA24A3131971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6974671" y="9023350"/>
            <a:ext cx="762000" cy="768350"/>
            <a:chOff x="16992600" y="9029700"/>
            <a:chExt cx="762000" cy="76835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7754600" y="9029700"/>
              <a:ext cx="0" cy="668771"/>
            </a:xfrm>
            <a:prstGeom prst="line">
              <a:avLst/>
            </a:prstGeom>
            <a:ln w="31750">
              <a:solidFill>
                <a:srgbClr val="BBED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6992600" y="9791700"/>
              <a:ext cx="685801" cy="635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35400" y="9258300"/>
            <a:ext cx="1061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>
                <a:solidFill>
                  <a:srgbClr val="003876"/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F592-86A0-415E-B2D9-7BCA065AC71A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1B4A-B023-4C9D-B8EA-F0C0B4E1BA19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2286001" y="0"/>
            <a:ext cx="13716000" cy="5264945"/>
          </a:xfrm>
          <a:prstGeom prst="rect">
            <a:avLst/>
          </a:prstGeom>
        </p:spPr>
        <p:txBody>
          <a:bodyPr anchor="b"/>
          <a:lstStyle>
            <a:lvl1pPr algn="ctr">
              <a:defRPr sz="8994"/>
            </a:lvl1pPr>
          </a:lstStyle>
          <a:p>
            <a:pPr lvl="0">
              <a:defRPr sz="1800"/>
            </a:pPr>
            <a:r>
              <a:rPr sz="8994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2286001" y="5403110"/>
            <a:ext cx="13716000" cy="488394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599"/>
            </a:lvl1pPr>
          </a:lstStyle>
          <a:p>
            <a:pPr lvl="0">
              <a:defRPr sz="1800"/>
            </a:pPr>
            <a:r>
              <a:rPr sz="3599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1631350"/>
            <a:fld id="{CC0B9128-7AD4-4649-9E60-1A90669E29A6}" type="slidenum">
              <a:rPr lang="ru-RU" smtClean="0"/>
              <a:pPr defTabSz="163135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352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 rot="8137962">
            <a:off x="-2348598" y="-2439062"/>
            <a:ext cx="5771292" cy="5703303"/>
          </a:xfrm>
          <a:prstGeom prst="roundRect">
            <a:avLst>
              <a:gd name="adj" fmla="val 9134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 rot="18886302">
            <a:off x="8529194" y="778584"/>
            <a:ext cx="16267320" cy="15908058"/>
          </a:xfrm>
          <a:prstGeom prst="roundRect">
            <a:avLst>
              <a:gd name="adj" fmla="val 3923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Название презентации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751" y="2837704"/>
            <a:ext cx="18462162" cy="284500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9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 rot="8137962">
            <a:off x="15685280" y="7793039"/>
            <a:ext cx="4526907" cy="4473578"/>
          </a:xfrm>
          <a:prstGeom prst="roundRect">
            <a:avLst>
              <a:gd name="adj" fmla="val 6985"/>
            </a:avLst>
          </a:prstGeom>
          <a:solidFill>
            <a:srgbClr val="7A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11271034" y="1465688"/>
            <a:ext cx="4592603" cy="789329"/>
          </a:xfrm>
          <a:prstGeom prst="roundRect">
            <a:avLst>
              <a:gd name="adj" fmla="val 31709"/>
            </a:avLst>
          </a:prstGeom>
          <a:solidFill>
            <a:srgbClr val="B2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2" y="8625873"/>
            <a:ext cx="1411220" cy="10678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04" y="8579106"/>
            <a:ext cx="1614024" cy="106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4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лай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 userDrawn="1"/>
        </p:nvSpPr>
        <p:spPr>
          <a:xfrm rot="5400000">
            <a:off x="-1876930" y="1876925"/>
            <a:ext cx="10287005" cy="6533151"/>
          </a:xfrm>
          <a:prstGeom prst="round2SameRect">
            <a:avLst>
              <a:gd name="adj1" fmla="val 9984"/>
              <a:gd name="adj2" fmla="val 0"/>
            </a:avLst>
          </a:prstGeom>
          <a:solidFill>
            <a:srgbClr val="7A90AA"/>
          </a:solidFill>
          <a:ln>
            <a:noFill/>
          </a:ln>
          <a:effectLst>
            <a:outerShdw blurRad="368300" dist="25400" sx="108000" sy="108000" algn="ctr" rotWithShape="0">
              <a:srgbClr val="7A90AA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762" y="2193680"/>
            <a:ext cx="5877428" cy="178355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0000"/>
              </a:lnSpc>
              <a:spcBef>
                <a:spcPts val="1500"/>
              </a:spcBef>
              <a:defRPr sz="6600" b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2762" y="4531443"/>
            <a:ext cx="4928052" cy="52149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Шаблон для текста. </a:t>
            </a:r>
            <a:br>
              <a:rPr lang="ru-RU" dirty="0"/>
            </a:br>
            <a:r>
              <a:rPr lang="ru-RU" dirty="0"/>
              <a:t>Вставьте сюда ваш текст. </a:t>
            </a:r>
          </a:p>
          <a:p>
            <a:pPr lvl="0"/>
            <a:r>
              <a:rPr lang="ru-RU" dirty="0"/>
              <a:t>Ниже приводится только пример того, как текст будет выглядеть в итоге. </a:t>
            </a: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 rot="18886302">
            <a:off x="13956649" y="-3617031"/>
            <a:ext cx="8253059" cy="7584053"/>
          </a:xfrm>
          <a:prstGeom prst="roundRect">
            <a:avLst>
              <a:gd name="adj" fmla="val 5260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 rot="16200000">
            <a:off x="15970357" y="5900831"/>
            <a:ext cx="3336404" cy="597627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3"/>
            <a:ext cx="1246094" cy="8244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45" y="301922"/>
            <a:ext cx="1215378" cy="9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лайд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 rot="8137962">
            <a:off x="77498" y="-1876847"/>
            <a:ext cx="4367744" cy="4316289"/>
          </a:xfrm>
          <a:prstGeom prst="roundRect">
            <a:avLst>
              <a:gd name="adj" fmla="val 12349"/>
            </a:avLst>
          </a:prstGeom>
          <a:solidFill>
            <a:srgbClr val="B2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265" y="1930921"/>
            <a:ext cx="13891115" cy="812531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139911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600" b="0" i="0" kern="1200" cap="none" spc="-75" baseline="0" dirty="0">
                <a:ln w="3175">
                  <a:noFill/>
                </a:ln>
                <a:solidFill>
                  <a:srgbClr val="383838"/>
                </a:solidFill>
                <a:effectLst/>
                <a:latin typeface="Montserrat" panose="00000500000000000000" pitchFamily="2" charset="-52"/>
                <a:ea typeface="+mn-ea"/>
                <a:cs typeface="Segoe UI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 rot="8137962">
            <a:off x="13665332" y="5852239"/>
            <a:ext cx="7882485" cy="7789625"/>
          </a:xfrm>
          <a:prstGeom prst="roundRect">
            <a:avLst>
              <a:gd name="adj" fmla="val 9134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-1389190" y="9206027"/>
            <a:ext cx="4592603" cy="789329"/>
          </a:xfrm>
          <a:prstGeom prst="roundRect">
            <a:avLst>
              <a:gd name="adj" fmla="val 31709"/>
            </a:avLst>
          </a:prstGeom>
          <a:solidFill>
            <a:srgbClr val="7A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3"/>
            <a:ext cx="1246094" cy="824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28122"/>
            <a:ext cx="1182503" cy="8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>
          <p15:clr>
            <a:srgbClr val="5ACBF0"/>
          </p15:clr>
        </p15:guide>
        <p15:guide id="4" orient="horz" pos="24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лай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 rot="18886302">
            <a:off x="-2518347" y="-2603613"/>
            <a:ext cx="6376673" cy="6400704"/>
          </a:xfrm>
          <a:prstGeom prst="roundRect">
            <a:avLst>
              <a:gd name="adj" fmla="val 10746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030876"/>
            <a:ext cx="15887700" cy="96949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1500"/>
              </a:spcBef>
              <a:defRPr sz="66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2762" y="3677574"/>
            <a:ext cx="15887700" cy="14365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Шаблон для текста. 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как текст будет выглядеть в итоге. </a:t>
            </a: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16238887" y="3208617"/>
            <a:ext cx="3336404" cy="597627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0" y="6041235"/>
            <a:ext cx="18288000" cy="4245765"/>
          </a:xfrm>
          <a:prstGeom prst="round2SameRect">
            <a:avLst>
              <a:gd name="adj1" fmla="val 17873"/>
              <a:gd name="adj2" fmla="val 0"/>
            </a:avLst>
          </a:prstGeom>
          <a:solidFill>
            <a:srgbClr val="7A90AA"/>
          </a:solidFill>
          <a:ln>
            <a:noFill/>
          </a:ln>
          <a:effectLst>
            <a:outerShdw blurRad="368300" dist="25400" sx="108000" sy="108000" algn="ctr" rotWithShape="0">
              <a:srgbClr val="7A90AA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2"/>
            <a:ext cx="1246094" cy="824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13481"/>
            <a:ext cx="1182503" cy="8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3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8405210" y="567654"/>
            <a:ext cx="3336404" cy="597627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rot="16200000" flipH="1">
            <a:off x="8946031" y="945035"/>
            <a:ext cx="10287005" cy="8396936"/>
          </a:xfrm>
          <a:prstGeom prst="round2SameRect">
            <a:avLst>
              <a:gd name="adj1" fmla="val 9984"/>
              <a:gd name="adj2" fmla="val 0"/>
            </a:avLst>
          </a:prstGeom>
          <a:solidFill>
            <a:srgbClr val="7A90AA"/>
          </a:solidFill>
          <a:ln>
            <a:noFill/>
          </a:ln>
          <a:effectLst>
            <a:outerShdw blurRad="368300" dist="25400" sx="108000" sy="108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919753"/>
            <a:ext cx="8001000" cy="56335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4200" b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28625" marR="0" indent="-42862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D4FD7"/>
              </a:buClr>
              <a:buSzTx/>
              <a:buFont typeface="Arial" panose="020B0604020202020204" pitchFamily="34" charset="0"/>
              <a:buChar char="•"/>
              <a:tabLst/>
              <a:defRPr sz="2100">
                <a:solidFill>
                  <a:schemeClr val="tx1"/>
                </a:solidFill>
                <a:latin typeface="Montserrat" panose="00000500000000000000" pitchFamily="2" charset="-52"/>
              </a:defRPr>
            </a:lvl2pPr>
          </a:lstStyle>
          <a:p>
            <a:pPr lvl="1"/>
            <a:r>
              <a:rPr lang="ru-RU" dirty="0"/>
              <a:t>Шаблон для маркированного списка. Вставьте сюда ваш текст. Ниже приводится только пример того, как текст будет выглядеть в итоге</a:t>
            </a:r>
          </a:p>
          <a:p>
            <a:pPr lvl="1"/>
            <a:r>
              <a:rPr lang="ru-RU" dirty="0"/>
              <a:t>Шаблон для маркированного списка. Вставьте сюда ваш текст. Ниже приводится только пример того, как текст будет выглядеть в итоге</a:t>
            </a:r>
          </a:p>
          <a:p>
            <a:pPr marL="342900" marR="0" lvl="1" indent="-342900" algn="l" defTabSz="13716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D4F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01426" y="1643063"/>
            <a:ext cx="6015038" cy="6115671"/>
          </a:xfrm>
          <a:prstGeom prst="roundRect">
            <a:avLst>
              <a:gd name="adj" fmla="val 9804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lnSpc>
                <a:spcPct val="100000"/>
              </a:lnSpc>
              <a:buNone/>
              <a:defRPr sz="2100" baseline="0">
                <a:solidFill>
                  <a:srgbClr val="7A90AA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Нажмите, чтобы добавить изображение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4847" y="8116670"/>
            <a:ext cx="7081617" cy="14365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Шаблон для текста. </a:t>
            </a:r>
            <a:br>
              <a:rPr lang="ru-RU" dirty="0"/>
            </a:br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 rot="8137962">
            <a:off x="350702" y="-2023328"/>
            <a:ext cx="4367744" cy="4316289"/>
          </a:xfrm>
          <a:prstGeom prst="roundRect">
            <a:avLst>
              <a:gd name="adj" fmla="val 12349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2"/>
            <a:ext cx="1246094" cy="824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13481"/>
            <a:ext cx="1182503" cy="8947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778669"/>
            <a:ext cx="8001000" cy="178355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ct val="80000"/>
              </a:lnSpc>
              <a:spcBef>
                <a:spcPts val="1500"/>
              </a:spcBef>
              <a:defRPr sz="66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9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 rot="18886302">
            <a:off x="12134865" y="-4511301"/>
            <a:ext cx="10568193" cy="10544321"/>
          </a:xfrm>
          <a:prstGeom prst="roundRect">
            <a:avLst>
              <a:gd name="adj" fmla="val 7487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0590" y="1772494"/>
            <a:ext cx="15887700" cy="24753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1500"/>
              </a:spcBef>
              <a:defRPr sz="66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r>
              <a:rPr lang="en-US" dirty="0"/>
              <a:t> </a:t>
            </a:r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 заголовок слайда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2"/>
            <a:ext cx="1246094" cy="824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13481"/>
            <a:ext cx="1182503" cy="89476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 userDrawn="1"/>
        </p:nvSpPr>
        <p:spPr>
          <a:xfrm rot="18886302">
            <a:off x="-3340688" y="5891980"/>
            <a:ext cx="7821978" cy="7804310"/>
          </a:xfrm>
          <a:prstGeom prst="roundRect">
            <a:avLst>
              <a:gd name="adj" fmla="val 7487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 rot="5400000">
            <a:off x="3946" y="2600641"/>
            <a:ext cx="1604987" cy="492647"/>
          </a:xfrm>
          <a:prstGeom prst="roundRect">
            <a:avLst>
              <a:gd name="adj" fmla="val 31709"/>
            </a:avLst>
          </a:prstGeom>
          <a:solidFill>
            <a:srgbClr val="B2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40641" y="4812080"/>
            <a:ext cx="5979068" cy="11687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4817" y="4812080"/>
            <a:ext cx="5979068" cy="11687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0639" y="7056501"/>
            <a:ext cx="5979068" cy="11687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24815" y="7060944"/>
            <a:ext cx="5979068" cy="11687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</p:spTree>
    <p:extLst>
      <p:ext uri="{BB962C8B-B14F-4D97-AF65-F5344CB8AC3E}">
        <p14:creationId xmlns:p14="http://schemas.microsoft.com/office/powerpoint/2010/main" val="235068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 userDrawn="1"/>
        </p:nvSpPr>
        <p:spPr>
          <a:xfrm>
            <a:off x="10715621" y="1208242"/>
            <a:ext cx="2571755" cy="846674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054915"/>
            <a:ext cx="8569842" cy="140976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0000"/>
              </a:lnSpc>
              <a:spcBef>
                <a:spcPts val="1500"/>
              </a:spcBef>
              <a:defRPr sz="66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2"/>
            <a:ext cx="1246094" cy="824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13481"/>
            <a:ext cx="1182503" cy="894761"/>
          </a:xfrm>
          <a:prstGeom prst="rect">
            <a:avLst/>
          </a:prstGeom>
        </p:spPr>
      </p:pic>
      <p:sp>
        <p:nvSpPr>
          <p:cNvPr id="1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1" y="4004522"/>
            <a:ext cx="8000999" cy="37821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D4FD7"/>
              </a:buClr>
              <a:buNone/>
              <a:defRPr sz="2700">
                <a:latin typeface="Montserrat" panose="00000500000000000000" pitchFamily="2" charset="-52"/>
              </a:defRPr>
            </a:lvl1pPr>
            <a:lvl2pPr marL="685800" indent="0">
              <a:buClr>
                <a:srgbClr val="3D4FD7"/>
              </a:buClr>
              <a:buNone/>
              <a:defRPr sz="3000">
                <a:latin typeface="Corbel Light" panose="020B0303020204020204" pitchFamily="34" charset="0"/>
              </a:defRPr>
            </a:lvl2pPr>
            <a:lvl3pPr>
              <a:buClr>
                <a:srgbClr val="3D4FD7"/>
              </a:buClr>
              <a:defRPr sz="2700">
                <a:latin typeface="Corbel Light" panose="020B0303020204020204" pitchFamily="34" charset="0"/>
              </a:defRPr>
            </a:lvl3pPr>
            <a:lvl4pPr>
              <a:buClr>
                <a:srgbClr val="3D4FD7"/>
              </a:buClr>
              <a:defRPr sz="2400">
                <a:latin typeface="Corbel Light" panose="020B0303020204020204" pitchFamily="34" charset="0"/>
              </a:defRPr>
            </a:lvl4pPr>
            <a:lvl5pPr>
              <a:buClr>
                <a:srgbClr val="3D4FD7"/>
              </a:buClr>
              <a:defRPr sz="2400">
                <a:latin typeface="Corbel Light" panose="020B0303020204020204" pitchFamily="34" charset="0"/>
              </a:defRPr>
            </a:lvl5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</a:t>
            </a:r>
            <a:br>
              <a:rPr lang="ru-RU" dirty="0"/>
            </a:br>
            <a:r>
              <a:rPr lang="ru-RU" dirty="0"/>
              <a:t>того, как текст будет выглядеть </a:t>
            </a:r>
            <a:br>
              <a:rPr lang="ru-RU" dirty="0"/>
            </a:br>
            <a:r>
              <a:rPr lang="ru-RU" dirty="0"/>
              <a:t>в итоге.</a:t>
            </a:r>
          </a:p>
          <a:p>
            <a:pPr lvl="0"/>
            <a:r>
              <a:rPr lang="ru-RU" dirty="0"/>
              <a:t>Шаблон. 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 userDrawn="1"/>
        </p:nvSpPr>
        <p:spPr>
          <a:xfrm flipH="1">
            <a:off x="11172824" y="1890065"/>
            <a:ext cx="7115175" cy="8396936"/>
          </a:xfrm>
          <a:prstGeom prst="round2SameRect">
            <a:avLst>
              <a:gd name="adj1" fmla="val 10787"/>
              <a:gd name="adj2" fmla="val 0"/>
            </a:avLst>
          </a:prstGeom>
          <a:solidFill>
            <a:srgbClr val="7A90AA"/>
          </a:solidFill>
          <a:ln>
            <a:noFill/>
          </a:ln>
          <a:effectLst>
            <a:outerShdw blurRad="368300" sx="106000" sy="106000" algn="ctr" rotWithShape="0">
              <a:schemeClr val="bg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0"/>
          </p:nvPr>
        </p:nvSpPr>
        <p:spPr>
          <a:xfrm>
            <a:off x="11772903" y="2948308"/>
            <a:ext cx="6129336" cy="35269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None/>
              <a:defRPr sz="4200" b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defRPr sz="3000">
                <a:solidFill>
                  <a:schemeClr val="tx1"/>
                </a:solidFill>
                <a:latin typeface="Montserrat" panose="00000500000000000000" pitchFamily="2" charset="-52"/>
              </a:defRPr>
            </a:lvl2pPr>
            <a:lvl3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defRPr sz="2700">
                <a:solidFill>
                  <a:schemeClr val="tx1"/>
                </a:solidFill>
                <a:latin typeface="Montserrat" panose="00000500000000000000" pitchFamily="2" charset="-52"/>
              </a:defRPr>
            </a:lvl3pPr>
            <a:lvl4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4pPr>
            <a:lvl5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83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D72-6FF0-4886-B1AC-D17837687B26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 rot="18886302">
            <a:off x="12702512" y="4720990"/>
            <a:ext cx="9905940" cy="9883565"/>
          </a:xfrm>
          <a:prstGeom prst="roundRect">
            <a:avLst>
              <a:gd name="adj" fmla="val 8608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999" y="1863409"/>
            <a:ext cx="15444788" cy="103118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80000"/>
              </a:lnSpc>
              <a:spcBef>
                <a:spcPts val="1500"/>
              </a:spcBef>
              <a:defRPr sz="66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2"/>
            <a:ext cx="1246094" cy="8244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13481"/>
            <a:ext cx="1182503" cy="894761"/>
          </a:xfrm>
          <a:prstGeom prst="rect">
            <a:avLst/>
          </a:prstGeom>
        </p:spPr>
      </p:pic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1143002" y="6478928"/>
            <a:ext cx="15444786" cy="2683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3D4FD7"/>
              </a:buClr>
              <a:defRPr sz="3000"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buClr>
                <a:srgbClr val="3D4FD7"/>
              </a:buClr>
              <a:defRPr sz="2700">
                <a:latin typeface="Montserrat" panose="00000500000000000000" pitchFamily="2" charset="-52"/>
              </a:defRPr>
            </a:lvl2pPr>
            <a:lvl3pPr>
              <a:lnSpc>
                <a:spcPct val="100000"/>
              </a:lnSpc>
              <a:buClr>
                <a:srgbClr val="3D4FD7"/>
              </a:buClr>
              <a:defRPr sz="2400">
                <a:latin typeface="Montserrat" panose="00000500000000000000" pitchFamily="2" charset="-52"/>
              </a:defRPr>
            </a:lvl3pPr>
            <a:lvl4pPr>
              <a:lnSpc>
                <a:spcPct val="100000"/>
              </a:lnSpc>
              <a:buClr>
                <a:srgbClr val="3D4FD7"/>
              </a:buClr>
              <a:defRPr sz="2100">
                <a:latin typeface="Montserrat" panose="00000500000000000000" pitchFamily="2" charset="-52"/>
              </a:defRPr>
            </a:lvl4pPr>
            <a:lvl5pPr>
              <a:lnSpc>
                <a:spcPct val="100000"/>
              </a:lnSpc>
              <a:buClr>
                <a:srgbClr val="3D4FD7"/>
              </a:buClr>
              <a:defRPr sz="21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1" y="3428260"/>
            <a:ext cx="15487649" cy="24153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D4FD7"/>
              </a:buClr>
              <a:buNone/>
              <a:defRPr sz="3000">
                <a:latin typeface="Montserrat" panose="00000500000000000000" pitchFamily="2" charset="-52"/>
              </a:defRPr>
            </a:lvl1pPr>
            <a:lvl2pPr marL="685800" indent="0">
              <a:buClr>
                <a:srgbClr val="3D4FD7"/>
              </a:buClr>
              <a:buNone/>
              <a:defRPr sz="3000">
                <a:latin typeface="Corbel Light" panose="020B0303020204020204" pitchFamily="34" charset="0"/>
              </a:defRPr>
            </a:lvl2pPr>
            <a:lvl3pPr>
              <a:buClr>
                <a:srgbClr val="3D4FD7"/>
              </a:buClr>
              <a:defRPr sz="2700">
                <a:latin typeface="Corbel Light" panose="020B0303020204020204" pitchFamily="34" charset="0"/>
              </a:defRPr>
            </a:lvl3pPr>
            <a:lvl4pPr>
              <a:buClr>
                <a:srgbClr val="3D4FD7"/>
              </a:buClr>
              <a:defRPr sz="2400">
                <a:latin typeface="Corbel Light" panose="020B0303020204020204" pitchFamily="34" charset="0"/>
              </a:defRPr>
            </a:lvl4pPr>
            <a:lvl5pPr>
              <a:buClr>
                <a:srgbClr val="3D4FD7"/>
              </a:buClr>
              <a:defRPr sz="2400">
                <a:latin typeface="Corbel Light" panose="020B0303020204020204" pitchFamily="34" charset="0"/>
              </a:defRPr>
            </a:lvl5pPr>
          </a:lstStyle>
          <a:p>
            <a:pPr lvl="0"/>
            <a:r>
              <a:rPr lang="ru-RU" dirty="0"/>
              <a:t>Вставьте сюда ваш текст. 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</a:t>
            </a:r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>
            <a:off x="8144772" y="859442"/>
            <a:ext cx="4713978" cy="564225"/>
          </a:xfrm>
          <a:prstGeom prst="roundRect">
            <a:avLst>
              <a:gd name="adj" fmla="val 31709"/>
            </a:avLst>
          </a:prstGeom>
          <a:solidFill>
            <a:srgbClr val="7A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 rot="18886302">
            <a:off x="16588608" y="-1092129"/>
            <a:ext cx="2817585" cy="2811221"/>
          </a:xfrm>
          <a:prstGeom prst="roundRect">
            <a:avLst>
              <a:gd name="adj" fmla="val 13547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9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>
          <p15:clr>
            <a:srgbClr val="5ACBF0"/>
          </p15:clr>
        </p15:guide>
        <p15:guide id="4" orient="horz" pos="24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rgbClr val="7A9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3"/>
            <a:ext cx="1246094" cy="82440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 userDrawn="1"/>
        </p:nvSpPr>
        <p:spPr>
          <a:xfrm rot="18886302">
            <a:off x="12702512" y="4720990"/>
            <a:ext cx="9905940" cy="9883565"/>
          </a:xfrm>
          <a:prstGeom prst="roundRect">
            <a:avLst>
              <a:gd name="adj" fmla="val 8608"/>
            </a:avLst>
          </a:prstGeom>
          <a:solidFill>
            <a:srgbClr val="C4CED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 rot="18886302">
            <a:off x="16588608" y="-1092129"/>
            <a:ext cx="2817585" cy="2811221"/>
          </a:xfrm>
          <a:prstGeom prst="roundRect">
            <a:avLst>
              <a:gd name="adj" fmla="val 13547"/>
            </a:avLst>
          </a:prstGeom>
          <a:solidFill>
            <a:srgbClr val="C4C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999" y="1863409"/>
            <a:ext cx="15487649" cy="103118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70000"/>
              </a:lnSpc>
              <a:spcBef>
                <a:spcPts val="1500"/>
              </a:spcBef>
              <a:defRPr sz="6600" b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1143002" y="6562327"/>
            <a:ext cx="15444786" cy="2683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tx1"/>
              </a:buClr>
              <a:defRPr sz="30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buClr>
                <a:schemeClr val="tx1"/>
              </a:buClr>
              <a:defRPr sz="2700">
                <a:solidFill>
                  <a:schemeClr val="tx1"/>
                </a:solidFill>
                <a:latin typeface="Montserrat" panose="00000500000000000000" pitchFamily="2" charset="-52"/>
              </a:defRPr>
            </a:lvl2pPr>
            <a:lvl3pPr>
              <a:lnSpc>
                <a:spcPct val="100000"/>
              </a:lnSpc>
              <a:buClr>
                <a:schemeClr val="tx1"/>
              </a:buClr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sz="2100">
                <a:solidFill>
                  <a:schemeClr val="tx1"/>
                </a:solidFill>
                <a:latin typeface="Montserrat" panose="00000500000000000000" pitchFamily="2" charset="-52"/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2100">
                <a:solidFill>
                  <a:schemeClr val="tx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1" y="3428260"/>
            <a:ext cx="15487649" cy="26004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D4FD7"/>
              </a:buClr>
              <a:buNone/>
              <a:defRPr sz="30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685800" indent="0">
              <a:buClr>
                <a:srgbClr val="3D4FD7"/>
              </a:buClr>
              <a:buNone/>
              <a:defRPr sz="3000">
                <a:latin typeface="Corbel Light" panose="020B0303020204020204" pitchFamily="34" charset="0"/>
              </a:defRPr>
            </a:lvl2pPr>
            <a:lvl3pPr>
              <a:buClr>
                <a:srgbClr val="3D4FD7"/>
              </a:buClr>
              <a:defRPr sz="2700">
                <a:latin typeface="Corbel Light" panose="020B0303020204020204" pitchFamily="34" charset="0"/>
              </a:defRPr>
            </a:lvl3pPr>
            <a:lvl4pPr>
              <a:buClr>
                <a:srgbClr val="3D4FD7"/>
              </a:buClr>
              <a:defRPr sz="2400">
                <a:latin typeface="Corbel Light" panose="020B0303020204020204" pitchFamily="34" charset="0"/>
              </a:defRPr>
            </a:lvl4pPr>
            <a:lvl5pPr>
              <a:buClr>
                <a:srgbClr val="3D4FD7"/>
              </a:buClr>
              <a:defRPr sz="2400">
                <a:latin typeface="Corbel Light" panose="020B0303020204020204" pitchFamily="34" charset="0"/>
              </a:defRPr>
            </a:lvl5pPr>
          </a:lstStyle>
          <a:p>
            <a:pPr lvl="0"/>
            <a:r>
              <a:rPr lang="ru-RU" dirty="0"/>
              <a:t>Вставьте сюда ваш текст. 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</a:t>
            </a: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 rot="5400000">
            <a:off x="12992743" y="-329931"/>
            <a:ext cx="2571755" cy="846674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45" y="301922"/>
            <a:ext cx="1215378" cy="9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 userDrawn="1"/>
        </p:nvSpPr>
        <p:spPr>
          <a:xfrm rot="8137962">
            <a:off x="13886693" y="-3392800"/>
            <a:ext cx="7882485" cy="7813358"/>
          </a:xfrm>
          <a:prstGeom prst="roundRect">
            <a:avLst>
              <a:gd name="adj" fmla="val 9134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4273" y="1704888"/>
            <a:ext cx="8358825" cy="101566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l" defTabSz="139911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b="0" i="0" kern="1200" cap="none" spc="-7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  <a:ea typeface="+mn-ea"/>
                <a:cs typeface="Segoe UI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4273" y="3014954"/>
            <a:ext cx="7869726" cy="23021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30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как текст будет выглядеть в итоге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2"/>
            <a:ext cx="1246094" cy="8244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13481"/>
            <a:ext cx="1182503" cy="894761"/>
          </a:xfrm>
          <a:prstGeom prst="rect">
            <a:avLst/>
          </a:prstGeom>
        </p:spPr>
      </p:pic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87000" y="1612554"/>
            <a:ext cx="6858000" cy="3543300"/>
          </a:xfrm>
          <a:prstGeom prst="roundRect">
            <a:avLst>
              <a:gd name="adj" fmla="val 9902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buNone/>
              <a:defRPr sz="2100" baseline="0">
                <a:solidFill>
                  <a:srgbClr val="7A90AA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Нажмите, чтобы добавить изображение</a:t>
            </a:r>
            <a:endParaRPr lang="en-US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/>
          </p:nvPr>
        </p:nvSpPr>
        <p:spPr>
          <a:xfrm>
            <a:off x="1274273" y="5903749"/>
            <a:ext cx="7869726" cy="2683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3D4FD7"/>
              </a:buClr>
              <a:defRPr sz="3000"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buClr>
                <a:srgbClr val="3D4FD7"/>
              </a:buClr>
              <a:defRPr sz="2700">
                <a:latin typeface="Montserrat" panose="00000500000000000000" pitchFamily="2" charset="-52"/>
              </a:defRPr>
            </a:lvl2pPr>
            <a:lvl3pPr>
              <a:lnSpc>
                <a:spcPct val="100000"/>
              </a:lnSpc>
              <a:buClr>
                <a:srgbClr val="3D4FD7"/>
              </a:buClr>
              <a:defRPr sz="2400">
                <a:latin typeface="Montserrat" panose="00000500000000000000" pitchFamily="2" charset="-52"/>
              </a:defRPr>
            </a:lvl3pPr>
            <a:lvl4pPr>
              <a:lnSpc>
                <a:spcPct val="100000"/>
              </a:lnSpc>
              <a:buClr>
                <a:srgbClr val="3D4FD7"/>
              </a:buClr>
              <a:defRPr sz="2100">
                <a:latin typeface="Montserrat" panose="00000500000000000000" pitchFamily="2" charset="-52"/>
              </a:defRPr>
            </a:lvl4pPr>
            <a:lvl5pPr>
              <a:lnSpc>
                <a:spcPct val="100000"/>
              </a:lnSpc>
              <a:buClr>
                <a:srgbClr val="3D4FD7"/>
              </a:buClr>
              <a:defRPr sz="21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 rot="16200000">
            <a:off x="-414717" y="9760677"/>
            <a:ext cx="2051757" cy="564225"/>
          </a:xfrm>
          <a:prstGeom prst="roundRect">
            <a:avLst>
              <a:gd name="adj" fmla="val 31709"/>
            </a:avLst>
          </a:prstGeom>
          <a:solidFill>
            <a:srgbClr val="7A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87000" y="5473611"/>
            <a:ext cx="6858000" cy="3543300"/>
          </a:xfrm>
          <a:prstGeom prst="roundRect">
            <a:avLst>
              <a:gd name="adj" fmla="val 9902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buNone/>
              <a:defRPr sz="2100" baseline="0">
                <a:solidFill>
                  <a:srgbClr val="7A90AA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Нажмите, чтобы добавить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08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 rot="8137962">
            <a:off x="-2348598" y="-2439062"/>
            <a:ext cx="5771292" cy="5703303"/>
          </a:xfrm>
          <a:prstGeom prst="roundRect">
            <a:avLst>
              <a:gd name="adj" fmla="val 9134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 rot="18886302">
            <a:off x="8529194" y="778584"/>
            <a:ext cx="16267320" cy="15908058"/>
          </a:xfrm>
          <a:prstGeom prst="roundRect">
            <a:avLst>
              <a:gd name="adj" fmla="val 3923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Название презентации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751" y="2837704"/>
            <a:ext cx="18462162" cy="284500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9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 rot="8137962">
            <a:off x="15685280" y="7793039"/>
            <a:ext cx="4526907" cy="4473578"/>
          </a:xfrm>
          <a:prstGeom prst="roundRect">
            <a:avLst>
              <a:gd name="adj" fmla="val 6985"/>
            </a:avLst>
          </a:prstGeom>
          <a:solidFill>
            <a:srgbClr val="7A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11271034" y="1465688"/>
            <a:ext cx="4592603" cy="789329"/>
          </a:xfrm>
          <a:prstGeom prst="roundRect">
            <a:avLst>
              <a:gd name="adj" fmla="val 31709"/>
            </a:avLst>
          </a:prstGeom>
          <a:solidFill>
            <a:srgbClr val="B2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2" y="8625873"/>
            <a:ext cx="1411220" cy="10678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04" y="8579106"/>
            <a:ext cx="1614024" cy="106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15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лай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 userDrawn="1"/>
        </p:nvSpPr>
        <p:spPr>
          <a:xfrm rot="5400000">
            <a:off x="-1876930" y="1876925"/>
            <a:ext cx="10287005" cy="6533151"/>
          </a:xfrm>
          <a:prstGeom prst="round2SameRect">
            <a:avLst>
              <a:gd name="adj1" fmla="val 9984"/>
              <a:gd name="adj2" fmla="val 0"/>
            </a:avLst>
          </a:prstGeom>
          <a:solidFill>
            <a:srgbClr val="7A90AA"/>
          </a:solidFill>
          <a:ln>
            <a:noFill/>
          </a:ln>
          <a:effectLst>
            <a:outerShdw blurRad="368300" dist="25400" sx="108000" sy="108000" algn="ctr" rotWithShape="0">
              <a:srgbClr val="7A90AA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762" y="2193680"/>
            <a:ext cx="5877428" cy="178355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0000"/>
              </a:lnSpc>
              <a:spcBef>
                <a:spcPts val="1500"/>
              </a:spcBef>
              <a:defRPr sz="6600" b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2762" y="4531443"/>
            <a:ext cx="4928052" cy="52149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Шаблон для текста. </a:t>
            </a:r>
            <a:br>
              <a:rPr lang="ru-RU" dirty="0"/>
            </a:br>
            <a:r>
              <a:rPr lang="ru-RU" dirty="0"/>
              <a:t>Вставьте сюда ваш текст. </a:t>
            </a:r>
          </a:p>
          <a:p>
            <a:pPr lvl="0"/>
            <a:r>
              <a:rPr lang="ru-RU" dirty="0"/>
              <a:t>Ниже приводится только пример того, как текст будет выглядеть в итоге. </a:t>
            </a: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 rot="18886302">
            <a:off x="13956649" y="-3617031"/>
            <a:ext cx="8253059" cy="7584053"/>
          </a:xfrm>
          <a:prstGeom prst="roundRect">
            <a:avLst>
              <a:gd name="adj" fmla="val 5260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 rot="16200000">
            <a:off x="15970357" y="5900831"/>
            <a:ext cx="3336404" cy="597627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3"/>
            <a:ext cx="1246094" cy="8244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45" y="301922"/>
            <a:ext cx="1215378" cy="9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лайд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 rot="8137962">
            <a:off x="77498" y="-1876847"/>
            <a:ext cx="4367744" cy="4316289"/>
          </a:xfrm>
          <a:prstGeom prst="roundRect">
            <a:avLst>
              <a:gd name="adj" fmla="val 12349"/>
            </a:avLst>
          </a:prstGeom>
          <a:solidFill>
            <a:srgbClr val="B2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5265" y="1930921"/>
            <a:ext cx="13891115" cy="812531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139911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600" b="0" i="0" kern="1200" cap="none" spc="-75" baseline="0" dirty="0">
                <a:ln w="3175">
                  <a:noFill/>
                </a:ln>
                <a:solidFill>
                  <a:srgbClr val="383838"/>
                </a:solidFill>
                <a:effectLst/>
                <a:latin typeface="Montserrat" panose="00000500000000000000" pitchFamily="2" charset="-52"/>
                <a:ea typeface="+mn-ea"/>
                <a:cs typeface="Segoe UI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 rot="8137962">
            <a:off x="13665332" y="5852239"/>
            <a:ext cx="7882485" cy="7789625"/>
          </a:xfrm>
          <a:prstGeom prst="roundRect">
            <a:avLst>
              <a:gd name="adj" fmla="val 9134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-1389190" y="9206027"/>
            <a:ext cx="4592603" cy="789329"/>
          </a:xfrm>
          <a:prstGeom prst="roundRect">
            <a:avLst>
              <a:gd name="adj" fmla="val 31709"/>
            </a:avLst>
          </a:prstGeom>
          <a:solidFill>
            <a:srgbClr val="7A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3"/>
            <a:ext cx="1246094" cy="824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28122"/>
            <a:ext cx="1182503" cy="8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>
          <p15:clr>
            <a:srgbClr val="5ACBF0"/>
          </p15:clr>
        </p15:guide>
        <p15:guide id="4" orient="horz" pos="2488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лай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 rot="18886302">
            <a:off x="-2518347" y="-2603613"/>
            <a:ext cx="6376673" cy="6400704"/>
          </a:xfrm>
          <a:prstGeom prst="roundRect">
            <a:avLst>
              <a:gd name="adj" fmla="val 10746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030876"/>
            <a:ext cx="15887700" cy="96949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1500"/>
              </a:spcBef>
              <a:defRPr sz="66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2762" y="3677574"/>
            <a:ext cx="15887700" cy="14365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Шаблон для текста. 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как текст будет выглядеть в итоге. </a:t>
            </a: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16238887" y="3208617"/>
            <a:ext cx="3336404" cy="597627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 userDrawn="1"/>
        </p:nvSpPr>
        <p:spPr>
          <a:xfrm>
            <a:off x="0" y="6041235"/>
            <a:ext cx="18288000" cy="4245765"/>
          </a:xfrm>
          <a:prstGeom prst="round2SameRect">
            <a:avLst>
              <a:gd name="adj1" fmla="val 17873"/>
              <a:gd name="adj2" fmla="val 0"/>
            </a:avLst>
          </a:prstGeom>
          <a:solidFill>
            <a:srgbClr val="7A90AA"/>
          </a:solidFill>
          <a:ln>
            <a:noFill/>
          </a:ln>
          <a:effectLst>
            <a:outerShdw blurRad="368300" dist="25400" sx="108000" sy="108000" algn="ctr" rotWithShape="0">
              <a:srgbClr val="7A90AA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2"/>
            <a:ext cx="1246094" cy="824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13481"/>
            <a:ext cx="1182503" cy="8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17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8405210" y="567654"/>
            <a:ext cx="3336404" cy="597627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rot="16200000" flipH="1">
            <a:off x="8946031" y="945035"/>
            <a:ext cx="10287005" cy="8396936"/>
          </a:xfrm>
          <a:prstGeom prst="round2SameRect">
            <a:avLst>
              <a:gd name="adj1" fmla="val 9984"/>
              <a:gd name="adj2" fmla="val 0"/>
            </a:avLst>
          </a:prstGeom>
          <a:solidFill>
            <a:srgbClr val="7A90AA"/>
          </a:solidFill>
          <a:ln>
            <a:noFill/>
          </a:ln>
          <a:effectLst>
            <a:outerShdw blurRad="368300" dist="25400" sx="108000" sy="108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919753"/>
            <a:ext cx="8001000" cy="56335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4200" b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28625" marR="0" indent="-42862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D4FD7"/>
              </a:buClr>
              <a:buSzTx/>
              <a:buFont typeface="Arial" panose="020B0604020202020204" pitchFamily="34" charset="0"/>
              <a:buChar char="•"/>
              <a:tabLst/>
              <a:defRPr sz="2100">
                <a:solidFill>
                  <a:schemeClr val="tx1"/>
                </a:solidFill>
                <a:latin typeface="Montserrat" panose="00000500000000000000" pitchFamily="2" charset="-52"/>
              </a:defRPr>
            </a:lvl2pPr>
          </a:lstStyle>
          <a:p>
            <a:pPr lvl="1"/>
            <a:r>
              <a:rPr lang="ru-RU" dirty="0"/>
              <a:t>Шаблон для маркированного списка. Вставьте сюда ваш текст. Ниже приводится только пример того, как текст будет выглядеть в итоге</a:t>
            </a:r>
          </a:p>
          <a:p>
            <a:pPr lvl="1"/>
            <a:r>
              <a:rPr lang="ru-RU" dirty="0"/>
              <a:t>Шаблон для маркированного списка. Вставьте сюда ваш текст. Ниже приводится только пример того, как текст будет выглядеть в итоге</a:t>
            </a:r>
          </a:p>
          <a:p>
            <a:pPr marL="342900" marR="0" lvl="1" indent="-342900" algn="l" defTabSz="13716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D4F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01426" y="1643063"/>
            <a:ext cx="6015038" cy="6115671"/>
          </a:xfrm>
          <a:prstGeom prst="roundRect">
            <a:avLst>
              <a:gd name="adj" fmla="val 9804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lnSpc>
                <a:spcPct val="100000"/>
              </a:lnSpc>
              <a:buNone/>
              <a:defRPr sz="2100" baseline="0">
                <a:solidFill>
                  <a:srgbClr val="7A90AA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Нажмите, чтобы добавить изображение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4847" y="8116670"/>
            <a:ext cx="7081617" cy="14365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Шаблон для текста. </a:t>
            </a:r>
            <a:br>
              <a:rPr lang="ru-RU" dirty="0"/>
            </a:br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 rot="8137962">
            <a:off x="350702" y="-2023328"/>
            <a:ext cx="4367744" cy="4316289"/>
          </a:xfrm>
          <a:prstGeom prst="roundRect">
            <a:avLst>
              <a:gd name="adj" fmla="val 12349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2"/>
            <a:ext cx="1246094" cy="824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13481"/>
            <a:ext cx="1182503" cy="8947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778669"/>
            <a:ext cx="8001000" cy="178355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ct val="80000"/>
              </a:lnSpc>
              <a:spcBef>
                <a:spcPts val="1500"/>
              </a:spcBef>
              <a:defRPr sz="66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06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 rot="18886302">
            <a:off x="12134865" y="-4511301"/>
            <a:ext cx="10568193" cy="10544321"/>
          </a:xfrm>
          <a:prstGeom prst="roundRect">
            <a:avLst>
              <a:gd name="adj" fmla="val 7487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0590" y="1772494"/>
            <a:ext cx="15887700" cy="24753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1500"/>
              </a:spcBef>
              <a:defRPr sz="66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r>
              <a:rPr lang="en-US" dirty="0"/>
              <a:t> </a:t>
            </a:r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 заголовок слайда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2"/>
            <a:ext cx="1246094" cy="824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13481"/>
            <a:ext cx="1182503" cy="89476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 userDrawn="1"/>
        </p:nvSpPr>
        <p:spPr>
          <a:xfrm rot="18886302">
            <a:off x="-3340688" y="5891980"/>
            <a:ext cx="7821978" cy="7804310"/>
          </a:xfrm>
          <a:prstGeom prst="roundRect">
            <a:avLst>
              <a:gd name="adj" fmla="val 7487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 rot="5400000">
            <a:off x="3946" y="2600641"/>
            <a:ext cx="1604987" cy="492647"/>
          </a:xfrm>
          <a:prstGeom prst="roundRect">
            <a:avLst>
              <a:gd name="adj" fmla="val 31709"/>
            </a:avLst>
          </a:prstGeom>
          <a:solidFill>
            <a:srgbClr val="B2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40641" y="4812080"/>
            <a:ext cx="5979068" cy="11687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4817" y="4812080"/>
            <a:ext cx="5979068" cy="11687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0639" y="7056501"/>
            <a:ext cx="5979068" cy="11687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24815" y="7060944"/>
            <a:ext cx="5979068" cy="11687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 </a:t>
            </a:r>
          </a:p>
        </p:txBody>
      </p:sp>
    </p:spTree>
    <p:extLst>
      <p:ext uri="{BB962C8B-B14F-4D97-AF65-F5344CB8AC3E}">
        <p14:creationId xmlns:p14="http://schemas.microsoft.com/office/powerpoint/2010/main" val="823595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 userDrawn="1"/>
        </p:nvSpPr>
        <p:spPr>
          <a:xfrm>
            <a:off x="10715621" y="1208242"/>
            <a:ext cx="2571755" cy="846674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054915"/>
            <a:ext cx="8569842" cy="140976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0000"/>
              </a:lnSpc>
              <a:spcBef>
                <a:spcPts val="1500"/>
              </a:spcBef>
              <a:defRPr sz="66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2"/>
            <a:ext cx="1246094" cy="824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13481"/>
            <a:ext cx="1182503" cy="894761"/>
          </a:xfrm>
          <a:prstGeom prst="rect">
            <a:avLst/>
          </a:prstGeom>
        </p:spPr>
      </p:pic>
      <p:sp>
        <p:nvSpPr>
          <p:cNvPr id="1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1" y="4004522"/>
            <a:ext cx="8000999" cy="37821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D4FD7"/>
              </a:buClr>
              <a:buNone/>
              <a:defRPr sz="2700">
                <a:latin typeface="Montserrat" panose="00000500000000000000" pitchFamily="2" charset="-52"/>
              </a:defRPr>
            </a:lvl1pPr>
            <a:lvl2pPr marL="685800" indent="0">
              <a:buClr>
                <a:srgbClr val="3D4FD7"/>
              </a:buClr>
              <a:buNone/>
              <a:defRPr sz="3000">
                <a:latin typeface="Corbel Light" panose="020B0303020204020204" pitchFamily="34" charset="0"/>
              </a:defRPr>
            </a:lvl2pPr>
            <a:lvl3pPr>
              <a:buClr>
                <a:srgbClr val="3D4FD7"/>
              </a:buClr>
              <a:defRPr sz="2700">
                <a:latin typeface="Corbel Light" panose="020B0303020204020204" pitchFamily="34" charset="0"/>
              </a:defRPr>
            </a:lvl3pPr>
            <a:lvl4pPr>
              <a:buClr>
                <a:srgbClr val="3D4FD7"/>
              </a:buClr>
              <a:defRPr sz="2400">
                <a:latin typeface="Corbel Light" panose="020B0303020204020204" pitchFamily="34" charset="0"/>
              </a:defRPr>
            </a:lvl4pPr>
            <a:lvl5pPr>
              <a:buClr>
                <a:srgbClr val="3D4FD7"/>
              </a:buClr>
              <a:defRPr sz="2400">
                <a:latin typeface="Corbel Light" panose="020B0303020204020204" pitchFamily="34" charset="0"/>
              </a:defRPr>
            </a:lvl5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</a:t>
            </a:r>
            <a:br>
              <a:rPr lang="ru-RU" dirty="0"/>
            </a:br>
            <a:r>
              <a:rPr lang="ru-RU" dirty="0"/>
              <a:t>того, как текст будет выглядеть </a:t>
            </a:r>
            <a:br>
              <a:rPr lang="ru-RU" dirty="0"/>
            </a:br>
            <a:r>
              <a:rPr lang="ru-RU" dirty="0"/>
              <a:t>в итоге.</a:t>
            </a:r>
          </a:p>
          <a:p>
            <a:pPr lvl="0"/>
            <a:r>
              <a:rPr lang="ru-RU" dirty="0"/>
              <a:t>Шаблон. 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итоге.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 userDrawn="1"/>
        </p:nvSpPr>
        <p:spPr>
          <a:xfrm flipH="1">
            <a:off x="11172824" y="1890065"/>
            <a:ext cx="7115175" cy="8396936"/>
          </a:xfrm>
          <a:prstGeom prst="round2SameRect">
            <a:avLst>
              <a:gd name="adj1" fmla="val 10787"/>
              <a:gd name="adj2" fmla="val 0"/>
            </a:avLst>
          </a:prstGeom>
          <a:solidFill>
            <a:srgbClr val="7A90AA"/>
          </a:solidFill>
          <a:ln>
            <a:noFill/>
          </a:ln>
          <a:effectLst>
            <a:outerShdw blurRad="368300" sx="106000" sy="106000" algn="ctr" rotWithShape="0">
              <a:schemeClr val="bg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0"/>
          </p:nvPr>
        </p:nvSpPr>
        <p:spPr>
          <a:xfrm>
            <a:off x="11772903" y="2948308"/>
            <a:ext cx="6129336" cy="35269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None/>
              <a:defRPr sz="4200" b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defRPr sz="3000">
                <a:solidFill>
                  <a:schemeClr val="tx1"/>
                </a:solidFill>
                <a:latin typeface="Montserrat" panose="00000500000000000000" pitchFamily="2" charset="-52"/>
              </a:defRPr>
            </a:lvl2pPr>
            <a:lvl3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defRPr sz="2700">
                <a:solidFill>
                  <a:schemeClr val="tx1"/>
                </a:solidFill>
                <a:latin typeface="Montserrat" panose="00000500000000000000" pitchFamily="2" charset="-52"/>
              </a:defRPr>
            </a:lvl3pPr>
            <a:lvl4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4pPr>
            <a:lvl5pPr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272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923B-0BF8-4D6C-83DD-ED98E74D413C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 rot="18886302">
            <a:off x="12702512" y="4720990"/>
            <a:ext cx="9905940" cy="9883565"/>
          </a:xfrm>
          <a:prstGeom prst="roundRect">
            <a:avLst>
              <a:gd name="adj" fmla="val 8608"/>
            </a:avLst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999" y="1863409"/>
            <a:ext cx="15444788" cy="103118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80000"/>
              </a:lnSpc>
              <a:spcBef>
                <a:spcPts val="1500"/>
              </a:spcBef>
              <a:defRPr sz="6600" b="0">
                <a:solidFill>
                  <a:srgbClr val="383838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2"/>
            <a:ext cx="1246094" cy="8244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13481"/>
            <a:ext cx="1182503" cy="894761"/>
          </a:xfrm>
          <a:prstGeom prst="rect">
            <a:avLst/>
          </a:prstGeom>
        </p:spPr>
      </p:pic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1143002" y="6478928"/>
            <a:ext cx="15444786" cy="2683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3D4FD7"/>
              </a:buClr>
              <a:defRPr sz="3000"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buClr>
                <a:srgbClr val="3D4FD7"/>
              </a:buClr>
              <a:defRPr sz="2700">
                <a:latin typeface="Montserrat" panose="00000500000000000000" pitchFamily="2" charset="-52"/>
              </a:defRPr>
            </a:lvl2pPr>
            <a:lvl3pPr>
              <a:lnSpc>
                <a:spcPct val="100000"/>
              </a:lnSpc>
              <a:buClr>
                <a:srgbClr val="3D4FD7"/>
              </a:buClr>
              <a:defRPr sz="2400">
                <a:latin typeface="Montserrat" panose="00000500000000000000" pitchFamily="2" charset="-52"/>
              </a:defRPr>
            </a:lvl3pPr>
            <a:lvl4pPr>
              <a:lnSpc>
                <a:spcPct val="100000"/>
              </a:lnSpc>
              <a:buClr>
                <a:srgbClr val="3D4FD7"/>
              </a:buClr>
              <a:defRPr sz="2100">
                <a:latin typeface="Montserrat" panose="00000500000000000000" pitchFamily="2" charset="-52"/>
              </a:defRPr>
            </a:lvl4pPr>
            <a:lvl5pPr>
              <a:lnSpc>
                <a:spcPct val="100000"/>
              </a:lnSpc>
              <a:buClr>
                <a:srgbClr val="3D4FD7"/>
              </a:buClr>
              <a:defRPr sz="21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1" y="3428260"/>
            <a:ext cx="15487649" cy="24153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D4FD7"/>
              </a:buClr>
              <a:buNone/>
              <a:defRPr sz="3000">
                <a:latin typeface="Montserrat" panose="00000500000000000000" pitchFamily="2" charset="-52"/>
              </a:defRPr>
            </a:lvl1pPr>
            <a:lvl2pPr marL="685800" indent="0">
              <a:buClr>
                <a:srgbClr val="3D4FD7"/>
              </a:buClr>
              <a:buNone/>
              <a:defRPr sz="3000">
                <a:latin typeface="Corbel Light" panose="020B0303020204020204" pitchFamily="34" charset="0"/>
              </a:defRPr>
            </a:lvl2pPr>
            <a:lvl3pPr>
              <a:buClr>
                <a:srgbClr val="3D4FD7"/>
              </a:buClr>
              <a:defRPr sz="2700">
                <a:latin typeface="Corbel Light" panose="020B0303020204020204" pitchFamily="34" charset="0"/>
              </a:defRPr>
            </a:lvl3pPr>
            <a:lvl4pPr>
              <a:buClr>
                <a:srgbClr val="3D4FD7"/>
              </a:buClr>
              <a:defRPr sz="2400">
                <a:latin typeface="Corbel Light" panose="020B0303020204020204" pitchFamily="34" charset="0"/>
              </a:defRPr>
            </a:lvl4pPr>
            <a:lvl5pPr>
              <a:buClr>
                <a:srgbClr val="3D4FD7"/>
              </a:buClr>
              <a:defRPr sz="2400">
                <a:latin typeface="Corbel Light" panose="020B0303020204020204" pitchFamily="34" charset="0"/>
              </a:defRPr>
            </a:lvl5pPr>
          </a:lstStyle>
          <a:p>
            <a:pPr lvl="0"/>
            <a:r>
              <a:rPr lang="ru-RU" dirty="0"/>
              <a:t>Вставьте сюда ваш текст. 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</a:t>
            </a:r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>
            <a:off x="8144772" y="859442"/>
            <a:ext cx="4713978" cy="564225"/>
          </a:xfrm>
          <a:prstGeom prst="roundRect">
            <a:avLst>
              <a:gd name="adj" fmla="val 31709"/>
            </a:avLst>
          </a:prstGeom>
          <a:solidFill>
            <a:srgbClr val="7A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 rot="18886302">
            <a:off x="16588608" y="-1092129"/>
            <a:ext cx="2817585" cy="2811221"/>
          </a:xfrm>
          <a:prstGeom prst="roundRect">
            <a:avLst>
              <a:gd name="adj" fmla="val 13547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>
          <p15:clr>
            <a:srgbClr val="5ACBF0"/>
          </p15:clr>
        </p15:guide>
        <p15:guide id="4" orient="horz" pos="2488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rgbClr val="7A9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3"/>
            <a:ext cx="1246094" cy="82440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 userDrawn="1"/>
        </p:nvSpPr>
        <p:spPr>
          <a:xfrm rot="18886302">
            <a:off x="12702512" y="4720990"/>
            <a:ext cx="9905940" cy="9883565"/>
          </a:xfrm>
          <a:prstGeom prst="roundRect">
            <a:avLst>
              <a:gd name="adj" fmla="val 8608"/>
            </a:avLst>
          </a:prstGeom>
          <a:solidFill>
            <a:srgbClr val="C4CED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 rot="18886302">
            <a:off x="16588608" y="-1092129"/>
            <a:ext cx="2817585" cy="2811221"/>
          </a:xfrm>
          <a:prstGeom prst="roundRect">
            <a:avLst>
              <a:gd name="adj" fmla="val 13547"/>
            </a:avLst>
          </a:prstGeom>
          <a:solidFill>
            <a:srgbClr val="C4C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999" y="1863409"/>
            <a:ext cx="15487649" cy="103118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70000"/>
              </a:lnSpc>
              <a:spcBef>
                <a:spcPts val="1500"/>
              </a:spcBef>
              <a:defRPr sz="6600" b="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1143002" y="6562327"/>
            <a:ext cx="15444786" cy="2683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tx1"/>
              </a:buClr>
              <a:defRPr sz="30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buClr>
                <a:schemeClr val="tx1"/>
              </a:buClr>
              <a:defRPr sz="2700">
                <a:solidFill>
                  <a:schemeClr val="tx1"/>
                </a:solidFill>
                <a:latin typeface="Montserrat" panose="00000500000000000000" pitchFamily="2" charset="-52"/>
              </a:defRPr>
            </a:lvl2pPr>
            <a:lvl3pPr>
              <a:lnSpc>
                <a:spcPct val="100000"/>
              </a:lnSpc>
              <a:buClr>
                <a:schemeClr val="tx1"/>
              </a:buClr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sz="2100">
                <a:solidFill>
                  <a:schemeClr val="tx1"/>
                </a:solidFill>
                <a:latin typeface="Montserrat" panose="00000500000000000000" pitchFamily="2" charset="-52"/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2100">
                <a:solidFill>
                  <a:schemeClr val="tx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1" y="3428260"/>
            <a:ext cx="15487649" cy="26004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D4FD7"/>
              </a:buClr>
              <a:buNone/>
              <a:defRPr sz="30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685800" indent="0">
              <a:buClr>
                <a:srgbClr val="3D4FD7"/>
              </a:buClr>
              <a:buNone/>
              <a:defRPr sz="3000">
                <a:latin typeface="Corbel Light" panose="020B0303020204020204" pitchFamily="34" charset="0"/>
              </a:defRPr>
            </a:lvl2pPr>
            <a:lvl3pPr>
              <a:buClr>
                <a:srgbClr val="3D4FD7"/>
              </a:buClr>
              <a:defRPr sz="2700">
                <a:latin typeface="Corbel Light" panose="020B0303020204020204" pitchFamily="34" charset="0"/>
              </a:defRPr>
            </a:lvl3pPr>
            <a:lvl4pPr>
              <a:buClr>
                <a:srgbClr val="3D4FD7"/>
              </a:buClr>
              <a:defRPr sz="2400">
                <a:latin typeface="Corbel Light" panose="020B0303020204020204" pitchFamily="34" charset="0"/>
              </a:defRPr>
            </a:lvl4pPr>
            <a:lvl5pPr>
              <a:buClr>
                <a:srgbClr val="3D4FD7"/>
              </a:buClr>
              <a:defRPr sz="2400">
                <a:latin typeface="Corbel Light" panose="020B0303020204020204" pitchFamily="34" charset="0"/>
              </a:defRPr>
            </a:lvl5pPr>
          </a:lstStyle>
          <a:p>
            <a:pPr lvl="0"/>
            <a:r>
              <a:rPr lang="ru-RU" dirty="0"/>
              <a:t>Вставьте сюда ваш текст. Ниже приводится только пример того, </a:t>
            </a:r>
            <a:br>
              <a:rPr lang="ru-RU" dirty="0"/>
            </a:br>
            <a:r>
              <a:rPr lang="ru-RU" dirty="0"/>
              <a:t>как текст будет выглядеть в итоге</a:t>
            </a: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 rot="5400000">
            <a:off x="12992743" y="-329931"/>
            <a:ext cx="2571755" cy="846674"/>
          </a:xfrm>
          <a:prstGeom prst="roundRect">
            <a:avLst>
              <a:gd name="adj" fmla="val 31709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45" y="301922"/>
            <a:ext cx="1215378" cy="9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 userDrawn="1"/>
        </p:nvSpPr>
        <p:spPr>
          <a:xfrm rot="8137962">
            <a:off x="13886693" y="-3392800"/>
            <a:ext cx="7882485" cy="7813358"/>
          </a:xfrm>
          <a:prstGeom prst="roundRect">
            <a:avLst>
              <a:gd name="adj" fmla="val 9134"/>
            </a:avLst>
          </a:prstGeom>
          <a:solidFill>
            <a:srgbClr val="3D4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4273" y="1704888"/>
            <a:ext cx="8358825" cy="101566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l" defTabSz="139911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b="0" i="0" kern="1200" cap="none" spc="-7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52"/>
                <a:ea typeface="+mn-ea"/>
                <a:cs typeface="Segoe UI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4273" y="3014954"/>
            <a:ext cx="7869726" cy="23021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30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Вставьте сюда ваш текст. </a:t>
            </a:r>
            <a:br>
              <a:rPr lang="ru-RU" dirty="0"/>
            </a:br>
            <a:r>
              <a:rPr lang="ru-RU" dirty="0"/>
              <a:t>Ниже приводится только пример того, как текст будет выглядеть в итоге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28122"/>
            <a:ext cx="1246094" cy="8244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2" y="313481"/>
            <a:ext cx="1182503" cy="894761"/>
          </a:xfrm>
          <a:prstGeom prst="rect">
            <a:avLst/>
          </a:prstGeom>
        </p:spPr>
      </p:pic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87000" y="1612554"/>
            <a:ext cx="6858000" cy="3543300"/>
          </a:xfrm>
          <a:prstGeom prst="roundRect">
            <a:avLst>
              <a:gd name="adj" fmla="val 9902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buNone/>
              <a:defRPr sz="2100" baseline="0">
                <a:solidFill>
                  <a:srgbClr val="7A90AA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Нажмите, чтобы добавить изображение</a:t>
            </a:r>
            <a:endParaRPr lang="en-US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/>
          </p:nvPr>
        </p:nvSpPr>
        <p:spPr>
          <a:xfrm>
            <a:off x="1274273" y="5903749"/>
            <a:ext cx="7869726" cy="2683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3D4FD7"/>
              </a:buClr>
              <a:defRPr sz="3000"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buClr>
                <a:srgbClr val="3D4FD7"/>
              </a:buClr>
              <a:defRPr sz="2700">
                <a:latin typeface="Montserrat" panose="00000500000000000000" pitchFamily="2" charset="-52"/>
              </a:defRPr>
            </a:lvl2pPr>
            <a:lvl3pPr>
              <a:lnSpc>
                <a:spcPct val="100000"/>
              </a:lnSpc>
              <a:buClr>
                <a:srgbClr val="3D4FD7"/>
              </a:buClr>
              <a:defRPr sz="2400">
                <a:latin typeface="Montserrat" panose="00000500000000000000" pitchFamily="2" charset="-52"/>
              </a:defRPr>
            </a:lvl3pPr>
            <a:lvl4pPr>
              <a:lnSpc>
                <a:spcPct val="100000"/>
              </a:lnSpc>
              <a:buClr>
                <a:srgbClr val="3D4FD7"/>
              </a:buClr>
              <a:defRPr sz="2100">
                <a:latin typeface="Montserrat" panose="00000500000000000000" pitchFamily="2" charset="-52"/>
              </a:defRPr>
            </a:lvl4pPr>
            <a:lvl5pPr>
              <a:lnSpc>
                <a:spcPct val="100000"/>
              </a:lnSpc>
              <a:buClr>
                <a:srgbClr val="3D4FD7"/>
              </a:buClr>
              <a:defRPr sz="21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 rot="16200000">
            <a:off x="-414717" y="9760677"/>
            <a:ext cx="2051757" cy="564225"/>
          </a:xfrm>
          <a:prstGeom prst="roundRect">
            <a:avLst>
              <a:gd name="adj" fmla="val 31709"/>
            </a:avLst>
          </a:prstGeom>
          <a:solidFill>
            <a:srgbClr val="7A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87000" y="5473611"/>
            <a:ext cx="6858000" cy="3543300"/>
          </a:xfrm>
          <a:prstGeom prst="roundRect">
            <a:avLst>
              <a:gd name="adj" fmla="val 9902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buNone/>
              <a:defRPr sz="2100" baseline="0">
                <a:solidFill>
                  <a:srgbClr val="7A90AA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Нажмите, чтобы добавить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3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34D-DFDA-4A83-8B54-29473B158BA4}" type="datetime1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E479-CE15-4CF4-A25F-1AAF86FA7818}" type="datetime1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7340-FA9C-4723-BFF9-9B4E048202C7}" type="datetime1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5EC8-3BDB-4A7E-814C-A29D1BBD7A91}" type="datetime1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BE8-849D-4D96-9D4B-B0F6F514D202}" type="datetime1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6D9D-E4A7-491C-9B0E-181A91D08FB4}" type="datetime1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F033-259B-45CD-AE96-6A4D23AD162F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35400" y="9197975"/>
            <a:ext cx="1061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>
                <a:solidFill>
                  <a:srgbClr val="003876"/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6992600" y="9029700"/>
            <a:ext cx="762000" cy="768350"/>
            <a:chOff x="16992600" y="9029700"/>
            <a:chExt cx="762000" cy="76835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7754600" y="9029700"/>
              <a:ext cx="0" cy="668771"/>
            </a:xfrm>
            <a:prstGeom prst="line">
              <a:avLst/>
            </a:prstGeom>
            <a:ln w="31750">
              <a:solidFill>
                <a:srgbClr val="BBED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6992600" y="9791700"/>
              <a:ext cx="685801" cy="635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 userDrawn="1"/>
        </p:nvGrpSpPr>
        <p:grpSpPr>
          <a:xfrm>
            <a:off x="16974671" y="9023350"/>
            <a:ext cx="762000" cy="768350"/>
            <a:chOff x="16992600" y="9029700"/>
            <a:chExt cx="762000" cy="76835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17754600" y="9029700"/>
              <a:ext cx="0" cy="668771"/>
            </a:xfrm>
            <a:prstGeom prst="line">
              <a:avLst/>
            </a:prstGeom>
            <a:ln w="31750">
              <a:solidFill>
                <a:srgbClr val="BBED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6992600" y="9791700"/>
              <a:ext cx="685801" cy="635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817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bg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492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bg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baruch371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738" y="3583785"/>
            <a:ext cx="17590416" cy="2827545"/>
          </a:xfrm>
        </p:spPr>
        <p:txBody>
          <a:bodyPr anchor="ctr">
            <a:noAutofit/>
          </a:bodyPr>
          <a:lstStyle/>
          <a:p>
            <a:r>
              <a:rPr lang="ru-RU" sz="8100" b="1" dirty="0">
                <a:solidFill>
                  <a:schemeClr val="bg1"/>
                </a:solidFill>
              </a:rPr>
              <a:t>ГИА как один из инструментов доказательного управления качеством образования</a:t>
            </a:r>
            <a:endParaRPr lang="en-US" altLang="en-US" sz="7200" b="1" dirty="0">
              <a:ea typeface="Microsoft JhengHei UI Light" panose="020B0304030504040204" pitchFamily="34" charset="-12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 txBox="1">
            <a:spLocks/>
          </p:cNvSpPr>
          <p:nvPr/>
        </p:nvSpPr>
        <p:spPr>
          <a:xfrm>
            <a:off x="-439152" y="6915874"/>
            <a:ext cx="19166306" cy="2302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71600">
              <a:spcBef>
                <a:spcPts val="1500"/>
              </a:spcBef>
              <a:buNone/>
            </a:pPr>
            <a:r>
              <a:rPr lang="ru-RU" sz="3600" dirty="0">
                <a:solidFill>
                  <a:srgbClr val="383838"/>
                </a:solidFill>
                <a:latin typeface="Montserrat" panose="00000500000000000000" pitchFamily="2" charset="-52"/>
              </a:rPr>
              <a:t>Бурдакова Анна Александровна,</a:t>
            </a:r>
            <a:endParaRPr lang="ru-RU" sz="3600" dirty="0">
              <a:solidFill>
                <a:srgbClr val="383838"/>
              </a:solidFill>
              <a:latin typeface="Montserrat" panose="00000500000000000000" pitchFamily="2" charset="-52"/>
            </a:endParaRPr>
          </a:p>
          <a:p>
            <a:pPr marL="0" indent="0" algn="ctr" defTabSz="1371600">
              <a:spcBef>
                <a:spcPts val="1500"/>
              </a:spcBef>
              <a:buNone/>
            </a:pPr>
            <a:r>
              <a:rPr lang="ru-RU" sz="3600" dirty="0">
                <a:solidFill>
                  <a:srgbClr val="383838"/>
                </a:solidFill>
                <a:latin typeface="Montserrat" panose="00000500000000000000" pitchFamily="2" charset="-52"/>
              </a:rPr>
              <a:t>з</a:t>
            </a:r>
            <a:r>
              <a:rPr lang="ru-RU" sz="3600" dirty="0">
                <a:solidFill>
                  <a:srgbClr val="383838"/>
                </a:solidFill>
                <a:latin typeface="Montserrat" panose="00000500000000000000" pitchFamily="2" charset="-52"/>
              </a:rPr>
              <a:t>аместитель начальника </a:t>
            </a:r>
            <a:r>
              <a:rPr lang="ru-RU" sz="3600" dirty="0">
                <a:solidFill>
                  <a:srgbClr val="383838"/>
                </a:solidFill>
                <a:latin typeface="Montserrat" panose="00000500000000000000" pitchFamily="2" charset="-52"/>
              </a:rPr>
              <a:t>аналитического центра ФГБУ «ФЦТ»</a:t>
            </a:r>
            <a:endParaRPr lang="en-US" sz="3600" dirty="0">
              <a:solidFill>
                <a:srgbClr val="383838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 txBox="1">
            <a:spLocks/>
          </p:cNvSpPr>
          <p:nvPr/>
        </p:nvSpPr>
        <p:spPr>
          <a:xfrm>
            <a:off x="10918646" y="490688"/>
            <a:ext cx="6551195" cy="102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371600">
              <a:spcBef>
                <a:spcPts val="1500"/>
              </a:spcBef>
              <a:buNone/>
            </a:pPr>
            <a:r>
              <a:rPr lang="ru-RU" sz="3600" dirty="0">
                <a:solidFill>
                  <a:srgbClr val="7A90AA"/>
                </a:solidFill>
                <a:latin typeface="Montserrat" panose="00000500000000000000" pitchFamily="2" charset="-52"/>
                <a:cs typeface="Calibri Light" panose="020F0302020204030204" pitchFamily="34" charset="0"/>
              </a:rPr>
              <a:t>22.08.2025</a:t>
            </a:r>
            <a:endParaRPr lang="en-US" sz="3600" dirty="0">
              <a:solidFill>
                <a:srgbClr val="7A90AA"/>
              </a:solidFill>
              <a:latin typeface="Montserrat" panose="00000500000000000000" pitchFamily="2" charset="-5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-206632" y="571500"/>
            <a:ext cx="14596411" cy="1280256"/>
          </a:xfrm>
          <a:prstGeom prst="roundRect">
            <a:avLst>
              <a:gd name="adj" fmla="val 17841"/>
            </a:avLst>
          </a:prstGeom>
          <a:solidFill>
            <a:srgbClr val="F65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9"/>
          <p:cNvSpPr txBox="1"/>
          <p:nvPr/>
        </p:nvSpPr>
        <p:spPr>
          <a:xfrm>
            <a:off x="304800" y="820982"/>
            <a:ext cx="13868400" cy="886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Корректные решения каких задач должны основываться на данных ГИА? 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152400" y="9443364"/>
            <a:ext cx="1762909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b="1" dirty="0">
                <a:latin typeface="Century Gothic" pitchFamily="34" charset="0"/>
              </a:rPr>
              <a:t>О</a:t>
            </a:r>
            <a:r>
              <a:rPr lang="ru-RU" b="1" dirty="0" smtClean="0">
                <a:latin typeface="Century Gothic" pitchFamily="34" charset="0"/>
              </a:rPr>
              <a:t>КТЯБРЬ – ВАРИАНТЫ РЕШЕНИЙ. ПРОЕКТНАЯ РАБОТА ПО АНАЛИЗУ И ПЛАНИРОВАНИЮ ДАЛЬНЕЙШИХ ДЕЙСТВИЙ НА КАЖДОМ УРОВНЕ УПРАВЛЕНИЯ ОБРАЗОВАНИЕМ</a:t>
            </a:r>
            <a:endParaRPr lang="ru-RU" b="1" dirty="0">
              <a:latin typeface="Century Gothic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708332"/>
              </p:ext>
            </p:extLst>
          </p:nvPr>
        </p:nvGraphicFramePr>
        <p:xfrm>
          <a:off x="668213" y="2705100"/>
          <a:ext cx="17095698" cy="4487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9283">
                  <a:extLst>
                    <a:ext uri="{9D8B030D-6E8A-4147-A177-3AD203B41FA5}">
                      <a16:colId xmlns:a16="http://schemas.microsoft.com/office/drawing/2014/main" val="1004859793"/>
                    </a:ext>
                  </a:extLst>
                </a:gridCol>
                <a:gridCol w="2849283">
                  <a:extLst>
                    <a:ext uri="{9D8B030D-6E8A-4147-A177-3AD203B41FA5}">
                      <a16:colId xmlns:a16="http://schemas.microsoft.com/office/drawing/2014/main" val="3201678023"/>
                    </a:ext>
                  </a:extLst>
                </a:gridCol>
                <a:gridCol w="2849283">
                  <a:extLst>
                    <a:ext uri="{9D8B030D-6E8A-4147-A177-3AD203B41FA5}">
                      <a16:colId xmlns:a16="http://schemas.microsoft.com/office/drawing/2014/main" val="2787989905"/>
                    </a:ext>
                  </a:extLst>
                </a:gridCol>
                <a:gridCol w="2849283">
                  <a:extLst>
                    <a:ext uri="{9D8B030D-6E8A-4147-A177-3AD203B41FA5}">
                      <a16:colId xmlns:a16="http://schemas.microsoft.com/office/drawing/2014/main" val="1750101843"/>
                    </a:ext>
                  </a:extLst>
                </a:gridCol>
                <a:gridCol w="2849283">
                  <a:extLst>
                    <a:ext uri="{9D8B030D-6E8A-4147-A177-3AD203B41FA5}">
                      <a16:colId xmlns:a16="http://schemas.microsoft.com/office/drawing/2014/main" val="3252966120"/>
                    </a:ext>
                  </a:extLst>
                </a:gridCol>
                <a:gridCol w="2849283">
                  <a:extLst>
                    <a:ext uri="{9D8B030D-6E8A-4147-A177-3AD203B41FA5}">
                      <a16:colId xmlns:a16="http://schemas.microsoft.com/office/drawing/2014/main" val="1038697027"/>
                    </a:ext>
                  </a:extLst>
                </a:gridCol>
              </a:tblGrid>
              <a:tr h="7329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Образовательный</a:t>
                      </a:r>
                      <a:r>
                        <a:rPr lang="ru-RU" sz="2400" b="1" baseline="0" dirty="0" smtClean="0"/>
                        <a:t> процесс с … класса?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Профилизация</a:t>
                      </a:r>
                      <a:r>
                        <a:rPr lang="ru-RU" sz="2400" b="1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Профориентация?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Кадры?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Дополнительное</a:t>
                      </a:r>
                      <a:r>
                        <a:rPr lang="ru-RU" sz="2400" b="1" baseline="0" dirty="0" smtClean="0"/>
                        <a:t> образование?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Воспитание?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16260"/>
                  </a:ext>
                </a:extLst>
              </a:tr>
              <a:tr h="732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187502"/>
                  </a:ext>
                </a:extLst>
              </a:tr>
              <a:tr h="732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78322"/>
                  </a:ext>
                </a:extLst>
              </a:tr>
              <a:tr h="732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12816"/>
                  </a:ext>
                </a:extLst>
              </a:tr>
              <a:tr h="732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92875"/>
                  </a:ext>
                </a:extLst>
              </a:tr>
              <a:tr h="732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09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7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99" y="1911254"/>
            <a:ext cx="15487649" cy="1031186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b="1" dirty="0"/>
              <a:t>Электронная почта</a:t>
            </a:r>
            <a:r>
              <a:rPr lang="ru-RU" dirty="0"/>
              <a:t> </a:t>
            </a:r>
            <a:r>
              <a:rPr lang="en-US" dirty="0"/>
              <a:t>test@rustest.ru</a:t>
            </a:r>
          </a:p>
          <a:p>
            <a:pPr>
              <a:spcBef>
                <a:spcPts val="0"/>
              </a:spcBef>
            </a:pPr>
            <a:r>
              <a:rPr lang="ru-RU" b="1" dirty="0" err="1"/>
              <a:t>ВКонтакте</a:t>
            </a:r>
            <a:r>
              <a:rPr lang="ru-RU" dirty="0"/>
              <a:t> и </a:t>
            </a:r>
            <a:r>
              <a:rPr lang="ru-RU" b="1" dirty="0"/>
              <a:t>Телеграм</a:t>
            </a:r>
            <a:r>
              <a:rPr lang="ru-RU" dirty="0"/>
              <a:t> </a:t>
            </a:r>
            <a:r>
              <a:rPr lang="en-US" dirty="0"/>
              <a:t>@</a:t>
            </a:r>
            <a:r>
              <a:rPr lang="ru-RU" dirty="0" err="1" smtClean="0"/>
              <a:t>fct_rustest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5334001"/>
            <a:ext cx="2743202" cy="27432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4822" y="6028661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 fontAlgn="base">
              <a:spcAft>
                <a:spcPct val="0"/>
              </a:spcAft>
              <a:buClr>
                <a:srgbClr val="3D4FD7"/>
              </a:buClr>
            </a:pPr>
            <a:r>
              <a:rPr lang="ru-RU" altLang="ru-RU" sz="3000" b="1" dirty="0">
                <a:solidFill>
                  <a:prstClr val="white"/>
                </a:solidFill>
                <a:latin typeface="Montserrat" panose="00000500000000000000" pitchFamily="2" charset="-52"/>
              </a:rPr>
              <a:t>Бурдакова Анна Александровна</a:t>
            </a:r>
            <a:endParaRPr lang="ru-RU" altLang="ru-RU" sz="3000" b="1" dirty="0">
              <a:solidFill>
                <a:prstClr val="white"/>
              </a:solidFill>
              <a:latin typeface="Montserrat" panose="00000500000000000000" pitchFamily="2" charset="-52"/>
            </a:endParaRPr>
          </a:p>
          <a:p>
            <a:pPr defTabSz="1371600" fontAlgn="base">
              <a:spcAft>
                <a:spcPct val="0"/>
              </a:spcAft>
              <a:buClr>
                <a:srgbClr val="3D4FD7"/>
              </a:buClr>
            </a:pPr>
            <a:r>
              <a:rPr lang="ru-RU" altLang="ru-RU" sz="3000" b="1" dirty="0">
                <a:solidFill>
                  <a:prstClr val="white"/>
                </a:solidFill>
                <a:latin typeface="Montserrat" panose="00000500000000000000" pitchFamily="2" charset="-52"/>
              </a:rPr>
              <a:t>тел.  +7 </a:t>
            </a:r>
            <a:r>
              <a:rPr lang="ru-RU" altLang="ru-RU" sz="3000" b="1" dirty="0">
                <a:solidFill>
                  <a:prstClr val="white"/>
                </a:solidFill>
                <a:latin typeface="Montserrat" panose="00000500000000000000" pitchFamily="2" charset="-52"/>
              </a:rPr>
              <a:t>916 241 94 62</a:t>
            </a:r>
            <a:endParaRPr lang="en-US" altLang="ru-RU" sz="3000" b="1" dirty="0">
              <a:solidFill>
                <a:prstClr val="white"/>
              </a:solidFill>
              <a:latin typeface="Montserrat" panose="00000500000000000000" pitchFamily="2" charset="-52"/>
            </a:endParaRPr>
          </a:p>
          <a:p>
            <a:pPr defTabSz="1371600" fontAlgn="base">
              <a:spcAft>
                <a:spcPct val="0"/>
              </a:spcAft>
              <a:buClr>
                <a:srgbClr val="3D4FD7"/>
              </a:buClr>
            </a:pPr>
            <a:r>
              <a:rPr lang="ru-RU" altLang="ru-RU" sz="3000" b="1" dirty="0">
                <a:solidFill>
                  <a:prstClr val="white"/>
                </a:solidFill>
                <a:latin typeface="Montserrat" panose="00000500000000000000" pitchFamily="2" charset="-52"/>
                <a:hlinkClick r:id="rId4"/>
              </a:rPr>
              <a:t>А</a:t>
            </a:r>
            <a:r>
              <a:rPr lang="en-US" altLang="ru-RU" sz="3000" b="1" dirty="0">
                <a:solidFill>
                  <a:prstClr val="white"/>
                </a:solidFill>
                <a:latin typeface="Montserrat" panose="00000500000000000000" pitchFamily="2" charset="-52"/>
                <a:hlinkClick r:id="rId4"/>
              </a:rPr>
              <a:t>Burdakova@rustest.ru</a:t>
            </a:r>
            <a:endParaRPr lang="ru-RU" altLang="ru-RU" sz="3000" b="1" dirty="0">
              <a:solidFill>
                <a:prstClr val="white"/>
              </a:solidFill>
              <a:latin typeface="Montserrat" panose="00000500000000000000" pitchFamily="2" charset="-52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5441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-206632" y="571500"/>
            <a:ext cx="14596411" cy="1280256"/>
          </a:xfrm>
          <a:prstGeom prst="roundRect">
            <a:avLst>
              <a:gd name="adj" fmla="val 17841"/>
            </a:avLst>
          </a:prstGeom>
          <a:solidFill>
            <a:srgbClr val="F65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9"/>
          <p:cNvSpPr txBox="1"/>
          <p:nvPr/>
        </p:nvSpPr>
        <p:spPr>
          <a:xfrm>
            <a:off x="900293" y="966502"/>
            <a:ext cx="13575450" cy="44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ЦЕЛИ И ПЛАНЫ РАЗВИТИЯ СИСТЕМЫ ОБРАЗОВАНИЯ 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7" name="TextBox 9"/>
          <p:cNvSpPr txBox="1"/>
          <p:nvPr/>
        </p:nvSpPr>
        <p:spPr>
          <a:xfrm>
            <a:off x="304800" y="2266715"/>
            <a:ext cx="4760278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«О </a:t>
            </a:r>
            <a:r>
              <a:rPr lang="ru-RU" b="1" dirty="0">
                <a:latin typeface="Century Gothic" pitchFamily="34" charset="0"/>
              </a:rPr>
              <a:t>национальных целях развития Российской Федерации на период до 2030 года и на перспективу до 2036 года</a:t>
            </a:r>
            <a:r>
              <a:rPr lang="ru-RU" b="1" dirty="0" smtClean="0">
                <a:latin typeface="Century Gothic" pitchFamily="34" charset="0"/>
              </a:rPr>
              <a:t>» (07.05.2024 № 309)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12095604" y="2358102"/>
            <a:ext cx="5658996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r>
              <a:rPr lang="ru-RU" b="1" dirty="0" smtClean="0">
                <a:latin typeface="Century Gothic" pitchFamily="34" charset="0"/>
              </a:rPr>
              <a:t>» (09.11.2022 № 809)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5943600" y="2399158"/>
            <a:ext cx="4760278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 Стратегии научно-технологического развития Российской Федерации» </a:t>
            </a:r>
            <a:r>
              <a:rPr lang="ru-RU" b="1" dirty="0" smtClean="0">
                <a:latin typeface="Century Gothic" pitchFamily="34" charset="0"/>
              </a:rPr>
              <a:t>(28.02.2024 № 145)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2" name="TextBox 9"/>
          <p:cNvSpPr txBox="1"/>
          <p:nvPr/>
        </p:nvSpPr>
        <p:spPr>
          <a:xfrm>
            <a:off x="304800" y="4326762"/>
            <a:ext cx="4760278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 Стратегии </a:t>
            </a:r>
            <a:r>
              <a:rPr lang="ru-RU" b="1" dirty="0" smtClean="0">
                <a:latin typeface="Century Gothic" pitchFamily="34" charset="0"/>
              </a:rPr>
              <a:t>национальной безопасности Российской Федерации» (02.07.2021 № 400)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3" name="TextBox 9"/>
          <p:cNvSpPr txBox="1"/>
          <p:nvPr/>
        </p:nvSpPr>
        <p:spPr>
          <a:xfrm>
            <a:off x="5925457" y="6483713"/>
            <a:ext cx="4760278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Распоряжение правительства РФ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Об утверждении Концепции информационной безопасности детей в </a:t>
            </a:r>
            <a:r>
              <a:rPr lang="ru-RU" b="1" dirty="0" smtClean="0">
                <a:latin typeface="Century Gothic" pitchFamily="34" charset="0"/>
              </a:rPr>
              <a:t>РФ…» (28.04.2023 № 1105-р)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275771" y="6483713"/>
            <a:ext cx="5134429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Утверждено правительством РФ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Единый план по достижению национальных целей развития </a:t>
            </a:r>
            <a:r>
              <a:rPr lang="ru-RU" b="1" dirty="0" smtClean="0">
                <a:latin typeface="Century Gothic" pitchFamily="34" charset="0"/>
              </a:rPr>
              <a:t>РФ </a:t>
            </a:r>
            <a:r>
              <a:rPr lang="ru-RU" b="1" dirty="0">
                <a:latin typeface="Century Gothic" pitchFamily="34" charset="0"/>
              </a:rPr>
              <a:t>период до 2030 года и на перспективу до 2036 </a:t>
            </a:r>
            <a:r>
              <a:rPr lang="ru-RU" b="1" dirty="0" smtClean="0">
                <a:latin typeface="Century Gothic" pitchFamily="34" charset="0"/>
              </a:rPr>
              <a:t>года» (в ред. 09.01.2025)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5" name="TextBox 9"/>
          <p:cNvSpPr txBox="1"/>
          <p:nvPr/>
        </p:nvSpPr>
        <p:spPr>
          <a:xfrm>
            <a:off x="12140032" y="4346207"/>
            <a:ext cx="4760278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 Стратегии комплексной безопасности детей в Российской Федерации на период до 2030 года</a:t>
            </a:r>
            <a:r>
              <a:rPr lang="ru-RU" b="1" dirty="0" smtClean="0">
                <a:latin typeface="Century Gothic" pitchFamily="34" charset="0"/>
              </a:rPr>
              <a:t>» (17.05.2023 № 358)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5925457" y="4325324"/>
            <a:ext cx="5354196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Об утверждении приоритетных направлений научно-технологического развития и перечня важнейших наукоемких технологий</a:t>
            </a:r>
            <a:r>
              <a:rPr lang="ru-RU" b="1" dirty="0" smtClean="0">
                <a:latin typeface="Century Gothic" pitchFamily="34" charset="0"/>
              </a:rPr>
              <a:t>» (18.06.2024 № 529)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12140032" y="6485536"/>
            <a:ext cx="4760278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Распоряжение правительства РФ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 Концепции развития дополнительного образования детей до 2030 </a:t>
            </a:r>
            <a:r>
              <a:rPr lang="ru-RU" b="1" dirty="0" smtClean="0">
                <a:latin typeface="Century Gothic" pitchFamily="34" charset="0"/>
              </a:rPr>
              <a:t>года» (31.03.2022 № 678-р)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8" name="TextBox 9"/>
          <p:cNvSpPr txBox="1"/>
          <p:nvPr/>
        </p:nvSpPr>
        <p:spPr>
          <a:xfrm>
            <a:off x="5892800" y="8395967"/>
            <a:ext cx="5275943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Распоряжение правительства РФ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Комплексный план мероприятий по повышению качества математического и естественно-научного образования на период до 2030 </a:t>
            </a:r>
            <a:r>
              <a:rPr lang="ru-RU" b="1" dirty="0" smtClean="0">
                <a:latin typeface="Century Gothic" pitchFamily="34" charset="0"/>
              </a:rPr>
              <a:t>года» (19.11.2024 № 3333-р)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771" y="8413171"/>
            <a:ext cx="477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65E0A"/>
                </a:solidFill>
                <a:latin typeface="Century Gothic" pitchFamily="34" charset="0"/>
              </a:rPr>
              <a:t>НАЦ ПРОЕКТ «МОЛОДЕЖЬ И ДЕТИ» </a:t>
            </a:r>
            <a:endParaRPr lang="ru-RU" sz="1000" b="1" dirty="0">
              <a:solidFill>
                <a:srgbClr val="F65E0A"/>
              </a:solidFill>
              <a:latin typeface="Century Gothic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070204" y="8395967"/>
            <a:ext cx="477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65E0A"/>
                </a:solidFill>
                <a:latin typeface="Century Gothic" pitchFamily="34" charset="0"/>
              </a:rPr>
              <a:t>СТРАТЕГИЯ </a:t>
            </a:r>
            <a:r>
              <a:rPr lang="ru-RU" b="1" dirty="0">
                <a:solidFill>
                  <a:srgbClr val="F65E0A"/>
                </a:solidFill>
                <a:latin typeface="Century Gothic" pitchFamily="34" charset="0"/>
              </a:rPr>
              <a:t>РАЗВИТИЯ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6715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-206632" y="571500"/>
            <a:ext cx="14596411" cy="1280256"/>
          </a:xfrm>
          <a:prstGeom prst="roundRect">
            <a:avLst>
              <a:gd name="adj" fmla="val 17841"/>
            </a:avLst>
          </a:prstGeom>
          <a:solidFill>
            <a:srgbClr val="F65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9"/>
          <p:cNvSpPr txBox="1"/>
          <p:nvPr/>
        </p:nvSpPr>
        <p:spPr>
          <a:xfrm>
            <a:off x="900293" y="966502"/>
            <a:ext cx="13575450" cy="44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ЦЕЛИ И ПЛАНЫ РАЗВИТИЯ СИСТЕМЫ ОБРАЗОВАНИЯ 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7" name="TextBox 9"/>
          <p:cNvSpPr txBox="1"/>
          <p:nvPr/>
        </p:nvSpPr>
        <p:spPr>
          <a:xfrm>
            <a:off x="304800" y="2266715"/>
            <a:ext cx="4760278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«О </a:t>
            </a:r>
            <a:r>
              <a:rPr lang="ru-RU" b="1" dirty="0">
                <a:latin typeface="Century Gothic" pitchFamily="34" charset="0"/>
              </a:rPr>
              <a:t>национальных целях развития Российской Федерации на период до 2030 года и на перспективу до 2036 года</a:t>
            </a:r>
            <a:r>
              <a:rPr lang="ru-RU" b="1" dirty="0" smtClean="0">
                <a:latin typeface="Century Gothic" pitchFamily="34" charset="0"/>
              </a:rPr>
              <a:t>» (07.05.2024 № 309)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12095604" y="2358102"/>
            <a:ext cx="5658996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r>
              <a:rPr lang="ru-RU" b="1" dirty="0" smtClean="0">
                <a:latin typeface="Century Gothic" pitchFamily="34" charset="0"/>
              </a:rPr>
              <a:t>» (09.11.2022 № 809)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5943600" y="2399158"/>
            <a:ext cx="4760278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 Стратегии научно-технологического развития Российской Федерации» </a:t>
            </a:r>
            <a:r>
              <a:rPr lang="ru-RU" b="1" dirty="0" smtClean="0">
                <a:latin typeface="Century Gothic" pitchFamily="34" charset="0"/>
              </a:rPr>
              <a:t>(28.02.2024 № 145)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2" name="TextBox 9"/>
          <p:cNvSpPr txBox="1"/>
          <p:nvPr/>
        </p:nvSpPr>
        <p:spPr>
          <a:xfrm>
            <a:off x="304800" y="4326762"/>
            <a:ext cx="4760278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 Стратегии </a:t>
            </a:r>
            <a:r>
              <a:rPr lang="ru-RU" b="1" dirty="0" smtClean="0">
                <a:latin typeface="Century Gothic" pitchFamily="34" charset="0"/>
              </a:rPr>
              <a:t>национальной безопасности Российской Федерации» (02.07.2021 № 400)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3" name="TextBox 9"/>
          <p:cNvSpPr txBox="1"/>
          <p:nvPr/>
        </p:nvSpPr>
        <p:spPr>
          <a:xfrm>
            <a:off x="5925457" y="6483713"/>
            <a:ext cx="4760278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Распоряжение правительства РФ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Об утверждении Концепции информационной безопасности детей в </a:t>
            </a:r>
            <a:r>
              <a:rPr lang="ru-RU" b="1" dirty="0" smtClean="0">
                <a:latin typeface="Century Gothic" pitchFamily="34" charset="0"/>
              </a:rPr>
              <a:t>РФ…» (28.04.2023 № 1105-р)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275771" y="6483713"/>
            <a:ext cx="5134429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Утверждено правительством РФ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Единый план по достижению национальных целей развития </a:t>
            </a:r>
            <a:r>
              <a:rPr lang="ru-RU" b="1" dirty="0" smtClean="0">
                <a:latin typeface="Century Gothic" pitchFamily="34" charset="0"/>
              </a:rPr>
              <a:t>РФ </a:t>
            </a:r>
            <a:r>
              <a:rPr lang="ru-RU" b="1" dirty="0">
                <a:latin typeface="Century Gothic" pitchFamily="34" charset="0"/>
              </a:rPr>
              <a:t>период до 2030 года и на перспективу до 2036 </a:t>
            </a:r>
            <a:r>
              <a:rPr lang="ru-RU" b="1" dirty="0" smtClean="0">
                <a:latin typeface="Century Gothic" pitchFamily="34" charset="0"/>
              </a:rPr>
              <a:t>года» (в ред. 09.01.2025)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5" name="TextBox 9"/>
          <p:cNvSpPr txBox="1"/>
          <p:nvPr/>
        </p:nvSpPr>
        <p:spPr>
          <a:xfrm>
            <a:off x="12140032" y="4346207"/>
            <a:ext cx="4760278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 Стратегии комплексной безопасности детей в Российской Федерации на период до 2030 года</a:t>
            </a:r>
            <a:r>
              <a:rPr lang="ru-RU" b="1" dirty="0" smtClean="0">
                <a:latin typeface="Century Gothic" pitchFamily="34" charset="0"/>
              </a:rPr>
              <a:t>» (17.05.2023 № 358)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5925457" y="4325324"/>
            <a:ext cx="5354196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Об утверждении приоритетных направлений научно-технологического развития и перечня важнейших наукоемких технологий</a:t>
            </a:r>
            <a:r>
              <a:rPr lang="ru-RU" b="1" dirty="0" smtClean="0">
                <a:latin typeface="Century Gothic" pitchFamily="34" charset="0"/>
              </a:rPr>
              <a:t>» (18.06.2024 № 529)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12140032" y="6485536"/>
            <a:ext cx="4760278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Распоряжение правительства РФ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 Концепции развития дополнительного образования детей до 2030 </a:t>
            </a:r>
            <a:r>
              <a:rPr lang="ru-RU" b="1" dirty="0" smtClean="0">
                <a:latin typeface="Century Gothic" pitchFamily="34" charset="0"/>
              </a:rPr>
              <a:t>года» (31.03.2022 № 678-р)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8" name="TextBox 9"/>
          <p:cNvSpPr txBox="1"/>
          <p:nvPr/>
        </p:nvSpPr>
        <p:spPr>
          <a:xfrm>
            <a:off x="5892800" y="8395967"/>
            <a:ext cx="5275943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Распоряжение правительства РФ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Комплексный план мероприятий по повышению качества математического и естественно-научного образования на период до 2030 </a:t>
            </a:r>
            <a:r>
              <a:rPr lang="ru-RU" b="1" dirty="0" smtClean="0">
                <a:latin typeface="Century Gothic" pitchFamily="34" charset="0"/>
              </a:rPr>
              <a:t>года» (19.11.2024 № 3333-р)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771" y="8413171"/>
            <a:ext cx="477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65E0A"/>
                </a:solidFill>
                <a:latin typeface="Century Gothic" pitchFamily="34" charset="0"/>
              </a:rPr>
              <a:t>НАЦ ПРОЕКТ «МОЛОДЕЖЬ И ДЕТИ» </a:t>
            </a:r>
            <a:endParaRPr lang="ru-RU" sz="1000" b="1" dirty="0">
              <a:solidFill>
                <a:srgbClr val="F65E0A"/>
              </a:solidFill>
              <a:latin typeface="Century Gothic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070204" y="8395967"/>
            <a:ext cx="477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65E0A"/>
                </a:solidFill>
                <a:latin typeface="Century Gothic" pitchFamily="34" charset="0"/>
              </a:rPr>
              <a:t>СТРАТЕГИЯ </a:t>
            </a:r>
            <a:r>
              <a:rPr lang="ru-RU" b="1" dirty="0">
                <a:solidFill>
                  <a:srgbClr val="F65E0A"/>
                </a:solidFill>
                <a:latin typeface="Century Gothic" pitchFamily="34" charset="0"/>
              </a:rPr>
              <a:t>РАЗВИТИЯ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8735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-206632" y="571500"/>
            <a:ext cx="14596411" cy="1280256"/>
          </a:xfrm>
          <a:prstGeom prst="roundRect">
            <a:avLst>
              <a:gd name="adj" fmla="val 17841"/>
            </a:avLst>
          </a:prstGeom>
          <a:solidFill>
            <a:srgbClr val="F65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9"/>
          <p:cNvSpPr txBox="1"/>
          <p:nvPr/>
        </p:nvSpPr>
        <p:spPr>
          <a:xfrm>
            <a:off x="304800" y="820982"/>
            <a:ext cx="13868400" cy="44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ОЦЕНКА ЭФФЕКТИВНОСТИ ДЕЯТЕЛЬНОСТИ СИСТЕМЫ ОБРАЗОВАНИЯ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7" name="TextBox 9"/>
          <p:cNvSpPr txBox="1"/>
          <p:nvPr/>
        </p:nvSpPr>
        <p:spPr>
          <a:xfrm>
            <a:off x="1371600" y="2356288"/>
            <a:ext cx="476027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Указ Президента 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Об оценке эффективности деятельности высших должностных лиц субъектов РФ и деятельности исполнительных органов субъектов РФ</a:t>
            </a:r>
            <a:r>
              <a:rPr lang="ru-RU" b="1" dirty="0" smtClean="0">
                <a:latin typeface="Century Gothic" pitchFamily="34" charset="0"/>
              </a:rPr>
              <a:t>» (28.11.2024 № 1014)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10692992" y="2356287"/>
            <a:ext cx="5658996" cy="1092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Постановление Правительства РФ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Об осуществлении мониторинга системы образования</a:t>
            </a:r>
            <a:r>
              <a:rPr lang="ru-RU" b="1" dirty="0" smtClean="0">
                <a:latin typeface="Century Gothic" pitchFamily="34" charset="0"/>
              </a:rPr>
              <a:t>» (05.08.2013 № 662)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3" name="TextBox 9"/>
          <p:cNvSpPr txBox="1"/>
          <p:nvPr/>
        </p:nvSpPr>
        <p:spPr>
          <a:xfrm>
            <a:off x="7543801" y="5748090"/>
            <a:ext cx="1039009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ВЕРИФИЦИРОВАННЫЕ ДАННЫЕ ПО УРОВНЯМ ОРАЗОВАНИЯ (ДАННЫЕ СТАТ НАБЛЮДЕНИЙ, ФИС И ГИС)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1184524" y="5007518"/>
            <a:ext cx="5521076" cy="2200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Распоряжение </a:t>
            </a:r>
            <a:r>
              <a:rPr lang="ru-RU" sz="2000" b="1" dirty="0" err="1" smtClean="0">
                <a:latin typeface="Century Gothic" pitchFamily="34" charset="0"/>
              </a:rPr>
              <a:t>Минпросвещения</a:t>
            </a:r>
            <a:r>
              <a:rPr lang="ru-RU" sz="2000" b="1" dirty="0" smtClean="0">
                <a:latin typeface="Century Gothic" pitchFamily="34" charset="0"/>
              </a:rPr>
              <a:t> России</a:t>
            </a:r>
          </a:p>
          <a:p>
            <a:pPr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«</a:t>
            </a:r>
            <a:r>
              <a:rPr lang="ru-RU" b="1" dirty="0">
                <a:latin typeface="Century Gothic" pitchFamily="34" charset="0"/>
              </a:rPr>
              <a:t>Об утверждении Методологии мотивирующего мониторинга деятельности исполнительных органов субъектов Российской Федерации, осуществляющих государственное управление в сфере образования» </a:t>
            </a:r>
            <a:r>
              <a:rPr lang="ru-RU" b="1" dirty="0" smtClean="0">
                <a:latin typeface="Century Gothic" pitchFamily="34" charset="0"/>
              </a:rPr>
              <a:t>(16.06.2024 №127-р)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13173619" y="5068164"/>
            <a:ext cx="476027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ИНДЕКС КАЧЕСТВА ОБРАЗОВАНИЯ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821825" y="4118390"/>
            <a:ext cx="4773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НИРО?</a:t>
            </a:r>
          </a:p>
          <a:p>
            <a:endParaRPr lang="ru-RU" sz="1000" b="1" dirty="0">
              <a:solidFill>
                <a:srgbClr val="F65E0A"/>
              </a:solidFill>
              <a:latin typeface="Century Gothic" pitchFamily="34" charset="0"/>
            </a:endParaRPr>
          </a:p>
        </p:txBody>
      </p:sp>
      <p:cxnSp>
        <p:nvCxnSpPr>
          <p:cNvPr id="10" name="Прямая со стрелкой 9"/>
          <p:cNvCxnSpPr>
            <a:stCxn id="47" idx="2"/>
          </p:cNvCxnSpPr>
          <p:nvPr/>
        </p:nvCxnSpPr>
        <p:spPr>
          <a:xfrm flipH="1">
            <a:off x="3751738" y="4279892"/>
            <a:ext cx="1" cy="60850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13208709" y="3528552"/>
            <a:ext cx="1" cy="60850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11430000" y="4380132"/>
            <a:ext cx="1295402" cy="5082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3620231" y="4380132"/>
            <a:ext cx="1238769" cy="5082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12912253" y="4493898"/>
            <a:ext cx="99803" cy="11543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9"/>
          <p:cNvSpPr txBox="1"/>
          <p:nvPr/>
        </p:nvSpPr>
        <p:spPr>
          <a:xfrm>
            <a:off x="7543800" y="5068164"/>
            <a:ext cx="476027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АККРЕДИТАЦИОННЫЙ МОНИТОРИНГ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 rot="16200000">
            <a:off x="8942295" y="-929615"/>
            <a:ext cx="990600" cy="16992601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9"/>
          <p:cNvSpPr txBox="1"/>
          <p:nvPr/>
        </p:nvSpPr>
        <p:spPr>
          <a:xfrm>
            <a:off x="304800" y="8125176"/>
            <a:ext cx="17629096" cy="1092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В РЕГИОНЕ:</a:t>
            </a:r>
          </a:p>
          <a:p>
            <a:pPr algn="ctr">
              <a:spcBef>
                <a:spcPts val="1800"/>
              </a:spcBef>
            </a:pPr>
            <a:r>
              <a:rPr lang="ru-RU" b="1" dirty="0" smtClean="0">
                <a:latin typeface="Century Gothic" pitchFamily="34" charset="0"/>
              </a:rPr>
              <a:t>НЕОБХОДИМО ВЫСТРАИВАТЬ ЕДИНУЮ СИСТЕМУ РАБОТЫ, КОТОРАЯ БУДЕТ ФУГКЦИОНИРОВАТЬ ДЛЯ ДОСТИЖЕНИЯ ЦЕЛЕЙ, А НЕ НАЦЕЛЕННУЮ НА ФОРМУЛИРОВКИ ПОКАЗАТЕЛЕЙ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66" name="TextBox 9"/>
          <p:cNvSpPr txBox="1"/>
          <p:nvPr/>
        </p:nvSpPr>
        <p:spPr>
          <a:xfrm>
            <a:off x="685800" y="9524481"/>
            <a:ext cx="476027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Рейтинг МОУО?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70" name="TextBox 9"/>
          <p:cNvSpPr txBox="1"/>
          <p:nvPr/>
        </p:nvSpPr>
        <p:spPr>
          <a:xfrm>
            <a:off x="3945062" y="9520774"/>
            <a:ext cx="476027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Рейтинг ОО?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71" name="TextBox 9"/>
          <p:cNvSpPr txBox="1"/>
          <p:nvPr/>
        </p:nvSpPr>
        <p:spPr>
          <a:xfrm>
            <a:off x="7042587" y="9509986"/>
            <a:ext cx="476027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err="1" smtClean="0">
                <a:latin typeface="Century Gothic" pitchFamily="34" charset="0"/>
              </a:rPr>
              <a:t>Профконкурсы</a:t>
            </a:r>
            <a:r>
              <a:rPr lang="ru-RU" sz="2000" b="1" dirty="0" smtClean="0">
                <a:latin typeface="Century Gothic" pitchFamily="34" charset="0"/>
              </a:rPr>
              <a:t>?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72" name="TextBox 9"/>
          <p:cNvSpPr txBox="1"/>
          <p:nvPr/>
        </p:nvSpPr>
        <p:spPr>
          <a:xfrm>
            <a:off x="11661821" y="9508152"/>
            <a:ext cx="476027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latin typeface="Century Gothic" pitchFamily="34" charset="0"/>
              </a:rPr>
              <a:t>Аттестационное портфолио?</a:t>
            </a:r>
            <a:endParaRPr lang="ru-RU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-206632" y="571500"/>
            <a:ext cx="14596411" cy="1280256"/>
          </a:xfrm>
          <a:prstGeom prst="roundRect">
            <a:avLst>
              <a:gd name="adj" fmla="val 17841"/>
            </a:avLst>
          </a:prstGeom>
          <a:solidFill>
            <a:srgbClr val="F65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9"/>
          <p:cNvSpPr txBox="1"/>
          <p:nvPr/>
        </p:nvSpPr>
        <p:spPr>
          <a:xfrm>
            <a:off x="217714" y="571500"/>
            <a:ext cx="14249400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ФОРМУЛИРОВКИ ПОКАЗАТЕЛЕЙ ОБРАЗОВАТЕЛЬНЫХ РЕЗУЛЬТАТОВ (ГИА) В ОЦЕНКЕ ЭФФЕКТИВНОСТИ ДЕЯТЕЛЬНОСТИ СИСТЕМ ОБРАЗОВАНИЯ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293914" y="1970612"/>
            <a:ext cx="552107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1750" b="1" dirty="0" smtClean="0">
                <a:solidFill>
                  <a:srgbClr val="F65E0A"/>
                </a:solidFill>
                <a:latin typeface="Century Gothic" pitchFamily="34" charset="0"/>
              </a:rPr>
              <a:t>Оценка эффективности высших должностных лиц и руководителей ОИВ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solidFill>
                  <a:srgbClr val="0FA57E"/>
                </a:solidFill>
                <a:latin typeface="Century Gothic" pitchFamily="34" charset="0"/>
              </a:rPr>
              <a:t>Охват образованием </a:t>
            </a:r>
            <a:r>
              <a:rPr lang="ru-RU" sz="1750" b="1" dirty="0" smtClean="0">
                <a:latin typeface="Century Gothic" pitchFamily="34" charset="0"/>
              </a:rPr>
              <a:t>населения 15-21 лет;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Доля граждан, имеющих ПО и ДПП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solidFill>
                  <a:srgbClr val="0FA57E"/>
                </a:solidFill>
                <a:latin typeface="Century Gothic" pitchFamily="34" charset="0"/>
              </a:rPr>
              <a:t>Создание новых мест в ОО </a:t>
            </a:r>
            <a:r>
              <a:rPr lang="ru-RU" sz="1750" b="1" dirty="0" smtClean="0">
                <a:latin typeface="Century Gothic" pitchFamily="34" charset="0"/>
              </a:rPr>
              <a:t>, безопасность и доступность</a:t>
            </a:r>
            <a:endParaRPr lang="ru-RU" sz="1750" b="1" dirty="0">
              <a:latin typeface="Century Gothic" pitchFamily="34" charset="0"/>
            </a:endParaRPr>
          </a:p>
        </p:txBody>
      </p:sp>
      <p:sp>
        <p:nvSpPr>
          <p:cNvPr id="26" name="TextBox 9"/>
          <p:cNvSpPr txBox="1"/>
          <p:nvPr/>
        </p:nvSpPr>
        <p:spPr>
          <a:xfrm>
            <a:off x="12346419" y="1953582"/>
            <a:ext cx="572588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1750" b="1" dirty="0" smtClean="0">
                <a:solidFill>
                  <a:srgbClr val="F65E0A"/>
                </a:solidFill>
                <a:latin typeface="Century Gothic" pitchFamily="34" charset="0"/>
              </a:rPr>
              <a:t>Постановление Правительства РФ № 662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Уровень доступности и </a:t>
            </a:r>
            <a:r>
              <a:rPr lang="ru-RU" sz="1750" b="1" dirty="0" smtClean="0">
                <a:solidFill>
                  <a:srgbClr val="0FA57E"/>
                </a:solidFill>
                <a:latin typeface="Century Gothic" pitchFamily="34" charset="0"/>
              </a:rPr>
              <a:t>численность населения, получающих ООО/ СОО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Доля ОО, реализующих ОП на основе ФОП</a:t>
            </a:r>
            <a:endParaRPr lang="ru-RU" sz="1750" b="1" dirty="0">
              <a:latin typeface="Century Gothic" pitchFamily="34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177800" y="3925858"/>
            <a:ext cx="5987143" cy="5155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1750" b="1" dirty="0" smtClean="0">
                <a:solidFill>
                  <a:srgbClr val="F65E0A"/>
                </a:solidFill>
                <a:latin typeface="Century Gothic" pitchFamily="34" charset="0"/>
              </a:rPr>
              <a:t>Оценка эффективности деятельности ОИВ в сфере образования (ММ)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Доля ОО, прошедших самодиагностику </a:t>
            </a:r>
            <a:r>
              <a:rPr lang="ru-RU" sz="17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Школы </a:t>
            </a:r>
            <a:r>
              <a:rPr lang="ru-RU" sz="17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Минпросвещения</a:t>
            </a:r>
            <a:r>
              <a:rPr lang="ru-RU" sz="17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России;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Объективность ГИА (Доля участников ВПР, ОГЭ РУС и МАТ, </a:t>
            </a:r>
            <a:r>
              <a:rPr lang="ru-RU" sz="1750" b="1" dirty="0" smtClean="0">
                <a:solidFill>
                  <a:srgbClr val="0FA57E"/>
                </a:solidFill>
                <a:latin typeface="Century Gothic" pitchFamily="34" charset="0"/>
              </a:rPr>
              <a:t>не преодолевших границу </a:t>
            </a:r>
            <a:r>
              <a:rPr lang="ru-RU" sz="1750" b="1" dirty="0" smtClean="0">
                <a:latin typeface="Century Gothic" pitchFamily="34" charset="0"/>
              </a:rPr>
              <a:t>«2»+5% и получивших «5»), открытость деятельности ОИВ, эффективность контрольно-надзорной деятельности и </a:t>
            </a:r>
            <a:r>
              <a:rPr lang="ru-RU" sz="1750" b="1" dirty="0" err="1" smtClean="0">
                <a:latin typeface="Century Gothic" pitchFamily="34" charset="0"/>
              </a:rPr>
              <a:t>орг</a:t>
            </a:r>
            <a:r>
              <a:rPr lang="ru-RU" sz="1750" b="1" dirty="0" smtClean="0">
                <a:latin typeface="Century Gothic" pitchFamily="34" charset="0"/>
              </a:rPr>
              <a:t>-тех. сопровождения ЕГЭ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Численность участников ВПР, ОГЭ, ЕГЭ, численность участников, преодолевших мин порог/«2»+ 5%, численность участников, преодолевших порог высоких результатов/ «5»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solidFill>
                  <a:srgbClr val="0FA57E"/>
                </a:solidFill>
                <a:latin typeface="Century Gothic" pitchFamily="34" charset="0"/>
              </a:rPr>
              <a:t>Создание новых мест в ОО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Доля поступивших, завершивших и трудоустроенных выпускников </a:t>
            </a:r>
            <a:r>
              <a:rPr lang="ru-RU" sz="1750" b="1" dirty="0" smtClean="0">
                <a:solidFill>
                  <a:srgbClr val="0FA57E"/>
                </a:solidFill>
                <a:latin typeface="Century Gothic" pitchFamily="34" charset="0"/>
              </a:rPr>
              <a:t>по целевому набору</a:t>
            </a:r>
            <a:r>
              <a:rPr lang="ru-RU" sz="1750" b="1" dirty="0" smtClean="0">
                <a:latin typeface="Century Gothic" pitchFamily="34" charset="0"/>
              </a:rPr>
              <a:t> «Образование и </a:t>
            </a:r>
            <a:r>
              <a:rPr lang="ru-RU" sz="1750" b="1" dirty="0" err="1" smtClean="0">
                <a:latin typeface="Century Gothic" pitchFamily="34" charset="0"/>
              </a:rPr>
              <a:t>пед</a:t>
            </a:r>
            <a:r>
              <a:rPr lang="ru-RU" sz="1750" b="1" dirty="0" smtClean="0">
                <a:latin typeface="Century Gothic" pitchFamily="34" charset="0"/>
              </a:rPr>
              <a:t>. </a:t>
            </a:r>
            <a:r>
              <a:rPr lang="ru-RU" sz="1750" b="1" dirty="0">
                <a:latin typeface="Century Gothic" pitchFamily="34" charset="0"/>
              </a:rPr>
              <a:t>н</a:t>
            </a:r>
            <a:r>
              <a:rPr lang="ru-RU" sz="1750" b="1" dirty="0" smtClean="0">
                <a:latin typeface="Century Gothic" pitchFamily="34" charset="0"/>
              </a:rPr>
              <a:t>ауки».</a:t>
            </a:r>
            <a:endParaRPr lang="ru-RU" sz="1750" b="1" dirty="0">
              <a:latin typeface="Century Gothic" pitchFamily="34" charset="0"/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12346419" y="8004722"/>
            <a:ext cx="5606143" cy="187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1750" b="1" dirty="0" err="1" smtClean="0">
                <a:solidFill>
                  <a:srgbClr val="F65E0A"/>
                </a:solidFill>
                <a:latin typeface="Century Gothic" pitchFamily="34" charset="0"/>
              </a:rPr>
              <a:t>Аккредитационный</a:t>
            </a:r>
            <a:r>
              <a:rPr lang="ru-RU" sz="1750" b="1" dirty="0" smtClean="0">
                <a:solidFill>
                  <a:srgbClr val="F65E0A"/>
                </a:solidFill>
                <a:latin typeface="Century Gothic" pitchFamily="34" charset="0"/>
              </a:rPr>
              <a:t> мониторинг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Доля выпускников, </a:t>
            </a:r>
            <a:r>
              <a:rPr lang="ru-RU" sz="1750" b="1" dirty="0" smtClean="0">
                <a:solidFill>
                  <a:srgbClr val="0FA57E"/>
                </a:solidFill>
                <a:latin typeface="Century Gothic" pitchFamily="34" charset="0"/>
              </a:rPr>
              <a:t>не набравших мин. балл </a:t>
            </a:r>
            <a:r>
              <a:rPr lang="ru-RU" sz="1750" b="1" dirty="0" smtClean="0">
                <a:latin typeface="Century Gothic" pitchFamily="34" charset="0"/>
              </a:rPr>
              <a:t>ГИА-9/ ГИА-11 по </a:t>
            </a:r>
            <a:r>
              <a:rPr lang="ru-RU" sz="1750" b="1" dirty="0" err="1" smtClean="0">
                <a:latin typeface="Century Gothic" pitchFamily="34" charset="0"/>
              </a:rPr>
              <a:t>обязат</a:t>
            </a:r>
            <a:r>
              <a:rPr lang="ru-RU" sz="1750" b="1" dirty="0" smtClean="0">
                <a:latin typeface="Century Gothic" pitchFamily="34" charset="0"/>
              </a:rPr>
              <a:t>. уч. предметам;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Доля выпускников, получивших допуск к ГИА-9/ ГИА-11</a:t>
            </a:r>
          </a:p>
        </p:txBody>
      </p:sp>
      <p:sp>
        <p:nvSpPr>
          <p:cNvPr id="30" name="TextBox 9"/>
          <p:cNvSpPr txBox="1"/>
          <p:nvPr/>
        </p:nvSpPr>
        <p:spPr>
          <a:xfrm>
            <a:off x="6164942" y="3915194"/>
            <a:ext cx="6027057" cy="604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750" b="1" dirty="0" smtClean="0">
                <a:solidFill>
                  <a:srgbClr val="F65E0A"/>
                </a:solidFill>
                <a:latin typeface="Century Gothic" pitchFamily="34" charset="0"/>
              </a:rPr>
              <a:t>Индекс качества образования (ПРОЕКТ)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Доля выпускников 11 </a:t>
            </a:r>
            <a:r>
              <a:rPr lang="ru-RU" sz="1750" b="1" dirty="0" err="1" smtClean="0">
                <a:latin typeface="Century Gothic" pitchFamily="34" charset="0"/>
              </a:rPr>
              <a:t>кл</a:t>
            </a:r>
            <a:r>
              <a:rPr lang="ru-RU" sz="1750" b="1" dirty="0" smtClean="0">
                <a:latin typeface="Century Gothic" pitchFamily="34" charset="0"/>
              </a:rPr>
              <a:t>., преодолевших мин. порог по </a:t>
            </a:r>
            <a:r>
              <a:rPr lang="ru-RU" sz="1750" b="1" dirty="0" err="1" smtClean="0">
                <a:latin typeface="Century Gothic" pitchFamily="34" charset="0"/>
              </a:rPr>
              <a:t>обязат</a:t>
            </a:r>
            <a:r>
              <a:rPr lang="ru-RU" sz="1750" b="1" dirty="0" smtClean="0">
                <a:latin typeface="Century Gothic" pitchFamily="34" charset="0"/>
              </a:rPr>
              <a:t>. предметам для получения аттестата; преодолевших мин. порог для поступления в вузы (ПРОФ МАТ, ХИМ, ФИЗ, БИО);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Доля выпускников, набравших по каждому предмету не менее 60 б. (одновременно ПРОФ МАТ и ФИЗ, ПРОФ МАТ и ИНФ, ХИМ и БИО, ХИМ и ПРОФ МАТ; по 2-м и более предметам из: ОБЩ, ИСТ, ЛИТ, ИН ЯЗ, ГЕО);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Балл ЕГЭ/ </a:t>
            </a:r>
            <a:r>
              <a:rPr lang="ru-RU" sz="1750" b="1" dirty="0" err="1" smtClean="0">
                <a:latin typeface="Century Gothic" pitchFamily="34" charset="0"/>
              </a:rPr>
              <a:t>перв</a:t>
            </a:r>
            <a:r>
              <a:rPr lang="ru-RU" sz="1750" b="1" dirty="0" smtClean="0">
                <a:latin typeface="Century Gothic" pitchFamily="34" charset="0"/>
              </a:rPr>
              <a:t>. балл ОГЭ – нижняя граница 20% наиболее высоких результатов (РУС, МАТ);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Доля ВТГ 9 </a:t>
            </a:r>
            <a:r>
              <a:rPr lang="ru-RU" sz="1750" b="1" dirty="0" err="1" smtClean="0">
                <a:latin typeface="Century Gothic" pitchFamily="34" charset="0"/>
              </a:rPr>
              <a:t>кл</a:t>
            </a:r>
            <a:r>
              <a:rPr lang="ru-RU" sz="1750" b="1" dirty="0" smtClean="0">
                <a:latin typeface="Century Gothic" pitchFamily="34" charset="0"/>
              </a:rPr>
              <a:t>. преодолевших мин. порог первичных баллов по РУС и МАТ; набравших не менее 80% от макс. </a:t>
            </a:r>
            <a:r>
              <a:rPr lang="ru-RU" sz="1750" b="1" dirty="0" err="1" smtClean="0">
                <a:latin typeface="Century Gothic" pitchFamily="34" charset="0"/>
              </a:rPr>
              <a:t>перв</a:t>
            </a:r>
            <a:r>
              <a:rPr lang="ru-RU" sz="1750" b="1" dirty="0" smtClean="0">
                <a:latin typeface="Century Gothic" pitchFamily="34" charset="0"/>
              </a:rPr>
              <a:t>. </a:t>
            </a:r>
            <a:r>
              <a:rPr lang="ru-RU" sz="1750" b="1" dirty="0">
                <a:latin typeface="Century Gothic" pitchFamily="34" charset="0"/>
              </a:rPr>
              <a:t>б</a:t>
            </a:r>
            <a:r>
              <a:rPr lang="ru-RU" sz="1750" b="1" dirty="0" smtClean="0">
                <a:latin typeface="Century Gothic" pitchFamily="34" charset="0"/>
              </a:rPr>
              <a:t>алла (ФИЗ, ХИМ, БИО)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Доля ВТГ прошедших ГИА (11 </a:t>
            </a:r>
            <a:r>
              <a:rPr lang="ru-RU" sz="1750" b="1" dirty="0" err="1" smtClean="0">
                <a:latin typeface="Century Gothic" pitchFamily="34" charset="0"/>
              </a:rPr>
              <a:t>кл</a:t>
            </a:r>
            <a:r>
              <a:rPr lang="ru-RU" sz="1750" b="1" dirty="0" smtClean="0">
                <a:latin typeface="Century Gothic" pitchFamily="34" charset="0"/>
              </a:rPr>
              <a:t>. МАТ ПРОФ, ФИЗ, ХИМ, БИО, ИНФ; 9 </a:t>
            </a:r>
            <a:r>
              <a:rPr lang="ru-RU" sz="1750" b="1" dirty="0" err="1" smtClean="0">
                <a:latin typeface="Century Gothic" pitchFamily="34" charset="0"/>
              </a:rPr>
              <a:t>кл</a:t>
            </a:r>
            <a:r>
              <a:rPr lang="ru-RU" sz="1750" b="1" dirty="0" smtClean="0">
                <a:latin typeface="Century Gothic" pitchFamily="34" charset="0"/>
              </a:rPr>
              <a:t>.: ФИЗ, ХИМ, БИО);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Доля ВТГ 11 </a:t>
            </a:r>
            <a:r>
              <a:rPr lang="ru-RU" sz="1750" b="1" dirty="0" err="1" smtClean="0">
                <a:latin typeface="Century Gothic" pitchFamily="34" charset="0"/>
              </a:rPr>
              <a:t>кл</a:t>
            </a:r>
            <a:r>
              <a:rPr lang="ru-RU" sz="1750" b="1" dirty="0" smtClean="0">
                <a:latin typeface="Century Gothic" pitchFamily="34" charset="0"/>
              </a:rPr>
              <a:t>., прошедших ОГЭ и ЕГЭ по одному  и тому же предмету</a:t>
            </a:r>
          </a:p>
        </p:txBody>
      </p:sp>
      <p:sp>
        <p:nvSpPr>
          <p:cNvPr id="31" name="TextBox 9"/>
          <p:cNvSpPr txBox="1"/>
          <p:nvPr/>
        </p:nvSpPr>
        <p:spPr>
          <a:xfrm>
            <a:off x="12386334" y="3862182"/>
            <a:ext cx="5685968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750" b="1" dirty="0" smtClean="0">
                <a:solidFill>
                  <a:srgbClr val="F65E0A"/>
                </a:solidFill>
                <a:latin typeface="Century Gothic" pitchFamily="34" charset="0"/>
              </a:rPr>
              <a:t>План повышения качества МАТ и ЕН образования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Ежегодное увеличение на 10% обучающихся ООО и СОО, изучающих МАТ и ЕН </a:t>
            </a:r>
            <a:r>
              <a:rPr lang="ru-RU" sz="1750" b="1" dirty="0" smtClean="0">
                <a:solidFill>
                  <a:srgbClr val="0FA57E"/>
                </a:solidFill>
                <a:latin typeface="Century Gothic" pitchFamily="34" charset="0"/>
              </a:rPr>
              <a:t>предметы углубленно или на профильном уровне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Обязательное вступительное испытание по физике на все инженерные направления высшего образования и по профильным предметам на направления </a:t>
            </a:r>
            <a:r>
              <a:rPr lang="ru-RU" sz="1750" b="1" dirty="0" err="1" smtClean="0">
                <a:latin typeface="Century Gothic" pitchFamily="34" charset="0"/>
              </a:rPr>
              <a:t>пед</a:t>
            </a:r>
            <a:r>
              <a:rPr lang="ru-RU" sz="1750" b="1" dirty="0" smtClean="0">
                <a:latin typeface="Century Gothic" pitchFamily="34" charset="0"/>
              </a:rPr>
              <a:t>. подготовки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Увеличена до 35% доля выбравших ЕГЭ по ПРОФ МАТ, ХИМ, ФИЗ, ИНФ, БИО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Увеличено количество договоров </a:t>
            </a:r>
            <a:r>
              <a:rPr lang="ru-RU" sz="1750" b="1" dirty="0" smtClean="0">
                <a:solidFill>
                  <a:srgbClr val="0FA57E"/>
                </a:solidFill>
                <a:latin typeface="Century Gothic" pitchFamily="34" charset="0"/>
              </a:rPr>
              <a:t>о целевом обучении</a:t>
            </a:r>
            <a:r>
              <a:rPr lang="ru-RU" sz="1750" b="1" dirty="0" smtClean="0">
                <a:latin typeface="Century Gothic" pitchFamily="34" charset="0"/>
              </a:rPr>
              <a:t> с выпускниками псих-</a:t>
            </a:r>
            <a:r>
              <a:rPr lang="ru-RU" sz="1750" b="1" dirty="0" err="1" smtClean="0">
                <a:latin typeface="Century Gothic" pitchFamily="34" charset="0"/>
              </a:rPr>
              <a:t>пед</a:t>
            </a:r>
            <a:r>
              <a:rPr lang="ru-RU" sz="1750" b="1" dirty="0" smtClean="0">
                <a:latin typeface="Century Gothic" pitchFamily="34" charset="0"/>
              </a:rPr>
              <a:t> классов</a:t>
            </a:r>
          </a:p>
        </p:txBody>
      </p:sp>
      <p:sp>
        <p:nvSpPr>
          <p:cNvPr id="32" name="TextBox 9"/>
          <p:cNvSpPr txBox="1"/>
          <p:nvPr/>
        </p:nvSpPr>
        <p:spPr>
          <a:xfrm>
            <a:off x="211468" y="8974282"/>
            <a:ext cx="5685968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750" b="1" dirty="0" smtClean="0">
                <a:solidFill>
                  <a:srgbClr val="F65E0A"/>
                </a:solidFill>
                <a:latin typeface="Century Gothic" pitchFamily="34" charset="0"/>
              </a:rPr>
              <a:t>Школа </a:t>
            </a:r>
            <a:r>
              <a:rPr lang="ru-RU" sz="1750" b="1" dirty="0" err="1" smtClean="0">
                <a:solidFill>
                  <a:srgbClr val="F65E0A"/>
                </a:solidFill>
                <a:latin typeface="Century Gothic" pitchFamily="34" charset="0"/>
              </a:rPr>
              <a:t>Минпросвещения</a:t>
            </a:r>
            <a:r>
              <a:rPr lang="ru-RU" sz="1750" b="1" dirty="0" smtClean="0">
                <a:solidFill>
                  <a:srgbClr val="F65E0A"/>
                </a:solidFill>
                <a:latin typeface="Century Gothic" pitchFamily="34" charset="0"/>
              </a:rPr>
              <a:t> России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Реализация УП </a:t>
            </a:r>
            <a:r>
              <a:rPr lang="ru-RU" sz="1750" b="1" dirty="0" smtClean="0">
                <a:solidFill>
                  <a:srgbClr val="0FA57E"/>
                </a:solidFill>
                <a:latin typeface="Century Gothic" pitchFamily="34" charset="0"/>
              </a:rPr>
              <a:t>профилей, углубленное изучение</a:t>
            </a:r>
            <a:r>
              <a:rPr lang="ru-RU" sz="1750" b="1" dirty="0" smtClean="0">
                <a:latin typeface="Century Gothic" pitchFamily="34" charset="0"/>
              </a:rPr>
              <a:t> отдельных предметов</a:t>
            </a:r>
          </a:p>
        </p:txBody>
      </p:sp>
      <p:sp>
        <p:nvSpPr>
          <p:cNvPr id="35" name="TextBox 9"/>
          <p:cNvSpPr txBox="1"/>
          <p:nvPr/>
        </p:nvSpPr>
        <p:spPr>
          <a:xfrm>
            <a:off x="6164944" y="1999640"/>
            <a:ext cx="622139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750" b="1" dirty="0" smtClean="0">
                <a:solidFill>
                  <a:srgbClr val="F65E0A"/>
                </a:solidFill>
                <a:latin typeface="Century Gothic" pitchFamily="34" charset="0"/>
              </a:rPr>
              <a:t>НП Молодежь и дети (ФП «Все лучшее детям»)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solidFill>
                  <a:srgbClr val="0FA57E"/>
                </a:solidFill>
                <a:latin typeface="Century Gothic" pitchFamily="34" charset="0"/>
              </a:rPr>
              <a:t>Доля выбравших ЕГЭ по ЕН предметам </a:t>
            </a:r>
            <a:r>
              <a:rPr lang="ru-RU" sz="1750" b="1" dirty="0" smtClean="0">
                <a:latin typeface="Century Gothic" pitchFamily="34" charset="0"/>
              </a:rPr>
              <a:t>(ХИМ, ФИЗ, ИНФ, БИО, ПРОФ МАТ);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750" b="1" dirty="0" smtClean="0">
                <a:latin typeface="Century Gothic" pitchFamily="34" charset="0"/>
              </a:rPr>
              <a:t>Доля субъектов РФ с высоким уровнем </a:t>
            </a:r>
            <a:r>
              <a:rPr lang="ru-RU" sz="1750" b="1" dirty="0" smtClean="0">
                <a:solidFill>
                  <a:srgbClr val="0FA57E"/>
                </a:solidFill>
                <a:latin typeface="Century Gothic" pitchFamily="34" charset="0"/>
              </a:rPr>
              <a:t>индекса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9201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-206632" y="571500"/>
            <a:ext cx="14596411" cy="1280256"/>
          </a:xfrm>
          <a:prstGeom prst="roundRect">
            <a:avLst>
              <a:gd name="adj" fmla="val 17841"/>
            </a:avLst>
          </a:prstGeom>
          <a:solidFill>
            <a:srgbClr val="F65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9"/>
          <p:cNvSpPr txBox="1"/>
          <p:nvPr/>
        </p:nvSpPr>
        <p:spPr>
          <a:xfrm>
            <a:off x="293914" y="2101238"/>
            <a:ext cx="5521076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Оценка эффективности высших должностных лиц и руководителей ОИВ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FA57E"/>
                </a:solidFill>
                <a:latin typeface="Century Gothic" pitchFamily="34" charset="0"/>
              </a:rPr>
              <a:t>Доля граждан, прошедших ДПП</a:t>
            </a:r>
          </a:p>
        </p:txBody>
      </p:sp>
      <p:sp>
        <p:nvSpPr>
          <p:cNvPr id="26" name="TextBox 9"/>
          <p:cNvSpPr txBox="1"/>
          <p:nvPr/>
        </p:nvSpPr>
        <p:spPr>
          <a:xfrm>
            <a:off x="6315944" y="4587779"/>
            <a:ext cx="5521076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Постановление Правительства РФ № 662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Кадровое обеспечение общеобразовательных организаций</a:t>
            </a:r>
            <a:endParaRPr lang="ru-RU" b="1" dirty="0" smtClean="0">
              <a:solidFill>
                <a:srgbClr val="0FA57E"/>
              </a:solidFill>
              <a:latin typeface="Century Gothic" pitchFamily="34" charset="0"/>
            </a:endParaRP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Доля ОО, реализующих ОП на основе ФОП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153315" y="3284545"/>
            <a:ext cx="5987143" cy="1800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Оценка эффективности деятельности ОИВ в сфере образования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FA57E"/>
                </a:solidFill>
                <a:latin typeface="Century Gothic" pitchFamily="34" charset="0"/>
              </a:rPr>
              <a:t>Доля слушателей ДПП по ведущим тематикам</a:t>
            </a:r>
            <a:r>
              <a:rPr lang="ru-RU" b="1" dirty="0" smtClean="0">
                <a:latin typeface="Century Gothic" pitchFamily="34" charset="0"/>
              </a:rPr>
              <a:t>, определяемым </a:t>
            </a:r>
            <a:r>
              <a:rPr lang="ru-RU" b="1" dirty="0" err="1" smtClean="0">
                <a:latin typeface="Century Gothic" pitchFamily="34" charset="0"/>
              </a:rPr>
              <a:t>Минпросвещения</a:t>
            </a:r>
            <a:r>
              <a:rPr lang="ru-RU" b="1" dirty="0" smtClean="0">
                <a:latin typeface="Century Gothic" pitchFamily="34" charset="0"/>
              </a:rPr>
              <a:t> России, от общего числа педагогических и руководящих работников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6302530" y="2101238"/>
            <a:ext cx="603562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 err="1" smtClean="0">
                <a:solidFill>
                  <a:srgbClr val="F65E0A"/>
                </a:solidFill>
                <a:latin typeface="Century Gothic" pitchFamily="34" charset="0"/>
              </a:rPr>
              <a:t>Аккредитационный</a:t>
            </a:r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 мониторинг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Доля </a:t>
            </a:r>
            <a:r>
              <a:rPr lang="ru-RU" b="1" dirty="0" err="1" smtClean="0">
                <a:latin typeface="Century Gothic" pitchFamily="34" charset="0"/>
              </a:rPr>
              <a:t>пед</a:t>
            </a:r>
            <a:r>
              <a:rPr lang="ru-RU" b="1" dirty="0" smtClean="0">
                <a:latin typeface="Century Gothic" pitchFamily="34" charset="0"/>
              </a:rPr>
              <a:t>. работников, имеющих первую или высшую </a:t>
            </a:r>
            <a:r>
              <a:rPr lang="ru-RU" b="1" dirty="0" err="1" smtClean="0">
                <a:latin typeface="Century Gothic" pitchFamily="34" charset="0"/>
              </a:rPr>
              <a:t>квал</a:t>
            </a:r>
            <a:r>
              <a:rPr lang="ru-RU" b="1" dirty="0" smtClean="0">
                <a:latin typeface="Century Gothic" pitchFamily="34" charset="0"/>
              </a:rPr>
              <a:t>. категорию, ученое звание/ степень, приравненных к ним;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Доля </a:t>
            </a:r>
            <a:r>
              <a:rPr lang="ru-RU" b="1" dirty="0" err="1" smtClean="0">
                <a:latin typeface="Century Gothic" pitchFamily="34" charset="0"/>
              </a:rPr>
              <a:t>пед</a:t>
            </a:r>
            <a:r>
              <a:rPr lang="ru-RU" b="1" dirty="0" smtClean="0">
                <a:latin typeface="Century Gothic" pitchFamily="34" charset="0"/>
              </a:rPr>
              <a:t>. работников, </a:t>
            </a:r>
            <a:r>
              <a:rPr lang="ru-RU" b="1" dirty="0" smtClean="0">
                <a:solidFill>
                  <a:srgbClr val="0FA57E"/>
                </a:solidFill>
                <a:latin typeface="Century Gothic" pitchFamily="34" charset="0"/>
              </a:rPr>
              <a:t>прошедших ПК по профилю </a:t>
            </a:r>
            <a:r>
              <a:rPr lang="ru-RU" b="1" dirty="0" err="1" smtClean="0">
                <a:solidFill>
                  <a:srgbClr val="0FA57E"/>
                </a:solidFill>
                <a:latin typeface="Century Gothic" pitchFamily="34" charset="0"/>
              </a:rPr>
              <a:t>пед</a:t>
            </a:r>
            <a:r>
              <a:rPr lang="ru-RU" b="1" dirty="0" smtClean="0">
                <a:solidFill>
                  <a:srgbClr val="0FA57E"/>
                </a:solidFill>
                <a:latin typeface="Century Gothic" pitchFamily="34" charset="0"/>
              </a:rPr>
              <a:t>. деятельности </a:t>
            </a:r>
            <a:r>
              <a:rPr lang="ru-RU" b="1" dirty="0" smtClean="0">
                <a:latin typeface="Century Gothic" pitchFamily="34" charset="0"/>
              </a:rPr>
              <a:t>за последние 3 г.</a:t>
            </a:r>
          </a:p>
        </p:txBody>
      </p:sp>
      <p:sp>
        <p:nvSpPr>
          <p:cNvPr id="30" name="TextBox 9"/>
          <p:cNvSpPr txBox="1"/>
          <p:nvPr/>
        </p:nvSpPr>
        <p:spPr>
          <a:xfrm>
            <a:off x="12265586" y="5612382"/>
            <a:ext cx="5685968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Индекс качества образования (ПРОЕКТ)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Доля учителей, выполнивших </a:t>
            </a:r>
            <a:r>
              <a:rPr lang="ru-RU" b="1" dirty="0" err="1" smtClean="0">
                <a:solidFill>
                  <a:srgbClr val="0FA57E"/>
                </a:solidFill>
                <a:latin typeface="Century Gothic" pitchFamily="34" charset="0"/>
              </a:rPr>
              <a:t>диагностич</a:t>
            </a:r>
            <a:r>
              <a:rPr lang="ru-RU" b="1" dirty="0" smtClean="0">
                <a:solidFill>
                  <a:srgbClr val="0FA57E"/>
                </a:solidFill>
                <a:latin typeface="Century Gothic" pitchFamily="34" charset="0"/>
              </a:rPr>
              <a:t>. работу </a:t>
            </a:r>
            <a:r>
              <a:rPr lang="ru-RU" b="1" dirty="0" smtClean="0">
                <a:latin typeface="Century Gothic" pitchFamily="34" charset="0"/>
              </a:rPr>
              <a:t>на базовый уровень и выше (МАТ, РУС, ФИЗ, ХИМ, БИО, НАЧ. КЛ, КЛАСС. РУК.);</a:t>
            </a:r>
            <a:endParaRPr lang="ru-RU" b="1" dirty="0">
              <a:latin typeface="Century Gothic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Доля педагогов категории «педагог-методист», «педагог-наставник»;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Усредненная нагрузка учителей ОО;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Доля учителей: а) имеющих </a:t>
            </a:r>
            <a:r>
              <a:rPr lang="ru-RU" b="1" dirty="0" err="1" smtClean="0">
                <a:latin typeface="Century Gothic" pitchFamily="34" charset="0"/>
              </a:rPr>
              <a:t>пед</a:t>
            </a:r>
            <a:r>
              <a:rPr lang="ru-RU" b="1" dirty="0" smtClean="0">
                <a:latin typeface="Century Gothic" pitchFamily="34" charset="0"/>
              </a:rPr>
              <a:t>. стаж до 5 лет, б) без внешнего совмещения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93914" y="8155826"/>
            <a:ext cx="5685968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План повышения качества МАТ и ЕН </a:t>
            </a:r>
            <a:r>
              <a:rPr lang="ru-RU" sz="2000" b="1" dirty="0" err="1" smtClean="0">
                <a:solidFill>
                  <a:srgbClr val="F65E0A"/>
                </a:solidFill>
                <a:latin typeface="Century Gothic" pitchFamily="34" charset="0"/>
              </a:rPr>
              <a:t>обр</a:t>
            </a:r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-я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latin typeface="Century Gothic" pitchFamily="34" charset="0"/>
              </a:rPr>
              <a:t>Обеспечено </a:t>
            </a:r>
            <a:r>
              <a:rPr lang="ru-RU" b="1" dirty="0">
                <a:solidFill>
                  <a:srgbClr val="0FA57E"/>
                </a:solidFill>
                <a:latin typeface="Century Gothic" pitchFamily="34" charset="0"/>
              </a:rPr>
              <a:t>ПК учителей </a:t>
            </a:r>
            <a:r>
              <a:rPr lang="ru-RU" b="1" dirty="0">
                <a:latin typeface="Century Gothic" pitchFamily="34" charset="0"/>
              </a:rPr>
              <a:t>МАТ, ФИЗ, ХИМ, БИО </a:t>
            </a:r>
            <a:r>
              <a:rPr lang="ru-RU" b="1" dirty="0">
                <a:solidFill>
                  <a:srgbClr val="0FA57E"/>
                </a:solidFill>
                <a:latin typeface="Century Gothic" pitchFamily="34" charset="0"/>
              </a:rPr>
              <a:t>на базе ведущих </a:t>
            </a:r>
            <a:r>
              <a:rPr lang="ru-RU" b="1" dirty="0">
                <a:latin typeface="Century Gothic" pitchFamily="34" charset="0"/>
              </a:rPr>
              <a:t>классических инженерно-технических вузов</a:t>
            </a:r>
            <a:r>
              <a:rPr lang="ru-RU" b="1" dirty="0" smtClean="0">
                <a:latin typeface="Century Gothic" pitchFamily="34" charset="0"/>
              </a:rPr>
              <a:t>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Увеличена </a:t>
            </a:r>
            <a:r>
              <a:rPr lang="ru-RU" b="1" dirty="0">
                <a:latin typeface="Century Gothic" pitchFamily="34" charset="0"/>
              </a:rPr>
              <a:t>до 30% доля учителей МАТ, ФИЗ, ХИМ, БИО в возрасте до 35 </a:t>
            </a:r>
            <a:r>
              <a:rPr lang="ru-RU" b="1" dirty="0" smtClean="0">
                <a:latin typeface="Century Gothic" pitchFamily="34" charset="0"/>
              </a:rPr>
              <a:t>лет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914" y="768429"/>
            <a:ext cx="13868400" cy="886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ФОРМУЛИРОВКИ ПОКАЗАТЕЛЕЙ ПО УСТРУНЕНИЮ ДЕФИЦИТОВ ПЕДАГОГИЧЕСКИХ И РУКОВОДЯЩИХ КАДРОВ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293914" y="5323231"/>
            <a:ext cx="5802086" cy="255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000" b="1" dirty="0">
                <a:solidFill>
                  <a:srgbClr val="F65E0A"/>
                </a:solidFill>
                <a:latin typeface="Century Gothic" pitchFamily="34" charset="0"/>
              </a:rPr>
              <a:t>Единый план по достижению национальных целей развития </a:t>
            </a:r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РФ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Century Gothic" pitchFamily="34" charset="0"/>
              </a:rPr>
              <a:t>Доля педагогических работников, прошедших обучение по программам ДПО на основе актуализированных профессиональных стандартов </a:t>
            </a:r>
            <a:r>
              <a:rPr lang="ru-RU" b="1" dirty="0">
                <a:solidFill>
                  <a:srgbClr val="0FA57E"/>
                </a:solidFill>
                <a:latin typeface="Century Gothic" pitchFamily="34" charset="0"/>
              </a:rPr>
              <a:t>на базе ведущих образовательных организаций высшего </a:t>
            </a:r>
            <a:r>
              <a:rPr lang="ru-RU" b="1" dirty="0">
                <a:latin typeface="Century Gothic" pitchFamily="34" charset="0"/>
              </a:rPr>
              <a:t>образования и научных </a:t>
            </a:r>
            <a:r>
              <a:rPr lang="ru-RU" b="1" dirty="0" smtClean="0">
                <a:latin typeface="Century Gothic" pitchFamily="34" charset="0"/>
              </a:rPr>
              <a:t>организаций (</a:t>
            </a:r>
            <a:r>
              <a:rPr lang="ru-RU" b="1" dirty="0" smtClean="0">
                <a:solidFill>
                  <a:srgbClr val="0FA57E"/>
                </a:solidFill>
                <a:latin typeface="Century Gothic" pitchFamily="34" charset="0"/>
              </a:rPr>
              <a:t>НП Молодежь и дети</a:t>
            </a:r>
            <a:r>
              <a:rPr lang="ru-RU" b="1" dirty="0" smtClean="0">
                <a:latin typeface="Century Gothic" pitchFamily="34" charset="0"/>
              </a:rPr>
              <a:t>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2265586" y="2139709"/>
            <a:ext cx="5685968" cy="3262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Концепция развития дополнительного образования детей до 2030 года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Реализация </a:t>
            </a:r>
            <a:r>
              <a:rPr lang="ru-RU" b="1" dirty="0">
                <a:latin typeface="Century Gothic" pitchFamily="34" charset="0"/>
              </a:rPr>
              <a:t>лучших практик по обновлению содержания и технологий дополнительного образования по приоритетным направлениям, в </a:t>
            </a:r>
            <a:r>
              <a:rPr lang="ru-RU" b="1" dirty="0" err="1">
                <a:latin typeface="Century Gothic" pitchFamily="34" charset="0"/>
              </a:rPr>
              <a:t>т.ч</a:t>
            </a:r>
            <a:r>
              <a:rPr lang="ru-RU" b="1" dirty="0">
                <a:latin typeface="Century Gothic" pitchFamily="34" charset="0"/>
              </a:rPr>
              <a:t>. каникулярных </a:t>
            </a:r>
            <a:r>
              <a:rPr lang="ru-RU" b="1" dirty="0" err="1">
                <a:latin typeface="Century Gothic" pitchFamily="34" charset="0"/>
              </a:rPr>
              <a:t>профориентационных</a:t>
            </a:r>
            <a:r>
              <a:rPr lang="ru-RU" b="1" dirty="0">
                <a:latin typeface="Century Gothic" pitchFamily="34" charset="0"/>
              </a:rPr>
              <a:t> школ, организованных образовательными организациями (в </a:t>
            </a:r>
            <a:r>
              <a:rPr lang="ru-RU" b="1" dirty="0" err="1">
                <a:latin typeface="Century Gothic" pitchFamily="34" charset="0"/>
              </a:rPr>
              <a:t>т.ч</a:t>
            </a:r>
            <a:r>
              <a:rPr lang="ru-RU" b="1" dirty="0">
                <a:latin typeface="Century Gothic" pitchFamily="34" charset="0"/>
              </a:rPr>
              <a:t>. в целях повышения успешности детей, имеющих низкие образовательные результаты</a:t>
            </a:r>
            <a:r>
              <a:rPr lang="ru-RU" b="1" dirty="0" smtClean="0">
                <a:latin typeface="Century Gothic" pitchFamily="34" charset="0"/>
              </a:rPr>
              <a:t>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302530" y="6520323"/>
            <a:ext cx="593271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Школа </a:t>
            </a:r>
            <a:r>
              <a:rPr lang="ru-RU" sz="2000" b="1" dirty="0" err="1" smtClean="0">
                <a:solidFill>
                  <a:srgbClr val="F65E0A"/>
                </a:solidFill>
                <a:latin typeface="Century Gothic" pitchFamily="34" charset="0"/>
              </a:rPr>
              <a:t>Минпросвещения</a:t>
            </a:r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 России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Функционирование объективной ВСОКО;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Наличие профильных/ </a:t>
            </a:r>
            <a:r>
              <a:rPr lang="ru-RU" b="1" dirty="0" err="1" smtClean="0">
                <a:latin typeface="Century Gothic" pitchFamily="34" charset="0"/>
              </a:rPr>
              <a:t>предпроф</a:t>
            </a:r>
            <a:r>
              <a:rPr lang="ru-RU" b="1" dirty="0" smtClean="0">
                <a:latin typeface="Century Gothic" pitchFamily="34" charset="0"/>
              </a:rPr>
              <a:t>. классов;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Единые подходы к штатному расписанию, система </a:t>
            </a:r>
            <a:r>
              <a:rPr lang="ru-RU" b="1" dirty="0">
                <a:latin typeface="Century Gothic" pitchFamily="34" charset="0"/>
              </a:rPr>
              <a:t>наставничества, ШМО;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Меры мат и </a:t>
            </a:r>
            <a:r>
              <a:rPr lang="ru-RU" b="1" dirty="0" err="1" smtClean="0">
                <a:latin typeface="Century Gothic" pitchFamily="34" charset="0"/>
              </a:rPr>
              <a:t>немат</a:t>
            </a:r>
            <a:r>
              <a:rPr lang="ru-RU" b="1" dirty="0" smtClean="0">
                <a:latin typeface="Century Gothic" pitchFamily="34" charset="0"/>
              </a:rPr>
              <a:t> стимулирования;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FA57E"/>
                </a:solidFill>
                <a:latin typeface="Century Gothic" pitchFamily="34" charset="0"/>
              </a:rPr>
              <a:t>Диагностика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проф</a:t>
            </a:r>
            <a:r>
              <a:rPr lang="ru-RU" b="1" dirty="0" smtClean="0">
                <a:latin typeface="Century Gothic" pitchFamily="34" charset="0"/>
              </a:rPr>
              <a:t> компетенций + ИОМ;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entury Gothic" pitchFamily="34" charset="0"/>
              </a:rPr>
              <a:t>Участие в конкурсном движении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FA57E"/>
                </a:solidFill>
                <a:latin typeface="Century Gothic" pitchFamily="34" charset="0"/>
              </a:rPr>
              <a:t>ДПО (отдельно ЕН предметы</a:t>
            </a:r>
            <a:r>
              <a:rPr lang="ru-RU" b="1" dirty="0" smtClean="0">
                <a:latin typeface="Century Gothic" pitchFamily="34" charset="0"/>
              </a:rPr>
              <a:t>, ЦОС, воспитание)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b="1" dirty="0" smtClean="0">
              <a:latin typeface="Century Gothic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b="1" dirty="0" smtClean="0">
              <a:latin typeface="Century Gothic" pitchFamily="34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12570383" y="8953502"/>
            <a:ext cx="533661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solidFill>
                  <a:srgbClr val="F65E0A"/>
                </a:solidFill>
                <a:latin typeface="Century Gothic" pitchFamily="34" charset="0"/>
              </a:rPr>
              <a:t>НП Молодежь и дети</a:t>
            </a:r>
          </a:p>
          <a:p>
            <a:pPr>
              <a:spcBef>
                <a:spcPts val="1200"/>
              </a:spcBef>
            </a:pPr>
            <a:r>
              <a:rPr lang="ru-RU" b="1" dirty="0" smtClean="0">
                <a:latin typeface="Century Gothic" pitchFamily="34" charset="0"/>
              </a:rPr>
              <a:t>Преемственность и декомпозиция показателей по ДПО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лый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423" y="1584661"/>
            <a:ext cx="8139103" cy="7061652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993A097-12B0-4D5E-979F-E81C0EA90B07}"/>
              </a:ext>
            </a:extLst>
          </p:cNvPr>
          <p:cNvSpPr txBox="1">
            <a:spLocks/>
          </p:cNvSpPr>
          <p:nvPr/>
        </p:nvSpPr>
        <p:spPr>
          <a:xfrm>
            <a:off x="1025087" y="1518187"/>
            <a:ext cx="7039366" cy="899723"/>
          </a:xfrm>
          <a:prstGeom prst="rect">
            <a:avLst/>
          </a:prstGeom>
        </p:spPr>
        <p:txBody>
          <a:bodyPr vert="horz" lIns="137097" tIns="68548" rIns="137097" bIns="6854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sz="3599" b="1" dirty="0">
              <a:solidFill>
                <a:srgbClr val="000000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79D7F8-5BBE-40F6-AC3C-F88D367705C3}"/>
              </a:ext>
            </a:extLst>
          </p:cNvPr>
          <p:cNvSpPr txBox="1">
            <a:spLocks/>
          </p:cNvSpPr>
          <p:nvPr/>
        </p:nvSpPr>
        <p:spPr>
          <a:xfrm>
            <a:off x="8610600" y="2170804"/>
            <a:ext cx="8888757" cy="4374776"/>
          </a:xfrm>
          <a:prstGeom prst="rect">
            <a:avLst/>
          </a:prstGeom>
        </p:spPr>
        <p:txBody>
          <a:bodyPr vert="horz" lIns="137097" tIns="68548" rIns="137097" bIns="6854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92" indent="-269892" algn="l">
              <a:spcBef>
                <a:spcPts val="18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Развитие культуры работы с результатами (ШМО/ОО – ММС/МОУО – ИРО/ОИВ и т.п.);</a:t>
            </a:r>
            <a:endParaRPr lang="ru-RU" sz="2800" dirty="0">
              <a:solidFill>
                <a:srgbClr val="000000"/>
              </a:solidFill>
            </a:endParaRPr>
          </a:p>
          <a:p>
            <a:pPr marL="269892" indent="-269892" algn="l">
              <a:spcBef>
                <a:spcPts val="18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Совместное проектирование работ (установочные сессии, объединенная ДК для ОО-МОУО-региона);</a:t>
            </a:r>
            <a:endParaRPr lang="ru-RU" sz="2800" dirty="0">
              <a:solidFill>
                <a:srgbClr val="000000"/>
              </a:solidFill>
            </a:endParaRPr>
          </a:p>
          <a:p>
            <a:pPr marL="269892" indent="-269892" algn="l">
              <a:spcBef>
                <a:spcPts val="18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Формирование сводных массивов данных об образовательных результатах, в </a:t>
            </a:r>
            <a:r>
              <a:rPr lang="ru-RU" sz="2800" dirty="0" err="1" smtClean="0">
                <a:solidFill>
                  <a:srgbClr val="000000"/>
                </a:solidFill>
              </a:rPr>
              <a:t>т.ч</a:t>
            </a:r>
            <a:r>
              <a:rPr lang="ru-RU" sz="2800" dirty="0" smtClean="0">
                <a:solidFill>
                  <a:srgbClr val="000000"/>
                </a:solidFill>
              </a:rPr>
              <a:t>. с использованием контекстных данных; </a:t>
            </a:r>
            <a:endParaRPr lang="ru-RU" sz="2800" dirty="0">
              <a:solidFill>
                <a:srgbClr val="000000"/>
              </a:solidFill>
            </a:endParaRPr>
          </a:p>
          <a:p>
            <a:pPr marL="269892" indent="-269892" algn="l">
              <a:spcBef>
                <a:spcPts val="18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Совместная верификация </a:t>
            </a:r>
            <a:r>
              <a:rPr lang="ru-RU" sz="2800" dirty="0">
                <a:solidFill>
                  <a:srgbClr val="000000"/>
                </a:solidFill>
              </a:rPr>
              <a:t>работ </a:t>
            </a:r>
            <a:r>
              <a:rPr lang="ru-RU" sz="2800" dirty="0" smtClean="0">
                <a:solidFill>
                  <a:srgbClr val="000000"/>
                </a:solidFill>
              </a:rPr>
              <a:t>(рабочие </a:t>
            </a:r>
            <a:r>
              <a:rPr lang="ru-RU" sz="2800" dirty="0">
                <a:solidFill>
                  <a:srgbClr val="000000"/>
                </a:solidFill>
              </a:rPr>
              <a:t>встречи, объединенная ДК для ОО-МОУО-региона);</a:t>
            </a:r>
          </a:p>
          <a:p>
            <a:pPr algn="l">
              <a:spcBef>
                <a:spcPts val="750"/>
              </a:spcBef>
              <a:buClr>
                <a:srgbClr val="FF6600"/>
              </a:buClr>
              <a:defRPr/>
            </a:pP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4400" y="2950523"/>
            <a:ext cx="4646105" cy="8315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326">
              <a:defRPr/>
            </a:pPr>
            <a:r>
              <a:rPr lang="ru-RU" sz="2699" b="1" dirty="0">
                <a:solidFill>
                  <a:srgbClr val="FFFFFF"/>
                </a:solidFill>
              </a:rPr>
              <a:t>Всероссийская модель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96099" y="4114245"/>
            <a:ext cx="4646105" cy="831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326">
              <a:defRPr/>
            </a:pPr>
            <a:r>
              <a:rPr lang="ru-RU" sz="2699" b="1" dirty="0">
                <a:solidFill>
                  <a:srgbClr val="FFFFFF"/>
                </a:solidFill>
              </a:rPr>
              <a:t>Региональная модель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33600" y="5254421"/>
            <a:ext cx="4646105" cy="8315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326">
              <a:defRPr/>
            </a:pPr>
            <a:r>
              <a:rPr lang="ru-RU" sz="2699" b="1" dirty="0">
                <a:solidFill>
                  <a:srgbClr val="FFFFFF"/>
                </a:solidFill>
              </a:rPr>
              <a:t>Муниципальная модель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95600" y="6394597"/>
            <a:ext cx="4646105" cy="8315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326">
              <a:defRPr/>
            </a:pPr>
            <a:r>
              <a:rPr lang="ru-RU" sz="2699" b="1" dirty="0">
                <a:solidFill>
                  <a:srgbClr val="FFFFFF"/>
                </a:solidFill>
              </a:rPr>
              <a:t>Школьная модель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232330" y="485266"/>
            <a:ext cx="14596411" cy="1280256"/>
          </a:xfrm>
          <a:prstGeom prst="roundRect">
            <a:avLst>
              <a:gd name="adj" fmla="val 17841"/>
            </a:avLst>
          </a:prstGeom>
          <a:solidFill>
            <a:srgbClr val="F65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7441" y="810990"/>
            <a:ext cx="13868400" cy="44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ПРЕЕМСТВЕННОСТЬ УПРАВЛЕНЧЕСКОЙ ВЕРТИКАЛИ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498" y="8878306"/>
            <a:ext cx="1684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itchFamily="34" charset="0"/>
              </a:rPr>
              <a:t>О</a:t>
            </a:r>
            <a:r>
              <a:rPr lang="ru-RU" sz="2400" b="1" dirty="0" smtClean="0">
                <a:latin typeface="Century Gothic" pitchFamily="34" charset="0"/>
              </a:rPr>
              <a:t>бъединение </a:t>
            </a:r>
            <a:r>
              <a:rPr lang="ru-RU" sz="2400" b="1" dirty="0">
                <a:latin typeface="Century Gothic" pitchFamily="34" charset="0"/>
              </a:rPr>
              <a:t>усилий всех уровней управления образованием для решения единых задач повышения качества образования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779D7F8-5BBE-40F6-AC3C-F88D367705C3}"/>
              </a:ext>
            </a:extLst>
          </p:cNvPr>
          <p:cNvSpPr txBox="1">
            <a:spLocks/>
          </p:cNvSpPr>
          <p:nvPr/>
        </p:nvSpPr>
        <p:spPr>
          <a:xfrm>
            <a:off x="8610599" y="6545580"/>
            <a:ext cx="8888757" cy="2100733"/>
          </a:xfrm>
          <a:prstGeom prst="rect">
            <a:avLst/>
          </a:prstGeom>
        </p:spPr>
        <p:txBody>
          <a:bodyPr vert="horz" lIns="137097" tIns="68548" rIns="137097" bIns="6854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  <a:buClr>
                <a:srgbClr val="FF6600"/>
              </a:buClr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Результат</a:t>
            </a:r>
            <a:r>
              <a:rPr lang="ru-RU" sz="2800" dirty="0" smtClean="0">
                <a:solidFill>
                  <a:srgbClr val="000000"/>
                </a:solidFill>
              </a:rPr>
              <a:t> - доказательное управление на основе данных о завершивших образовательный маршрут школьниках, о сквозной образовательной траектории учеников, кадровом потенциале и прогнозе кадровой потребности в сфере образования и др.  </a:t>
            </a:r>
            <a:endParaRPr lang="ru-RU" sz="2800" dirty="0">
              <a:solidFill>
                <a:srgbClr val="000000"/>
              </a:solidFill>
            </a:endParaRPr>
          </a:p>
          <a:p>
            <a:pPr marL="269892" indent="-269892" algn="l">
              <a:spcBef>
                <a:spcPts val="75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7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6630852"/>
            <a:ext cx="6710614" cy="3296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3" name="Скругленный прямоугольник 42"/>
          <p:cNvSpPr/>
          <p:nvPr/>
        </p:nvSpPr>
        <p:spPr>
          <a:xfrm>
            <a:off x="-206632" y="571500"/>
            <a:ext cx="14596411" cy="1280256"/>
          </a:xfrm>
          <a:prstGeom prst="roundRect">
            <a:avLst>
              <a:gd name="adj" fmla="val 17841"/>
            </a:avLst>
          </a:prstGeom>
          <a:solidFill>
            <a:srgbClr val="F65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9"/>
          <p:cNvSpPr txBox="1"/>
          <p:nvPr/>
        </p:nvSpPr>
        <p:spPr>
          <a:xfrm>
            <a:off x="304800" y="820982"/>
            <a:ext cx="13868400" cy="44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Проблематика. Есть над чем работать?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293914" y="2101238"/>
            <a:ext cx="552107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800" b="1" dirty="0" smtClean="0">
                <a:solidFill>
                  <a:srgbClr val="F65E0A"/>
                </a:solidFill>
                <a:latin typeface="Century Gothic" pitchFamily="34" charset="0"/>
              </a:rPr>
              <a:t>Объективность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293914" y="5994147"/>
            <a:ext cx="552107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800" b="1" dirty="0" smtClean="0">
                <a:solidFill>
                  <a:srgbClr val="F65E0A"/>
                </a:solidFill>
                <a:latin typeface="Century Gothic" pitchFamily="34" charset="0"/>
              </a:rPr>
              <a:t>Результативность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169276" y="2161156"/>
            <a:ext cx="712127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800" b="1" dirty="0" smtClean="0">
                <a:solidFill>
                  <a:srgbClr val="F65E0A"/>
                </a:solidFill>
                <a:latin typeface="Century Gothic" pitchFamily="34" charset="0"/>
              </a:rPr>
              <a:t>Преемственность выбора предметов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8763000" y="6087078"/>
            <a:ext cx="876017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800" b="1" dirty="0" smtClean="0">
                <a:solidFill>
                  <a:srgbClr val="F65E0A"/>
                </a:solidFill>
                <a:latin typeface="Century Gothic" pitchFamily="34" charset="0"/>
              </a:rPr>
              <a:t>Завершение образовательного маршрута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48200" y="2199445"/>
            <a:ext cx="31242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Математика. ОГЭ. 2025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63" y="6435200"/>
            <a:ext cx="4746674" cy="37083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2845995"/>
            <a:ext cx="6101014" cy="3156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9"/>
          <p:cNvSpPr txBox="1"/>
          <p:nvPr/>
        </p:nvSpPr>
        <p:spPr>
          <a:xfrm>
            <a:off x="4800600" y="6087078"/>
            <a:ext cx="35814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Математика Проф. ЕГЭ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2024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г.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63" y="2713005"/>
            <a:ext cx="5124450" cy="3286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8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-206632" y="571500"/>
            <a:ext cx="14596411" cy="1280256"/>
          </a:xfrm>
          <a:prstGeom prst="roundRect">
            <a:avLst>
              <a:gd name="adj" fmla="val 17841"/>
            </a:avLst>
          </a:prstGeom>
          <a:solidFill>
            <a:srgbClr val="F65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9"/>
          <p:cNvSpPr txBox="1"/>
          <p:nvPr/>
        </p:nvSpPr>
        <p:spPr>
          <a:xfrm>
            <a:off x="304800" y="820982"/>
            <a:ext cx="13868400" cy="886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Корректные решения каких задач должны основываться на данных ГИА? 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152400" y="9443364"/>
            <a:ext cx="1762909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b="1" dirty="0">
                <a:latin typeface="Century Gothic" pitchFamily="34" charset="0"/>
              </a:rPr>
              <a:t>О</a:t>
            </a:r>
            <a:r>
              <a:rPr lang="ru-RU" b="1" dirty="0" smtClean="0">
                <a:latin typeface="Century Gothic" pitchFamily="34" charset="0"/>
              </a:rPr>
              <a:t>КТЯБРЬ – ВАРИАНТЫ РЕШЕНИЙ. ПРОЕКТНАЯ РАБОТА ПО АНАЛИЗУ И ПЛАНИРОВАНИЮ ДАЛЬНЕЙШИХ ДЕЙСТВИЙ НА КАЖДОМ УРОВНЕ УПРАВЛЕНИЯ ОБРАЗОВАНИЕМ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080433"/>
            <a:ext cx="8220075" cy="2331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4541647"/>
            <a:ext cx="8220075" cy="1879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6551262"/>
            <a:ext cx="8220075" cy="2329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1" y="2055457"/>
            <a:ext cx="8763000" cy="4313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6948" y="6492360"/>
            <a:ext cx="8733498" cy="2262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8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Приморского края от 21.01.2025 № пр.23а-48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реализации регионального комплексного плана мероприятий по повышению качества математического и естественно-научного образования в Приморском крае в 2025 году и на период до 2030 года»</a:t>
            </a:r>
          </a:p>
        </p:txBody>
      </p:sp>
    </p:spTree>
    <p:extLst>
      <p:ext uri="{BB962C8B-B14F-4D97-AF65-F5344CB8AC3E}">
        <p14:creationId xmlns:p14="http://schemas.microsoft.com/office/powerpoint/2010/main" val="10316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Другая 1">
      <a:dk1>
        <a:sysClr val="windowText" lastClr="000000"/>
      </a:dk1>
      <a:lt1>
        <a:sysClr val="window" lastClr="FFFFFF"/>
      </a:lt1>
      <a:dk2>
        <a:srgbClr val="7A90AA"/>
      </a:dk2>
      <a:lt2>
        <a:srgbClr val="E7EEF5"/>
      </a:lt2>
      <a:accent1>
        <a:srgbClr val="B2BFCE"/>
      </a:accent1>
      <a:accent2>
        <a:srgbClr val="E7EEF5"/>
      </a:accent2>
      <a:accent3>
        <a:srgbClr val="3D4FD7"/>
      </a:accent3>
      <a:accent4>
        <a:srgbClr val="FF0000"/>
      </a:accent4>
      <a:accent5>
        <a:srgbClr val="96A7BC"/>
      </a:accent5>
      <a:accent6>
        <a:srgbClr val="2434AE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er Template_Heritage Month Presentation" id="{910467CA-E581-43CB-A3F9-242953556B2E}" vid="{325629C9-8C54-4982-A5E7-91DBF3E63BF9}"/>
    </a:ext>
  </a:extLst>
</a:theme>
</file>

<file path=ppt/theme/theme3.xml><?xml version="1.0" encoding="utf-8"?>
<a:theme xmlns:a="http://schemas.openxmlformats.org/drawingml/2006/main" name="2_Office Theme">
  <a:themeElements>
    <a:clrScheme name="Другая 1">
      <a:dk1>
        <a:sysClr val="windowText" lastClr="000000"/>
      </a:dk1>
      <a:lt1>
        <a:sysClr val="window" lastClr="FFFFFF"/>
      </a:lt1>
      <a:dk2>
        <a:srgbClr val="7A90AA"/>
      </a:dk2>
      <a:lt2>
        <a:srgbClr val="E7EEF5"/>
      </a:lt2>
      <a:accent1>
        <a:srgbClr val="B2BFCE"/>
      </a:accent1>
      <a:accent2>
        <a:srgbClr val="E7EEF5"/>
      </a:accent2>
      <a:accent3>
        <a:srgbClr val="3D4FD7"/>
      </a:accent3>
      <a:accent4>
        <a:srgbClr val="FF0000"/>
      </a:accent4>
      <a:accent5>
        <a:srgbClr val="96A7BC"/>
      </a:accent5>
      <a:accent6>
        <a:srgbClr val="2434AE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er Template_Heritage Month Presentation" id="{910467CA-E581-43CB-A3F9-242953556B2E}" vid="{325629C9-8C54-4982-A5E7-91DBF3E63BF9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1741</Words>
  <Application>Microsoft Office PowerPoint</Application>
  <PresentationFormat>Произвольный</PresentationFormat>
  <Paragraphs>170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Segoe UI</vt:lpstr>
      <vt:lpstr>Arial</vt:lpstr>
      <vt:lpstr>Times New Roman</vt:lpstr>
      <vt:lpstr>Century Gothic</vt:lpstr>
      <vt:lpstr>Microsoft JhengHei UI Light</vt:lpstr>
      <vt:lpstr>Calibri Light</vt:lpstr>
      <vt:lpstr>Calibri</vt:lpstr>
      <vt:lpstr>Wingdings</vt:lpstr>
      <vt:lpstr>Montserrat</vt:lpstr>
      <vt:lpstr>Corbel Light</vt:lpstr>
      <vt:lpstr>Office Theme</vt:lpstr>
      <vt:lpstr>1_Office Theme</vt:lpstr>
      <vt:lpstr>2_Office Theme</vt:lpstr>
      <vt:lpstr>ГИА как один из инструментов доказательного управления качеством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Фиолетовый Диагональные Блоки Предложение по Продажам Презентация по продажам</dc:title>
  <dc:creator>Карзакова Анна Владиславна</dc:creator>
  <cp:lastModifiedBy>Бурдакова Анна Александровна</cp:lastModifiedBy>
  <cp:revision>437</cp:revision>
  <cp:lastPrinted>2024-10-17T07:33:15Z</cp:lastPrinted>
  <dcterms:created xsi:type="dcterms:W3CDTF">2006-08-16T00:00:00Z</dcterms:created>
  <dcterms:modified xsi:type="dcterms:W3CDTF">2025-08-18T15:11:36Z</dcterms:modified>
  <dc:identifier>DAFryfZOSgI</dc:identifier>
</cp:coreProperties>
</file>