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8"/>
  </p:notesMasterIdLst>
  <p:handoutMasterIdLst>
    <p:handoutMasterId r:id="rId19"/>
  </p:handoutMasterIdLst>
  <p:sldIdLst>
    <p:sldId id="1865" r:id="rId5"/>
    <p:sldId id="1937" r:id="rId6"/>
    <p:sldId id="1938" r:id="rId7"/>
    <p:sldId id="1939" r:id="rId8"/>
    <p:sldId id="1940" r:id="rId9"/>
    <p:sldId id="1941" r:id="rId10"/>
    <p:sldId id="1942" r:id="rId11"/>
    <p:sldId id="1944" r:id="rId12"/>
    <p:sldId id="1945" r:id="rId13"/>
    <p:sldId id="1948" r:id="rId14"/>
    <p:sldId id="1946" r:id="rId15"/>
    <p:sldId id="1947" r:id="rId16"/>
    <p:sldId id="1936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pos="7197" userDrawn="1">
          <p15:clr>
            <a:srgbClr val="A4A3A4"/>
          </p15:clr>
        </p15:guide>
        <p15:guide id="4" pos="43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0AA"/>
    <a:srgbClr val="0088A3"/>
    <a:srgbClr val="FC7536"/>
    <a:srgbClr val="004966"/>
    <a:srgbClr val="3D4ED5"/>
    <a:srgbClr val="1339F9"/>
    <a:srgbClr val="383838"/>
    <a:srgbClr val="FF4F75"/>
    <a:srgbClr val="000000"/>
    <a:srgbClr val="FF2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3842" autoAdjust="0"/>
  </p:normalViewPr>
  <p:slideViewPr>
    <p:cSldViewPr snapToGrid="0">
      <p:cViewPr>
        <p:scale>
          <a:sx n="100" d="100"/>
          <a:sy n="100" d="100"/>
        </p:scale>
        <p:origin x="1296" y="282"/>
      </p:cViewPr>
      <p:guideLst>
        <p:guide orient="horz" pos="2160"/>
        <p:guide pos="483"/>
        <p:guide pos="7197"/>
        <p:guide pos="43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37D87-BBA4-4B32-AB95-B829D3721404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5DD8F-D8AD-46B3-9160-BB2A404C7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705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5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Данные 2024 года </a:t>
            </a:r>
          </a:p>
        </p:txBody>
      </p:sp>
    </p:spTree>
    <p:extLst>
      <p:ext uri="{BB962C8B-B14F-4D97-AF65-F5344CB8AC3E}">
        <p14:creationId xmlns:p14="http://schemas.microsoft.com/office/powerpoint/2010/main" val="82697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8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 rot="8137962">
            <a:off x="-1565732" y="-1626041"/>
            <a:ext cx="3847528" cy="3802202"/>
          </a:xfrm>
          <a:prstGeom prst="roundRect">
            <a:avLst>
              <a:gd name="adj" fmla="val 9134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 rot="18886302">
            <a:off x="5686129" y="519056"/>
            <a:ext cx="10844880" cy="10605372"/>
          </a:xfrm>
          <a:prstGeom prst="roundRect">
            <a:avLst>
              <a:gd name="adj" fmla="val 3923"/>
            </a:avLst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Название презентации</a:t>
            </a:r>
            <a:endParaRPr lang="en-US" dirty="0"/>
          </a:p>
          <a:p>
            <a:pPr algn="ctr"/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1834" y="1891802"/>
            <a:ext cx="12308108" cy="189666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6600" b="0">
                <a:solidFill>
                  <a:srgbClr val="383838"/>
                </a:solidFill>
                <a:latin typeface="Montserrat" panose="00000500000000000000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19" name="Скругленный прямоугольник 18"/>
          <p:cNvSpPr/>
          <p:nvPr userDrawn="1"/>
        </p:nvSpPr>
        <p:spPr>
          <a:xfrm rot="8137962">
            <a:off x="10456853" y="5195359"/>
            <a:ext cx="3017938" cy="2982385"/>
          </a:xfrm>
          <a:prstGeom prst="roundRect">
            <a:avLst>
              <a:gd name="adj" fmla="val 6985"/>
            </a:avLst>
          </a:prstGeom>
          <a:solidFill>
            <a:srgbClr val="7A9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 userDrawn="1"/>
        </p:nvSpPr>
        <p:spPr>
          <a:xfrm>
            <a:off x="7514022" y="977125"/>
            <a:ext cx="3061735" cy="526219"/>
          </a:xfrm>
          <a:prstGeom prst="roundRect">
            <a:avLst>
              <a:gd name="adj" fmla="val 31709"/>
            </a:avLst>
          </a:prstGeom>
          <a:solidFill>
            <a:srgbClr val="B2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1" y="5750582"/>
            <a:ext cx="940813" cy="7118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69" y="5719404"/>
            <a:ext cx="1076016" cy="7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 userDrawn="1"/>
        </p:nvSpPr>
        <p:spPr>
          <a:xfrm rot="8137962">
            <a:off x="9257795" y="-2261867"/>
            <a:ext cx="5254990" cy="5208905"/>
          </a:xfrm>
          <a:prstGeom prst="roundRect">
            <a:avLst>
              <a:gd name="adj" fmla="val 9134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515" y="1136592"/>
            <a:ext cx="5572550" cy="677108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b="0" i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52"/>
                <a:ea typeface="+mn-ea"/>
                <a:cs typeface="Segoe UI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9515" y="2009969"/>
            <a:ext cx="5246484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как текст будет выглядеть в итоге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18" y="218748"/>
            <a:ext cx="830729" cy="5496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1" y="208987"/>
            <a:ext cx="788335" cy="596507"/>
          </a:xfrm>
          <a:prstGeom prst="rect">
            <a:avLst/>
          </a:prstGeom>
        </p:spPr>
      </p:pic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8000" y="1075036"/>
            <a:ext cx="4572000" cy="2362200"/>
          </a:xfrm>
          <a:prstGeom prst="roundRect">
            <a:avLst>
              <a:gd name="adj" fmla="val 9902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algn="ctr">
              <a:buNone/>
              <a:defRPr sz="1400" baseline="0">
                <a:solidFill>
                  <a:srgbClr val="7A90AA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Нажмите, чтобы добавить изображение</a:t>
            </a:r>
            <a:endParaRPr lang="en-US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/>
          </p:nvPr>
        </p:nvSpPr>
        <p:spPr>
          <a:xfrm>
            <a:off x="849515" y="3935832"/>
            <a:ext cx="5246484" cy="17886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3D4FD7"/>
              </a:buClr>
              <a:defRPr sz="2000"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buClr>
                <a:srgbClr val="3D4FD7"/>
              </a:buClr>
              <a:defRPr sz="1800">
                <a:latin typeface="Montserrat" panose="00000500000000000000" pitchFamily="2" charset="-52"/>
              </a:defRPr>
            </a:lvl2pPr>
            <a:lvl3pPr>
              <a:lnSpc>
                <a:spcPct val="100000"/>
              </a:lnSpc>
              <a:buClr>
                <a:srgbClr val="3D4FD7"/>
              </a:buClr>
              <a:defRPr sz="1600">
                <a:latin typeface="Montserrat" panose="00000500000000000000" pitchFamily="2" charset="-52"/>
              </a:defRPr>
            </a:lvl3pPr>
            <a:lvl4pPr>
              <a:lnSpc>
                <a:spcPct val="100000"/>
              </a:lnSpc>
              <a:buClr>
                <a:srgbClr val="3D4FD7"/>
              </a:buClr>
              <a:defRPr sz="1400">
                <a:latin typeface="Montserrat" panose="00000500000000000000" pitchFamily="2" charset="-52"/>
              </a:defRPr>
            </a:lvl4pPr>
            <a:lvl5pPr>
              <a:lnSpc>
                <a:spcPct val="100000"/>
              </a:lnSpc>
              <a:buClr>
                <a:srgbClr val="3D4FD7"/>
              </a:buClr>
              <a:defRPr sz="14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Скругленный прямоугольник 17"/>
          <p:cNvSpPr/>
          <p:nvPr userDrawn="1"/>
        </p:nvSpPr>
        <p:spPr>
          <a:xfrm rot="16200000">
            <a:off x="-276478" y="6507118"/>
            <a:ext cx="1367838" cy="376150"/>
          </a:xfrm>
          <a:prstGeom prst="roundRect">
            <a:avLst>
              <a:gd name="adj" fmla="val 31709"/>
            </a:avLst>
          </a:prstGeom>
          <a:solidFill>
            <a:srgbClr val="7A9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58000" y="3649074"/>
            <a:ext cx="4572000" cy="2362200"/>
          </a:xfrm>
          <a:prstGeom prst="roundRect">
            <a:avLst>
              <a:gd name="adj" fmla="val 9902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algn="ctr">
              <a:buNone/>
              <a:defRPr sz="1400" baseline="0">
                <a:solidFill>
                  <a:srgbClr val="7A90AA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Нажмите, чтобы добавить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слай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 userDrawn="1"/>
        </p:nvSpPr>
        <p:spPr>
          <a:xfrm rot="5400000">
            <a:off x="-1251287" y="1251283"/>
            <a:ext cx="6858003" cy="4355434"/>
          </a:xfrm>
          <a:prstGeom prst="round2SameRect">
            <a:avLst>
              <a:gd name="adj1" fmla="val 9984"/>
              <a:gd name="adj2" fmla="val 0"/>
            </a:avLst>
          </a:prstGeom>
          <a:solidFill>
            <a:srgbClr val="7A90AA"/>
          </a:solidFill>
          <a:ln>
            <a:noFill/>
          </a:ln>
          <a:effectLst>
            <a:outerShdw blurRad="368300" dist="25400" sx="108000" sy="108000" algn="ctr" rotWithShape="0">
              <a:srgbClr val="7A90AA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41" y="1462453"/>
            <a:ext cx="3918285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0000"/>
              </a:lnSpc>
              <a:spcBef>
                <a:spcPts val="1000"/>
              </a:spcBef>
              <a:defRPr sz="4400" b="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701841" y="3020962"/>
            <a:ext cx="3285368" cy="34766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Шаблон для текста. </a:t>
            </a:r>
            <a:br>
              <a:rPr lang="ru-RU" dirty="0"/>
            </a:br>
            <a:r>
              <a:rPr lang="ru-RU" dirty="0"/>
              <a:t>Вставьте сюда ваш текст. </a:t>
            </a:r>
          </a:p>
          <a:p>
            <a:pPr lvl="0"/>
            <a:r>
              <a:rPr lang="ru-RU" dirty="0"/>
              <a:t>Ниже приводится только пример того, как текст будет выглядеть в итоге. </a:t>
            </a: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 rot="18886302">
            <a:off x="9304432" y="-2411354"/>
            <a:ext cx="5502039" cy="5056035"/>
          </a:xfrm>
          <a:prstGeom prst="roundRect">
            <a:avLst>
              <a:gd name="adj" fmla="val 5260"/>
            </a:avLst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 rot="16200000">
            <a:off x="10646904" y="3933887"/>
            <a:ext cx="2224269" cy="398418"/>
          </a:xfrm>
          <a:prstGeom prst="roundRect">
            <a:avLst>
              <a:gd name="adj" fmla="val 31709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18" y="218748"/>
            <a:ext cx="830729" cy="5496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63" y="201281"/>
            <a:ext cx="810252" cy="6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слайда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 rot="8137962">
            <a:off x="51665" y="-1251231"/>
            <a:ext cx="2911829" cy="2877526"/>
          </a:xfrm>
          <a:prstGeom prst="roundRect">
            <a:avLst>
              <a:gd name="adj" fmla="val 12349"/>
            </a:avLst>
          </a:prstGeom>
          <a:solidFill>
            <a:srgbClr val="B2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176" y="1287280"/>
            <a:ext cx="9260743" cy="541687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b="0" i="0" kern="1200" cap="none" spc="-50" baseline="0" dirty="0">
                <a:ln w="3175">
                  <a:noFill/>
                </a:ln>
                <a:solidFill>
                  <a:srgbClr val="383838"/>
                </a:solidFill>
                <a:effectLst/>
                <a:latin typeface="Montserrat" panose="00000500000000000000" pitchFamily="2" charset="-52"/>
                <a:ea typeface="+mn-ea"/>
                <a:cs typeface="Segoe UI" pitchFamily="34" charset="0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 rot="8137962">
            <a:off x="9110221" y="3901492"/>
            <a:ext cx="5254990" cy="5193083"/>
          </a:xfrm>
          <a:prstGeom prst="roundRect">
            <a:avLst>
              <a:gd name="adj" fmla="val 9134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-926127" y="6137351"/>
            <a:ext cx="3061735" cy="526219"/>
          </a:xfrm>
          <a:prstGeom prst="roundRect">
            <a:avLst>
              <a:gd name="adj" fmla="val 31709"/>
            </a:avLst>
          </a:prstGeom>
          <a:solidFill>
            <a:srgbClr val="7A9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18" y="218748"/>
            <a:ext cx="830729" cy="5496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1" y="218748"/>
            <a:ext cx="788335" cy="5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слай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 rot="18886302">
            <a:off x="-1678898" y="-1735742"/>
            <a:ext cx="4251115" cy="4267136"/>
          </a:xfrm>
          <a:prstGeom prst="roundRect">
            <a:avLst>
              <a:gd name="adj" fmla="val 10746"/>
            </a:avLst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353917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80000"/>
              </a:lnSpc>
              <a:spcBef>
                <a:spcPts val="1000"/>
              </a:spcBef>
              <a:defRPr sz="4400" b="0">
                <a:solidFill>
                  <a:srgbClr val="383838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1841" y="2451716"/>
            <a:ext cx="10591800" cy="95772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Шаблон для текста. 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как текст будет выглядеть в итоге. </a:t>
            </a:r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10825924" y="2139078"/>
            <a:ext cx="2224269" cy="398418"/>
          </a:xfrm>
          <a:prstGeom prst="roundRect">
            <a:avLst>
              <a:gd name="adj" fmla="val 31709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0" y="4027490"/>
            <a:ext cx="12192000" cy="2830510"/>
          </a:xfrm>
          <a:prstGeom prst="round2SameRect">
            <a:avLst>
              <a:gd name="adj1" fmla="val 17873"/>
              <a:gd name="adj2" fmla="val 0"/>
            </a:avLst>
          </a:prstGeom>
          <a:solidFill>
            <a:srgbClr val="7A90AA"/>
          </a:solidFill>
          <a:ln>
            <a:noFill/>
          </a:ln>
          <a:effectLst>
            <a:outerShdw blurRad="368300" dist="25400" sx="108000" sy="108000" algn="ctr" rotWithShape="0">
              <a:srgbClr val="7A90AA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18" y="218748"/>
            <a:ext cx="830729" cy="5496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1" y="208987"/>
            <a:ext cx="788335" cy="5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0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 userDrawn="1"/>
        </p:nvSpPr>
        <p:spPr>
          <a:xfrm>
            <a:off x="5603473" y="378436"/>
            <a:ext cx="2224269" cy="398418"/>
          </a:xfrm>
          <a:prstGeom prst="roundRect">
            <a:avLst>
              <a:gd name="adj" fmla="val 31709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соседними углами 6"/>
          <p:cNvSpPr/>
          <p:nvPr userDrawn="1"/>
        </p:nvSpPr>
        <p:spPr>
          <a:xfrm rot="16200000" flipH="1">
            <a:off x="5964020" y="630023"/>
            <a:ext cx="6858003" cy="5597957"/>
          </a:xfrm>
          <a:prstGeom prst="round2SameRect">
            <a:avLst>
              <a:gd name="adj1" fmla="val 9984"/>
              <a:gd name="adj2" fmla="val 0"/>
            </a:avLst>
          </a:prstGeom>
          <a:solidFill>
            <a:srgbClr val="7A90AA"/>
          </a:solidFill>
          <a:ln>
            <a:noFill/>
          </a:ln>
          <a:effectLst>
            <a:outerShdw blurRad="368300" dist="25400" sx="108000" sy="108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613168"/>
            <a:ext cx="5334000" cy="37556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800" b="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D4FD7"/>
              </a:buClr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2pPr>
          </a:lstStyle>
          <a:p>
            <a:pPr lvl="1"/>
            <a:r>
              <a:rPr lang="ru-RU" dirty="0"/>
              <a:t>Шаблон для маркированного списка. Вставьте сюда ваш текст. Ниже приводится только пример того, как текст будет выглядеть в итоге</a:t>
            </a:r>
          </a:p>
          <a:p>
            <a:pPr lvl="1"/>
            <a:r>
              <a:rPr lang="ru-RU" dirty="0"/>
              <a:t>Шаблон для маркированного списка. Вставьте сюда ваш текст. Ниже приводится только пример того, как текст будет выглядеть в итоге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4F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0950" y="1095375"/>
            <a:ext cx="4010025" cy="4077114"/>
          </a:xfrm>
          <a:prstGeom prst="roundRect">
            <a:avLst>
              <a:gd name="adj" fmla="val 9804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algn="ctr">
              <a:lnSpc>
                <a:spcPct val="100000"/>
              </a:lnSpc>
              <a:buNone/>
              <a:defRPr sz="1400" baseline="0">
                <a:solidFill>
                  <a:srgbClr val="7A90AA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Нажмите, чтобы добавить изображение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898" y="5411113"/>
            <a:ext cx="4721078" cy="95772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Шаблон для текста. </a:t>
            </a:r>
            <a:br>
              <a:rPr lang="ru-RU" dirty="0"/>
            </a:br>
            <a:r>
              <a:rPr lang="ru-RU" dirty="0"/>
              <a:t>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итоге. </a:t>
            </a:r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 rot="8137962">
            <a:off x="233801" y="-1348885"/>
            <a:ext cx="2911829" cy="2877526"/>
          </a:xfrm>
          <a:prstGeom prst="roundRect">
            <a:avLst>
              <a:gd name="adj" fmla="val 12349"/>
            </a:avLst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18" y="218748"/>
            <a:ext cx="830729" cy="5496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1" y="208987"/>
            <a:ext cx="788335" cy="5965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CCC0B9-F174-4BEA-B4A2-17F39F974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185779"/>
            <a:ext cx="5334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ct val="80000"/>
              </a:lnSpc>
              <a:spcBef>
                <a:spcPts val="1000"/>
              </a:spcBef>
              <a:defRPr sz="4400" b="0">
                <a:solidFill>
                  <a:srgbClr val="383838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46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 rot="18886302">
            <a:off x="8089910" y="-3007534"/>
            <a:ext cx="7045462" cy="7029547"/>
          </a:xfrm>
          <a:prstGeom prst="roundRect">
            <a:avLst>
              <a:gd name="adj" fmla="val 7487"/>
            </a:avLst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060" y="1181662"/>
            <a:ext cx="10591800" cy="165022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80000"/>
              </a:lnSpc>
              <a:spcBef>
                <a:spcPts val="1000"/>
              </a:spcBef>
              <a:defRPr sz="4400" b="0">
                <a:solidFill>
                  <a:srgbClr val="383838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  <a:r>
              <a:rPr lang="en-US" dirty="0"/>
              <a:t> </a:t>
            </a:r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 заголовок слайда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18" y="218748"/>
            <a:ext cx="830729" cy="549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1" y="208987"/>
            <a:ext cx="788335" cy="59650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 userDrawn="1"/>
        </p:nvSpPr>
        <p:spPr>
          <a:xfrm rot="18886302">
            <a:off x="-2227125" y="3927986"/>
            <a:ext cx="5214652" cy="5202873"/>
          </a:xfrm>
          <a:prstGeom prst="roundRect">
            <a:avLst>
              <a:gd name="adj" fmla="val 7487"/>
            </a:avLst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 rot="5400000">
            <a:off x="2630" y="1733760"/>
            <a:ext cx="1069991" cy="328431"/>
          </a:xfrm>
          <a:prstGeom prst="roundRect">
            <a:avLst>
              <a:gd name="adj" fmla="val 31709"/>
            </a:avLst>
          </a:prstGeom>
          <a:solidFill>
            <a:srgbClr val="B2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3760" y="3208053"/>
            <a:ext cx="3986045" cy="77915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итоге. 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16544" y="3208053"/>
            <a:ext cx="3986045" cy="77915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итоге.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3759" y="4704334"/>
            <a:ext cx="3986045" cy="77915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итоге. 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16543" y="4707296"/>
            <a:ext cx="3986045" cy="77915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итоге. </a:t>
            </a:r>
          </a:p>
        </p:txBody>
      </p:sp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 userDrawn="1"/>
        </p:nvSpPr>
        <p:spPr>
          <a:xfrm>
            <a:off x="7143747" y="805494"/>
            <a:ext cx="1714503" cy="564449"/>
          </a:xfrm>
          <a:prstGeom prst="roundRect">
            <a:avLst>
              <a:gd name="adj" fmla="val 31709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369943"/>
            <a:ext cx="5713228" cy="93984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0000"/>
              </a:lnSpc>
              <a:spcBef>
                <a:spcPts val="1000"/>
              </a:spcBef>
              <a:defRPr sz="4400" b="0">
                <a:solidFill>
                  <a:srgbClr val="383838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18" y="218748"/>
            <a:ext cx="830729" cy="5496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1" y="208987"/>
            <a:ext cx="788335" cy="596507"/>
          </a:xfrm>
          <a:prstGeom prst="rect">
            <a:avLst/>
          </a:prstGeom>
        </p:spPr>
      </p:pic>
      <p:sp>
        <p:nvSpPr>
          <p:cNvPr id="1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669681"/>
            <a:ext cx="5333999" cy="25214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3D4FD7"/>
              </a:buClr>
              <a:buNone/>
              <a:defRPr sz="1800">
                <a:latin typeface="Montserrat" panose="00000500000000000000" pitchFamily="2" charset="-52"/>
              </a:defRPr>
            </a:lvl1pPr>
            <a:lvl2pPr marL="457200" indent="0">
              <a:buClr>
                <a:srgbClr val="3D4FD7"/>
              </a:buClr>
              <a:buNone/>
              <a:defRPr sz="2000">
                <a:latin typeface="Corbel Light" panose="020B0303020204020204" pitchFamily="34" charset="0"/>
              </a:defRPr>
            </a:lvl2pPr>
            <a:lvl3pPr>
              <a:buClr>
                <a:srgbClr val="3D4FD7"/>
              </a:buClr>
              <a:defRPr sz="1800">
                <a:latin typeface="Corbel Light" panose="020B0303020204020204" pitchFamily="34" charset="0"/>
              </a:defRPr>
            </a:lvl3pPr>
            <a:lvl4pPr>
              <a:buClr>
                <a:srgbClr val="3D4FD7"/>
              </a:buClr>
              <a:defRPr sz="1600">
                <a:latin typeface="Corbel Light" panose="020B0303020204020204" pitchFamily="34" charset="0"/>
              </a:defRPr>
            </a:lvl4pPr>
            <a:lvl5pPr>
              <a:buClr>
                <a:srgbClr val="3D4FD7"/>
              </a:buClr>
              <a:defRPr sz="1600">
                <a:latin typeface="Corbel Light" panose="020B0303020204020204" pitchFamily="34" charset="0"/>
              </a:defRPr>
            </a:lvl5pPr>
          </a:lstStyle>
          <a:p>
            <a:pPr lvl="0"/>
            <a:r>
              <a:rPr lang="ru-RU" dirty="0"/>
              <a:t>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</a:t>
            </a:r>
            <a:br>
              <a:rPr lang="ru-RU" dirty="0"/>
            </a:br>
            <a:r>
              <a:rPr lang="ru-RU" dirty="0"/>
              <a:t>того, как текст будет выглядеть </a:t>
            </a:r>
            <a:br>
              <a:rPr lang="ru-RU" dirty="0"/>
            </a:br>
            <a:r>
              <a:rPr lang="ru-RU" dirty="0"/>
              <a:t>в итоге.</a:t>
            </a:r>
          </a:p>
          <a:p>
            <a:pPr lvl="0"/>
            <a:r>
              <a:rPr lang="ru-RU" dirty="0"/>
              <a:t>Шаблон. 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итоге.</a:t>
            </a:r>
          </a:p>
        </p:txBody>
      </p:sp>
      <p:sp>
        <p:nvSpPr>
          <p:cNvPr id="19" name="Прямоугольник с двумя скругленными соседними углами 18"/>
          <p:cNvSpPr/>
          <p:nvPr userDrawn="1"/>
        </p:nvSpPr>
        <p:spPr>
          <a:xfrm flipH="1">
            <a:off x="7448549" y="1260043"/>
            <a:ext cx="4743450" cy="5597957"/>
          </a:xfrm>
          <a:prstGeom prst="round2SameRect">
            <a:avLst>
              <a:gd name="adj1" fmla="val 10787"/>
              <a:gd name="adj2" fmla="val 0"/>
            </a:avLst>
          </a:prstGeom>
          <a:solidFill>
            <a:srgbClr val="7A90AA"/>
          </a:solidFill>
          <a:ln>
            <a:noFill/>
          </a:ln>
          <a:effectLst>
            <a:outerShdw blurRad="368300" sx="106000" sy="106000" algn="ctr" rotWithShape="0">
              <a:schemeClr val="bg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10"/>
          </p:nvPr>
        </p:nvSpPr>
        <p:spPr>
          <a:xfrm>
            <a:off x="7848602" y="1965538"/>
            <a:ext cx="4086224" cy="23512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None/>
              <a:defRPr sz="2800" b="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Montserrat" panose="00000500000000000000" pitchFamily="2" charset="-52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defRPr sz="1800">
                <a:solidFill>
                  <a:schemeClr val="tx1"/>
                </a:solidFill>
                <a:latin typeface="Montserrat" panose="00000500000000000000" pitchFamily="2" charset="-52"/>
              </a:defRPr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Montserrat" panose="00000500000000000000" pitchFamily="2" charset="-52"/>
              </a:defRPr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4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 rot="18886302">
            <a:off x="8468341" y="3147326"/>
            <a:ext cx="6603960" cy="6589043"/>
          </a:xfrm>
          <a:prstGeom prst="roundRect">
            <a:avLst>
              <a:gd name="adj" fmla="val 8608"/>
            </a:avLst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1242272"/>
            <a:ext cx="10296525" cy="68745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80000"/>
              </a:lnSpc>
              <a:spcBef>
                <a:spcPts val="1000"/>
              </a:spcBef>
              <a:defRPr sz="4400" b="0">
                <a:solidFill>
                  <a:srgbClr val="383838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18" y="218748"/>
            <a:ext cx="830729" cy="5496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1" y="208987"/>
            <a:ext cx="788335" cy="596507"/>
          </a:xfrm>
          <a:prstGeom prst="rect">
            <a:avLst/>
          </a:prstGeom>
        </p:spPr>
      </p:pic>
      <p:sp>
        <p:nvSpPr>
          <p:cNvPr id="12" name="Текст 3"/>
          <p:cNvSpPr>
            <a:spLocks noGrp="1"/>
          </p:cNvSpPr>
          <p:nvPr>
            <p:ph type="body" sz="quarter" idx="10"/>
          </p:nvPr>
        </p:nvSpPr>
        <p:spPr>
          <a:xfrm>
            <a:off x="762001" y="4319285"/>
            <a:ext cx="10296524" cy="17886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3D4FD7"/>
              </a:buClr>
              <a:defRPr sz="2000"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buClr>
                <a:srgbClr val="3D4FD7"/>
              </a:buClr>
              <a:defRPr sz="1800">
                <a:latin typeface="Montserrat" panose="00000500000000000000" pitchFamily="2" charset="-52"/>
              </a:defRPr>
            </a:lvl2pPr>
            <a:lvl3pPr>
              <a:lnSpc>
                <a:spcPct val="100000"/>
              </a:lnSpc>
              <a:buClr>
                <a:srgbClr val="3D4FD7"/>
              </a:buClr>
              <a:defRPr sz="1600">
                <a:latin typeface="Montserrat" panose="00000500000000000000" pitchFamily="2" charset="-52"/>
              </a:defRPr>
            </a:lvl3pPr>
            <a:lvl4pPr>
              <a:lnSpc>
                <a:spcPct val="100000"/>
              </a:lnSpc>
              <a:buClr>
                <a:srgbClr val="3D4FD7"/>
              </a:buClr>
              <a:defRPr sz="1400">
                <a:latin typeface="Montserrat" panose="00000500000000000000" pitchFamily="2" charset="-52"/>
              </a:defRPr>
            </a:lvl4pPr>
            <a:lvl5pPr>
              <a:lnSpc>
                <a:spcPct val="100000"/>
              </a:lnSpc>
              <a:buClr>
                <a:srgbClr val="3D4FD7"/>
              </a:buClr>
              <a:defRPr sz="14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285506"/>
            <a:ext cx="10325099" cy="16102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3D4FD7"/>
              </a:buClr>
              <a:buNone/>
              <a:defRPr sz="2000">
                <a:latin typeface="Montserrat" panose="00000500000000000000" pitchFamily="2" charset="-52"/>
              </a:defRPr>
            </a:lvl1pPr>
            <a:lvl2pPr marL="457200" indent="0">
              <a:buClr>
                <a:srgbClr val="3D4FD7"/>
              </a:buClr>
              <a:buNone/>
              <a:defRPr sz="2000">
                <a:latin typeface="Corbel Light" panose="020B0303020204020204" pitchFamily="34" charset="0"/>
              </a:defRPr>
            </a:lvl2pPr>
            <a:lvl3pPr>
              <a:buClr>
                <a:srgbClr val="3D4FD7"/>
              </a:buClr>
              <a:defRPr sz="1800">
                <a:latin typeface="Corbel Light" panose="020B0303020204020204" pitchFamily="34" charset="0"/>
              </a:defRPr>
            </a:lvl3pPr>
            <a:lvl4pPr>
              <a:buClr>
                <a:srgbClr val="3D4FD7"/>
              </a:buClr>
              <a:defRPr sz="1600">
                <a:latin typeface="Corbel Light" panose="020B0303020204020204" pitchFamily="34" charset="0"/>
              </a:defRPr>
            </a:lvl4pPr>
            <a:lvl5pPr>
              <a:buClr>
                <a:srgbClr val="3D4FD7"/>
              </a:buClr>
              <a:defRPr sz="1600">
                <a:latin typeface="Corbel Light" panose="020B0303020204020204" pitchFamily="34" charset="0"/>
              </a:defRPr>
            </a:lvl5pPr>
          </a:lstStyle>
          <a:p>
            <a:pPr lvl="0"/>
            <a:r>
              <a:rPr lang="ru-RU" dirty="0"/>
              <a:t>Вставьте сюда ваш текст. 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</a:t>
            </a:r>
          </a:p>
        </p:txBody>
      </p:sp>
      <p:sp>
        <p:nvSpPr>
          <p:cNvPr id="14" name="Скругленный прямоугольник 13"/>
          <p:cNvSpPr/>
          <p:nvPr userDrawn="1"/>
        </p:nvSpPr>
        <p:spPr>
          <a:xfrm>
            <a:off x="5429848" y="572961"/>
            <a:ext cx="3142652" cy="376150"/>
          </a:xfrm>
          <a:prstGeom prst="roundRect">
            <a:avLst>
              <a:gd name="adj" fmla="val 31709"/>
            </a:avLst>
          </a:prstGeom>
          <a:solidFill>
            <a:srgbClr val="7A9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 userDrawn="1"/>
        </p:nvSpPr>
        <p:spPr>
          <a:xfrm rot="18886302">
            <a:off x="11059072" y="-728086"/>
            <a:ext cx="1878390" cy="1874147"/>
          </a:xfrm>
          <a:prstGeom prst="roundRect">
            <a:avLst>
              <a:gd name="adj" fmla="val 13547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rgbClr val="7A9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18" y="218748"/>
            <a:ext cx="830729" cy="54960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 userDrawn="1"/>
        </p:nvSpPr>
        <p:spPr>
          <a:xfrm rot="18886302">
            <a:off x="8468341" y="3147326"/>
            <a:ext cx="6603960" cy="6589043"/>
          </a:xfrm>
          <a:prstGeom prst="roundRect">
            <a:avLst>
              <a:gd name="adj" fmla="val 8608"/>
            </a:avLst>
          </a:prstGeom>
          <a:solidFill>
            <a:srgbClr val="C4CEDA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 userDrawn="1"/>
        </p:nvSpPr>
        <p:spPr>
          <a:xfrm rot="18886302">
            <a:off x="11059072" y="-728086"/>
            <a:ext cx="1878390" cy="1874147"/>
          </a:xfrm>
          <a:prstGeom prst="roundRect">
            <a:avLst>
              <a:gd name="adj" fmla="val 13547"/>
            </a:avLst>
          </a:prstGeom>
          <a:solidFill>
            <a:srgbClr val="C4C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1242272"/>
            <a:ext cx="10325099" cy="68745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70000"/>
              </a:lnSpc>
              <a:spcBef>
                <a:spcPts val="1000"/>
              </a:spcBef>
              <a:defRPr sz="4400" b="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/>
          </p:nvPr>
        </p:nvSpPr>
        <p:spPr>
          <a:xfrm>
            <a:off x="762001" y="4374884"/>
            <a:ext cx="10296524" cy="17886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tx1"/>
              </a:buClr>
              <a:defRPr sz="200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buClr>
                <a:schemeClr val="tx1"/>
              </a:buClr>
              <a:defRPr sz="1800">
                <a:solidFill>
                  <a:schemeClr val="tx1"/>
                </a:solidFill>
                <a:latin typeface="Montserrat" panose="00000500000000000000" pitchFamily="2" charset="-52"/>
              </a:defRPr>
            </a:lvl2pPr>
            <a:lvl3pPr>
              <a:lnSpc>
                <a:spcPct val="100000"/>
              </a:lnSpc>
              <a:buClr>
                <a:schemeClr val="tx1"/>
              </a:buClr>
              <a:defRPr sz="1600">
                <a:solidFill>
                  <a:schemeClr val="tx1"/>
                </a:solidFill>
                <a:latin typeface="Montserrat" panose="00000500000000000000" pitchFamily="2" charset="-52"/>
              </a:defRPr>
            </a:lvl3pPr>
            <a:lvl4pPr>
              <a:lnSpc>
                <a:spcPct val="100000"/>
              </a:lnSpc>
              <a:buClr>
                <a:schemeClr val="tx1"/>
              </a:buClr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4pPr>
            <a:lvl5pPr>
              <a:lnSpc>
                <a:spcPct val="100000"/>
              </a:lnSpc>
              <a:buClr>
                <a:schemeClr val="tx1"/>
              </a:buClr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285506"/>
            <a:ext cx="10325099" cy="17336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3D4FD7"/>
              </a:buClr>
              <a:buNone/>
              <a:defRPr sz="200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 marL="457200" indent="0">
              <a:buClr>
                <a:srgbClr val="3D4FD7"/>
              </a:buClr>
              <a:buNone/>
              <a:defRPr sz="2000">
                <a:latin typeface="Corbel Light" panose="020B0303020204020204" pitchFamily="34" charset="0"/>
              </a:defRPr>
            </a:lvl2pPr>
            <a:lvl3pPr>
              <a:buClr>
                <a:srgbClr val="3D4FD7"/>
              </a:buClr>
              <a:defRPr sz="1800">
                <a:latin typeface="Corbel Light" panose="020B0303020204020204" pitchFamily="34" charset="0"/>
              </a:defRPr>
            </a:lvl3pPr>
            <a:lvl4pPr>
              <a:buClr>
                <a:srgbClr val="3D4FD7"/>
              </a:buClr>
              <a:defRPr sz="1600">
                <a:latin typeface="Corbel Light" panose="020B0303020204020204" pitchFamily="34" charset="0"/>
              </a:defRPr>
            </a:lvl4pPr>
            <a:lvl5pPr>
              <a:buClr>
                <a:srgbClr val="3D4FD7"/>
              </a:buClr>
              <a:defRPr sz="1600">
                <a:latin typeface="Corbel Light" panose="020B0303020204020204" pitchFamily="34" charset="0"/>
              </a:defRPr>
            </a:lvl5pPr>
          </a:lstStyle>
          <a:p>
            <a:pPr lvl="0"/>
            <a:r>
              <a:rPr lang="ru-RU" dirty="0"/>
              <a:t>Вставьте сюда ваш текст. 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</a:t>
            </a:r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 rot="5400000">
            <a:off x="8661828" y="-219954"/>
            <a:ext cx="1714503" cy="564449"/>
          </a:xfrm>
          <a:prstGeom prst="roundRect">
            <a:avLst>
              <a:gd name="adj" fmla="val 31709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63" y="201281"/>
            <a:ext cx="810252" cy="6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704" r:id="rId4"/>
    <p:sldLayoutId id="2147483688" r:id="rId5"/>
    <p:sldLayoutId id="2147483691" r:id="rId6"/>
    <p:sldLayoutId id="2147483702" r:id="rId7"/>
    <p:sldLayoutId id="2147483703" r:id="rId8"/>
    <p:sldLayoutId id="2147483701" r:id="rId9"/>
    <p:sldLayoutId id="2147483690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baruch371@gmail.com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88612"/>
            <a:ext cx="12192000" cy="1885030"/>
          </a:xfrm>
        </p:spPr>
        <p:txBody>
          <a:bodyPr anchor="ctr">
            <a:noAutofit/>
          </a:bodyPr>
          <a:lstStyle/>
          <a:p>
            <a:r>
              <a:rPr lang="ru-RU" sz="4000" b="1" dirty="0">
                <a:latin typeface="Montserrat" panose="00000500000000000000" pitchFamily="2" charset="-52"/>
              </a:rPr>
              <a:t>Прогноз успешности выпускника на ГИА: возможность использования</a:t>
            </a:r>
            <a:br>
              <a:rPr lang="ru-RU" sz="4000" b="1" dirty="0">
                <a:latin typeface="Montserrat" panose="00000500000000000000" pitchFamily="2" charset="-52"/>
              </a:rPr>
            </a:br>
            <a:r>
              <a:rPr lang="ru-RU" sz="4000" b="1" dirty="0">
                <a:latin typeface="Montserrat" panose="00000500000000000000" pitchFamily="2" charset="-52"/>
              </a:rPr>
              <a:t>региональных информационных систем</a:t>
            </a:r>
            <a:endParaRPr lang="en-US" altLang="en-US" sz="3600" dirty="0">
              <a:ea typeface="Microsoft JhengHei UI Light" panose="020B0304030504040204" pitchFamily="34" charset="-12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 txBox="1">
            <a:spLocks/>
          </p:cNvSpPr>
          <p:nvPr/>
        </p:nvSpPr>
        <p:spPr>
          <a:xfrm>
            <a:off x="-1" y="4658207"/>
            <a:ext cx="12777537" cy="1534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2400" dirty="0">
                <a:solidFill>
                  <a:srgbClr val="383838"/>
                </a:solidFill>
                <a:latin typeface="Montserrat" panose="00000500000000000000" pitchFamily="2" charset="-52"/>
              </a:rPr>
              <a:t>Илюхин Борис Валентинович,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ru-RU" sz="2400" dirty="0">
                <a:solidFill>
                  <a:srgbClr val="383838"/>
                </a:solidFill>
                <a:latin typeface="Montserrat" panose="00000500000000000000" pitchFamily="2" charset="-52"/>
              </a:rPr>
              <a:t>начальник аналитического центра ФГБУ «ФЦТ»</a:t>
            </a:r>
            <a:endParaRPr lang="en-US" sz="2400" dirty="0">
              <a:solidFill>
                <a:srgbClr val="383838"/>
              </a:solidFill>
              <a:latin typeface="Montserrat" panose="00000500000000000000" pitchFamily="2" charset="-52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 txBox="1">
            <a:spLocks/>
          </p:cNvSpPr>
          <p:nvPr/>
        </p:nvSpPr>
        <p:spPr>
          <a:xfrm>
            <a:off x="7279097" y="327125"/>
            <a:ext cx="4367463" cy="683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None/>
            </a:pPr>
            <a:r>
              <a:rPr lang="ru-RU" sz="2400" dirty="0">
                <a:solidFill>
                  <a:srgbClr val="7A90AA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22.08.2025</a:t>
            </a:r>
            <a:endParaRPr lang="en-US" sz="2400" dirty="0">
              <a:solidFill>
                <a:srgbClr val="7A90AA"/>
              </a:solidFill>
              <a:latin typeface="Montserrat" panose="00000500000000000000" pitchFamily="2" charset="-5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9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0D82020-122B-4F04-851C-39B4B99BC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341" y="4257036"/>
            <a:ext cx="4000232" cy="224909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235C586-641A-4F05-B386-DDF97FF9D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341" y="1700166"/>
            <a:ext cx="4000232" cy="224909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4B16C9-0E7B-4CAF-B803-64D3E917A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61" y="1700165"/>
            <a:ext cx="5129898" cy="4384892"/>
          </a:xfrm>
          <a:prstGeom prst="rect">
            <a:avLst/>
          </a:prstGeom>
        </p:spPr>
      </p:pic>
      <p:sp>
        <p:nvSpPr>
          <p:cNvPr id="9" name="Заголовок 13">
            <a:extLst>
              <a:ext uri="{FF2B5EF4-FFF2-40B4-BE49-F238E27FC236}">
                <a16:creationId xmlns:a16="http://schemas.microsoft.com/office/drawing/2014/main" id="{16CBC722-C443-CAA2-E677-CB84AFF8FA22}"/>
              </a:ext>
            </a:extLst>
          </p:cNvPr>
          <p:cNvSpPr>
            <a:spLocks noGrp="1"/>
          </p:cNvSpPr>
          <p:nvPr/>
        </p:nvSpPr>
        <p:spPr>
          <a:xfrm>
            <a:off x="2624274" y="277407"/>
            <a:ext cx="8545082" cy="548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bg1"/>
                </a:solidFill>
                <a:latin typeface="Montserrat" panose="00000500000000000000" pitchFamily="2" charset="-52"/>
              </a:rPr>
              <a:t>Выбор предметов ГИА и продолжение обучения ВТГ-9 2022 года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9AA70C46-1E0F-3707-9EBD-FA143A9F2C45}"/>
              </a:ext>
            </a:extLst>
          </p:cNvPr>
          <p:cNvSpPr txBox="1"/>
          <p:nvPr/>
        </p:nvSpPr>
        <p:spPr>
          <a:xfrm>
            <a:off x="747561" y="1392388"/>
            <a:ext cx="2177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Зачислены в 10 класс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01730DE0-732D-4783-ABB0-0C63F4413879}"/>
              </a:ext>
            </a:extLst>
          </p:cNvPr>
          <p:cNvSpPr txBox="1"/>
          <p:nvPr/>
        </p:nvSpPr>
        <p:spPr>
          <a:xfrm>
            <a:off x="6314540" y="1392389"/>
            <a:ext cx="4009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Зачислены на программы СПО (бюджет)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39186946-CCB4-4B48-92BA-14B375EFD18C}"/>
              </a:ext>
            </a:extLst>
          </p:cNvPr>
          <p:cNvSpPr txBox="1"/>
          <p:nvPr/>
        </p:nvSpPr>
        <p:spPr>
          <a:xfrm>
            <a:off x="6314540" y="3949259"/>
            <a:ext cx="5145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Зачислены на программы СПО (с оплатой обучения)</a:t>
            </a:r>
          </a:p>
        </p:txBody>
      </p:sp>
    </p:spTree>
    <p:extLst>
      <p:ext uri="{BB962C8B-B14F-4D97-AF65-F5344CB8AC3E}">
        <p14:creationId xmlns:p14="http://schemas.microsoft.com/office/powerpoint/2010/main" val="378305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47E006-0C9F-49F6-86DC-45EC89360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351" y="1509282"/>
            <a:ext cx="3922735" cy="220552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A580C6-14E0-4162-B875-B593511B1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150" y="4496992"/>
            <a:ext cx="3843662" cy="2161063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4BC52454-E030-4270-AB59-8F5EA287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71" y="938858"/>
            <a:ext cx="5251568" cy="382463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Проблема</a:t>
            </a:r>
            <a:r>
              <a:rPr lang="ru-RU" sz="2000" dirty="0"/>
              <a:t>: выбор ГИА-9 не совпадает с направлением продолжения обучения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46BE2C-5044-4544-BF33-17C4A116A643}"/>
              </a:ext>
            </a:extLst>
          </p:cNvPr>
          <p:cNvSpPr txBox="1"/>
          <p:nvPr/>
        </p:nvSpPr>
        <p:spPr>
          <a:xfrm>
            <a:off x="302989" y="5836394"/>
            <a:ext cx="1714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Montserrat" panose="00000500000000000000" pitchFamily="2" charset="-52"/>
              </a:rPr>
              <a:t>Зачислены на программы СПО (бюджет)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73588A-5EC4-4C5A-AAF8-1EACE6291C11}"/>
              </a:ext>
            </a:extLst>
          </p:cNvPr>
          <p:cNvSpPr txBox="1"/>
          <p:nvPr/>
        </p:nvSpPr>
        <p:spPr>
          <a:xfrm>
            <a:off x="10630833" y="1502830"/>
            <a:ext cx="15824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Зачислены на программы СПО (с оплатой обучения)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7E1BDB5-491A-4E74-8A90-C5EC6705E454}"/>
              </a:ext>
            </a:extLst>
          </p:cNvPr>
          <p:cNvGrpSpPr/>
          <p:nvPr/>
        </p:nvGrpSpPr>
        <p:grpSpPr>
          <a:xfrm>
            <a:off x="6673194" y="3830417"/>
            <a:ext cx="5371769" cy="2425126"/>
            <a:chOff x="1260339" y="3804307"/>
            <a:chExt cx="5371769" cy="2425126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6D6F15E6-9EBC-4EF9-9ED2-F8E274DB86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388"/>
            <a:stretch/>
          </p:blipFill>
          <p:spPr bwMode="auto">
            <a:xfrm>
              <a:off x="1260339" y="3804307"/>
              <a:ext cx="5371769" cy="242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D9D160BE-8AC6-4FC1-B5EC-4A1302BCBFC3}"/>
                </a:ext>
              </a:extLst>
            </p:cNvPr>
            <p:cNvSpPr/>
            <p:nvPr/>
          </p:nvSpPr>
          <p:spPr>
            <a:xfrm>
              <a:off x="1871249" y="4024059"/>
              <a:ext cx="1205779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50" dirty="0"/>
                <a:t>Юриспруденция</a:t>
              </a: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1BD89307-004B-42E0-AC0D-4F9BD2176615}"/>
                </a:ext>
              </a:extLst>
            </p:cNvPr>
            <p:cNvSpPr/>
            <p:nvPr/>
          </p:nvSpPr>
          <p:spPr>
            <a:xfrm>
              <a:off x="1871249" y="4205704"/>
              <a:ext cx="356516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/>
                <a:t>Техника и технологии наземного транспорта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80D94BC2-ADEC-4E7A-8AF8-DD5518E849A6}"/>
                </a:ext>
              </a:extLst>
            </p:cNvPr>
            <p:cNvSpPr/>
            <p:nvPr/>
          </p:nvSpPr>
          <p:spPr>
            <a:xfrm>
              <a:off x="1880381" y="4397225"/>
              <a:ext cx="310158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/>
                <a:t>Информатика и вычислительная техника</a:t>
              </a: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FB86F210-B765-47C4-B011-51591496668F}"/>
                </a:ext>
              </a:extLst>
            </p:cNvPr>
            <p:cNvSpPr/>
            <p:nvPr/>
          </p:nvSpPr>
          <p:spPr>
            <a:xfrm>
              <a:off x="1880641" y="4563049"/>
              <a:ext cx="175721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50" dirty="0"/>
                <a:t>Экономика и управление</a:t>
              </a: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4A986B21-2F8B-455F-8FE1-E72385F6FE1B}"/>
                </a:ext>
              </a:extLst>
            </p:cNvPr>
            <p:cNvSpPr/>
            <p:nvPr/>
          </p:nvSpPr>
          <p:spPr>
            <a:xfrm>
              <a:off x="1865242" y="4946758"/>
              <a:ext cx="127791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50" dirty="0"/>
                <a:t>Сервис и туризм</a:t>
              </a: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C300BED1-3877-4473-B50F-905C8B3E780A}"/>
                </a:ext>
              </a:extLst>
            </p:cNvPr>
            <p:cNvSpPr/>
            <p:nvPr/>
          </p:nvSpPr>
          <p:spPr>
            <a:xfrm>
              <a:off x="3165646" y="5139749"/>
              <a:ext cx="313579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50" dirty="0"/>
                <a:t>Изобразительное и прикладные виды искусств</a:t>
              </a: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AAC0D6C9-F35B-4F4E-AA8C-E02CB41BE3F7}"/>
                </a:ext>
              </a:extLst>
            </p:cNvPr>
            <p:cNvSpPr/>
            <p:nvPr/>
          </p:nvSpPr>
          <p:spPr>
            <a:xfrm>
              <a:off x="2923853" y="5310378"/>
              <a:ext cx="341017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/>
                <a:t>Машиностроение</a:t>
              </a: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0E201794-9759-4BDB-8D33-E3C227C679D1}"/>
                </a:ext>
              </a:extLst>
            </p:cNvPr>
            <p:cNvSpPr/>
            <p:nvPr/>
          </p:nvSpPr>
          <p:spPr>
            <a:xfrm>
              <a:off x="2565828" y="5496072"/>
              <a:ext cx="3315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/>
                <a:t>Образование и педагогические науки</a:t>
              </a: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8DFA8093-EDEB-4EF9-A4F2-8C5D222D3ABC}"/>
                </a:ext>
              </a:extLst>
            </p:cNvPr>
            <p:cNvSpPr/>
            <p:nvPr/>
          </p:nvSpPr>
          <p:spPr>
            <a:xfrm>
              <a:off x="2474138" y="5677284"/>
              <a:ext cx="410192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dirty="0"/>
                <a:t>Средства массовой информации и информационно-библиотечное дело</a:t>
              </a: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6318816E-A551-4F38-AE7B-79775C81AA73}"/>
                </a:ext>
              </a:extLst>
            </p:cNvPr>
            <p:cNvSpPr/>
            <p:nvPr/>
          </p:nvSpPr>
          <p:spPr>
            <a:xfrm>
              <a:off x="1863669" y="4756363"/>
              <a:ext cx="452934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/>
                <a:t>Техника и технологии кораблестроения и водного транспорта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6905C16-EC22-4DF4-BB31-00C4557DC5CB}"/>
              </a:ext>
            </a:extLst>
          </p:cNvPr>
          <p:cNvGrpSpPr/>
          <p:nvPr/>
        </p:nvGrpSpPr>
        <p:grpSpPr>
          <a:xfrm>
            <a:off x="302989" y="1476439"/>
            <a:ext cx="5725515" cy="2897505"/>
            <a:chOff x="5782652" y="-83981"/>
            <a:chExt cx="7232650" cy="3660219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5A9411A-72A1-461F-817E-9914A0F5A5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629"/>
            <a:stretch/>
          </p:blipFill>
          <p:spPr bwMode="auto">
            <a:xfrm>
              <a:off x="5782652" y="-83981"/>
              <a:ext cx="7232650" cy="366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C3AC7EC9-9590-40E1-A470-0AFD5D462447}"/>
                </a:ext>
              </a:extLst>
            </p:cNvPr>
            <p:cNvSpPr/>
            <p:nvPr/>
          </p:nvSpPr>
          <p:spPr>
            <a:xfrm>
              <a:off x="6636027" y="595404"/>
              <a:ext cx="356516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/>
                <a:t>Техника и технологии наземного транспорта</a:t>
              </a: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5D687458-B80D-41A5-87DE-76AEB5E34372}"/>
                </a:ext>
              </a:extLst>
            </p:cNvPr>
            <p:cNvSpPr/>
            <p:nvPr/>
          </p:nvSpPr>
          <p:spPr>
            <a:xfrm>
              <a:off x="6636027" y="844826"/>
              <a:ext cx="341017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/>
                <a:t>Машиностроение</a:t>
              </a: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42DA7C5F-3B0D-4E3B-BAC1-272FDCFAB742}"/>
                </a:ext>
              </a:extLst>
            </p:cNvPr>
            <p:cNvSpPr/>
            <p:nvPr/>
          </p:nvSpPr>
          <p:spPr>
            <a:xfrm>
              <a:off x="6637567" y="1084593"/>
              <a:ext cx="127791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50" dirty="0"/>
                <a:t>Сервис и туризм</a:t>
              </a: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585D7A2F-AAAD-4187-8194-F0CA7FDC5A68}"/>
                </a:ext>
              </a:extLst>
            </p:cNvPr>
            <p:cNvSpPr/>
            <p:nvPr/>
          </p:nvSpPr>
          <p:spPr>
            <a:xfrm>
              <a:off x="6622281" y="1354426"/>
              <a:ext cx="5467572" cy="311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/>
                <a:t>Техника и технологии кораблестроения и водного транспорта</a:t>
              </a: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E79EBC85-1233-41E3-A890-14861727BB32}"/>
                </a:ext>
              </a:extLst>
            </p:cNvPr>
            <p:cNvSpPr/>
            <p:nvPr/>
          </p:nvSpPr>
          <p:spPr>
            <a:xfrm>
              <a:off x="9143938" y="1594222"/>
              <a:ext cx="3389013" cy="311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/>
                <a:t>Информатика и вычислительная техника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EEAF6C7D-A937-4709-B6B4-A801A81E0B35}"/>
                </a:ext>
              </a:extLst>
            </p:cNvPr>
            <p:cNvSpPr/>
            <p:nvPr/>
          </p:nvSpPr>
          <p:spPr>
            <a:xfrm>
              <a:off x="8979639" y="1825132"/>
              <a:ext cx="310158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/>
                <a:t>Техника и технологии строительства</a:t>
              </a: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B8372AC7-AD0B-4B45-951D-733E29769B67}"/>
                </a:ext>
              </a:extLst>
            </p:cNvPr>
            <p:cNvSpPr/>
            <p:nvPr/>
          </p:nvSpPr>
          <p:spPr>
            <a:xfrm>
              <a:off x="7819657" y="2078219"/>
              <a:ext cx="3315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/>
                <a:t>Образование и педагогические науки</a:t>
              </a: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CF503B2D-F5D7-4B05-B94D-A0E229D1F85D}"/>
                </a:ext>
              </a:extLst>
            </p:cNvPr>
            <p:cNvSpPr/>
            <p:nvPr/>
          </p:nvSpPr>
          <p:spPr>
            <a:xfrm>
              <a:off x="7869131" y="2350101"/>
              <a:ext cx="353424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/>
                <a:t>Электро- и теплоэнергетика</a:t>
              </a:r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3322F94A-33AE-4A8E-AC62-EDC9F0B1E4FA}"/>
                </a:ext>
              </a:extLst>
            </p:cNvPr>
            <p:cNvSpPr/>
            <p:nvPr/>
          </p:nvSpPr>
          <p:spPr>
            <a:xfrm>
              <a:off x="7774075" y="2596322"/>
              <a:ext cx="353424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/>
                <a:t>Сельское, лесное и рыбное хозяйство</a:t>
              </a: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92430741-20ED-49AD-80E6-AF052C03DF60}"/>
                </a:ext>
              </a:extLst>
            </p:cNvPr>
            <p:cNvSpPr/>
            <p:nvPr/>
          </p:nvSpPr>
          <p:spPr>
            <a:xfrm>
              <a:off x="7489410" y="2841258"/>
              <a:ext cx="1205779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50" dirty="0"/>
                <a:t>Юриспруденция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6244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CF14B28-0503-4B48-8175-355BB519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58" y="1134247"/>
            <a:ext cx="10515600" cy="5163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Выводы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8A126D03-4B38-4D34-9D3E-ED319861FE5D}"/>
              </a:ext>
            </a:extLst>
          </p:cNvPr>
          <p:cNvSpPr txBox="1">
            <a:spLocks/>
          </p:cNvSpPr>
          <p:nvPr/>
        </p:nvSpPr>
        <p:spPr>
          <a:xfrm>
            <a:off x="635334" y="1985146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latin typeface="Montserrat" panose="00000500000000000000" pitchFamily="2" charset="-52"/>
              </a:rPr>
              <a:t>Выпускники, не продолжившее обучение и не получившие профессию – прямой риск для экономики, резерв для ориентации;</a:t>
            </a:r>
          </a:p>
          <a:p>
            <a:pPr fontAlgn="auto">
              <a:spcAft>
                <a:spcPts val="0"/>
              </a:spcAft>
            </a:pPr>
            <a:r>
              <a:rPr lang="ru-RU">
                <a:latin typeface="Montserrat" panose="00000500000000000000" pitchFamily="2" charset="-52"/>
              </a:rPr>
              <a:t>Выпускники, получившие профессию на специальностях, не в полной мере востребованных экономикой (платно на «престижных специальностях») – резерв для переориентации</a:t>
            </a:r>
          </a:p>
          <a:p>
            <a:pPr fontAlgn="auto">
              <a:spcAft>
                <a:spcPts val="0"/>
              </a:spcAft>
            </a:pPr>
            <a:r>
              <a:rPr lang="ru-RU" dirty="0">
                <a:latin typeface="Montserrat" panose="00000500000000000000" pitchFamily="2" charset="-52"/>
              </a:rPr>
              <a:t>По двум предметам по выбору ГИА возможно с высокой долей вероятности прогнозировать траекторию обучения и образовательные результаты (результаты ГИА).</a:t>
            </a:r>
          </a:p>
        </p:txBody>
      </p:sp>
    </p:spTree>
    <p:extLst>
      <p:ext uri="{BB962C8B-B14F-4D97-AF65-F5344CB8AC3E}">
        <p14:creationId xmlns:p14="http://schemas.microsoft.com/office/powerpoint/2010/main" val="58457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1999" y="1274169"/>
            <a:ext cx="10325099" cy="687457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b="1" dirty="0"/>
              <a:t>Электронная почта</a:t>
            </a:r>
            <a:r>
              <a:rPr lang="ru-RU" dirty="0"/>
              <a:t> </a:t>
            </a:r>
            <a:r>
              <a:rPr lang="en-US" dirty="0"/>
              <a:t>test@rustest.ru</a:t>
            </a:r>
          </a:p>
          <a:p>
            <a:pPr>
              <a:spcBef>
                <a:spcPts val="0"/>
              </a:spcBef>
            </a:pPr>
            <a:r>
              <a:rPr lang="ru-RU" b="1" dirty="0" err="1"/>
              <a:t>ВКонтакте</a:t>
            </a:r>
            <a:r>
              <a:rPr lang="ru-RU" dirty="0"/>
              <a:t> и </a:t>
            </a:r>
            <a:r>
              <a:rPr lang="ru-RU" b="1" dirty="0"/>
              <a:t>Телеграм</a:t>
            </a:r>
            <a:r>
              <a:rPr lang="ru-RU" dirty="0"/>
              <a:t> </a:t>
            </a:r>
            <a:r>
              <a:rPr lang="en-US" dirty="0"/>
              <a:t>@</a:t>
            </a:r>
            <a:r>
              <a:rPr lang="ru-RU" dirty="0" err="1"/>
              <a:t>fct_rustest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b="1" dirty="0"/>
              <a:t>Одноклассники</a:t>
            </a:r>
            <a:r>
              <a:rPr lang="ru-RU" dirty="0"/>
              <a:t> ok.ru/</a:t>
            </a:r>
            <a:r>
              <a:rPr lang="ru-RU" dirty="0" err="1"/>
              <a:t>group</a:t>
            </a:r>
            <a:r>
              <a:rPr lang="ru-RU" dirty="0"/>
              <a:t>/70000001207832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3556000"/>
            <a:ext cx="1828801" cy="18288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409" y="1274169"/>
            <a:ext cx="2658086" cy="4110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76548" y="401910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rgbClr val="3D4FD7"/>
              </a:buClr>
            </a:pPr>
            <a:r>
              <a:rPr lang="ru-RU" altLang="ru-RU" sz="2000" b="1" dirty="0">
                <a:latin typeface="Montserrat" panose="00000500000000000000" pitchFamily="2" charset="-52"/>
              </a:rPr>
              <a:t>Илюхин Борис Валентинович</a:t>
            </a:r>
          </a:p>
          <a:p>
            <a:pPr>
              <a:spcBef>
                <a:spcPts val="0"/>
              </a:spcBef>
              <a:buClr>
                <a:srgbClr val="3D4FD7"/>
              </a:buClr>
            </a:pPr>
            <a:r>
              <a:rPr lang="ru-RU" altLang="ru-RU" sz="2000" b="1" dirty="0">
                <a:latin typeface="Montserrat" panose="00000500000000000000" pitchFamily="2" charset="-52"/>
              </a:rPr>
              <a:t>тел.  +7 913 829 36 63</a:t>
            </a:r>
            <a:endParaRPr lang="en-US" altLang="ru-RU" sz="2000" b="1" dirty="0">
              <a:latin typeface="Montserrat" panose="00000500000000000000" pitchFamily="2" charset="-52"/>
            </a:endParaRPr>
          </a:p>
          <a:p>
            <a:pPr>
              <a:spcBef>
                <a:spcPts val="0"/>
              </a:spcBef>
              <a:buClr>
                <a:srgbClr val="3D4FD7"/>
              </a:buClr>
            </a:pPr>
            <a:r>
              <a:rPr lang="en-US" altLang="ru-RU" sz="2000" b="1" dirty="0">
                <a:latin typeface="Montserrat" panose="00000500000000000000" pitchFamily="2" charset="-52"/>
                <a:hlinkClick r:id="rId5"/>
              </a:rPr>
              <a:t>Bilyukhin@rustest.ru</a:t>
            </a:r>
            <a:endParaRPr lang="ru-RU" altLang="ru-RU" sz="2000" b="1" dirty="0">
              <a:latin typeface="Montserrat" panose="00000500000000000000" pitchFamily="2" charset="-52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72586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E1FBAB00-4429-46F9-AA44-1FAABB0C32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832" y="1123796"/>
            <a:ext cx="3391595" cy="1739046"/>
          </a:xfrm>
        </p:spPr>
        <p:txBody>
          <a:bodyPr/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Montserrat" panose="00000500000000000000" pitchFamily="2" charset="-52"/>
              </a:rPr>
              <a:t>Вопрос исследования: </a:t>
            </a:r>
          </a:p>
          <a:p>
            <a:r>
              <a:rPr lang="ru-RU" sz="2400" dirty="0">
                <a:latin typeface="Montserrat" panose="00000500000000000000" pitchFamily="2" charset="-52"/>
              </a:rPr>
              <a:t>Как определить высокомотивированных выпускников среди сдающих биологию, информатику, обществознание?</a:t>
            </a:r>
          </a:p>
          <a:p>
            <a:endParaRPr lang="ru-RU" sz="18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E83B5E2-860C-444C-8C2F-92199FB9A914}"/>
              </a:ext>
            </a:extLst>
          </p:cNvPr>
          <p:cNvSpPr txBox="1">
            <a:spLocks/>
          </p:cNvSpPr>
          <p:nvPr/>
        </p:nvSpPr>
        <p:spPr>
          <a:xfrm>
            <a:off x="4589091" y="1123796"/>
            <a:ext cx="7016098" cy="23052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287">
              <a:buNone/>
            </a:pPr>
            <a:r>
              <a:rPr lang="ru-RU" sz="2000" b="1" dirty="0">
                <a:solidFill>
                  <a:srgbClr val="00B050"/>
                </a:solidFill>
                <a:latin typeface="Montserrat" panose="00000500000000000000" pitchFamily="2" charset="-52"/>
              </a:rPr>
              <a:t>Почему именно эти предметы?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dirty="0">
                <a:latin typeface="Montserrat" panose="00000500000000000000" pitchFamily="2" charset="-52"/>
              </a:rPr>
              <a:t>Ранее, сформулировано понятие </a:t>
            </a:r>
            <a:r>
              <a:rPr lang="ru-RU" sz="3200" b="1" dirty="0">
                <a:latin typeface="Montserrat" panose="00000500000000000000" pitchFamily="2" charset="-52"/>
              </a:rPr>
              <a:t>сохранности</a:t>
            </a:r>
            <a:r>
              <a:rPr lang="ru-RU" sz="2000" dirty="0">
                <a:latin typeface="Montserrat" panose="00000500000000000000" pitchFamily="2" charset="-52"/>
              </a:rPr>
              <a:t>, которое вычисляется путем произведения доли перешедших в старшую школу 9-классников, сдававших определенный предмет на долю сдававших этот же предмет на ГИА-11 из числа перешедших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C3CF566-FEFE-42E9-B1FB-CE369E981408}"/>
              </a:ext>
            </a:extLst>
          </p:cNvPr>
          <p:cNvSpPr txBox="1">
            <a:spLocks/>
          </p:cNvSpPr>
          <p:nvPr/>
        </p:nvSpPr>
        <p:spPr>
          <a:xfrm>
            <a:off x="4589091" y="3666147"/>
            <a:ext cx="7289562" cy="295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72" indent="-228572" algn="l" defTabSz="91428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56" kern="1200">
                <a:solidFill>
                  <a:srgbClr val="0F558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15" indent="-228572" algn="l" defTabSz="91428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F558F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859" indent="-228572" algn="l" defTabSz="91428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F558F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003" indent="-228572" algn="l" defTabSz="91428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F558F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148" indent="-228572" algn="l" defTabSz="91428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F558F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290" indent="-228572" algn="l" defTabSz="91428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3" indent="-228572" algn="l" defTabSz="91428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8" indent="-228572" algn="l" defTabSz="91428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22" indent="-228572" algn="l" defTabSz="91428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00B050"/>
                </a:solidFill>
                <a:latin typeface="Montserrat" panose="00000500000000000000" pitchFamily="2" charset="-52"/>
              </a:rPr>
              <a:t>Выделены предметы: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Montserrat" panose="00000500000000000000" pitchFamily="2" charset="-52"/>
              </a:rPr>
              <a:t>с высокой сохранностью (34-50%) - физика, химия, литература, английский язык, история;</a:t>
            </a:r>
            <a:r>
              <a:rPr lang="ru-RU" sz="1800" dirty="0">
                <a:latin typeface="Montserrat" panose="00000500000000000000" pitchFamily="2" charset="-52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Montserrat" panose="00000500000000000000" pitchFamily="2" charset="-52"/>
              </a:rPr>
              <a:t>со средней сохранностью (15-30%) – биология, обществознание, информатика;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Montserrat" panose="00000500000000000000" pitchFamily="2" charset="-52"/>
              </a:rPr>
              <a:t>с низкой сохранностью – география (2-3%).</a:t>
            </a:r>
          </a:p>
        </p:txBody>
      </p:sp>
    </p:spTree>
    <p:extLst>
      <p:ext uri="{BB962C8B-B14F-4D97-AF65-F5344CB8AC3E}">
        <p14:creationId xmlns:p14="http://schemas.microsoft.com/office/powerpoint/2010/main" val="23659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3DAD68D-D297-4267-AF1E-5D767DF60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93" y="3489820"/>
            <a:ext cx="5818931" cy="32004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8A634C-4508-4D4E-BF1A-995177B095A7}"/>
              </a:ext>
            </a:extLst>
          </p:cNvPr>
          <p:cNvSpPr txBox="1"/>
          <p:nvPr/>
        </p:nvSpPr>
        <p:spPr>
          <a:xfrm>
            <a:off x="6096000" y="1660276"/>
            <a:ext cx="47913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</a:rPr>
              <a:t>2 из 5 выпускников региона сохраняют выбор физики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E447A-D781-4740-B864-F40B4305989E}"/>
              </a:ext>
            </a:extLst>
          </p:cNvPr>
          <p:cNvSpPr txBox="1"/>
          <p:nvPr/>
        </p:nvSpPr>
        <p:spPr>
          <a:xfrm>
            <a:off x="1157681" y="5259165"/>
            <a:ext cx="4823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</a:rPr>
              <a:t>Каждый пятый выпускник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</a:rPr>
              <a:t>региона сохраняет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</a:rPr>
              <a:t>выбор информатики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FE6D0C-A2F2-40BA-9F7A-D1F9239E7D71}"/>
              </a:ext>
            </a:extLst>
          </p:cNvPr>
          <p:cNvSpPr/>
          <p:nvPr/>
        </p:nvSpPr>
        <p:spPr>
          <a:xfrm>
            <a:off x="2798817" y="375254"/>
            <a:ext cx="9710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Montserrat" panose="00000500000000000000" pitchFamily="2" charset="-52"/>
              </a:rPr>
              <a:t>Анализ траекторий выпускников 20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-52"/>
              </a:rPr>
              <a:t>22</a:t>
            </a:r>
            <a:r>
              <a:rPr lang="ru-RU" sz="2400" dirty="0">
                <a:solidFill>
                  <a:schemeClr val="bg1"/>
                </a:solidFill>
                <a:latin typeface="Montserrat" panose="00000500000000000000" pitchFamily="2" charset="-52"/>
              </a:rPr>
              <a:t> - 202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-52"/>
              </a:rPr>
              <a:t>4</a:t>
            </a:r>
            <a:r>
              <a:rPr lang="ru-RU" sz="2400" dirty="0">
                <a:solidFill>
                  <a:schemeClr val="bg1"/>
                </a:solidFill>
                <a:latin typeface="Montserrat" panose="00000500000000000000" pitchFamily="2" charset="-52"/>
              </a:rPr>
              <a:t> года, сдававших ОГЭ и ЕГЭ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0E510F-E2AE-4D32-9EE5-0A1386343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8" y="1660276"/>
            <a:ext cx="5818931" cy="32004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7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2B1FE9-EBDA-483F-A5A2-E83E1E2FDD3D}"/>
              </a:ext>
            </a:extLst>
          </p:cNvPr>
          <p:cNvSpPr txBox="1">
            <a:spLocks/>
          </p:cNvSpPr>
          <p:nvPr/>
        </p:nvSpPr>
        <p:spPr>
          <a:xfrm>
            <a:off x="2591613" y="96024"/>
            <a:ext cx="7008774" cy="984885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i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Corbel Light" panose="020B0303020204020204" pitchFamily="34" charset="0"/>
                <a:ea typeface="+mn-ea"/>
                <a:cs typeface="Segoe UI" pitchFamily="34" charset="0"/>
              </a:defRPr>
            </a:lvl1pPr>
          </a:lstStyle>
          <a:p>
            <a:r>
              <a:rPr lang="ru-RU" sz="3200" dirty="0">
                <a:solidFill>
                  <a:prstClr val="black"/>
                </a:solidFill>
                <a:latin typeface="Montserrat" panose="00000500000000000000" pitchFamily="2" charset="-52"/>
              </a:rPr>
              <a:t>Физика и химия: успешность закладывается заранее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786F797-DDC0-419B-8175-B9E48911CE35}"/>
              </a:ext>
            </a:extLst>
          </p:cNvPr>
          <p:cNvGrpSpPr/>
          <p:nvPr/>
        </p:nvGrpSpPr>
        <p:grpSpPr>
          <a:xfrm>
            <a:off x="2933518" y="5431704"/>
            <a:ext cx="5742068" cy="841534"/>
            <a:chOff x="6090066" y="4756148"/>
            <a:chExt cx="5742068" cy="841534"/>
          </a:xfrm>
        </p:grpSpPr>
        <p:pic>
          <p:nvPicPr>
            <p:cNvPr id="9" name="Рисунок 1" descr="s2_hist_3_2025_(0)">
              <a:extLst>
                <a:ext uri="{FF2B5EF4-FFF2-40B4-BE49-F238E27FC236}">
                  <a16:creationId xmlns:a16="http://schemas.microsoft.com/office/drawing/2014/main" id="{862EDFC0-5412-4979-9172-F859084E10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5" t="91412" r="20169" b="-90"/>
            <a:stretch>
              <a:fillRect/>
            </a:stretch>
          </p:blipFill>
          <p:spPr bwMode="auto">
            <a:xfrm>
              <a:off x="6090066" y="4756148"/>
              <a:ext cx="5742068" cy="629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68116F75-A887-44D5-9BF2-5E060CE0AE38}"/>
                </a:ext>
              </a:extLst>
            </p:cNvPr>
            <p:cNvGrpSpPr/>
            <p:nvPr/>
          </p:nvGrpSpPr>
          <p:grpSpPr>
            <a:xfrm>
              <a:off x="6301741" y="5351461"/>
              <a:ext cx="3291933" cy="246221"/>
              <a:chOff x="6301741" y="5351461"/>
              <a:chExt cx="3291933" cy="246221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2B64D52D-F8E5-4A65-A2C3-71B626EE5D87}"/>
                  </a:ext>
                </a:extLst>
              </p:cNvPr>
              <p:cNvSpPr/>
              <p:nvPr/>
            </p:nvSpPr>
            <p:spPr>
              <a:xfrm>
                <a:off x="6301741" y="5385752"/>
                <a:ext cx="327660" cy="179386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F4DFB4-841A-4052-85D0-E85E5AF76CFA}"/>
                  </a:ext>
                </a:extLst>
              </p:cNvPr>
              <p:cNvSpPr txBox="1"/>
              <p:nvPr/>
            </p:nvSpPr>
            <p:spPr>
              <a:xfrm>
                <a:off x="6629401" y="5351461"/>
                <a:ext cx="296427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Montserrat" pitchFamily="2" charset="0"/>
                    <a:cs typeface="Arial" panose="020B0604020202020204" pitchFamily="34" charset="0"/>
                  </a:rPr>
                  <a:t>выделенные границы первичных баллов</a:t>
                </a:r>
              </a:p>
            </p:txBody>
          </p:sp>
        </p:grp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09383CA-AF64-4E1F-AC0D-75BDB9C7028F}"/>
              </a:ext>
            </a:extLst>
          </p:cNvPr>
          <p:cNvGrpSpPr/>
          <p:nvPr/>
        </p:nvGrpSpPr>
        <p:grpSpPr>
          <a:xfrm>
            <a:off x="78657" y="1155659"/>
            <a:ext cx="12024853" cy="4264985"/>
            <a:chOff x="510341" y="1594644"/>
            <a:chExt cx="11136219" cy="3668711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13E9EE77-F7E1-43F7-AD81-A44D45302ACA}"/>
                </a:ext>
              </a:extLst>
            </p:cNvPr>
            <p:cNvGrpSpPr/>
            <p:nvPr/>
          </p:nvGrpSpPr>
          <p:grpSpPr>
            <a:xfrm>
              <a:off x="510341" y="1594644"/>
              <a:ext cx="11136219" cy="3668711"/>
              <a:chOff x="334963" y="1610599"/>
              <a:chExt cx="11136219" cy="3668711"/>
            </a:xfrm>
            <a:solidFill>
              <a:sysClr val="window" lastClr="FFFFFF"/>
            </a:solidFill>
          </p:grpSpPr>
          <p:pic>
            <p:nvPicPr>
              <p:cNvPr id="19" name="Рисунок 1" descr="s2_hist_3_2025_(0)">
                <a:extLst>
                  <a:ext uri="{FF2B5EF4-FFF2-40B4-BE49-F238E27FC236}">
                    <a16:creationId xmlns:a16="http://schemas.microsoft.com/office/drawing/2014/main" id="{C4E3054B-51BC-412C-9DCB-631281A58E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864"/>
              <a:stretch>
                <a:fillRect/>
              </a:stretch>
            </p:blipFill>
            <p:spPr bwMode="auto">
              <a:xfrm>
                <a:off x="334963" y="1610599"/>
                <a:ext cx="5562176" cy="3668711"/>
              </a:xfrm>
              <a:prstGeom prst="rect">
                <a:avLst/>
              </a:prstGeom>
              <a:grpFill/>
            </p:spPr>
          </p:pic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C0AB5AE1-C632-4B4A-9B11-3C6B8F4503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866"/>
              <a:stretch>
                <a:fillRect/>
              </a:stretch>
            </p:blipFill>
            <p:spPr>
              <a:xfrm>
                <a:off x="5897139" y="1611631"/>
                <a:ext cx="5574043" cy="3667677"/>
              </a:xfrm>
              <a:prstGeom prst="rect">
                <a:avLst/>
              </a:prstGeom>
              <a:grpFill/>
            </p:spPr>
          </p:pic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8F1792F-16C7-4B6F-8F9B-21CCF966CAA9}"/>
                </a:ext>
              </a:extLst>
            </p:cNvPr>
            <p:cNvSpPr/>
            <p:nvPr/>
          </p:nvSpPr>
          <p:spPr>
            <a:xfrm>
              <a:off x="1018960" y="1846053"/>
              <a:ext cx="1010921" cy="3322685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40F4AB21-0830-4FCE-BF4F-8D6BF743ACE7}"/>
                </a:ext>
              </a:extLst>
            </p:cNvPr>
            <p:cNvSpPr/>
            <p:nvPr/>
          </p:nvSpPr>
          <p:spPr>
            <a:xfrm>
              <a:off x="5127412" y="1846425"/>
              <a:ext cx="685682" cy="3322313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7F62AF6-BBA5-4343-99AB-0BEA6FF25371}"/>
                </a:ext>
              </a:extLst>
            </p:cNvPr>
            <p:cNvSpPr/>
            <p:nvPr/>
          </p:nvSpPr>
          <p:spPr>
            <a:xfrm>
              <a:off x="10692444" y="1848013"/>
              <a:ext cx="697548" cy="3322685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9389197-1AFF-4423-9E14-EA9B38A11CD7}"/>
                </a:ext>
              </a:extLst>
            </p:cNvPr>
            <p:cNvSpPr/>
            <p:nvPr/>
          </p:nvSpPr>
          <p:spPr>
            <a:xfrm>
              <a:off x="6588036" y="1846053"/>
              <a:ext cx="1323320" cy="3322685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A99473-C057-4FB9-9351-7094C4491A36}"/>
              </a:ext>
            </a:extLst>
          </p:cNvPr>
          <p:cNvSpPr txBox="1"/>
          <p:nvPr/>
        </p:nvSpPr>
        <p:spPr>
          <a:xfrm>
            <a:off x="2331229" y="6240694"/>
            <a:ext cx="6206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ysClr val="windowText" lastClr="000000"/>
                </a:solidFill>
                <a:latin typeface="Montserrat" pitchFamily="2" charset="0"/>
              </a:rPr>
              <a:t>Выбор ОГЭ по физике и химии – залог успеха результатов ЕГЭ</a:t>
            </a:r>
          </a:p>
        </p:txBody>
      </p:sp>
    </p:spTree>
    <p:extLst>
      <p:ext uri="{BB962C8B-B14F-4D97-AF65-F5344CB8AC3E}">
        <p14:creationId xmlns:p14="http://schemas.microsoft.com/office/powerpoint/2010/main" val="21262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4FEE624-F8D6-4A5C-8BF6-7C4008027668}"/>
              </a:ext>
            </a:extLst>
          </p:cNvPr>
          <p:cNvSpPr txBox="1">
            <a:spLocks/>
          </p:cNvSpPr>
          <p:nvPr/>
        </p:nvSpPr>
        <p:spPr>
          <a:xfrm>
            <a:off x="1530133" y="158006"/>
            <a:ext cx="9141397" cy="984885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i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Corbel Light" panose="020B0303020204020204" pitchFamily="34" charset="0"/>
                <a:ea typeface="+mn-ea"/>
                <a:cs typeface="Segoe UI" pitchFamily="34" charset="0"/>
              </a:defRPr>
            </a:lvl1pPr>
          </a:lstStyle>
          <a:p>
            <a:r>
              <a:rPr lang="ru-RU" sz="3200" dirty="0">
                <a:solidFill>
                  <a:prstClr val="black"/>
                </a:solidFill>
                <a:latin typeface="Montserrat" panose="00000500000000000000" pitchFamily="2" charset="-52"/>
              </a:rPr>
              <a:t>Информатика и биология:</a:t>
            </a:r>
            <a:br>
              <a:rPr lang="ru-RU" sz="3200" dirty="0">
                <a:solidFill>
                  <a:prstClr val="black"/>
                </a:solidFill>
                <a:latin typeface="Montserrat" panose="00000500000000000000" pitchFamily="2" charset="-52"/>
              </a:rPr>
            </a:br>
            <a:r>
              <a:rPr lang="ru-RU" sz="3200" dirty="0">
                <a:solidFill>
                  <a:prstClr val="black"/>
                </a:solidFill>
                <a:latin typeface="Montserrat" panose="00000500000000000000" pitchFamily="2" charset="-52"/>
              </a:rPr>
              <a:t>«можно выучить за два года»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D7C8D4A-B1BB-4084-83A5-C917B5CF1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549" y="59903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1835BBC-8C8D-47B6-A0F5-31C51903FBF7}"/>
              </a:ext>
            </a:extLst>
          </p:cNvPr>
          <p:cNvGrpSpPr/>
          <p:nvPr/>
        </p:nvGrpSpPr>
        <p:grpSpPr>
          <a:xfrm>
            <a:off x="98323" y="1288838"/>
            <a:ext cx="11975690" cy="4666904"/>
            <a:chOff x="334963" y="1610599"/>
            <a:chExt cx="11136219" cy="3726653"/>
          </a:xfrm>
        </p:grpSpPr>
        <p:pic>
          <p:nvPicPr>
            <p:cNvPr id="13" name="Рисунок 1">
              <a:extLst>
                <a:ext uri="{FF2B5EF4-FFF2-40B4-BE49-F238E27FC236}">
                  <a16:creationId xmlns:a16="http://schemas.microsoft.com/office/drawing/2014/main" id="{F2825DA2-FD71-445E-8CF3-A1302DB996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44" b="10881"/>
            <a:stretch>
              <a:fillRect/>
            </a:stretch>
          </p:blipFill>
          <p:spPr bwMode="auto">
            <a:xfrm>
              <a:off x="334963" y="1610599"/>
              <a:ext cx="5562176" cy="3726653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solidFill>
                <a:schemeClr val="accent1"/>
              </a:solidFill>
            </a:ln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7C981CCE-29F6-499F-BC94-864D33BB9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12" b="11177"/>
            <a:stretch>
              <a:fillRect/>
            </a:stretch>
          </p:blipFill>
          <p:spPr>
            <a:xfrm>
              <a:off x="5897139" y="1611631"/>
              <a:ext cx="5574043" cy="3725619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chemeClr val="accent1"/>
              </a:solidFill>
            </a:ln>
          </p:spPr>
        </p:pic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777FC57-864D-49B7-83C4-2278F68252D1}"/>
              </a:ext>
            </a:extLst>
          </p:cNvPr>
          <p:cNvSpPr/>
          <p:nvPr/>
        </p:nvSpPr>
        <p:spPr>
          <a:xfrm>
            <a:off x="638982" y="2005781"/>
            <a:ext cx="1120992" cy="391849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03EE1CC-2373-4B47-850F-E4C9296A66A3}"/>
              </a:ext>
            </a:extLst>
          </p:cNvPr>
          <p:cNvSpPr/>
          <p:nvPr/>
        </p:nvSpPr>
        <p:spPr>
          <a:xfrm>
            <a:off x="4906725" y="2005781"/>
            <a:ext cx="940373" cy="394995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37C9730-E47F-497A-A174-24D42A3622C8}"/>
              </a:ext>
            </a:extLst>
          </p:cNvPr>
          <p:cNvGrpSpPr/>
          <p:nvPr/>
        </p:nvGrpSpPr>
        <p:grpSpPr>
          <a:xfrm>
            <a:off x="3201483" y="5988803"/>
            <a:ext cx="5742068" cy="841534"/>
            <a:chOff x="6090066" y="4756148"/>
            <a:chExt cx="5742068" cy="841534"/>
          </a:xfrm>
        </p:grpSpPr>
        <p:pic>
          <p:nvPicPr>
            <p:cNvPr id="18" name="Рисунок 1" descr="s2_hist_3_2025_(0)">
              <a:extLst>
                <a:ext uri="{FF2B5EF4-FFF2-40B4-BE49-F238E27FC236}">
                  <a16:creationId xmlns:a16="http://schemas.microsoft.com/office/drawing/2014/main" id="{0E636953-842C-47F9-AAFE-8A905C16FA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5" t="91412" r="20169" b="-90"/>
            <a:stretch>
              <a:fillRect/>
            </a:stretch>
          </p:blipFill>
          <p:spPr bwMode="auto">
            <a:xfrm>
              <a:off x="6090066" y="4756148"/>
              <a:ext cx="5742068" cy="629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DA86C484-5955-4E0A-98A4-C6B9AD0B9268}"/>
                </a:ext>
              </a:extLst>
            </p:cNvPr>
            <p:cNvGrpSpPr/>
            <p:nvPr/>
          </p:nvGrpSpPr>
          <p:grpSpPr>
            <a:xfrm>
              <a:off x="6301741" y="5351461"/>
              <a:ext cx="3291933" cy="246221"/>
              <a:chOff x="6301741" y="5351461"/>
              <a:chExt cx="3291933" cy="246221"/>
            </a:xfrm>
          </p:grpSpPr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18856CCB-51B8-431C-B4A2-0C54FA93A716}"/>
                  </a:ext>
                </a:extLst>
              </p:cNvPr>
              <p:cNvSpPr/>
              <p:nvPr/>
            </p:nvSpPr>
            <p:spPr>
              <a:xfrm>
                <a:off x="6301741" y="5385752"/>
                <a:ext cx="327660" cy="179386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2B3DFB-000A-4B98-967D-225D13E3D626}"/>
                  </a:ext>
                </a:extLst>
              </p:cNvPr>
              <p:cNvSpPr txBox="1"/>
              <p:nvPr/>
            </p:nvSpPr>
            <p:spPr>
              <a:xfrm>
                <a:off x="6629401" y="5351461"/>
                <a:ext cx="296427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Montserrat" pitchFamily="2" charset="0"/>
                    <a:cs typeface="Arial" panose="020B0604020202020204" pitchFamily="34" charset="0"/>
                  </a:rPr>
                  <a:t>выделенные границы первичных баллов</a:t>
                </a:r>
              </a:p>
            </p:txBody>
          </p:sp>
        </p:grp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D42263D-4CDE-4971-90D3-DD1D60AC4E19}"/>
              </a:ext>
            </a:extLst>
          </p:cNvPr>
          <p:cNvSpPr/>
          <p:nvPr/>
        </p:nvSpPr>
        <p:spPr>
          <a:xfrm>
            <a:off x="11041626" y="1972723"/>
            <a:ext cx="780229" cy="39515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9D0BC96-4558-4AC4-9C32-A4C871AF70A7}"/>
              </a:ext>
            </a:extLst>
          </p:cNvPr>
          <p:cNvSpPr/>
          <p:nvPr/>
        </p:nvSpPr>
        <p:spPr>
          <a:xfrm>
            <a:off x="6686565" y="2005782"/>
            <a:ext cx="1323320" cy="394995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45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01BA16C-A083-449B-BE5F-2FBB47744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135708"/>
            <a:ext cx="10287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7448B8-8690-4483-BE95-CF55ABBBDB9D}"/>
              </a:ext>
            </a:extLst>
          </p:cNvPr>
          <p:cNvSpPr txBox="1"/>
          <p:nvPr/>
        </p:nvSpPr>
        <p:spPr>
          <a:xfrm>
            <a:off x="952501" y="992092"/>
            <a:ext cx="7866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rPr>
              <a:t>Популярность предметов ГИА-9 по выбору выпускниками текущего года</a:t>
            </a:r>
          </a:p>
        </p:txBody>
      </p:sp>
    </p:spTree>
    <p:extLst>
      <p:ext uri="{BB962C8B-B14F-4D97-AF65-F5344CB8AC3E}">
        <p14:creationId xmlns:p14="http://schemas.microsoft.com/office/powerpoint/2010/main" val="1904603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B9547D2-4019-491D-9726-EBFBF87DF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06" y="1080959"/>
            <a:ext cx="8747809" cy="445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1EA64C-CA33-400E-98A3-150A907530D7}"/>
              </a:ext>
            </a:extLst>
          </p:cNvPr>
          <p:cNvSpPr txBox="1"/>
          <p:nvPr/>
        </p:nvSpPr>
        <p:spPr>
          <a:xfrm>
            <a:off x="2683378" y="249964"/>
            <a:ext cx="93856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Montserrat" panose="00000500000000000000" pitchFamily="2" charset="-52"/>
              </a:rPr>
              <a:t>Популярность в группах школ предметов ГИА-9 по выбору выпускниками текущего года</a:t>
            </a:r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D5E9E6C2-61F0-429C-BCD4-8BBF9A78E452}"/>
              </a:ext>
            </a:extLst>
          </p:cNvPr>
          <p:cNvSpPr txBox="1">
            <a:spLocks/>
          </p:cNvSpPr>
          <p:nvPr/>
        </p:nvSpPr>
        <p:spPr>
          <a:xfrm>
            <a:off x="1805107" y="6219653"/>
            <a:ext cx="9748806" cy="567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72" indent="-228572" algn="l" defTabSz="91428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56" kern="1200">
                <a:solidFill>
                  <a:srgbClr val="0F558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15" indent="-228572" algn="l" defTabSz="91428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F558F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859" indent="-228572" algn="l" defTabSz="91428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F558F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003" indent="-228572" algn="l" defTabSz="91428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F558F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148" indent="-228572" algn="l" defTabSz="91428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F558F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290" indent="-228572" algn="l" defTabSz="91428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3" indent="-228572" algn="l" defTabSz="91428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8" indent="-228572" algn="l" defTabSz="91428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22" indent="-228572" algn="l" defTabSz="91428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latin typeface="Montserrat" panose="00000500000000000000" pitchFamily="2" charset="-52"/>
              </a:rPr>
              <a:t>Группы школ:</a:t>
            </a:r>
            <a:r>
              <a:rPr lang="ru-RU" sz="1100" dirty="0">
                <a:latin typeface="Montserrat" panose="00000500000000000000" pitchFamily="2" charset="-52"/>
              </a:rPr>
              <a:t>   </a:t>
            </a:r>
            <a:r>
              <a:rPr lang="en-US" sz="1100" dirty="0">
                <a:latin typeface="Montserrat" panose="00000500000000000000" pitchFamily="2" charset="-52"/>
              </a:rPr>
              <a:t>	</a:t>
            </a:r>
            <a:r>
              <a:rPr lang="ru-RU" sz="1000" dirty="0">
                <a:latin typeface="Montserrat" panose="00000500000000000000" pitchFamily="2" charset="-52"/>
              </a:rPr>
              <a:t>1</a:t>
            </a:r>
            <a:r>
              <a:rPr lang="en-US" sz="1000" dirty="0">
                <a:latin typeface="Montserrat" panose="00000500000000000000" pitchFamily="2" charset="-52"/>
              </a:rPr>
              <a:t>1</a:t>
            </a:r>
            <a:r>
              <a:rPr lang="ru-RU" sz="1000" dirty="0">
                <a:latin typeface="Montserrat" panose="00000500000000000000" pitchFamily="2" charset="-52"/>
              </a:rPr>
              <a:t> крупные городские;  </a:t>
            </a:r>
            <a:r>
              <a:rPr lang="en-US" sz="1000" dirty="0">
                <a:latin typeface="Montserrat" panose="00000500000000000000" pitchFamily="2" charset="-52"/>
              </a:rPr>
              <a:t>	1</a:t>
            </a:r>
            <a:r>
              <a:rPr lang="ru-RU" sz="1000" dirty="0">
                <a:latin typeface="Montserrat" panose="00000500000000000000" pitchFamily="2" charset="-52"/>
              </a:rPr>
              <a:t>2 средние городские; 	</a:t>
            </a:r>
            <a:r>
              <a:rPr lang="en-US" sz="1000" dirty="0">
                <a:latin typeface="Montserrat" panose="00000500000000000000" pitchFamily="2" charset="-52"/>
              </a:rPr>
              <a:t>1</a:t>
            </a:r>
            <a:r>
              <a:rPr lang="ru-RU" sz="1000" dirty="0">
                <a:latin typeface="Montserrat" panose="00000500000000000000" pitchFamily="2" charset="-52"/>
              </a:rPr>
              <a:t>3 малые городские;</a:t>
            </a:r>
            <a:r>
              <a:rPr lang="en-US" sz="1000" dirty="0">
                <a:latin typeface="Montserrat" panose="00000500000000000000" pitchFamily="2" charset="-52"/>
              </a:rPr>
              <a:t> 	14 </a:t>
            </a:r>
            <a:r>
              <a:rPr lang="ru-RU" sz="1000" dirty="0">
                <a:latin typeface="Montserrat" panose="00000500000000000000" pitchFamily="2" charset="-52"/>
              </a:rPr>
              <a:t>малокомплектные городские; 		21 крупные сельские;</a:t>
            </a:r>
            <a:r>
              <a:rPr lang="en-US" sz="1000" dirty="0">
                <a:latin typeface="Montserrat" panose="00000500000000000000" pitchFamily="2" charset="-52"/>
              </a:rPr>
              <a:t> 	</a:t>
            </a:r>
            <a:r>
              <a:rPr lang="ru-RU" sz="1000" dirty="0">
                <a:latin typeface="Montserrat" panose="00000500000000000000" pitchFamily="2" charset="-52"/>
              </a:rPr>
              <a:t>22 средние сельские;</a:t>
            </a:r>
            <a:r>
              <a:rPr lang="en-US" sz="1000" dirty="0">
                <a:latin typeface="Montserrat" panose="00000500000000000000" pitchFamily="2" charset="-52"/>
              </a:rPr>
              <a:t> 	</a:t>
            </a:r>
            <a:r>
              <a:rPr lang="ru-RU" sz="1000" dirty="0">
                <a:latin typeface="Montserrat" panose="00000500000000000000" pitchFamily="2" charset="-52"/>
              </a:rPr>
              <a:t>23 малые сельские</a:t>
            </a:r>
            <a:r>
              <a:rPr lang="en-US" sz="1000" dirty="0">
                <a:latin typeface="Montserrat" panose="00000500000000000000" pitchFamily="2" charset="-52"/>
              </a:rPr>
              <a:t>;</a:t>
            </a:r>
            <a:r>
              <a:rPr lang="ru-RU" sz="1000" dirty="0">
                <a:latin typeface="Montserrat" panose="00000500000000000000" pitchFamily="2" charset="-52"/>
              </a:rPr>
              <a:t> 	24 малокомплектные сельские</a:t>
            </a:r>
            <a:endParaRPr lang="en-US" sz="1000" dirty="0">
              <a:latin typeface="Montserrat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25D05A-E27D-42A9-8029-849E65E14E86}"/>
              </a:ext>
            </a:extLst>
          </p:cNvPr>
          <p:cNvSpPr txBox="1"/>
          <p:nvPr/>
        </p:nvSpPr>
        <p:spPr>
          <a:xfrm>
            <a:off x="121585" y="5511767"/>
            <a:ext cx="11948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Montserrat" panose="00000500000000000000" pitchFamily="2" charset="-52"/>
              </a:rPr>
              <a:t>Вывод 1: </a:t>
            </a:r>
            <a:r>
              <a:rPr lang="ru-RU" sz="2000" dirty="0">
                <a:solidFill>
                  <a:srgbClr val="FF0000"/>
                </a:solidFill>
                <a:latin typeface="Montserrat" panose="00000500000000000000" pitchFamily="2" charset="-52"/>
              </a:rPr>
              <a:t>Физика, химия и английский язык – элитарные предметы больших городских школ и школ с индивидуальным отбором</a:t>
            </a:r>
          </a:p>
        </p:txBody>
      </p:sp>
    </p:spTree>
    <p:extLst>
      <p:ext uri="{BB962C8B-B14F-4D97-AF65-F5344CB8AC3E}">
        <p14:creationId xmlns:p14="http://schemas.microsoft.com/office/powerpoint/2010/main" val="161778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21BA336-5680-4115-B0BF-E2AB481C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66" y="1048137"/>
            <a:ext cx="7289325" cy="502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69E9DE-9BBF-40A7-B654-CFD78334BC8B}"/>
              </a:ext>
            </a:extLst>
          </p:cNvPr>
          <p:cNvSpPr txBox="1"/>
          <p:nvPr/>
        </p:nvSpPr>
        <p:spPr>
          <a:xfrm>
            <a:off x="3597778" y="119032"/>
            <a:ext cx="85370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Montserrat" panose="00000500000000000000" pitchFamily="2" charset="-52"/>
              </a:rPr>
              <a:t>Популярность пар предметов по выбору ГИА-9 выпускниками текущего года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7182C26-7BA2-467B-887E-79030EE52F01}"/>
              </a:ext>
            </a:extLst>
          </p:cNvPr>
          <p:cNvSpPr/>
          <p:nvPr/>
        </p:nvSpPr>
        <p:spPr>
          <a:xfrm>
            <a:off x="1206074" y="3543392"/>
            <a:ext cx="4476879" cy="926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95A541-0D2C-4B86-921E-529EF0E0A32D}"/>
              </a:ext>
            </a:extLst>
          </p:cNvPr>
          <p:cNvSpPr txBox="1"/>
          <p:nvPr/>
        </p:nvSpPr>
        <p:spPr>
          <a:xfrm>
            <a:off x="6913547" y="3210213"/>
            <a:ext cx="4813950" cy="31700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Montserrat" panose="00000500000000000000" pitchFamily="2" charset="-52"/>
              </a:rPr>
              <a:t>Вывод 2:</a:t>
            </a:r>
          </a:p>
          <a:p>
            <a:pPr algn="r"/>
            <a:r>
              <a:rPr lang="ru-RU" sz="2400" dirty="0">
                <a:solidFill>
                  <a:srgbClr val="FF0000"/>
                </a:solidFill>
                <a:latin typeface="Montserrat" panose="00000500000000000000" pitchFamily="2" charset="-52"/>
              </a:rPr>
              <a:t>Принцип «минимальной трудности» работает в основном в </a:t>
            </a:r>
            <a:r>
              <a:rPr lang="ru-RU" sz="2400" b="1" dirty="0">
                <a:solidFill>
                  <a:srgbClr val="FF0000"/>
                </a:solidFill>
                <a:latin typeface="Montserrat" panose="00000500000000000000" pitchFamily="2" charset="-52"/>
              </a:rPr>
              <a:t>парах предметов</a:t>
            </a:r>
          </a:p>
          <a:p>
            <a:pPr algn="r"/>
            <a:r>
              <a:rPr lang="ru-RU" sz="2000" dirty="0">
                <a:solidFill>
                  <a:srgbClr val="0070C0"/>
                </a:solidFill>
                <a:latin typeface="Montserrat" panose="00000500000000000000" pitchFamily="2" charset="-52"/>
              </a:rPr>
              <a:t>Если выпускник выбрал </a:t>
            </a:r>
            <a:r>
              <a:rPr lang="ru-RU" sz="2000" b="1" dirty="0">
                <a:solidFill>
                  <a:srgbClr val="0070C0"/>
                </a:solidFill>
                <a:latin typeface="Montserrat" panose="00000500000000000000" pitchFamily="2" charset="-52"/>
              </a:rPr>
              <a:t>географию</a:t>
            </a:r>
            <a:r>
              <a:rPr lang="ru-RU" sz="2000" dirty="0">
                <a:solidFill>
                  <a:srgbClr val="0070C0"/>
                </a:solidFill>
                <a:latin typeface="Montserrat" panose="00000500000000000000" pitchFamily="2" charset="-52"/>
              </a:rPr>
              <a:t>, то с большой долей вероятности он не продолжит обучение в 10 классе </a:t>
            </a:r>
          </a:p>
        </p:txBody>
      </p:sp>
    </p:spTree>
    <p:extLst>
      <p:ext uri="{BB962C8B-B14F-4D97-AF65-F5344CB8AC3E}">
        <p14:creationId xmlns:p14="http://schemas.microsoft.com/office/powerpoint/2010/main" val="73499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73C285-DB29-4B5A-8F18-9B273A8BF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106" y="1437061"/>
            <a:ext cx="6947679" cy="83886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AAF093-4574-4202-BF15-496F0F94C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106" y="2570365"/>
            <a:ext cx="6947679" cy="35455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806700-BDCD-47D1-A32E-C3CEB1E0379D}"/>
              </a:ext>
            </a:extLst>
          </p:cNvPr>
          <p:cNvSpPr txBox="1"/>
          <p:nvPr/>
        </p:nvSpPr>
        <p:spPr>
          <a:xfrm>
            <a:off x="631885" y="1435693"/>
            <a:ext cx="33248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Montserrat" panose="00000500000000000000" pitchFamily="2" charset="-52"/>
              </a:rPr>
              <a:t>Общее количество выпускников 9 классов 2022 года, принявших участие в ГИА в формате ОГЭ, составило </a:t>
            </a:r>
            <a:r>
              <a:rPr lang="ru-RU" dirty="0">
                <a:latin typeface="Montserrat" panose="00000500000000000000" pitchFamily="2" charset="-52"/>
              </a:rPr>
              <a:t>19143</a:t>
            </a:r>
            <a:r>
              <a:rPr lang="ru-RU" dirty="0">
                <a:effectLst/>
                <a:latin typeface="Montserrat" panose="00000500000000000000" pitchFamily="2" charset="-52"/>
              </a:rPr>
              <a:t>, из них:</a:t>
            </a:r>
            <a:endParaRPr lang="ru-RU" dirty="0">
              <a:latin typeface="Montserrat" panose="00000500000000000000" pitchFamily="2" charset="-52"/>
            </a:endParaRPr>
          </a:p>
          <a:p>
            <a:r>
              <a:rPr lang="ru-RU" dirty="0">
                <a:solidFill>
                  <a:srgbClr val="7495BE"/>
                </a:solidFill>
                <a:effectLst/>
                <a:latin typeface="Montserrat" panose="00000500000000000000" pitchFamily="2" charset="-52"/>
              </a:rPr>
              <a:t>●</a:t>
            </a:r>
            <a:r>
              <a:rPr lang="ru-RU" dirty="0">
                <a:effectLst/>
                <a:latin typeface="Montserrat" panose="00000500000000000000" pitchFamily="2" charset="-52"/>
              </a:rPr>
              <a:t> </a:t>
            </a:r>
            <a:r>
              <a:rPr lang="en-US" dirty="0">
                <a:effectLst/>
                <a:latin typeface="Montserrat" panose="00000500000000000000" pitchFamily="2" charset="-52"/>
              </a:rPr>
              <a:t>44,2</a:t>
            </a:r>
            <a:r>
              <a:rPr lang="ru-RU" dirty="0">
                <a:effectLst/>
                <a:latin typeface="Montserrat" panose="00000500000000000000" pitchFamily="2" charset="-52"/>
              </a:rPr>
              <a:t>% перешли в 10 класс,</a:t>
            </a:r>
            <a:r>
              <a:rPr lang="ru-RU" dirty="0">
                <a:latin typeface="Montserrat" panose="00000500000000000000" pitchFamily="2" charset="-52"/>
              </a:rPr>
              <a:t>          </a:t>
            </a:r>
          </a:p>
          <a:p>
            <a:r>
              <a:rPr lang="ru-RU" dirty="0">
                <a:solidFill>
                  <a:srgbClr val="D5ABB4"/>
                </a:solidFill>
                <a:effectLst/>
                <a:latin typeface="Montserrat" panose="00000500000000000000" pitchFamily="2" charset="-52"/>
              </a:rPr>
              <a:t>●</a:t>
            </a:r>
            <a:r>
              <a:rPr lang="ru-RU" dirty="0">
                <a:effectLst/>
                <a:latin typeface="Montserrat" panose="00000500000000000000" pitchFamily="2" charset="-52"/>
              </a:rPr>
              <a:t> </a:t>
            </a:r>
            <a:r>
              <a:rPr lang="en-US" dirty="0">
                <a:latin typeface="Montserrat" panose="00000500000000000000" pitchFamily="2" charset="-52"/>
              </a:rPr>
              <a:t>42,4</a:t>
            </a:r>
            <a:r>
              <a:rPr lang="ru-RU" dirty="0">
                <a:effectLst/>
                <a:latin typeface="Montserrat" panose="00000500000000000000" pitchFamily="2" charset="-52"/>
              </a:rPr>
              <a:t>% зачислены на программы СПО,</a:t>
            </a:r>
            <a:br>
              <a:rPr lang="ru-RU" dirty="0">
                <a:effectLst/>
                <a:latin typeface="Montserrat" panose="00000500000000000000" pitchFamily="2" charset="-52"/>
              </a:rPr>
            </a:br>
            <a:r>
              <a:rPr lang="ru-RU" dirty="0">
                <a:solidFill>
                  <a:srgbClr val="D9D9D9"/>
                </a:solidFill>
                <a:effectLst/>
                <a:latin typeface="Montserrat" panose="00000500000000000000" pitchFamily="2" charset="-52"/>
              </a:rPr>
              <a:t>●</a:t>
            </a:r>
            <a:r>
              <a:rPr lang="ru-RU" dirty="0">
                <a:effectLst/>
                <a:latin typeface="Montserrat" panose="00000500000000000000" pitchFamily="2" charset="-52"/>
              </a:rPr>
              <a:t> </a:t>
            </a:r>
            <a:r>
              <a:rPr lang="en-US" dirty="0">
                <a:effectLst/>
                <a:latin typeface="Montserrat" panose="00000500000000000000" pitchFamily="2" charset="-52"/>
              </a:rPr>
              <a:t>13,4</a:t>
            </a:r>
            <a:r>
              <a:rPr lang="ru-RU" dirty="0">
                <a:effectLst/>
                <a:latin typeface="Montserrat" panose="00000500000000000000" pitchFamily="2" charset="-52"/>
              </a:rPr>
              <a:t>% завершили обучение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BBF000-EF0B-40BE-BE71-8BB90A1D9766}"/>
              </a:ext>
            </a:extLst>
          </p:cNvPr>
          <p:cNvSpPr txBox="1"/>
          <p:nvPr/>
        </p:nvSpPr>
        <p:spPr>
          <a:xfrm>
            <a:off x="4601110" y="310255"/>
            <a:ext cx="69590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Montserrat" panose="00000500000000000000" pitchFamily="2" charset="-52"/>
              </a:rPr>
              <a:t>Выбор предметов ГИА выпускников 9 класса. ВТГ-9 2022 года</a:t>
            </a:r>
          </a:p>
        </p:txBody>
      </p:sp>
    </p:spTree>
    <p:extLst>
      <p:ext uri="{BB962C8B-B14F-4D97-AF65-F5344CB8AC3E}">
        <p14:creationId xmlns:p14="http://schemas.microsoft.com/office/powerpoint/2010/main" val="396591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7A90AA"/>
      </a:dk2>
      <a:lt2>
        <a:srgbClr val="E7EEF5"/>
      </a:lt2>
      <a:accent1>
        <a:srgbClr val="B2BFCE"/>
      </a:accent1>
      <a:accent2>
        <a:srgbClr val="E7EEF5"/>
      </a:accent2>
      <a:accent3>
        <a:srgbClr val="3D4FD7"/>
      </a:accent3>
      <a:accent4>
        <a:srgbClr val="FF0000"/>
      </a:accent4>
      <a:accent5>
        <a:srgbClr val="96A7BC"/>
      </a:accent5>
      <a:accent6>
        <a:srgbClr val="2434AE"/>
      </a:accent6>
      <a:hlink>
        <a:srgbClr val="0563C1"/>
      </a:hlink>
      <a:folHlink>
        <a:srgbClr val="954F72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rter Template_Heritage Month Presentation" id="{910467CA-E581-43CB-A3F9-242953556B2E}" vid="{325629C9-8C54-4982-A5E7-91DBF3E63BF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AE1A6EB-2E78-4AB9-90D7-ED731AE57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C37AC0-7601-4F61-8473-339D617FE0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CA66BB-63FF-4771-ACF6-C6953B3E410A}">
  <ds:schemaRefs>
    <ds:schemaRef ds:uri="http://schemas.openxmlformats.org/package/2006/metadata/core-properties"/>
    <ds:schemaRef ds:uri="71af3243-3dd4-4a8d-8c0d-dd76da1f02a5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230e9df3-be65-4c73-a93b-d1236ebd677e"/>
    <ds:schemaRef ds:uri="16c05727-aa75-4e4a-9b5f-8a80a1165891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Starter Template_Heritage Month Presentation</Template>
  <TotalTime>16319</TotalTime>
  <Words>605</Words>
  <Application>Microsoft Office PowerPoint</Application>
  <PresentationFormat>Широкоэкранный</PresentationFormat>
  <Paragraphs>72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Corbel Light</vt:lpstr>
      <vt:lpstr>Montserrat</vt:lpstr>
      <vt:lpstr>Segoe UI</vt:lpstr>
      <vt:lpstr>Office Theme</vt:lpstr>
      <vt:lpstr>Прогноз успешности выпускника на ГИА: возможность использования региональных информационных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Проблема: выбор ГИА-9 не совпадает с направлением продолжения обучения</vt:lpstr>
      <vt:lpstr>Выводы</vt:lpstr>
      <vt:lpstr>Спасибо за внимание!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данных ГИА 2025 года. Отдельные аспекты</dc:title>
  <dc:subject/>
  <dc:creator>asus</dc:creator>
  <cp:keywords/>
  <dc:description/>
  <cp:lastModifiedBy>Мирошник Сергей Алексеевич</cp:lastModifiedBy>
  <cp:revision>80</cp:revision>
  <dcterms:created xsi:type="dcterms:W3CDTF">2021-02-18T08:07:14Z</dcterms:created>
  <dcterms:modified xsi:type="dcterms:W3CDTF">2025-08-21T12:08:19Z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