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31" r:id="rId3"/>
    <p:sldId id="326" r:id="rId4"/>
    <p:sldId id="344" r:id="rId5"/>
    <p:sldId id="307" r:id="rId6"/>
    <p:sldId id="347" r:id="rId7"/>
    <p:sldId id="321" r:id="rId8"/>
    <p:sldId id="345" r:id="rId9"/>
    <p:sldId id="346" r:id="rId10"/>
    <p:sldId id="322" r:id="rId11"/>
    <p:sldId id="323" r:id="rId12"/>
    <p:sldId id="324" r:id="rId13"/>
    <p:sldId id="273" r:id="rId14"/>
    <p:sldId id="310" r:id="rId15"/>
    <p:sldId id="306" r:id="rId16"/>
    <p:sldId id="309" r:id="rId17"/>
    <p:sldId id="329" r:id="rId18"/>
    <p:sldId id="304" r:id="rId19"/>
    <p:sldId id="305" r:id="rId20"/>
    <p:sldId id="342" r:id="rId21"/>
    <p:sldId id="343" r:id="rId22"/>
    <p:sldId id="341" r:id="rId23"/>
    <p:sldId id="334" r:id="rId24"/>
    <p:sldId id="335" r:id="rId25"/>
    <p:sldId id="332" r:id="rId26"/>
    <p:sldId id="337" r:id="rId27"/>
    <p:sldId id="338" r:id="rId28"/>
    <p:sldId id="339" r:id="rId29"/>
    <p:sldId id="333" r:id="rId30"/>
    <p:sldId id="340" r:id="rId31"/>
    <p:sldId id="34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158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yasen65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8784976" cy="45365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оценочной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в образовательной организации в связи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внесением изменений  ФОП.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оценки достижения планируемых результатов образовательной программы в соответствии с кодификаторами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373216"/>
            <a:ext cx="8489032" cy="72008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Сеничева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Юлия Алексеевна,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эксперт ПК ИРО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yasen65@mail.ru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090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8784976" cy="61206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Промежуточная аттестация обучающихся проводится в конце каждого учебного периода по каждому изучаемому учебному предмету. 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Промежуточная аттестация обучающихся проводится на основе результатов накопленной оценки и результатов выполнения тематических проверочных работ и фиксируется в классном журнале.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Промежуточная оценка, фиксирующая достижение предметных планируемых результатов и универсальных учебных действий, является основанием для перевода обучающихся в следующий класс. 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18.29. Внутренний мониторинг включает следующие процедуры: 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диагностика;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уровня достижения предметных 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результатов;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функциональной грамотности;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профессионального мастерства педагогического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работника.</a:t>
            </a:r>
          </a:p>
        </p:txBody>
      </p:sp>
    </p:spTree>
    <p:extLst>
      <p:ext uri="{BB962C8B-B14F-4D97-AF65-F5344CB8AC3E}">
        <p14:creationId xmlns:p14="http://schemas.microsoft.com/office/powerpoint/2010/main" val="300940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84975" cy="162371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оценки результатов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оценочных процедур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(Письмо 01.169/08-01от 06.08.2021)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одержание внесено в ФОП НОО!!!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8" t="6232" r="19141" b="4353"/>
          <a:stretch/>
        </p:blipFill>
        <p:spPr bwMode="auto">
          <a:xfrm>
            <a:off x="1403648" y="2636913"/>
            <a:ext cx="612068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59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712968" cy="58655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оценочные процедуры по каждому учебному предмету в одной параллели классов не чаще 1 раза в 2,5 недели;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объем учебного времени, затрачиваемого на проведение оценочных процедур, не должен превышать 10% от всего объема учебного времени, отводимого на изучение данного учебного предмета в данной параллели в текущем учебном году;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не проводить оценочные процедуры на первом и последнем уроках, за исключением учебных предметов, по которым проводится не более 1 урока в неделю, причем этот урок является первым или последним в расписании;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не проводить для обучающихся одного класса более 1 оценочной процедуры в день;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исключить «натаскивание» обучающихся, проведение «предварительных» контрольных или проверочных работ непосредственно перед планируемой датой проведения оценочной процедуры;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не использовать для проведения оценочных процедур копии листов с заданиями, полученные в результате ксерографии, можно  использовать материалы, распечатанные на принтере с высоким разрешением, типографские бланки, учебники, записи на доске и т.п.;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при проведении оценочной процедуры учитывать необходимость реализации в рамках учебного процесса таких этапов, как проверка работ обучающихся, формирование массива результатов оценочной процедуры, анализ результатов учителем, разбор ошибок, допущенных обучающимися при выполнении работы, отработка выявленных проблем, при необходимости — повторение и закрепление материала.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457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 ФГОС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4144" t="9989" r="27547" b="4009"/>
          <a:stretch/>
        </p:blipFill>
        <p:spPr bwMode="auto">
          <a:xfrm>
            <a:off x="331491" y="620713"/>
            <a:ext cx="8336556" cy="590391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6147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60" y="260648"/>
            <a:ext cx="8139003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744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210146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Кодификатор  проверяемых требований к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результатам.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18.17.1. В федеральных и региональных процедурах оценки качества образования используется перечень (кодификатор) проверяемых требований 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результатам освоения основной образовательной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ООО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99288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614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84976" cy="1354162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Кодификатор проверяемых требований к предметным результатам.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19.13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федеральных и региональных процедурах оценки качества образования используется перечень (кодификатор) распределенных по классам проверяемых требований к результатам освоения основной образовательной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основного общего образования и элементов содержания по русскому языку.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76875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646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Кодификатор проверяемых элементов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732" y="1600200"/>
            <a:ext cx="543453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383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63272" cy="108012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Поурочное планирование 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УРОКОВ ПО ПРОГРАММЕ: 170, из них уроков, отведенных на контрольные работы (в том числе Всероссийские проверочные работы), - не более 17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632847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711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56207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Поурочное планирование 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4289" t="10052" r="28933" b="4679"/>
          <a:stretch/>
        </p:blipFill>
        <p:spPr bwMode="auto">
          <a:xfrm>
            <a:off x="1115616" y="1052736"/>
            <a:ext cx="7128792" cy="507342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8861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579296" cy="600953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оценочные процедуры обязательны в ОО? В каких формах они должны быть организованы?</a:t>
            </a:r>
          </a:p>
          <a:p>
            <a:pPr marL="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должно быть </a:t>
            </a:r>
          </a:p>
          <a:p>
            <a:pPr marL="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 работ и кто это решает?</a:t>
            </a:r>
          </a:p>
          <a:p>
            <a:pPr marL="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контрольная работа и какой она должна быть?</a:t>
            </a:r>
          </a:p>
          <a:p>
            <a:pPr marL="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форму должен иметь график оценочных процедур?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2008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871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19.14. Для проведения основного государственного экзамена по русскому языку (далее - ОГЭ по русскому языку) используется перечень (кодификатор) проверяемых требований к результатам освоения основной образовательной программы основного общего образования и элементов содержания.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496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77809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Проверяемые на ОГЭ по русскому языку требования к результатам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основной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 основного общего образования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27280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872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01000" cy="49006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элементов содержания , проверяемых на ОГЭ по русскому языку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268727" cy="543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821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41952"/>
              </p:ext>
            </p:extLst>
          </p:nvPr>
        </p:nvGraphicFramePr>
        <p:xfrm>
          <a:off x="251520" y="188640"/>
          <a:ext cx="4680520" cy="6624868"/>
        </p:xfrm>
        <a:graphic>
          <a:graphicData uri="http://schemas.openxmlformats.org/drawingml/2006/table">
            <a:tbl>
              <a:tblPr/>
              <a:tblGrid>
                <a:gridCol w="648072"/>
                <a:gridCol w="4032448"/>
              </a:tblGrid>
              <a:tr h="288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Поурочное планирование 2 класс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38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Однокоренные (родственные) слова. Корень слова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39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Признаки однокоренных (родственных) слов. Корень слова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40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Корень как часть слова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4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41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Корень как общая часть родственных слов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42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Корень слова: обобщение знаний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43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Окончание как изменяемая часть слова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44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Изменение формы слова с помощью окончания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45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Различение изменяемых и неизменяемых слов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46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Резервный урок по разделу состав слова: нулевое окончание (наблюдение)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4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47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Суффикс как часть слова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48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Приставка как часть слова (наблюдение)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49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Роль суффиксов и приставок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Состав слова: систематизация знаний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51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Состав слова: обобщение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1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52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Резервный урок по разделу состав слова: Тренинг. Нахождение однокоренных слов. Выделение корня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53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Резервный урок по разделу состав слова: как образуются слова (наблюдение)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54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Суффикс как часть слова: наблюдение за значением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3" marR="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697662"/>
              </p:ext>
            </p:extLst>
          </p:nvPr>
        </p:nvGraphicFramePr>
        <p:xfrm>
          <a:off x="5076056" y="332656"/>
          <a:ext cx="3760128" cy="2570930"/>
        </p:xfrm>
        <a:graphic>
          <a:graphicData uri="http://schemas.openxmlformats.org/drawingml/2006/table">
            <a:tbl>
              <a:tblPr/>
              <a:tblGrid>
                <a:gridCol w="504056"/>
                <a:gridCol w="3256072"/>
              </a:tblGrid>
              <a:tr h="69312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Проверяемые на ОГЭ по русскому языку требования к результатам освоения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7721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выделение морфем в словах; распознавание разных видов морфем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1053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определение основных способов словообразования; построение словообразовательной цепочки, определение производной и производящей основ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179127"/>
              </p:ext>
            </p:extLst>
          </p:nvPr>
        </p:nvGraphicFramePr>
        <p:xfrm>
          <a:off x="5076056" y="3284985"/>
          <a:ext cx="3969608" cy="3154551"/>
        </p:xfrm>
        <a:graphic>
          <a:graphicData uri="http://schemas.openxmlformats.org/drawingml/2006/table">
            <a:tbl>
              <a:tblPr/>
              <a:tblGrid>
                <a:gridCol w="851529"/>
                <a:gridCol w="3118079"/>
              </a:tblGrid>
              <a:tr h="321816">
                <a:tc grid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Поурочное планирование 3 класс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2735">
                <a:tc>
                  <a:txBody>
                    <a:bodyPr/>
                    <a:lstStyle/>
                    <a:p>
                      <a:pPr marR="101600" algn="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Урок 38</a:t>
                      </a:r>
                    </a:p>
                  </a:txBody>
                  <a:tcPr marL="6350" marR="63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Различение однокоренных слов и слов с омонимичными корнями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2735">
                <a:tc>
                  <a:txBody>
                    <a:bodyPr/>
                    <a:lstStyle/>
                    <a:p>
                      <a:pPr marR="101600" algn="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Урок 41</a:t>
                      </a:r>
                    </a:p>
                  </a:txBody>
                  <a:tcPr marL="6350" marR="63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Окончание как изменяемая часть слова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2735">
                <a:tc>
                  <a:txBody>
                    <a:bodyPr/>
                    <a:lstStyle/>
                    <a:p>
                      <a:pPr marR="101600" algn="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Урок 42</a:t>
                      </a:r>
                    </a:p>
                  </a:txBody>
                  <a:tcPr marL="6350" marR="63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Нулевое окончание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R="101600" algn="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Урок 43</a:t>
                      </a:r>
                    </a:p>
                  </a:txBody>
                  <a:tcPr marL="6350" marR="63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Однокоренные слова и формы одного и того же слова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2735">
                <a:tc>
                  <a:txBody>
                    <a:bodyPr/>
                    <a:lstStyle/>
                    <a:p>
                      <a:pPr marR="101600" algn="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Урок 44</a:t>
                      </a:r>
                    </a:p>
                  </a:txBody>
                  <a:tcPr marL="6350" marR="63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Корень, приставка, суффикс - значимые части слова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R="101600" algn="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Урок 45</a:t>
                      </a: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3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Выделение в словах с однозначно выделяемыми морфемами окончания, корня, приставки, суффикса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589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508036"/>
              </p:ext>
            </p:extLst>
          </p:nvPr>
        </p:nvGraphicFramePr>
        <p:xfrm>
          <a:off x="179512" y="332658"/>
          <a:ext cx="4896544" cy="6113160"/>
        </p:xfrm>
        <a:graphic>
          <a:graphicData uri="http://schemas.openxmlformats.org/drawingml/2006/table">
            <a:tbl>
              <a:tblPr/>
              <a:tblGrid>
                <a:gridCol w="504056"/>
                <a:gridCol w="4392488"/>
              </a:tblGrid>
              <a:tr h="61044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Проверяемые элементы содержания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7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Состав слова (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морфемика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Корень как обязательная часть слова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5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Однокоренные (родственные) слова. Признаки однокоренных (родственных) слов. Различение однокоренных слов и синонимов, однокоренных слов и слов с омонимичными корнями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6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Выделение в словах корня (простые случаи)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6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Окончание как изменяемая часть слова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0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Изменение формы слова с помощью окончания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0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Различение изменяемых и неизменяемых слов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0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3.7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Суффикс как часть слова (наблюдение)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3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Приставка как часть слова (наблюдение)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881025"/>
              </p:ext>
            </p:extLst>
          </p:nvPr>
        </p:nvGraphicFramePr>
        <p:xfrm>
          <a:off x="5220072" y="620688"/>
          <a:ext cx="3744416" cy="5853222"/>
        </p:xfrm>
        <a:graphic>
          <a:graphicData uri="http://schemas.openxmlformats.org/drawingml/2006/table">
            <a:tbl>
              <a:tblPr/>
              <a:tblGrid>
                <a:gridCol w="539481"/>
                <a:gridCol w="3204935"/>
              </a:tblGrid>
              <a:tr h="750569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Проверяемые требования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22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результатам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092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2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Состав слова (</a:t>
                      </a:r>
                      <a:r>
                        <a:rPr lang="ru-RU" sz="2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морфемика</a:t>
                      </a: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185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2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3.1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Находить однокоренные слова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185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2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3.2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Выделять в слове корень (простые случаи)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185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2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3.3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Выделять в слове окончание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557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2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3.4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Объяснять своими словами значение изученных понятий; использовать изученные понятия в процессе решения учебных задач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11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994122"/>
          </a:xfrm>
        </p:spPr>
        <p:txBody>
          <a:bodyPr/>
          <a:lstStyle/>
          <a:p>
            <a:pPr algn="l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96944" cy="49971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графика оценочных процедур в рамках ВСОКО,</a:t>
            </a:r>
          </a:p>
          <a:p>
            <a:pPr marL="0" indent="0" algn="ctr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контрольных работ, позволяющую проверить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без исключения элементы содержания и требования к результатам ФОП.</a:t>
            </a:r>
          </a:p>
          <a:p>
            <a:pPr marL="0" indent="0" algn="ctr">
              <a:buNone/>
            </a:pPr>
            <a:endParaRPr lang="ru-RU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504" y="116631"/>
            <a:ext cx="4357489" cy="139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70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975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80920" cy="586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274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992887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184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необходимо учитывать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036496" cy="6048672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ТЕМАТИЧЕСКОГО (НЕ текущего) контроля .</a:t>
            </a:r>
          </a:p>
          <a:p>
            <a:pPr algn="just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Сквозное содержание (1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сложение двузначных чисел – простые случаи) НЕ должно систематически становиться объектом контроля (только новый способ, новое знание).</a:t>
            </a:r>
          </a:p>
          <a:p>
            <a:pPr algn="just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Отработка умения и навыка выносится на текущий контроль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контрольных работ не должно превышать 10% от общего объема аудиторной нагрузки, включая входную диагностическую работу и итоговую проверочную (годовую) работу, а в 4 классе ВПР.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учитывать формы проверки, т.к. планируемые результаты определяют форму и содержание учебных заданий  (элемент содержания «Текстовая задача», в каждом классе свой результат, соответственно, в контрольную работу входит только новое содержание и способ) 1 класс – сложение и вычитание, 2 класс – умножение и деление, 3 класс – задачи на движение, 4 класс – задачи на производительность.</a:t>
            </a:r>
          </a:p>
          <a:p>
            <a:pPr algn="just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28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Треки семинара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1.Оценочные процедуры в соответствии ФОП уровня образования.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2.Внесение изменений в ФОП (кодификатор требований результатов, элементов содержания, поурочное планирование).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Разработка графика оценочных процедур.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Разработка контрольных работ, специфика заданий.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828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3813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молодых педагогов Приморского края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06.10-07.11.2025года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ДПП ПК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профессиональных компетенций молодых педагогов в области образовательных технологий и  методик  воспитания» объемом 36 часов.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обучения: очно – заочная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2"/>
            <a:ext cx="1300715" cy="150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771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793" y="136016"/>
            <a:ext cx="8095107" cy="1477328"/>
          </a:xfrm>
        </p:spPr>
        <p:txBody>
          <a:bodyPr/>
          <a:lstStyle/>
          <a:p>
            <a:r>
              <a:rPr lang="en-US" sz="3200" dirty="0">
                <a:hlinkClick r:id="rId2"/>
              </a:rPr>
              <a:t>https://edsoo.ru</a:t>
            </a:r>
            <a:r>
              <a:rPr lang="en-US" sz="3200" dirty="0" smtClean="0">
                <a:hlinkClick r:id="rId2"/>
              </a:rPr>
              <a:t>/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Единое содержание общего образования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4033" y="2110740"/>
            <a:ext cx="7050938" cy="2769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senicheva\Downloads\2025-06-11_12-44-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17" y="1447800"/>
            <a:ext cx="6617883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563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3"/>
            <a:ext cx="4248472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7992"/>
            <a:ext cx="4781346" cy="668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266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ФОП ООО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828092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474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32859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18.18. Оценка достижения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 осуществляется администрацией образовательной организации в ходе внутреннего мониторинга. Содержание и периодичность внутреннего мониторинга устанавливаются решением педагогического совета образовательной организации. Инструментарий может строиться на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межпредметной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основе и включать диагностические материалы по оценке читательской, естественнонаучной, математической, цифровой, финансовой грамотности,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регулятивных, коммуникативных и познавательных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универсальных учебных действий.</a:t>
            </a:r>
          </a:p>
        </p:txBody>
      </p:sp>
    </p:spTree>
    <p:extLst>
      <p:ext uri="{BB962C8B-B14F-4D97-AF65-F5344CB8AC3E}">
        <p14:creationId xmlns:p14="http://schemas.microsoft.com/office/powerpoint/2010/main" val="2776923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предметных результатов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363272" cy="55446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18.24. Оценка предметных результатов осуществляется педагогическим работником в ходе процедур текущего,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тематического, промежуточного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итогового контроля.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18.25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Особенности оценки по отдельному учебному предмету фиксируются в приложении к ООП ООО. Описание оценки предметных результатов по отдельному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 включает: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список итоговых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планируемых результатов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указанием этапов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и способов оценки (например,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текущая (тематическая), устно (письменно), практика).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выставлению отметок за промежуточную аттестацию (при необходимости - с учётом степени значимости отметок за отдельные оценочные процедуры);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график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 мероприятий.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65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Стартовая диагностика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18.26. Стартовая диагностика проводится администрацией образовательной организации с целью оценки готовности к обучению на уровне основного общего образования.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18.26.1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Стартовая диагностика проводится в первый год изучения предмета на уровне основного общего образования и является основой для оценки динамики образовательных достижений обучающихся.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18.26.2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Объектом оценки являются: структура мотивации,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учебной деятельности, владение универсальными и специфическими для основных учебных предметов познавательными средствами, в том числе: средствами работы с информацией, знаково-символическими средствами, логическими операциями.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18.26.3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Стартовая диагностика проводится педагогическими работниками с целью оценки готовности к изучению отдельных учебных предметов. Результаты стартовой диагностики являются основанием для корректировки учебных программ и индивидуализации учебного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2797485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Текущая, тематическая  оценка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445624" cy="56886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18.27.1. Текущая оценка может быть формирующей (поддерживающей и направляющей усилия обучающегося, включающей его в самостоятельную оценочную деятельность) и диагностической, способствующей выявлению и осознанию педагогическим работником и обучающимся существующих проблем в обучении.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18.27.2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Объектом текущей оценки являются тематические планируемые результаты, этапы освоения которых зафиксированы в тематическом планировании по учебному предмету.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18.27.3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текущей оценке используется различные формы и методы проверки(устные и письменные опросы, практические работы, творческие работы, индивидуальные и групповые формы, само-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взаимооценка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рефлексия, листы продвижения и другие) с учётом особенностей учебного предмета.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18.27.4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Результаты текущей оценки являются основой для индивидуализации учебного процесса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18.28. При тематической оценке оценивается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тематических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планируемых результатов по учебному предмету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0355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</TotalTime>
  <Words>1606</Words>
  <Application>Microsoft Office PowerPoint</Application>
  <PresentationFormat>Экран (4:3)</PresentationFormat>
  <Paragraphs>163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Организация оценочной деятельности в образовательной организации в связи с внесением изменений  ФОП. Проектирование системы оценки достижения планируемых результатов образовательной программы в соответствии с кодификаторами </vt:lpstr>
      <vt:lpstr>Презентация PowerPoint</vt:lpstr>
      <vt:lpstr>Треки семинара</vt:lpstr>
      <vt:lpstr>Презентация PowerPoint</vt:lpstr>
      <vt:lpstr>ФОП ООО</vt:lpstr>
      <vt:lpstr>Оценка метапредметных результатов</vt:lpstr>
      <vt:lpstr>Оценка предметных результатов</vt:lpstr>
      <vt:lpstr>Стартовая диагностика</vt:lpstr>
      <vt:lpstr>Текущая, тематическая  оценка </vt:lpstr>
      <vt:lpstr>Презентация PowerPoint</vt:lpstr>
      <vt:lpstr>Особенности оценки результатов  и оценочных процедур  (Письмо 01.169/08-01от 06.08.2021)  Содержание внесено в ФОП НОО!!!</vt:lpstr>
      <vt:lpstr>Презентация PowerPoint</vt:lpstr>
      <vt:lpstr>Изменения  ФГОС</vt:lpstr>
      <vt:lpstr>Презентация PowerPoint</vt:lpstr>
      <vt:lpstr>Кодификатор  проверяемых требований к метапредметным результатам.  «18.17.1. В федеральных и региональных процедурах оценки качества образования используется перечень (кодификатор) проверяемых требований к метапредметным результатам освоения основной образовательной программы ООО</vt:lpstr>
      <vt:lpstr>Кодификатор проверяемых требований к предметным результатам. 19.13. В федеральных и региональных процедурах оценки качества образования используется перечень (кодификатор) распределенных по классам проверяемых требований к результатам освоения основной образовательной программы основного общего образования и элементов содержания по русскому языку. </vt:lpstr>
      <vt:lpstr>Кодификатор проверяемых элементов содержания </vt:lpstr>
      <vt:lpstr>Поурочное планирование . ОБЩЕЕ КОЛИЧЕСТВО УРОКОВ ПО ПРОГРАММЕ: 170, из них уроков, отведенных на контрольные работы (в том числе Всероссийские проверочные работы), - не более 17</vt:lpstr>
      <vt:lpstr>Поурочное планирование . Вариант 2</vt:lpstr>
      <vt:lpstr>Презентация PowerPoint</vt:lpstr>
      <vt:lpstr>Проверяемые на ОГЭ по русскому языку требования к результатам освоения основной образовательной программы основного общего образования</vt:lpstr>
      <vt:lpstr>Перечень элементов содержания , проверяемых на ОГЭ по русскому языку</vt:lpstr>
      <vt:lpstr>Задание </vt:lpstr>
      <vt:lpstr>Презентация PowerPoint</vt:lpstr>
      <vt:lpstr>Основная задача: </vt:lpstr>
      <vt:lpstr>Презентация PowerPoint</vt:lpstr>
      <vt:lpstr>Презентация PowerPoint</vt:lpstr>
      <vt:lpstr>Презентация PowerPoint</vt:lpstr>
      <vt:lpstr>Что необходимо учитывать?</vt:lpstr>
      <vt:lpstr>Ассоциация молодых педагогов Приморского края</vt:lpstr>
      <vt:lpstr>https://edsoo.ru/  Единое содержание общего образования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А. Сеничева</dc:creator>
  <cp:lastModifiedBy>Юлия А. Сеничева</cp:lastModifiedBy>
  <cp:revision>106</cp:revision>
  <dcterms:created xsi:type="dcterms:W3CDTF">2024-05-27T02:06:04Z</dcterms:created>
  <dcterms:modified xsi:type="dcterms:W3CDTF">2025-07-21T02:18:14Z</dcterms:modified>
</cp:coreProperties>
</file>