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31" r:id="rId3"/>
    <p:sldId id="326" r:id="rId4"/>
    <p:sldId id="307" r:id="rId5"/>
    <p:sldId id="321" r:id="rId6"/>
    <p:sldId id="322" r:id="rId7"/>
    <p:sldId id="323" r:id="rId8"/>
    <p:sldId id="324" r:id="rId9"/>
    <p:sldId id="273" r:id="rId10"/>
    <p:sldId id="327" r:id="rId11"/>
    <p:sldId id="328" r:id="rId12"/>
    <p:sldId id="310" r:id="rId13"/>
    <p:sldId id="306" r:id="rId14"/>
    <p:sldId id="309" r:id="rId15"/>
    <p:sldId id="308" r:id="rId16"/>
    <p:sldId id="329" r:id="rId17"/>
    <p:sldId id="304" r:id="rId18"/>
    <p:sldId id="305" r:id="rId19"/>
    <p:sldId id="332" r:id="rId20"/>
    <p:sldId id="330" r:id="rId21"/>
    <p:sldId id="334" r:id="rId22"/>
    <p:sldId id="335" r:id="rId23"/>
    <p:sldId id="336" r:id="rId24"/>
    <p:sldId id="337" r:id="rId25"/>
    <p:sldId id="338" r:id="rId26"/>
    <p:sldId id="339" r:id="rId27"/>
    <p:sldId id="333" r:id="rId28"/>
    <p:sldId id="34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5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asen65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loud.mail.ru/public/qeub/Fc7mRZ9o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ferum.ru/?p=messages&amp;join=ipYUpgLtJUjGWePk8n5e5_HcH2Ul7ANb/g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784976" cy="4536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оценочной деятельности в образовательной организации в связи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внесением изменений  ФОП НОО.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оценки достижения планируемых результатов образовательной программы в соответствии с кодификаторами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8489032" cy="72008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Сеничева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Алексеевна,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эксперт ПК ИРО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yasen65@mail.ru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9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613758"/>
              </p:ext>
            </p:extLst>
          </p:nvPr>
        </p:nvGraphicFramePr>
        <p:xfrm>
          <a:off x="971600" y="836712"/>
          <a:ext cx="7632850" cy="5547472"/>
        </p:xfrm>
        <a:graphic>
          <a:graphicData uri="http://schemas.openxmlformats.org/drawingml/2006/table">
            <a:tbl>
              <a:tblPr/>
              <a:tblGrid>
                <a:gridCol w="2232248"/>
                <a:gridCol w="278631"/>
                <a:gridCol w="1561364"/>
                <a:gridCol w="777719"/>
                <a:gridCol w="682891"/>
                <a:gridCol w="695403"/>
                <a:gridCol w="695403"/>
                <a:gridCol w="42104"/>
                <a:gridCol w="667087"/>
              </a:tblGrid>
              <a:tr h="170715">
                <a:tc gridSpan="9">
                  <a:txBody>
                    <a:bodyPr/>
                    <a:lstStyle/>
                    <a:p>
                      <a:pPr marL="2108200" indent="-1041400">
                        <a:lnSpc>
                          <a:spcPts val="223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учебный план начального общего образования (5-дневная учебная неделя)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2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Предметные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Учебные предметы/ классы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 в неделю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397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92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215900"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 IV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423"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213">
                <a:tc rowSpan="2"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литературное </a:t>
                      </a:r>
                      <a:r>
                        <a:rPr lang="ru-RU" sz="11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чтение</a:t>
                      </a:r>
                    </a:p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Литературное чтение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41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1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914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 и информатика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153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Обществознание и естествознание (Окружающий мир)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Окружающий мир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 религиозных культур и </a:t>
                      </a: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светской этики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религиозных культур и светской этики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893"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Искусство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1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Изобразительное искусство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4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2464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1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246423"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5264" y="188640"/>
            <a:ext cx="8496944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образовательных организаций, в которых обучение ведётся на русском языке (5-дневная и 6-дневная учебная неделя) варианты 1 и 2; Вариант 1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4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811806"/>
              </p:ext>
            </p:extLst>
          </p:nvPr>
        </p:nvGraphicFramePr>
        <p:xfrm>
          <a:off x="611561" y="620688"/>
          <a:ext cx="7848872" cy="5472607"/>
        </p:xfrm>
        <a:graphic>
          <a:graphicData uri="http://schemas.openxmlformats.org/drawingml/2006/table">
            <a:tbl>
              <a:tblPr/>
              <a:tblGrid>
                <a:gridCol w="2016223"/>
                <a:gridCol w="1656184"/>
                <a:gridCol w="1582027"/>
                <a:gridCol w="829101"/>
                <a:gridCol w="848289"/>
                <a:gridCol w="917048"/>
              </a:tblGrid>
              <a:tr h="926880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714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Учебные недели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839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часов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 учетом 16 часов </a:t>
                      </a:r>
                      <a:r>
                        <a:rPr lang="ru-RU" sz="12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b="1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сентябре-октябре</a:t>
                      </a: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2999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 учетом 16 часов 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сентябре-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октябре)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0187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Максимально допустимая недельная нагрузка, предусмотренная санитарными правилами и гигиеническими нормативами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(16 часов 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сентябре- октябре</a:t>
                      </a: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t="9900" r="28711" b="11442"/>
          <a:stretch/>
        </p:blipFill>
        <p:spPr bwMode="auto">
          <a:xfrm>
            <a:off x="467544" y="1052736"/>
            <a:ext cx="8136904" cy="518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4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t="10305" r="30302" b="4572"/>
          <a:stretch/>
        </p:blipFill>
        <p:spPr bwMode="auto">
          <a:xfrm>
            <a:off x="323528" y="1052736"/>
            <a:ext cx="82089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61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10035" r="30983" b="4168"/>
          <a:stretch/>
        </p:blipFill>
        <p:spPr bwMode="auto">
          <a:xfrm>
            <a:off x="395536" y="980728"/>
            <a:ext cx="770485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64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предметных результатов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9496" r="29089" b="4303"/>
          <a:stretch/>
        </p:blipFill>
        <p:spPr bwMode="auto">
          <a:xfrm>
            <a:off x="683568" y="1340768"/>
            <a:ext cx="748883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093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t="23100" r="24619" b="8342"/>
          <a:stretch/>
        </p:blipFill>
        <p:spPr bwMode="auto">
          <a:xfrm>
            <a:off x="971600" y="692696"/>
            <a:ext cx="7056784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383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Поурочное планирование . Вариант1. Вариант 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685" t="9359" r="29127" b="4514"/>
          <a:stretch/>
        </p:blipFill>
        <p:spPr bwMode="auto">
          <a:xfrm>
            <a:off x="827584" y="836712"/>
            <a:ext cx="7632848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4711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Поурочное планирование 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289" t="10052" r="28933" b="4679"/>
          <a:stretch/>
        </p:blipFill>
        <p:spPr bwMode="auto">
          <a:xfrm>
            <a:off x="1115616" y="1052736"/>
            <a:ext cx="7128792" cy="507342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8861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94122"/>
          </a:xfrm>
        </p:spPr>
        <p:txBody>
          <a:bodyPr/>
          <a:lstStyle/>
          <a:p>
            <a:pPr algn="l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997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графика оценочных процедур,</a:t>
            </a:r>
          </a:p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контрольных работ, позволяющую проверить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исключения элементы содержания и требования к результатам ФОП.</a:t>
            </a:r>
          </a:p>
          <a:p>
            <a:pPr marL="0" indent="0" algn="ctr">
              <a:buNone/>
            </a:pP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04" y="116631"/>
            <a:ext cx="4357489" cy="139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579296" cy="600953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должно быть 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работ по окружающему миру во 2 классе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кто это решает?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должна быть контрольная работа?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форму должен иметь график оценочных процедур?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871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 «Кодификатор»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cloud.mail.ru/public/qeub/Fc7mRZ9oP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4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(Поурочное планирование, кодификатор требований к результатам, кодификатор элементов содержания)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(Поурочное планирование, кодификатор требований к результатам, кодификатор элементов содержания) –13 стр.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(Поурочное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планирование, кодификатор требований к результатам, кодификатор элементов содержания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26 стр.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Поурочное планирование, кодификатор требований к результатам, кодификатор элементов содержания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- 34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содержания, выносимые на ОГЭ и ЕГЭ: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стр. 37 (ОГЭ), стр.43 (ЕГЭ)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стр. 51 (ОГЭ)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enicheva\Downloads\qr-code (3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5157192"/>
            <a:ext cx="1193453" cy="119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5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41952"/>
              </p:ext>
            </p:extLst>
          </p:nvPr>
        </p:nvGraphicFramePr>
        <p:xfrm>
          <a:off x="251520" y="188640"/>
          <a:ext cx="4680520" cy="6624868"/>
        </p:xfrm>
        <a:graphic>
          <a:graphicData uri="http://schemas.openxmlformats.org/drawingml/2006/table">
            <a:tbl>
              <a:tblPr/>
              <a:tblGrid>
                <a:gridCol w="648072"/>
                <a:gridCol w="4032448"/>
              </a:tblGrid>
              <a:tr h="288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Поурочное планирование 2 класс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38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Однокоренные (родственные) слова. Корень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Признаки однокоренных (родственных) слов. Корень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Корень как часть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Корень как общая часть родственных 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Корень слова: обобщение знаний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Окончание как изменяемая часть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Изменение формы слова с помощью окончания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Различение изменяемых и неизменяемых 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Резервный урок по разделу состав слова: нулевое окончание (наблюдение)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Суффикс как часть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Приставка как часть слова (наблюдение)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Роль суффиксов и приставок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слова: систематизация знаний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слова: обобщение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Резервный урок по разделу состав слова: Тренинг. Нахождение однокоренных слов. Выделение корня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Резервный урок по разделу состав слова: как образуются слова (наблюдение)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Суффикс как часть слова: наблюдение за значением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97662"/>
              </p:ext>
            </p:extLst>
          </p:nvPr>
        </p:nvGraphicFramePr>
        <p:xfrm>
          <a:off x="5076056" y="332656"/>
          <a:ext cx="3760128" cy="2570930"/>
        </p:xfrm>
        <a:graphic>
          <a:graphicData uri="http://schemas.openxmlformats.org/drawingml/2006/table">
            <a:tbl>
              <a:tblPr/>
              <a:tblGrid>
                <a:gridCol w="504056"/>
                <a:gridCol w="3256072"/>
              </a:tblGrid>
              <a:tr h="6931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Проверяемые на ОГЭ по русскому языку требования к результатам освоения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772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выделение морфем в словах; распознавание разных видов морфем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053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определение основных способов словообразования; построение словообразовательной цепочки, определение производной и производящей основ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79127"/>
              </p:ext>
            </p:extLst>
          </p:nvPr>
        </p:nvGraphicFramePr>
        <p:xfrm>
          <a:off x="5076056" y="3284985"/>
          <a:ext cx="3969608" cy="3154551"/>
        </p:xfrm>
        <a:graphic>
          <a:graphicData uri="http://schemas.openxmlformats.org/drawingml/2006/table">
            <a:tbl>
              <a:tblPr/>
              <a:tblGrid>
                <a:gridCol w="851529"/>
                <a:gridCol w="3118079"/>
              </a:tblGrid>
              <a:tr h="321816"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Поурочное планирование 3 класс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Урок 38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Различение однокоренных слов и слов с омонимичными корнями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Урок 41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Окончание как изменяемая часть слова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Урок 42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Нулевое окончание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Урок 43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Однокоренные слова и формы одного и того же слова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Урок 44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Корень, приставка, суффикс - значимые части слова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Урок 45</a:t>
                      </a: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3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Выделение в словах с однозначно выделяемыми морфемами окончания, корня, приставки, суффикса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589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508036"/>
              </p:ext>
            </p:extLst>
          </p:nvPr>
        </p:nvGraphicFramePr>
        <p:xfrm>
          <a:off x="179512" y="332658"/>
          <a:ext cx="4896544" cy="6113160"/>
        </p:xfrm>
        <a:graphic>
          <a:graphicData uri="http://schemas.openxmlformats.org/drawingml/2006/table">
            <a:tbl>
              <a:tblPr/>
              <a:tblGrid>
                <a:gridCol w="504056"/>
                <a:gridCol w="4392488"/>
              </a:tblGrid>
              <a:tr h="6104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Проверяемые элементы содержания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слова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морфемика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Корень как обязательная часть слова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Однокоренные (родственные) слова. Признаки однокоренных (родственных) слов. Различение однокоренных слов и синонимов, однокоренных слов и слов с омонимичными корнями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Выделение в словах корня (простые случаи)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Окончание как изменяемая часть слова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0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Изменение формы слова с помощью окончания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0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Различение изменяемых и неизменяемых слов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0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Суффикс как часть слова (наблюдение)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3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Приставка как часть слова (наблюдение)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81025"/>
              </p:ext>
            </p:extLst>
          </p:nvPr>
        </p:nvGraphicFramePr>
        <p:xfrm>
          <a:off x="5220072" y="620688"/>
          <a:ext cx="3744416" cy="5853222"/>
        </p:xfrm>
        <a:graphic>
          <a:graphicData uri="http://schemas.openxmlformats.org/drawingml/2006/table">
            <a:tbl>
              <a:tblPr/>
              <a:tblGrid>
                <a:gridCol w="539481"/>
                <a:gridCol w="3204935"/>
              </a:tblGrid>
              <a:tr h="75056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Проверяемые требования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22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результатам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9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Состав слова (</a:t>
                      </a:r>
                      <a:r>
                        <a:rPr lang="ru-RU" sz="2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морфемика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185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однокоренные слова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185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Выделять в слове корень (простые случаи)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185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Выделять в слове окончание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557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Объяснять своими словами значение изученных понятий; использовать изученные понятия в процессе решения учебных задач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11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Проектирование графика контрольных работ по предмету (количество, № работы, тема (раздел), перечень проверяемых элементов содержания.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 макета контрольной (тематической) работы с учетом поурочного планирования, проверяемых элементов содержания: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(с использованием кодификатора)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заданий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заданий (Б/У, П/У)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0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3834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975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74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9288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184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учитывать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6048672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ТЕМАТИЧЕСКОГО (НЕ текущего) контроля .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Сквозное содержание (1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сложение двузначных чисел – простые случаи) НЕ должно систематически становиться объектом контроля (только новый способ, новое знание).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умения и навыка выносится на текущий контроль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контрольных работ не должно превышать 10% от общего объема аудиторной нагрузки, включая входную диагностическую работу и итоговую проверочную (годовую) работу, а в 4 классе ВПР.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формы проверки, т.к. планируемые результаты определяют форму и содержание учебных заданий  (элемент содержания «Текстовая задача», в каждом классе свой результат, соответственно, в контрольную работу входит только новое содержание и способ) 1 класс – сложение и вычитание, 2 класс – умножение и деление, 3 класс – задачи на движение, 4 класс – задачи на производительность.</a:t>
            </a:r>
          </a:p>
          <a:p>
            <a:pPr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8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25.08.2025 по 07.10.2025 года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ДПП ПК «Организация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в соответствии с изменениями ФОП НОО» объемом 36 часов.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 очно – заочная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часть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https://sferum.ru/?p=messages&amp;join=ipYUpgLtJUjGWePk8n5e5_HcH2Ul7ANb/gs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Очный день 6.10. 2025 на базе ПК ИРО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"/>
            <a:ext cx="1532489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77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Треки семинара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1.Оценочные процедуры в соответствии ФОП НОО.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2.Внесение изменений в ФОП НОО (кодификатор требований результатов, элементов содержания, поурочное планирование).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графика оценочных процедур.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контрольных работ, специфика заданий.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82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11947" r="29468" b="4034"/>
          <a:stretch/>
        </p:blipFill>
        <p:spPr bwMode="auto">
          <a:xfrm>
            <a:off x="487680" y="1139952"/>
            <a:ext cx="8116768" cy="54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47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57935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19.37.1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Текущая оценка может быть формирующей (поддерживающей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направляющей усилия обучающегося, включающей его в самостоятельную оценочную деятельность) и диагностической, способствующей выявлению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осознанию учителем и обучающимся существующих проблем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19.37.2. Объектом текущей оценки являются тематические планируемые результаты, этапы освоения которых зафиксированы в тематическом планировании по учебному предмету.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19.37.3. В текущей оценке используются различные формы и методы проверки (устные и письменные опросы, практические работы, творческие работы, индивидуальные и групповые формы, само-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рефлексия, листы продвижения и другие) с учётом особенностей учебного предмета.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784976" cy="6120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19.38. Тематическая оценка направлена на оценку уровня достижения обучающимися тематических планируемых результатов по учебному предмету.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19.39. Промежуточная аттестация обучающихся проводится,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конце каждого учебного периода по каждому изучаемому учебному предмету. 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19.40. Промежуточная аттестация обучающихся проводится на основе результатов накопленной оценки и результатов выполнения тематических проверочных работ и фиксируется в классном журнале.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19.41. Промежуточная оценка, фиксирующая достижение предметных планируемых результатов и универсальных учебных действий, является основанием для перевода обучающихся в следующий класс.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19.42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Итоговая оценка является процедурой внутренней оценки образовательной организации и складывается из результатов накопленной оценки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работы по учебному предмету. Предметом итоговой оценки является способность обучающихся решать учебно-познавательные и учебно-практические задачи, построенные на основном содержании учебного предмета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учётом формируемых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действий.</a:t>
            </a:r>
          </a:p>
          <a:p>
            <a:pPr marL="0" indent="0" algn="just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5" cy="16237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оценки результатов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оценочных процедур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01.169/08-01от 06.08.2021)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внесено в ФОП НОО!!!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6232" r="19141" b="4353"/>
          <a:stretch/>
        </p:blipFill>
        <p:spPr bwMode="auto">
          <a:xfrm>
            <a:off x="1403648" y="2636913"/>
            <a:ext cx="612068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712968" cy="58655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оценочные процедуры по каждому учебному предмету в одной параллели классов не чаще 1 раза в 2,5 недели;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объем учебного времени, затрачиваемого на проведение оценочных процедур, не должен превышать 10% от всего объема учебного времени, отводимого на изучение данного учебного предмета в данной параллели в текущем учебном году;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проводить оценочные процедуры на первом и последнем уроках, за исключением учебных предметов, по которым проводится не более 1 урока в неделю, причем этот урок является первым или последним в расписании;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проводить для обучающихся одного класса более 1 оценочной процедуры в день;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исключить «натаскивание» обучающихся, проведение «предварительных» контрольных или проверочных работ непосредственно перед планируемой датой проведения оценочной процедуры;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использовать для проведения оценочных процедур копии листов с заданиями, полученные в результате ксерографии, можно  использовать материалы, распечатанные на принтере с высоким разрешением, типографские бланки, учебники, записи на доске и т.п.;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 проведении оценочной процедуры учитывать необходимость реализации в рамках учебного процесса таких этапов, как проверка работ обучающихся, формирование массива результатов оценочной процедуры, анализ результатов учителем, разбор ошибок, допущенных обучающимися при выполнении работы, отработка выявленных проблем, при необходимости — повторение и закрепление материала.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5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 ФГОС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4144" t="9989" r="27547" b="4009"/>
          <a:stretch/>
        </p:blipFill>
        <p:spPr bwMode="auto">
          <a:xfrm>
            <a:off x="331491" y="620713"/>
            <a:ext cx="8336556" cy="59039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6147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1572</Words>
  <Application>Microsoft Office PowerPoint</Application>
  <PresentationFormat>Экран (4:3)</PresentationFormat>
  <Paragraphs>272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Изменение оценочной деятельности в образовательной организации в связи с внесением изменений  ФОП НОО. Проектирование системы оценки достижения планируемых результатов образовательной программы в соответствии с кодификаторами </vt:lpstr>
      <vt:lpstr>Презентация PowerPoint</vt:lpstr>
      <vt:lpstr>Треки семинара</vt:lpstr>
      <vt:lpstr>Презентация PowerPoint</vt:lpstr>
      <vt:lpstr>Презентация PowerPoint</vt:lpstr>
      <vt:lpstr>Презентация PowerPoint</vt:lpstr>
      <vt:lpstr>Особенности оценки результатов  и оценочных процедур  (Письмо 01.169/08-01от 06.08.2021)  Содержание внесено в ФОП НОО!!!</vt:lpstr>
      <vt:lpstr>Презентация PowerPoint</vt:lpstr>
      <vt:lpstr>Изменения  ФГОС</vt:lpstr>
      <vt:lpstr>Презентация PowerPoint</vt:lpstr>
      <vt:lpstr>Презентация PowerPoint</vt:lpstr>
      <vt:lpstr>Домашнее задание</vt:lpstr>
      <vt:lpstr>Кодификатор  метапредметных результатов</vt:lpstr>
      <vt:lpstr>Литературное чтение</vt:lpstr>
      <vt:lpstr>Кодификатор предметных результатов</vt:lpstr>
      <vt:lpstr>Презентация PowerPoint</vt:lpstr>
      <vt:lpstr>Поурочное планирование . Вариант1. Вариант 2</vt:lpstr>
      <vt:lpstr>Поурочное планирование . Вариант 2</vt:lpstr>
      <vt:lpstr>Основная задача: </vt:lpstr>
      <vt:lpstr>Файл «Кодификатор» https://cloud.mail.ru/public/qeub/Fc7mRZ9oP </vt:lpstr>
      <vt:lpstr>Задание </vt:lpstr>
      <vt:lpstr>Презентация PowerPoint</vt:lpstr>
      <vt:lpstr>Практическая работа</vt:lpstr>
      <vt:lpstr>Презентация PowerPoint</vt:lpstr>
      <vt:lpstr>Презентация PowerPoint</vt:lpstr>
      <vt:lpstr>Презентация PowerPoint</vt:lpstr>
      <vt:lpstr>Что необходимо учитывать?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А. Сеничева</dc:creator>
  <cp:lastModifiedBy>Юлия А. Сеничева</cp:lastModifiedBy>
  <cp:revision>92</cp:revision>
  <dcterms:created xsi:type="dcterms:W3CDTF">2024-05-27T02:06:04Z</dcterms:created>
  <dcterms:modified xsi:type="dcterms:W3CDTF">2025-07-24T00:56:49Z</dcterms:modified>
</cp:coreProperties>
</file>