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39" r:id="rId2"/>
    <p:sldId id="340" r:id="rId3"/>
    <p:sldId id="307" r:id="rId4"/>
    <p:sldId id="328" r:id="rId5"/>
    <p:sldId id="329" r:id="rId6"/>
    <p:sldId id="330" r:id="rId7"/>
    <p:sldId id="300" r:id="rId8"/>
    <p:sldId id="332" r:id="rId9"/>
    <p:sldId id="314" r:id="rId10"/>
    <p:sldId id="33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0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0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B3C395-2718-4C8B-B3CE-380F0A17282B}" type="datetimeFigureOut">
              <a:rPr lang="zh-CN" altLang="en-US" smtClean="0"/>
              <a:t>2025/4/6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5F20A6-98A7-4457-90BC-E1D574785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1825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D3FAE5-8201-42CC-B9E6-9A2C22ABEFBA}" type="datetimeFigureOut">
              <a:rPr lang="zh-CN" altLang="en-US" smtClean="0"/>
              <a:t>2025/4/6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011FF-6F39-452E-9BE6-CFCE5CF66E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165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D5E97-9CA9-4861-A1E4-423378A96E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260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710988-E855-4931-A888-6E855B7D4E5D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846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710988-E855-4931-A888-6E855B7D4E5D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10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710988-E855-4931-A888-6E855B7D4E5D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15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011FF-6F39-452E-9BE6-CFCE5CF66EB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5358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A1E94-C858-498B-9B94-5BBA1E5FD6F2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8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42309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D5E97-9CA9-4861-A1E4-423378A96E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443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710988-E855-4931-A888-6E855B7D4E5D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67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9130">
            <a:off x="-1698841" y="-630203"/>
            <a:ext cx="2772768" cy="281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00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28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577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644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390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67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ea typeface="字魂105号-简雅黑" panose="00000500000000000000" pitchFamily="2" charset="-122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>
            <a:normAutofit fontScale="62500" lnSpcReduction="20000"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4200" b="1">
                <a:solidFill>
                  <a:schemeClr val="bg1"/>
                </a:solidFill>
                <a:latin typeface="Lato Hairline"/>
                <a:ea typeface="字魂105号-简雅黑" panose="00000500000000000000" pitchFamily="2" charset="-122"/>
                <a:cs typeface="Lato Hairline"/>
              </a:defRPr>
            </a:lvl1pPr>
          </a:lstStyle>
          <a:p>
            <a:pPr lvl="0"/>
            <a:r>
              <a:rPr lang="en-US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>
            <a:normAutofit fontScale="62500" lnSpcReduction="20000"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ea typeface="字魂105号-简雅黑" panose="00000500000000000000" pitchFamily="2" charset="-122"/>
                <a:cs typeface="Lato Light"/>
              </a:defRPr>
            </a:lvl1pPr>
          </a:lstStyle>
          <a:p>
            <a:pPr lvl="0"/>
            <a:r>
              <a:rPr lang="en-US" err="1"/>
              <a:t>Ultimate Powerpoint Template</a:t>
            </a:r>
            <a:endParaRPr 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字魂105号-简雅黑" panose="00000500000000000000" pitchFamily="2" charset="-122"/>
                <a:cs typeface="Lato Regular"/>
              </a:defRPr>
            </a:lvl1pPr>
          </a:lstStyle>
          <a:p>
            <a:pPr lvl="0"/>
            <a:r>
              <a:rPr lang="en-US" err="1"/>
              <a:t>Lorem ipsum dolor sit amet, consectetur adipiscing elit. Fusce diam tortor, mattis quis dapibus vitae, euismod non purus. Maecenas ut lacus nec mauris feugiat tristique.</a:t>
            </a:r>
          </a:p>
        </p:txBody>
      </p:sp>
    </p:spTree>
    <p:extLst>
      <p:ext uri="{BB962C8B-B14F-4D97-AF65-F5344CB8AC3E}">
        <p14:creationId xmlns:p14="http://schemas.microsoft.com/office/powerpoint/2010/main" val="409341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9130">
            <a:off x="-1698841" y="-630203"/>
            <a:ext cx="2772768" cy="281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56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75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50" r:id="rId5"/>
    <p:sldLayoutId id="2147483651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aklass.ru/profile/cbc954d2-2b69-449e-a46b-9fdd6476ab6b" TargetMode="External"/><Relationship Id="rId2" Type="http://schemas.openxmlformats.org/officeDocument/2006/relationships/hyperlink" Target="https://infourok.ru/user/shvec-kristina-aleksandrovna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s://www.yaklass.ru/profile/cbc954d2-2b69-449e-a46b-9fdd6476ab6bhttps:/uchi.ru/teachers/account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s://vk.com/wall-217439293_3388" TargetMode="Externa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wall-217439293_3291" TargetMode="External"/><Relationship Id="rId3" Type="http://schemas.openxmlformats.org/officeDocument/2006/relationships/image" Target="../media/image32.png"/><Relationship Id="rId7" Type="http://schemas.openxmlformats.org/officeDocument/2006/relationships/hyperlink" Target="https://vk.com/wall-217439293_3384" TargetMode="External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nfourok.ru/statya-na-temu-rol-mini-proektov-v-nachalnoj-shkole-7409154.html" TargetMode="External"/><Relationship Id="rId11" Type="http://schemas.openxmlformats.org/officeDocument/2006/relationships/image" Target="../media/image34.jpeg"/><Relationship Id="rId5" Type="http://schemas.openxmlformats.org/officeDocument/2006/relationships/hyperlink" Target="https://vk.com/wall-217439293_1351" TargetMode="External"/><Relationship Id="rId10" Type="http://schemas.openxmlformats.org/officeDocument/2006/relationships/image" Target="../media/image33.png"/><Relationship Id="rId4" Type="http://schemas.openxmlformats.org/officeDocument/2006/relationships/hyperlink" Target="https://vk.com/wall-217439293_1332" TargetMode="External"/><Relationship Id="rId9" Type="http://schemas.openxmlformats.org/officeDocument/2006/relationships/hyperlink" Target="https://vk.com/wall-217439293_3374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infourok.ru/klassnyj-chas-buklet-zdorovoe-pitanie-7070947.html" TargetMode="External"/><Relationship Id="rId13" Type="http://schemas.openxmlformats.org/officeDocument/2006/relationships/image" Target="../media/image39.png"/><Relationship Id="rId3" Type="http://schemas.openxmlformats.org/officeDocument/2006/relationships/hyperlink" Target="https://infourok.ru/pezentaciya-vo-vremena-drevnej-rusi-7069937.html" TargetMode="External"/><Relationship Id="rId7" Type="http://schemas.openxmlformats.org/officeDocument/2006/relationships/hyperlink" Target="https://infourok.ru/klassnyj-chas-uchus-vyrazhat-emocii-na-bumage-7069922.html" TargetMode="External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nfourok.ru/urok-russkogo-yazyka-v-4-klasse-po-teme-narechie-znachenie-voprosy-upotreblenie-v-rechi-7070964.html" TargetMode="External"/><Relationship Id="rId11" Type="http://schemas.openxmlformats.org/officeDocument/2006/relationships/image" Target="../media/image37.png"/><Relationship Id="rId5" Type="http://schemas.openxmlformats.org/officeDocument/2006/relationships/hyperlink" Target="https://infourok.ru/urok-literaturnogo-chteniya-v-4-klasse-basni-l-n-tolstogo-vydelenie-zhanrovyh-osobennostej-7070935.html" TargetMode="External"/><Relationship Id="rId15" Type="http://schemas.openxmlformats.org/officeDocument/2006/relationships/image" Target="../media/image41.png"/><Relationship Id="rId10" Type="http://schemas.openxmlformats.org/officeDocument/2006/relationships/image" Target="../media/image36.jpeg"/><Relationship Id="rId4" Type="http://schemas.openxmlformats.org/officeDocument/2006/relationships/hyperlink" Target="https://infourok.ru/urok-matematiki-edinicy-izmereniya-7069956.html" TargetMode="External"/><Relationship Id="rId9" Type="http://schemas.openxmlformats.org/officeDocument/2006/relationships/hyperlink" Target="https://uchi.ru/podgotovka-k-uroku/environment/4-klass/division-1162_pravila-bezopasnoy-zhiznedeyatelnosti/lesson-15778_pravila-povedeniya-v-obshchestvennykh-mestakh-zonakh-otdykha-uchrezhdeniyakh-kultury-i-torgovykh-tsentrakh/presentation-106701" TargetMode="External"/><Relationship Id="rId1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0;p2">
            <a:extLst>
              <a:ext uri="{FF2B5EF4-FFF2-40B4-BE49-F238E27FC236}">
                <a16:creationId xmlns:a16="http://schemas.microsoft.com/office/drawing/2014/main" id="{9D19F080-A64F-4E2C-A5C5-1229FD724D02}"/>
              </a:ext>
            </a:extLst>
          </p:cNvPr>
          <p:cNvSpPr txBox="1"/>
          <p:nvPr/>
        </p:nvSpPr>
        <p:spPr>
          <a:xfrm>
            <a:off x="3457171" y="111032"/>
            <a:ext cx="8686282" cy="5170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Региональный конкурс «Первые шаги в профессии</a:t>
            </a:r>
            <a:r>
              <a:rPr lang="ru-RU" sz="22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»</a:t>
            </a:r>
            <a:endParaRPr sz="100" dirty="0"/>
          </a:p>
        </p:txBody>
      </p:sp>
      <p:sp>
        <p:nvSpPr>
          <p:cNvPr id="3" name="Google Shape;218;p2">
            <a:extLst>
              <a:ext uri="{FF2B5EF4-FFF2-40B4-BE49-F238E27FC236}">
                <a16:creationId xmlns:a16="http://schemas.microsoft.com/office/drawing/2014/main" id="{2AF5CF8F-36D7-4EB5-964E-BD2805A1A6DF}"/>
              </a:ext>
            </a:extLst>
          </p:cNvPr>
          <p:cNvSpPr/>
          <p:nvPr/>
        </p:nvSpPr>
        <p:spPr>
          <a:xfrm>
            <a:off x="3457171" y="703734"/>
            <a:ext cx="8109188" cy="630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 b="1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Швец Кристина Александровна</a:t>
            </a:r>
            <a:endParaRPr dirty="0"/>
          </a:p>
        </p:txBody>
      </p:sp>
      <p:sp>
        <p:nvSpPr>
          <p:cNvPr id="5" name="Google Shape;217;p2">
            <a:extLst>
              <a:ext uri="{FF2B5EF4-FFF2-40B4-BE49-F238E27FC236}">
                <a16:creationId xmlns:a16="http://schemas.microsoft.com/office/drawing/2014/main" id="{8688C234-4AB0-4E0F-8E1F-4C8480D97BF9}"/>
              </a:ext>
            </a:extLst>
          </p:cNvPr>
          <p:cNvSpPr txBox="1"/>
          <p:nvPr/>
        </p:nvSpPr>
        <p:spPr>
          <a:xfrm>
            <a:off x="3946392" y="1473550"/>
            <a:ext cx="8121757" cy="446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i="0" u="none" strike="noStrike" cap="none" dirty="0">
                <a:solidFill>
                  <a:schemeClr val="accent6">
                    <a:lumMod val="10000"/>
                  </a:schemeClr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Учитель начальных классов </a:t>
            </a:r>
            <a:r>
              <a:rPr lang="ru-RU" sz="1600" b="0" i="0" u="none" strike="noStrike" cap="none" dirty="0">
                <a:solidFill>
                  <a:schemeClr val="accent6">
                    <a:lumMod val="10000"/>
                  </a:schemeClr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муниципального бюджетного общеобразовательного </a:t>
            </a:r>
            <a:r>
              <a:rPr lang="ru-RU" sz="1600" b="0" i="0" u="none" strike="noStrike" cap="none" dirty="0">
                <a:solidFill>
                  <a:srgbClr val="000000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учреждения «Средняя  общеобразовательная школа № 1 имени В. М Пучковой» </a:t>
            </a:r>
            <a:r>
              <a:rPr lang="ru-RU" sz="1600" dirty="0"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lang="ru-RU" sz="1600" b="0" i="0" u="none" strike="noStrike" cap="none" dirty="0">
                <a:solidFill>
                  <a:srgbClr val="000000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с. Хороль Хорольского муниципального округа Приморского края</a:t>
            </a:r>
            <a:endParaRPr sz="1600" dirty="0">
              <a:latin typeface="Gill Sans"/>
              <a:cs typeface="Arial" panose="020B0604020202020204" pitchFamily="34" charset="0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000" b="1" i="0" u="none" strike="noStrike" cap="none" dirty="0">
              <a:solidFill>
                <a:schemeClr val="dk1"/>
              </a:solidFill>
              <a:latin typeface="Gill Sans"/>
              <a:ea typeface="Gill Sans"/>
              <a:cs typeface="Arial" panose="020B0604020202020204" pitchFamily="34" charset="0"/>
              <a:sym typeface="Gill Sans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Трудовой стаж – </a:t>
            </a:r>
            <a:r>
              <a:rPr lang="ru-RU" sz="2400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1 год и 7 </a:t>
            </a:r>
            <a:r>
              <a:rPr lang="ru-RU" sz="2400" b="0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месяцев</a:t>
            </a:r>
            <a:endParaRPr sz="2400" dirty="0">
              <a:latin typeface="Gill Sans"/>
              <a:cs typeface="Arial" panose="020B0604020202020204" pitchFamily="34" charset="0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Педагогический стаж – </a:t>
            </a:r>
            <a:r>
              <a:rPr lang="ru-RU" sz="2400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1 год и 7 </a:t>
            </a:r>
            <a:r>
              <a:rPr lang="ru-RU" sz="2400" b="0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месяцев</a:t>
            </a:r>
            <a:br>
              <a:rPr lang="ru-RU" sz="2400" b="0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</a:br>
            <a:r>
              <a:rPr lang="ru-RU" sz="2400" b="1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Образование:  </a:t>
            </a:r>
            <a:r>
              <a:rPr lang="ru-RU" sz="2400" b="0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среднее профессиональное</a:t>
            </a:r>
            <a:endParaRPr sz="2400" dirty="0">
              <a:latin typeface="Gill Sans"/>
              <a:cs typeface="Arial" panose="020B0604020202020204" pitchFamily="34" charset="0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2023 год - Спасский педагогический колледж</a:t>
            </a:r>
            <a:endParaRPr sz="2400" dirty="0">
              <a:latin typeface="Gill Sans"/>
              <a:cs typeface="Arial" panose="020B0604020202020204" pitchFamily="34" charset="0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по специальности: «Преподавание в начальных классах»</a:t>
            </a:r>
            <a:endParaRPr sz="2400" dirty="0">
              <a:latin typeface="Gill Sans"/>
              <a:cs typeface="Arial" panose="020B0604020202020204" pitchFamily="34" charset="0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</a:rPr>
              <a:t>Мои личные сайты: 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i="0" u="sng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"/>
                <a:ea typeface="Gill Sans"/>
                <a:cs typeface="Arial" panose="020B0604020202020204" pitchFamily="34" charset="0"/>
                <a:sym typeface="Gill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https://infourok.ru/user/shvec-kristina-aleksandrovna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Gill Sans"/>
              <a:ea typeface="Gill Sans"/>
              <a:cs typeface="Arial" panose="020B0604020202020204" pitchFamily="34" charset="0"/>
              <a:sym typeface="Gill Sans"/>
            </a:endParaRPr>
          </a:p>
          <a:p>
            <a:pPr lvl="0" algn="r"/>
            <a:r>
              <a:rPr lang="ru-RU" sz="2400" dirty="0">
                <a:hlinkClick r:id="rId3"/>
              </a:rPr>
              <a:t>Кристина Александровна Швец </a:t>
            </a:r>
            <a:r>
              <a:rPr lang="ru-RU" sz="24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–</a:t>
            </a:r>
            <a:r>
              <a:rPr lang="ru-RU" sz="2400" dirty="0">
                <a:hlinkClick r:id="rId3"/>
              </a:rPr>
              <a:t> профиль</a:t>
            </a:r>
            <a:r>
              <a:rPr lang="ru-RU" sz="2400" dirty="0"/>
              <a:t> </a:t>
            </a:r>
            <a:endParaRPr lang="ru-RU" sz="2400" u="sng" dirty="0">
              <a:solidFill>
                <a:schemeClr val="tx1">
                  <a:lumMod val="50000"/>
                  <a:lumOff val="50000"/>
                </a:schemeClr>
              </a:solidFill>
              <a:latin typeface="Gill Sans"/>
              <a:cs typeface="Arial" panose="020B0604020202020204" pitchFamily="34" charset="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0" algn="r"/>
            <a:r>
              <a:rPr lang="en-US" sz="2400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9fdd6476ab6bhttps://uchi.ru/teachers/account</a:t>
            </a:r>
            <a:endParaRPr lang="en-US" sz="2400" u="sng" dirty="0">
              <a:solidFill>
                <a:schemeClr val="tx1">
                  <a:lumMod val="50000"/>
                  <a:lumOff val="50000"/>
                </a:schemeClr>
              </a:solidFill>
              <a:latin typeface="Gill Sans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232F0A6-C791-4A3E-BB3E-76C0440C6F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52398"/>
            <a:ext cx="3946393" cy="5096970"/>
          </a:xfrm>
          <a:prstGeom prst="rect">
            <a:avLst/>
          </a:prstGeom>
        </p:spPr>
      </p:pic>
      <p:pic>
        <p:nvPicPr>
          <p:cNvPr id="4" name="Google Shape;219;p2">
            <a:extLst>
              <a:ext uri="{FF2B5EF4-FFF2-40B4-BE49-F238E27FC236}">
                <a16:creationId xmlns:a16="http://schemas.microsoft.com/office/drawing/2014/main" id="{A3AEA1D7-52A2-4338-BE1E-4692277E7747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90164" y="4403553"/>
            <a:ext cx="3201788" cy="24525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8935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49" b="24310"/>
          <a:stretch>
            <a:fillRect/>
          </a:stretch>
        </p:blipFill>
        <p:spPr>
          <a:xfrm rot="20755408">
            <a:off x="8501431" y="3389249"/>
            <a:ext cx="4409016" cy="327380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9E7CA9D-6520-4794-A2AE-1EB2830E7E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65433" y="198433"/>
            <a:ext cx="6461134" cy="646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18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0">
            <a:extLst>
              <a:ext uri="{FF2B5EF4-FFF2-40B4-BE49-F238E27FC236}">
                <a16:creationId xmlns:a16="http://schemas.microsoft.com/office/drawing/2014/main" id="{45DBDBD0-F3A0-4A4E-B552-EDA51D31F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5" b="17135"/>
          <a:stretch>
            <a:fillRect/>
          </a:stretch>
        </p:blipFill>
        <p:spPr>
          <a:xfrm rot="6624309" flipH="1">
            <a:off x="-482133" y="-632531"/>
            <a:ext cx="4623927" cy="3444552"/>
          </a:xfrm>
          <a:prstGeom prst="rect">
            <a:avLst/>
          </a:prstGeom>
        </p:spPr>
      </p:pic>
      <p:sp>
        <p:nvSpPr>
          <p:cNvPr id="3" name="Google Shape;228;p3">
            <a:extLst>
              <a:ext uri="{FF2B5EF4-FFF2-40B4-BE49-F238E27FC236}">
                <a16:creationId xmlns:a16="http://schemas.microsoft.com/office/drawing/2014/main" id="{351C7D5B-9C3C-4432-8FEA-3792234C4079}"/>
              </a:ext>
            </a:extLst>
          </p:cNvPr>
          <p:cNvSpPr txBox="1"/>
          <p:nvPr/>
        </p:nvSpPr>
        <p:spPr>
          <a:xfrm>
            <a:off x="2853699" y="682641"/>
            <a:ext cx="6484601" cy="618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l Sans"/>
              <a:buNone/>
            </a:pPr>
            <a:r>
              <a:rPr lang="ru-RU" sz="2800" b="1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ЭССЕ «Планы на ближайший год»</a:t>
            </a:r>
            <a:endParaRPr sz="2800" b="0" i="0" u="none" strike="noStrike" cap="none" dirty="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2FF642-C176-4EC5-878C-E6EB7460144B}"/>
              </a:ext>
            </a:extLst>
          </p:cNvPr>
          <p:cNvSpPr txBox="1"/>
          <p:nvPr/>
        </p:nvSpPr>
        <p:spPr>
          <a:xfrm>
            <a:off x="1072115" y="1301197"/>
            <a:ext cx="10047767" cy="5021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 algn="just">
              <a:lnSpc>
                <a:spcPct val="150000"/>
              </a:lnSpc>
            </a:pPr>
            <a:r>
              <a:rPr lang="ru-RU" sz="2400" dirty="0">
                <a:latin typeface="Gill Sans" panose="020B0604020202020204" charset="0"/>
              </a:rPr>
              <a:t>Отработав первый год в школе я поняла, что без активной жизненной позиции – никуда! Я поставила перед собой цель – привить ребятам уважение к своей стране, к ее истории и культуре. Именно поэтому я стала куратором «Орлят России». </a:t>
            </a:r>
            <a:r>
              <a:rPr lang="ru-RU" sz="24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Моя работа базируется на индивидуальном подходе к каждому ребенку, поощрении самостоятельности и развитии лидерских качеств в урочной и внеурочной деятельности. В приоритете – реализация себя как педагога в профессиональных конкурсах и достойного члена общества через активное участие в мероприятиях профсоюзной организации. </a:t>
            </a:r>
            <a:endParaRPr lang="ru-RU" sz="2400" dirty="0">
              <a:latin typeface="Gill Sans" panose="020B0604020202020204" charset="0"/>
            </a:endParaRPr>
          </a:p>
        </p:txBody>
      </p:sp>
      <p:pic>
        <p:nvPicPr>
          <p:cNvPr id="5" name="图片 30">
            <a:extLst>
              <a:ext uri="{FF2B5EF4-FFF2-40B4-BE49-F238E27FC236}">
                <a16:creationId xmlns:a16="http://schemas.microsoft.com/office/drawing/2014/main" id="{E0FCFDFF-6CCA-4EE7-9D8F-C5541B1E12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5" b="17135"/>
          <a:stretch>
            <a:fillRect/>
          </a:stretch>
        </p:blipFill>
        <p:spPr>
          <a:xfrm rot="18762377" flipH="1">
            <a:off x="7949815" y="4573764"/>
            <a:ext cx="4623927" cy="344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30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238;p4">
            <a:extLst>
              <a:ext uri="{FF2B5EF4-FFF2-40B4-BE49-F238E27FC236}">
                <a16:creationId xmlns:a16="http://schemas.microsoft.com/office/drawing/2014/main" id="{14F0A37D-17E0-4D2E-907C-B7D56664DD23}"/>
              </a:ext>
            </a:extLst>
          </p:cNvPr>
          <p:cNvSpPr/>
          <p:nvPr/>
        </p:nvSpPr>
        <p:spPr>
          <a:xfrm>
            <a:off x="240637" y="272471"/>
            <a:ext cx="1171072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0" u="none" strike="noStrike" cap="none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Уровень освоения учебных программ по предметам</a:t>
            </a:r>
            <a:endParaRPr sz="3200" b="0" i="0" u="none" strike="noStrike" cap="none" dirty="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graphicFrame>
        <p:nvGraphicFramePr>
          <p:cNvPr id="60" name="Google Shape;237;p4">
            <a:extLst>
              <a:ext uri="{FF2B5EF4-FFF2-40B4-BE49-F238E27FC236}">
                <a16:creationId xmlns:a16="http://schemas.microsoft.com/office/drawing/2014/main" id="{0B34218E-E8BF-4B66-960B-E4197A93D6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6008435"/>
              </p:ext>
            </p:extLst>
          </p:nvPr>
        </p:nvGraphicFramePr>
        <p:xfrm>
          <a:off x="235195" y="1205513"/>
          <a:ext cx="11710724" cy="5522861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2062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4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5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144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541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0204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4 «А» класс </a:t>
                      </a:r>
                      <a:endParaRPr sz="2000" dirty="0">
                        <a:latin typeface="Gill Sans" panose="020B0604020202020204" charset="0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(23 уч-ся) </a:t>
                      </a:r>
                      <a:endParaRPr sz="2000" b="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Четверть </a:t>
                      </a:r>
                      <a:endParaRPr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Количество учащихся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Доля уч-ся, освоивших программу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Доля уч-ся, освоивших </a:t>
                      </a:r>
                      <a:endParaRPr sz="2000">
                        <a:latin typeface="Gill Sans" panose="020B0604020202020204" charset="0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пр-му на «4» и «5»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020">
                <a:tc gridSpan="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Русский язык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71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2024-2025</a:t>
                      </a:r>
                      <a:endParaRPr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I четверть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23</a:t>
                      </a:r>
                      <a:endParaRPr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100%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65% / 15 чел </a:t>
                      </a:r>
                      <a:endParaRPr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00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II четверть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23</a:t>
                      </a:r>
                      <a:endParaRPr lang="ru-RU"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100%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87% / 20 чел</a:t>
                      </a:r>
                      <a:endParaRPr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001">
                <a:tc gridSpan="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Математика </a:t>
                      </a:r>
                      <a:endParaRPr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200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2024-2025</a:t>
                      </a:r>
                      <a:endParaRPr lang="ru-RU"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I четверть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23</a:t>
                      </a:r>
                      <a:endParaRPr lang="ru-RU"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100%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61% / 14 чел </a:t>
                      </a:r>
                      <a:endParaRPr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412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II четверть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23</a:t>
                      </a:r>
                      <a:endParaRPr lang="ru-RU"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100%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74% / 17 чел</a:t>
                      </a:r>
                      <a:endParaRPr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2001">
                <a:tc gridSpan="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Окружающий мир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200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2024-2025</a:t>
                      </a:r>
                      <a:endParaRPr lang="ru-RU"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I четверть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23</a:t>
                      </a:r>
                      <a:endParaRPr lang="ru-RU"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100%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65% / 15 чел</a:t>
                      </a:r>
                      <a:endParaRPr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200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II четверть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23</a:t>
                      </a:r>
                      <a:endParaRPr lang="ru-RU"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100%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83% / 19  чел</a:t>
                      </a:r>
                      <a:endParaRPr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2001">
                <a:tc gridSpan="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Литературное чтение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200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2024-2025</a:t>
                      </a:r>
                      <a:endParaRPr lang="ru-RU"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I четверть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23</a:t>
                      </a:r>
                      <a:endParaRPr lang="ru-RU"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100%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65% / 15 чел</a:t>
                      </a:r>
                      <a:endParaRPr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316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II четверть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23</a:t>
                      </a:r>
                      <a:endParaRPr lang="ru-RU"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Gill Sans" panose="020B0604020202020204" charset="0"/>
                          <a:sym typeface="Gill Sans"/>
                        </a:rPr>
                        <a:t>100%</a:t>
                      </a:r>
                      <a:endParaRPr sz="20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>
                          <a:latin typeface="Gill Sans" panose="020B0604020202020204" charset="0"/>
                          <a:sym typeface="Gill Sans"/>
                        </a:rPr>
                        <a:t>83% / 19 чел</a:t>
                      </a:r>
                      <a:endParaRPr sz="20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045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图片 1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1440">
            <a:off x="5606893" y="-1420935"/>
            <a:ext cx="8293234" cy="6858000"/>
          </a:xfrm>
          <a:prstGeom prst="rect">
            <a:avLst/>
          </a:prstGeom>
        </p:spPr>
      </p:pic>
      <p:sp>
        <p:nvSpPr>
          <p:cNvPr id="145" name="矩形 144"/>
          <p:cNvSpPr/>
          <p:nvPr/>
        </p:nvSpPr>
        <p:spPr>
          <a:xfrm>
            <a:off x="0" y="0"/>
            <a:ext cx="1163955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72898">
            <a:off x="-3999559" y="-1509694"/>
            <a:ext cx="8247975" cy="80502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49282" flipH="1" flipV="1">
            <a:off x="6221857" y="-1149628"/>
            <a:ext cx="6397612" cy="10960554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DC4DEF-37C9-4020-A0AD-2D15B28EFCA1}"/>
              </a:ext>
            </a:extLst>
          </p:cNvPr>
          <p:cNvSpPr/>
          <p:nvPr/>
        </p:nvSpPr>
        <p:spPr>
          <a:xfrm>
            <a:off x="2391779" y="196756"/>
            <a:ext cx="85667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Gill Sans" panose="020B0604020202020204" charset="0"/>
                <a:ea typeface="Times New Roman" panose="02020603050405020304" pitchFamily="18" charset="0"/>
              </a:rPr>
              <a:t>Участие в профессиональных конкурсах</a:t>
            </a:r>
            <a:endParaRPr lang="ru-RU" sz="3200" b="1" dirty="0">
              <a:latin typeface="Gill Sans" panose="020B0604020202020204" charset="0"/>
            </a:endParaRPr>
          </a:p>
        </p:txBody>
      </p:sp>
      <p:sp>
        <p:nvSpPr>
          <p:cNvPr id="7" name="Google Shape;250;p5">
            <a:extLst>
              <a:ext uri="{FF2B5EF4-FFF2-40B4-BE49-F238E27FC236}">
                <a16:creationId xmlns:a16="http://schemas.microsoft.com/office/drawing/2014/main" id="{99576B6E-41AC-4C67-8607-E23419B64424}"/>
              </a:ext>
            </a:extLst>
          </p:cNvPr>
          <p:cNvSpPr/>
          <p:nvPr/>
        </p:nvSpPr>
        <p:spPr>
          <a:xfrm>
            <a:off x="236999" y="578749"/>
            <a:ext cx="9564634" cy="32931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Gill Sans" panose="020B0604020202020204" charset="0"/>
            </a:endParaRPr>
          </a:p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08 сентября 2023 г. – </a:t>
            </a:r>
            <a:r>
              <a:rPr lang="ru-RU" sz="20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1 место в региональном конкурсе Памятка «Береги природу»;</a:t>
            </a:r>
            <a:endParaRPr sz="2000" dirty="0">
              <a:latin typeface="Gill Sans" panose="020B0604020202020204" charset="0"/>
            </a:endParaRPr>
          </a:p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04 октября 2023 г. – </a:t>
            </a:r>
            <a:r>
              <a:rPr lang="ru-RU" sz="20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1 место в международной интернет-олимпиаде «Солнечный свет»;</a:t>
            </a:r>
            <a:endParaRPr sz="2000" dirty="0">
              <a:latin typeface="Gill Sans" panose="020B0604020202020204" charset="0"/>
            </a:endParaRPr>
          </a:p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06 декабря 2023 г. – </a:t>
            </a:r>
            <a:r>
              <a:rPr lang="ru-RU" sz="20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3 место во Всероссийской олимпиаде «Подари знание».</a:t>
            </a:r>
          </a:p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chemeClr val="dk1"/>
                </a:solidFill>
                <a:latin typeface="Gill Sans" panose="020B0604020202020204" charset="0"/>
                <a:sym typeface="Gill Sans"/>
              </a:rPr>
              <a:t>2024 г. </a:t>
            </a:r>
            <a:r>
              <a:rPr lang="ru-RU" sz="2000" dirty="0">
                <a:solidFill>
                  <a:schemeClr val="dk1"/>
                </a:solidFill>
                <a:latin typeface="Gill Sans" panose="020B0604020202020204" charset="0"/>
                <a:sym typeface="Gill Sans"/>
              </a:rPr>
              <a:t>– 2 место в конкурсе </a:t>
            </a:r>
            <a:r>
              <a:rPr lang="ru-RU" sz="2000" dirty="0" err="1">
                <a:solidFill>
                  <a:schemeClr val="dk1"/>
                </a:solidFill>
                <a:latin typeface="Gill Sans" panose="020B0604020202020204" charset="0"/>
                <a:sym typeface="Gill Sans"/>
              </a:rPr>
              <a:t>Хорольского</a:t>
            </a:r>
            <a:r>
              <a:rPr lang="ru-RU" sz="2000" dirty="0">
                <a:solidFill>
                  <a:schemeClr val="dk1"/>
                </a:solidFill>
                <a:latin typeface="Gill Sans" panose="020B0604020202020204" charset="0"/>
                <a:sym typeface="Gill Sans"/>
              </a:rPr>
              <a:t> муниципального округа «Фестиваль педагогических идей».</a:t>
            </a:r>
          </a:p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chemeClr val="dk1"/>
                </a:solidFill>
                <a:latin typeface="Gill Sans" panose="020B0604020202020204" charset="0"/>
                <a:sym typeface="Gill Sans"/>
              </a:rPr>
              <a:t>2024 г. </a:t>
            </a:r>
            <a:r>
              <a:rPr lang="ru-RU" sz="2000" dirty="0">
                <a:solidFill>
                  <a:schemeClr val="dk1"/>
                </a:solidFill>
                <a:latin typeface="Gill Sans" panose="020B0604020202020204" charset="0"/>
                <a:sym typeface="Gill Sans"/>
              </a:rPr>
              <a:t>– тестирование по оценке предметных компетенций.</a:t>
            </a:r>
          </a:p>
        </p:txBody>
      </p:sp>
      <p:pic>
        <p:nvPicPr>
          <p:cNvPr id="8" name="Google Shape;246;p5" descr="C:\Users\user\Downloads\image (1).png">
            <a:extLst>
              <a:ext uri="{FF2B5EF4-FFF2-40B4-BE49-F238E27FC236}">
                <a16:creationId xmlns:a16="http://schemas.microsoft.com/office/drawing/2014/main" id="{205E8A38-8D7D-42E4-8391-9E1A6F9A3E4A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6999" y="4330649"/>
            <a:ext cx="1876323" cy="222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Google Shape;247;p5" descr="C:\Users\user\Downloads\image (2).png">
            <a:extLst>
              <a:ext uri="{FF2B5EF4-FFF2-40B4-BE49-F238E27FC236}">
                <a16:creationId xmlns:a16="http://schemas.microsoft.com/office/drawing/2014/main" id="{7F6691E5-79A5-4A35-B4CA-82D85AB55ADE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864976" y="4354336"/>
            <a:ext cx="1791698" cy="21950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Google Shape;248;p5" descr="C:\Users\user\Downloads\image.png">
            <a:extLst>
              <a:ext uri="{FF2B5EF4-FFF2-40B4-BE49-F238E27FC236}">
                <a16:creationId xmlns:a16="http://schemas.microsoft.com/office/drawing/2014/main" id="{90D4056D-86F6-4FCC-8624-F253AE9915DD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539349" y="4358418"/>
            <a:ext cx="1791698" cy="2198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F75146-2DDB-4619-B45E-2637FCBBF11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51261" y="4186697"/>
            <a:ext cx="1736008" cy="231467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49B1B9-7E6A-4903-8746-F2993A075FD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52653" y="4294506"/>
            <a:ext cx="1736008" cy="231467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95B50F-F480-4326-B142-AA73527ED06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22144" y="4295218"/>
            <a:ext cx="1878862" cy="25051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FB28B8-C101-4838-8CD8-EAE0E8087FE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6200000">
            <a:off x="10036987" y="2231966"/>
            <a:ext cx="1700860" cy="226781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3BA24FF-1E2C-498B-AF2B-2AFEB8C8FE7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6200000">
            <a:off x="10082212" y="497416"/>
            <a:ext cx="1662096" cy="221612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8C4D46D-D584-4AF1-94FC-9AD0477593B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77237" y="4288551"/>
            <a:ext cx="1692792" cy="226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0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CC933E1-8996-43FD-9517-AE4EB2B869E9}"/>
              </a:ext>
            </a:extLst>
          </p:cNvPr>
          <p:cNvSpPr/>
          <p:nvPr/>
        </p:nvSpPr>
        <p:spPr>
          <a:xfrm>
            <a:off x="176463" y="203506"/>
            <a:ext cx="11958407" cy="523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Gill Sans" panose="020B0604020202020204" charset="0"/>
                <a:ea typeface="Times New Roman" panose="02020603050405020304" pitchFamily="18" charset="0"/>
              </a:rPr>
              <a:t>Презентация опыта на семинарах, конференциях, мастер-классах </a:t>
            </a:r>
            <a:endParaRPr lang="ru-RU" sz="2800" b="1" dirty="0">
              <a:latin typeface="Gill Sans" panose="020B0604020202020204" charset="0"/>
            </a:endParaRPr>
          </a:p>
        </p:txBody>
      </p:sp>
      <p:sp>
        <p:nvSpPr>
          <p:cNvPr id="25" name="Google Shape;256;g2c34ef439f1_0_2">
            <a:extLst>
              <a:ext uri="{FF2B5EF4-FFF2-40B4-BE49-F238E27FC236}">
                <a16:creationId xmlns:a16="http://schemas.microsoft.com/office/drawing/2014/main" id="{986BA6D6-C56F-410A-A2CE-38379750A530}"/>
              </a:ext>
            </a:extLst>
          </p:cNvPr>
          <p:cNvSpPr txBox="1"/>
          <p:nvPr/>
        </p:nvSpPr>
        <p:spPr>
          <a:xfrm>
            <a:off x="351749" y="827399"/>
            <a:ext cx="11463382" cy="37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ru-RU" sz="16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Arial" panose="020B0604020202020204" pitchFamily="34" charset="0"/>
                <a:sym typeface="Gill Sans"/>
              </a:rPr>
              <a:t>26 сентября 2023 г. </a:t>
            </a:r>
            <a:r>
              <a:rPr lang="ru-RU" sz="16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Arial" panose="020B0604020202020204" pitchFamily="34" charset="0"/>
                <a:sym typeface="Gill Sans"/>
              </a:rPr>
              <a:t>- краевой интенсив-практикум «Единое содержание общего образования: анализируем урок».</a:t>
            </a:r>
          </a:p>
          <a:p>
            <a:pPr algn="just">
              <a:lnSpc>
                <a:spcPct val="130000"/>
              </a:lnSpc>
            </a:pPr>
            <a:r>
              <a:rPr lang="ru-RU" sz="16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Arial" panose="020B0604020202020204" pitchFamily="34" charset="0"/>
                <a:sym typeface="Gill Sans"/>
              </a:rPr>
              <a:t>29 ноября 2024 г. – </a:t>
            </a:r>
            <a:r>
              <a:rPr lang="ru-RU" sz="16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Arial" panose="020B0604020202020204" pitchFamily="34" charset="0"/>
                <a:sym typeface="Gill Sans"/>
              </a:rPr>
              <a:t>трансляция опыта профессиональной деятельности на муниципальной конференции «Фестиваль педагогических идей по теме «Мини-проекты на уроках литературного чтения как способ формирования исследовательских навыков учащихся».</a:t>
            </a:r>
          </a:p>
          <a:p>
            <a:pPr algn="just">
              <a:lnSpc>
                <a:spcPct val="130000"/>
              </a:lnSpc>
            </a:pPr>
            <a:r>
              <a:rPr lang="ru-RU" sz="16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Arial" panose="020B0604020202020204" pitchFamily="34" charset="0"/>
                <a:sym typeface="Gill Sans"/>
              </a:rPr>
              <a:t>2024 г. </a:t>
            </a:r>
            <a:r>
              <a:rPr lang="ru-RU" sz="16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Arial" panose="020B0604020202020204" pitchFamily="34" charset="0"/>
                <a:sym typeface="Gill Sans"/>
              </a:rPr>
              <a:t>– участие в </a:t>
            </a:r>
            <a:r>
              <a:rPr lang="ru-RU" sz="16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Региональном конкурсе «Первые шаги в профессии»</a:t>
            </a:r>
          </a:p>
          <a:p>
            <a:pPr algn="just">
              <a:lnSpc>
                <a:spcPct val="130000"/>
              </a:lnSpc>
            </a:pPr>
            <a:r>
              <a:rPr lang="ru-RU" sz="1600" b="1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2025 г. </a:t>
            </a:r>
            <a:r>
              <a:rPr lang="ru-RU" sz="16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– проведение мероприятий «Орлята России»</a:t>
            </a:r>
          </a:p>
          <a:p>
            <a:pPr algn="just">
              <a:lnSpc>
                <a:spcPct val="130000"/>
              </a:lnSpc>
            </a:pPr>
            <a:r>
              <a:rPr lang="ru-RU" sz="16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Arial" panose="020B0604020202020204" pitchFamily="34" charset="0"/>
                <a:sym typeface="Gill Sans"/>
              </a:rPr>
              <a:t>06 февраля 2025 г. </a:t>
            </a:r>
            <a:r>
              <a:rPr lang="ru-RU" sz="16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Arial" panose="020B0604020202020204" pitchFamily="34" charset="0"/>
                <a:sym typeface="Gill Sans"/>
              </a:rPr>
              <a:t>- мастер-класс на РМО «Метапредметный урок в начальной школе».</a:t>
            </a:r>
          </a:p>
          <a:p>
            <a:pPr algn="just">
              <a:lnSpc>
                <a:spcPct val="130000"/>
              </a:lnSpc>
            </a:pPr>
            <a:r>
              <a:rPr lang="ru-RU" sz="16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Arial" panose="020B0604020202020204" pitchFamily="34" charset="0"/>
                <a:sym typeface="Gill Sans"/>
              </a:rPr>
              <a:t>27 марта 2025 г. – </a:t>
            </a:r>
            <a:r>
              <a:rPr lang="ru-RU" sz="16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Arial" panose="020B0604020202020204" pitchFamily="34" charset="0"/>
                <a:sym typeface="Gill Sans"/>
              </a:rPr>
              <a:t>сертификат за организацию и проведение межтерриториального профсоюзного Фестиваля педагогических клубов «Вместе к успеху. Общайся! Создавай! Применяй!».</a:t>
            </a:r>
          </a:p>
          <a:p>
            <a:pPr algn="just">
              <a:lnSpc>
                <a:spcPct val="130000"/>
              </a:lnSpc>
            </a:pPr>
            <a:r>
              <a:rPr lang="ru-RU" sz="16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Arial" panose="020B0604020202020204" pitchFamily="34" charset="0"/>
                <a:sym typeface="Gill Sans"/>
              </a:rPr>
              <a:t>26 марта 2025 г. - </a:t>
            </a:r>
            <a:r>
              <a:rPr lang="en-US" sz="16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Arial" panose="020B0604020202020204" pitchFamily="34" charset="0"/>
                <a:sym typeface="Gill Sans"/>
                <a:hlinkClick r:id="rId3"/>
              </a:rPr>
              <a:t>https://vk.com/wall-217439293_3388</a:t>
            </a:r>
            <a:r>
              <a:rPr lang="ru-RU" sz="16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lang="ru-RU" sz="1600" dirty="0">
                <a:latin typeface="Gill Sans" panose="020B0604020202020204" charset="0"/>
                <a:cs typeface="Arial" panose="020B0604020202020204" pitchFamily="34" charset="0"/>
              </a:rPr>
              <a:t>VII Дальневосточный фестиваль Педагогическая весна – 2025 мастер-класс «От традиций к инновациям: </a:t>
            </a:r>
            <a:r>
              <a:rPr lang="ru-RU" sz="1600" dirty="0" err="1">
                <a:latin typeface="Gill Sans" panose="020B0604020202020204" charset="0"/>
                <a:cs typeface="Arial" panose="020B0604020202020204" pitchFamily="34" charset="0"/>
              </a:rPr>
              <a:t>антропопрактика</a:t>
            </a:r>
            <a:r>
              <a:rPr lang="ru-RU" sz="1600" dirty="0">
                <a:latin typeface="Gill Sans" panose="020B0604020202020204" charset="0"/>
                <a:cs typeface="Arial" panose="020B0604020202020204" pitchFamily="34" charset="0"/>
              </a:rPr>
              <a:t> в современном образовании».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DC27B8-115A-4A57-8957-ACBD198299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1533" y="4794072"/>
            <a:ext cx="2100622" cy="20639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85F5DF0-936B-4719-8284-3A79271B05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413465" y="4405274"/>
            <a:ext cx="2047634" cy="24508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F352EA-9D27-48A6-9BFD-09F5BBBD19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4851" y="4504514"/>
            <a:ext cx="2100622" cy="17712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11BD4F6-E69D-4ED2-9C2C-1B36ED504F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12074" y="4063859"/>
            <a:ext cx="1673613" cy="223148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D7F2172-A1BD-44AC-9BF1-A65B8E77E77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00934" y="4732082"/>
            <a:ext cx="1547946" cy="206392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49D82A5-465B-4177-A6AF-FE7A67525D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14304" y="4632289"/>
            <a:ext cx="1547947" cy="20639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A8F5A2-4156-47BA-9CFB-0D1BC7449AE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79628" y="5233635"/>
            <a:ext cx="2256199" cy="159393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24E4033-AB65-45EA-B730-BC3C30B9575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47930" y="4466500"/>
            <a:ext cx="2251846" cy="159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49" b="24310"/>
          <a:stretch>
            <a:fillRect/>
          </a:stretch>
        </p:blipFill>
        <p:spPr>
          <a:xfrm rot="21373804">
            <a:off x="6132639" y="-29743"/>
            <a:ext cx="6665863" cy="494957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6895405-1CF2-4881-A7BA-70EC32469709}"/>
              </a:ext>
            </a:extLst>
          </p:cNvPr>
          <p:cNvSpPr/>
          <p:nvPr/>
        </p:nvSpPr>
        <p:spPr>
          <a:xfrm>
            <a:off x="3229061" y="161785"/>
            <a:ext cx="57338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Gill Sans" panose="020B0604020202020204" charset="0"/>
                <a:ea typeface="Times New Roman" panose="02020603050405020304" pitchFamily="18" charset="0"/>
              </a:rPr>
              <a:t>Повышение квалификации</a:t>
            </a:r>
            <a:endParaRPr lang="ru-RU" sz="3200" b="1" dirty="0">
              <a:latin typeface="Gill Sans" panose="020B0604020202020204" charset="0"/>
            </a:endParaRPr>
          </a:p>
        </p:txBody>
      </p:sp>
      <p:pic>
        <p:nvPicPr>
          <p:cNvPr id="13" name="Google Shape;268;p6">
            <a:extLst>
              <a:ext uri="{FF2B5EF4-FFF2-40B4-BE49-F238E27FC236}">
                <a16:creationId xmlns:a16="http://schemas.microsoft.com/office/drawing/2014/main" id="{D40C0E2B-C1EF-4574-9805-4AA0399194C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76297" y="344223"/>
            <a:ext cx="2296425" cy="28285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71;p6">
            <a:extLst>
              <a:ext uri="{FF2B5EF4-FFF2-40B4-BE49-F238E27FC236}">
                <a16:creationId xmlns:a16="http://schemas.microsoft.com/office/drawing/2014/main" id="{8F663661-B25E-4CFC-B5E6-7EEDFB15E255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2773" t="2875" r="2389"/>
          <a:stretch/>
        </p:blipFill>
        <p:spPr>
          <a:xfrm>
            <a:off x="8017243" y="3195738"/>
            <a:ext cx="4055479" cy="28285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B2BDE5-95EC-4794-89C3-DBCAD3DC4E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796728" y="3785674"/>
            <a:ext cx="2400921" cy="320122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195C0A-B513-4A8D-B22D-873C16D5E7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719" y="3595055"/>
            <a:ext cx="1821912" cy="242921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5CB00E2-58C0-44AE-9B35-0668864A5F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05752" y="3837242"/>
            <a:ext cx="4081101" cy="2858973"/>
          </a:xfrm>
          <a:prstGeom prst="rect">
            <a:avLst/>
          </a:prstGeom>
        </p:spPr>
      </p:pic>
      <p:sp>
        <p:nvSpPr>
          <p:cNvPr id="15" name="Google Shape;250;p5">
            <a:extLst>
              <a:ext uri="{FF2B5EF4-FFF2-40B4-BE49-F238E27FC236}">
                <a16:creationId xmlns:a16="http://schemas.microsoft.com/office/drawing/2014/main" id="{82E596BC-FF35-4C99-94FE-899B271AE525}"/>
              </a:ext>
            </a:extLst>
          </p:cNvPr>
          <p:cNvSpPr/>
          <p:nvPr/>
        </p:nvSpPr>
        <p:spPr>
          <a:xfrm>
            <a:off x="270806" y="701996"/>
            <a:ext cx="9385404" cy="2893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04 августа 2023 г. – 25 августа 2023 г. </a:t>
            </a:r>
            <a:r>
              <a:rPr lang="ru-RU" sz="20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«Теория и методика преподавания русского языка и литературы в общеобразовательной организации в соответствии  с ФГОС НОО, ФГОС ООО, ФГОС СОО»;</a:t>
            </a:r>
            <a:endParaRPr sz="2000" dirty="0">
              <a:latin typeface="Gill Sans" panose="020B0604020202020204" charset="0"/>
            </a:endParaRPr>
          </a:p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08 октября 2024 г. – 13 октября 2024 г. </a:t>
            </a:r>
            <a:r>
              <a:rPr lang="ru-RU" sz="20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«Реализация обновленных ФГОС начального общего образования»</a:t>
            </a:r>
            <a:endParaRPr sz="2000" dirty="0">
              <a:latin typeface="Gill Sans" panose="020B0604020202020204" charset="0"/>
            </a:endParaRPr>
          </a:p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19 февраля 2025 г. – 19 марта 2025 г. </a:t>
            </a:r>
            <a:r>
              <a:rPr lang="ru-RU" sz="20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«Функциональная грамотность: как применять знания в жизни»</a:t>
            </a:r>
          </a:p>
        </p:txBody>
      </p:sp>
    </p:spTree>
    <p:extLst>
      <p:ext uri="{BB962C8B-B14F-4D97-AF65-F5344CB8AC3E}">
        <p14:creationId xmlns:p14="http://schemas.microsoft.com/office/powerpoint/2010/main" val="47008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10756" flipV="1">
            <a:off x="7562925" y="1363866"/>
            <a:ext cx="6290830" cy="841029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F8C558C-3402-425B-95EB-E9D2CA95B5A4}"/>
              </a:ext>
            </a:extLst>
          </p:cNvPr>
          <p:cNvSpPr/>
          <p:nvPr/>
        </p:nvSpPr>
        <p:spPr>
          <a:xfrm>
            <a:off x="4771438" y="151168"/>
            <a:ext cx="2960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Gill Sans" panose="020B0604020202020204" charset="0"/>
                <a:ea typeface="Times New Roman" panose="02020603050405020304" pitchFamily="18" charset="0"/>
              </a:rPr>
              <a:t>Публикации</a:t>
            </a:r>
            <a:endParaRPr lang="ru-RU" sz="3600" b="1" dirty="0">
              <a:latin typeface="Gill Sans" panose="020B0604020202020204" charset="0"/>
            </a:endParaRPr>
          </a:p>
        </p:txBody>
      </p:sp>
      <p:graphicFrame>
        <p:nvGraphicFramePr>
          <p:cNvPr id="26" name="Google Shape;280;g2c34ef439f1_0_11">
            <a:extLst>
              <a:ext uri="{FF2B5EF4-FFF2-40B4-BE49-F238E27FC236}">
                <a16:creationId xmlns:a16="http://schemas.microsoft.com/office/drawing/2014/main" id="{0774DC43-C614-4148-BCDB-E5AB723FBF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9490448"/>
              </p:ext>
            </p:extLst>
          </p:nvPr>
        </p:nvGraphicFramePr>
        <p:xfrm>
          <a:off x="269560" y="741054"/>
          <a:ext cx="11963923" cy="4514664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9493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6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80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96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u="none" strike="noStrike" cap="none" dirty="0">
                          <a:latin typeface="Gill Sans" panose="020B0604020202020204" charset="0"/>
                          <a:sym typeface="Gill Sans"/>
                        </a:rPr>
                        <a:t>№</a:t>
                      </a:r>
                      <a:endParaRPr sz="24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>
                          <a:latin typeface="Gill Sans" panose="020B0604020202020204" charset="0"/>
                          <a:sym typeface="Gill Sans"/>
                        </a:rPr>
                        <a:t>название</a:t>
                      </a:r>
                      <a:endParaRPr sz="24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>
                          <a:latin typeface="Gill Sans" panose="020B0604020202020204" charset="0"/>
                          <a:sym typeface="Gill Sans"/>
                        </a:rPr>
                        <a:t>ссылка</a:t>
                      </a:r>
                      <a:endParaRPr sz="240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06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dirty="0">
                          <a:latin typeface="Gill Sans" panose="020B0604020202020204" charset="0"/>
                          <a:sym typeface="Gill Sans"/>
                        </a:rPr>
                        <a:t>1</a:t>
                      </a:r>
                      <a:endParaRPr sz="24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dirty="0">
                          <a:latin typeface="Gill Sans" panose="020B0604020202020204" charset="0"/>
                          <a:sym typeface="Gill Sans"/>
                        </a:rPr>
                        <a:t>Классный час “Патриоты нашей страны”</a:t>
                      </a:r>
                      <a:endParaRPr sz="2400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u="sng" dirty="0">
                          <a:latin typeface="Gill Sans" panose="020B0604020202020204" charset="0"/>
                          <a:sym typeface="Gill Sans"/>
                          <a:hlinkClick r:id="rId4"/>
                        </a:rPr>
                        <a:t>https://vk.com/wall-217439293_1332</a:t>
                      </a:r>
                      <a:endParaRPr sz="2400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086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>
                          <a:latin typeface="Gill Sans" panose="020B0604020202020204" charset="0"/>
                          <a:sym typeface="Gill Sans"/>
                        </a:rPr>
                        <a:t>2</a:t>
                      </a:r>
                      <a:endParaRPr sz="2400" u="none" strike="noStrike" cap="none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dirty="0">
                          <a:latin typeface="Gill Sans" panose="020B0604020202020204" charset="0"/>
                          <a:sym typeface="Gill Sans"/>
                        </a:rPr>
                        <a:t>Соревнования “Привет защитникам Отечества!”</a:t>
                      </a:r>
                      <a:endParaRPr sz="2400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u="sng" dirty="0">
                          <a:latin typeface="Gill Sans" panose="020B0604020202020204" charset="0"/>
                          <a:sym typeface="Gill Sans"/>
                          <a:hlinkClick r:id="rId5"/>
                        </a:rPr>
                        <a:t>https://vk.com/wall-217439293_1351</a:t>
                      </a:r>
                      <a:endParaRPr sz="2400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953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u="none" strike="noStrike" cap="none" dirty="0">
                          <a:latin typeface="Gill Sans" panose="020B0604020202020204" charset="0"/>
                          <a:sym typeface="Gill Sans"/>
                        </a:rPr>
                        <a:t>3</a:t>
                      </a:r>
                      <a:endParaRPr sz="24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dirty="0">
                          <a:latin typeface="Gill Sans" panose="020B0604020202020204" charset="0"/>
                          <a:sym typeface="Gill Sans"/>
                        </a:rPr>
                        <a:t>Роль мини-проектов в начальной школе</a:t>
                      </a:r>
                      <a:endParaRPr sz="2400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dirty="0">
                          <a:latin typeface="Gill Sans" panose="020B0604020202020204" charset="0"/>
                          <a:hlinkClick r:id="rId6"/>
                        </a:rPr>
                        <a:t>Статья на тему "Роль мини-проектов в начальной школе"</a:t>
                      </a:r>
                      <a:endParaRPr sz="2400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3041932040"/>
                  </a:ext>
                </a:extLst>
              </a:tr>
              <a:tr h="63953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u="none" strike="noStrike" cap="none" dirty="0">
                          <a:latin typeface="Gill Sans" panose="020B0604020202020204" charset="0"/>
                          <a:ea typeface="Gill Sans"/>
                          <a:cs typeface="Gill Sans"/>
                          <a:sym typeface="Gill Sans"/>
                        </a:rPr>
                        <a:t>4</a:t>
                      </a:r>
                      <a:endParaRPr sz="24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dirty="0">
                          <a:latin typeface="Gill Sans" panose="020B0604020202020204" charset="0"/>
                          <a:ea typeface="Gill Sans"/>
                          <a:cs typeface="Gill Sans"/>
                          <a:sym typeface="Gill Sans"/>
                        </a:rPr>
                        <a:t>«Орлята России»</a:t>
                      </a:r>
                      <a:endParaRPr sz="2400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latin typeface="Gill Sans" panose="020B0604020202020204" charset="0"/>
                          <a:ea typeface="Gill Sans"/>
                          <a:cs typeface="Gill Sans"/>
                          <a:sym typeface="Gill Sans"/>
                          <a:hlinkClick r:id="rId7"/>
                        </a:rPr>
                        <a:t>https://vk.com/wall-217439293_3384</a:t>
                      </a:r>
                      <a:r>
                        <a:rPr lang="ru-RU" sz="2400" dirty="0">
                          <a:latin typeface="Gill Sans" panose="020B0604020202020204" charset="0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endParaRPr sz="2400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628640175"/>
                  </a:ext>
                </a:extLst>
              </a:tr>
              <a:tr h="63953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u="none" strike="noStrike" cap="none" dirty="0">
                          <a:latin typeface="Gill Sans" panose="020B0604020202020204" charset="0"/>
                          <a:ea typeface="Gill Sans"/>
                          <a:cs typeface="Gill Sans"/>
                          <a:sym typeface="Gill Sans"/>
                        </a:rPr>
                        <a:t>5</a:t>
                      </a:r>
                      <a:endParaRPr sz="24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dirty="0">
                          <a:latin typeface="Gill Sans" panose="020B0604020202020204" charset="0"/>
                          <a:ea typeface="Gill Sans"/>
                          <a:cs typeface="Gill Sans"/>
                          <a:sym typeface="Gill Sans"/>
                        </a:rPr>
                        <a:t>«Орлята России»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latin typeface="Gill Sans" panose="020B0604020202020204" charset="0"/>
                          <a:ea typeface="Gill Sans"/>
                          <a:cs typeface="Gill Sans"/>
                          <a:sym typeface="Gill Sans"/>
                          <a:hlinkClick r:id="rId8"/>
                        </a:rPr>
                        <a:t>https://vk.com/wall-217439293_3291</a:t>
                      </a:r>
                      <a:r>
                        <a:rPr lang="ru-RU" sz="2400" dirty="0">
                          <a:latin typeface="Gill Sans" panose="020B0604020202020204" charset="0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endParaRPr sz="2400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3040931466"/>
                  </a:ext>
                </a:extLst>
              </a:tr>
              <a:tr h="63953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u="none" strike="noStrike" cap="none" dirty="0">
                          <a:latin typeface="Gill Sans" panose="020B0604020202020204" charset="0"/>
                          <a:ea typeface="Gill Sans"/>
                          <a:cs typeface="Gill Sans"/>
                          <a:sym typeface="Gill Sans"/>
                        </a:rPr>
                        <a:t>5</a:t>
                      </a:r>
                      <a:endParaRPr sz="2400" u="none" strike="noStrike" cap="none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400" dirty="0">
                          <a:latin typeface="Gill Sans" panose="020B0604020202020204" charset="0"/>
                          <a:ea typeface="Gill Sans"/>
                          <a:cs typeface="Gill Sans"/>
                          <a:sym typeface="Gill Sans"/>
                        </a:rPr>
                        <a:t>«Орлята России»</a:t>
                      </a: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latin typeface="Gill Sans" panose="020B0604020202020204" charset="0"/>
                          <a:ea typeface="Gill Sans"/>
                          <a:cs typeface="Gill Sans"/>
                          <a:sym typeface="Gill Sans"/>
                          <a:hlinkClick r:id="rId9"/>
                        </a:rPr>
                        <a:t>https://vk.com/wall-217439293_3374</a:t>
                      </a:r>
                      <a:r>
                        <a:rPr lang="ru-RU" sz="2400" dirty="0">
                          <a:latin typeface="Gill Sans" panose="020B0604020202020204" charset="0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endParaRPr sz="2400" dirty="0">
                        <a:latin typeface="Gill Sans" panose="020B0604020202020204" charset="0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843197841"/>
                  </a:ext>
                </a:extLst>
              </a:tr>
            </a:tbl>
          </a:graphicData>
        </a:graphic>
      </p:graphicFrame>
      <p:pic>
        <p:nvPicPr>
          <p:cNvPr id="27" name="Google Shape;279;g2c34ef439f1_0_11">
            <a:extLst>
              <a:ext uri="{FF2B5EF4-FFF2-40B4-BE49-F238E27FC236}">
                <a16:creationId xmlns:a16="http://schemas.microsoft.com/office/drawing/2014/main" id="{EDE4851F-CEFA-4F87-8DAB-7706D41C94E7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 l="3746" t="13759" r="71144" b="24622"/>
          <a:stretch/>
        </p:blipFill>
        <p:spPr>
          <a:xfrm>
            <a:off x="4320062" y="3241563"/>
            <a:ext cx="1775938" cy="2099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https://cs.infourok.ru/%D0%9A%D0%9642983094-0d1c-256x400.jpg">
            <a:extLst>
              <a:ext uri="{FF2B5EF4-FFF2-40B4-BE49-F238E27FC236}">
                <a16:creationId xmlns:a16="http://schemas.microsoft.com/office/drawing/2014/main" id="{37DE0635-F1EC-4080-AA66-279D442E00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861" y="4621991"/>
            <a:ext cx="1353681" cy="211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8B0DD26-24DF-4A9D-B484-5190DBF7D7A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96559" y="4220917"/>
            <a:ext cx="1621514" cy="225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57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287;p8">
            <a:extLst>
              <a:ext uri="{FF2B5EF4-FFF2-40B4-BE49-F238E27FC236}">
                <a16:creationId xmlns:a16="http://schemas.microsoft.com/office/drawing/2014/main" id="{16051271-F8C7-4669-918D-69B7BB27292A}"/>
              </a:ext>
            </a:extLst>
          </p:cNvPr>
          <p:cNvSpPr txBox="1"/>
          <p:nvPr/>
        </p:nvSpPr>
        <p:spPr>
          <a:xfrm>
            <a:off x="197204" y="1036437"/>
            <a:ext cx="11686362" cy="3441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-"/>
            </a:pPr>
            <a:r>
              <a:rPr lang="ru-RU" sz="1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Презентация к уроку окружающего мира в 4 классе «Во времена древней Руси» </a:t>
            </a:r>
            <a:r>
              <a:rPr lang="ru-RU" sz="1400" u="sng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https://infourok.ru/prezentaciya-vo-vremena-drevnej-rusi-7069937.html</a:t>
            </a:r>
            <a:r>
              <a:rPr lang="ru-RU" sz="1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;</a:t>
            </a:r>
            <a:endParaRPr sz="1400" dirty="0"/>
          </a:p>
          <a:p>
            <a:pPr marL="457200" marR="0" lvl="0" indent="-4572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-"/>
            </a:pPr>
            <a:r>
              <a:rPr lang="ru-RU" sz="1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Урок математики в 4 классе «Скорость, время, расстояние» </a:t>
            </a:r>
            <a:r>
              <a:rPr lang="ru-RU" sz="1400" u="sng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https://infourok.ru/urok-matematiki-edinicy-izmereniya-7069956.html</a:t>
            </a:r>
            <a:r>
              <a:rPr lang="ru-RU" sz="1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;</a:t>
            </a:r>
            <a:endParaRPr sz="1400" dirty="0"/>
          </a:p>
          <a:p>
            <a:pPr marL="457200" marR="0" lvl="0" indent="-4572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-"/>
            </a:pPr>
            <a:r>
              <a:rPr lang="ru-RU" sz="1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Урок литературного чтения в 4 классе «Басни Л.Н. Толстого: выделение жанровых особенностей» </a:t>
            </a:r>
            <a:r>
              <a:rPr lang="ru-RU" sz="1400" u="sng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https://infourok.ru/urok-literaturnogo-chteniya-v-4-klasse-basni-l-n-tolstogo-vydelenie-zhanrovyh-osobennostej-7070935.html</a:t>
            </a:r>
            <a:r>
              <a:rPr lang="ru-RU" sz="1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;</a:t>
            </a:r>
            <a:endParaRPr sz="1400" dirty="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457200" marR="0" lvl="0" indent="-4572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-"/>
            </a:pPr>
            <a:r>
              <a:rPr lang="ru-RU" sz="1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Урок русского языка в 4 классе по теме «Наречие: значение, вопросы, употребление в речи» </a:t>
            </a:r>
            <a:r>
              <a:rPr lang="ru-RU" sz="1400" u="sng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https://infourok.ru/urok-russkogo-yazyka-v-4-klasse-po-teme-narechie-znachenie-voprosy-upotreblenie-v-rechi-7070964.html</a:t>
            </a:r>
            <a:r>
              <a:rPr lang="ru-RU" sz="1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;</a:t>
            </a:r>
            <a:endParaRPr sz="1400" dirty="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457200" marR="0" lvl="0" indent="-4572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-"/>
            </a:pPr>
            <a:r>
              <a:rPr lang="ru-RU" sz="1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Классный час «Учусь выражать эмоции на бумаге» </a:t>
            </a:r>
            <a:r>
              <a:rPr lang="ru-RU" sz="1400" u="sng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https://infourok.ru/klassnyj-chas-uchus-vyrazhat-emocii-na-bumage-7069922.html</a:t>
            </a:r>
            <a:r>
              <a:rPr lang="ru-RU" sz="1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;</a:t>
            </a:r>
            <a:endParaRPr sz="1400" dirty="0"/>
          </a:p>
          <a:p>
            <a:pPr marL="457200" marR="0" lvl="0" indent="-457200" algn="just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-"/>
            </a:pPr>
            <a:r>
              <a:rPr lang="ru-RU" sz="1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Буклет  «Здоровое питание» для общешкольного родительского собрания «Питание младших школьников» </a:t>
            </a:r>
            <a:r>
              <a:rPr lang="ru-RU" sz="1400" u="sng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https://infourok.ru/klassnyj-chas-buklet-zdorovoe-pitanie-7070947.html</a:t>
            </a:r>
            <a:r>
              <a:rPr lang="ru-RU" sz="1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.</a:t>
            </a:r>
          </a:p>
          <a:p>
            <a:pPr marL="457200" lvl="0" indent="-457200" algn="just">
              <a:lnSpc>
                <a:spcPct val="90000"/>
              </a:lnSpc>
              <a:spcBef>
                <a:spcPts val="1200"/>
              </a:spcBef>
              <a:buClr>
                <a:schemeClr val="dk1"/>
              </a:buClr>
              <a:buSzPts val="2200"/>
              <a:buFont typeface="Arial"/>
              <a:buChar char="-"/>
            </a:pPr>
            <a:r>
              <a:rPr lang="ru-RU" sz="1400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Урок окружающего мира в 4 классе «Правила поведения в общественных местах» </a:t>
            </a:r>
            <a:r>
              <a:rPr lang="ru-RU" sz="1400" dirty="0">
                <a:hlinkClick r:id="rId9"/>
              </a:rPr>
              <a:t>📈 Презентация №6 по теме “Презентация к уроку окружающего мира. Правила поведения в общественных местах.” для 4 класса | </a:t>
            </a:r>
            <a:r>
              <a:rPr lang="ru-RU" sz="1400" dirty="0" err="1">
                <a:hlinkClick r:id="rId9"/>
              </a:rPr>
              <a:t>Учи.ру</a:t>
            </a:r>
            <a:endParaRPr sz="1400" dirty="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050" name="Picture 2" descr="https://cs.infourok.ru/%D0%9C%D0%AD75062044-9fc1-256x400.jpg">
            <a:extLst>
              <a:ext uri="{FF2B5EF4-FFF2-40B4-BE49-F238E27FC236}">
                <a16:creationId xmlns:a16="http://schemas.microsoft.com/office/drawing/2014/main" id="{00DA512B-D353-4C37-8A0F-C40F41319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04" y="4402858"/>
            <a:ext cx="1571290" cy="245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E4609D2-0C19-453D-B7B1-A0337E2464C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07883" y="4402858"/>
            <a:ext cx="1764632" cy="24551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AEB5CE-3537-46E7-AAAD-E74C5F7871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66023" y="4402858"/>
            <a:ext cx="1764632" cy="24551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EAD2E84-CFAD-4839-952B-1CBC99B6E66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85107" y="4390824"/>
            <a:ext cx="1773281" cy="246717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1B720C7-2982-488C-A002-751A892CA58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89128" y="4390824"/>
            <a:ext cx="1781931" cy="2479208"/>
          </a:xfrm>
          <a:prstGeom prst="rect">
            <a:avLst/>
          </a:prstGeom>
        </p:spPr>
      </p:pic>
      <p:sp>
        <p:nvSpPr>
          <p:cNvPr id="39" name="Google Shape;286;p8">
            <a:extLst>
              <a:ext uri="{FF2B5EF4-FFF2-40B4-BE49-F238E27FC236}">
                <a16:creationId xmlns:a16="http://schemas.microsoft.com/office/drawing/2014/main" id="{13844AA9-E2DE-4026-8C2A-0E71AEA09BCE}"/>
              </a:ext>
            </a:extLst>
          </p:cNvPr>
          <p:cNvSpPr txBox="1"/>
          <p:nvPr/>
        </p:nvSpPr>
        <p:spPr>
          <a:xfrm>
            <a:off x="2371383" y="285352"/>
            <a:ext cx="7449234" cy="48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543E34"/>
              </a:buClr>
              <a:buSzPts val="4800"/>
              <a:buFont typeface="Gill Sans"/>
              <a:buNone/>
            </a:pPr>
            <a:r>
              <a:rPr lang="ru-RU" sz="3200" b="1" kern="0" dirty="0">
                <a:latin typeface="Gill Sans"/>
                <a:ea typeface="Gill Sans"/>
                <a:cs typeface="Gill Sans"/>
                <a:sym typeface="Gill Sans"/>
              </a:rPr>
              <a:t>Методические разработки</a:t>
            </a:r>
            <a:endParaRPr sz="1000" kern="0" dirty="0">
              <a:latin typeface="Arial"/>
              <a:sym typeface="Arial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0AD4CC9-BBC8-4A13-9911-8849B8BDEE0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801799" y="4310641"/>
            <a:ext cx="1797587" cy="254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A9146F-6E7E-44EE-8AF1-FC165BD43B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76" t="18756" r="4576" b="20052"/>
          <a:stretch/>
        </p:blipFill>
        <p:spPr>
          <a:xfrm>
            <a:off x="3667193" y="3028452"/>
            <a:ext cx="2438356" cy="313371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BE89F6-DFC8-4345-8C1C-10453799DC2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42" t="10563" r="12705" b="17729"/>
          <a:stretch/>
        </p:blipFill>
        <p:spPr>
          <a:xfrm>
            <a:off x="6092012" y="3328424"/>
            <a:ext cx="1971640" cy="29276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169F31-816C-42C8-A230-5B3736716F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213" b="20718"/>
          <a:stretch/>
        </p:blipFill>
        <p:spPr>
          <a:xfrm>
            <a:off x="4228557" y="4712484"/>
            <a:ext cx="1315628" cy="190500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F9CF58A-76B2-427F-B4DC-BC779145E89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487" b="25785"/>
          <a:stretch/>
        </p:blipFill>
        <p:spPr>
          <a:xfrm>
            <a:off x="8258055" y="2527161"/>
            <a:ext cx="1733746" cy="252923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77B6FAE-A8A1-419B-B92B-CAE921C79EB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1255" b="27663"/>
          <a:stretch/>
        </p:blipFill>
        <p:spPr>
          <a:xfrm>
            <a:off x="2117007" y="3743547"/>
            <a:ext cx="1971640" cy="268000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9104146-D883-4223-B4E8-571181D81BE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2431" t="24451" b="25694"/>
          <a:stretch/>
        </p:blipFill>
        <p:spPr>
          <a:xfrm rot="5400000">
            <a:off x="5731578" y="4905695"/>
            <a:ext cx="1416350" cy="179440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132B595-263A-4506-880D-EBA6C683E52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9071" r="15893" b="10368"/>
          <a:stretch/>
        </p:blipFill>
        <p:spPr>
          <a:xfrm rot="16200000">
            <a:off x="7327950" y="4455454"/>
            <a:ext cx="2529234" cy="197815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F1189CC7-B432-45F0-9AFF-C1EEFEAB887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49852" y="3412958"/>
            <a:ext cx="2385309" cy="318041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707EFA6-DB5C-428A-AD04-872C8A6989B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446" y="2961768"/>
            <a:ext cx="2400300" cy="3200400"/>
          </a:xfrm>
          <a:prstGeom prst="rect">
            <a:avLst/>
          </a:prstGeom>
        </p:spPr>
      </p:pic>
      <p:sp>
        <p:nvSpPr>
          <p:cNvPr id="22" name="Google Shape;300;p9">
            <a:extLst>
              <a:ext uri="{FF2B5EF4-FFF2-40B4-BE49-F238E27FC236}">
                <a16:creationId xmlns:a16="http://schemas.microsoft.com/office/drawing/2014/main" id="{B50B7FAA-F418-44C0-97A9-0838D92FA1D2}"/>
              </a:ext>
            </a:extLst>
          </p:cNvPr>
          <p:cNvSpPr/>
          <p:nvPr/>
        </p:nvSpPr>
        <p:spPr>
          <a:xfrm>
            <a:off x="136354" y="960746"/>
            <a:ext cx="11967411" cy="2612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29 ноября 2024 г. – </a:t>
            </a:r>
            <a:r>
              <a:rPr lang="ru-RU" sz="14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Олимпиада «Умники России» осенний этап (12 дипломов I степени, 8 дипломов II степени, 8 дипломов III степени, 7 сертификатов);</a:t>
            </a:r>
          </a:p>
          <a:p>
            <a:pPr algn="just">
              <a:lnSpc>
                <a:spcPct val="130000"/>
              </a:lnSpc>
            </a:pPr>
            <a:r>
              <a:rPr lang="ru-RU" sz="14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18 января 2025 г. – </a:t>
            </a:r>
            <a:r>
              <a:rPr lang="ru-RU" sz="14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1 место в школьном конкурсе рефератных работ.</a:t>
            </a:r>
          </a:p>
          <a:p>
            <a:pPr algn="just">
              <a:lnSpc>
                <a:spcPct val="130000"/>
              </a:lnSpc>
            </a:pPr>
            <a:r>
              <a:rPr lang="ru-RU" sz="14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19 января 2025 г. –  </a:t>
            </a:r>
            <a:r>
              <a:rPr lang="ru-RU" sz="14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участники программы развития социальной активности обучающихся начальных классов «Орлята России»;</a:t>
            </a:r>
            <a:endParaRPr sz="1400" dirty="0">
              <a:latin typeface="Gill Sans" panose="020B0604020202020204" charset="0"/>
            </a:endParaRPr>
          </a:p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12 февраля 2025 г. – </a:t>
            </a:r>
            <a:r>
              <a:rPr lang="ru-RU" sz="14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Олимпиада «Умники России» зимний этап (14 дипломов I степени, 10 дипломов II степени, 12 дипломов III степени, 8 сертификатов);</a:t>
            </a:r>
            <a:endParaRPr sz="1400" dirty="0">
              <a:solidFill>
                <a:schemeClr val="dk1"/>
              </a:solidFill>
              <a:latin typeface="Gill Sans" panose="020B0604020202020204" charset="0"/>
              <a:ea typeface="Gill Sans"/>
              <a:cs typeface="Gill Sans"/>
              <a:sym typeface="Gill Sans"/>
            </a:endParaRPr>
          </a:p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14 марта 2025 г. - </a:t>
            </a:r>
            <a:r>
              <a:rPr lang="ru-RU" sz="14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окружной конкурс чтецов “Ожившая строка” С. I место;</a:t>
            </a:r>
          </a:p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Февраль 2025 г. </a:t>
            </a:r>
            <a:r>
              <a:rPr lang="ru-RU" sz="14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– Олимпиады </a:t>
            </a:r>
            <a:r>
              <a:rPr lang="ru-RU" sz="1400" dirty="0" err="1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Учи.ру</a:t>
            </a:r>
            <a:r>
              <a:rPr lang="ru-RU" sz="14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 (5 дипломов </a:t>
            </a:r>
            <a:r>
              <a:rPr lang="en-US" sz="14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I </a:t>
            </a:r>
            <a:r>
              <a:rPr lang="ru-RU" sz="14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степени, 3 диплома </a:t>
            </a:r>
            <a:r>
              <a:rPr lang="en-US" sz="14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II </a:t>
            </a:r>
            <a:r>
              <a:rPr lang="ru-RU" sz="1400" dirty="0">
                <a:solidFill>
                  <a:schemeClr val="dk1"/>
                </a:solidFill>
                <a:latin typeface="Gill Sans" panose="020B0604020202020204" charset="0"/>
                <a:ea typeface="Gill Sans"/>
                <a:cs typeface="Gill Sans"/>
                <a:sym typeface="Gill Sans"/>
              </a:rPr>
              <a:t>степени).</a:t>
            </a:r>
            <a:endParaRPr sz="1400" dirty="0">
              <a:solidFill>
                <a:schemeClr val="dk1"/>
              </a:solidFill>
              <a:latin typeface="Gill Sans" panose="020B0604020202020204" charset="0"/>
              <a:ea typeface="Gill Sans"/>
              <a:cs typeface="Gill Sans"/>
              <a:sym typeface="Gill Sans"/>
            </a:endParaRPr>
          </a:p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1" dirty="0">
              <a:solidFill>
                <a:schemeClr val="dk1"/>
              </a:solidFill>
              <a:latin typeface="Gill Sans" panose="020B0604020202020204" charset="0"/>
              <a:ea typeface="Gill Sans"/>
              <a:cs typeface="Gill Sans"/>
              <a:sym typeface="Gill Sans"/>
            </a:endParaRPr>
          </a:p>
        </p:txBody>
      </p:sp>
      <p:sp>
        <p:nvSpPr>
          <p:cNvPr id="23" name="Google Shape;293;p9">
            <a:extLst>
              <a:ext uri="{FF2B5EF4-FFF2-40B4-BE49-F238E27FC236}">
                <a16:creationId xmlns:a16="http://schemas.microsoft.com/office/drawing/2014/main" id="{B5E8E92E-638E-4BC6-9242-4B48BA1F28F0}"/>
              </a:ext>
            </a:extLst>
          </p:cNvPr>
          <p:cNvSpPr txBox="1">
            <a:spLocks/>
          </p:cNvSpPr>
          <p:nvPr/>
        </p:nvSpPr>
        <p:spPr>
          <a:xfrm>
            <a:off x="723014" y="-27493"/>
            <a:ext cx="10745971" cy="1460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539750" algn="ctr">
              <a:spcBef>
                <a:spcPts val="0"/>
              </a:spcBef>
              <a:buClr>
                <a:schemeClr val="dk1"/>
              </a:buClr>
              <a:buSzPts val="4000"/>
              <a:buFont typeface="Gill Sans"/>
              <a:buNone/>
            </a:pPr>
            <a:r>
              <a:rPr lang="ru-RU" sz="3200" b="1" dirty="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Участие учеников в олимпиадах и конкурсах</a:t>
            </a:r>
            <a:endParaRPr lang="ru-RU" sz="3600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4226283-FCB8-4E89-8AC6-46FFED2D2FF1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4436" t="22924" r="17515" b="22470"/>
          <a:stretch/>
        </p:blipFill>
        <p:spPr>
          <a:xfrm rot="16200000">
            <a:off x="10454902" y="1886423"/>
            <a:ext cx="1317158" cy="187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53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2.6 unknown"/>
  <p:tag name="AS_RELEASE_DATE" val="2021.11.30"/>
  <p:tag name="AS_TITLE" val="Aspose.Slides for Java"/>
  <p:tag name="AS_VERSION" val="21.11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企业简介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70FDFE8B-EF21-4DBC-94AD-543F7F21295A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1052</Words>
  <Application>Microsoft Office PowerPoint</Application>
  <PresentationFormat>Широкоэкранный</PresentationFormat>
  <Paragraphs>126</Paragraphs>
  <Slides>10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等线</vt:lpstr>
      <vt:lpstr>等线 Light</vt:lpstr>
      <vt:lpstr>Arial</vt:lpstr>
      <vt:lpstr>Calibri</vt:lpstr>
      <vt:lpstr>Gill Sans</vt:lpstr>
      <vt:lpstr>Lato Hairline</vt:lpstr>
      <vt:lpstr>Lato Light</vt:lpstr>
      <vt:lpstr>Lato Regular</vt:lpstr>
      <vt:lpstr>Office 主题​​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2021-07-13T03:33:01Z</dcterms:created>
  <dcterms:modified xsi:type="dcterms:W3CDTF">2025-04-06T08:47:46Z</dcterms:modified>
</cp:coreProperties>
</file>