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1" r:id="rId3"/>
    <p:sldId id="380" r:id="rId5"/>
    <p:sldId id="425" r:id="rId6"/>
    <p:sldId id="426" r:id="rId7"/>
    <p:sldId id="408" r:id="rId8"/>
    <p:sldId id="409" r:id="rId9"/>
    <p:sldId id="427" r:id="rId10"/>
    <p:sldId id="428" r:id="rId11"/>
    <p:sldId id="382" r:id="rId12"/>
    <p:sldId id="430" r:id="rId13"/>
    <p:sldId id="431" r:id="rId14"/>
    <p:sldId id="437" r:id="rId15"/>
    <p:sldId id="432" r:id="rId16"/>
    <p:sldId id="433" r:id="rId17"/>
    <p:sldId id="434" r:id="rId18"/>
    <p:sldId id="421" r:id="rId19"/>
    <p:sldId id="435" r:id="rId20"/>
    <p:sldId id="422" r:id="rId2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B79"/>
    <a:srgbClr val="24356B"/>
    <a:srgbClr val="F6882E"/>
    <a:srgbClr val="DDDDDD"/>
    <a:srgbClr val="CCFFCC"/>
    <a:srgbClr val="2B3564"/>
    <a:srgbClr val="7AEB6B"/>
    <a:srgbClr val="98FA67"/>
    <a:srgbClr val="99FF66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1299" autoAdjust="0"/>
  </p:normalViewPr>
  <p:slideViewPr>
    <p:cSldViewPr showGuides="1">
      <p:cViewPr varScale="1">
        <p:scale>
          <a:sx n="64" d="100"/>
          <a:sy n="64" d="100"/>
        </p:scale>
        <p:origin x="858" y="102"/>
      </p:cViewPr>
      <p:guideLst>
        <p:guide orient="horz" pos="480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D616C-139C-4346-B220-FB55594F7B9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50503-CAC1-495D-8966-D1BBEDF3B0A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0503-CAC1-495D-8966-D1BBEDF3B0A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</a:fld>
            <a:endParaRPr spc="-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283667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</a:fld>
            <a:endParaRPr spc="-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</a:fld>
            <a:endParaRPr spc="-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</a:fld>
            <a:endParaRPr spc="-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</a:fld>
            <a:endParaRPr spc="-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628453"/>
            <a:ext cx="20104100" cy="9680575"/>
          </a:xfrm>
          <a:custGeom>
            <a:avLst/>
            <a:gdLst/>
            <a:ahLst/>
            <a:cxnLst/>
            <a:rect l="l" t="t" r="r" b="b"/>
            <a:pathLst>
              <a:path w="20104100" h="9680575">
                <a:moveTo>
                  <a:pt x="0" y="9680103"/>
                </a:moveTo>
                <a:lnTo>
                  <a:pt x="20104099" y="9680103"/>
                </a:lnTo>
                <a:lnTo>
                  <a:pt x="20104099" y="0"/>
                </a:lnTo>
                <a:lnTo>
                  <a:pt x="0" y="0"/>
                </a:lnTo>
                <a:lnTo>
                  <a:pt x="0" y="9680103"/>
                </a:lnTo>
                <a:close/>
              </a:path>
            </a:pathLst>
          </a:custGeom>
          <a:solidFill>
            <a:srgbClr val="F3F3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628775"/>
          </a:xfrm>
          <a:custGeom>
            <a:avLst/>
            <a:gdLst/>
            <a:ahLst/>
            <a:cxnLst/>
            <a:rect l="l" t="t" r="r" b="b"/>
            <a:pathLst>
              <a:path w="20104100" h="1628775">
                <a:moveTo>
                  <a:pt x="0" y="1628453"/>
                </a:moveTo>
                <a:lnTo>
                  <a:pt x="20104099" y="1628453"/>
                </a:lnTo>
                <a:lnTo>
                  <a:pt x="20104099" y="0"/>
                </a:lnTo>
                <a:lnTo>
                  <a:pt x="0" y="0"/>
                </a:lnTo>
                <a:lnTo>
                  <a:pt x="0" y="1628453"/>
                </a:lnTo>
                <a:close/>
              </a:path>
            </a:pathLst>
          </a:custGeom>
          <a:solidFill>
            <a:srgbClr val="283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261494" y="0"/>
            <a:ext cx="3843020" cy="1628775"/>
          </a:xfrm>
          <a:custGeom>
            <a:avLst/>
            <a:gdLst/>
            <a:ahLst/>
            <a:cxnLst/>
            <a:rect l="l" t="t" r="r" b="b"/>
            <a:pathLst>
              <a:path w="3843019" h="1628775">
                <a:moveTo>
                  <a:pt x="3842605" y="0"/>
                </a:moveTo>
                <a:lnTo>
                  <a:pt x="514827" y="0"/>
                </a:lnTo>
                <a:lnTo>
                  <a:pt x="486947" y="12239"/>
                </a:lnTo>
                <a:lnTo>
                  <a:pt x="446448" y="32685"/>
                </a:lnTo>
                <a:lnTo>
                  <a:pt x="407226" y="55196"/>
                </a:lnTo>
                <a:lnTo>
                  <a:pt x="369354" y="79702"/>
                </a:lnTo>
                <a:lnTo>
                  <a:pt x="332902" y="106129"/>
                </a:lnTo>
                <a:lnTo>
                  <a:pt x="297944" y="134408"/>
                </a:lnTo>
                <a:lnTo>
                  <a:pt x="264549" y="164465"/>
                </a:lnTo>
                <a:lnTo>
                  <a:pt x="232790" y="196229"/>
                </a:lnTo>
                <a:lnTo>
                  <a:pt x="202738" y="229629"/>
                </a:lnTo>
                <a:lnTo>
                  <a:pt x="174465" y="264593"/>
                </a:lnTo>
                <a:lnTo>
                  <a:pt x="148043" y="301050"/>
                </a:lnTo>
                <a:lnTo>
                  <a:pt x="123543" y="338927"/>
                </a:lnTo>
                <a:lnTo>
                  <a:pt x="101036" y="378153"/>
                </a:lnTo>
                <a:lnTo>
                  <a:pt x="80594" y="418657"/>
                </a:lnTo>
                <a:lnTo>
                  <a:pt x="62289" y="460367"/>
                </a:lnTo>
                <a:lnTo>
                  <a:pt x="46193" y="503211"/>
                </a:lnTo>
                <a:lnTo>
                  <a:pt x="32377" y="547117"/>
                </a:lnTo>
                <a:lnTo>
                  <a:pt x="20912" y="592015"/>
                </a:lnTo>
                <a:lnTo>
                  <a:pt x="11870" y="637831"/>
                </a:lnTo>
                <a:lnTo>
                  <a:pt x="5323" y="684495"/>
                </a:lnTo>
                <a:lnTo>
                  <a:pt x="1342" y="731936"/>
                </a:lnTo>
                <a:lnTo>
                  <a:pt x="0" y="780080"/>
                </a:lnTo>
                <a:lnTo>
                  <a:pt x="1342" y="828221"/>
                </a:lnTo>
                <a:lnTo>
                  <a:pt x="5323" y="875657"/>
                </a:lnTo>
                <a:lnTo>
                  <a:pt x="11870" y="922317"/>
                </a:lnTo>
                <a:lnTo>
                  <a:pt x="20912" y="968129"/>
                </a:lnTo>
                <a:lnTo>
                  <a:pt x="32377" y="1013022"/>
                </a:lnTo>
                <a:lnTo>
                  <a:pt x="46193" y="1056925"/>
                </a:lnTo>
                <a:lnTo>
                  <a:pt x="62289" y="1099764"/>
                </a:lnTo>
                <a:lnTo>
                  <a:pt x="80594" y="1141470"/>
                </a:lnTo>
                <a:lnTo>
                  <a:pt x="101036" y="1181970"/>
                </a:lnTo>
                <a:lnTo>
                  <a:pt x="123543" y="1221192"/>
                </a:lnTo>
                <a:lnTo>
                  <a:pt x="148043" y="1259066"/>
                </a:lnTo>
                <a:lnTo>
                  <a:pt x="174465" y="1295519"/>
                </a:lnTo>
                <a:lnTo>
                  <a:pt x="202738" y="1330479"/>
                </a:lnTo>
                <a:lnTo>
                  <a:pt x="232790" y="1363876"/>
                </a:lnTo>
                <a:lnTo>
                  <a:pt x="264549" y="1395637"/>
                </a:lnTo>
                <a:lnTo>
                  <a:pt x="297944" y="1425691"/>
                </a:lnTo>
                <a:lnTo>
                  <a:pt x="332902" y="1453966"/>
                </a:lnTo>
                <a:lnTo>
                  <a:pt x="369354" y="1480391"/>
                </a:lnTo>
                <a:lnTo>
                  <a:pt x="407226" y="1504894"/>
                </a:lnTo>
                <a:lnTo>
                  <a:pt x="446448" y="1527403"/>
                </a:lnTo>
                <a:lnTo>
                  <a:pt x="486947" y="1547847"/>
                </a:lnTo>
                <a:lnTo>
                  <a:pt x="528652" y="1566154"/>
                </a:lnTo>
                <a:lnTo>
                  <a:pt x="571493" y="1582252"/>
                </a:lnTo>
                <a:lnTo>
                  <a:pt x="615396" y="1596071"/>
                </a:lnTo>
                <a:lnTo>
                  <a:pt x="660290" y="1607537"/>
                </a:lnTo>
                <a:lnTo>
                  <a:pt x="706105" y="1616580"/>
                </a:lnTo>
                <a:lnTo>
                  <a:pt x="752767" y="1623128"/>
                </a:lnTo>
                <a:lnTo>
                  <a:pt x="800206" y="1627110"/>
                </a:lnTo>
                <a:lnTo>
                  <a:pt x="848351" y="1628453"/>
                </a:lnTo>
                <a:lnTo>
                  <a:pt x="3842605" y="1628453"/>
                </a:lnTo>
                <a:lnTo>
                  <a:pt x="3842605" y="0"/>
                </a:lnTo>
                <a:close/>
              </a:path>
            </a:pathLst>
          </a:custGeom>
          <a:solidFill>
            <a:srgbClr val="6CB9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111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1558" y="3602780"/>
            <a:ext cx="11001375" cy="3836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283667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543712" y="10557860"/>
            <a:ext cx="398144" cy="69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</a:fld>
            <a:endParaRPr spc="-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webp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3F3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1670050" y="3292475"/>
            <a:ext cx="165874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2435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развить исследовательские умения в рамках учебных предметов?»</a:t>
            </a:r>
            <a:endParaRPr lang="ru-RU" sz="7200" b="1" dirty="0" smtClean="0">
              <a:solidFill>
                <a:srgbClr val="2435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9250" y="7026275"/>
            <a:ext cx="14478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2435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Назарова Александра Михайловна, </a:t>
            </a:r>
            <a:endParaRPr lang="ru-RU" sz="4800" dirty="0" smtClean="0">
              <a:solidFill>
                <a:srgbClr val="2435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2435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МБОУ «СОШ № 14 </a:t>
            </a:r>
            <a:endParaRPr lang="ru-RU" sz="4800" dirty="0" smtClean="0">
              <a:solidFill>
                <a:srgbClr val="2435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2435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Уссурийска УГО» Приморского края</a:t>
            </a:r>
            <a:endParaRPr lang="ru-RU" sz="4800" dirty="0">
              <a:solidFill>
                <a:srgbClr val="2435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0650" y="9998075"/>
            <a:ext cx="1447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mtClean="0">
                <a:solidFill>
                  <a:srgbClr val="2435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2025 г.</a:t>
            </a:r>
            <a:endParaRPr lang="ru-RU" sz="4000" dirty="0">
              <a:solidFill>
                <a:srgbClr val="2435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>
            <a:clrChange>
              <a:clrFrom>
                <a:srgbClr val="F9F9ED">
                  <a:alpha val="100000"/>
                </a:srgbClr>
              </a:clrFrom>
              <a:clrTo>
                <a:srgbClr val="F9F9E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650" y="473075"/>
            <a:ext cx="5070475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6. Наблюдение, опыт, эксперимент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52438" y="1729740"/>
            <a:ext cx="1919922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ru-RU" altLang="en-US" sz="4000" kern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Известно, что для прорастания семян необходимы определённые условия. Инна решила выяснить, как на прорастание семян влияет наличие воздуха. Для этого она взяла два стакана и положила в каждый стакан по десять зёрен пшеницы, заранее отобранных для проращивания. В один стакан она налила немного воды так, чтобы вода только прикрыла зёрна, а другой наполнила водой доверху. Оба стакана она поставила на стол в кухне и в течение двух дней наблюдала за прорастанием зёрен.</a:t>
            </a:r>
            <a:endParaRPr lang="ru-RU" altLang="en-US" sz="4000" kern="0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9" name="Замещающее содержимое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018723" y="5730875"/>
            <a:ext cx="10066655" cy="3081020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452755" y="9007475"/>
            <a:ext cx="192195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4000" kern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Количество зёрен в стаканах:                          одинаковое / различное</a:t>
            </a:r>
            <a:endParaRPr lang="ru-RU" altLang="en-US" sz="4000" kern="0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r>
              <a:rPr lang="ru-RU" altLang="en-US" sz="4000" kern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Освещённость зёрен в стаканах:                     одинаковая / различная</a:t>
            </a:r>
            <a:endParaRPr lang="ru-RU" altLang="en-US" sz="4000" kern="0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r>
              <a:rPr lang="ru-RU" altLang="en-US" sz="4000" kern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Доступ воздуха к зёрнам в стаканах:              одинаковый / различный</a:t>
            </a:r>
            <a:endParaRPr lang="ru-RU" altLang="en-US" sz="4000" kern="0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6. Наблюдение, опыт, эксперимент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52438" y="1729740"/>
            <a:ext cx="1919922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ru-RU" altLang="en-US" sz="4000" kern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Известно, что для прорастания семян необходимы определённые условия. Инна решила выяснить, как на прорастание семян влияет наличие воздуха. Для этого она взяла два стакана и положила в каждый стакан по десять зёрен пшеницы, заранее отобранных для проращивания. В один стакан она налила немного воды так, чтобы вода только прикрыла зёрна, а другой наполнила водой доверху. Оба стакана она поставила на стол в кухне и в течение двух дней наблюдала за прорастанием зёрен.</a:t>
            </a:r>
            <a:endParaRPr lang="ru-RU" altLang="en-US" sz="4000" kern="0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52755" y="7465695"/>
            <a:ext cx="1919859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ru-RU" altLang="en-US" sz="4000" kern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6.2. Какие подсчёты и сравнения надо проводить Инне, чтобы определить, как влияет наличие воздуха на прорастание семян?</a:t>
            </a:r>
            <a:endParaRPr lang="ru-RU" altLang="en-US" sz="4000" kern="0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52755" y="8931275"/>
            <a:ext cx="191985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ru-RU" altLang="en-US" sz="4000" kern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6.3. Если бы Инна захотела выяснить, как влияет температура окружающей среды на прорастание зёрен пшеницы, с помощью какого опыта она могла бы это сделать? Опиши этот опыт.</a:t>
            </a:r>
            <a:endParaRPr lang="ru-RU" altLang="en-US" sz="4000" kern="0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125970" y="5654675"/>
            <a:ext cx="5852160" cy="17913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840" y="378460"/>
            <a:ext cx="18023840" cy="830580"/>
          </a:xfrm>
        </p:spPr>
        <p:txBody>
          <a:bodyPr wrap="square"/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6. Наблюдение, опыт, эксперимент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373" y="2073275"/>
            <a:ext cx="18969355" cy="8063865"/>
          </a:xfrm>
        </p:spPr>
        <p:txBody>
          <a:bodyPr wrap="square"/>
          <a:lstStyle/>
          <a:p>
            <a:pPr indent="449580" algn="just" eaLnBrk="1" fontAlgn="auto" latinLnBrk="0" hangingPunct="1">
              <a:lnSpc>
                <a:spcPct val="100000"/>
              </a:lnSpc>
              <a:spcAft>
                <a:spcPts val="0"/>
              </a:spcAft>
            </a:pPr>
            <a:r>
              <a:rPr lang="ru-RU" altLang="en-US" sz="40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Алгоритм работы </a:t>
            </a:r>
            <a:endParaRPr lang="ru-RU" altLang="en-US" sz="40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49580" algn="just" eaLnBrk="1" fontAlgn="auto" latinLnBrk="0" hangingPunct="1">
              <a:lnSpc>
                <a:spcPct val="100000"/>
              </a:lnSpc>
              <a:spcAft>
                <a:spcPts val="0"/>
              </a:spcAft>
            </a:pPr>
            <a:endParaRPr lang="ru-RU" altLang="en-US" sz="2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0" algn="ju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ru-RU" altLang="en-US" sz="40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Предварительная работа с текстом</a:t>
            </a:r>
            <a:endParaRPr lang="ru-RU" altLang="en-US" sz="40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0" algn="ju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</a:pPr>
            <a:endParaRPr lang="ru-RU" altLang="en-US" sz="24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Внимательно прочитай текст - описание опыта. 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Обведи (выдели цветом) цель - ради чего проводится опыт. Обычно эта информация содержится в первых двух предложениях.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Перечитай ещё раз, что было сделано для проведения опыта: какие предметы брали, какие создавали условия. Что было одинаковым, что было различным - выдели разным цветом (подчеркни разным способом).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Найди результат наблюдения (если он есть).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Если к тексту предлагается рисунок или схема, рассмотри её. Это поможет понять, как проводился опыт.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840" y="378460"/>
            <a:ext cx="18023840" cy="830580"/>
          </a:xfrm>
        </p:spPr>
        <p:txBody>
          <a:bodyPr wrap="square"/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6. Наблюдение, опыт, эксперимент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373" y="2073275"/>
            <a:ext cx="18969355" cy="4308475"/>
          </a:xfrm>
        </p:spPr>
        <p:txBody>
          <a:bodyPr wrap="square"/>
          <a:lstStyle/>
          <a:p>
            <a:pPr indent="449580" algn="just" eaLnBrk="1" fontAlgn="auto" latinLnBrk="0" hangingPunct="1">
              <a:lnSpc>
                <a:spcPct val="100000"/>
              </a:lnSpc>
              <a:spcAft>
                <a:spcPts val="0"/>
              </a:spcAft>
            </a:pPr>
            <a:r>
              <a:rPr lang="ru-RU" altLang="en-US" sz="40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Алгоритм работы </a:t>
            </a:r>
            <a:endParaRPr lang="ru-RU" altLang="en-US" sz="40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49580" algn="just" eaLnBrk="1" fontAlgn="auto" latinLnBrk="0" hangingPunct="1">
              <a:lnSpc>
                <a:spcPct val="100000"/>
              </a:lnSpc>
              <a:spcAft>
                <a:spcPts val="0"/>
              </a:spcAft>
            </a:pP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0" algn="ju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ru-RU" altLang="en-US" sz="40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6.1. </a:t>
            </a:r>
            <a:r>
              <a:rPr lang="ru-RU" altLang="en-US" sz="40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Сравнение условий проведения опыта/эксперимента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0" algn="ju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</a:pP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Вернись к тексту. Найди информацию об общем и различном (уже подчёркнуто или выделено цветом). 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Подчеркни необходимые слова (одинаковое/различное) для каждого условия.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840" y="378460"/>
            <a:ext cx="18023840" cy="830580"/>
          </a:xfrm>
        </p:spPr>
        <p:txBody>
          <a:bodyPr wrap="square"/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6. Наблюдение, опыт, эксперимент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373" y="1692275"/>
            <a:ext cx="18969355" cy="8802370"/>
          </a:xfrm>
        </p:spPr>
        <p:txBody>
          <a:bodyPr wrap="square"/>
          <a:lstStyle/>
          <a:p>
            <a:pPr indent="0" algn="ju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ru-RU" altLang="en-US" sz="40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6.2. </a:t>
            </a:r>
            <a:r>
              <a:rPr lang="ru-RU" altLang="en-US" sz="40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Формулирование вывода о влиянии; о форме влияния; подбор необходимых способов действий (измерение и сравнение) для формулирования вывода.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0" algn="ju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</a:pPr>
            <a:endParaRPr lang="ru-RU" altLang="en-US" sz="16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Вернись к тексту. Найди информацию о результате наблюдения. 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Запиши ответ, опираясь на вопрос. Например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200150" lvl="1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«...сделай вывод о том, ВЛИЯЕТ ли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условие 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на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результат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»: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Условие 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(влияет / не влияет) на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результат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ru-RU" altLang="en-US" sz="4000" b="0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200150" lvl="1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«... с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делай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вывод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о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том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КАК 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повлияло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условие 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на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результат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»: Чем больше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условие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тем (больше / меньше)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результат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ru-RU" altLang="en-US" sz="4000" b="0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200150" lvl="1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«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Какие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ИЗМЕРЕНИЯ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и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СРАВНЕНИЯ 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надо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проводить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чтобы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выяснить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влияет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ли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условие 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на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результат</a:t>
            </a:r>
            <a:r>
              <a:rPr lang="en-US" altLang="ru-RU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?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ru-RU" altLang="en-US" sz="4000" b="0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lvl="1" indent="0" algn="ju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ru-RU" altLang="en-US" sz="3600" b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Обычно при таком вопросе в самом описании опыта результаты наблюдения не даны.</a:t>
            </a:r>
            <a:endParaRPr lang="ru-RU" altLang="en-US" sz="3600" b="1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lvl="1" indent="0" algn="ju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Подумай, на что необходимо обратить внимание, чтобы сделать вывод. Что для этого нужно ИЗМЕРИТЬ (узнать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длину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массу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ru-RU" altLang="en-US" sz="4000" b="0" i="1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время</a:t>
            </a: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...) и СРАВНИТЬ (указать разницу в результате измерения).</a:t>
            </a:r>
            <a:endParaRPr lang="ru-RU" altLang="en-US" sz="4000" b="0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840" y="378460"/>
            <a:ext cx="18023840" cy="830580"/>
          </a:xfrm>
        </p:spPr>
        <p:txBody>
          <a:bodyPr wrap="square"/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6. Наблюдение, опыт, эксперимент</a:t>
            </a:r>
            <a:endParaRPr 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373" y="2606675"/>
            <a:ext cx="18969355" cy="5539740"/>
          </a:xfrm>
        </p:spPr>
        <p:txBody>
          <a:bodyPr wrap="square"/>
          <a:lstStyle/>
          <a:p>
            <a:pPr indent="0" algn="ju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ru-RU" altLang="en-US" sz="40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6.3. </a:t>
            </a:r>
            <a:r>
              <a:rPr lang="ru-RU" altLang="en-US" sz="40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Описание опыта/эксперимента с новой целью / изменёнными условиями.</a:t>
            </a:r>
            <a:endParaRPr lang="ru-RU" altLang="en-US" sz="40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indent="0" algn="ju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</a:pP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Внимательно прочитай задание. Найди в задании, какое условие теперь нужно проверить.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Вернись к описанию опыта. Найди информацию о ЦЕЛИ. 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Измени цель, опираясь на задание: какое условие теперь нужно проверить?</a:t>
            </a:r>
            <a:endParaRPr lang="ru-RU" altLang="en-US" sz="4000" b="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Перечитай описание опыта. Подумай, какие ТЕПЕРЬ условия должны быть одинаковыми, а какое (ОДНО) должно </a:t>
            </a:r>
            <a:r>
              <a:rPr lang="ru-RU" altLang="en-US" sz="4000" u="sng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отличаться.</a:t>
            </a:r>
            <a:endParaRPr lang="ru-RU" altLang="en-US" sz="4000" u="sng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indent="-742950" algn="just" eaLnBrk="1" fontAlgn="auto" latinLnBrk="0" hangingPunct="1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altLang="en-US" sz="4000" b="0" dirty="0">
                <a:solidFill>
                  <a:srgbClr val="283667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Запиши новое описание опыта, опираясь на уже данный текст.</a:t>
            </a:r>
            <a:endParaRPr lang="ru-RU" altLang="en-US" sz="4000" b="0" u="sng" dirty="0">
              <a:solidFill>
                <a:srgbClr val="283667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4"/>
          <p:cNvSpPr>
            <a:spLocks noGrp="1"/>
          </p:cNvSpPr>
          <p:nvPr/>
        </p:nvSpPr>
        <p:spPr>
          <a:xfrm>
            <a:off x="574040" y="378460"/>
            <a:ext cx="17323435" cy="83058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И всё же, как быть с исследованием?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Замещающее содержимое 8"/>
          <p:cNvPicPr>
            <a:picLocks noChangeAspect="1"/>
          </p:cNvPicPr>
          <p:nvPr>
            <p:ph sz="half" idx="3"/>
          </p:nvPr>
        </p:nvPicPr>
        <p:blipFill>
          <a:blip r:embed="rId1"/>
          <a:stretch>
            <a:fillRect/>
          </a:stretch>
        </p:blipFill>
        <p:spPr>
          <a:xfrm>
            <a:off x="9290685" y="5020945"/>
            <a:ext cx="10456545" cy="5882005"/>
          </a:xfrm>
          <a:prstGeom prst="rect">
            <a:avLst/>
          </a:prstGeom>
        </p:spPr>
      </p:pic>
      <p:pic>
        <p:nvPicPr>
          <p:cNvPr id="3" name="Изображение 2" descr="Слайд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997075"/>
            <a:ext cx="8471535" cy="63538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Слайд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0" y="168275"/>
            <a:ext cx="7535531" cy="5652000"/>
          </a:xfrm>
          <a:prstGeom prst="rect">
            <a:avLst/>
          </a:prstGeom>
        </p:spPr>
      </p:pic>
      <p:pic>
        <p:nvPicPr>
          <p:cNvPr id="6" name="Изображение 5" descr="Слайд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0" y="5579745"/>
            <a:ext cx="7535567" cy="5652000"/>
          </a:xfrm>
          <a:prstGeom prst="rect">
            <a:avLst/>
          </a:prstGeom>
        </p:spPr>
      </p:pic>
      <p:pic>
        <p:nvPicPr>
          <p:cNvPr id="7" name="Изображение 6" descr="Слайд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5650" y="168275"/>
            <a:ext cx="7535079" cy="5652000"/>
          </a:xfrm>
          <a:prstGeom prst="rect">
            <a:avLst/>
          </a:prstGeom>
        </p:spPr>
      </p:pic>
      <p:pic>
        <p:nvPicPr>
          <p:cNvPr id="8" name="Изображение 7" descr="Слайд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840" y="5579745"/>
            <a:ext cx="7535153" cy="5652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976995" y="396875"/>
            <a:ext cx="2026285" cy="1214755"/>
          </a:xfrm>
        </p:spPr>
        <p:txBody>
          <a:bodyPr>
            <a:noAutofit/>
          </a:bodyPr>
          <a:p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2" descr="IMG_20230421_124631"/>
          <p:cNvPicPr>
            <a:picLocks noChangeAspect="1"/>
          </p:cNvPicPr>
          <p:nvPr>
            <p:ph sz="half" idx="1"/>
          </p:nvPr>
        </p:nvPicPr>
        <p:blipFill>
          <a:blip r:embed="rId1">
            <a:lum bright="12000" contrast="12000"/>
          </a:blip>
          <a:srcRect/>
          <a:stretch>
            <a:fillRect/>
          </a:stretch>
        </p:blipFill>
        <p:spPr>
          <a:xfrm rot="16200000">
            <a:off x="1238566" y="-827976"/>
            <a:ext cx="5580000" cy="74602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Изображение 1" descr="IMG_20230421_12440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61850" y="92075"/>
            <a:ext cx="7460483" cy="5580000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27000"/>
          </a:effectLst>
        </p:spPr>
      </p:pic>
      <p:pic>
        <p:nvPicPr>
          <p:cNvPr id="3" name="Изображение 7" descr="IMG_20230421_131014"/>
          <p:cNvPicPr>
            <a:picLocks noChangeAspect="1"/>
          </p:cNvPicPr>
          <p:nvPr/>
        </p:nvPicPr>
        <p:blipFill>
          <a:blip r:embed="rId3"/>
          <a:srcRect t="5732" b="15683"/>
          <a:stretch>
            <a:fillRect/>
          </a:stretch>
        </p:blipFill>
        <p:spPr>
          <a:xfrm>
            <a:off x="10509250" y="5578475"/>
            <a:ext cx="7459364" cy="5580000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27000"/>
          </a:effectLst>
        </p:spPr>
      </p:pic>
      <p:pic>
        <p:nvPicPr>
          <p:cNvPr id="2" name="Изображение 1" descr="IMG_20230421_131128"/>
          <p:cNvPicPr>
            <a:picLocks noChangeAspect="1"/>
          </p:cNvPicPr>
          <p:nvPr/>
        </p:nvPicPr>
        <p:blipFill>
          <a:blip r:embed="rId4">
            <a:lum bright="12000" contrast="12000"/>
          </a:blip>
          <a:stretch>
            <a:fillRect/>
          </a:stretch>
        </p:blipFill>
        <p:spPr>
          <a:xfrm>
            <a:off x="2051050" y="5502275"/>
            <a:ext cx="7459479" cy="55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976995" y="396875"/>
            <a:ext cx="2026285" cy="1214755"/>
          </a:xfrm>
        </p:spPr>
        <p:txBody>
          <a:bodyPr>
            <a:noAutofit/>
          </a:bodyPr>
          <a:p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2023 г. 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250" y="396875"/>
            <a:ext cx="19218275" cy="1214755"/>
          </a:xfrm>
        </p:spPr>
        <p:txBody>
          <a:bodyPr>
            <a:noAutofit/>
          </a:bodyPr>
          <a:p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Проектирование (по А.И.Савенкову)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3"/>
          </p:nvPr>
        </p:nvSpPr>
        <p:spPr>
          <a:xfrm>
            <a:off x="1060450" y="2219960"/>
            <a:ext cx="12889865" cy="2215515"/>
          </a:xfrm>
        </p:spPr>
        <p:txBody>
          <a:bodyPr wrap="square"/>
          <a:p>
            <a:pPr indent="0" algn="l">
              <a:buNone/>
            </a:pPr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endParaRPr lang="ru-RU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buNone/>
            </a:pPr>
            <a:endParaRPr lang="ru-RU" altLang="en-US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en-US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ее содержимое 5"/>
          <p:cNvSpPr>
            <a:spLocks noGrp="1"/>
          </p:cNvSpPr>
          <p:nvPr/>
        </p:nvSpPr>
        <p:spPr>
          <a:xfrm>
            <a:off x="1060450" y="5197475"/>
            <a:ext cx="13037820" cy="2277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100" b="1" i="0">
                <a:solidFill>
                  <a:srgbClr val="283667"/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0" algn="l">
              <a:buNone/>
            </a:pPr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ПРОЕКТИРОВАНИЕ</a:t>
            </a:r>
            <a:endParaRPr lang="ru-RU" altLang="en-US" sz="4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endParaRPr lang="ru-RU" altLang="en-US" sz="4000" b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прототипа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прообраза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предполагаемого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возможного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en-US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76450" y="2987675"/>
            <a:ext cx="4833620" cy="67671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250" y="396875"/>
            <a:ext cx="19218275" cy="1214755"/>
          </a:xfrm>
        </p:spPr>
        <p:txBody>
          <a:bodyPr>
            <a:noAutofit/>
          </a:bodyPr>
          <a:p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исследования (по А.И.Савенкову)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3"/>
          </p:nvPr>
        </p:nvSpPr>
        <p:spPr>
          <a:xfrm>
            <a:off x="1060450" y="2372360"/>
            <a:ext cx="12889865" cy="4924425"/>
          </a:xfrm>
        </p:spPr>
        <p:txBody>
          <a:bodyPr wrap="square"/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(проблема)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 работы (подбор методов сбора, обработки и анализа информации)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плану 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выводов (соотнесение цели и результата)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76450" y="2987675"/>
            <a:ext cx="4833620" cy="676719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50" y="7763510"/>
            <a:ext cx="5121275" cy="307276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250" y="396875"/>
            <a:ext cx="19218275" cy="1214755"/>
          </a:xfrm>
        </p:spPr>
        <p:txBody>
          <a:bodyPr>
            <a:noAutofit/>
          </a:bodyPr>
          <a:p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исследование 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3"/>
          </p:nvPr>
        </p:nvSpPr>
        <p:spPr>
          <a:xfrm>
            <a:off x="1060450" y="2981960"/>
            <a:ext cx="12889865" cy="6771005"/>
          </a:xfrm>
        </p:spPr>
        <p:txBody>
          <a:bodyPr wrap="square"/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(проблема)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 работы (подбор методов сбора, обработки и анализа информации)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плану 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ru-RU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выводов (соотнесение цели и результата)</a:t>
            </a:r>
            <a:endParaRPr 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мещающее содержимое 5"/>
          <p:cNvSpPr>
            <a:spLocks noGrp="1"/>
          </p:cNvSpPr>
          <p:nvPr/>
        </p:nvSpPr>
        <p:spPr>
          <a:xfrm>
            <a:off x="7080250" y="2835275"/>
            <a:ext cx="2808605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100" b="1" i="0">
                <a:solidFill>
                  <a:srgbClr val="283667"/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Wingdings" panose="05000000000000000000" charset="0"/>
              <a:buNone/>
            </a:pPr>
            <a:r>
              <a:rPr lang="ru-RU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Где?</a:t>
            </a:r>
            <a:endParaRPr lang="ru-RU" alt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мещающее содержимое 5"/>
          <p:cNvSpPr>
            <a:spLocks noGrp="1"/>
          </p:cNvSpPr>
          <p:nvPr/>
        </p:nvSpPr>
        <p:spPr>
          <a:xfrm>
            <a:off x="15538450" y="6645275"/>
            <a:ext cx="2808605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100" b="1" i="0">
                <a:solidFill>
                  <a:srgbClr val="283667"/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Wingdings" panose="05000000000000000000" charset="0"/>
              <a:buNone/>
            </a:pPr>
            <a:r>
              <a:rPr lang="ru-RU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Как?</a:t>
            </a:r>
            <a:endParaRPr lang="ru-RU" alt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Замещающее содержимое 10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57450" y="1920875"/>
            <a:ext cx="4770120" cy="4770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Замещающее содержимое 5"/>
          <p:cNvSpPr>
            <a:spLocks noGrp="1"/>
          </p:cNvSpPr>
          <p:nvPr/>
        </p:nvSpPr>
        <p:spPr>
          <a:xfrm>
            <a:off x="16148050" y="1844675"/>
            <a:ext cx="2808605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100" b="1" i="0">
                <a:solidFill>
                  <a:srgbClr val="283667"/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Wingdings" panose="05000000000000000000" charset="0"/>
              <a:buNone/>
            </a:pPr>
            <a:r>
              <a:rPr lang="ru-RU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КОГДА?</a:t>
            </a:r>
            <a:endParaRPr lang="ru-RU" alt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4040" y="378460"/>
            <a:ext cx="18608675" cy="1111250"/>
          </a:xfrm>
        </p:spPr>
        <p:txBody>
          <a:bodyPr>
            <a:noAutofit/>
          </a:bodyPr>
          <a:p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исследовательские умения (по ФГОС НОО 2021)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sz="half" idx="2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450" y="1920875"/>
            <a:ext cx="14272260" cy="2754630"/>
          </a:xfrm>
          <a:prstGeom prst="rect">
            <a:avLst/>
          </a:prstGeom>
        </p:spPr>
      </p:pic>
      <p:pic>
        <p:nvPicPr>
          <p:cNvPr id="4" name="Замещающее содержимое 3"/>
          <p:cNvPicPr>
            <a:picLocks noChangeAspect="1"/>
          </p:cNvPicPr>
          <p:nvPr>
            <p:ph sz="half" idx="3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050" y="4359275"/>
            <a:ext cx="14464665" cy="6503670"/>
          </a:xfrm>
          <a:prstGeom prst="rect">
            <a:avLst/>
          </a:prstGeom>
        </p:spPr>
      </p:pic>
      <p:sp>
        <p:nvSpPr>
          <p:cNvPr id="12" name="Замещающее содержимое 5"/>
          <p:cNvSpPr>
            <a:spLocks noGrp="1"/>
          </p:cNvSpPr>
          <p:nvPr/>
        </p:nvSpPr>
        <p:spPr>
          <a:xfrm>
            <a:off x="16737965" y="8544560"/>
            <a:ext cx="2808605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100" b="1" i="0">
                <a:solidFill>
                  <a:srgbClr val="283667"/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Wingdings" panose="05000000000000000000" charset="0"/>
              <a:buNone/>
            </a:pPr>
            <a:r>
              <a:rPr lang="ru-RU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+ ФРП</a:t>
            </a:r>
            <a:endParaRPr lang="ru-RU" alt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50" y="2073275"/>
            <a:ext cx="4747260" cy="47155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650" y="396875"/>
            <a:ext cx="17088485" cy="1214755"/>
          </a:xfrm>
        </p:spPr>
        <p:txBody>
          <a:bodyPr>
            <a:noAutofit/>
          </a:bodyPr>
          <a:p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Конкретнее...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4"/>
          <p:cNvSpPr>
            <a:spLocks noGrp="1"/>
          </p:cNvSpPr>
          <p:nvPr/>
        </p:nvSpPr>
        <p:spPr>
          <a:xfrm>
            <a:off x="1031240" y="1826260"/>
            <a:ext cx="17323435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lvl="0" algn="l">
              <a:buClrTx/>
              <a:buSzTx/>
              <a:buFontTx/>
            </a:pPr>
            <a:r>
              <a:rPr lang="ru-RU" altLang="en-US" sz="4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ФРП Математика</a:t>
            </a:r>
            <a:endParaRPr lang="ru-RU" altLang="en-US" sz="4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Замещающее содержимое 9"/>
          <p:cNvSpPr>
            <a:spLocks noGrp="1"/>
          </p:cNvSpPr>
          <p:nvPr>
            <p:ph sz="half" idx="3"/>
          </p:nvPr>
        </p:nvSpPr>
        <p:spPr>
          <a:xfrm>
            <a:off x="513080" y="2448560"/>
            <a:ext cx="19077940" cy="3323590"/>
          </a:xfrm>
        </p:spPr>
        <p:txBody>
          <a:bodyPr wrap="square"/>
          <a:p>
            <a:pPr marL="571500" indent="-571500" algn="just">
              <a:buFont typeface="Wingdings" panose="05000000000000000000" charset="0"/>
              <a:buChar char="ü"/>
            </a:pP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выбранному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основанию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одно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расчётной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геометрическим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ru-RU" altLang="en-US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050" y="6769100"/>
            <a:ext cx="19083020" cy="38779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p>
            <a:pPr marL="571500" lvl="0" indent="-571500" algn="just">
              <a:buClrTx/>
              <a:buSzTx/>
              <a:buFont typeface="Wingdings" panose="05000000000000000000" charset="0"/>
              <a:buChar char="ü"/>
            </a:pP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проводить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несложные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наблюдения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природе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сезонные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изменения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поведение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животных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предложенному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самостоятельно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составленному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плану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основе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результатов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совместных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одноклассниками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наблюдений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парах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группах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делать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выводы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endParaRPr lang="en-US" altLang="ru-RU" sz="3600" kern="0">
              <a:solidFill>
                <a:srgbClr val="2836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71500" lvl="0" indent="-571500" algn="just">
              <a:buClrTx/>
              <a:buSzTx/>
              <a:buFont typeface="Wingdings" panose="05000000000000000000" charset="0"/>
              <a:buChar char="ü"/>
            </a:pP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устанавливать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зависимость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между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внешним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видом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особенностями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поведения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условиями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жизни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животного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endParaRPr lang="en-US" altLang="ru-RU" sz="3600" kern="0">
              <a:solidFill>
                <a:srgbClr val="2836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71500" lvl="0" indent="-571500" algn="just">
              <a:buClrTx/>
              <a:buSzTx/>
              <a:buFont typeface="Wingdings" panose="05000000000000000000" charset="0"/>
              <a:buChar char="ü"/>
            </a:pP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определять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процессе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рассматривания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объектов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явлений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существенные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признаки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отношения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между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объектами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явлениями</a:t>
            </a:r>
            <a:r>
              <a:rPr lang="ru-RU" altLang="en-US" sz="3600" kern="0">
                <a:solidFill>
                  <a:srgbClr val="2836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,...</a:t>
            </a:r>
            <a:endParaRPr lang="ru-RU" altLang="en-US" sz="3600" kern="0">
              <a:solidFill>
                <a:srgbClr val="2836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Заголовок 4"/>
          <p:cNvSpPr>
            <a:spLocks noGrp="1"/>
          </p:cNvSpPr>
          <p:nvPr/>
        </p:nvSpPr>
        <p:spPr>
          <a:xfrm>
            <a:off x="1082040" y="5991860"/>
            <a:ext cx="17323435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ru-RU" altLang="en-US" sz="4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ФРП Окружающий мир</a:t>
            </a:r>
            <a:endParaRPr lang="ru-RU" altLang="en-US" sz="4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450" y="396875"/>
            <a:ext cx="17088485" cy="1214755"/>
          </a:xfrm>
        </p:spPr>
        <p:txBody>
          <a:bodyPr>
            <a:noAutofit/>
          </a:bodyPr>
          <a:p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даже...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4"/>
          <p:cNvSpPr>
            <a:spLocks noGrp="1"/>
          </p:cNvSpPr>
          <p:nvPr/>
        </p:nvSpPr>
        <p:spPr>
          <a:xfrm>
            <a:off x="1031240" y="1826260"/>
            <a:ext cx="17323435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lvl="0" algn="l">
              <a:buClrTx/>
              <a:buSzTx/>
              <a:buFontTx/>
            </a:pPr>
            <a:r>
              <a:rPr lang="ru-RU" altLang="en-US" sz="4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ФРП Музыка</a:t>
            </a:r>
            <a:endParaRPr lang="ru-RU" altLang="en-US" sz="4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Замещающее содержимое 9"/>
          <p:cNvSpPr>
            <a:spLocks noGrp="1"/>
          </p:cNvSpPr>
          <p:nvPr>
            <p:ph sz="half" idx="3"/>
          </p:nvPr>
        </p:nvSpPr>
        <p:spPr>
          <a:xfrm>
            <a:off x="513080" y="2829560"/>
            <a:ext cx="19077940" cy="6647815"/>
          </a:xfrm>
        </p:spPr>
        <p:txBody>
          <a:bodyPr wrap="square"/>
          <a:p>
            <a:pPr marL="571500" indent="-571500" algn="just">
              <a:buFont typeface="Wingdings" panose="05000000000000000000" charset="0"/>
              <a:buChar char="ü"/>
            </a:pP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звучания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определённому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признаку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существенный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составы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altLang="ru-RU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endParaRPr lang="en-US" altLang="ru-RU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исполнительской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подходящий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предложенных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altLang="ru-RU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charset="0"/>
              <a:buChar char="ü"/>
            </a:pP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предложенному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несложное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установлению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связей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музыкальными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явлениями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</a:t>
            </a:r>
            <a:r>
              <a:rPr lang="en-US" altLang="ru-RU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ru-RU" altLang="en-US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1"/>
          <a:srcRect l="6475" t="11340" r="2872" b="4360"/>
          <a:stretch>
            <a:fillRect/>
          </a:stretch>
        </p:blipFill>
        <p:spPr>
          <a:xfrm>
            <a:off x="2203450" y="1616075"/>
            <a:ext cx="7400925" cy="9448800"/>
          </a:xfrm>
          <a:prstGeom prst="rect">
            <a:avLst/>
          </a:prstGeom>
        </p:spPr>
      </p:pic>
      <p:pic>
        <p:nvPicPr>
          <p:cNvPr id="7" name="Замещающее содержимое 6"/>
          <p:cNvPicPr>
            <a:picLocks noChangeAspect="1"/>
          </p:cNvPicPr>
          <p:nvPr>
            <p:ph sz="half" idx="3"/>
          </p:nvPr>
        </p:nvPicPr>
        <p:blipFill>
          <a:blip r:embed="rId2"/>
          <a:srcRect l="1498" t="13578" r="6061" b="1079"/>
          <a:stretch>
            <a:fillRect/>
          </a:stretch>
        </p:blipFill>
        <p:spPr>
          <a:xfrm>
            <a:off x="11118215" y="1652905"/>
            <a:ext cx="7778750" cy="941324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74650" y="396875"/>
            <a:ext cx="17088485" cy="1214755"/>
          </a:xfrm>
        </p:spPr>
        <p:txBody>
          <a:bodyPr>
            <a:noAutofit/>
          </a:bodyPr>
          <a:p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Так?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78460"/>
            <a:ext cx="16950690" cy="111125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Или, может быть, так?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9130" y="2066925"/>
            <a:ext cx="18481040" cy="1846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>
              <a:defRPr sz="4100" b="1" i="0">
                <a:solidFill>
                  <a:srgbClr val="283667"/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indent="0" algn="just">
              <a:buClrTx/>
              <a:buSzTx/>
              <a:buFont typeface="Wingdings" panose="05000000000000000000" charset="0"/>
              <a:buNone/>
            </a:pP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Найди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лишн</a:t>
            </a:r>
            <a:r>
              <a:rPr lang="ru-RU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слово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подчеркни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объясни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причину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исключения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ru-RU" sz="4000" b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buClrTx/>
              <a:buSzTx/>
              <a:buNone/>
            </a:pP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мяч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арбуз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лес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зубы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________________________________</a:t>
            </a:r>
            <a:endParaRPr lang="en-US" altLang="ru-RU" sz="4000" b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buClrTx/>
              <a:buSzTx/>
              <a:buNone/>
            </a:pP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ночь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дочь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поле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петь</a:t>
            </a:r>
            <a:r>
              <a:rPr lang="en-US" altLang="ru-RU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_______________________________</a:t>
            </a:r>
            <a:endParaRPr lang="en-US" altLang="ru-RU" sz="4000" b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1" name="Замещающее содержимое 100"/>
          <p:cNvPicPr>
            <a:picLocks noChangeAspect="1"/>
          </p:cNvPicPr>
          <p:nvPr>
            <p:ph sz="half" idx="2"/>
          </p:nvPr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3650" y="-212725"/>
            <a:ext cx="5012055" cy="3341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6264275"/>
            <a:ext cx="4732020" cy="4641215"/>
          </a:xfrm>
          <a:prstGeom prst="rect">
            <a:avLst/>
          </a:prstGeom>
        </p:spPr>
      </p:pic>
      <p:pic>
        <p:nvPicPr>
          <p:cNvPr id="8" name="Замещающее содержимое 7"/>
          <p:cNvPicPr>
            <a:picLocks noChangeAspect="1"/>
          </p:cNvPicPr>
          <p:nvPr>
            <p:ph sz="half" idx="3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7283"/>
          <a:stretch>
            <a:fillRect/>
          </a:stretch>
        </p:blipFill>
        <p:spPr>
          <a:xfrm>
            <a:off x="7678420" y="6188075"/>
            <a:ext cx="5092700" cy="299847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10395585" y="7677150"/>
            <a:ext cx="4184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9600"/>
              <a:t>2</a:t>
            </a:r>
            <a:endParaRPr lang="ru-RU" altLang="en-US" sz="9600"/>
          </a:p>
        </p:txBody>
      </p:sp>
      <p:sp>
        <p:nvSpPr>
          <p:cNvPr id="12" name="Стрелка вправо 11"/>
          <p:cNvSpPr/>
          <p:nvPr/>
        </p:nvSpPr>
        <p:spPr>
          <a:xfrm>
            <a:off x="5327650" y="8016875"/>
            <a:ext cx="2590800" cy="1295400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565" y="4328160"/>
            <a:ext cx="6794500" cy="304546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5A8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6553</Words>
  <Application>WPS Presentation</Application>
  <PresentationFormat>Произвольный</PresentationFormat>
  <Paragraphs>152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SimSun</vt:lpstr>
      <vt:lpstr>Wingdings</vt:lpstr>
      <vt:lpstr>Arial</vt:lpstr>
      <vt:lpstr>Verdana</vt:lpstr>
      <vt:lpstr>Times New Roman</vt:lpstr>
      <vt:lpstr>Wingdings</vt:lpstr>
      <vt:lpstr>Calibri</vt:lpstr>
      <vt:lpstr>Microsoft YaHei</vt:lpstr>
      <vt:lpstr>Arial Unicode MS</vt:lpstr>
      <vt:lpstr>Times New Roman</vt:lpstr>
      <vt:lpstr>Office Theme</vt:lpstr>
      <vt:lpstr>PowerPoint 演示文稿</vt:lpstr>
      <vt:lpstr>Место воспитания в новых документах</vt:lpstr>
      <vt:lpstr>Исследование VS Проектирование (по А.И.Савенкову)</vt:lpstr>
      <vt:lpstr>Этапы проведения исследования (по А.И.Савенкову)</vt:lpstr>
      <vt:lpstr>Основные понятия</vt:lpstr>
      <vt:lpstr>«Место встречи» всех видов результатов</vt:lpstr>
      <vt:lpstr>Конкретнее...</vt:lpstr>
      <vt:lpstr>И даже...</vt:lpstr>
      <vt:lpstr>Чему воспитываем?</vt:lpstr>
      <vt:lpstr>Задание № 6. Наблюдение, опыт, эксперимент</vt:lpstr>
      <vt:lpstr>Задание № 6. Наблюдение, опыт, эксперимент</vt:lpstr>
      <vt:lpstr>Задание № 6. Наблюдение, опыт, эксперимент</vt:lpstr>
      <vt:lpstr>Задание № 6. Наблюдение, опыт, эксперимент</vt:lpstr>
      <vt:lpstr>Задание № 6. Наблюдение, опыт, эксперимент</vt:lpstr>
      <vt:lpstr>Задание № 6. Наблюдение, опыт, эксперимент</vt:lpstr>
      <vt:lpstr>PowerPoint 演示文稿</vt:lpstr>
      <vt:lpstr>Так?</vt:lpstr>
      <vt:lpstr>2019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</dc:creator>
  <cp:lastModifiedBy>Admin</cp:lastModifiedBy>
  <cp:revision>644</cp:revision>
  <dcterms:created xsi:type="dcterms:W3CDTF">2020-10-15T06:00:00Z</dcterms:created>
  <dcterms:modified xsi:type="dcterms:W3CDTF">2025-03-26T13:49:56Z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2020-10-13T12:00:00Z</vt:filetime>
  </property>
  <property fmtid="{D5CDD505-2E9C-101B-9397-08002B2CF9AE}" pid="3" name="Creator">
    <vt:lpwstr>Keynote</vt:lpwstr>
  </property>
  <property fmtid="{D5CDD505-2E9C-101B-9397-08002B2CF9AE}" pid="4" name="LastSaved">
    <vt:filetime>2020-10-17T12:00:00Z</vt:filetime>
  </property>
  <property fmtid="{D5CDD505-2E9C-101B-9397-08002B2CF9AE}" pid="5" name="ICV">
    <vt:lpwstr>25B5AC39669449F785ED23E070E7DFF1</vt:lpwstr>
  </property>
  <property fmtid="{D5CDD505-2E9C-101B-9397-08002B2CF9AE}" pid="6" name="KSOProductBuildVer">
    <vt:lpwstr>1049-12.2.0.20326</vt:lpwstr>
  </property>
</Properties>
</file>