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335" r:id="rId2"/>
    <p:sldId id="385" r:id="rId3"/>
    <p:sldId id="331" r:id="rId4"/>
    <p:sldId id="386" r:id="rId5"/>
    <p:sldId id="387" r:id="rId6"/>
    <p:sldId id="388" r:id="rId7"/>
    <p:sldId id="389" r:id="rId8"/>
    <p:sldId id="390" r:id="rId9"/>
    <p:sldId id="411" r:id="rId10"/>
    <p:sldId id="399" r:id="rId11"/>
    <p:sldId id="394" r:id="rId12"/>
    <p:sldId id="396" r:id="rId13"/>
    <p:sldId id="397" r:id="rId14"/>
    <p:sldId id="398" r:id="rId15"/>
    <p:sldId id="405" r:id="rId16"/>
    <p:sldId id="406" r:id="rId17"/>
    <p:sldId id="407" r:id="rId18"/>
    <p:sldId id="408" r:id="rId19"/>
    <p:sldId id="410" r:id="rId20"/>
  </p:sldIdLst>
  <p:sldSz cx="18288000" cy="10287000"/>
  <p:notesSz cx="10287000" cy="1828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29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1E6C"/>
    <a:srgbClr val="4472C5"/>
    <a:srgbClr val="7C7C7C"/>
    <a:srgbClr val="4472C4"/>
    <a:srgbClr val="570002"/>
    <a:srgbClr val="FEFEFB"/>
    <a:srgbClr val="EFEDE9"/>
    <a:srgbClr val="FBFBF8"/>
    <a:srgbClr val="FFFFFF"/>
    <a:srgbClr val="76C5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47"/>
    <p:restoredTop sz="94610"/>
  </p:normalViewPr>
  <p:slideViewPr>
    <p:cSldViewPr snapToGrid="0" snapToObjects="1">
      <p:cViewPr varScale="1">
        <p:scale>
          <a:sx n="103" d="100"/>
          <a:sy n="103" d="100"/>
        </p:scale>
        <p:origin x="-90" y="-276"/>
      </p:cViewPr>
      <p:guideLst>
        <p:guide orient="horz" pos="129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solapova Tatyana" userId="fd0f6f01f92aef65" providerId="LiveId" clId="{A6C7DA82-7922-46BF-923E-C072AB49B625}"/>
    <pc:docChg chg="custSel modSld">
      <pc:chgData name="Kosolapova Tatyana" userId="fd0f6f01f92aef65" providerId="LiveId" clId="{A6C7DA82-7922-46BF-923E-C072AB49B625}" dt="2023-08-16T11:21:29.107" v="74" actId="2711"/>
      <pc:docMkLst>
        <pc:docMk/>
      </pc:docMkLst>
      <pc:sldChg chg="addSp modSp mod">
        <pc:chgData name="Kosolapova Tatyana" userId="fd0f6f01f92aef65" providerId="LiveId" clId="{A6C7DA82-7922-46BF-923E-C072AB49B625}" dt="2023-08-16T11:21:29.107" v="74" actId="2711"/>
        <pc:sldMkLst>
          <pc:docMk/>
          <pc:sldMk cId="4022686904" sldId="354"/>
        </pc:sldMkLst>
        <pc:spChg chg="add mod">
          <ac:chgData name="Kosolapova Tatyana" userId="fd0f6f01f92aef65" providerId="LiveId" clId="{A6C7DA82-7922-46BF-923E-C072AB49B625}" dt="2023-08-16T11:21:05.566" v="71" actId="2711"/>
          <ac:spMkLst>
            <pc:docMk/>
            <pc:sldMk cId="4022686904" sldId="354"/>
            <ac:spMk id="6" creationId="{F4F286DB-A41C-1511-5272-EB6763286B88}"/>
          </ac:spMkLst>
        </pc:spChg>
        <pc:spChg chg="add mod">
          <ac:chgData name="Kosolapova Tatyana" userId="fd0f6f01f92aef65" providerId="LiveId" clId="{A6C7DA82-7922-46BF-923E-C072AB49B625}" dt="2023-08-16T11:21:15.371" v="73" actId="122"/>
          <ac:spMkLst>
            <pc:docMk/>
            <pc:sldMk cId="4022686904" sldId="354"/>
            <ac:spMk id="7" creationId="{841BE970-780E-ECF1-8100-FF33359B12B9}"/>
          </ac:spMkLst>
        </pc:spChg>
        <pc:spChg chg="add mod">
          <ac:chgData name="Kosolapova Tatyana" userId="fd0f6f01f92aef65" providerId="LiveId" clId="{A6C7DA82-7922-46BF-923E-C072AB49B625}" dt="2023-08-16T11:21:29.107" v="74" actId="2711"/>
          <ac:spMkLst>
            <pc:docMk/>
            <pc:sldMk cId="4022686904" sldId="354"/>
            <ac:spMk id="8" creationId="{4738537F-96DF-235C-2F4D-1F9D44EE49AA}"/>
          </ac:spMkLst>
        </pc:spChg>
        <pc:picChg chg="mod">
          <ac:chgData name="Kosolapova Tatyana" userId="fd0f6f01f92aef65" providerId="LiveId" clId="{A6C7DA82-7922-46BF-923E-C072AB49B625}" dt="2023-08-16T11:18:57.656" v="0" actId="1076"/>
          <ac:picMkLst>
            <pc:docMk/>
            <pc:sldMk cId="4022686904" sldId="354"/>
            <ac:picMk id="13" creationId="{4C2B569B-DFC2-F9B9-985A-532FA5A7EF32}"/>
          </ac:picMkLst>
        </pc:picChg>
        <pc:picChg chg="mod">
          <ac:chgData name="Kosolapova Tatyana" userId="fd0f6f01f92aef65" providerId="LiveId" clId="{A6C7DA82-7922-46BF-923E-C072AB49B625}" dt="2023-08-16T11:18:59.545" v="1" actId="1076"/>
          <ac:picMkLst>
            <pc:docMk/>
            <pc:sldMk cId="4022686904" sldId="354"/>
            <ac:picMk id="15" creationId="{3819E751-5488-E5A5-0AC2-D1E498BA8E6F}"/>
          </ac:picMkLst>
        </pc:picChg>
        <pc:picChg chg="mod">
          <ac:chgData name="Kosolapova Tatyana" userId="fd0f6f01f92aef65" providerId="LiveId" clId="{A6C7DA82-7922-46BF-923E-C072AB49B625}" dt="2023-08-16T11:19:00.673" v="2" actId="1076"/>
          <ac:picMkLst>
            <pc:docMk/>
            <pc:sldMk cId="4022686904" sldId="354"/>
            <ac:picMk id="17" creationId="{E7840668-BAB2-5959-A4FE-67C3A82B63A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858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99232" y="8648325"/>
            <a:ext cx="12151917" cy="389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  <a:spcAft>
                <a:spcPts val="600"/>
              </a:spcAft>
            </a:pPr>
            <a:r>
              <a:rPr lang="ru-RU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095B4C35-C6CE-C9CF-80D9-E2860BC27F7E}"/>
              </a:ext>
            </a:extLst>
          </p:cNvPr>
          <p:cNvSpPr txBox="1"/>
          <p:nvPr/>
        </p:nvSpPr>
        <p:spPr>
          <a:xfrm>
            <a:off x="221433" y="3597010"/>
            <a:ext cx="17106900" cy="3261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3600" b="1" kern="100" dirty="0">
              <a:solidFill>
                <a:srgbClr val="4472C5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7200" b="1" kern="100" dirty="0" err="1" smtClean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Вебинар</a:t>
            </a:r>
            <a:endParaRPr lang="ru-RU" sz="7200" b="1" kern="100" dirty="0" smtClean="0">
              <a:solidFill>
                <a:schemeClr val="bg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7200" b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7200" b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КиноПОБЕДА</a:t>
            </a:r>
            <a:r>
              <a:rPr lang="ru-RU" sz="72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7200" b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2025»</a:t>
            </a:r>
            <a:endParaRPr lang="ru-RU" sz="7200" b="1" kern="100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48" y="79274"/>
            <a:ext cx="5937250" cy="334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7484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89" y="6115050"/>
            <a:ext cx="1717357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3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3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3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3600" dirty="0">
                <a:latin typeface="Verdana" panose="020B0604030504040204" pitchFamily="34" charset="0"/>
                <a:ea typeface="Verdana" panose="020B0604030504040204" pitchFamily="34" charset="0"/>
              </a:rPr>
              <a:t>    </a:t>
            </a:r>
            <a:r>
              <a:rPr lang="ru-RU" sz="36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Всего для фронта организациями Приморского края было выпущено 1,1 млн мин, 889 тыс. снарядов, 891 тыс. гранат, 220 тыс. запалов, 21,5 тыс. авиабомб. </a:t>
            </a:r>
            <a:endParaRPr lang="ru-RU" sz="3600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9" y="209549"/>
            <a:ext cx="10324614" cy="707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68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89" y="6115050"/>
            <a:ext cx="171735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3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3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3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   </a:t>
            </a:r>
            <a:r>
              <a:rPr lang="ru-RU" sz="36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Торпедные </a:t>
            </a:r>
            <a:r>
              <a:rPr lang="ru-RU" sz="36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катера «Артёмовец» и «Трудящиеся Артёма»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603289"/>
            <a:ext cx="16225838" cy="63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933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89" y="6115050"/>
            <a:ext cx="1717357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3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3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3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3600" dirty="0">
                <a:latin typeface="Verdana" panose="020B0604030504040204" pitchFamily="34" charset="0"/>
                <a:ea typeface="Verdana" panose="020B0604030504040204" pitchFamily="34" charset="0"/>
              </a:rPr>
              <a:t>    </a:t>
            </a:r>
            <a:r>
              <a:rPr lang="ru-RU" sz="36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Авиационный завод в п. Семеновка (сейчас город Арсеньев) произвёл </a:t>
            </a:r>
            <a:r>
              <a:rPr lang="ru-RU" sz="36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               2.529 </a:t>
            </a:r>
            <a:r>
              <a:rPr lang="ru-RU" sz="36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самолётов.</a:t>
            </a:r>
            <a:endParaRPr lang="ru-RU" sz="3600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9" y="319087"/>
            <a:ext cx="10220326" cy="696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73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89" y="6115050"/>
            <a:ext cx="171735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3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3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3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3600" dirty="0">
                <a:latin typeface="Verdana" panose="020B0604030504040204" pitchFamily="34" charset="0"/>
                <a:ea typeface="Verdana" panose="020B0604030504040204" pitchFamily="34" charset="0"/>
              </a:rPr>
              <a:t>    </a:t>
            </a:r>
            <a:r>
              <a:rPr lang="ru-RU" sz="36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Завод «Красный бондарь» изготовлял </a:t>
            </a:r>
            <a:r>
              <a:rPr lang="ru-RU" sz="36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лыжи.</a:t>
            </a:r>
            <a:endParaRPr lang="ru-RU" sz="3600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13" y="314325"/>
            <a:ext cx="10406743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98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89" y="6115050"/>
            <a:ext cx="1717357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3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3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3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3600" dirty="0">
                <a:latin typeface="Verdana" panose="020B0604030504040204" pitchFamily="34" charset="0"/>
                <a:ea typeface="Verdana" panose="020B0604030504040204" pitchFamily="34" charset="0"/>
              </a:rPr>
              <a:t>    </a:t>
            </a:r>
            <a:r>
              <a:rPr lang="ru-RU" sz="3600" dirty="0" err="1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Кипарисовский</a:t>
            </a:r>
            <a:r>
              <a:rPr lang="ru-RU" sz="36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стекольный завод производил специальные бутылки под зажигательную смесь для борьбы с </a:t>
            </a:r>
            <a:r>
              <a:rPr lang="ru-RU" sz="36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танками.</a:t>
            </a:r>
            <a:endParaRPr lang="ru-RU" sz="3600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12" y="3857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143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664" y="4850866"/>
            <a:ext cx="15326672" cy="5852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172450" y="557213"/>
            <a:ext cx="90297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5400" dirty="0" smtClean="0">
              <a:solidFill>
                <a:srgbClr val="1A1A1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5400" dirty="0">
              <a:solidFill>
                <a:srgbClr val="1A1A1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5400" dirty="0" smtClean="0">
              <a:solidFill>
                <a:srgbClr val="1A1A1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5400" dirty="0">
              <a:solidFill>
                <a:srgbClr val="1A1A1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5400" dirty="0" smtClean="0">
              <a:solidFill>
                <a:srgbClr val="1A1A1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5400" dirty="0">
              <a:solidFill>
                <a:srgbClr val="1A1A1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6" y="557213"/>
            <a:ext cx="7342436" cy="72294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272463" y="4543336"/>
            <a:ext cx="964406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Приморье — край героев. Такой вывод можно сделать по проекту, который рассказывает о героических поступках простых людей, — «Карта героев». В части, которую на карте занимает Приморский край, стоят 65 </a:t>
            </a:r>
            <a:r>
              <a:rPr lang="ru-RU" sz="32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геометок</a:t>
            </a:r>
            <a:r>
              <a:rPr lang="ru-RU" sz="32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— это населенные пункты и сами люди, совершившие отважные, добросердечные поступки.</a:t>
            </a:r>
          </a:p>
        </p:txBody>
      </p:sp>
    </p:spTree>
    <p:extLst>
      <p:ext uri="{BB962C8B-B14F-4D97-AF65-F5344CB8AC3E}">
        <p14:creationId xmlns:p14="http://schemas.microsoft.com/office/powerpoint/2010/main" val="2695257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664" y="4850866"/>
            <a:ext cx="15326672" cy="5852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172450" y="557213"/>
            <a:ext cx="90297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5400" dirty="0" smtClean="0">
              <a:solidFill>
                <a:srgbClr val="1A1A1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5400" dirty="0">
              <a:solidFill>
                <a:srgbClr val="1A1A1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5400" dirty="0" smtClean="0">
              <a:solidFill>
                <a:srgbClr val="1A1A1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5400" dirty="0">
              <a:solidFill>
                <a:srgbClr val="1A1A1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5400" dirty="0" smtClean="0">
              <a:solidFill>
                <a:srgbClr val="1A1A1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5400" dirty="0">
              <a:solidFill>
                <a:srgbClr val="1A1A1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415338" y="1114426"/>
            <a:ext cx="9501186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Костя </a:t>
            </a:r>
            <a:r>
              <a:rPr lang="ru-RU" sz="32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Александров</a:t>
            </a:r>
          </a:p>
          <a:p>
            <a:pPr algn="just"/>
            <a:endParaRPr lang="ru-RU" sz="3200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Семилетний Костя из Находки спас во время пожара двух младших братьев. Его мама ненадолго отлучилась в магазин. Костя рисовал, когда из настенного электросчетчика повалили искры и дым. </a:t>
            </a:r>
          </a:p>
          <a:p>
            <a:pPr algn="just"/>
            <a:r>
              <a:rPr lang="ru-RU" sz="32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Первоклассник </a:t>
            </a:r>
            <a:r>
              <a:rPr lang="ru-RU" sz="32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не смог пройти сквозь густую завесу, но не растерялся. Он схватил братьев, одному из которых было два года, а другому — год, и вынес их в дальнюю комнату. Щель под дверью школьник заткнул одеялом, чтобы остановить дым, позвонил маме и начал успокаивать перепуганных братьев. Мать прибежала домой через несколько минут вместе с пожарными</a:t>
            </a:r>
            <a:r>
              <a:rPr lang="ru-RU" sz="32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32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Все дети спаслись.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4" y="678916"/>
            <a:ext cx="7423599" cy="495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98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664" y="4850866"/>
            <a:ext cx="15326672" cy="5852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172450" y="557213"/>
            <a:ext cx="90297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5400" dirty="0" smtClean="0">
              <a:solidFill>
                <a:srgbClr val="1A1A1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5400" dirty="0">
              <a:solidFill>
                <a:srgbClr val="1A1A1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5400" dirty="0" smtClean="0">
              <a:solidFill>
                <a:srgbClr val="1A1A1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5400" dirty="0">
              <a:solidFill>
                <a:srgbClr val="1A1A1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5400" dirty="0" smtClean="0">
              <a:solidFill>
                <a:srgbClr val="1A1A1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5400" dirty="0">
              <a:solidFill>
                <a:srgbClr val="1A1A1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415338" y="1114426"/>
            <a:ext cx="950118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Никита </a:t>
            </a:r>
            <a:r>
              <a:rPr lang="ru-RU" sz="32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Нагуров</a:t>
            </a:r>
            <a:endParaRPr lang="ru-RU" sz="3200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3200" dirty="0" smtClean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12-летний </a:t>
            </a:r>
            <a:r>
              <a:rPr lang="ru-RU" sz="32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житель северного поселка Приморья </a:t>
            </a:r>
            <a:r>
              <a:rPr lang="ru-RU" sz="32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Амгу</a:t>
            </a:r>
            <a:r>
              <a:rPr lang="ru-RU" sz="32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спас 8-летнего брата от медведя. </a:t>
            </a:r>
            <a:endParaRPr lang="ru-RU" sz="3200" dirty="0" smtClean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Дети </a:t>
            </a:r>
            <a:r>
              <a:rPr lang="ru-RU" sz="32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пошли в магазин, из-за калитки на них выскочил </a:t>
            </a:r>
            <a:r>
              <a:rPr lang="ru-RU" sz="32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медведь </a:t>
            </a:r>
            <a:r>
              <a:rPr lang="ru-RU" sz="32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и набросился на 8-летнего </a:t>
            </a:r>
            <a:r>
              <a:rPr lang="ru-RU" sz="32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Стаса. </a:t>
            </a:r>
          </a:p>
          <a:p>
            <a:pPr algn="just"/>
            <a:r>
              <a:rPr lang="ru-RU" sz="32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Никита </a:t>
            </a:r>
            <a:r>
              <a:rPr lang="ru-RU" sz="32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не струсил и сам начал атаковать медведя — бросаться в него камнями. Зверь кинулся на Никиту. По счастью, через минуту на медведя налетела маленькая собака, которая в итоге побежала в лес и увела хищника за собой. </a:t>
            </a:r>
            <a:endParaRPr lang="ru-RU" sz="3200" dirty="0" smtClean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3200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Оба </a:t>
            </a:r>
            <a:r>
              <a:rPr lang="ru-RU" sz="32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мальчика остались живы.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1" y="386078"/>
            <a:ext cx="7862187" cy="524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89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864" y="630149"/>
            <a:ext cx="15601949" cy="931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619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664" y="4850866"/>
            <a:ext cx="15326672" cy="5852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172450" y="557213"/>
            <a:ext cx="90297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5400" dirty="0" smtClean="0">
              <a:solidFill>
                <a:srgbClr val="1A1A1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5400" dirty="0">
              <a:solidFill>
                <a:srgbClr val="1A1A1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5400" dirty="0" smtClean="0">
              <a:solidFill>
                <a:srgbClr val="1A1A1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5400" dirty="0">
              <a:solidFill>
                <a:srgbClr val="1A1A1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5400" dirty="0" smtClean="0">
              <a:solidFill>
                <a:srgbClr val="1A1A1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5400" dirty="0">
              <a:solidFill>
                <a:srgbClr val="1A1A1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415338" y="1114426"/>
            <a:ext cx="9501186" cy="787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3200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3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3200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3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3200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3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3200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3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3200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3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3200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3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6600" dirty="0" smtClean="0">
                <a:solidFill>
                  <a:prstClr val="black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Хорошие песни</a:t>
            </a:r>
          </a:p>
          <a:p>
            <a:pPr algn="just"/>
            <a:endParaRPr lang="ru-RU" sz="2800" dirty="0" smtClean="0">
              <a:solidFill>
                <a:prstClr val="black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Качество: доброжелательность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23" y="386506"/>
            <a:ext cx="12279462" cy="6383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2644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197;p24">
            <a:extLst>
              <a:ext uri="{FF2B5EF4-FFF2-40B4-BE49-F238E27FC236}">
                <a16:creationId xmlns="" xmlns:a16="http://schemas.microsoft.com/office/drawing/2014/main" id="{C1C8E375-34DD-7357-0723-07DB61B838D8}"/>
              </a:ext>
            </a:extLst>
          </p:cNvPr>
          <p:cNvSpPr txBox="1">
            <a:spLocks/>
          </p:cNvSpPr>
          <p:nvPr/>
        </p:nvSpPr>
        <p:spPr>
          <a:xfrm>
            <a:off x="10963564" y="2761672"/>
            <a:ext cx="6698512" cy="5433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8550" rIns="137138" bIns="685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428625" indent="-428625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800" b="1" dirty="0" smtClean="0">
                <a:solidFill>
                  <a:srgbClr val="0F1E6C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Любовь</a:t>
            </a:r>
          </a:p>
          <a:p>
            <a:pPr marL="428625" indent="-428625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800" b="1" dirty="0" smtClean="0">
                <a:solidFill>
                  <a:srgbClr val="0F1E6C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Инициативность</a:t>
            </a:r>
          </a:p>
          <a:p>
            <a:pPr marL="428625" indent="-428625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800" b="1" dirty="0" smtClean="0">
                <a:solidFill>
                  <a:srgbClr val="0F1E6C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Бескорыстие </a:t>
            </a:r>
          </a:p>
          <a:p>
            <a:pPr marL="428625" indent="-428625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800" b="1" dirty="0" smtClean="0">
                <a:solidFill>
                  <a:srgbClr val="0F1E6C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Гордость</a:t>
            </a:r>
          </a:p>
          <a:p>
            <a:pPr marL="428625" indent="-428625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800" b="1" dirty="0" smtClean="0">
                <a:solidFill>
                  <a:srgbClr val="0F1E6C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Честь</a:t>
            </a:r>
          </a:p>
          <a:p>
            <a:pPr marL="428625" indent="-428625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800" b="1" dirty="0" smtClean="0">
                <a:solidFill>
                  <a:srgbClr val="0F1E6C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Героизм</a:t>
            </a:r>
          </a:p>
          <a:p>
            <a:pPr marL="428625" indent="-428625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800" b="1" dirty="0" smtClean="0">
                <a:solidFill>
                  <a:srgbClr val="0F1E6C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Доброжелательность</a:t>
            </a:r>
          </a:p>
          <a:p>
            <a:pPr marL="0" indent="0">
              <a:spcBef>
                <a:spcPts val="0"/>
              </a:spcBef>
            </a:pPr>
            <a:endParaRPr lang="ru-RU" sz="2800" b="1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marL="428625" indent="-428625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ru-RU" sz="3600" b="1" dirty="0" smtClean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428625" indent="-428625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ru-RU" sz="2800" b="1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681" y="2450405"/>
            <a:ext cx="8406384" cy="5745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7260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1385743" y="2129559"/>
            <a:ext cx="1532341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3200" dirty="0" smtClean="0">
                <a:latin typeface="Verdana" panose="020B0604030504040204" pitchFamily="34" charset="0"/>
                <a:ea typeface="Verdana" panose="020B0604030504040204" pitchFamily="34" charset="0"/>
              </a:rPr>
              <a:t>       </a:t>
            </a:r>
            <a:r>
              <a:rPr lang="ru-RU" sz="32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Есть </a:t>
            </a:r>
            <a:r>
              <a:rPr lang="ru-RU" sz="32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герои на уровне семьи, а есть герои общемирового масштаба. Даже самые маленькие дети способны понять, кто такой герой и что такое героизм, поэтому в воспитательном процессе важно знакомить их с личностями, которые сделали отечественную историю великой. </a:t>
            </a:r>
            <a:endParaRPr lang="ru-RU" sz="3200" dirty="0" smtClean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     Каждый </a:t>
            </a:r>
            <a:r>
              <a:rPr lang="ru-RU" sz="32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из этих людей, будь то великий ученый или доктор, космонавт или педагог, солдат, внесший свой вклад в славные победы страны, или мальчишка, спасший тонущего друга, — герой нашей большой истории и герой в глазах ребенка.</a:t>
            </a:r>
          </a:p>
        </p:txBody>
      </p:sp>
    </p:spTree>
    <p:extLst>
      <p:ext uri="{BB962C8B-B14F-4D97-AF65-F5344CB8AC3E}">
        <p14:creationId xmlns:p14="http://schemas.microsoft.com/office/powerpoint/2010/main" val="720830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1385743" y="2129559"/>
            <a:ext cx="1532341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Вопросы для обсуждения с малышами</a:t>
            </a:r>
          </a:p>
          <a:p>
            <a:endParaRPr lang="ru-RU" sz="3200" dirty="0" smtClean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тебя является защитником?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 думаешь, что сильнее «добро» или «зло»?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Кого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 бы хотел 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поздравить?</a:t>
            </a:r>
            <a:endParaRPr lang="ru-RU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019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664" y="4850866"/>
            <a:ext cx="15326672" cy="5852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704849"/>
            <a:ext cx="6813988" cy="89820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172450" y="814388"/>
            <a:ext cx="948690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solidFill>
                  <a:srgbClr val="1A1A1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 кого ещё равняться будущему мореходу, как не на самых славных капитанов и адмиралов? </a:t>
            </a:r>
            <a:endParaRPr lang="ru-RU" sz="3200" dirty="0" smtClean="0">
              <a:solidFill>
                <a:srgbClr val="1A1A1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3200" dirty="0">
              <a:solidFill>
                <a:srgbClr val="1A1A1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3200" dirty="0" smtClean="0">
                <a:solidFill>
                  <a:srgbClr val="1A1A1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Автор </a:t>
            </a:r>
            <a:r>
              <a:rPr lang="ru-RU" sz="3200" dirty="0">
                <a:solidFill>
                  <a:srgbClr val="1A1A1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этой книги, известный путешественник Фёдор Конюхов, с детских лет чтит великого русского флотоводца, адмирала Фёдора Фёдоровича Ушакова, который своей храбростью и талантом сумел завоевать для России </a:t>
            </a:r>
            <a:r>
              <a:rPr lang="ru-RU" sz="3200" dirty="0" smtClean="0">
                <a:solidFill>
                  <a:srgbClr val="1A1A1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Чёрное море.</a:t>
            </a:r>
          </a:p>
          <a:p>
            <a:pPr algn="just"/>
            <a:endParaRPr lang="ru-RU" sz="32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3200" dirty="0" smtClean="0">
                <a:latin typeface="Verdana" panose="020B0604030504040204" pitchFamily="34" charset="0"/>
                <a:ea typeface="Verdana" panose="020B0604030504040204" pitchFamily="34" charset="0"/>
              </a:rPr>
              <a:t>Это </a:t>
            </a:r>
            <a:r>
              <a:rPr lang="ru-RU" sz="3200" dirty="0">
                <a:latin typeface="Verdana" panose="020B0604030504040204" pitchFamily="34" charset="0"/>
                <a:ea typeface="Verdana" panose="020B0604030504040204" pitchFamily="34" charset="0"/>
              </a:rPr>
              <a:t>история о человеке, который по-настоящему любил людей, заботился о них и даже к врагам был великодушным и милосердным.</a:t>
            </a:r>
          </a:p>
        </p:txBody>
      </p:sp>
    </p:spTree>
    <p:extLst>
      <p:ext uri="{BB962C8B-B14F-4D97-AF65-F5344CB8AC3E}">
        <p14:creationId xmlns:p14="http://schemas.microsoft.com/office/powerpoint/2010/main" val="3567452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664" y="4850866"/>
            <a:ext cx="15326672" cy="5852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172450" y="557213"/>
            <a:ext cx="9029700" cy="84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3200" dirty="0" smtClean="0">
              <a:solidFill>
                <a:srgbClr val="1A1A1A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 smtClean="0">
                <a:solidFill>
                  <a:srgbClr val="1A1A1A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Наш </a:t>
            </a:r>
            <a:r>
              <a:rPr lang="ru-RU" sz="3200" dirty="0">
                <a:solidFill>
                  <a:srgbClr val="1A1A1A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герой родился в 1221 году, в княжеской семье, в Переславле-Залесском - одном из главных городов на северо-востоке Руси. В это время единой Руси еще не было. У каждого князя - своя земля, своя столица. Назвали новорожденного Александром. А теперь он известен как Александр Невский.</a:t>
            </a:r>
          </a:p>
          <a:p>
            <a:pPr algn="just"/>
            <a:r>
              <a:rPr lang="ru-RU" sz="3200" dirty="0" smtClean="0">
                <a:solidFill>
                  <a:srgbClr val="1A1A1A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Впервые </a:t>
            </a:r>
            <a:r>
              <a:rPr lang="ru-RU" sz="3200" dirty="0">
                <a:solidFill>
                  <a:srgbClr val="1A1A1A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Александр попробовал княжить, когда ему было около восьми лет и отец оставил их с братом в Новгороде. </a:t>
            </a:r>
            <a:endParaRPr lang="ru-RU" sz="3200" dirty="0" smtClean="0">
              <a:solidFill>
                <a:srgbClr val="1A1A1A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 smtClean="0">
                <a:solidFill>
                  <a:srgbClr val="1A1A1A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Четырнадцатилетним </a:t>
            </a:r>
            <a:r>
              <a:rPr lang="ru-RU" sz="3200" dirty="0">
                <a:solidFill>
                  <a:srgbClr val="1A1A1A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подростком княжич отправился в первый поход на немецких рыцарей к Балтийскому морю. </a:t>
            </a:r>
            <a:endParaRPr lang="ru-RU" sz="3200" dirty="0" smtClean="0">
              <a:solidFill>
                <a:srgbClr val="1A1A1A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 smtClean="0">
                <a:solidFill>
                  <a:srgbClr val="1A1A1A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А </a:t>
            </a:r>
            <a:r>
              <a:rPr lang="ru-RU" sz="3200" dirty="0">
                <a:solidFill>
                  <a:srgbClr val="1A1A1A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в </a:t>
            </a:r>
            <a:r>
              <a:rPr lang="ru-RU" sz="3200" dirty="0" smtClean="0">
                <a:solidFill>
                  <a:srgbClr val="1A1A1A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15 </a:t>
            </a:r>
            <a:r>
              <a:rPr lang="ru-RU" sz="3200" dirty="0" smtClean="0">
                <a:solidFill>
                  <a:srgbClr val="1A1A1A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лет начал </a:t>
            </a:r>
            <a:r>
              <a:rPr lang="ru-RU" sz="3200" dirty="0">
                <a:solidFill>
                  <a:srgbClr val="1A1A1A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управлять Новгородом самостоятельно. Так начинается история князя Александра Ярославича</a:t>
            </a:r>
            <a:r>
              <a:rPr lang="ru-RU" sz="3200" dirty="0" smtClean="0">
                <a:solidFill>
                  <a:srgbClr val="1A1A1A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rgbClr val="1A1A1A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" y="719633"/>
            <a:ext cx="6835539" cy="903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376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664" y="4850866"/>
            <a:ext cx="15326672" cy="5852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172450" y="557213"/>
            <a:ext cx="902970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3200" dirty="0" smtClean="0">
              <a:solidFill>
                <a:srgbClr val="1A1A1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3200" dirty="0">
              <a:solidFill>
                <a:srgbClr val="1A1A1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3200" dirty="0" smtClean="0">
                <a:solidFill>
                  <a:srgbClr val="1A1A1A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Детство </a:t>
            </a:r>
            <a:r>
              <a:rPr lang="ru-RU" sz="3200" dirty="0">
                <a:solidFill>
                  <a:srgbClr val="1A1A1A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у Вани Солнцева было совсем коротким - семью и дом отняла война, пришлось ему скитаться, побираясь по окрестным деревням, прячась в лесах. Там, в осеннем лесу, и нашли его, истощённого и больного, наши разведчики. </a:t>
            </a:r>
            <a:endParaRPr lang="ru-RU" sz="3200" dirty="0" smtClean="0">
              <a:solidFill>
                <a:srgbClr val="1A1A1A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3200" dirty="0" smtClean="0">
              <a:solidFill>
                <a:srgbClr val="1A1A1A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 smtClean="0">
                <a:solidFill>
                  <a:srgbClr val="1A1A1A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Ваню </a:t>
            </a:r>
            <a:r>
              <a:rPr lang="ru-RU" sz="3200" dirty="0">
                <a:solidFill>
                  <a:srgbClr val="1A1A1A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привели на артиллерийскую батарею, которой командовал капитан </a:t>
            </a:r>
            <a:r>
              <a:rPr lang="ru-RU" sz="3200" dirty="0" err="1">
                <a:solidFill>
                  <a:srgbClr val="1A1A1A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Енакиев</a:t>
            </a:r>
            <a:r>
              <a:rPr lang="ru-RU" sz="3200" dirty="0">
                <a:solidFill>
                  <a:srgbClr val="1A1A1A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. </a:t>
            </a:r>
            <a:endParaRPr lang="ru-RU" sz="3200" dirty="0" smtClean="0">
              <a:solidFill>
                <a:srgbClr val="1A1A1A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3200" dirty="0" smtClean="0">
              <a:solidFill>
                <a:srgbClr val="1A1A1A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 smtClean="0">
                <a:solidFill>
                  <a:srgbClr val="1A1A1A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Мальчика </a:t>
            </a:r>
            <a:r>
              <a:rPr lang="ru-RU" sz="3200" dirty="0">
                <a:solidFill>
                  <a:srgbClr val="1A1A1A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решено было отправить в тыл, но у Вани, в котомке которого лишь заточенный гвоздь и букварь, на этот счёт совсем другие планы...</a:t>
            </a:r>
            <a:endParaRPr lang="ru-RU" sz="3200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07" y="557213"/>
            <a:ext cx="6398656" cy="921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20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664" y="4850866"/>
            <a:ext cx="15326672" cy="5852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27055" y="557213"/>
            <a:ext cx="13175095" cy="787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5400" dirty="0" smtClean="0">
              <a:solidFill>
                <a:srgbClr val="1A1A1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5400" dirty="0">
              <a:solidFill>
                <a:srgbClr val="1A1A1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5400" dirty="0" smtClean="0">
              <a:solidFill>
                <a:srgbClr val="1A1A1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5400" dirty="0">
              <a:solidFill>
                <a:srgbClr val="1A1A1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5400" dirty="0" smtClean="0">
              <a:solidFill>
                <a:srgbClr val="1A1A1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5400" dirty="0">
              <a:solidFill>
                <a:srgbClr val="1A1A1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5400" dirty="0" smtClean="0">
                <a:solidFill>
                  <a:srgbClr val="1A1A1A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                                      Семейное </a:t>
            </a:r>
            <a:r>
              <a:rPr lang="ru-RU" sz="5400" dirty="0" smtClean="0">
                <a:solidFill>
                  <a:srgbClr val="1A1A1A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кино</a:t>
            </a:r>
          </a:p>
          <a:p>
            <a:pPr algn="just"/>
            <a:endParaRPr lang="ru-RU" sz="3200" dirty="0">
              <a:solidFill>
                <a:srgbClr val="1A1A1A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 smtClean="0">
                <a:solidFill>
                  <a:srgbClr val="1A1A1A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                                     Мультфильм </a:t>
            </a:r>
            <a:r>
              <a:rPr lang="ru-RU" sz="3200" dirty="0" smtClean="0">
                <a:solidFill>
                  <a:srgbClr val="1A1A1A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«Крепость</a:t>
            </a:r>
            <a:r>
              <a:rPr lang="ru-RU" sz="3200" dirty="0">
                <a:solidFill>
                  <a:srgbClr val="1A1A1A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: щитом и мечом» 6+</a:t>
            </a:r>
          </a:p>
          <a:p>
            <a:pPr algn="just"/>
            <a:endParaRPr lang="ru-RU" sz="3200" dirty="0">
              <a:solidFill>
                <a:srgbClr val="1A1A1A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 smtClean="0">
                <a:solidFill>
                  <a:srgbClr val="1A1A1A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rgbClr val="1A1A1A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                                2015 </a:t>
            </a:r>
            <a:r>
              <a:rPr lang="ru-RU" sz="3200" dirty="0">
                <a:solidFill>
                  <a:srgbClr val="1A1A1A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год, приключения, военный, семейный, 73 мин.</a:t>
            </a:r>
            <a:endParaRPr lang="ru-RU" sz="3200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199" y="328611"/>
            <a:ext cx="8559801" cy="481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82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44087" y="1114426"/>
            <a:ext cx="768667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Владивосток с первых дней войны стал жить как прифронтовой город, готовый к обороне. </a:t>
            </a:r>
            <a:endParaRPr lang="ru-RU" sz="3600" dirty="0" smtClean="0">
              <a:solidFill>
                <a:prstClr val="black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3600" dirty="0" smtClean="0">
              <a:solidFill>
                <a:prstClr val="black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26 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июня 1941 года нарком Военно-морского флота Николай Кузнецов подписал приказ об установке минных заграждений в море на подходах к Владивостоку.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37" y="676275"/>
            <a:ext cx="8296275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28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6044</TotalTime>
  <Words>779</Words>
  <Application>Microsoft Office PowerPoint</Application>
  <PresentationFormat>Произвольный</PresentationFormat>
  <Paragraphs>115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Елена И. Свириденко</cp:lastModifiedBy>
  <cp:revision>204</cp:revision>
  <dcterms:created xsi:type="dcterms:W3CDTF">2023-06-09T11:19:55Z</dcterms:created>
  <dcterms:modified xsi:type="dcterms:W3CDTF">2025-02-17T03:07:33Z</dcterms:modified>
</cp:coreProperties>
</file>