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3" r:id="rId4"/>
    <p:sldId id="259" r:id="rId5"/>
    <p:sldId id="264" r:id="rId6"/>
    <p:sldId id="269" r:id="rId7"/>
    <p:sldId id="260" r:id="rId8"/>
    <p:sldId id="261" r:id="rId9"/>
    <p:sldId id="265" r:id="rId10"/>
    <p:sldId id="262" r:id="rId11"/>
    <p:sldId id="267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8420E-570D-43F9-A832-EE8F8040B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6805CE-DF3B-4612-8F67-27D1CFB5C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07E2A0-88EF-4CB3-8293-DD9A1A82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E6404D-4C71-44C7-BF04-DA7324D35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02DB56-8063-4FF1-AE68-15869FB1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94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F828A-328E-44C3-8BE6-D9F7DC84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445482-F4F7-45B3-AB54-9BCD7E79F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188929-A7F6-481B-B725-5F51902C1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9378E2-1159-4CE6-8735-44B6E7680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BE53D1-4E20-4F8D-BB86-727BD349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9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21A003-391A-4A29-BA7A-086956C9D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07DD2A0-8DD1-4CE9-8DE4-0F7D7C656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13B5E2-6467-4D9E-AB83-FEBE73124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C59A92-E537-4119-922B-4CB4780F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3A9154-4B59-48C6-A7FD-F958B553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00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C61B8-171F-43FD-A550-4BC0921B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2DAA82-FA32-488F-AF55-9519F0239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843120-4AD2-4C38-B645-83E7906E7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2B4092-8016-4006-894D-2A01D9BF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7DF817-A528-4730-A021-DDBBE973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70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21689-98BB-468A-B77D-F91132EC4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0F8A92-70BB-4364-8497-D019BC255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323AA7-8920-4B12-9F3D-AAD3CACDD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EF23F4-E8A4-46D7-84AB-AD33E772E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89C56F-7A52-456A-B548-F4D1409B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80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545B7-E6AE-42AC-8709-8406BF903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78E599-ABC1-4D86-AC63-45D3E12F6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D2A2E9-8AFD-4596-AFAE-C7F4BF39C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8AAB0D-7437-42AE-8FBD-7CEFDD8E1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BD1478-F055-47A6-AFB3-0A6A740F6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29471C-3E76-48DC-B1BF-FE9646AB6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4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8BF52-2EA5-4668-A7A0-1C503F2EC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825122-093A-43DE-A100-24CB86F03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9EF262-2ED1-47E0-B549-60BE16E7C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91877B-4CC1-4EB0-9019-D2ACCA90F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1D3AC4-3096-4B6D-A6B8-A9697F02F9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58E55EC-1F96-49C8-B002-311A47EA8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EF45C57-87C1-462C-8490-EAEA736FC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D8224D7-F95E-4265-84C1-097AF54A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B74EB-B99B-4645-BF4B-B3DC2C9F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E0E5B2-E9BF-46A6-98D2-6EF01314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578B171-5D09-4A8C-879D-9A8982170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11D816-EE47-4236-8F32-D992A6592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2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29C48B2-615C-465B-A158-DEE9E82D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2FD78B0-78CC-47E8-BDA1-29A739B2E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2270C9-CAE6-48DC-AB5D-EAB4C2E6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6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0C3B6-5F77-43FA-A13F-33EB7AB75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4FC88-12CE-48AD-82F9-52EB599C5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C5A2A48-840B-4CAD-9A94-DA4C0293C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DCC2BC-6D98-4D5D-B374-BAC60E7C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C88FA9-A6B8-4FF1-BDC0-D214B9F0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ADD149-0EDF-4C3F-80DC-E20F4E893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34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AAC0B-40D8-48B4-AFEE-306FB92BD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376752-F765-4696-8D82-1DF71373F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F084F6-175A-43E9-B66F-BB8ECBCE0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328282-0642-4EE3-B581-271067AFF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C606DC-1801-42EE-A02D-F7B57F46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8C83D3-3771-4E0F-93B6-A6B0862F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48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0BD4D-0E67-4936-B67A-0A210CCD8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35AAA8-092A-4149-97E6-0BCC6354C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51D4E1-295C-4698-94D2-A796C5883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DEDA5-8A53-4596-AC90-85E6AD596F84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02805C-A67E-4415-8088-AB25BDF93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F17468-C6F3-4569-BC98-BF0C96250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73B90-99DB-45CF-BB5D-153768075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8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5B56A7E-FBB7-4C48-A64C-60970FC3E493}"/>
              </a:ext>
            </a:extLst>
          </p:cNvPr>
          <p:cNvSpPr/>
          <p:nvPr/>
        </p:nvSpPr>
        <p:spPr>
          <a:xfrm>
            <a:off x="243051" y="717910"/>
            <a:ext cx="11705897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Формирование исследовательских</a:t>
            </a:r>
          </a:p>
          <a:p>
            <a:pPr algn="ctr"/>
            <a:r>
              <a:rPr lang="ru-RU" sz="5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</a:t>
            </a:r>
            <a:r>
              <a:rPr lang="ru-RU" sz="5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мений младших школьников </a:t>
            </a:r>
          </a:p>
          <a:p>
            <a:pPr algn="ctr"/>
            <a:r>
              <a:rPr lang="ru-RU" sz="5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урочной и внеурочной деятельности:</a:t>
            </a:r>
          </a:p>
          <a:p>
            <a:pPr algn="ctr"/>
            <a:r>
              <a:rPr lang="ru-RU" sz="5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эффективные практики.</a:t>
            </a:r>
            <a:endParaRPr lang="ru-RU" sz="5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C8B276-B131-4C44-95CA-900E591EB34E}"/>
              </a:ext>
            </a:extLst>
          </p:cNvPr>
          <p:cNvSpPr txBox="1"/>
          <p:nvPr/>
        </p:nvSpPr>
        <p:spPr>
          <a:xfrm>
            <a:off x="6096000" y="4194495"/>
            <a:ext cx="56150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Валекжанина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Геннадьевна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 ЦНППМ ГАУ ДПО ПИППКРО,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«Гимназии №259»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ЗАТО Фокино</a:t>
            </a:r>
          </a:p>
        </p:txBody>
      </p:sp>
    </p:spTree>
    <p:extLst>
      <p:ext uri="{BB962C8B-B14F-4D97-AF65-F5344CB8AC3E}">
        <p14:creationId xmlns:p14="http://schemas.microsoft.com/office/powerpoint/2010/main" val="541998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7AA82A3-E48F-4716-A509-FF09CCDC9395}"/>
              </a:ext>
            </a:extLst>
          </p:cNvPr>
          <p:cNvSpPr/>
          <p:nvPr/>
        </p:nvSpPr>
        <p:spPr>
          <a:xfrm>
            <a:off x="3271707" y="249502"/>
            <a:ext cx="5771626" cy="11430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0F705-77ED-49A2-A8EA-186226D48276}"/>
              </a:ext>
            </a:extLst>
          </p:cNvPr>
          <p:cNvSpPr txBox="1"/>
          <p:nvPr/>
        </p:nvSpPr>
        <p:spPr>
          <a:xfrm>
            <a:off x="318783" y="1664863"/>
            <a:ext cx="1167747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Базовые исследовательские действия (математика)</a:t>
            </a:r>
            <a:endParaRPr lang="ru-RU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проявлять способность ориентироваться в учебном материале разных разделов курса математики;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понимать и адекватно использовать математическую терминологию: различать, характеризовать, использовать для решения учебных и практических задач;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применять изученные методы познания (измерение, моделирование, перебор вариантов).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42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24C8A3-97DA-434E-819C-828C2F4F9498}"/>
              </a:ext>
            </a:extLst>
          </p:cNvPr>
          <p:cNvSpPr txBox="1"/>
          <p:nvPr/>
        </p:nvSpPr>
        <p:spPr>
          <a:xfrm>
            <a:off x="1243667" y="563773"/>
            <a:ext cx="9888523" cy="5409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Исследовательское обучение предполагает следующее: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-ребёнок выделяет и ставит проблему, которую необходимо разрешить;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-предлагает возможные решения;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-проверяет эти решения, исходя из данных;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-делает выводы в соответствии с результатами проверки;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-применяет выводы к новым данным;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-делает обобщения.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44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631A7F-8915-4152-9E21-FFD7528B3945}"/>
              </a:ext>
            </a:extLst>
          </p:cNvPr>
          <p:cNvSpPr txBox="1"/>
          <p:nvPr/>
        </p:nvSpPr>
        <p:spPr>
          <a:xfrm>
            <a:off x="251671" y="313378"/>
            <a:ext cx="11635530" cy="2405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2000" dirty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Возросшее внимание к организации в начальной школе учебно-исследовательской деятельности вызывает интерес к </a:t>
            </a:r>
            <a:r>
              <a:rPr lang="ru-RU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определению показателей эффективности работы в данном направлении</a:t>
            </a:r>
            <a:r>
              <a:rPr lang="ru-RU" sz="2000" dirty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 данной проблемы в первую очередь связано с определением критериев развития ребенка в исследовательском поиске. С позиций научного подхода (А. И. Савенков, А. Н. </a:t>
            </a:r>
            <a:r>
              <a:rPr lang="ru-RU" sz="2000" dirty="0" err="1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Поддьяков</a:t>
            </a:r>
            <a:r>
              <a:rPr lang="ru-RU" sz="2000" dirty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 А. Егорова, В. И. Андреев и др.) в качестве важного показателя, характеризующего успешное осуществление исследовательской деятельности и познавательное развитие человека, выступают сформированные исследовательские способности.</a:t>
            </a:r>
            <a:endParaRPr lang="ru-RU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C17CA-B714-405B-BE84-30BD089FC0DE}"/>
              </a:ext>
            </a:extLst>
          </p:cNvPr>
          <p:cNvSpPr txBox="1"/>
          <p:nvPr/>
        </p:nvSpPr>
        <p:spPr>
          <a:xfrm>
            <a:off x="420499" y="2833176"/>
            <a:ext cx="3656551" cy="3195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видеть проблему.</a:t>
            </a:r>
            <a:endParaRPr lang="ru-RU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ru-RU" b="1" dirty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— определить способность изменять собственную точку зрения, смотреть на объект с разных сторон.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 — модифицированная методика Р. С. Немова “Вербальная фантазия”, материалы работ А. И. Савенкова</a:t>
            </a:r>
            <a:endParaRPr lang="ru-RU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30A5DA-5299-4C08-B4CF-47250EF48FCC}"/>
              </a:ext>
            </a:extLst>
          </p:cNvPr>
          <p:cNvSpPr txBox="1"/>
          <p:nvPr/>
        </p:nvSpPr>
        <p:spPr>
          <a:xfrm>
            <a:off x="4066040" y="2908677"/>
            <a:ext cx="486456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задавать вопросы.</a:t>
            </a:r>
          </a:p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— изучить умения задавать вопросы, характеризующие свойства дивергентного мышления.</a:t>
            </a:r>
          </a:p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—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субтест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6 “Необычные вопросы” из теста Е.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Торренса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75E358-B7F5-457B-9E78-57B1A3924320}"/>
              </a:ext>
            </a:extLst>
          </p:cNvPr>
          <p:cNvSpPr txBox="1"/>
          <p:nvPr/>
        </p:nvSpPr>
        <p:spPr>
          <a:xfrm>
            <a:off x="4066040" y="4772168"/>
            <a:ext cx="6094602" cy="1868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b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выдвигать гипотезу.</a:t>
            </a:r>
            <a:endParaRPr lang="ru-RU" b="1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— определить умение вырабатывать и логически оправданные, и провокационные идеи.</a:t>
            </a:r>
            <a:endParaRPr lang="ru-RU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 — методика, основанная на исследованиях и разработках А. И. Савенкова и Е. В. </a:t>
            </a:r>
            <a:r>
              <a:rPr lang="ru-RU" b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Чудиновой</a:t>
            </a:r>
            <a:r>
              <a:rPr lang="ru-RU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B58999-91B2-4CEA-AE62-1DD506138361}"/>
              </a:ext>
            </a:extLst>
          </p:cNvPr>
          <p:cNvSpPr txBox="1"/>
          <p:nvPr/>
        </p:nvSpPr>
        <p:spPr>
          <a:xfrm>
            <a:off x="8998468" y="2493574"/>
            <a:ext cx="2888733" cy="2655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14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Умение классифицировать.</a:t>
            </a:r>
            <a:endParaRPr lang="ru-RU" sz="1100" b="1" u="sng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sz="1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— определить развитие операции деления понятий по определенному основанию на непересекающиеся классы.</a:t>
            </a:r>
            <a:endParaRPr lang="ru-RU" sz="11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 — </a:t>
            </a:r>
            <a:r>
              <a:rPr lang="ru-RU" sz="1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субтест</a:t>
            </a:r>
            <a:r>
              <a:rPr lang="ru-RU" sz="1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“Исключение понятий” из варианта методики “Словесные </a:t>
            </a:r>
            <a:r>
              <a:rPr lang="ru-RU" sz="1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субтесты</a:t>
            </a:r>
            <a:r>
              <a:rPr lang="ru-RU" sz="1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по Л. И. </a:t>
            </a:r>
            <a:r>
              <a:rPr lang="ru-RU" sz="1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Переслени</a:t>
            </a:r>
            <a:r>
              <a:rPr lang="ru-RU" sz="1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Л. Ф. Чупрову 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23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504E854-1405-47BC-8BE2-5217C2846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172"/>
            <a:ext cx="12192000" cy="557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09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391A15-2122-4E21-BAAC-08DB4EFFDC7C}"/>
              </a:ext>
            </a:extLst>
          </p:cNvPr>
          <p:cNvSpPr txBox="1"/>
          <p:nvPr/>
        </p:nvSpPr>
        <p:spPr>
          <a:xfrm>
            <a:off x="1057012" y="428178"/>
            <a:ext cx="1026812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УНИВЕРСАЛЬНЫЕ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ДЕЙСТВИЯ </a:t>
            </a:r>
          </a:p>
          <a:p>
            <a:pPr algn="ctr"/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логические УУД  (сравнение, анализ, классификация, обобщение,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сериация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исследовательские УУД  (постановка гипотезы, предвидение хода развития объекта (явления); </a:t>
            </a:r>
          </a:p>
          <a:p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работа с информацией  (поиск, применение, кодирование, декодирование информации; установление истинности и ложности).  </a:t>
            </a:r>
          </a:p>
        </p:txBody>
      </p:sp>
    </p:spTree>
    <p:extLst>
      <p:ext uri="{BB962C8B-B14F-4D97-AF65-F5344CB8AC3E}">
        <p14:creationId xmlns:p14="http://schemas.microsoft.com/office/powerpoint/2010/main" val="314660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059EE0F-1E51-468A-B6DA-A0893CCBA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52" y="268447"/>
            <a:ext cx="12017583" cy="6414195"/>
          </a:xfrm>
          <a:prstGeom prst="rect">
            <a:avLst/>
          </a:prstGeom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4E08588-E976-4465-8939-603C080C7ABC}"/>
              </a:ext>
            </a:extLst>
          </p:cNvPr>
          <p:cNvCxnSpPr/>
          <p:nvPr/>
        </p:nvCxnSpPr>
        <p:spPr>
          <a:xfrm>
            <a:off x="8179266" y="1140903"/>
            <a:ext cx="29445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9ACC31A-D700-48CE-8A58-F9F614803279}"/>
              </a:ext>
            </a:extLst>
          </p:cNvPr>
          <p:cNvCxnSpPr>
            <a:cxnSpLocks/>
          </p:cNvCxnSpPr>
          <p:nvPr/>
        </p:nvCxnSpPr>
        <p:spPr>
          <a:xfrm>
            <a:off x="8951053" y="4362275"/>
            <a:ext cx="229019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44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C12171-070D-4E2A-8092-D47071850D42}"/>
              </a:ext>
            </a:extLst>
          </p:cNvPr>
          <p:cNvSpPr txBox="1"/>
          <p:nvPr/>
        </p:nvSpPr>
        <p:spPr>
          <a:xfrm>
            <a:off x="604007" y="376748"/>
            <a:ext cx="11065079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исследовательские универсальные действия включают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формулирование цели как предполагаемого результата деятельности;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выдвижение предположений о возможном изменении объекта (явления) при определенных условиях;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сравнение нескольких способов решения учебной задачи с выбором наиболее целесообразного (подходящего);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проведение по предложенному плану опыта; измерения, мини-эксперимента.  </a:t>
            </a:r>
          </a:p>
        </p:txBody>
      </p:sp>
    </p:spTree>
    <p:extLst>
      <p:ext uri="{BB962C8B-B14F-4D97-AF65-F5344CB8AC3E}">
        <p14:creationId xmlns:p14="http://schemas.microsoft.com/office/powerpoint/2010/main" val="353746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C8F148-7321-4FA4-951C-9145302D4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6078" y="411061"/>
            <a:ext cx="12178791" cy="481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463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F05868-A899-4F3C-97AC-8817801C2C7B}"/>
              </a:ext>
            </a:extLst>
          </p:cNvPr>
          <p:cNvSpPr txBox="1"/>
          <p:nvPr/>
        </p:nvSpPr>
        <p:spPr>
          <a:xfrm>
            <a:off x="402672" y="1354976"/>
            <a:ext cx="11509695" cy="4870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обучающегося будут сформированы следующие 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базовые исследовательские действия как часть познавательных универсальных учебных действий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помощью учителя формулировать цель, планировать изменения языкового объекта, речевой ситуации;</a:t>
            </a:r>
            <a:endParaRPr lang="ru-RU" sz="20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сравнивать несколько вариантов выполнения задания, выбирать наиболее целесообразный (на основе предложенных критериев);</a:t>
            </a:r>
            <a:endParaRPr lang="ru-RU" sz="20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 по предложенному плану несложное лингвистическое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миниисследование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выполнять по предложенному плану проектное задание;</a:t>
            </a:r>
            <a:endParaRPr lang="ru-RU" sz="20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формулировать выводы и подкреплять их доказательствами на основе результатов проведённого наблюдения за языковым материалом (классификации, сравнения, исследования); формулировать с помощью учителя вопросы в процессе анализа предложенного языкового материала;</a:t>
            </a:r>
            <a:endParaRPr lang="ru-RU" sz="20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прогнозировать возможное развитие процессов, событий и их последствия в аналогичных или сходных ситуациях.</a:t>
            </a:r>
            <a:endParaRPr lang="ru-RU" sz="20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578DFD-DE02-4589-8E53-7142E6B1DAB3}"/>
              </a:ext>
            </a:extLst>
          </p:cNvPr>
          <p:cNvSpPr/>
          <p:nvPr/>
        </p:nvSpPr>
        <p:spPr>
          <a:xfrm>
            <a:off x="3550621" y="78847"/>
            <a:ext cx="509075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279039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8C7E7D-BC19-4A65-B829-7F0075B7DF45}"/>
              </a:ext>
            </a:extLst>
          </p:cNvPr>
          <p:cNvSpPr txBox="1"/>
          <p:nvPr/>
        </p:nvSpPr>
        <p:spPr>
          <a:xfrm>
            <a:off x="429935" y="1512251"/>
            <a:ext cx="10752589" cy="4966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Базовые исследовательские действия (чтение)</a:t>
            </a:r>
            <a:endParaRPr lang="ru-RU" sz="2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определять разрыв между реальным и желательным состоянием объекта (ситуации) на основе предложенных учителем вопросов;</a:t>
            </a:r>
            <a:endParaRPr lang="ru-RU" sz="20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формулировать с помощью учителя цель, планировать изменения объекта, ситуации;</a:t>
            </a:r>
            <a:endParaRPr lang="ru-RU" sz="20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сравнивать несколько вариантов решения задачи, выбирать наиболее подходящий (на основе предложенных критериев);</a:t>
            </a:r>
            <a:endParaRPr lang="ru-RU" sz="20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проводить по предложенному плану опыт, несложное исследование по установлению особенностей объекта изучения и связей между объектами (часть – целое, причина – следствие);</a:t>
            </a:r>
            <a:endParaRPr lang="ru-RU" sz="20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формулировать выводы и подкреплять их доказательствами на основе результатов проведённого наблюдения (опыта, классификации, сравнения, исследования);</a:t>
            </a:r>
            <a:endParaRPr lang="ru-RU" sz="20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прогнозировать возможное развитие процессов, событий и их последствия в аналогичных или сходных ситуациях;</a:t>
            </a:r>
            <a:endParaRPr lang="ru-RU" sz="20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5821D63-ABAB-4940-A718-EF2132F41181}"/>
              </a:ext>
            </a:extLst>
          </p:cNvPr>
          <p:cNvSpPr/>
          <p:nvPr/>
        </p:nvSpPr>
        <p:spPr>
          <a:xfrm>
            <a:off x="899719" y="81722"/>
            <a:ext cx="1075258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Литературное чтение</a:t>
            </a:r>
          </a:p>
        </p:txBody>
      </p:sp>
    </p:spTree>
    <p:extLst>
      <p:ext uri="{BB962C8B-B14F-4D97-AF65-F5344CB8AC3E}">
        <p14:creationId xmlns:p14="http://schemas.microsoft.com/office/powerpoint/2010/main" val="16376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D0DA33-F6A6-45B9-BE85-783CAD899F53}"/>
              </a:ext>
            </a:extLst>
          </p:cNvPr>
          <p:cNvSpPr/>
          <p:nvPr/>
        </p:nvSpPr>
        <p:spPr>
          <a:xfrm>
            <a:off x="3109675" y="299636"/>
            <a:ext cx="5569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Окружающий мир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3209B9-6145-43A4-BFE9-E1A100C18D62}"/>
              </a:ext>
            </a:extLst>
          </p:cNvPr>
          <p:cNvSpPr txBox="1"/>
          <p:nvPr/>
        </p:nvSpPr>
        <p:spPr>
          <a:xfrm>
            <a:off x="201335" y="1398906"/>
            <a:ext cx="1164391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2) Базовые исследовательские действия:</a:t>
            </a:r>
            <a:endParaRPr lang="ru-RU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проводить (по предложенному и самостоятельно составленному плану или выдвинутому предположению) наблюдения, несложные опыты;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проявлять интерес к экспериментам, проводимым под руководством учителя;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определять разницу между реальным и желательным состоянием объекта (ситуации) на основе предложенных вопросов;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формулировать с помощью учителя цель предстоящей работы, прогнозировать возможное развитие процессов, событий и последствия в аналогичных или сходных ситуациях;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моделировать ситуации на основе изученного материала о связях в природе (живая и неживая природа, цепи питания; природные зоны), а также в социуме (лента времени; поведение и его последствия; коллективный труд и его результаты и др.);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проводить по предложенному плану опыт, несложное исследование по установлению особенностей объекта изучения и связей между объектами (часть – целое, причина – следствие);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формулировать выводы и подкреплять их доказательствами на основе результатов проведённого наблюдения (опыта, измерения, исследования).</a:t>
            </a:r>
          </a:p>
        </p:txBody>
      </p:sp>
    </p:spTree>
    <p:extLst>
      <p:ext uri="{BB962C8B-B14F-4D97-AF65-F5344CB8AC3E}">
        <p14:creationId xmlns:p14="http://schemas.microsoft.com/office/powerpoint/2010/main" val="3844510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868</Words>
  <Application>Microsoft Office PowerPoint</Application>
  <PresentationFormat>Широкоэкранный</PresentationFormat>
  <Paragraphs>75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8</cp:revision>
  <dcterms:created xsi:type="dcterms:W3CDTF">2025-02-10T12:29:48Z</dcterms:created>
  <dcterms:modified xsi:type="dcterms:W3CDTF">2025-02-18T13:30:08Z</dcterms:modified>
</cp:coreProperties>
</file>