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6"/>
  </p:notesMasterIdLst>
  <p:sldIdLst>
    <p:sldId id="264" r:id="rId3"/>
    <p:sldId id="266" r:id="rId4"/>
    <p:sldId id="258" r:id="rId5"/>
    <p:sldId id="267" r:id="rId6"/>
    <p:sldId id="257" r:id="rId7"/>
    <p:sldId id="259" r:id="rId8"/>
    <p:sldId id="269" r:id="rId9"/>
    <p:sldId id="260" r:id="rId10"/>
    <p:sldId id="261" r:id="rId11"/>
    <p:sldId id="262" r:id="rId12"/>
    <p:sldId id="263" r:id="rId13"/>
    <p:sldId id="265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456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E06E1-E361-4C65-A58F-2575D022B797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F4EFB-0337-46F8-AA4B-9E7D443B34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847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F4EFB-0337-46F8-AA4B-9E7D443B34B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30.01.2025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kiro.ru/activities/proekty/regionalnyj-nastavnicheskij-czentr-primorskogo-kraya/" TargetMode="External"/><Relationship Id="rId2" Type="http://schemas.openxmlformats.org/officeDocument/2006/relationships/hyperlink" Target="mailto:yasen65@mail.ru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kiro.ru/activities/proekty/regionalnyj-nastavnicheskij-czentr-primorskogo-kraya/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kiro.ru/activities/proekty/regionalnyj-nastavnicheskij-czentr-primorskogo-kraya/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5" y="2780928"/>
            <a:ext cx="8368313" cy="2880320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Итоги </a:t>
            </a:r>
            <a:r>
              <a:rPr lang="ru-RU" sz="3200" dirty="0" smtClean="0"/>
              <a:t>региональных </a:t>
            </a:r>
            <a:r>
              <a:rPr lang="ru-RU" sz="3200" dirty="0" err="1" smtClean="0"/>
              <a:t>конкурсо</a:t>
            </a:r>
            <a:r>
              <a:rPr lang="en-US" sz="3200" smtClean="0"/>
              <a:t>d</a:t>
            </a:r>
            <a:r>
              <a:rPr lang="ru-RU" sz="3200" smtClean="0"/>
              <a:t> </a:t>
            </a:r>
            <a:r>
              <a:rPr lang="ru-RU" sz="3200" dirty="0"/>
              <a:t>«Формула успеха»-</a:t>
            </a:r>
            <a:r>
              <a:rPr lang="ru-RU" sz="3200" dirty="0" smtClean="0"/>
              <a:t>2024 и «</a:t>
            </a:r>
            <a:r>
              <a:rPr lang="ru-RU" sz="3200" dirty="0" err="1" smtClean="0"/>
              <a:t>СО-бытие</a:t>
            </a:r>
            <a:r>
              <a:rPr lang="ru-RU" sz="3200" dirty="0" smtClean="0"/>
              <a:t>» -2024  . </a:t>
            </a:r>
            <a:r>
              <a:rPr lang="ru-RU" sz="3200" dirty="0"/>
              <a:t>Перспективы </a:t>
            </a:r>
            <a:r>
              <a:rPr lang="ru-RU" sz="3200" dirty="0" smtClean="0"/>
              <a:t>развития конкурсного движения профессионального мастерства </a:t>
            </a:r>
            <a:br>
              <a:rPr lang="ru-RU" sz="3200" dirty="0" smtClean="0"/>
            </a:br>
            <a:r>
              <a:rPr lang="ru-RU" sz="3200" dirty="0" smtClean="0"/>
              <a:t>в Приморском крае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7016" y="5589240"/>
            <a:ext cx="8856984" cy="1368152"/>
          </a:xfrm>
        </p:spPr>
        <p:txBody>
          <a:bodyPr>
            <a:normAutofit/>
          </a:bodyPr>
          <a:lstStyle/>
          <a:p>
            <a:pPr algn="r"/>
            <a:r>
              <a:rPr lang="ru-RU" sz="1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 главный эксперт Центра непрерывного повышения профессионального мастерства , </a:t>
            </a:r>
            <a:r>
              <a:rPr lang="ru-RU" sz="1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моб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89242518521,  эл. почта </a:t>
            </a:r>
            <a:r>
              <a:rPr lang="en-US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yasen65@mail.ru</a:t>
            </a:r>
            <a:endParaRPr lang="ru-RU" sz="1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наставнический центр </a:t>
            </a:r>
            <a:r>
              <a:rPr lang="en-US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://pkiro.ru/activities/proekty/regionalnyj-nastavnicheskij-czentr-primorskogo-kraya</a:t>
            </a:r>
            <a:r>
              <a:rPr lang="en-US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1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4" cstate="print"/>
          <a:srcRect l="6887" t="13703" r="53427" b="61224"/>
          <a:stretch/>
        </p:blipFill>
        <p:spPr bwMode="auto">
          <a:xfrm>
            <a:off x="2843808" y="620688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3" descr="C:\Users\senicheva\Desktop\РНЦ\логотип\логотп1.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60648"/>
            <a:ext cx="1512168" cy="1561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374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395536" y="0"/>
            <a:ext cx="8229600" cy="288032"/>
          </a:xfrm>
        </p:spPr>
        <p:txBody>
          <a:bodyPr>
            <a:normAutofit fontScale="90000"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60486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учат детей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Куратор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детских наставнических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  Обучающийся - наставник группы/обучающегося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Реализация,  в том числе, и в сетевых проектах.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Сетевое наставничество</a:t>
            </a:r>
          </a:p>
          <a:p>
            <a:pPr marL="0" indent="0" algn="just">
              <a:buNone/>
            </a:pPr>
            <a:r>
              <a:rPr lang="ru-RU" dirty="0" smtClean="0"/>
              <a:t>Проектное управление!</a:t>
            </a:r>
          </a:p>
          <a:p>
            <a:pPr marL="0" indent="0" algn="just">
              <a:buNone/>
            </a:pPr>
            <a:r>
              <a:rPr lang="ru-RU" dirty="0" smtClean="0"/>
              <a:t>Локация -  муниципалитет и регион</a:t>
            </a:r>
          </a:p>
          <a:p>
            <a:pPr algn="just"/>
            <a:r>
              <a:rPr lang="ru-RU" dirty="0" smtClean="0"/>
              <a:t>Педагог –наставник    </a:t>
            </a:r>
            <a:r>
              <a:rPr lang="ru-RU" dirty="0" err="1" smtClean="0"/>
              <a:t>педагоги-наставляемые</a:t>
            </a:r>
            <a:r>
              <a:rPr lang="ru-RU" dirty="0" smtClean="0"/>
              <a:t> (ИОМ в рамках ГМО, в рамках муниципальной школы наставничества)</a:t>
            </a:r>
          </a:p>
          <a:p>
            <a:pPr algn="just"/>
            <a:r>
              <a:rPr lang="ru-RU" dirty="0" smtClean="0"/>
              <a:t>Педагог- наставник/группа – молодые педагоги (Школа молодого педагога)</a:t>
            </a:r>
          </a:p>
          <a:p>
            <a:pPr algn="just"/>
            <a:r>
              <a:rPr lang="ru-RU" dirty="0" smtClean="0"/>
              <a:t>Куратор проекта – наставники школьных команд – школьные команды (учащиеся, родители, социальные партнеры)  (социальные благотворительные проекты)</a:t>
            </a:r>
          </a:p>
          <a:p>
            <a:pPr>
              <a:buNone/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275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«Сетевое наставничество» (9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/>
              <a:t>Проектное управление </a:t>
            </a:r>
          </a:p>
          <a:p>
            <a:pPr marL="0" indent="0" algn="just">
              <a:buNone/>
            </a:pPr>
            <a:r>
              <a:rPr lang="ru-RU" sz="2800" dirty="0" smtClean="0"/>
              <a:t>Локация -  муниципалитет и регион</a:t>
            </a:r>
          </a:p>
          <a:p>
            <a:pPr algn="just"/>
            <a:r>
              <a:rPr lang="ru-RU" sz="2800" dirty="0" smtClean="0"/>
              <a:t>Педагог –наставник    педагоги-наставляемые (ИОМ в рамках ГМО)</a:t>
            </a:r>
          </a:p>
          <a:p>
            <a:pPr algn="just"/>
            <a:r>
              <a:rPr lang="ru-RU" sz="2800" dirty="0" smtClean="0"/>
              <a:t>Педагог- наставник/группа – молодые педагоги (Школа молодого педагога)</a:t>
            </a:r>
          </a:p>
          <a:p>
            <a:pPr algn="just"/>
            <a:r>
              <a:rPr lang="ru-RU" sz="2800" dirty="0" smtClean="0"/>
              <a:t>Куратор проекта – наставники школьных команд – школьные команды (учащиеся, родители, социальные партнеры)  (социальные благотворительные проекты)</a:t>
            </a:r>
          </a:p>
          <a:p>
            <a:pPr marL="0" indent="0" algn="just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10423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634082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членов жюри конкурса «</a:t>
            </a:r>
            <a:r>
              <a:rPr lang="ru-RU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СО-бытие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61662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Экспертное сообщество  -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человек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номинаций 63 + 39=102 работы </a:t>
            </a:r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(182)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- 14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Молодой педагог19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учитель  - 15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 – 7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дополнительного образования – 8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дошкольного образования – 39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Аттестация  педагогических кадров)</a:t>
            </a:r>
          </a:p>
        </p:txBody>
      </p:sp>
    </p:spTree>
    <p:extLst>
      <p:ext uri="{BB962C8B-B14F-4D97-AF65-F5344CB8AC3E}">
        <p14:creationId xmlns:p14="http://schemas.microsoft.com/office/powerpoint/2010/main" val="2703328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63408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 требования к конкурсным практикам</a:t>
            </a:r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94928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идея конкурса педагогических открытий года – выявление  лидеров системы образования Приморского края, выявление и диссеминация эффективного педагогического опыта, инновационных практик.</a:t>
            </a:r>
          </a:p>
          <a:p>
            <a:pPr marL="0" indent="0" algn="just">
              <a:spcBef>
                <a:spcPts val="0"/>
              </a:spcBef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Видеовизитка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(отсутствие требуемого содержания)</a:t>
            </a:r>
          </a:p>
          <a:p>
            <a:pPr marL="0" indent="0" algn="just">
              <a:spcBef>
                <a:spcPts val="0"/>
              </a:spcBef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Портфолио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(нарушение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техтребований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spcBef>
                <a:spcPts val="0"/>
              </a:spcBef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Мастер-класс/фрагмент МК (замена МК занятием с детьми, несоблюдение структуры и цели МК)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(формальный подход, основная цель – получение квалификационной категории; низкого качества конкурсные материалы, либо отсутствие одного из них; нарушение временного регламента – МК – 1,5 минуты, 3- 4 минуты, либо превышение)</a:t>
            </a:r>
          </a:p>
          <a:p>
            <a:pPr marL="0" indent="0" algn="just">
              <a:spcBef>
                <a:spcPts val="0"/>
              </a:spcBef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328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06613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членов жюри конкурсов   «Формула успеха» и «</a:t>
            </a:r>
            <a:r>
              <a:rPr lang="ru-RU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СО-бытие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805264"/>
          </a:xfrm>
        </p:spPr>
        <p:txBody>
          <a:bodyPr>
            <a:normAutofit fontScale="40000" lnSpcReduction="20000"/>
          </a:bodyPr>
          <a:lstStyle/>
          <a:p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7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о Конкурсах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Фестивале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Экспертное сообщество  в соответствии с   Положениями (оргкомитет рассматривает заявки)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членов жюри, обсуждение конкурсных работ. Закрытая система оценки.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в соответствии с критериями  и баллами.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7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Со-бытие</a:t>
            </a: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ru-RU" sz="7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9 баллов (3 балла за каждое испытание).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успеха – 6 баллов (3 балла за каждое испытание)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Члены жюри – предложение о внесении изменений в Положение в части наградных документов (Положение о Фестивале)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7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7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7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7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328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634082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Техническая экспертиза в соответствии с Положением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61662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3600" dirty="0" smtClean="0"/>
              <a:t>5.3. Победители и призеры регионального этапа конкурса практик наставничества «Формула успеха»  и регионального конкурса педагогических открытий года «</a:t>
            </a:r>
            <a:r>
              <a:rPr lang="ru-RU" sz="3600" dirty="0" err="1" smtClean="0"/>
              <a:t>СО-бытие</a:t>
            </a:r>
            <a:r>
              <a:rPr lang="ru-RU" sz="3600" dirty="0" smtClean="0"/>
              <a:t>» награждаются дипломами Министерства образования Приморского края.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3600" dirty="0" smtClean="0"/>
              <a:t>5.4. Участники, представившие практики наставничества в очном формате в рамках Фестиваля, получат сертификаты участия с указанием очной формы трансляции педагогического опыта/инновационных практик.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3600" dirty="0" smtClean="0"/>
              <a:t>5.5. Участники Конкурсов, конкурсные материалы которых прошли техническую экспертизу и набрали более половины от максимального количества баллов при оценке работ, получат сертификаты участия в  вышеуказанных конкурсах.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3600" dirty="0" smtClean="0"/>
              <a:t>5.6.  Участники регионального конкурса  наставнических практик «Формула успеха», представивших эффективные практики, получат диплом участника министерства образования Приморского края.</a:t>
            </a:r>
          </a:p>
          <a:p>
            <a:pPr marL="0" indent="0">
              <a:buNone/>
            </a:pP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328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634082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членов жюри конкурса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успеха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616624"/>
          </a:xfrm>
        </p:spPr>
        <p:txBody>
          <a:bodyPr>
            <a:normAutofit/>
          </a:bodyPr>
          <a:lstStyle/>
          <a:p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Экспертное сообщество  - 36 человек </a:t>
            </a:r>
          </a:p>
          <a:p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номинации/46 (</a:t>
            </a:r>
            <a:r>
              <a:rPr lang="ru-RU" sz="3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практик из 22 </a:t>
            </a:r>
            <a:r>
              <a:rPr lang="ru-RU" sz="3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(18)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муниципалитетов)</a:t>
            </a:r>
          </a:p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«Наставничество в профессии» (8)</a:t>
            </a:r>
          </a:p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«Наставничество в образовании» (23)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«Дети учат детей»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( 10)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«Сетевое наставничество» (5)</a:t>
            </a:r>
          </a:p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участников -  127 чел., из 58 учащихся!!!</a:t>
            </a:r>
          </a:p>
          <a:p>
            <a:pPr marL="0" indent="0">
              <a:buNone/>
            </a:pP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328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Муниципалитеты- участники (22 из 34)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255188"/>
              </p:ext>
            </p:extLst>
          </p:nvPr>
        </p:nvGraphicFramePr>
        <p:xfrm>
          <a:off x="395536" y="759235"/>
          <a:ext cx="8280920" cy="5925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2232"/>
                <a:gridCol w="4668688"/>
              </a:tblGrid>
              <a:tr h="365509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 smtClean="0">
                          <a:latin typeface="+mn-lt"/>
                          <a:ea typeface="Calibri"/>
                          <a:cs typeface="Times New Roman"/>
                        </a:rPr>
                        <a:t>Анучинский</a:t>
                      </a:r>
                      <a:r>
                        <a:rPr lang="ru-RU" sz="2400" dirty="0" smtClean="0">
                          <a:latin typeface="+mn-lt"/>
                          <a:ea typeface="Calibri"/>
                          <a:cs typeface="Times New Roman"/>
                        </a:rPr>
                        <a:t> МО</a:t>
                      </a:r>
                      <a:endParaRPr lang="ru-RU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+mn-lt"/>
                          <a:ea typeface="Calibri"/>
                          <a:cs typeface="Times New Roman"/>
                        </a:rPr>
                        <a:t>Арсеньевский</a:t>
                      </a: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 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58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+mn-lt"/>
                          <a:ea typeface="Calibri"/>
                          <a:cs typeface="Times New Roman"/>
                        </a:rPr>
                        <a:t>Хорольский</a:t>
                      </a: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 МО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Партизанский 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37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latin typeface="+mn-lt"/>
                          <a:ea typeface="Calibri"/>
                          <a:cs typeface="Times New Roman"/>
                        </a:rPr>
                        <a:t>Шкотовский</a:t>
                      </a:r>
                      <a:r>
                        <a:rPr lang="ru-RU" sz="2400" dirty="0" smtClean="0">
                          <a:latin typeface="+mn-lt"/>
                          <a:ea typeface="Calibri"/>
                          <a:cs typeface="Times New Roman"/>
                        </a:rPr>
                        <a:t> МО</a:t>
                      </a:r>
                      <a:endParaRPr lang="ru-RU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Дальнереченский 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35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Кировский МР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Дальнегорский</a:t>
                      </a:r>
                      <a:r>
                        <a:rPr lang="ru-RU" sz="24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ГО</a:t>
                      </a:r>
                      <a:endParaRPr lang="ru-RU" sz="2400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+mn-lt"/>
                          <a:ea typeface="Calibri"/>
                          <a:cs typeface="Times New Roman"/>
                        </a:rPr>
                        <a:t>Хасанский</a:t>
                      </a: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 МР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+mn-lt"/>
                          <a:ea typeface="Calibri"/>
                          <a:cs typeface="Times New Roman"/>
                        </a:rPr>
                        <a:t>Спасск-Дальний</a:t>
                      </a:r>
                      <a:endParaRPr lang="ru-RU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Пожарский МО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+mn-lt"/>
                          <a:ea typeface="Calibri"/>
                          <a:cs typeface="Times New Roman"/>
                        </a:rPr>
                        <a:t>Находкинский</a:t>
                      </a: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 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+mn-lt"/>
                          <a:ea typeface="Calibri"/>
                          <a:cs typeface="Times New Roman"/>
                        </a:rPr>
                        <a:t>Черниговский МР</a:t>
                      </a:r>
                      <a:endParaRPr lang="ru-RU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+mn-lt"/>
                          <a:ea typeface="Calibri"/>
                          <a:cs typeface="Times New Roman"/>
                        </a:rPr>
                        <a:t>Лесозаводский ГО</a:t>
                      </a:r>
                      <a:endParaRPr lang="ru-RU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58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Пограничный МО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Уссурийский ГО</a:t>
                      </a:r>
                      <a:endParaRPr lang="ru-RU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37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Красноармейский МО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Владивосток</a:t>
                      </a:r>
                      <a:endParaRPr lang="ru-RU" sz="2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35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Партизанский МО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Михайловский МР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Дальнереченский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МР</a:t>
                      </a:r>
                      <a:endParaRPr lang="ru-RU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+mn-lt"/>
                          <a:ea typeface="Calibri"/>
                          <a:cs typeface="Times New Roman"/>
                        </a:rPr>
                        <a:t>Яковлевский</a:t>
                      </a: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 МО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376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оформлению и содержанию конкурсной работы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496944" cy="432048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карта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Видеоролик-визитка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с описанием практики по рекомендациям АСИ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конкурсных работ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(официальная публикация)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«Банк наставнических  практик»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https://pkiro.ru/activities/proekty/regionalnyj-nastavnicheskij-czentr-primorskogo-kraya/#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link-popup-nastavniki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983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2008"/>
          </a:xfrm>
        </p:spPr>
        <p:txBody>
          <a:bodyPr>
            <a:normAutofit fontScale="90000"/>
          </a:bodyPr>
          <a:lstStyle/>
          <a:p>
            <a:pPr algn="ctr"/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6192688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карта (отсутствие необходимой информации, контактных данных, данных детей-наставников)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Видеоролик 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тайминг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нарушение структуры и несоответствие содержательных компонентов требованию, качество записи, звука, низкая презентационная составляющая)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с описанием практики по рекомендациям АСИ (Трудности в описании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смарт-целей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результатов, рекламное название практики, замена шаблона своим)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Несоответствие практики выбранной номинации и, как следствие, низкая оценка в соответствии 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кртериями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конкурсных работ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(официальная публикация)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«Банк наставнических  практик»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https://pkiro.ru/activities/proekty/regionalnyj-nastavnicheskij-czentr-primorskogo-kraya/#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link-popup-nastavniki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983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профессии»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435280" cy="597666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Традиционные формы организации сопровождения молодых педагогов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Бессистемность в изложении цели и содержания практики, слабый диагностический инструментарий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результатов наставляемых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Малоэффективные формы сопровождения / ИОМ, отсутствие уникальности, «фишки» практики»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в конструировании эффективных практик наставничества не только молодых педагогов, но других групп педагогов: с профессиональными дефицитами, «равный –равному» и т.п.</a:t>
            </a:r>
          </a:p>
          <a:p>
            <a:pPr marL="514350" indent="-51435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Групповое и сетевое наставничество.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110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507288" cy="778098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«Наставничество в образовании»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856984" cy="5904656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 наставник обучающегося/группы обучающихся (социальные и др. проекты, индивидуальная программа развития/адаптации, творческая группа)</a:t>
            </a:r>
          </a:p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Кружок </a:t>
            </a:r>
            <a:r>
              <a:rPr lang="ru-RU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допобразования</a:t>
            </a:r>
            <a:r>
              <a:rPr lang="ru-RU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«Точка роста», учебные проекты, шефство с кураторами- классными руководителями) Психолого-педагогические классы – наставничество!!</a:t>
            </a:r>
          </a:p>
          <a:p>
            <a:pPr marL="0" indent="0" algn="just">
              <a:buNone/>
            </a:pPr>
            <a:r>
              <a:rPr lang="ru-RU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Формальные объединения «</a:t>
            </a:r>
            <a:r>
              <a:rPr lang="ru-RU" sz="28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Юнармия</a:t>
            </a:r>
            <a:r>
              <a:rPr lang="ru-RU" sz="28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Движение первых и т.д. Советники по воспитанию! Заместители директора по воспитательной работе – подмена функционала.</a:t>
            </a:r>
            <a:endParaRPr lang="ru-RU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2543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922</Words>
  <Application>Microsoft Office PowerPoint</Application>
  <PresentationFormat>Экран (4:3)</PresentationFormat>
  <Paragraphs>110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NewsPrint</vt:lpstr>
      <vt:lpstr>1_NewsPrint</vt:lpstr>
      <vt:lpstr>Итоги региональных конкурсоd «Формула успеха»-2024 и «СО-бытие» -2024  . Перспективы развития конкурсного движения профессионального мастерства  в Приморском крае </vt:lpstr>
      <vt:lpstr>Организация работы членов жюри конкурсов   «Формула успеха» и «СО-бытие»</vt:lpstr>
      <vt:lpstr>Техническая экспертиза в соответствии с Положением</vt:lpstr>
      <vt:lpstr>Организация работы членов жюри конкурса Формула успеха</vt:lpstr>
      <vt:lpstr>Муниципалитеты- участники (22 из 34)</vt:lpstr>
      <vt:lpstr>Требования к оформлению и содержанию конкурсной работы</vt:lpstr>
      <vt:lpstr>Презентация PowerPoint</vt:lpstr>
      <vt:lpstr>«Наставничество в профессии» </vt:lpstr>
      <vt:lpstr>«Наставничество в образовании» </vt:lpstr>
      <vt:lpstr>Презентация PowerPoint</vt:lpstr>
      <vt:lpstr>«Сетевое наставничество» (9)</vt:lpstr>
      <vt:lpstr>Организация работы членов жюри конкурса «СО-бытие»</vt:lpstr>
      <vt:lpstr>Технические требования к конкурсным практикам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регионального конкурса «Формула успеха»-2023. Перспективы развития</dc:title>
  <dc:creator>Юлия А. Сеничева</dc:creator>
  <cp:lastModifiedBy>Юлия А. Сеничева</cp:lastModifiedBy>
  <cp:revision>26</cp:revision>
  <dcterms:created xsi:type="dcterms:W3CDTF">2023-01-26T00:49:27Z</dcterms:created>
  <dcterms:modified xsi:type="dcterms:W3CDTF">2025-01-29T22:53:53Z</dcterms:modified>
</cp:coreProperties>
</file>