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310" r:id="rId3"/>
    <p:sldId id="316" r:id="rId4"/>
    <p:sldId id="317" r:id="rId5"/>
    <p:sldId id="318" r:id="rId6"/>
    <p:sldId id="320" r:id="rId7"/>
    <p:sldId id="308" r:id="rId8"/>
    <p:sldId id="31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CCFF"/>
    <a:srgbClr val="FF99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110" d="100"/>
          <a:sy n="110" d="100"/>
        </p:scale>
        <p:origin x="16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19E11-E0C5-4F9B-A3EF-49EA0BD98010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D18A8-A6C6-4186-BFF6-85B9B8EF40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3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4E1E-D892-4F21-A0CB-A9283A12A5FB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FE9AC-B1A7-4A39-B851-BAFBE2F864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27088" y="3933825"/>
            <a:ext cx="590550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endParaRPr lang="ru-RU" sz="46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179512" y="321856"/>
            <a:ext cx="6336703" cy="627549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i="1" dirty="0" smtClean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100" b="1" i="1" dirty="0" smtClean="0">
                <a:solidFill>
                  <a:srgbClr val="FF0000"/>
                </a:solidFill>
                <a:latin typeface="Constantia" pitchFamily="18" charset="0"/>
              </a:rPr>
              <a:t>Преемственность между начальным и основным образованием в организации исследовательской </a:t>
            </a:r>
            <a:r>
              <a:rPr lang="ru-RU" sz="5100" b="1" i="1" dirty="0" smtClean="0">
                <a:solidFill>
                  <a:srgbClr val="FF0000"/>
                </a:solidFill>
                <a:latin typeface="Constantia" pitchFamily="18" charset="0"/>
              </a:rPr>
              <a:t>деятельности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4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Л.И.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Пионткевич</a:t>
            </a:r>
            <a:endParaRPr lang="ru-RU" sz="36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географии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№259»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Фокино</a:t>
            </a:r>
            <a:endParaRPr lang="ru-RU" sz="36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i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2309165"/>
            <a:ext cx="2664296" cy="360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333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274638"/>
            <a:ext cx="7786687" cy="9398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Начальное звено обучения—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1125538"/>
            <a:ext cx="7543800" cy="4751387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«…это годы приобретения или неприобретения ребёнком желания </a:t>
            </a:r>
          </a:p>
          <a:p>
            <a:pPr algn="just">
              <a:buFont typeface="Arial" charset="0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и умения трудиться в зависимости </a:t>
            </a:r>
          </a:p>
          <a:p>
            <a:pPr algn="just">
              <a:buFont typeface="Arial" charset="0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от прочности и результативности освоения им всех базовых видов деятельности — умственных и практических, а также осознания и закрепления личностных свойств и качеств средствами учебных предметов» </a:t>
            </a:r>
          </a:p>
          <a:p>
            <a:pPr algn="just">
              <a:buFont typeface="Arial" charset="0"/>
              <a:buNone/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Н. Н. Светловская </a:t>
            </a:r>
          </a:p>
          <a:p>
            <a:pPr algn="just">
              <a:defRPr/>
            </a:pPr>
            <a:endParaRPr lang="ru-RU" dirty="0"/>
          </a:p>
        </p:txBody>
      </p:sp>
      <p:pic>
        <p:nvPicPr>
          <p:cNvPr id="4100" name="Picture 5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-214313"/>
            <a:ext cx="1214438" cy="255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25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857250"/>
            <a:ext cx="5572125" cy="928688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 этап 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857250"/>
            <a:ext cx="8572500" cy="5668094"/>
          </a:xfrm>
        </p:spPr>
        <p:txBody>
          <a:bodyPr>
            <a:normAutofit fontScale="62500" lnSpcReduction="20000"/>
          </a:bodyPr>
          <a:lstStyle/>
          <a:p>
            <a:pPr marL="1771650" lvl="3" indent="-514350">
              <a:buFont typeface="Arial" charset="0"/>
              <a:buNone/>
              <a:defRPr/>
            </a:pPr>
            <a:endParaRPr lang="ru-RU" sz="28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1650" lvl="3" indent="-514350">
              <a:buFont typeface="Arial" charset="0"/>
              <a:buNone/>
              <a:defRPr/>
            </a:pPr>
            <a:endParaRPr lang="ru-RU" sz="42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1650" lvl="3" indent="-514350">
              <a:buFont typeface="Arial" charset="0"/>
              <a:buNone/>
              <a:defRPr/>
            </a:pPr>
            <a:r>
              <a:rPr lang="ru-RU" sz="4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1771650" lvl="3" indent="-514350">
              <a:buFont typeface="+mj-lt"/>
              <a:buAutoNum type="arabicPeriod"/>
              <a:defRPr/>
            </a:pPr>
            <a:r>
              <a:rPr lang="ru-RU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Формирование первоначальных представлений.</a:t>
            </a:r>
          </a:p>
          <a:p>
            <a:pPr marL="1771650" lvl="3" indent="-514350">
              <a:buFont typeface="+mj-lt"/>
              <a:buAutoNum type="arabicPeriod"/>
              <a:defRPr/>
            </a:pPr>
            <a:r>
              <a:rPr lang="ru-RU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Научить детей работать с первичной информацией.</a:t>
            </a:r>
          </a:p>
          <a:p>
            <a:pPr marL="1771650" lvl="3" indent="-514350">
              <a:buFont typeface="+mj-lt"/>
              <a:buAutoNum type="arabicPeriod"/>
              <a:defRPr/>
            </a:pPr>
            <a:r>
              <a:rPr lang="ru-RU" sz="4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Сформировать умение четко и ясно излагать свои мысли.</a:t>
            </a:r>
          </a:p>
          <a:p>
            <a:pPr marL="514350" indent="-514350">
              <a:buFont typeface="Arial" charset="0"/>
              <a:buNone/>
              <a:defRPr/>
            </a:pPr>
            <a:endParaRPr lang="ru-RU" sz="42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charset="0"/>
              <a:buNone/>
              <a:defRPr/>
            </a:pPr>
            <a:r>
              <a:rPr lang="ru-RU" sz="4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Способы деятельности: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коллективный учебный диалог, рассматривание предметов, создание проблемных ситуаций, чтение – рассматривание, коллективное моделирование</a:t>
            </a:r>
            <a:r>
              <a:rPr lang="ru-RU" sz="4200" b="1" i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2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20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-357188"/>
            <a:ext cx="1276350" cy="242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07704" y="210919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«</a:t>
            </a:r>
            <a:r>
              <a:rPr lang="ru-RU" sz="2400" b="1" i="1" dirty="0">
                <a:solidFill>
                  <a:srgbClr val="FF0000"/>
                </a:solidFill>
              </a:rPr>
              <a:t>Исследование создает новое знание» </a:t>
            </a:r>
            <a:r>
              <a:rPr lang="ru-RU" sz="2400" b="1" i="1" dirty="0" smtClean="0">
                <a:solidFill>
                  <a:srgbClr val="FF0000"/>
                </a:solidFill>
              </a:rPr>
              <a:t>               </a:t>
            </a:r>
          </a:p>
          <a:p>
            <a:pPr algn="r"/>
            <a:r>
              <a:rPr lang="ru-RU" sz="2400" b="1" i="1" dirty="0" smtClean="0">
                <a:solidFill>
                  <a:srgbClr val="FF0000"/>
                </a:solidFill>
              </a:rPr>
              <a:t>Нил </a:t>
            </a:r>
            <a:r>
              <a:rPr lang="ru-RU" sz="2400" b="1" i="1" dirty="0" err="1">
                <a:solidFill>
                  <a:srgbClr val="FF0000"/>
                </a:solidFill>
              </a:rPr>
              <a:t>Армстронг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9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833859"/>
            <a:ext cx="5572125" cy="928688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этап 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313" y="1000124"/>
            <a:ext cx="7572375" cy="4301083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Arial" charset="0"/>
              <a:buNone/>
              <a:defRPr/>
            </a:pPr>
            <a:endParaRPr lang="ru-RU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Arial" charset="0"/>
              <a:buNone/>
              <a:defRPr/>
            </a:pPr>
            <a:endParaRPr lang="ru-RU" sz="24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Arial" charset="0"/>
              <a:buNone/>
              <a:defRPr/>
            </a:pP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Проводить простейшие наблюдения над явлениями и процессами природы с помощью органов чувств.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Работать с дополнительной научной, справочной и энциклопедической литературой.  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Определять тему исследования, анализировать, сравнивать, формулировать выводы, оформлять результаты исследования.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Проводить простейшие наблюдения.</a:t>
            </a:r>
            <a:endParaRPr lang="ru-RU" sz="2800" dirty="0" smtClean="0">
              <a:solidFill>
                <a:srgbClr val="0070C0"/>
              </a:solidFill>
            </a:endParaRPr>
          </a:p>
          <a:p>
            <a:pPr marL="514350" indent="-514350" algn="just">
              <a:buFont typeface="Arial" charset="0"/>
              <a:buNone/>
              <a:defRPr/>
            </a:pPr>
            <a:r>
              <a:rPr lang="ru-RU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Способы деятельности:</a:t>
            </a:r>
          </a:p>
          <a:p>
            <a:pPr marL="514350" indent="-514350" algn="just">
              <a:buFont typeface="Arial" charset="0"/>
              <a:buNone/>
              <a:defRPr/>
            </a:pPr>
            <a:endParaRPr lang="ru-RU" sz="2400" b="1" i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20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76672"/>
            <a:ext cx="1276350" cy="2571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83568" y="5124689"/>
            <a:ext cx="82867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учебная дискуссия, наблюдения по плану, рассказы детей и учителя, мини-исследования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08389" y="2289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 smtClean="0">
                <a:solidFill>
                  <a:srgbClr val="FF5050"/>
                </a:solidFill>
              </a:rPr>
              <a:t>«Исследовать – значит видеть то, что видели все, и думать так,</a:t>
            </a:r>
            <a:r>
              <a:rPr lang="ru-RU" sz="2400" dirty="0" smtClean="0">
                <a:solidFill>
                  <a:srgbClr val="FF5050"/>
                </a:solidFill>
              </a:rPr>
              <a:t> </a:t>
            </a:r>
            <a:r>
              <a:rPr lang="ru-RU" sz="2400" b="1" i="1" dirty="0" smtClean="0">
                <a:solidFill>
                  <a:srgbClr val="FF5050"/>
                </a:solidFill>
              </a:rPr>
              <a:t>как не думал никто» </a:t>
            </a:r>
            <a:br>
              <a:rPr lang="ru-RU" sz="2400" b="1" i="1" dirty="0" smtClean="0">
                <a:solidFill>
                  <a:srgbClr val="FF5050"/>
                </a:solidFill>
              </a:rPr>
            </a:br>
            <a:r>
              <a:rPr lang="ru-RU" sz="2400" b="1" i="1" dirty="0" smtClean="0">
                <a:solidFill>
                  <a:srgbClr val="FF5050"/>
                </a:solidFill>
              </a:rPr>
              <a:t>                                                                      А. </a:t>
            </a:r>
            <a:r>
              <a:rPr lang="ru-RU" sz="2400" b="1" i="1" dirty="0" err="1" smtClean="0">
                <a:solidFill>
                  <a:srgbClr val="FF5050"/>
                </a:solidFill>
              </a:rPr>
              <a:t>Сент</a:t>
            </a:r>
            <a:r>
              <a:rPr lang="ru-RU" sz="2400" b="1" i="1" dirty="0" smtClean="0">
                <a:solidFill>
                  <a:srgbClr val="FF5050"/>
                </a:solidFill>
              </a:rPr>
              <a:t> - </a:t>
            </a:r>
            <a:r>
              <a:rPr lang="ru-RU" sz="2400" b="1" i="1" dirty="0" err="1" smtClean="0">
                <a:solidFill>
                  <a:srgbClr val="FF5050"/>
                </a:solidFill>
              </a:rPr>
              <a:t>Дьердьи</a:t>
            </a:r>
            <a:r>
              <a:rPr lang="ru-RU" sz="2400" dirty="0" smtClean="0">
                <a:solidFill>
                  <a:srgbClr val="FF5050"/>
                </a:solidFill>
              </a:rPr>
              <a:t/>
            </a:r>
            <a:br>
              <a:rPr lang="ru-RU" sz="2400" dirty="0" smtClean="0">
                <a:solidFill>
                  <a:srgbClr val="FF5050"/>
                </a:solidFill>
              </a:rPr>
            </a:br>
            <a:endParaRPr lang="ru-RU" sz="24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9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829272"/>
            <a:ext cx="5572125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этап 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572375" cy="6215062"/>
          </a:xfrm>
        </p:spPr>
        <p:txBody>
          <a:bodyPr>
            <a:normAutofit/>
          </a:bodyPr>
          <a:lstStyle/>
          <a:p>
            <a:pPr marL="514350" indent="-514350" algn="just">
              <a:buFont typeface="Arial" charset="0"/>
              <a:buNone/>
              <a:defRPr/>
            </a:pPr>
            <a:r>
              <a:rPr lang="ru-RU" sz="2000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Планировать и проводить наблюдения, находить в явлениях закономерные связи, делать обобщения по результатам наблюдений, пользоваться измерительными приборами.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Представлять результаты эксперимента в виде схем, таблиц, графиков.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Объяснять, используя научную терминологию, результаты наблюдений и экспериментов.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Формулировать заключения и выводы по результатам экспериментов.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 руководством учителя выполнять экспериментальные исследования для проверки выдвинутых гипотез.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Способы деятельности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уроки-исследования, наблюдение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анкетирование, эксперимент, метод учебного проекта</a:t>
            </a:r>
          </a:p>
          <a:p>
            <a:pPr marL="514350" indent="-514350" algn="just">
              <a:buFont typeface="Arial" charset="0"/>
              <a:buNone/>
              <a:defRPr/>
            </a:pPr>
            <a:endParaRPr lang="ru-RU" sz="2000" b="1" dirty="0" smtClean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endParaRPr lang="ru-RU" sz="2000" b="1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20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-214313"/>
            <a:ext cx="1276350" cy="2571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19672" y="50721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Знание только тогда знание, когда оно приобретено усилиями своей мысли, а не памятью» </a:t>
            </a:r>
            <a:r>
              <a:rPr lang="ru-RU" sz="2000" b="1" dirty="0" smtClean="0">
                <a:solidFill>
                  <a:srgbClr val="FF0000"/>
                </a:solidFill>
              </a:rPr>
              <a:t>  </a:t>
            </a:r>
            <a:r>
              <a:rPr lang="ru-RU" sz="2000" b="1" dirty="0" err="1" smtClean="0">
                <a:solidFill>
                  <a:srgbClr val="FF0000"/>
                </a:solidFill>
              </a:rPr>
              <a:t>Л.Толстой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2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Роль учителя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Помощь в выборе темы, определении идеи и конечного продукта.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Рекомендация </a:t>
            </a:r>
            <a:r>
              <a:rPr lang="ru-RU" dirty="0">
                <a:solidFill>
                  <a:srgbClr val="0070C0"/>
                </a:solidFill>
              </a:rPr>
              <a:t>источников получения информации и способов работы с ними. 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Консультирование </a:t>
            </a:r>
            <a:r>
              <a:rPr lang="ru-RU" dirty="0">
                <a:solidFill>
                  <a:srgbClr val="0070C0"/>
                </a:solidFill>
              </a:rPr>
              <a:t>обучающихся по вопросам планирования, проведения исследования, оформления и представления результатов работы. </a:t>
            </a:r>
          </a:p>
          <a:p>
            <a:r>
              <a:rPr lang="ru-RU" dirty="0">
                <a:solidFill>
                  <a:srgbClr val="0070C0"/>
                </a:solidFill>
              </a:rPr>
              <a:t>Создание условий для проявления активности и инициативности обучающихся. </a:t>
            </a:r>
          </a:p>
          <a:p>
            <a:r>
              <a:rPr lang="ru-RU" dirty="0">
                <a:solidFill>
                  <a:srgbClr val="0070C0"/>
                </a:solidFill>
              </a:rPr>
              <a:t>Содействие прогнозированию результатов выполнения работы, преодолению затруднений. </a:t>
            </a:r>
          </a:p>
          <a:p>
            <a:r>
              <a:rPr lang="ru-RU" dirty="0">
                <a:solidFill>
                  <a:srgbClr val="0070C0"/>
                </a:solidFill>
              </a:rPr>
              <a:t>Помощь в подготовке к защите проекта или исследования, в оценке полученного продукта проектно-исследовательской деятельности и анализе результатов.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659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vatars.mds.yandex.net/i?id=7f0f195ae7b18acdb7dcfceaa45e12fc5865afb0-360620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9" y="2858675"/>
            <a:ext cx="244827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Роль родителей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9089" y="1516142"/>
            <a:ext cx="17283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Быть в курсе.</a:t>
            </a:r>
            <a:r>
              <a:rPr lang="ru-RU" sz="20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23855" y="1839396"/>
            <a:ext cx="4408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Контролировать, но не вмешиваться.</a:t>
            </a:r>
            <a:r>
              <a:rPr lang="ru-RU" sz="20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97446" y="2708920"/>
            <a:ext cx="57349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Поддерживать на всех этапах морально и материально.</a:t>
            </a:r>
            <a:r>
              <a:rPr lang="ru-RU" sz="2000" dirty="0">
                <a:solidFill>
                  <a:srgbClr val="0070C0"/>
                </a:solidFill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563888" y="379652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Быть внимательным читателем и слушателем.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18811" y="5085184"/>
            <a:ext cx="4865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Подготовить к защите проектов и болеть.</a:t>
            </a:r>
            <a:r>
              <a:rPr lang="ru-RU" sz="2000" dirty="0">
                <a:solidFill>
                  <a:srgbClr val="0070C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1067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«Школа –мастерская , где формируется мысль подрастающего поколения, надо крепко держать в руках , если не хочешь выпустить из рук будущее.»</a:t>
            </a:r>
            <a:endParaRPr lang="ru-RU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ru-RU" dirty="0">
                <a:solidFill>
                  <a:srgbClr val="FF0000"/>
                </a:solidFill>
              </a:rPr>
              <a:t>                                                               </a:t>
            </a:r>
            <a:r>
              <a:rPr lang="ru-RU" dirty="0"/>
              <a:t>                                        </a:t>
            </a:r>
            <a:r>
              <a:rPr lang="ru-RU" dirty="0" smtClean="0"/>
              <a:t>                      </a:t>
            </a:r>
            <a:r>
              <a:rPr lang="ru-RU" dirty="0" smtClean="0">
                <a:solidFill>
                  <a:srgbClr val="FF0000"/>
                </a:solidFill>
              </a:rPr>
              <a:t>Барбюс(французский </a:t>
            </a:r>
            <a:r>
              <a:rPr lang="ru-RU" dirty="0">
                <a:solidFill>
                  <a:srgbClr val="FF0000"/>
                </a:solidFill>
              </a:rPr>
              <a:t>писатель)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79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9250</TotalTime>
  <Words>325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Constantia</vt:lpstr>
      <vt:lpstr>Times New Roman</vt:lpstr>
      <vt:lpstr>Тема Office</vt:lpstr>
      <vt:lpstr>Презентация PowerPoint</vt:lpstr>
      <vt:lpstr>Начальное звено обучения— </vt:lpstr>
      <vt:lpstr>1 этап </vt:lpstr>
      <vt:lpstr>2 этап </vt:lpstr>
      <vt:lpstr>3 этап </vt:lpstr>
      <vt:lpstr>Роль учителя</vt:lpstr>
      <vt:lpstr>Роль родителей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и исследовательская деятельность: фундаментальные отличия и основные составляющие</dc:title>
  <dc:creator>Admin</dc:creator>
  <cp:lastModifiedBy>SEK</cp:lastModifiedBy>
  <cp:revision>63</cp:revision>
  <dcterms:created xsi:type="dcterms:W3CDTF">2014-01-06T12:29:30Z</dcterms:created>
  <dcterms:modified xsi:type="dcterms:W3CDTF">2025-02-20T23:28:23Z</dcterms:modified>
</cp:coreProperties>
</file>