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9" r:id="rId3"/>
    <p:sldId id="258" r:id="rId4"/>
    <p:sldId id="267" r:id="rId5"/>
    <p:sldId id="259" r:id="rId6"/>
    <p:sldId id="260" r:id="rId7"/>
    <p:sldId id="261" r:id="rId8"/>
    <p:sldId id="262" r:id="rId9"/>
    <p:sldId id="257" r:id="rId10"/>
    <p:sldId id="263" r:id="rId11"/>
    <p:sldId id="265" r:id="rId12"/>
    <p:sldId id="268" r:id="rId13"/>
    <p:sldId id="270" r:id="rId14"/>
  </p:sldIdLst>
  <p:sldSz cx="18288000" cy="10287000"/>
  <p:notesSz cx="6858000" cy="9144000"/>
  <p:embeddedFontLst>
    <p:embeddedFont>
      <p:font typeface="AsylbekM29.kz" panose="020B0604020202020204" charset="-52"/>
      <p:regular r:id="rId15"/>
    </p:embeddedFont>
    <p:embeddedFont>
      <p:font typeface="Calibri" panose="020B0604020202020204" charset="0"/>
      <p:regular r:id="rId16"/>
      <p:bold r:id="rId17"/>
      <p:italic r:id="rId18"/>
      <p:boldItalic r:id="rId19"/>
    </p:embeddedFont>
    <p:embeddedFont>
      <p:font typeface="Arial Black" panose="020B0A04020102020204" pitchFamily="34" charset="0"/>
      <p:bold r:id="rId20"/>
    </p:embeddedFont>
    <p:embeddedFont>
      <p:font typeface="Monotype Corsiva" panose="03010101010201010101" pitchFamily="66" charset="0"/>
      <p:italic r:id="rId21"/>
    </p:embeddedFont>
    <p:embeddedFont>
      <p:font typeface="TOYZ" panose="020B0604020202020204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D57"/>
    <a:srgbClr val="B06616"/>
    <a:srgbClr val="E3BB72"/>
    <a:srgbClr val="DF8158"/>
    <a:srgbClr val="FFD18C"/>
    <a:srgbClr val="FE9D40"/>
    <a:srgbClr val="AC5959"/>
    <a:srgbClr val="FFA037"/>
    <a:srgbClr val="F8964C"/>
    <a:srgbClr val="FFC1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71" autoAdjust="0"/>
    <p:restoredTop sz="95165" autoAdjust="0"/>
  </p:normalViewPr>
  <p:slideViewPr>
    <p:cSldViewPr>
      <p:cViewPr varScale="1">
        <p:scale>
          <a:sx n="52" d="100"/>
          <a:sy n="52" d="100"/>
        </p:scale>
        <p:origin x="1152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4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defTabSz="91435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13" Type="http://schemas.openxmlformats.org/officeDocument/2006/relationships/image" Target="../media/image124.svg"/><Relationship Id="rId3" Type="http://schemas.openxmlformats.org/officeDocument/2006/relationships/image" Target="../media/image116.svg"/><Relationship Id="rId7" Type="http://schemas.openxmlformats.org/officeDocument/2006/relationships/image" Target="../media/image120.svg"/><Relationship Id="rId12" Type="http://schemas.openxmlformats.org/officeDocument/2006/relationships/image" Target="../media/image108.png"/><Relationship Id="rId2" Type="http://schemas.openxmlformats.org/officeDocument/2006/relationships/image" Target="../media/image103.png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png"/><Relationship Id="rId11" Type="http://schemas.openxmlformats.org/officeDocument/2006/relationships/image" Target="../media/image122.svg"/><Relationship Id="rId5" Type="http://schemas.openxmlformats.org/officeDocument/2006/relationships/image" Target="../media/image118.svg"/><Relationship Id="rId15" Type="http://schemas.openxmlformats.org/officeDocument/2006/relationships/image" Target="../media/image110.png"/><Relationship Id="rId10" Type="http://schemas.openxmlformats.org/officeDocument/2006/relationships/image" Target="../media/image107.png"/><Relationship Id="rId4" Type="http://schemas.openxmlformats.org/officeDocument/2006/relationships/image" Target="../media/image104.png"/><Relationship Id="rId9" Type="http://schemas.openxmlformats.org/officeDocument/2006/relationships/image" Target="../media/image9.svg"/><Relationship Id="rId14" Type="http://schemas.openxmlformats.org/officeDocument/2006/relationships/image" Target="../media/image10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13" Type="http://schemas.openxmlformats.org/officeDocument/2006/relationships/image" Target="../media/image119.png"/><Relationship Id="rId18" Type="http://schemas.openxmlformats.org/officeDocument/2006/relationships/image" Target="../media/image122.png"/><Relationship Id="rId3" Type="http://schemas.openxmlformats.org/officeDocument/2006/relationships/image" Target="../media/image126.svg"/><Relationship Id="rId21" Type="http://schemas.openxmlformats.org/officeDocument/2006/relationships/image" Target="../media/image66.svg"/><Relationship Id="rId7" Type="http://schemas.openxmlformats.org/officeDocument/2006/relationships/image" Target="../media/image3.svg"/><Relationship Id="rId12" Type="http://schemas.openxmlformats.org/officeDocument/2006/relationships/image" Target="../media/image118.png"/><Relationship Id="rId17" Type="http://schemas.openxmlformats.org/officeDocument/2006/relationships/image" Target="../media/image136.svg"/><Relationship Id="rId2" Type="http://schemas.openxmlformats.org/officeDocument/2006/relationships/image" Target="../media/image111.png"/><Relationship Id="rId16" Type="http://schemas.openxmlformats.org/officeDocument/2006/relationships/image" Target="../media/image121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11" Type="http://schemas.openxmlformats.org/officeDocument/2006/relationships/image" Target="../media/image117.png"/><Relationship Id="rId5" Type="http://schemas.openxmlformats.org/officeDocument/2006/relationships/image" Target="../media/image11.svg"/><Relationship Id="rId15" Type="http://schemas.openxmlformats.org/officeDocument/2006/relationships/image" Target="../media/image134.svg"/><Relationship Id="rId10" Type="http://schemas.openxmlformats.org/officeDocument/2006/relationships/image" Target="../media/image116.png"/><Relationship Id="rId19" Type="http://schemas.openxmlformats.org/officeDocument/2006/relationships/image" Target="../media/image138.svg"/><Relationship Id="rId4" Type="http://schemas.openxmlformats.org/officeDocument/2006/relationships/image" Target="../media/image112.png"/><Relationship Id="rId9" Type="http://schemas.openxmlformats.org/officeDocument/2006/relationships/image" Target="../media/image115.png"/><Relationship Id="rId14" Type="http://schemas.openxmlformats.org/officeDocument/2006/relationships/image" Target="../media/image1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Relationship Id="rId14" Type="http://schemas.openxmlformats.org/officeDocument/2006/relationships/image" Target="../media/image1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nsportal.ru/detskii-sad/osnovy-finansovoy-gramotnosti/2021/09/16/ispolzovanie-interaktivnyh-igr-dlya-razvitiya" TargetMode="External"/><Relationship Id="rId7" Type="http://schemas.openxmlformats.org/officeDocument/2006/relationships/hyperlink" Target="https://gart9.npi-tu.ru/index.php?id=189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abakus-center.ru/blog/finansovaya-gramotnost-dlya-detey" TargetMode="External"/><Relationship Id="rId5" Type="http://schemas.openxmlformats.org/officeDocument/2006/relationships/hyperlink" Target="https://educationmanagers.ru/novosti-partnerov/finansovaya-gram/" TargetMode="External"/><Relationship Id="rId4" Type="http://schemas.openxmlformats.org/officeDocument/2006/relationships/hyperlink" Target="https://&#1091;&#1088;&#1086;&#1082;.&#1088;&#1092;/presentation/21683.html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Relationship Id="rId14" Type="http://schemas.openxmlformats.org/officeDocument/2006/relationships/image" Target="../media/image1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image" Target="../media/image14.png"/><Relationship Id="rId18" Type="http://schemas.openxmlformats.org/officeDocument/2006/relationships/image" Target="../media/image18.png"/><Relationship Id="rId26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0.png"/><Relationship Id="rId7" Type="http://schemas.openxmlformats.org/officeDocument/2006/relationships/image" Target="../media/image11.png"/><Relationship Id="rId12" Type="http://schemas.openxmlformats.org/officeDocument/2006/relationships/image" Target="../media/image31.svg"/><Relationship Id="rId17" Type="http://schemas.openxmlformats.org/officeDocument/2006/relationships/image" Target="../media/image17.png"/><Relationship Id="rId25" Type="http://schemas.openxmlformats.org/officeDocument/2006/relationships/image" Target="../media/image23.png"/><Relationship Id="rId2" Type="http://schemas.openxmlformats.org/officeDocument/2006/relationships/image" Target="../media/image8.png"/><Relationship Id="rId16" Type="http://schemas.openxmlformats.org/officeDocument/2006/relationships/image" Target="../media/image16.png"/><Relationship Id="rId20" Type="http://schemas.openxmlformats.org/officeDocument/2006/relationships/image" Target="../media/image19.png"/><Relationship Id="rId29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3.png"/><Relationship Id="rId24" Type="http://schemas.openxmlformats.org/officeDocument/2006/relationships/image" Target="../media/image42.svg"/><Relationship Id="rId5" Type="http://schemas.openxmlformats.org/officeDocument/2006/relationships/image" Target="../media/image10.png"/><Relationship Id="rId15" Type="http://schemas.openxmlformats.org/officeDocument/2006/relationships/image" Target="../media/image34.svg"/><Relationship Id="rId23" Type="http://schemas.openxmlformats.org/officeDocument/2006/relationships/image" Target="../media/image22.png"/><Relationship Id="rId28" Type="http://schemas.openxmlformats.org/officeDocument/2006/relationships/image" Target="../media/image25.png"/><Relationship Id="rId10" Type="http://schemas.openxmlformats.org/officeDocument/2006/relationships/image" Target="../media/image29.svg"/><Relationship Id="rId19" Type="http://schemas.openxmlformats.org/officeDocument/2006/relationships/image" Target="../media/image38.svg"/><Relationship Id="rId4" Type="http://schemas.openxmlformats.org/officeDocument/2006/relationships/image" Target="../media/image3.svg"/><Relationship Id="rId9" Type="http://schemas.openxmlformats.org/officeDocument/2006/relationships/image" Target="../media/image12.png"/><Relationship Id="rId14" Type="http://schemas.openxmlformats.org/officeDocument/2006/relationships/image" Target="../media/image15.png"/><Relationship Id="rId22" Type="http://schemas.openxmlformats.org/officeDocument/2006/relationships/image" Target="../media/image21.png"/><Relationship Id="rId27" Type="http://schemas.openxmlformats.org/officeDocument/2006/relationships/image" Target="../media/image45.svg"/><Relationship Id="rId30" Type="http://schemas.openxmlformats.org/officeDocument/2006/relationships/image" Target="../media/image4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27.svg"/><Relationship Id="rId18" Type="http://schemas.openxmlformats.org/officeDocument/2006/relationships/image" Target="../media/image34.png"/><Relationship Id="rId3" Type="http://schemas.openxmlformats.org/officeDocument/2006/relationships/image" Target="../media/image9.png"/><Relationship Id="rId21" Type="http://schemas.openxmlformats.org/officeDocument/2006/relationships/image" Target="../media/image36.png"/><Relationship Id="rId7" Type="http://schemas.openxmlformats.org/officeDocument/2006/relationships/image" Target="../media/image28.png"/><Relationship Id="rId12" Type="http://schemas.openxmlformats.org/officeDocument/2006/relationships/image" Target="../media/image11.png"/><Relationship Id="rId17" Type="http://schemas.openxmlformats.org/officeDocument/2006/relationships/image" Target="../media/image33.png"/><Relationship Id="rId2" Type="http://schemas.openxmlformats.org/officeDocument/2006/relationships/image" Target="../media/image8.png"/><Relationship Id="rId16" Type="http://schemas.openxmlformats.org/officeDocument/2006/relationships/image" Target="../media/image32.png"/><Relationship Id="rId20" Type="http://schemas.openxmlformats.org/officeDocument/2006/relationships/image" Target="../media/image5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34.svg"/><Relationship Id="rId5" Type="http://schemas.openxmlformats.org/officeDocument/2006/relationships/image" Target="../media/image27.png"/><Relationship Id="rId15" Type="http://schemas.openxmlformats.org/officeDocument/2006/relationships/image" Target="../media/image29.svg"/><Relationship Id="rId10" Type="http://schemas.openxmlformats.org/officeDocument/2006/relationships/image" Target="../media/image30.png"/><Relationship Id="rId19" Type="http://schemas.openxmlformats.org/officeDocument/2006/relationships/image" Target="../media/image35.png"/><Relationship Id="rId4" Type="http://schemas.openxmlformats.org/officeDocument/2006/relationships/image" Target="../media/image3.svg"/><Relationship Id="rId9" Type="http://schemas.openxmlformats.org/officeDocument/2006/relationships/image" Target="../media/image31.svg"/><Relationship Id="rId14" Type="http://schemas.openxmlformats.org/officeDocument/2006/relationships/image" Target="../media/image31.png"/><Relationship Id="rId22" Type="http://schemas.openxmlformats.org/officeDocument/2006/relationships/image" Target="../media/image55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13" Type="http://schemas.openxmlformats.org/officeDocument/2006/relationships/image" Target="../media/image46.png"/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12" Type="http://schemas.openxmlformats.org/officeDocument/2006/relationships/image" Target="../media/image45.png"/><Relationship Id="rId2" Type="http://schemas.openxmlformats.org/officeDocument/2006/relationships/image" Target="../media/image37.png"/><Relationship Id="rId16" Type="http://schemas.openxmlformats.org/officeDocument/2006/relationships/image" Target="../media/image6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4.png"/><Relationship Id="rId5" Type="http://schemas.openxmlformats.org/officeDocument/2006/relationships/image" Target="../media/image59.svg"/><Relationship Id="rId15" Type="http://schemas.openxmlformats.org/officeDocument/2006/relationships/image" Target="../media/image47.png"/><Relationship Id="rId10" Type="http://schemas.openxmlformats.org/officeDocument/2006/relationships/image" Target="../media/image43.png"/><Relationship Id="rId4" Type="http://schemas.openxmlformats.org/officeDocument/2006/relationships/image" Target="../media/image39.png"/><Relationship Id="rId9" Type="http://schemas.openxmlformats.org/officeDocument/2006/relationships/image" Target="../media/image42.png"/><Relationship Id="rId14" Type="http://schemas.openxmlformats.org/officeDocument/2006/relationships/image" Target="../media/image6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5.png"/><Relationship Id="rId18" Type="http://schemas.openxmlformats.org/officeDocument/2006/relationships/image" Target="../media/image58.png"/><Relationship Id="rId26" Type="http://schemas.openxmlformats.org/officeDocument/2006/relationships/image" Target="../media/image63.png"/><Relationship Id="rId3" Type="http://schemas.openxmlformats.org/officeDocument/2006/relationships/image" Target="../media/image49.png"/><Relationship Id="rId21" Type="http://schemas.openxmlformats.org/officeDocument/2006/relationships/image" Target="../media/image81.svg"/><Relationship Id="rId7" Type="http://schemas.openxmlformats.org/officeDocument/2006/relationships/image" Target="../media/image50.png"/><Relationship Id="rId12" Type="http://schemas.openxmlformats.org/officeDocument/2006/relationships/image" Target="../media/image54.png"/><Relationship Id="rId17" Type="http://schemas.openxmlformats.org/officeDocument/2006/relationships/image" Target="../media/image77.svg"/><Relationship Id="rId25" Type="http://schemas.openxmlformats.org/officeDocument/2006/relationships/image" Target="../media/image62.png"/><Relationship Id="rId2" Type="http://schemas.openxmlformats.org/officeDocument/2006/relationships/image" Target="../media/image48.png"/><Relationship Id="rId16" Type="http://schemas.openxmlformats.org/officeDocument/2006/relationships/image" Target="../media/image57.png"/><Relationship Id="rId20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svg"/><Relationship Id="rId11" Type="http://schemas.openxmlformats.org/officeDocument/2006/relationships/image" Target="../media/image71.svg"/><Relationship Id="rId24" Type="http://schemas.openxmlformats.org/officeDocument/2006/relationships/image" Target="../media/image61.png"/><Relationship Id="rId5" Type="http://schemas.openxmlformats.org/officeDocument/2006/relationships/image" Target="../media/image41.png"/><Relationship Id="rId15" Type="http://schemas.openxmlformats.org/officeDocument/2006/relationships/image" Target="../media/image56.png"/><Relationship Id="rId23" Type="http://schemas.openxmlformats.org/officeDocument/2006/relationships/image" Target="../media/image83.svg"/><Relationship Id="rId28" Type="http://schemas.openxmlformats.org/officeDocument/2006/relationships/image" Target="../media/image65.png"/><Relationship Id="rId10" Type="http://schemas.openxmlformats.org/officeDocument/2006/relationships/image" Target="../media/image53.png"/><Relationship Id="rId19" Type="http://schemas.openxmlformats.org/officeDocument/2006/relationships/image" Target="../media/image79.svg"/><Relationship Id="rId4" Type="http://schemas.openxmlformats.org/officeDocument/2006/relationships/image" Target="../media/image3.svg"/><Relationship Id="rId9" Type="http://schemas.openxmlformats.org/officeDocument/2006/relationships/image" Target="../media/image52.png"/><Relationship Id="rId14" Type="http://schemas.openxmlformats.org/officeDocument/2006/relationships/image" Target="../media/image74.svg"/><Relationship Id="rId22" Type="http://schemas.openxmlformats.org/officeDocument/2006/relationships/image" Target="../media/image60.png"/><Relationship Id="rId27" Type="http://schemas.openxmlformats.org/officeDocument/2006/relationships/image" Target="../media/image6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85.svg"/><Relationship Id="rId7" Type="http://schemas.openxmlformats.org/officeDocument/2006/relationships/image" Target="../media/image70.png"/><Relationship Id="rId12" Type="http://schemas.openxmlformats.org/officeDocument/2006/relationships/image" Target="../media/image3.sv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0" Type="http://schemas.openxmlformats.org/officeDocument/2006/relationships/image" Target="../media/image73.jpe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4.svg"/><Relationship Id="rId18" Type="http://schemas.openxmlformats.org/officeDocument/2006/relationships/image" Target="../media/image109.svg"/><Relationship Id="rId26" Type="http://schemas.openxmlformats.org/officeDocument/2006/relationships/image" Target="../media/image88.png"/><Relationship Id="rId3" Type="http://schemas.openxmlformats.org/officeDocument/2006/relationships/image" Target="../media/image76.png"/><Relationship Id="rId21" Type="http://schemas.openxmlformats.org/officeDocument/2006/relationships/image" Target="../media/image4.png"/><Relationship Id="rId34" Type="http://schemas.openxmlformats.org/officeDocument/2006/relationships/image" Target="../media/image95.png"/><Relationship Id="rId7" Type="http://schemas.openxmlformats.org/officeDocument/2006/relationships/image" Target="../media/image78.png"/><Relationship Id="rId12" Type="http://schemas.openxmlformats.org/officeDocument/2006/relationships/image" Target="../media/image82.png"/><Relationship Id="rId17" Type="http://schemas.openxmlformats.org/officeDocument/2006/relationships/image" Target="../media/image85.png"/><Relationship Id="rId25" Type="http://schemas.openxmlformats.org/officeDocument/2006/relationships/image" Target="../media/image87.png"/><Relationship Id="rId33" Type="http://schemas.openxmlformats.org/officeDocument/2006/relationships/image" Target="../media/image94.png"/><Relationship Id="rId2" Type="http://schemas.openxmlformats.org/officeDocument/2006/relationships/image" Target="../media/image75.jpeg"/><Relationship Id="rId16" Type="http://schemas.openxmlformats.org/officeDocument/2006/relationships/image" Target="../media/image84.png"/><Relationship Id="rId20" Type="http://schemas.openxmlformats.org/officeDocument/2006/relationships/image" Target="../media/image111.svg"/><Relationship Id="rId29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svg"/><Relationship Id="rId11" Type="http://schemas.openxmlformats.org/officeDocument/2006/relationships/image" Target="../media/image81.png"/><Relationship Id="rId24" Type="http://schemas.openxmlformats.org/officeDocument/2006/relationships/image" Target="../media/image13.svg"/><Relationship Id="rId32" Type="http://schemas.openxmlformats.org/officeDocument/2006/relationships/image" Target="../media/image93.png"/><Relationship Id="rId5" Type="http://schemas.openxmlformats.org/officeDocument/2006/relationships/image" Target="../media/image77.png"/><Relationship Id="rId15" Type="http://schemas.openxmlformats.org/officeDocument/2006/relationships/image" Target="../media/image106.svg"/><Relationship Id="rId23" Type="http://schemas.openxmlformats.org/officeDocument/2006/relationships/image" Target="../media/image7.png"/><Relationship Id="rId28" Type="http://schemas.openxmlformats.org/officeDocument/2006/relationships/image" Target="../media/image89.png"/><Relationship Id="rId10" Type="http://schemas.openxmlformats.org/officeDocument/2006/relationships/image" Target="../media/image101.svg"/><Relationship Id="rId19" Type="http://schemas.openxmlformats.org/officeDocument/2006/relationships/image" Target="../media/image86.png"/><Relationship Id="rId31" Type="http://schemas.openxmlformats.org/officeDocument/2006/relationships/image" Target="../media/image92.png"/><Relationship Id="rId4" Type="http://schemas.openxmlformats.org/officeDocument/2006/relationships/image" Target="../media/image95.svg"/><Relationship Id="rId9" Type="http://schemas.openxmlformats.org/officeDocument/2006/relationships/image" Target="../media/image80.png"/><Relationship Id="rId14" Type="http://schemas.openxmlformats.org/officeDocument/2006/relationships/image" Target="../media/image83.png"/><Relationship Id="rId22" Type="http://schemas.openxmlformats.org/officeDocument/2006/relationships/image" Target="../media/image7.svg"/><Relationship Id="rId27" Type="http://schemas.openxmlformats.org/officeDocument/2006/relationships/image" Target="../media/image114.svg"/><Relationship Id="rId30" Type="http://schemas.openxmlformats.org/officeDocument/2006/relationships/image" Target="../media/image91.png"/><Relationship Id="rId35" Type="http://schemas.openxmlformats.org/officeDocument/2006/relationships/image" Target="../media/image96.png"/><Relationship Id="rId8" Type="http://schemas.openxmlformats.org/officeDocument/2006/relationships/image" Target="../media/image7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8.png"/><Relationship Id="rId7" Type="http://schemas.openxmlformats.org/officeDocument/2006/relationships/image" Target="../media/image19.sv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5" Type="http://schemas.openxmlformats.org/officeDocument/2006/relationships/image" Target="../media/image17.svg"/><Relationship Id="rId15" Type="http://schemas.openxmlformats.org/officeDocument/2006/relationships/image" Target="../media/image102.jpeg"/><Relationship Id="rId4" Type="http://schemas.openxmlformats.org/officeDocument/2006/relationships/image" Target="../media/image99.png"/><Relationship Id="rId9" Type="http://schemas.openxmlformats.org/officeDocument/2006/relationships/image" Target="../media/image3.png"/><Relationship Id="rId1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43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102539">
                <a:moveTo>
                  <a:pt x="0" y="0"/>
                </a:moveTo>
                <a:lnTo>
                  <a:pt x="18288000" y="0"/>
                </a:lnTo>
                <a:lnTo>
                  <a:pt x="18288000" y="10102539"/>
                </a:lnTo>
                <a:lnTo>
                  <a:pt x="0" y="1010253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b="-1825"/>
            </a:stretch>
          </a:blipFill>
        </p:spPr>
      </p:sp>
      <p:sp>
        <p:nvSpPr>
          <p:cNvPr id="3" name="TextBox 2"/>
          <p:cNvSpPr txBox="1"/>
          <p:nvPr/>
        </p:nvSpPr>
        <p:spPr>
          <a:xfrm>
            <a:off x="3505200" y="4000500"/>
            <a:ext cx="1199559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latin typeface="Monotype Corsiva" panose="03010101010201010101" pitchFamily="66" charset="0"/>
              </a:rPr>
              <a:t>Интерактивная игра</a:t>
            </a:r>
          </a:p>
          <a:p>
            <a:pPr algn="ctr"/>
            <a:r>
              <a:rPr lang="ru-RU" sz="6600" b="1" dirty="0" smtClean="0">
                <a:latin typeface="Monotype Corsiva" panose="03010101010201010101" pitchFamily="66" charset="0"/>
              </a:rPr>
              <a:t>«Знатоки финансовой грамотности»</a:t>
            </a:r>
            <a:endParaRPr lang="ru-RU" sz="6600" b="1" dirty="0"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35000" y="7734300"/>
            <a:ext cx="368241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Monotype Corsiva" panose="03010101010201010101" pitchFamily="66" charset="0"/>
              </a:rPr>
              <a:t>Разработчики и составители:</a:t>
            </a:r>
          </a:p>
          <a:p>
            <a:r>
              <a:rPr lang="ru-RU" sz="2400" b="1" dirty="0" smtClean="0">
                <a:latin typeface="Monotype Corsiva" panose="03010101010201010101" pitchFamily="66" charset="0"/>
              </a:rPr>
              <a:t>воспитатель Архипова Н.А.</a:t>
            </a:r>
          </a:p>
          <a:p>
            <a:r>
              <a:rPr lang="ru-RU" sz="2400" b="1" dirty="0" smtClean="0">
                <a:latin typeface="Monotype Corsiva" panose="03010101010201010101" pitchFamily="66" charset="0"/>
              </a:rPr>
              <a:t>воспитатель Власова </a:t>
            </a:r>
            <a:r>
              <a:rPr lang="ru-RU" sz="2400" b="1" dirty="0" smtClean="0">
                <a:latin typeface="Monotype Corsiva" panose="03010101010201010101" pitchFamily="66" charset="0"/>
              </a:rPr>
              <a:t>Н.А.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D7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ерево"/>
          <p:cNvSpPr/>
          <p:nvPr/>
        </p:nvSpPr>
        <p:spPr>
          <a:xfrm>
            <a:off x="-50494" y="0"/>
            <a:ext cx="5437580" cy="10105551"/>
          </a:xfrm>
          <a:custGeom>
            <a:avLst/>
            <a:gdLst/>
            <a:ahLst/>
            <a:cxnLst/>
            <a:rect l="l" t="t" r="r" b="b"/>
            <a:pathLst>
              <a:path w="5437580" h="10105551">
                <a:moveTo>
                  <a:pt x="0" y="0"/>
                </a:moveTo>
                <a:lnTo>
                  <a:pt x="5437580" y="0"/>
                </a:lnTo>
                <a:lnTo>
                  <a:pt x="5437580" y="10105551"/>
                </a:lnTo>
                <a:lnTo>
                  <a:pt x="0" y="1010555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l="-81143" b="-1795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761229" y="8344351"/>
            <a:ext cx="15449891" cy="1931236"/>
          </a:xfrm>
          <a:custGeom>
            <a:avLst/>
            <a:gdLst/>
            <a:ahLst/>
            <a:cxnLst/>
            <a:rect l="l" t="t" r="r" b="b"/>
            <a:pathLst>
              <a:path w="15449891" h="1931236">
                <a:moveTo>
                  <a:pt x="0" y="0"/>
                </a:moveTo>
                <a:lnTo>
                  <a:pt x="15449891" y="0"/>
                </a:lnTo>
                <a:lnTo>
                  <a:pt x="15449891" y="1931236"/>
                </a:lnTo>
                <a:lnTo>
                  <a:pt x="0" y="1931236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корзина"/>
          <p:cNvSpPr/>
          <p:nvPr/>
        </p:nvSpPr>
        <p:spPr>
          <a:xfrm>
            <a:off x="13974539" y="6990275"/>
            <a:ext cx="3686717" cy="3115276"/>
          </a:xfrm>
          <a:custGeom>
            <a:avLst/>
            <a:gdLst/>
            <a:ahLst/>
            <a:cxnLst/>
            <a:rect l="l" t="t" r="r" b="b"/>
            <a:pathLst>
              <a:path w="3686717" h="3115276">
                <a:moveTo>
                  <a:pt x="0" y="0"/>
                </a:moveTo>
                <a:lnTo>
                  <a:pt x="3686717" y="0"/>
                </a:lnTo>
                <a:lnTo>
                  <a:pt x="3686717" y="3115276"/>
                </a:lnTo>
                <a:lnTo>
                  <a:pt x="0" y="3115276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лиса"/>
          <p:cNvSpPr/>
          <p:nvPr/>
        </p:nvSpPr>
        <p:spPr>
          <a:xfrm>
            <a:off x="9525000" y="7048500"/>
            <a:ext cx="3822073" cy="2893628"/>
          </a:xfrm>
          <a:custGeom>
            <a:avLst/>
            <a:gdLst/>
            <a:ahLst/>
            <a:cxnLst/>
            <a:rect l="l" t="t" r="r" b="b"/>
            <a:pathLst>
              <a:path w="3822073" h="2893628">
                <a:moveTo>
                  <a:pt x="0" y="0"/>
                </a:moveTo>
                <a:lnTo>
                  <a:pt x="3822074" y="0"/>
                </a:lnTo>
                <a:lnTo>
                  <a:pt x="3822074" y="2893628"/>
                </a:lnTo>
                <a:lnTo>
                  <a:pt x="0" y="2893628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print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мешок"/>
          <p:cNvSpPr/>
          <p:nvPr/>
        </p:nvSpPr>
        <p:spPr>
          <a:xfrm>
            <a:off x="14130805" y="7654801"/>
            <a:ext cx="3610427" cy="2527299"/>
          </a:xfrm>
          <a:custGeom>
            <a:avLst/>
            <a:gdLst/>
            <a:ahLst/>
            <a:cxnLst/>
            <a:rect l="l" t="t" r="r" b="b"/>
            <a:pathLst>
              <a:path w="3610426" h="2527298">
                <a:moveTo>
                  <a:pt x="0" y="0"/>
                </a:moveTo>
                <a:lnTo>
                  <a:pt x="3610426" y="0"/>
                </a:lnTo>
                <a:lnTo>
                  <a:pt x="3610426" y="2527298"/>
                </a:lnTo>
                <a:lnTo>
                  <a:pt x="0" y="2527298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print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629400" y="1028700"/>
            <a:ext cx="4436729" cy="7058929"/>
          </a:xfrm>
          <a:custGeom>
            <a:avLst/>
            <a:gdLst/>
            <a:ahLst/>
            <a:cxnLst/>
            <a:rect l="l" t="t" r="r" b="b"/>
            <a:pathLst>
              <a:path w="4436729" h="7058929">
                <a:moveTo>
                  <a:pt x="0" y="0"/>
                </a:moveTo>
                <a:lnTo>
                  <a:pt x="4436729" y="0"/>
                </a:lnTo>
                <a:lnTo>
                  <a:pt x="4436729" y="7058929"/>
                </a:lnTo>
                <a:lnTo>
                  <a:pt x="0" y="7058929"/>
                </a:lnTo>
                <a:lnTo>
                  <a:pt x="0" y="0"/>
                </a:lnTo>
                <a:close/>
              </a:path>
            </a:pathLst>
          </a:custGeom>
          <a:blipFill>
            <a:blip r:embed="rId12" cstate="print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 l="-58907" b="-2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2041584" y="2428853"/>
            <a:ext cx="1075467" cy="1037051"/>
          </a:xfrm>
          <a:custGeom>
            <a:avLst/>
            <a:gdLst/>
            <a:ahLst/>
            <a:cxnLst/>
            <a:rect l="l" t="t" r="r" b="b"/>
            <a:pathLst>
              <a:path w="1075467" h="1037051">
                <a:moveTo>
                  <a:pt x="0" y="0"/>
                </a:moveTo>
                <a:lnTo>
                  <a:pt x="1075467" y="0"/>
                </a:lnTo>
                <a:lnTo>
                  <a:pt x="1075467" y="1037051"/>
                </a:lnTo>
                <a:lnTo>
                  <a:pt x="0" y="1037051"/>
                </a:lnTo>
                <a:lnTo>
                  <a:pt x="0" y="0"/>
                </a:lnTo>
                <a:close/>
              </a:path>
            </a:pathLst>
          </a:custGeom>
          <a:blipFill>
            <a:blip r:embed="rId14" cstate="print"/>
            <a:stretch>
              <a:fillRect t="-2374" r="-4252" b="-5739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352969" y="887841"/>
            <a:ext cx="996815" cy="996815"/>
          </a:xfrm>
          <a:custGeom>
            <a:avLst/>
            <a:gdLst/>
            <a:ahLst/>
            <a:cxnLst/>
            <a:rect l="l" t="t" r="r" b="b"/>
            <a:pathLst>
              <a:path w="996814" h="996814">
                <a:moveTo>
                  <a:pt x="0" y="0"/>
                </a:moveTo>
                <a:lnTo>
                  <a:pt x="996814" y="0"/>
                </a:lnTo>
                <a:lnTo>
                  <a:pt x="996814" y="996814"/>
                </a:lnTo>
                <a:lnTo>
                  <a:pt x="0" y="996814"/>
                </a:lnTo>
                <a:lnTo>
                  <a:pt x="0" y="0"/>
                </a:lnTo>
                <a:close/>
              </a:path>
            </a:pathLst>
          </a:custGeom>
          <a:blipFill>
            <a:blip r:embed="rId15" cstate="print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16831" y="5855001"/>
            <a:ext cx="963864" cy="920691"/>
          </a:xfrm>
          <a:custGeom>
            <a:avLst/>
            <a:gdLst/>
            <a:ahLst/>
            <a:cxnLst/>
            <a:rect l="l" t="t" r="r" b="b"/>
            <a:pathLst>
              <a:path w="963864" h="920691">
                <a:moveTo>
                  <a:pt x="0" y="0"/>
                </a:moveTo>
                <a:lnTo>
                  <a:pt x="963864" y="0"/>
                </a:lnTo>
                <a:lnTo>
                  <a:pt x="963864" y="920691"/>
                </a:lnTo>
                <a:lnTo>
                  <a:pt x="0" y="920691"/>
                </a:lnTo>
                <a:lnTo>
                  <a:pt x="0" y="0"/>
                </a:lnTo>
                <a:close/>
              </a:path>
            </a:pathLst>
          </a:custGeom>
          <a:blipFill>
            <a:blip r:embed="rId16" cstate="print"/>
            <a:stretch>
              <a:fillRect l="-111219" t="-7567" r="-2710" b="-11412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3586537" y="7393374"/>
            <a:ext cx="877931" cy="896665"/>
          </a:xfrm>
          <a:custGeom>
            <a:avLst/>
            <a:gdLst/>
            <a:ahLst/>
            <a:cxnLst/>
            <a:rect l="l" t="t" r="r" b="b"/>
            <a:pathLst>
              <a:path w="877930" h="896665">
                <a:moveTo>
                  <a:pt x="0" y="0"/>
                </a:moveTo>
                <a:lnTo>
                  <a:pt x="877930" y="0"/>
                </a:lnTo>
                <a:lnTo>
                  <a:pt x="877930" y="896665"/>
                </a:lnTo>
                <a:lnTo>
                  <a:pt x="0" y="896665"/>
                </a:lnTo>
                <a:lnTo>
                  <a:pt x="0" y="0"/>
                </a:lnTo>
                <a:close/>
              </a:path>
            </a:pathLst>
          </a:custGeom>
          <a:blipFill>
            <a:blip r:embed="rId16" cstate="print"/>
            <a:stretch>
              <a:fillRect r="-92252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3173" y="5052778"/>
            <a:ext cx="877931" cy="896665"/>
          </a:xfrm>
          <a:custGeom>
            <a:avLst/>
            <a:gdLst/>
            <a:ahLst/>
            <a:cxnLst/>
            <a:rect l="l" t="t" r="r" b="b"/>
            <a:pathLst>
              <a:path w="877930" h="896665">
                <a:moveTo>
                  <a:pt x="0" y="0"/>
                </a:moveTo>
                <a:lnTo>
                  <a:pt x="877930" y="0"/>
                </a:lnTo>
                <a:lnTo>
                  <a:pt x="877930" y="896665"/>
                </a:lnTo>
                <a:lnTo>
                  <a:pt x="0" y="896665"/>
                </a:lnTo>
                <a:lnTo>
                  <a:pt x="0" y="0"/>
                </a:lnTo>
                <a:close/>
              </a:path>
            </a:pathLst>
          </a:custGeom>
          <a:blipFill>
            <a:blip r:embed="rId16" cstate="print"/>
            <a:stretch>
              <a:fillRect r="-92252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3749189" y="4132085"/>
            <a:ext cx="963864" cy="920691"/>
          </a:xfrm>
          <a:custGeom>
            <a:avLst/>
            <a:gdLst/>
            <a:ahLst/>
            <a:cxnLst/>
            <a:rect l="l" t="t" r="r" b="b"/>
            <a:pathLst>
              <a:path w="963864" h="920691">
                <a:moveTo>
                  <a:pt x="0" y="0"/>
                </a:moveTo>
                <a:lnTo>
                  <a:pt x="963863" y="0"/>
                </a:lnTo>
                <a:lnTo>
                  <a:pt x="963863" y="920692"/>
                </a:lnTo>
                <a:lnTo>
                  <a:pt x="0" y="920692"/>
                </a:lnTo>
                <a:lnTo>
                  <a:pt x="0" y="0"/>
                </a:lnTo>
                <a:close/>
              </a:path>
            </a:pathLst>
          </a:custGeom>
          <a:blipFill>
            <a:blip r:embed="rId16" cstate="print"/>
            <a:stretch>
              <a:fillRect l="-111219" t="-7567" r="-2710" b="-11412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352967" y="2701341"/>
            <a:ext cx="963864" cy="920691"/>
          </a:xfrm>
          <a:custGeom>
            <a:avLst/>
            <a:gdLst/>
            <a:ahLst/>
            <a:cxnLst/>
            <a:rect l="l" t="t" r="r" b="b"/>
            <a:pathLst>
              <a:path w="963864" h="920691">
                <a:moveTo>
                  <a:pt x="0" y="0"/>
                </a:moveTo>
                <a:lnTo>
                  <a:pt x="963864" y="0"/>
                </a:lnTo>
                <a:lnTo>
                  <a:pt x="963864" y="920692"/>
                </a:lnTo>
                <a:lnTo>
                  <a:pt x="0" y="920692"/>
                </a:lnTo>
                <a:lnTo>
                  <a:pt x="0" y="0"/>
                </a:lnTo>
                <a:close/>
              </a:path>
            </a:pathLst>
          </a:custGeom>
          <a:blipFill>
            <a:blip r:embed="rId16" cstate="print"/>
            <a:stretch>
              <a:fillRect l="-111219" t="-7567" r="-2710" b="-11412"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546768" y="7369348"/>
            <a:ext cx="963864" cy="920691"/>
          </a:xfrm>
          <a:custGeom>
            <a:avLst/>
            <a:gdLst/>
            <a:ahLst/>
            <a:cxnLst/>
            <a:rect l="l" t="t" r="r" b="b"/>
            <a:pathLst>
              <a:path w="963864" h="920691">
                <a:moveTo>
                  <a:pt x="0" y="0"/>
                </a:moveTo>
                <a:lnTo>
                  <a:pt x="963864" y="0"/>
                </a:lnTo>
                <a:lnTo>
                  <a:pt x="963864" y="920691"/>
                </a:lnTo>
                <a:lnTo>
                  <a:pt x="0" y="920691"/>
                </a:lnTo>
                <a:lnTo>
                  <a:pt x="0" y="0"/>
                </a:lnTo>
                <a:close/>
              </a:path>
            </a:pathLst>
          </a:custGeom>
          <a:blipFill>
            <a:blip r:embed="rId16" cstate="print"/>
            <a:stretch>
              <a:fillRect l="-111219" t="-7567" r="-2710" b="-11412"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543177" y="3964571"/>
            <a:ext cx="996815" cy="996815"/>
          </a:xfrm>
          <a:custGeom>
            <a:avLst/>
            <a:gdLst/>
            <a:ahLst/>
            <a:cxnLst/>
            <a:rect l="l" t="t" r="r" b="b"/>
            <a:pathLst>
              <a:path w="996814" h="996814">
                <a:moveTo>
                  <a:pt x="0" y="0"/>
                </a:moveTo>
                <a:lnTo>
                  <a:pt x="996814" y="0"/>
                </a:lnTo>
                <a:lnTo>
                  <a:pt x="996814" y="996814"/>
                </a:lnTo>
                <a:lnTo>
                  <a:pt x="0" y="996814"/>
                </a:lnTo>
                <a:lnTo>
                  <a:pt x="0" y="0"/>
                </a:lnTo>
                <a:close/>
              </a:path>
            </a:pathLst>
          </a:custGeom>
          <a:blipFill>
            <a:blip r:embed="rId15" cstate="print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4231122" y="5939359"/>
            <a:ext cx="996815" cy="996815"/>
          </a:xfrm>
          <a:custGeom>
            <a:avLst/>
            <a:gdLst/>
            <a:ahLst/>
            <a:cxnLst/>
            <a:rect l="l" t="t" r="r" b="b"/>
            <a:pathLst>
              <a:path w="996814" h="996814">
                <a:moveTo>
                  <a:pt x="0" y="0"/>
                </a:moveTo>
                <a:lnTo>
                  <a:pt x="996815" y="0"/>
                </a:lnTo>
                <a:lnTo>
                  <a:pt x="996815" y="996814"/>
                </a:lnTo>
                <a:lnTo>
                  <a:pt x="0" y="996814"/>
                </a:lnTo>
                <a:lnTo>
                  <a:pt x="0" y="0"/>
                </a:lnTo>
                <a:close/>
              </a:path>
            </a:pathLst>
          </a:custGeom>
          <a:blipFill>
            <a:blip r:embed="rId15" cstate="print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2041583" y="7551101"/>
            <a:ext cx="996815" cy="996815"/>
          </a:xfrm>
          <a:custGeom>
            <a:avLst/>
            <a:gdLst/>
            <a:ahLst/>
            <a:cxnLst/>
            <a:rect l="l" t="t" r="r" b="b"/>
            <a:pathLst>
              <a:path w="996814" h="996814">
                <a:moveTo>
                  <a:pt x="0" y="0"/>
                </a:moveTo>
                <a:lnTo>
                  <a:pt x="996814" y="0"/>
                </a:lnTo>
                <a:lnTo>
                  <a:pt x="996814" y="996814"/>
                </a:lnTo>
                <a:lnTo>
                  <a:pt x="0" y="996814"/>
                </a:lnTo>
                <a:lnTo>
                  <a:pt x="0" y="0"/>
                </a:lnTo>
                <a:close/>
              </a:path>
            </a:pathLst>
          </a:custGeom>
          <a:blipFill>
            <a:blip r:embed="rId15" cstate="print"/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2784180" y="5278293"/>
            <a:ext cx="1075467" cy="1037051"/>
          </a:xfrm>
          <a:custGeom>
            <a:avLst/>
            <a:gdLst/>
            <a:ahLst/>
            <a:cxnLst/>
            <a:rect l="l" t="t" r="r" b="b"/>
            <a:pathLst>
              <a:path w="1075467" h="1037051">
                <a:moveTo>
                  <a:pt x="0" y="0"/>
                </a:moveTo>
                <a:lnTo>
                  <a:pt x="1075467" y="0"/>
                </a:lnTo>
                <a:lnTo>
                  <a:pt x="1075467" y="1037052"/>
                </a:lnTo>
                <a:lnTo>
                  <a:pt x="0" y="1037052"/>
                </a:lnTo>
                <a:lnTo>
                  <a:pt x="0" y="0"/>
                </a:lnTo>
                <a:close/>
              </a:path>
            </a:pathLst>
          </a:custGeom>
          <a:blipFill>
            <a:blip r:embed="rId14" cstate="print"/>
            <a:stretch>
              <a:fillRect t="-2374" r="-4252" b="-5739"/>
            </a:stretch>
          </a:blipFill>
        </p:spPr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C3934F9-51A4-4B06-96FF-D88E3C1D287A}"/>
              </a:ext>
            </a:extLst>
          </p:cNvPr>
          <p:cNvSpPr/>
          <p:nvPr/>
        </p:nvSpPr>
        <p:spPr>
          <a:xfrm>
            <a:off x="0" y="0"/>
            <a:ext cx="18288000" cy="1181100"/>
          </a:xfrm>
          <a:prstGeom prst="rect">
            <a:avLst/>
          </a:prstGeom>
          <a:solidFill>
            <a:srgbClr val="FFA037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ЛИСЁНОК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ГУЛЯЛ  ПО  ЛЕСУ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,  ПОДУЛ ВЕТЕР. И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НА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ДЕРЕВЕ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ПОЯВИЛИСЬ  МОНЕТЫ!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ПОСЧИТАЙТЕ,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СКОЛЬКО МОНЕТ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ПО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1 Р?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ПО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5?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ПО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10?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ПО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2?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0CA20CF3-1366-42E2-817E-9319738B717F}"/>
              </a:ext>
            </a:extLst>
          </p:cNvPr>
          <p:cNvSpPr/>
          <p:nvPr/>
        </p:nvSpPr>
        <p:spPr>
          <a:xfrm>
            <a:off x="11963400" y="1409700"/>
            <a:ext cx="4715655" cy="5817640"/>
          </a:xfrm>
          <a:custGeom>
            <a:avLst/>
            <a:gdLst>
              <a:gd name="connsiteX0" fmla="*/ 0 w 4715655"/>
              <a:gd name="connsiteY0" fmla="*/ 785958 h 5817640"/>
              <a:gd name="connsiteX1" fmla="*/ 785958 w 4715655"/>
              <a:gd name="connsiteY1" fmla="*/ 0 h 5817640"/>
              <a:gd name="connsiteX2" fmla="*/ 1414706 w 4715655"/>
              <a:gd name="connsiteY2" fmla="*/ 0 h 5817640"/>
              <a:gd name="connsiteX3" fmla="*/ 2012016 w 4715655"/>
              <a:gd name="connsiteY3" fmla="*/ 0 h 5817640"/>
              <a:gd name="connsiteX4" fmla="*/ 2609327 w 4715655"/>
              <a:gd name="connsiteY4" fmla="*/ 0 h 5817640"/>
              <a:gd name="connsiteX5" fmla="*/ 3238074 w 4715655"/>
              <a:gd name="connsiteY5" fmla="*/ 0 h 5817640"/>
              <a:gd name="connsiteX6" fmla="*/ 3929697 w 4715655"/>
              <a:gd name="connsiteY6" fmla="*/ 0 h 5817640"/>
              <a:gd name="connsiteX7" fmla="*/ 4715655 w 4715655"/>
              <a:gd name="connsiteY7" fmla="*/ 785958 h 5817640"/>
              <a:gd name="connsiteX8" fmla="*/ 4715655 w 4715655"/>
              <a:gd name="connsiteY8" fmla="*/ 1265118 h 5817640"/>
              <a:gd name="connsiteX9" fmla="*/ 4715655 w 4715655"/>
              <a:gd name="connsiteY9" fmla="*/ 1956565 h 5817640"/>
              <a:gd name="connsiteX10" fmla="*/ 4715655 w 4715655"/>
              <a:gd name="connsiteY10" fmla="*/ 2478182 h 5817640"/>
              <a:gd name="connsiteX11" fmla="*/ 4715655 w 4715655"/>
              <a:gd name="connsiteY11" fmla="*/ 2957343 h 5817640"/>
              <a:gd name="connsiteX12" fmla="*/ 4715655 w 4715655"/>
              <a:gd name="connsiteY12" fmla="*/ 3606332 h 5817640"/>
              <a:gd name="connsiteX13" fmla="*/ 4715655 w 4715655"/>
              <a:gd name="connsiteY13" fmla="*/ 4127949 h 5817640"/>
              <a:gd name="connsiteX14" fmla="*/ 4715655 w 4715655"/>
              <a:gd name="connsiteY14" fmla="*/ 5031682 h 5817640"/>
              <a:gd name="connsiteX15" fmla="*/ 3929697 w 4715655"/>
              <a:gd name="connsiteY15" fmla="*/ 5817640 h 5817640"/>
              <a:gd name="connsiteX16" fmla="*/ 3363824 w 4715655"/>
              <a:gd name="connsiteY16" fmla="*/ 5817640 h 5817640"/>
              <a:gd name="connsiteX17" fmla="*/ 2672201 w 4715655"/>
              <a:gd name="connsiteY17" fmla="*/ 5817640 h 5817640"/>
              <a:gd name="connsiteX18" fmla="*/ 2012016 w 4715655"/>
              <a:gd name="connsiteY18" fmla="*/ 5817640 h 5817640"/>
              <a:gd name="connsiteX19" fmla="*/ 1351831 w 4715655"/>
              <a:gd name="connsiteY19" fmla="*/ 5817640 h 5817640"/>
              <a:gd name="connsiteX20" fmla="*/ 785958 w 4715655"/>
              <a:gd name="connsiteY20" fmla="*/ 5817640 h 5817640"/>
              <a:gd name="connsiteX21" fmla="*/ 0 w 4715655"/>
              <a:gd name="connsiteY21" fmla="*/ 5031682 h 5817640"/>
              <a:gd name="connsiteX22" fmla="*/ 0 w 4715655"/>
              <a:gd name="connsiteY22" fmla="*/ 4552522 h 5817640"/>
              <a:gd name="connsiteX23" fmla="*/ 0 w 4715655"/>
              <a:gd name="connsiteY23" fmla="*/ 3945990 h 5817640"/>
              <a:gd name="connsiteX24" fmla="*/ 0 w 4715655"/>
              <a:gd name="connsiteY24" fmla="*/ 3381915 h 5817640"/>
              <a:gd name="connsiteX25" fmla="*/ 0 w 4715655"/>
              <a:gd name="connsiteY25" fmla="*/ 2860297 h 5817640"/>
              <a:gd name="connsiteX26" fmla="*/ 0 w 4715655"/>
              <a:gd name="connsiteY26" fmla="*/ 2168851 h 5817640"/>
              <a:gd name="connsiteX27" fmla="*/ 0 w 4715655"/>
              <a:gd name="connsiteY27" fmla="*/ 1689691 h 5817640"/>
              <a:gd name="connsiteX28" fmla="*/ 0 w 4715655"/>
              <a:gd name="connsiteY28" fmla="*/ 785958 h 581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715655" h="5817640" fill="none" extrusionOk="0">
                <a:moveTo>
                  <a:pt x="0" y="785958"/>
                </a:moveTo>
                <a:cubicBezTo>
                  <a:pt x="-36506" y="301840"/>
                  <a:pt x="288100" y="12953"/>
                  <a:pt x="785958" y="0"/>
                </a:cubicBezTo>
                <a:cubicBezTo>
                  <a:pt x="971430" y="18887"/>
                  <a:pt x="1129871" y="11780"/>
                  <a:pt x="1414706" y="0"/>
                </a:cubicBezTo>
                <a:cubicBezTo>
                  <a:pt x="1699541" y="-11780"/>
                  <a:pt x="1739358" y="-26578"/>
                  <a:pt x="2012016" y="0"/>
                </a:cubicBezTo>
                <a:cubicBezTo>
                  <a:pt x="2284674" y="26578"/>
                  <a:pt x="2454809" y="-1075"/>
                  <a:pt x="2609327" y="0"/>
                </a:cubicBezTo>
                <a:cubicBezTo>
                  <a:pt x="2763845" y="1075"/>
                  <a:pt x="3037090" y="-24755"/>
                  <a:pt x="3238074" y="0"/>
                </a:cubicBezTo>
                <a:cubicBezTo>
                  <a:pt x="3439058" y="24755"/>
                  <a:pt x="3612737" y="-16373"/>
                  <a:pt x="3929697" y="0"/>
                </a:cubicBezTo>
                <a:cubicBezTo>
                  <a:pt x="4376265" y="-13669"/>
                  <a:pt x="4693296" y="390196"/>
                  <a:pt x="4715655" y="785958"/>
                </a:cubicBezTo>
                <a:cubicBezTo>
                  <a:pt x="4719989" y="967411"/>
                  <a:pt x="4720129" y="1111455"/>
                  <a:pt x="4715655" y="1265118"/>
                </a:cubicBezTo>
                <a:cubicBezTo>
                  <a:pt x="4711181" y="1418781"/>
                  <a:pt x="4741145" y="1737890"/>
                  <a:pt x="4715655" y="1956565"/>
                </a:cubicBezTo>
                <a:cubicBezTo>
                  <a:pt x="4690165" y="2175240"/>
                  <a:pt x="4724399" y="2340093"/>
                  <a:pt x="4715655" y="2478182"/>
                </a:cubicBezTo>
                <a:cubicBezTo>
                  <a:pt x="4706911" y="2616271"/>
                  <a:pt x="4693951" y="2745603"/>
                  <a:pt x="4715655" y="2957343"/>
                </a:cubicBezTo>
                <a:cubicBezTo>
                  <a:pt x="4737359" y="3169083"/>
                  <a:pt x="4709911" y="3339064"/>
                  <a:pt x="4715655" y="3606332"/>
                </a:cubicBezTo>
                <a:cubicBezTo>
                  <a:pt x="4721399" y="3873600"/>
                  <a:pt x="4724744" y="3877501"/>
                  <a:pt x="4715655" y="4127949"/>
                </a:cubicBezTo>
                <a:cubicBezTo>
                  <a:pt x="4706566" y="4378397"/>
                  <a:pt x="4736646" y="4780190"/>
                  <a:pt x="4715655" y="5031682"/>
                </a:cubicBezTo>
                <a:cubicBezTo>
                  <a:pt x="4746737" y="5386882"/>
                  <a:pt x="4336185" y="5830113"/>
                  <a:pt x="3929697" y="5817640"/>
                </a:cubicBezTo>
                <a:cubicBezTo>
                  <a:pt x="3710676" y="5808579"/>
                  <a:pt x="3523638" y="5838783"/>
                  <a:pt x="3363824" y="5817640"/>
                </a:cubicBezTo>
                <a:cubicBezTo>
                  <a:pt x="3204010" y="5796497"/>
                  <a:pt x="2831411" y="5817970"/>
                  <a:pt x="2672201" y="5817640"/>
                </a:cubicBezTo>
                <a:cubicBezTo>
                  <a:pt x="2512991" y="5817310"/>
                  <a:pt x="2321354" y="5829273"/>
                  <a:pt x="2012016" y="5817640"/>
                </a:cubicBezTo>
                <a:cubicBezTo>
                  <a:pt x="1702678" y="5806007"/>
                  <a:pt x="1585259" y="5819449"/>
                  <a:pt x="1351831" y="5817640"/>
                </a:cubicBezTo>
                <a:cubicBezTo>
                  <a:pt x="1118404" y="5815831"/>
                  <a:pt x="982071" y="5807466"/>
                  <a:pt x="785958" y="5817640"/>
                </a:cubicBezTo>
                <a:cubicBezTo>
                  <a:pt x="275605" y="5743013"/>
                  <a:pt x="-66961" y="5426943"/>
                  <a:pt x="0" y="5031682"/>
                </a:cubicBezTo>
                <a:cubicBezTo>
                  <a:pt x="83" y="4899149"/>
                  <a:pt x="-13870" y="4649717"/>
                  <a:pt x="0" y="4552522"/>
                </a:cubicBezTo>
                <a:cubicBezTo>
                  <a:pt x="13870" y="4455327"/>
                  <a:pt x="-14321" y="4211251"/>
                  <a:pt x="0" y="3945990"/>
                </a:cubicBezTo>
                <a:cubicBezTo>
                  <a:pt x="14321" y="3680729"/>
                  <a:pt x="27736" y="3509551"/>
                  <a:pt x="0" y="3381915"/>
                </a:cubicBezTo>
                <a:cubicBezTo>
                  <a:pt x="-27736" y="3254279"/>
                  <a:pt x="14347" y="3004568"/>
                  <a:pt x="0" y="2860297"/>
                </a:cubicBezTo>
                <a:cubicBezTo>
                  <a:pt x="-14347" y="2716026"/>
                  <a:pt x="19353" y="2429676"/>
                  <a:pt x="0" y="2168851"/>
                </a:cubicBezTo>
                <a:cubicBezTo>
                  <a:pt x="-19353" y="1908026"/>
                  <a:pt x="-10706" y="1892888"/>
                  <a:pt x="0" y="1689691"/>
                </a:cubicBezTo>
                <a:cubicBezTo>
                  <a:pt x="10706" y="1486494"/>
                  <a:pt x="4664" y="1164078"/>
                  <a:pt x="0" y="785958"/>
                </a:cubicBezTo>
                <a:close/>
              </a:path>
              <a:path w="4715655" h="5817640" stroke="0" extrusionOk="0">
                <a:moveTo>
                  <a:pt x="0" y="785958"/>
                </a:moveTo>
                <a:cubicBezTo>
                  <a:pt x="21720" y="342075"/>
                  <a:pt x="338352" y="-64136"/>
                  <a:pt x="785958" y="0"/>
                </a:cubicBezTo>
                <a:cubicBezTo>
                  <a:pt x="925489" y="-19391"/>
                  <a:pt x="1209178" y="22665"/>
                  <a:pt x="1351831" y="0"/>
                </a:cubicBezTo>
                <a:cubicBezTo>
                  <a:pt x="1494484" y="-22665"/>
                  <a:pt x="1738817" y="-7047"/>
                  <a:pt x="1980579" y="0"/>
                </a:cubicBezTo>
                <a:cubicBezTo>
                  <a:pt x="2222341" y="7047"/>
                  <a:pt x="2404803" y="27520"/>
                  <a:pt x="2672201" y="0"/>
                </a:cubicBezTo>
                <a:cubicBezTo>
                  <a:pt x="2939599" y="-27520"/>
                  <a:pt x="3092874" y="-27976"/>
                  <a:pt x="3238074" y="0"/>
                </a:cubicBezTo>
                <a:cubicBezTo>
                  <a:pt x="3383274" y="27976"/>
                  <a:pt x="3762213" y="-150"/>
                  <a:pt x="3929697" y="0"/>
                </a:cubicBezTo>
                <a:cubicBezTo>
                  <a:pt x="4377061" y="33856"/>
                  <a:pt x="4694078" y="322803"/>
                  <a:pt x="4715655" y="785958"/>
                </a:cubicBezTo>
                <a:cubicBezTo>
                  <a:pt x="4731916" y="946421"/>
                  <a:pt x="4688610" y="1233132"/>
                  <a:pt x="4715655" y="1350033"/>
                </a:cubicBezTo>
                <a:cubicBezTo>
                  <a:pt x="4742700" y="1466934"/>
                  <a:pt x="4707608" y="1658471"/>
                  <a:pt x="4715655" y="1871650"/>
                </a:cubicBezTo>
                <a:cubicBezTo>
                  <a:pt x="4723702" y="2084829"/>
                  <a:pt x="4697396" y="2252282"/>
                  <a:pt x="4715655" y="2435725"/>
                </a:cubicBezTo>
                <a:cubicBezTo>
                  <a:pt x="4733914" y="2619169"/>
                  <a:pt x="4721278" y="2804960"/>
                  <a:pt x="4715655" y="2999800"/>
                </a:cubicBezTo>
                <a:cubicBezTo>
                  <a:pt x="4710032" y="3194641"/>
                  <a:pt x="4719224" y="3350977"/>
                  <a:pt x="4715655" y="3521417"/>
                </a:cubicBezTo>
                <a:cubicBezTo>
                  <a:pt x="4712086" y="3691857"/>
                  <a:pt x="4730295" y="4031981"/>
                  <a:pt x="4715655" y="4212864"/>
                </a:cubicBezTo>
                <a:cubicBezTo>
                  <a:pt x="4701015" y="4393747"/>
                  <a:pt x="4733588" y="4769876"/>
                  <a:pt x="4715655" y="5031682"/>
                </a:cubicBezTo>
                <a:cubicBezTo>
                  <a:pt x="4741322" y="5517631"/>
                  <a:pt x="4416316" y="5858519"/>
                  <a:pt x="3929697" y="5817640"/>
                </a:cubicBezTo>
                <a:cubicBezTo>
                  <a:pt x="3715523" y="5790974"/>
                  <a:pt x="3491847" y="5806653"/>
                  <a:pt x="3332387" y="5817640"/>
                </a:cubicBezTo>
                <a:cubicBezTo>
                  <a:pt x="3172927" y="5828628"/>
                  <a:pt x="2877879" y="5795279"/>
                  <a:pt x="2703639" y="5817640"/>
                </a:cubicBezTo>
                <a:cubicBezTo>
                  <a:pt x="2529399" y="5840001"/>
                  <a:pt x="2301465" y="5791692"/>
                  <a:pt x="2137766" y="5817640"/>
                </a:cubicBezTo>
                <a:cubicBezTo>
                  <a:pt x="1974067" y="5843588"/>
                  <a:pt x="1769044" y="5819191"/>
                  <a:pt x="1571893" y="5817640"/>
                </a:cubicBezTo>
                <a:cubicBezTo>
                  <a:pt x="1374742" y="5816089"/>
                  <a:pt x="1015102" y="5832937"/>
                  <a:pt x="785958" y="5817640"/>
                </a:cubicBezTo>
                <a:cubicBezTo>
                  <a:pt x="386019" y="5845997"/>
                  <a:pt x="-84522" y="5438030"/>
                  <a:pt x="0" y="5031682"/>
                </a:cubicBezTo>
                <a:cubicBezTo>
                  <a:pt x="-32667" y="4790051"/>
                  <a:pt x="-5723" y="4483631"/>
                  <a:pt x="0" y="4340236"/>
                </a:cubicBezTo>
                <a:cubicBezTo>
                  <a:pt x="5723" y="4196841"/>
                  <a:pt x="-5909" y="4007625"/>
                  <a:pt x="0" y="3861075"/>
                </a:cubicBezTo>
                <a:cubicBezTo>
                  <a:pt x="5909" y="3714525"/>
                  <a:pt x="-14697" y="3414242"/>
                  <a:pt x="0" y="3169629"/>
                </a:cubicBezTo>
                <a:cubicBezTo>
                  <a:pt x="14697" y="2925016"/>
                  <a:pt x="-944" y="2789007"/>
                  <a:pt x="0" y="2478182"/>
                </a:cubicBezTo>
                <a:cubicBezTo>
                  <a:pt x="944" y="2167357"/>
                  <a:pt x="-12566" y="2058756"/>
                  <a:pt x="0" y="1786736"/>
                </a:cubicBezTo>
                <a:cubicBezTo>
                  <a:pt x="12566" y="1514716"/>
                  <a:pt x="-44557" y="1006882"/>
                  <a:pt x="0" y="785958"/>
                </a:cubicBezTo>
                <a:close/>
              </a:path>
            </a:pathLst>
          </a:custGeom>
          <a:solidFill>
            <a:srgbClr val="FFD18C">
              <a:alpha val="75000"/>
            </a:srgbClr>
          </a:solidFill>
          <a:ln w="76200">
            <a:solidFill>
              <a:srgbClr val="DF8158"/>
            </a:solidFill>
            <a:extLst>
              <a:ext uri="{C807C97D-BFC1-408E-A445-0C87EB9F89A2}">
                <ask:lineSketchStyleProps xmlns:ask="http://schemas.microsoft.com/office/drawing/2018/sketchyshapes" xmlns="" sd="3946087210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id="{C954BF61-A67C-4C5F-B145-4C2462624E6B}"/>
              </a:ext>
            </a:extLst>
          </p:cNvPr>
          <p:cNvSpPr/>
          <p:nvPr/>
        </p:nvSpPr>
        <p:spPr>
          <a:xfrm>
            <a:off x="13366558" y="2501509"/>
            <a:ext cx="1997655" cy="41177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1Р">
            <a:extLst>
              <a:ext uri="{FF2B5EF4-FFF2-40B4-BE49-F238E27FC236}">
                <a16:creationId xmlns:a16="http://schemas.microsoft.com/office/drawing/2014/main" id="{BCE549FE-151A-4641-AB0C-1D9511DA76D7}"/>
              </a:ext>
            </a:extLst>
          </p:cNvPr>
          <p:cNvSpPr/>
          <p:nvPr/>
        </p:nvSpPr>
        <p:spPr>
          <a:xfrm>
            <a:off x="15273535" y="2325626"/>
            <a:ext cx="954684" cy="7392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: скругленные углы 32">
            <a:extLst>
              <a:ext uri="{FF2B5EF4-FFF2-40B4-BE49-F238E27FC236}">
                <a16:creationId xmlns:a16="http://schemas.microsoft.com/office/drawing/2014/main" id="{96335C75-289A-437D-9C0F-35CFF25E3E06}"/>
              </a:ext>
            </a:extLst>
          </p:cNvPr>
          <p:cNvSpPr/>
          <p:nvPr/>
        </p:nvSpPr>
        <p:spPr>
          <a:xfrm>
            <a:off x="13366558" y="2557739"/>
            <a:ext cx="1873443" cy="323861"/>
          </a:xfrm>
          <a:prstGeom prst="roundRect">
            <a:avLst/>
          </a:prstGeom>
          <a:solidFill>
            <a:srgbClr val="FE9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 13">
            <a:extLst>
              <a:ext uri="{FF2B5EF4-FFF2-40B4-BE49-F238E27FC236}">
                <a16:creationId xmlns:a16="http://schemas.microsoft.com/office/drawing/2014/main" id="{A8B70A9E-5D95-4CE0-9C55-1DA53289BE0A}"/>
              </a:ext>
            </a:extLst>
          </p:cNvPr>
          <p:cNvSpPr/>
          <p:nvPr/>
        </p:nvSpPr>
        <p:spPr>
          <a:xfrm>
            <a:off x="12521461" y="2173648"/>
            <a:ext cx="1004187" cy="901013"/>
          </a:xfrm>
          <a:custGeom>
            <a:avLst/>
            <a:gdLst/>
            <a:ahLst/>
            <a:cxnLst/>
            <a:rect l="l" t="t" r="r" b="b"/>
            <a:pathLst>
              <a:path w="963864" h="920691">
                <a:moveTo>
                  <a:pt x="0" y="0"/>
                </a:moveTo>
                <a:lnTo>
                  <a:pt x="963863" y="0"/>
                </a:lnTo>
                <a:lnTo>
                  <a:pt x="963863" y="920692"/>
                </a:lnTo>
                <a:lnTo>
                  <a:pt x="0" y="920692"/>
                </a:lnTo>
                <a:lnTo>
                  <a:pt x="0" y="0"/>
                </a:lnTo>
                <a:close/>
              </a:path>
            </a:pathLst>
          </a:custGeom>
          <a:blipFill>
            <a:blip r:embed="rId16" cstate="print"/>
            <a:stretch>
              <a:fillRect l="-111219" t="-7567" r="-2710" b="-11412"/>
            </a:stretch>
          </a:blipFill>
        </p:spPr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id="{BC5ECBDA-440F-47AE-A64C-0A8BF68186C4}"/>
              </a:ext>
            </a:extLst>
          </p:cNvPr>
          <p:cNvSpPr/>
          <p:nvPr/>
        </p:nvSpPr>
        <p:spPr>
          <a:xfrm>
            <a:off x="13358204" y="3678716"/>
            <a:ext cx="1997655" cy="41177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id="{C78EB920-1C32-48B5-80EA-C4C1AE6CADD9}"/>
              </a:ext>
            </a:extLst>
          </p:cNvPr>
          <p:cNvSpPr/>
          <p:nvPr/>
        </p:nvSpPr>
        <p:spPr>
          <a:xfrm>
            <a:off x="13358204" y="3734946"/>
            <a:ext cx="1873443" cy="323861"/>
          </a:xfrm>
          <a:prstGeom prst="roundRect">
            <a:avLst/>
          </a:prstGeom>
          <a:solidFill>
            <a:srgbClr val="FE9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id="{1DA64662-1EB2-4D55-9B7E-356C63FFEA24}"/>
              </a:ext>
            </a:extLst>
          </p:cNvPr>
          <p:cNvSpPr/>
          <p:nvPr/>
        </p:nvSpPr>
        <p:spPr>
          <a:xfrm>
            <a:off x="13370094" y="4961896"/>
            <a:ext cx="1997655" cy="41177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277780FA-CF0F-48CC-B33B-37B3D6A26C02}"/>
              </a:ext>
            </a:extLst>
          </p:cNvPr>
          <p:cNvSpPr/>
          <p:nvPr/>
        </p:nvSpPr>
        <p:spPr>
          <a:xfrm>
            <a:off x="13370094" y="5018126"/>
            <a:ext cx="1873443" cy="323861"/>
          </a:xfrm>
          <a:prstGeom prst="roundRect">
            <a:avLst/>
          </a:prstGeom>
          <a:solidFill>
            <a:srgbClr val="FE9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: скругленные углы 37">
            <a:extLst>
              <a:ext uri="{FF2B5EF4-FFF2-40B4-BE49-F238E27FC236}">
                <a16:creationId xmlns:a16="http://schemas.microsoft.com/office/drawing/2014/main" id="{6E8ED15E-E740-4BC1-B4F1-BAFF9FD66C61}"/>
              </a:ext>
            </a:extLst>
          </p:cNvPr>
          <p:cNvSpPr/>
          <p:nvPr/>
        </p:nvSpPr>
        <p:spPr>
          <a:xfrm>
            <a:off x="13346491" y="6220720"/>
            <a:ext cx="1997655" cy="41177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id="{F1FA07AC-6AF0-4DA5-A9CB-FAA784628274}"/>
              </a:ext>
            </a:extLst>
          </p:cNvPr>
          <p:cNvSpPr/>
          <p:nvPr/>
        </p:nvSpPr>
        <p:spPr>
          <a:xfrm>
            <a:off x="13408596" y="6277083"/>
            <a:ext cx="1873443" cy="323861"/>
          </a:xfrm>
          <a:prstGeom prst="roundRect">
            <a:avLst/>
          </a:prstGeom>
          <a:solidFill>
            <a:srgbClr val="FE9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10Р">
            <a:extLst>
              <a:ext uri="{FF2B5EF4-FFF2-40B4-BE49-F238E27FC236}">
                <a16:creationId xmlns:a16="http://schemas.microsoft.com/office/drawing/2014/main" id="{AD3D6E03-F873-4B51-A75E-E57DA3AC0723}"/>
              </a:ext>
            </a:extLst>
          </p:cNvPr>
          <p:cNvSpPr/>
          <p:nvPr/>
        </p:nvSpPr>
        <p:spPr>
          <a:xfrm>
            <a:off x="15283500" y="6020781"/>
            <a:ext cx="954684" cy="7392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5Р">
            <a:extLst>
              <a:ext uri="{FF2B5EF4-FFF2-40B4-BE49-F238E27FC236}">
                <a16:creationId xmlns:a16="http://schemas.microsoft.com/office/drawing/2014/main" id="{4907B03E-2E09-4E40-AD1B-424F47A4A4F2}"/>
              </a:ext>
            </a:extLst>
          </p:cNvPr>
          <p:cNvSpPr/>
          <p:nvPr/>
        </p:nvSpPr>
        <p:spPr>
          <a:xfrm>
            <a:off x="15273535" y="4748608"/>
            <a:ext cx="954684" cy="7392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2Р">
            <a:extLst>
              <a:ext uri="{FF2B5EF4-FFF2-40B4-BE49-F238E27FC236}">
                <a16:creationId xmlns:a16="http://schemas.microsoft.com/office/drawing/2014/main" id="{02094AAD-0180-418B-993C-87E1DB9E1E6B}"/>
              </a:ext>
            </a:extLst>
          </p:cNvPr>
          <p:cNvSpPr/>
          <p:nvPr/>
        </p:nvSpPr>
        <p:spPr>
          <a:xfrm>
            <a:off x="15240912" y="3510448"/>
            <a:ext cx="954684" cy="7392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Freeform 11">
            <a:extLst>
              <a:ext uri="{FF2B5EF4-FFF2-40B4-BE49-F238E27FC236}">
                <a16:creationId xmlns:a16="http://schemas.microsoft.com/office/drawing/2014/main" id="{A4028C7F-F6F3-4D61-AC77-9DC6053289C8}"/>
              </a:ext>
            </a:extLst>
          </p:cNvPr>
          <p:cNvSpPr/>
          <p:nvPr/>
        </p:nvSpPr>
        <p:spPr>
          <a:xfrm>
            <a:off x="12441827" y="3361215"/>
            <a:ext cx="1075467" cy="986127"/>
          </a:xfrm>
          <a:custGeom>
            <a:avLst/>
            <a:gdLst/>
            <a:ahLst/>
            <a:cxnLst/>
            <a:rect l="l" t="t" r="r" b="b"/>
            <a:pathLst>
              <a:path w="877930" h="896665">
                <a:moveTo>
                  <a:pt x="0" y="0"/>
                </a:moveTo>
                <a:lnTo>
                  <a:pt x="877930" y="0"/>
                </a:lnTo>
                <a:lnTo>
                  <a:pt x="877930" y="896665"/>
                </a:lnTo>
                <a:lnTo>
                  <a:pt x="0" y="896665"/>
                </a:lnTo>
                <a:lnTo>
                  <a:pt x="0" y="0"/>
                </a:lnTo>
                <a:close/>
              </a:path>
            </a:pathLst>
          </a:custGeom>
          <a:blipFill>
            <a:blip r:embed="rId16" cstate="print"/>
            <a:stretch>
              <a:fillRect r="-92252"/>
            </a:stretch>
          </a:blipFill>
        </p:spPr>
      </p:sp>
      <p:sp>
        <p:nvSpPr>
          <p:cNvPr id="22" name="Freeform 17">
            <a:extLst>
              <a:ext uri="{FF2B5EF4-FFF2-40B4-BE49-F238E27FC236}">
                <a16:creationId xmlns:a16="http://schemas.microsoft.com/office/drawing/2014/main" id="{3789848E-2DAD-4CC1-99FD-039A277B0452}"/>
              </a:ext>
            </a:extLst>
          </p:cNvPr>
          <p:cNvSpPr/>
          <p:nvPr/>
        </p:nvSpPr>
        <p:spPr>
          <a:xfrm>
            <a:off x="12420600" y="4686300"/>
            <a:ext cx="996815" cy="996815"/>
          </a:xfrm>
          <a:custGeom>
            <a:avLst/>
            <a:gdLst/>
            <a:ahLst/>
            <a:cxnLst/>
            <a:rect l="l" t="t" r="r" b="b"/>
            <a:pathLst>
              <a:path w="996814" h="996814">
                <a:moveTo>
                  <a:pt x="0" y="0"/>
                </a:moveTo>
                <a:lnTo>
                  <a:pt x="996815" y="0"/>
                </a:lnTo>
                <a:lnTo>
                  <a:pt x="996815" y="996814"/>
                </a:lnTo>
                <a:lnTo>
                  <a:pt x="0" y="996814"/>
                </a:lnTo>
                <a:lnTo>
                  <a:pt x="0" y="0"/>
                </a:lnTo>
                <a:close/>
              </a:path>
            </a:pathLst>
          </a:custGeom>
          <a:blipFill>
            <a:blip r:embed="rId15" cstate="print"/>
            <a:stretch>
              <a:fillRect/>
            </a:stretch>
          </a:blipFill>
        </p:spPr>
      </p:sp>
      <p:sp>
        <p:nvSpPr>
          <p:cNvPr id="24" name="Freeform 19">
            <a:extLst>
              <a:ext uri="{FF2B5EF4-FFF2-40B4-BE49-F238E27FC236}">
                <a16:creationId xmlns:a16="http://schemas.microsoft.com/office/drawing/2014/main" id="{5FBB6F52-4D39-4E05-AFC5-C5EAA123F8C7}"/>
              </a:ext>
            </a:extLst>
          </p:cNvPr>
          <p:cNvSpPr/>
          <p:nvPr/>
        </p:nvSpPr>
        <p:spPr>
          <a:xfrm>
            <a:off x="12481644" y="5917265"/>
            <a:ext cx="1075467" cy="1037051"/>
          </a:xfrm>
          <a:custGeom>
            <a:avLst/>
            <a:gdLst/>
            <a:ahLst/>
            <a:cxnLst/>
            <a:rect l="l" t="t" r="r" b="b"/>
            <a:pathLst>
              <a:path w="1075467" h="1037051">
                <a:moveTo>
                  <a:pt x="0" y="0"/>
                </a:moveTo>
                <a:lnTo>
                  <a:pt x="1075467" y="0"/>
                </a:lnTo>
                <a:lnTo>
                  <a:pt x="1075467" y="1037052"/>
                </a:lnTo>
                <a:lnTo>
                  <a:pt x="0" y="1037052"/>
                </a:lnTo>
                <a:lnTo>
                  <a:pt x="0" y="0"/>
                </a:lnTo>
                <a:close/>
              </a:path>
            </a:pathLst>
          </a:custGeom>
          <a:blipFill>
            <a:blip r:embed="rId14" cstate="print"/>
            <a:stretch>
              <a:fillRect t="-2374" r="-4252" b="-5739"/>
            </a:stretch>
          </a:blipFill>
        </p:spPr>
      </p:sp>
      <p:sp>
        <p:nvSpPr>
          <p:cNvPr id="40" name="Прямоугольник: скругленные углы 39">
            <a:extLst>
              <a:ext uri="{FF2B5EF4-FFF2-40B4-BE49-F238E27FC236}">
                <a16:creationId xmlns:a16="http://schemas.microsoft.com/office/drawing/2014/main" id="{AFA0D54C-8BC3-4E9A-A0F0-8A4285538394}"/>
              </a:ext>
            </a:extLst>
          </p:cNvPr>
          <p:cNvSpPr/>
          <p:nvPr/>
        </p:nvSpPr>
        <p:spPr>
          <a:xfrm>
            <a:off x="15390366" y="2428853"/>
            <a:ext cx="535434" cy="53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41" name="Прямоугольник: скругленные углы 40">
            <a:extLst>
              <a:ext uri="{FF2B5EF4-FFF2-40B4-BE49-F238E27FC236}">
                <a16:creationId xmlns:a16="http://schemas.microsoft.com/office/drawing/2014/main" id="{156703FC-D97A-4AAD-87EE-14585CFF6713}"/>
              </a:ext>
            </a:extLst>
          </p:cNvPr>
          <p:cNvSpPr/>
          <p:nvPr/>
        </p:nvSpPr>
        <p:spPr>
          <a:xfrm>
            <a:off x="15322695" y="3580608"/>
            <a:ext cx="603105" cy="62440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42" name="Прямоугольник: скругленные углы 41">
            <a:extLst>
              <a:ext uri="{FF2B5EF4-FFF2-40B4-BE49-F238E27FC236}">
                <a16:creationId xmlns:a16="http://schemas.microsoft.com/office/drawing/2014/main" id="{041F37B9-E866-4169-87CA-8D87B86F1425}"/>
              </a:ext>
            </a:extLst>
          </p:cNvPr>
          <p:cNvSpPr/>
          <p:nvPr/>
        </p:nvSpPr>
        <p:spPr>
          <a:xfrm>
            <a:off x="15342322" y="4846884"/>
            <a:ext cx="583478" cy="60113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4</a:t>
            </a:r>
            <a:endParaRPr lang="ru-RU" sz="36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43" name="Прямоугольник: скругленные углы 42">
            <a:extLst>
              <a:ext uri="{FF2B5EF4-FFF2-40B4-BE49-F238E27FC236}">
                <a16:creationId xmlns:a16="http://schemas.microsoft.com/office/drawing/2014/main" id="{A62FBC04-4B5C-41DE-BE0C-31F0004E2D1F}"/>
              </a:ext>
            </a:extLst>
          </p:cNvPr>
          <p:cNvSpPr/>
          <p:nvPr/>
        </p:nvSpPr>
        <p:spPr>
          <a:xfrm>
            <a:off x="15364213" y="6085846"/>
            <a:ext cx="561587" cy="60570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Arial Black" panose="020B0A04020102020204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77 -0.01836 L -0.10877 -0.01836 C -0.11597 -0.01774 -0.12326 -0.01496 -0.13038 -0.01666 C -0.15538 -0.02253 -0.15651 -0.03148 -0.17743 -0.04104 C -0.1829 -0.04351 -0.18854 -0.04444 -0.1941 -0.04614 C -0.20061 -0.04506 -0.20747 -0.04629 -0.21372 -0.04274 C -0.25425 -0.02006 -0.19679 -0.02962 -0.25095 -0.01481 C -0.26033 -0.01234 -0.26997 -0.01373 -0.27943 -0.01311 C -0.28759 -0.01481 -0.29583 -0.01543 -0.30391 -0.01836 C -0.31224 -0.02129 -0.32005 -0.02808 -0.32839 -0.03055 C -0.33585 -0.03271 -0.34349 -0.03179 -0.35095 -0.03225 C -0.39661 -0.025 -0.3467 -0.03456 -0.39904 -0.01836 C -0.40321 -0.01712 -0.40747 -0.01697 -0.41172 -0.01666 L -0.46076 -0.01311 C -0.47049 -0.00956 -0.49262 -0.0003 -0.50191 -0.00092 C -0.51224 -0.00169 -0.53238 -0.00972 -0.53238 -0.00972 C -0.56007 0.0034 -0.53446 -0.01157 -0.56076 0.01297 C -0.56285 0.01497 -0.56528 0.01559 -0.56762 0.01652 C -0.57378 0.01852 -0.58003 0.02022 -0.58628 0.02161 C -0.59245 0.02315 -0.5987 0.02377 -0.60486 0.02516 C -0.60946 0.02609 -0.61858 0.02871 -0.61858 0.02871 L -0.61858 0.02871 " pathEditMode="relative" ptsTypes="AAAAAAAAAAAAAAAAAAAAAA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97 0.07238 L -0.11797 0.07253 C -0.12665 0.07778 -0.1349 0.08503 -0.14384 0.08858 C -0.14948 0.0909 -0.20191 0.09723 -0.20321 0.09753 C -0.24679 0.10417 -0.2112 0.10108 -0.25738 0.10355 C -0.27326 0.10757 -0.3099 0.11775 -0.33099 0.1213 C -0.33845 0.12253 -0.34583 0.12331 -0.35321 0.12423 C -0.35911 0.12624 -0.36502 0.12886 -0.37092 0.1304 C -0.37587 0.13148 -0.38108 0.13148 -0.38611 0.13179 C -0.42891 0.13503 -0.39358 0.13164 -0.42422 0.13473 C -0.45347 0.14522 -0.41658 0.13334 -0.46953 0.14074 C -0.49696 0.1446 -0.48272 0.148 -0.50946 0.15402 C -0.51588 0.15556 -0.5224 0.15525 -0.52891 0.15556 L -0.58932 0.15695 C -0.59575 0.15911 -0.60243 0.1605 -0.60877 0.16312 C -0.6145 0.16544 -0.61979 0.17007 -0.62561 0.17192 C -0.6329 0.17439 -0.64036 0.175 -0.64774 0.17639 C -0.67795 0.18997 -0.70087 0.20108 -0.73394 0.20911 C -0.74392 0.21158 -0.75408 0.21327 -0.76406 0.21667 C -0.77578 0.22053 -0.81406 0.23827 -0.82448 0.24337 C -0.84297 0.25263 -0.83967 0.25278 -0.8546 0.25834 C -0.85894 0.25988 -0.86328 0.26189 -0.86788 0.26281 C -0.87378 0.26389 -0.87969 0.26374 -0.88568 0.2642 L -0.96641 0.26127 C -0.97231 0.26096 -0.97821 0.25973 -0.98411 0.25973 C -1.02448 0.26034 -1.08055 0.26358 -1.1224 0.26574 C -1.12352 0.26667 -1.12457 0.26852 -1.12595 0.26868 C -1.18689 0.273 -1.1704 0.27531 -1.21198 0.26281 C -1.21719 0.2534 -1.22127 0.24152 -1.22786 0.23442 C -1.23316 0.22871 -1.24844 0.2301 -1.2546 0.2301 " pathEditMode="relative" rAng="0" ptsTypes="AAAAAAAAAAAAAAAAAAAAAAAAAAAAAA">
                                      <p:cBhvr>
                                        <p:cTn id="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832" y="99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0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1" grpId="0" animBg="1"/>
      <p:bldP spid="30" grpId="0" animBg="1"/>
      <p:bldP spid="26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29" grpId="0" animBg="1"/>
      <p:bldP spid="28" grpId="0" animBg="1"/>
      <p:bldP spid="27" grpId="0" animBg="1"/>
      <p:bldP spid="40" grpId="0"/>
      <p:bldP spid="41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" y="-77973"/>
            <a:ext cx="18524079" cy="10442951"/>
          </a:xfrm>
          <a:custGeom>
            <a:avLst/>
            <a:gdLst/>
            <a:ahLst/>
            <a:cxnLst/>
            <a:rect l="l" t="t" r="r" b="b"/>
            <a:pathLst>
              <a:path w="18524079" h="10442950">
                <a:moveTo>
                  <a:pt x="0" y="0"/>
                </a:moveTo>
                <a:lnTo>
                  <a:pt x="18524079" y="0"/>
                </a:lnTo>
                <a:lnTo>
                  <a:pt x="18524079" y="10442950"/>
                </a:lnTo>
                <a:lnTo>
                  <a:pt x="0" y="1044295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alphaModFix amt="78000"/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еж"/>
          <p:cNvSpPr/>
          <p:nvPr/>
        </p:nvSpPr>
        <p:spPr>
          <a:xfrm>
            <a:off x="14036188" y="7116477"/>
            <a:ext cx="4251813" cy="3132169"/>
          </a:xfrm>
          <a:custGeom>
            <a:avLst/>
            <a:gdLst/>
            <a:ahLst/>
            <a:cxnLst/>
            <a:rect l="l" t="t" r="r" b="b"/>
            <a:pathLst>
              <a:path w="4251813" h="3132169">
                <a:moveTo>
                  <a:pt x="0" y="0"/>
                </a:moveTo>
                <a:lnTo>
                  <a:pt x="4251813" y="0"/>
                </a:lnTo>
                <a:lnTo>
                  <a:pt x="4251813" y="3132169"/>
                </a:lnTo>
                <a:lnTo>
                  <a:pt x="0" y="3132169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мишка"/>
          <p:cNvSpPr/>
          <p:nvPr/>
        </p:nvSpPr>
        <p:spPr>
          <a:xfrm>
            <a:off x="380187" y="5645717"/>
            <a:ext cx="4698052" cy="4641283"/>
          </a:xfrm>
          <a:custGeom>
            <a:avLst/>
            <a:gdLst/>
            <a:ahLst/>
            <a:cxnLst/>
            <a:rect l="l" t="t" r="r" b="b"/>
            <a:pathLst>
              <a:path w="4698052" h="4641283">
                <a:moveTo>
                  <a:pt x="0" y="0"/>
                </a:moveTo>
                <a:lnTo>
                  <a:pt x="4698051" y="0"/>
                </a:lnTo>
                <a:lnTo>
                  <a:pt x="4698051" y="4641283"/>
                </a:lnTo>
                <a:lnTo>
                  <a:pt x="0" y="4641283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65" name="Группа 64">
            <a:extLst>
              <a:ext uri="{FF2B5EF4-FFF2-40B4-BE49-F238E27FC236}">
                <a16:creationId xmlns:a16="http://schemas.microsoft.com/office/drawing/2014/main" id="{10902A4B-5B46-49B0-BBDB-17F7FB91AEC7}"/>
              </a:ext>
            </a:extLst>
          </p:cNvPr>
          <p:cNvGrpSpPr/>
          <p:nvPr/>
        </p:nvGrpSpPr>
        <p:grpSpPr>
          <a:xfrm>
            <a:off x="4998400" y="346966"/>
            <a:ext cx="4065763" cy="4383287"/>
            <a:chOff x="5078237" y="346967"/>
            <a:chExt cx="4065763" cy="4383287"/>
          </a:xfrm>
        </p:grpSpPr>
        <p:grpSp>
          <p:nvGrpSpPr>
            <p:cNvPr id="5" name="Group 5"/>
            <p:cNvGrpSpPr/>
            <p:nvPr/>
          </p:nvGrpSpPr>
          <p:grpSpPr>
            <a:xfrm>
              <a:off x="5078237" y="346967"/>
              <a:ext cx="4065763" cy="4383287"/>
              <a:chOff x="0" y="0"/>
              <a:chExt cx="1070818" cy="115444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070818" cy="1154446"/>
              </a:xfrm>
              <a:custGeom>
                <a:avLst/>
                <a:gdLst/>
                <a:ahLst/>
                <a:cxnLst/>
                <a:rect l="l" t="t" r="r" b="b"/>
                <a:pathLst>
                  <a:path w="1070818" h="1154446">
                    <a:moveTo>
                      <a:pt x="97113" y="0"/>
                    </a:moveTo>
                    <a:lnTo>
                      <a:pt x="973705" y="0"/>
                    </a:lnTo>
                    <a:cubicBezTo>
                      <a:pt x="999461" y="0"/>
                      <a:pt x="1024162" y="10232"/>
                      <a:pt x="1042374" y="28444"/>
                    </a:cubicBezTo>
                    <a:cubicBezTo>
                      <a:pt x="1060586" y="46656"/>
                      <a:pt x="1070818" y="71357"/>
                      <a:pt x="1070818" y="97113"/>
                    </a:cubicBezTo>
                    <a:lnTo>
                      <a:pt x="1070818" y="1057333"/>
                    </a:lnTo>
                    <a:cubicBezTo>
                      <a:pt x="1070818" y="1083089"/>
                      <a:pt x="1060586" y="1107790"/>
                      <a:pt x="1042374" y="1126002"/>
                    </a:cubicBezTo>
                    <a:cubicBezTo>
                      <a:pt x="1024162" y="1144214"/>
                      <a:pt x="999461" y="1154446"/>
                      <a:pt x="973705" y="1154446"/>
                    </a:cubicBezTo>
                    <a:lnTo>
                      <a:pt x="97113" y="1154446"/>
                    </a:lnTo>
                    <a:cubicBezTo>
                      <a:pt x="71357" y="1154446"/>
                      <a:pt x="46656" y="1144214"/>
                      <a:pt x="28444" y="1126002"/>
                    </a:cubicBezTo>
                    <a:cubicBezTo>
                      <a:pt x="10232" y="1107790"/>
                      <a:pt x="0" y="1083089"/>
                      <a:pt x="0" y="1057333"/>
                    </a:cubicBezTo>
                    <a:lnTo>
                      <a:pt x="0" y="97113"/>
                    </a:lnTo>
                    <a:cubicBezTo>
                      <a:pt x="0" y="71357"/>
                      <a:pt x="10232" y="46656"/>
                      <a:pt x="28444" y="28444"/>
                    </a:cubicBezTo>
                    <a:cubicBezTo>
                      <a:pt x="46656" y="10232"/>
                      <a:pt x="71357" y="0"/>
                      <a:pt x="97113" y="0"/>
                    </a:cubicBezTo>
                    <a:close/>
                  </a:path>
                </a:pathLst>
              </a:custGeom>
              <a:solidFill>
                <a:srgbClr val="19ADAC">
                  <a:alpha val="92941"/>
                </a:srgbClr>
              </a:solidFill>
              <a:ln w="142875" cap="rnd">
                <a:solidFill>
                  <a:srgbClr val="FBE86F">
                    <a:alpha val="92941"/>
                  </a:srgbClr>
                </a:solidFill>
                <a:prstDash val="solid"/>
                <a:round/>
              </a:ln>
            </p:spPr>
          </p:sp>
          <p:sp>
            <p:nvSpPr>
              <p:cNvPr id="7" name="TextBox 7"/>
              <p:cNvSpPr txBox="1"/>
              <p:nvPr/>
            </p:nvSpPr>
            <p:spPr>
              <a:xfrm>
                <a:off x="0" y="-38100"/>
                <a:ext cx="1070818" cy="119254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8" name="Freeform 8"/>
            <p:cNvSpPr/>
            <p:nvPr/>
          </p:nvSpPr>
          <p:spPr>
            <a:xfrm>
              <a:off x="6058157" y="409534"/>
              <a:ext cx="2185423" cy="2103469"/>
            </a:xfrm>
            <a:custGeom>
              <a:avLst/>
              <a:gdLst/>
              <a:ahLst/>
              <a:cxnLst/>
              <a:rect l="l" t="t" r="r" b="b"/>
              <a:pathLst>
                <a:path w="2185422" h="2103469">
                  <a:moveTo>
                    <a:pt x="0" y="0"/>
                  </a:moveTo>
                  <a:lnTo>
                    <a:pt x="2185422" y="0"/>
                  </a:lnTo>
                  <a:lnTo>
                    <a:pt x="2185422" y="2103468"/>
                  </a:lnTo>
                  <a:lnTo>
                    <a:pt x="0" y="21034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 cstate="print"/>
              <a:stretch>
                <a:fillRect/>
              </a:stretch>
            </a:blipFill>
          </p:spPr>
        </p:sp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1D1672E5-CD3C-4C6F-8199-DDB3EE50E07B}"/>
                </a:ext>
              </a:extLst>
            </p:cNvPr>
            <p:cNvSpPr/>
            <p:nvPr/>
          </p:nvSpPr>
          <p:spPr>
            <a:xfrm>
              <a:off x="5438187" y="2604743"/>
              <a:ext cx="3559167" cy="5935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Arial Black" panose="020B0A04020102020204" pitchFamily="34" charset="0"/>
                </a:rPr>
                <a:t>КУПИЛИ ТЕЛЕВИЗОР</a:t>
              </a:r>
            </a:p>
          </p:txBody>
        </p:sp>
      </p:grpSp>
      <p:grpSp>
        <p:nvGrpSpPr>
          <p:cNvPr id="63" name="Группа 62">
            <a:extLst>
              <a:ext uri="{FF2B5EF4-FFF2-40B4-BE49-F238E27FC236}">
                <a16:creationId xmlns:a16="http://schemas.microsoft.com/office/drawing/2014/main" id="{DDA909A4-5B13-4202-BB95-C5D51B95E0FE}"/>
              </a:ext>
            </a:extLst>
          </p:cNvPr>
          <p:cNvGrpSpPr/>
          <p:nvPr/>
        </p:nvGrpSpPr>
        <p:grpSpPr>
          <a:xfrm>
            <a:off x="13857738" y="346966"/>
            <a:ext cx="4065763" cy="4383287"/>
            <a:chOff x="13866265" y="346967"/>
            <a:chExt cx="4065763" cy="4383287"/>
          </a:xfrm>
        </p:grpSpPr>
        <p:grpSp>
          <p:nvGrpSpPr>
            <p:cNvPr id="12" name="Group 12"/>
            <p:cNvGrpSpPr/>
            <p:nvPr/>
          </p:nvGrpSpPr>
          <p:grpSpPr>
            <a:xfrm>
              <a:off x="13866265" y="346967"/>
              <a:ext cx="4065763" cy="4383287"/>
              <a:chOff x="0" y="0"/>
              <a:chExt cx="1070818" cy="1154446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1070818" cy="1154446"/>
              </a:xfrm>
              <a:custGeom>
                <a:avLst/>
                <a:gdLst/>
                <a:ahLst/>
                <a:cxnLst/>
                <a:rect l="l" t="t" r="r" b="b"/>
                <a:pathLst>
                  <a:path w="1070818" h="1154446">
                    <a:moveTo>
                      <a:pt x="97113" y="0"/>
                    </a:moveTo>
                    <a:lnTo>
                      <a:pt x="973705" y="0"/>
                    </a:lnTo>
                    <a:cubicBezTo>
                      <a:pt x="999461" y="0"/>
                      <a:pt x="1024162" y="10232"/>
                      <a:pt x="1042374" y="28444"/>
                    </a:cubicBezTo>
                    <a:cubicBezTo>
                      <a:pt x="1060586" y="46656"/>
                      <a:pt x="1070818" y="71357"/>
                      <a:pt x="1070818" y="97113"/>
                    </a:cubicBezTo>
                    <a:lnTo>
                      <a:pt x="1070818" y="1057333"/>
                    </a:lnTo>
                    <a:cubicBezTo>
                      <a:pt x="1070818" y="1083089"/>
                      <a:pt x="1060586" y="1107790"/>
                      <a:pt x="1042374" y="1126002"/>
                    </a:cubicBezTo>
                    <a:cubicBezTo>
                      <a:pt x="1024162" y="1144214"/>
                      <a:pt x="999461" y="1154446"/>
                      <a:pt x="973705" y="1154446"/>
                    </a:cubicBezTo>
                    <a:lnTo>
                      <a:pt x="97113" y="1154446"/>
                    </a:lnTo>
                    <a:cubicBezTo>
                      <a:pt x="71357" y="1154446"/>
                      <a:pt x="46656" y="1144214"/>
                      <a:pt x="28444" y="1126002"/>
                    </a:cubicBezTo>
                    <a:cubicBezTo>
                      <a:pt x="10232" y="1107790"/>
                      <a:pt x="0" y="1083089"/>
                      <a:pt x="0" y="1057333"/>
                    </a:cubicBezTo>
                    <a:lnTo>
                      <a:pt x="0" y="97113"/>
                    </a:lnTo>
                    <a:cubicBezTo>
                      <a:pt x="0" y="71357"/>
                      <a:pt x="10232" y="46656"/>
                      <a:pt x="28444" y="28444"/>
                    </a:cubicBezTo>
                    <a:cubicBezTo>
                      <a:pt x="46656" y="10232"/>
                      <a:pt x="71357" y="0"/>
                      <a:pt x="97113" y="0"/>
                    </a:cubicBezTo>
                    <a:close/>
                  </a:path>
                </a:pathLst>
              </a:custGeom>
              <a:solidFill>
                <a:srgbClr val="19ADAC">
                  <a:alpha val="92941"/>
                </a:srgbClr>
              </a:solidFill>
              <a:ln w="142875" cap="rnd">
                <a:solidFill>
                  <a:srgbClr val="FBE86F">
                    <a:alpha val="92941"/>
                  </a:srgbClr>
                </a:solidFill>
                <a:prstDash val="solid"/>
                <a:round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38100"/>
                <a:ext cx="1070818" cy="119254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2" name="Freeform 32"/>
            <p:cNvSpPr/>
            <p:nvPr/>
          </p:nvSpPr>
          <p:spPr>
            <a:xfrm>
              <a:off x="14682444" y="507809"/>
              <a:ext cx="2625736" cy="2005194"/>
            </a:xfrm>
            <a:custGeom>
              <a:avLst/>
              <a:gdLst/>
              <a:ahLst/>
              <a:cxnLst/>
              <a:rect l="l" t="t" r="r" b="b"/>
              <a:pathLst>
                <a:path w="2903858" h="2453760">
                  <a:moveTo>
                    <a:pt x="0" y="0"/>
                  </a:moveTo>
                  <a:lnTo>
                    <a:pt x="2903858" y="0"/>
                  </a:lnTo>
                  <a:lnTo>
                    <a:pt x="2903858" y="2453759"/>
                  </a:lnTo>
                  <a:lnTo>
                    <a:pt x="0" y="24537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 cstate="print"/>
              <a:stretch>
                <a:fillRect/>
              </a:stretch>
            </a:blipFill>
          </p:spPr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id="{EB6B84AD-E3FB-417E-91DE-D30BE6D23057}"/>
                </a:ext>
              </a:extLst>
            </p:cNvPr>
            <p:cNvSpPr/>
            <p:nvPr/>
          </p:nvSpPr>
          <p:spPr>
            <a:xfrm>
              <a:off x="14036188" y="2604743"/>
              <a:ext cx="3559167" cy="5935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Arial Black" panose="020B0A04020102020204" pitchFamily="34" charset="0"/>
                </a:rPr>
                <a:t>КУПИЛ ПРОДУКТЫ</a:t>
              </a:r>
            </a:p>
          </p:txBody>
        </p:sp>
      </p:grpSp>
      <p:grpSp>
        <p:nvGrpSpPr>
          <p:cNvPr id="64" name="Группа 63">
            <a:extLst>
              <a:ext uri="{FF2B5EF4-FFF2-40B4-BE49-F238E27FC236}">
                <a16:creationId xmlns:a16="http://schemas.microsoft.com/office/drawing/2014/main" id="{9E9C3344-98EA-48FE-AA5A-4F7FCAC470FB}"/>
              </a:ext>
            </a:extLst>
          </p:cNvPr>
          <p:cNvGrpSpPr/>
          <p:nvPr/>
        </p:nvGrpSpPr>
        <p:grpSpPr>
          <a:xfrm>
            <a:off x="9428069" y="346966"/>
            <a:ext cx="4065763" cy="4383287"/>
            <a:chOff x="9472253" y="346967"/>
            <a:chExt cx="4065763" cy="4383287"/>
          </a:xfrm>
        </p:grpSpPr>
        <p:grpSp>
          <p:nvGrpSpPr>
            <p:cNvPr id="9" name="Group 9"/>
            <p:cNvGrpSpPr/>
            <p:nvPr/>
          </p:nvGrpSpPr>
          <p:grpSpPr>
            <a:xfrm>
              <a:off x="9472253" y="346967"/>
              <a:ext cx="4065763" cy="4383287"/>
              <a:chOff x="0" y="0"/>
              <a:chExt cx="1070818" cy="1154446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1070818" cy="1154446"/>
              </a:xfrm>
              <a:custGeom>
                <a:avLst/>
                <a:gdLst/>
                <a:ahLst/>
                <a:cxnLst/>
                <a:rect l="l" t="t" r="r" b="b"/>
                <a:pathLst>
                  <a:path w="1070818" h="1154446">
                    <a:moveTo>
                      <a:pt x="97113" y="0"/>
                    </a:moveTo>
                    <a:lnTo>
                      <a:pt x="973705" y="0"/>
                    </a:lnTo>
                    <a:cubicBezTo>
                      <a:pt x="999461" y="0"/>
                      <a:pt x="1024162" y="10232"/>
                      <a:pt x="1042374" y="28444"/>
                    </a:cubicBezTo>
                    <a:cubicBezTo>
                      <a:pt x="1060586" y="46656"/>
                      <a:pt x="1070818" y="71357"/>
                      <a:pt x="1070818" y="97113"/>
                    </a:cubicBezTo>
                    <a:lnTo>
                      <a:pt x="1070818" y="1057333"/>
                    </a:lnTo>
                    <a:cubicBezTo>
                      <a:pt x="1070818" y="1083089"/>
                      <a:pt x="1060586" y="1107790"/>
                      <a:pt x="1042374" y="1126002"/>
                    </a:cubicBezTo>
                    <a:cubicBezTo>
                      <a:pt x="1024162" y="1144214"/>
                      <a:pt x="999461" y="1154446"/>
                      <a:pt x="973705" y="1154446"/>
                    </a:cubicBezTo>
                    <a:lnTo>
                      <a:pt x="97113" y="1154446"/>
                    </a:lnTo>
                    <a:cubicBezTo>
                      <a:pt x="71357" y="1154446"/>
                      <a:pt x="46656" y="1144214"/>
                      <a:pt x="28444" y="1126002"/>
                    </a:cubicBezTo>
                    <a:cubicBezTo>
                      <a:pt x="10232" y="1107790"/>
                      <a:pt x="0" y="1083089"/>
                      <a:pt x="0" y="1057333"/>
                    </a:cubicBezTo>
                    <a:lnTo>
                      <a:pt x="0" y="97113"/>
                    </a:lnTo>
                    <a:cubicBezTo>
                      <a:pt x="0" y="71357"/>
                      <a:pt x="10232" y="46656"/>
                      <a:pt x="28444" y="28444"/>
                    </a:cubicBezTo>
                    <a:cubicBezTo>
                      <a:pt x="46656" y="10232"/>
                      <a:pt x="71357" y="0"/>
                      <a:pt x="97113" y="0"/>
                    </a:cubicBezTo>
                    <a:close/>
                  </a:path>
                </a:pathLst>
              </a:custGeom>
              <a:solidFill>
                <a:srgbClr val="19ADAC">
                  <a:alpha val="92941"/>
                </a:srgbClr>
              </a:solidFill>
              <a:ln w="142875" cap="rnd">
                <a:solidFill>
                  <a:srgbClr val="FBE86F">
                    <a:alpha val="92941"/>
                  </a:srgbClr>
                </a:solidFill>
                <a:prstDash val="solid"/>
                <a:round/>
              </a:ln>
            </p:spPr>
          </p:sp>
          <p:sp>
            <p:nvSpPr>
              <p:cNvPr id="11" name="TextBox 11"/>
              <p:cNvSpPr txBox="1"/>
              <p:nvPr/>
            </p:nvSpPr>
            <p:spPr>
              <a:xfrm>
                <a:off x="0" y="-38100"/>
                <a:ext cx="1070818" cy="119254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1" name="Freeform 21"/>
            <p:cNvSpPr/>
            <p:nvPr/>
          </p:nvSpPr>
          <p:spPr>
            <a:xfrm>
              <a:off x="10123920" y="439342"/>
              <a:ext cx="2786797" cy="2379228"/>
            </a:xfrm>
            <a:custGeom>
              <a:avLst/>
              <a:gdLst/>
              <a:ahLst/>
              <a:cxnLst/>
              <a:rect l="l" t="t" r="r" b="b"/>
              <a:pathLst>
                <a:path w="2786797" h="2379228">
                  <a:moveTo>
                    <a:pt x="0" y="0"/>
                  </a:moveTo>
                  <a:lnTo>
                    <a:pt x="2786797" y="0"/>
                  </a:lnTo>
                  <a:lnTo>
                    <a:pt x="2786797" y="2379227"/>
                  </a:lnTo>
                  <a:lnTo>
                    <a:pt x="0" y="237922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 cstate="print"/>
              <a:stretch>
                <a:fillRect/>
              </a:stretch>
            </a:blipFill>
          </p:spPr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id="{B7E18C10-A80E-4894-9317-09D909688B69}"/>
                </a:ext>
              </a:extLst>
            </p:cNvPr>
            <p:cNvSpPr/>
            <p:nvPr/>
          </p:nvSpPr>
          <p:spPr>
            <a:xfrm>
              <a:off x="9652929" y="2739081"/>
              <a:ext cx="3559167" cy="5935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Arial Black" panose="020B0A04020102020204" pitchFamily="34" charset="0"/>
                </a:rPr>
                <a:t>ПОЛУЧИЛА ПРЕМИЮ</a:t>
              </a:r>
            </a:p>
          </p:txBody>
        </p:sp>
      </p:grpSp>
      <p:grpSp>
        <p:nvGrpSpPr>
          <p:cNvPr id="62" name="Группа 61">
            <a:extLst>
              <a:ext uri="{FF2B5EF4-FFF2-40B4-BE49-F238E27FC236}">
                <a16:creationId xmlns:a16="http://schemas.microsoft.com/office/drawing/2014/main" id="{324F5EDD-674F-40E2-96A1-F3642957CBB9}"/>
              </a:ext>
            </a:extLst>
          </p:cNvPr>
          <p:cNvGrpSpPr/>
          <p:nvPr/>
        </p:nvGrpSpPr>
        <p:grpSpPr>
          <a:xfrm>
            <a:off x="5026302" y="5142719"/>
            <a:ext cx="4065763" cy="4383287"/>
            <a:chOff x="5078237" y="5143503"/>
            <a:chExt cx="4065763" cy="4383287"/>
          </a:xfrm>
        </p:grpSpPr>
        <p:grpSp>
          <p:nvGrpSpPr>
            <p:cNvPr id="15" name="Group 15"/>
            <p:cNvGrpSpPr/>
            <p:nvPr/>
          </p:nvGrpSpPr>
          <p:grpSpPr>
            <a:xfrm>
              <a:off x="5078237" y="5143503"/>
              <a:ext cx="4065763" cy="4383287"/>
              <a:chOff x="0" y="0"/>
              <a:chExt cx="1070818" cy="115444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1070818" cy="1154446"/>
              </a:xfrm>
              <a:custGeom>
                <a:avLst/>
                <a:gdLst/>
                <a:ahLst/>
                <a:cxnLst/>
                <a:rect l="l" t="t" r="r" b="b"/>
                <a:pathLst>
                  <a:path w="1070818" h="1154446">
                    <a:moveTo>
                      <a:pt x="97113" y="0"/>
                    </a:moveTo>
                    <a:lnTo>
                      <a:pt x="973705" y="0"/>
                    </a:lnTo>
                    <a:cubicBezTo>
                      <a:pt x="999461" y="0"/>
                      <a:pt x="1024162" y="10232"/>
                      <a:pt x="1042374" y="28444"/>
                    </a:cubicBezTo>
                    <a:cubicBezTo>
                      <a:pt x="1060586" y="46656"/>
                      <a:pt x="1070818" y="71357"/>
                      <a:pt x="1070818" y="97113"/>
                    </a:cubicBezTo>
                    <a:lnTo>
                      <a:pt x="1070818" y="1057333"/>
                    </a:lnTo>
                    <a:cubicBezTo>
                      <a:pt x="1070818" y="1083089"/>
                      <a:pt x="1060586" y="1107790"/>
                      <a:pt x="1042374" y="1126002"/>
                    </a:cubicBezTo>
                    <a:cubicBezTo>
                      <a:pt x="1024162" y="1144214"/>
                      <a:pt x="999461" y="1154446"/>
                      <a:pt x="973705" y="1154446"/>
                    </a:cubicBezTo>
                    <a:lnTo>
                      <a:pt x="97113" y="1154446"/>
                    </a:lnTo>
                    <a:cubicBezTo>
                      <a:pt x="71357" y="1154446"/>
                      <a:pt x="46656" y="1144214"/>
                      <a:pt x="28444" y="1126002"/>
                    </a:cubicBezTo>
                    <a:cubicBezTo>
                      <a:pt x="10232" y="1107790"/>
                      <a:pt x="0" y="1083089"/>
                      <a:pt x="0" y="1057333"/>
                    </a:cubicBezTo>
                    <a:lnTo>
                      <a:pt x="0" y="97113"/>
                    </a:lnTo>
                    <a:cubicBezTo>
                      <a:pt x="0" y="71357"/>
                      <a:pt x="10232" y="46656"/>
                      <a:pt x="28444" y="28444"/>
                    </a:cubicBezTo>
                    <a:cubicBezTo>
                      <a:pt x="46656" y="10232"/>
                      <a:pt x="71357" y="0"/>
                      <a:pt x="97113" y="0"/>
                    </a:cubicBezTo>
                    <a:close/>
                  </a:path>
                </a:pathLst>
              </a:custGeom>
              <a:solidFill>
                <a:srgbClr val="19ADAC">
                  <a:alpha val="92941"/>
                </a:srgbClr>
              </a:solidFill>
              <a:ln w="142875" cap="rnd">
                <a:solidFill>
                  <a:srgbClr val="FBE86F">
                    <a:alpha val="92941"/>
                  </a:srgbClr>
                </a:solidFill>
                <a:prstDash val="solid"/>
                <a:round/>
              </a:ln>
            </p:spPr>
          </p:sp>
          <p:sp>
            <p:nvSpPr>
              <p:cNvPr id="17" name="TextBox 17"/>
              <p:cNvSpPr txBox="1"/>
              <p:nvPr/>
            </p:nvSpPr>
            <p:spPr>
              <a:xfrm>
                <a:off x="0" y="-38100"/>
                <a:ext cx="1070818" cy="119254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3" name="Freeform 33"/>
            <p:cNvSpPr/>
            <p:nvPr/>
          </p:nvSpPr>
          <p:spPr>
            <a:xfrm>
              <a:off x="5711613" y="5289348"/>
              <a:ext cx="2766134" cy="1923158"/>
            </a:xfrm>
            <a:custGeom>
              <a:avLst/>
              <a:gdLst/>
              <a:ahLst/>
              <a:cxnLst/>
              <a:rect l="l" t="t" r="r" b="b"/>
              <a:pathLst>
                <a:path w="2745831" h="2165774">
                  <a:moveTo>
                    <a:pt x="0" y="0"/>
                  </a:moveTo>
                  <a:lnTo>
                    <a:pt x="2745832" y="0"/>
                  </a:lnTo>
                  <a:lnTo>
                    <a:pt x="2745832" y="2165774"/>
                  </a:lnTo>
                  <a:lnTo>
                    <a:pt x="0" y="21657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 cstate="print"/>
              <a:stretch>
                <a:fillRect/>
              </a:stretch>
            </a:blipFill>
          </p:spPr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9A3694D6-EB51-495F-91ED-0DA05DDA6913}"/>
                </a:ext>
              </a:extLst>
            </p:cNvPr>
            <p:cNvSpPr/>
            <p:nvPr/>
          </p:nvSpPr>
          <p:spPr>
            <a:xfrm>
              <a:off x="5315096" y="7173524"/>
              <a:ext cx="3559167" cy="5935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Arial Black" panose="020B0A04020102020204" pitchFamily="34" charset="0"/>
                </a:rPr>
                <a:t>ЗАБОЛЕЛ</a:t>
              </a:r>
            </a:p>
          </p:txBody>
        </p:sp>
      </p:grpSp>
      <p:grpSp>
        <p:nvGrpSpPr>
          <p:cNvPr id="61" name="Группа 60">
            <a:extLst>
              <a:ext uri="{FF2B5EF4-FFF2-40B4-BE49-F238E27FC236}">
                <a16:creationId xmlns:a16="http://schemas.microsoft.com/office/drawing/2014/main" id="{AA608EDA-490A-4F01-985F-8D7FB1D59FC1}"/>
              </a:ext>
            </a:extLst>
          </p:cNvPr>
          <p:cNvGrpSpPr/>
          <p:nvPr/>
        </p:nvGrpSpPr>
        <p:grpSpPr>
          <a:xfrm>
            <a:off x="9486148" y="5199845"/>
            <a:ext cx="4065763" cy="4383287"/>
            <a:chOff x="9557213" y="5143503"/>
            <a:chExt cx="4065763" cy="4383287"/>
          </a:xfrm>
        </p:grpSpPr>
        <p:grpSp>
          <p:nvGrpSpPr>
            <p:cNvPr id="18" name="Group 18"/>
            <p:cNvGrpSpPr/>
            <p:nvPr/>
          </p:nvGrpSpPr>
          <p:grpSpPr>
            <a:xfrm>
              <a:off x="9557213" y="5143503"/>
              <a:ext cx="4065763" cy="4383287"/>
              <a:chOff x="0" y="0"/>
              <a:chExt cx="1070818" cy="1154446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1070818" cy="1154446"/>
              </a:xfrm>
              <a:custGeom>
                <a:avLst/>
                <a:gdLst/>
                <a:ahLst/>
                <a:cxnLst/>
                <a:rect l="l" t="t" r="r" b="b"/>
                <a:pathLst>
                  <a:path w="1070818" h="1154446">
                    <a:moveTo>
                      <a:pt x="97113" y="0"/>
                    </a:moveTo>
                    <a:lnTo>
                      <a:pt x="973705" y="0"/>
                    </a:lnTo>
                    <a:cubicBezTo>
                      <a:pt x="999461" y="0"/>
                      <a:pt x="1024162" y="10232"/>
                      <a:pt x="1042374" y="28444"/>
                    </a:cubicBezTo>
                    <a:cubicBezTo>
                      <a:pt x="1060586" y="46656"/>
                      <a:pt x="1070818" y="71357"/>
                      <a:pt x="1070818" y="97113"/>
                    </a:cubicBezTo>
                    <a:lnTo>
                      <a:pt x="1070818" y="1057333"/>
                    </a:lnTo>
                    <a:cubicBezTo>
                      <a:pt x="1070818" y="1083089"/>
                      <a:pt x="1060586" y="1107790"/>
                      <a:pt x="1042374" y="1126002"/>
                    </a:cubicBezTo>
                    <a:cubicBezTo>
                      <a:pt x="1024162" y="1144214"/>
                      <a:pt x="999461" y="1154446"/>
                      <a:pt x="973705" y="1154446"/>
                    </a:cubicBezTo>
                    <a:lnTo>
                      <a:pt x="97113" y="1154446"/>
                    </a:lnTo>
                    <a:cubicBezTo>
                      <a:pt x="71357" y="1154446"/>
                      <a:pt x="46656" y="1144214"/>
                      <a:pt x="28444" y="1126002"/>
                    </a:cubicBezTo>
                    <a:cubicBezTo>
                      <a:pt x="10232" y="1107790"/>
                      <a:pt x="0" y="1083089"/>
                      <a:pt x="0" y="1057333"/>
                    </a:cubicBezTo>
                    <a:lnTo>
                      <a:pt x="0" y="97113"/>
                    </a:lnTo>
                    <a:cubicBezTo>
                      <a:pt x="0" y="71357"/>
                      <a:pt x="10232" y="46656"/>
                      <a:pt x="28444" y="28444"/>
                    </a:cubicBezTo>
                    <a:cubicBezTo>
                      <a:pt x="46656" y="10232"/>
                      <a:pt x="71357" y="0"/>
                      <a:pt x="97113" y="0"/>
                    </a:cubicBezTo>
                    <a:close/>
                  </a:path>
                </a:pathLst>
              </a:custGeom>
              <a:solidFill>
                <a:srgbClr val="19ADAC">
                  <a:alpha val="92941"/>
                </a:srgbClr>
              </a:solidFill>
              <a:ln w="142875" cap="rnd">
                <a:solidFill>
                  <a:srgbClr val="FBE86F">
                    <a:alpha val="92941"/>
                  </a:srgbClr>
                </a:solidFill>
                <a:prstDash val="solid"/>
                <a:round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0" y="-38100"/>
                <a:ext cx="1070818" cy="119254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4" name="Freeform 34"/>
            <p:cNvSpPr/>
            <p:nvPr/>
          </p:nvSpPr>
          <p:spPr>
            <a:xfrm>
              <a:off x="9999761" y="5305418"/>
              <a:ext cx="1432752" cy="1923157"/>
            </a:xfrm>
            <a:custGeom>
              <a:avLst/>
              <a:gdLst/>
              <a:ahLst/>
              <a:cxnLst/>
              <a:rect l="l" t="t" r="r" b="b"/>
              <a:pathLst>
                <a:path w="1432752" h="1923157">
                  <a:moveTo>
                    <a:pt x="0" y="0"/>
                  </a:moveTo>
                  <a:lnTo>
                    <a:pt x="1432752" y="0"/>
                  </a:lnTo>
                  <a:lnTo>
                    <a:pt x="1432752" y="1923157"/>
                  </a:lnTo>
                  <a:lnTo>
                    <a:pt x="0" y="192315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 cstate="print"/>
              <a:stretch>
                <a:fillRect/>
              </a:stretch>
            </a:blipFill>
          </p:spPr>
        </p:sp>
        <p:sp>
          <p:nvSpPr>
            <p:cNvPr id="35" name="Freeform 35"/>
            <p:cNvSpPr/>
            <p:nvPr/>
          </p:nvSpPr>
          <p:spPr>
            <a:xfrm>
              <a:off x="11432513" y="5876019"/>
              <a:ext cx="1516392" cy="1237755"/>
            </a:xfrm>
            <a:custGeom>
              <a:avLst/>
              <a:gdLst/>
              <a:ahLst/>
              <a:cxnLst/>
              <a:rect l="l" t="t" r="r" b="b"/>
              <a:pathLst>
                <a:path w="1516392" h="1237755">
                  <a:moveTo>
                    <a:pt x="0" y="0"/>
                  </a:moveTo>
                  <a:lnTo>
                    <a:pt x="1516392" y="0"/>
                  </a:lnTo>
                  <a:lnTo>
                    <a:pt x="1516392" y="1237754"/>
                  </a:lnTo>
                  <a:lnTo>
                    <a:pt x="0" y="12377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 cstate="print"/>
              <a:stretch>
                <a:fillRect/>
              </a:stretch>
            </a:blipFill>
          </p:spPr>
        </p:sp>
        <p:sp>
          <p:nvSpPr>
            <p:cNvPr id="60" name="Прямоугольник 59">
              <a:extLst>
                <a:ext uri="{FF2B5EF4-FFF2-40B4-BE49-F238E27FC236}">
                  <a16:creationId xmlns:a16="http://schemas.microsoft.com/office/drawing/2014/main" id="{A83D01D5-B984-4819-B523-876D070C3C32}"/>
                </a:ext>
              </a:extLst>
            </p:cNvPr>
            <p:cNvSpPr/>
            <p:nvPr/>
          </p:nvSpPr>
          <p:spPr>
            <a:xfrm>
              <a:off x="9695536" y="7188305"/>
              <a:ext cx="3559167" cy="5935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chemeClr val="tx1"/>
                  </a:solidFill>
                  <a:latin typeface="Arial Black" panose="020B0A04020102020204" pitchFamily="34" charset="0"/>
                </a:rPr>
                <a:t>ВЫИГРАЛ В ЛОТЕРЕЕ</a:t>
              </a:r>
            </a:p>
          </p:txBody>
        </p:sp>
      </p:grpSp>
      <p:grpSp>
        <p:nvGrpSpPr>
          <p:cNvPr id="51" name="доход1">
            <a:extLst>
              <a:ext uri="{FF2B5EF4-FFF2-40B4-BE49-F238E27FC236}">
                <a16:creationId xmlns:a16="http://schemas.microsoft.com/office/drawing/2014/main" id="{0F9724A5-7A23-4D55-BB0F-4B7CC6E4E577}"/>
              </a:ext>
            </a:extLst>
          </p:cNvPr>
          <p:cNvGrpSpPr/>
          <p:nvPr/>
        </p:nvGrpSpPr>
        <p:grpSpPr>
          <a:xfrm>
            <a:off x="5410203" y="3290531"/>
            <a:ext cx="1476047" cy="1279783"/>
            <a:chOff x="5410200" y="3290530"/>
            <a:chExt cx="1476047" cy="1279782"/>
          </a:xfrm>
        </p:grpSpPr>
        <p:sp>
          <p:nvSpPr>
            <p:cNvPr id="23" name="Freeform 23"/>
            <p:cNvSpPr/>
            <p:nvPr/>
          </p:nvSpPr>
          <p:spPr>
            <a:xfrm>
              <a:off x="5500166" y="3483175"/>
              <a:ext cx="1036484" cy="1011868"/>
            </a:xfrm>
            <a:custGeom>
              <a:avLst/>
              <a:gdLst/>
              <a:ahLst/>
              <a:cxnLst/>
              <a:rect l="l" t="t" r="r" b="b"/>
              <a:pathLst>
                <a:path w="1036484" h="1011868">
                  <a:moveTo>
                    <a:pt x="0" y="0"/>
                  </a:moveTo>
                  <a:lnTo>
                    <a:pt x="1036484" y="0"/>
                  </a:lnTo>
                  <a:lnTo>
                    <a:pt x="1036484" y="1011868"/>
                  </a:lnTo>
                  <a:lnTo>
                    <a:pt x="0" y="10118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 cstate="print">
                <a:extLst>
                  <a:ext uri="{96DAC541-7B7A-43D3-8B79-37D633B846F1}">
                    <asvg:svgBlip xmlns:asvg="http://schemas.microsoft.com/office/drawing/2016/SVG/main" xmlns="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6105C41D-0285-44CF-8265-264348496829}"/>
                </a:ext>
              </a:extLst>
            </p:cNvPr>
            <p:cNvSpPr/>
            <p:nvPr/>
          </p:nvSpPr>
          <p:spPr>
            <a:xfrm>
              <a:off x="5410200" y="3290530"/>
              <a:ext cx="1476047" cy="1279782"/>
            </a:xfrm>
            <a:prstGeom prst="rect">
              <a:avLst/>
            </a:prstGeom>
            <a:noFill/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" name="расход1">
            <a:extLst>
              <a:ext uri="{FF2B5EF4-FFF2-40B4-BE49-F238E27FC236}">
                <a16:creationId xmlns:a16="http://schemas.microsoft.com/office/drawing/2014/main" id="{1B0C4A7D-141E-4CE8-BFC6-BA2A6AB62D1D}"/>
              </a:ext>
            </a:extLst>
          </p:cNvPr>
          <p:cNvGrpSpPr/>
          <p:nvPr/>
        </p:nvGrpSpPr>
        <p:grpSpPr>
          <a:xfrm>
            <a:off x="7215683" y="3277298"/>
            <a:ext cx="1476047" cy="1279783"/>
            <a:chOff x="7215680" y="3277296"/>
            <a:chExt cx="1476047" cy="1279782"/>
          </a:xfrm>
        </p:grpSpPr>
        <p:sp>
          <p:nvSpPr>
            <p:cNvPr id="28" name="Freeform 28"/>
            <p:cNvSpPr/>
            <p:nvPr/>
          </p:nvSpPr>
          <p:spPr>
            <a:xfrm>
              <a:off x="7274674" y="3463559"/>
              <a:ext cx="1374354" cy="1011868"/>
            </a:xfrm>
            <a:custGeom>
              <a:avLst/>
              <a:gdLst/>
              <a:ahLst/>
              <a:cxnLst/>
              <a:rect l="l" t="t" r="r" b="b"/>
              <a:pathLst>
                <a:path w="1374354" h="1011868">
                  <a:moveTo>
                    <a:pt x="0" y="0"/>
                  </a:moveTo>
                  <a:lnTo>
                    <a:pt x="1374354" y="0"/>
                  </a:lnTo>
                  <a:lnTo>
                    <a:pt x="1374354" y="1011868"/>
                  </a:lnTo>
                  <a:lnTo>
                    <a:pt x="0" y="10118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 cstate="print">
                <a:extLst>
                  <a:ext uri="{96DAC541-7B7A-43D3-8B79-37D633B846F1}">
                    <asvg:svgBlip xmlns:asvg="http://schemas.microsoft.com/office/drawing/2016/SVG/main" xmlns="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id="{9E2571B3-F266-425A-80B0-CF619BD6DD1E}"/>
                </a:ext>
              </a:extLst>
            </p:cNvPr>
            <p:cNvSpPr/>
            <p:nvPr/>
          </p:nvSpPr>
          <p:spPr>
            <a:xfrm>
              <a:off x="7215680" y="3277296"/>
              <a:ext cx="1476047" cy="1279782"/>
            </a:xfrm>
            <a:prstGeom prst="rect">
              <a:avLst/>
            </a:prstGeom>
            <a:noFill/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2" name="доход2">
            <a:extLst>
              <a:ext uri="{FF2B5EF4-FFF2-40B4-BE49-F238E27FC236}">
                <a16:creationId xmlns:a16="http://schemas.microsoft.com/office/drawing/2014/main" id="{0D50B8F9-B408-4AF5-8ADE-F29097D644B7}"/>
              </a:ext>
            </a:extLst>
          </p:cNvPr>
          <p:cNvGrpSpPr/>
          <p:nvPr/>
        </p:nvGrpSpPr>
        <p:grpSpPr>
          <a:xfrm>
            <a:off x="9978114" y="3272435"/>
            <a:ext cx="1476047" cy="1279783"/>
            <a:chOff x="9978111" y="3272434"/>
            <a:chExt cx="1476047" cy="1279782"/>
          </a:xfrm>
        </p:grpSpPr>
        <p:sp>
          <p:nvSpPr>
            <p:cNvPr id="22" name="Freeform 22"/>
            <p:cNvSpPr/>
            <p:nvPr/>
          </p:nvSpPr>
          <p:spPr>
            <a:xfrm>
              <a:off x="10111735" y="3428204"/>
              <a:ext cx="1036484" cy="1011868"/>
            </a:xfrm>
            <a:custGeom>
              <a:avLst/>
              <a:gdLst/>
              <a:ahLst/>
              <a:cxnLst/>
              <a:rect l="l" t="t" r="r" b="b"/>
              <a:pathLst>
                <a:path w="1036484" h="1011868">
                  <a:moveTo>
                    <a:pt x="0" y="0"/>
                  </a:moveTo>
                  <a:lnTo>
                    <a:pt x="1036484" y="0"/>
                  </a:lnTo>
                  <a:lnTo>
                    <a:pt x="1036484" y="1011868"/>
                  </a:lnTo>
                  <a:lnTo>
                    <a:pt x="0" y="10118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 cstate="print">
                <a:extLst>
                  <a:ext uri="{96DAC541-7B7A-43D3-8B79-37D633B846F1}">
                    <asvg:svgBlip xmlns:asvg="http://schemas.microsoft.com/office/drawing/2016/SVG/main" xmlns="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B04549B2-7852-4920-BA22-9149CE5F8D43}"/>
                </a:ext>
              </a:extLst>
            </p:cNvPr>
            <p:cNvSpPr/>
            <p:nvPr/>
          </p:nvSpPr>
          <p:spPr>
            <a:xfrm>
              <a:off x="9978111" y="3272434"/>
              <a:ext cx="1476047" cy="1279782"/>
            </a:xfrm>
            <a:prstGeom prst="rect">
              <a:avLst/>
            </a:prstGeom>
            <a:noFill/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5" name="расход2">
            <a:extLst>
              <a:ext uri="{FF2B5EF4-FFF2-40B4-BE49-F238E27FC236}">
                <a16:creationId xmlns:a16="http://schemas.microsoft.com/office/drawing/2014/main" id="{5947CAF6-DBBF-476C-9A93-4EAB6E5E4ECB}"/>
              </a:ext>
            </a:extLst>
          </p:cNvPr>
          <p:cNvGrpSpPr/>
          <p:nvPr/>
        </p:nvGrpSpPr>
        <p:grpSpPr>
          <a:xfrm>
            <a:off x="11684095" y="3272435"/>
            <a:ext cx="1476047" cy="1279783"/>
            <a:chOff x="11684092" y="3272434"/>
            <a:chExt cx="1476047" cy="1279782"/>
          </a:xfrm>
        </p:grpSpPr>
        <p:sp>
          <p:nvSpPr>
            <p:cNvPr id="27" name="Freeform 27"/>
            <p:cNvSpPr/>
            <p:nvPr/>
          </p:nvSpPr>
          <p:spPr>
            <a:xfrm>
              <a:off x="11785785" y="3411253"/>
              <a:ext cx="1374354" cy="1011868"/>
            </a:xfrm>
            <a:custGeom>
              <a:avLst/>
              <a:gdLst/>
              <a:ahLst/>
              <a:cxnLst/>
              <a:rect l="l" t="t" r="r" b="b"/>
              <a:pathLst>
                <a:path w="1374354" h="1011868">
                  <a:moveTo>
                    <a:pt x="0" y="0"/>
                  </a:moveTo>
                  <a:lnTo>
                    <a:pt x="1374354" y="0"/>
                  </a:lnTo>
                  <a:lnTo>
                    <a:pt x="1374354" y="1011868"/>
                  </a:lnTo>
                  <a:lnTo>
                    <a:pt x="0" y="10118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 cstate="print">
                <a:extLst>
                  <a:ext uri="{96DAC541-7B7A-43D3-8B79-37D633B846F1}">
                    <asvg:svgBlip xmlns:asvg="http://schemas.microsoft.com/office/drawing/2016/SVG/main" xmlns="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59F89EE9-CDAF-4472-B882-59761E8C241D}"/>
                </a:ext>
              </a:extLst>
            </p:cNvPr>
            <p:cNvSpPr/>
            <p:nvPr/>
          </p:nvSpPr>
          <p:spPr>
            <a:xfrm>
              <a:off x="11684092" y="3272434"/>
              <a:ext cx="1476047" cy="1279782"/>
            </a:xfrm>
            <a:prstGeom prst="rect">
              <a:avLst/>
            </a:prstGeom>
            <a:noFill/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" name="доход3">
            <a:extLst>
              <a:ext uri="{FF2B5EF4-FFF2-40B4-BE49-F238E27FC236}">
                <a16:creationId xmlns:a16="http://schemas.microsoft.com/office/drawing/2014/main" id="{87B243F5-F099-4FD7-A2B8-5B2BDA3A2356}"/>
              </a:ext>
            </a:extLst>
          </p:cNvPr>
          <p:cNvGrpSpPr/>
          <p:nvPr/>
        </p:nvGrpSpPr>
        <p:grpSpPr>
          <a:xfrm>
            <a:off x="14222241" y="3272435"/>
            <a:ext cx="1476047" cy="1279783"/>
            <a:chOff x="14222238" y="3272434"/>
            <a:chExt cx="1476047" cy="1279782"/>
          </a:xfrm>
        </p:grpSpPr>
        <p:sp>
          <p:nvSpPr>
            <p:cNvPr id="24" name="Freeform 24"/>
            <p:cNvSpPr/>
            <p:nvPr/>
          </p:nvSpPr>
          <p:spPr>
            <a:xfrm>
              <a:off x="14409127" y="3463559"/>
              <a:ext cx="1036484" cy="1011868"/>
            </a:xfrm>
            <a:custGeom>
              <a:avLst/>
              <a:gdLst/>
              <a:ahLst/>
              <a:cxnLst/>
              <a:rect l="l" t="t" r="r" b="b"/>
              <a:pathLst>
                <a:path w="1036484" h="1011868">
                  <a:moveTo>
                    <a:pt x="0" y="0"/>
                  </a:moveTo>
                  <a:lnTo>
                    <a:pt x="1036484" y="0"/>
                  </a:lnTo>
                  <a:lnTo>
                    <a:pt x="1036484" y="1011868"/>
                  </a:lnTo>
                  <a:lnTo>
                    <a:pt x="0" y="10118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 cstate="print">
                <a:extLst>
                  <a:ext uri="{96DAC541-7B7A-43D3-8B79-37D633B846F1}">
                    <asvg:svgBlip xmlns:asvg="http://schemas.microsoft.com/office/drawing/2016/SVG/main" xmlns="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0" name="Прямоугольник 39">
              <a:extLst>
                <a:ext uri="{FF2B5EF4-FFF2-40B4-BE49-F238E27FC236}">
                  <a16:creationId xmlns:a16="http://schemas.microsoft.com/office/drawing/2014/main" id="{1B6CA183-3222-4483-8D6E-31BD17BA7A12}"/>
                </a:ext>
              </a:extLst>
            </p:cNvPr>
            <p:cNvSpPr/>
            <p:nvPr/>
          </p:nvSpPr>
          <p:spPr>
            <a:xfrm>
              <a:off x="14222238" y="3272434"/>
              <a:ext cx="1476047" cy="1279782"/>
            </a:xfrm>
            <a:prstGeom prst="rect">
              <a:avLst/>
            </a:prstGeom>
            <a:noFill/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4" name="расход3">
            <a:extLst>
              <a:ext uri="{FF2B5EF4-FFF2-40B4-BE49-F238E27FC236}">
                <a16:creationId xmlns:a16="http://schemas.microsoft.com/office/drawing/2014/main" id="{FCC12C55-B119-4137-9B76-83E8122C1B7C}"/>
              </a:ext>
            </a:extLst>
          </p:cNvPr>
          <p:cNvGrpSpPr/>
          <p:nvPr/>
        </p:nvGrpSpPr>
        <p:grpSpPr>
          <a:xfrm>
            <a:off x="16077135" y="3272435"/>
            <a:ext cx="1476047" cy="1279783"/>
            <a:chOff x="16077133" y="3272434"/>
            <a:chExt cx="1476047" cy="1279782"/>
          </a:xfrm>
        </p:grpSpPr>
        <p:sp>
          <p:nvSpPr>
            <p:cNvPr id="31" name="Freeform 31"/>
            <p:cNvSpPr/>
            <p:nvPr/>
          </p:nvSpPr>
          <p:spPr>
            <a:xfrm>
              <a:off x="16127979" y="3466193"/>
              <a:ext cx="1374354" cy="1011868"/>
            </a:xfrm>
            <a:custGeom>
              <a:avLst/>
              <a:gdLst/>
              <a:ahLst/>
              <a:cxnLst/>
              <a:rect l="l" t="t" r="r" b="b"/>
              <a:pathLst>
                <a:path w="1374354" h="1011868">
                  <a:moveTo>
                    <a:pt x="0" y="0"/>
                  </a:moveTo>
                  <a:lnTo>
                    <a:pt x="1374354" y="0"/>
                  </a:lnTo>
                  <a:lnTo>
                    <a:pt x="1374354" y="1011868"/>
                  </a:lnTo>
                  <a:lnTo>
                    <a:pt x="0" y="10118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 cstate="print">
                <a:extLst>
                  <a:ext uri="{96DAC541-7B7A-43D3-8B79-37D633B846F1}">
                    <asvg:svgBlip xmlns:asvg="http://schemas.microsoft.com/office/drawing/2016/SVG/main" xmlns="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id="{4A82ACE1-453C-4948-BB82-172027294AA2}"/>
                </a:ext>
              </a:extLst>
            </p:cNvPr>
            <p:cNvSpPr/>
            <p:nvPr/>
          </p:nvSpPr>
          <p:spPr>
            <a:xfrm>
              <a:off x="16077133" y="3272434"/>
              <a:ext cx="1476047" cy="1279782"/>
            </a:xfrm>
            <a:prstGeom prst="rect">
              <a:avLst/>
            </a:prstGeom>
            <a:noFill/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8" name="расход4">
            <a:extLst>
              <a:ext uri="{FF2B5EF4-FFF2-40B4-BE49-F238E27FC236}">
                <a16:creationId xmlns:a16="http://schemas.microsoft.com/office/drawing/2014/main" id="{7F188458-9C9D-4669-B2F5-549524D3A775}"/>
              </a:ext>
            </a:extLst>
          </p:cNvPr>
          <p:cNvGrpSpPr/>
          <p:nvPr/>
        </p:nvGrpSpPr>
        <p:grpSpPr>
          <a:xfrm>
            <a:off x="7150869" y="8074561"/>
            <a:ext cx="1484415" cy="1279783"/>
            <a:chOff x="7150867" y="8074559"/>
            <a:chExt cx="1484414" cy="1279782"/>
          </a:xfrm>
        </p:grpSpPr>
        <p:sp>
          <p:nvSpPr>
            <p:cNvPr id="29" name="Freeform 29"/>
            <p:cNvSpPr/>
            <p:nvPr/>
          </p:nvSpPr>
          <p:spPr>
            <a:xfrm>
              <a:off x="7260927" y="8198102"/>
              <a:ext cx="1374354" cy="1011868"/>
            </a:xfrm>
            <a:custGeom>
              <a:avLst/>
              <a:gdLst/>
              <a:ahLst/>
              <a:cxnLst/>
              <a:rect l="l" t="t" r="r" b="b"/>
              <a:pathLst>
                <a:path w="1374354" h="1011868">
                  <a:moveTo>
                    <a:pt x="0" y="0"/>
                  </a:moveTo>
                  <a:lnTo>
                    <a:pt x="1374354" y="0"/>
                  </a:lnTo>
                  <a:lnTo>
                    <a:pt x="1374354" y="1011868"/>
                  </a:lnTo>
                  <a:lnTo>
                    <a:pt x="0" y="10118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 cstate="print">
                <a:extLst>
                  <a:ext uri="{96DAC541-7B7A-43D3-8B79-37D633B846F1}">
                    <asvg:svgBlip xmlns:asvg="http://schemas.microsoft.com/office/drawing/2016/SVG/main" xmlns="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F1212EF2-AAEA-4D9D-9E76-37539674392D}"/>
                </a:ext>
              </a:extLst>
            </p:cNvPr>
            <p:cNvSpPr/>
            <p:nvPr/>
          </p:nvSpPr>
          <p:spPr>
            <a:xfrm>
              <a:off x="7150867" y="8074559"/>
              <a:ext cx="1476047" cy="1279782"/>
            </a:xfrm>
            <a:prstGeom prst="rect">
              <a:avLst/>
            </a:prstGeom>
            <a:noFill/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9" name="доход4">
            <a:extLst>
              <a:ext uri="{FF2B5EF4-FFF2-40B4-BE49-F238E27FC236}">
                <a16:creationId xmlns:a16="http://schemas.microsoft.com/office/drawing/2014/main" id="{D8F03D2C-D10C-43F5-A80D-1778B90AED8C}"/>
              </a:ext>
            </a:extLst>
          </p:cNvPr>
          <p:cNvGrpSpPr/>
          <p:nvPr/>
        </p:nvGrpSpPr>
        <p:grpSpPr>
          <a:xfrm>
            <a:off x="5410202" y="8074561"/>
            <a:ext cx="1476047" cy="1279783"/>
            <a:chOff x="5410199" y="8074559"/>
            <a:chExt cx="1476047" cy="1279782"/>
          </a:xfrm>
        </p:grpSpPr>
        <p:sp>
          <p:nvSpPr>
            <p:cNvPr id="25" name="Freeform 25"/>
            <p:cNvSpPr/>
            <p:nvPr/>
          </p:nvSpPr>
          <p:spPr>
            <a:xfrm>
              <a:off x="5612674" y="8266097"/>
              <a:ext cx="1036484" cy="1011868"/>
            </a:xfrm>
            <a:custGeom>
              <a:avLst/>
              <a:gdLst/>
              <a:ahLst/>
              <a:cxnLst/>
              <a:rect l="l" t="t" r="r" b="b"/>
              <a:pathLst>
                <a:path w="1036484" h="1011868">
                  <a:moveTo>
                    <a:pt x="0" y="0"/>
                  </a:moveTo>
                  <a:lnTo>
                    <a:pt x="1036484" y="0"/>
                  </a:lnTo>
                  <a:lnTo>
                    <a:pt x="1036484" y="1011868"/>
                  </a:lnTo>
                  <a:lnTo>
                    <a:pt x="0" y="10118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 cstate="print">
                <a:extLst>
                  <a:ext uri="{96DAC541-7B7A-43D3-8B79-37D633B846F1}">
                    <asvg:svgBlip xmlns:asvg="http://schemas.microsoft.com/office/drawing/2016/SVG/main" xmlns="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id="{193DFB36-A89B-4F1D-B455-EDBA2D73F2D8}"/>
                </a:ext>
              </a:extLst>
            </p:cNvPr>
            <p:cNvSpPr/>
            <p:nvPr/>
          </p:nvSpPr>
          <p:spPr>
            <a:xfrm>
              <a:off x="5410199" y="8074559"/>
              <a:ext cx="1476047" cy="1279782"/>
            </a:xfrm>
            <a:prstGeom prst="rect">
              <a:avLst/>
            </a:prstGeom>
            <a:noFill/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доход5">
            <a:extLst>
              <a:ext uri="{FF2B5EF4-FFF2-40B4-BE49-F238E27FC236}">
                <a16:creationId xmlns:a16="http://schemas.microsoft.com/office/drawing/2014/main" id="{2C1B1996-8F26-444D-AEE9-A27148A5323F}"/>
              </a:ext>
            </a:extLst>
          </p:cNvPr>
          <p:cNvGrpSpPr/>
          <p:nvPr/>
        </p:nvGrpSpPr>
        <p:grpSpPr>
          <a:xfrm>
            <a:off x="9999073" y="8042670"/>
            <a:ext cx="1476047" cy="1279783"/>
            <a:chOff x="9999070" y="8042668"/>
            <a:chExt cx="1476047" cy="1279782"/>
          </a:xfrm>
        </p:grpSpPr>
        <p:sp>
          <p:nvSpPr>
            <p:cNvPr id="26" name="Freeform 26"/>
            <p:cNvSpPr/>
            <p:nvPr/>
          </p:nvSpPr>
          <p:spPr>
            <a:xfrm>
              <a:off x="10111735" y="8214982"/>
              <a:ext cx="1036484" cy="1011868"/>
            </a:xfrm>
            <a:custGeom>
              <a:avLst/>
              <a:gdLst/>
              <a:ahLst/>
              <a:cxnLst/>
              <a:rect l="l" t="t" r="r" b="b"/>
              <a:pathLst>
                <a:path w="1036484" h="1011868">
                  <a:moveTo>
                    <a:pt x="0" y="0"/>
                  </a:moveTo>
                  <a:lnTo>
                    <a:pt x="1036484" y="0"/>
                  </a:lnTo>
                  <a:lnTo>
                    <a:pt x="1036484" y="1011868"/>
                  </a:lnTo>
                  <a:lnTo>
                    <a:pt x="0" y="10118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 cstate="print">
                <a:extLst>
                  <a:ext uri="{96DAC541-7B7A-43D3-8B79-37D633B846F1}">
                    <asvg:svgBlip xmlns:asvg="http://schemas.microsoft.com/office/drawing/2016/SVG/main" xmlns="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id="{C53F3838-4439-46B4-8616-EF0C3E22DE21}"/>
                </a:ext>
              </a:extLst>
            </p:cNvPr>
            <p:cNvSpPr/>
            <p:nvPr/>
          </p:nvSpPr>
          <p:spPr>
            <a:xfrm>
              <a:off x="9999070" y="8042668"/>
              <a:ext cx="1476047" cy="1279782"/>
            </a:xfrm>
            <a:prstGeom prst="rect">
              <a:avLst/>
            </a:prstGeom>
            <a:noFill/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6" name="расход5">
            <a:extLst>
              <a:ext uri="{FF2B5EF4-FFF2-40B4-BE49-F238E27FC236}">
                <a16:creationId xmlns:a16="http://schemas.microsoft.com/office/drawing/2014/main" id="{0428AAA7-8BC6-4875-8EF8-5EC66B32EAA3}"/>
              </a:ext>
            </a:extLst>
          </p:cNvPr>
          <p:cNvGrpSpPr/>
          <p:nvPr/>
        </p:nvGrpSpPr>
        <p:grpSpPr>
          <a:xfrm>
            <a:off x="11704629" y="8015707"/>
            <a:ext cx="1480695" cy="1279783"/>
            <a:chOff x="11704626" y="8015705"/>
            <a:chExt cx="1480695" cy="1279782"/>
          </a:xfrm>
        </p:grpSpPr>
        <p:sp>
          <p:nvSpPr>
            <p:cNvPr id="30" name="Freeform 30"/>
            <p:cNvSpPr/>
            <p:nvPr/>
          </p:nvSpPr>
          <p:spPr>
            <a:xfrm>
              <a:off x="11810967" y="8239048"/>
              <a:ext cx="1374354" cy="1011868"/>
            </a:xfrm>
            <a:custGeom>
              <a:avLst/>
              <a:gdLst/>
              <a:ahLst/>
              <a:cxnLst/>
              <a:rect l="l" t="t" r="r" b="b"/>
              <a:pathLst>
                <a:path w="1374354" h="1011868">
                  <a:moveTo>
                    <a:pt x="0" y="0"/>
                  </a:moveTo>
                  <a:lnTo>
                    <a:pt x="1374353" y="0"/>
                  </a:lnTo>
                  <a:lnTo>
                    <a:pt x="1374353" y="1011868"/>
                  </a:lnTo>
                  <a:lnTo>
                    <a:pt x="0" y="10118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 cstate="print">
                <a:extLst>
                  <a:ext uri="{96DAC541-7B7A-43D3-8B79-37D633B846F1}">
                    <asvg:svgBlip xmlns:asvg="http://schemas.microsoft.com/office/drawing/2016/SVG/main" xmlns="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id="{A271245E-A4F3-4050-87EF-4C230C12FCAE}"/>
                </a:ext>
              </a:extLst>
            </p:cNvPr>
            <p:cNvSpPr/>
            <p:nvPr/>
          </p:nvSpPr>
          <p:spPr>
            <a:xfrm>
              <a:off x="11704626" y="8015705"/>
              <a:ext cx="1476047" cy="1279782"/>
            </a:xfrm>
            <a:prstGeom prst="rect">
              <a:avLst/>
            </a:prstGeom>
            <a:noFill/>
            <a:ln w="285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66" name="да2" descr="Флажок со сплошной заливкой">
            <a:extLst>
              <a:ext uri="{FF2B5EF4-FFF2-40B4-BE49-F238E27FC236}">
                <a16:creationId xmlns:a16="http://schemas.microsoft.com/office/drawing/2014/main" id="{7A02CB73-4A64-4839-947F-A133BD1C3CB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6023290" y="3204272"/>
            <a:ext cx="1507269" cy="1507269"/>
          </a:xfrm>
          <a:prstGeom prst="rect">
            <a:avLst/>
          </a:prstGeom>
        </p:spPr>
      </p:pic>
      <p:pic>
        <p:nvPicPr>
          <p:cNvPr id="67" name="да2" descr="Флажок со сплошной заливкой">
            <a:extLst>
              <a:ext uri="{FF2B5EF4-FFF2-40B4-BE49-F238E27FC236}">
                <a16:creationId xmlns:a16="http://schemas.microsoft.com/office/drawing/2014/main" id="{A55BC0A6-F156-41B2-95D5-F7E74DAB9E4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7184461" y="3174756"/>
            <a:ext cx="1507269" cy="1507269"/>
          </a:xfrm>
          <a:prstGeom prst="rect">
            <a:avLst/>
          </a:prstGeom>
        </p:spPr>
      </p:pic>
      <p:pic>
        <p:nvPicPr>
          <p:cNvPr id="68" name="да2" descr="Флажок со сплошной заливкой">
            <a:extLst>
              <a:ext uri="{FF2B5EF4-FFF2-40B4-BE49-F238E27FC236}">
                <a16:creationId xmlns:a16="http://schemas.microsoft.com/office/drawing/2014/main" id="{4D5EAFB6-403D-4E7B-AED0-39A34724B38F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0000318" y="7983264"/>
            <a:ext cx="1507269" cy="1507269"/>
          </a:xfrm>
          <a:prstGeom prst="rect">
            <a:avLst/>
          </a:prstGeom>
        </p:spPr>
      </p:pic>
      <p:pic>
        <p:nvPicPr>
          <p:cNvPr id="69" name="да2" descr="Флажок со сплошной заливкой">
            <a:extLst>
              <a:ext uri="{FF2B5EF4-FFF2-40B4-BE49-F238E27FC236}">
                <a16:creationId xmlns:a16="http://schemas.microsoft.com/office/drawing/2014/main" id="{E0EEAC0A-B1E9-4F56-AE3F-398A8C52B53B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7208219" y="7854901"/>
            <a:ext cx="1507269" cy="1507269"/>
          </a:xfrm>
          <a:prstGeom prst="rect">
            <a:avLst/>
          </a:prstGeom>
        </p:spPr>
      </p:pic>
      <p:pic>
        <p:nvPicPr>
          <p:cNvPr id="70" name="да2" descr="Флажок со сплошной заливкой">
            <a:extLst>
              <a:ext uri="{FF2B5EF4-FFF2-40B4-BE49-F238E27FC236}">
                <a16:creationId xmlns:a16="http://schemas.microsoft.com/office/drawing/2014/main" id="{6B652EB1-4E2F-42A6-BB0D-7FC81BC7143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9952599" y="3188010"/>
            <a:ext cx="1507269" cy="1507269"/>
          </a:xfrm>
          <a:prstGeom prst="rect">
            <a:avLst/>
          </a:prstGeom>
        </p:spPr>
      </p:pic>
      <p:pic>
        <p:nvPicPr>
          <p:cNvPr id="71" name="нет1" descr="Закрыть со сплошной заливкой">
            <a:extLst>
              <a:ext uri="{FF2B5EF4-FFF2-40B4-BE49-F238E27FC236}">
                <a16:creationId xmlns:a16="http://schemas.microsoft.com/office/drawing/2014/main" id="{602F7EFE-6796-4F61-9A2D-954153B42B06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11810105" y="7987816"/>
            <a:ext cx="1374354" cy="1374354"/>
          </a:xfrm>
          <a:prstGeom prst="rect">
            <a:avLst/>
          </a:prstGeom>
        </p:spPr>
      </p:pic>
      <p:pic>
        <p:nvPicPr>
          <p:cNvPr id="72" name="нет1" descr="Закрыть со сплошной заливкой">
            <a:extLst>
              <a:ext uri="{FF2B5EF4-FFF2-40B4-BE49-F238E27FC236}">
                <a16:creationId xmlns:a16="http://schemas.microsoft.com/office/drawing/2014/main" id="{6658A6B3-07AD-4334-BB59-8A56F4A3162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5398263" y="8027275"/>
            <a:ext cx="1374354" cy="1374354"/>
          </a:xfrm>
          <a:prstGeom prst="rect">
            <a:avLst/>
          </a:prstGeom>
        </p:spPr>
      </p:pic>
      <p:pic>
        <p:nvPicPr>
          <p:cNvPr id="73" name="нет1" descr="Закрыть со сплошной заливкой">
            <a:extLst>
              <a:ext uri="{FF2B5EF4-FFF2-40B4-BE49-F238E27FC236}">
                <a16:creationId xmlns:a16="http://schemas.microsoft.com/office/drawing/2014/main" id="{A04DF425-89C5-4F9A-B8FB-B70EE631745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14240195" y="3275268"/>
            <a:ext cx="1374354" cy="1374354"/>
          </a:xfrm>
          <a:prstGeom prst="rect">
            <a:avLst/>
          </a:prstGeom>
        </p:spPr>
      </p:pic>
      <p:pic>
        <p:nvPicPr>
          <p:cNvPr id="74" name="нет1" descr="Закрыть со сплошной заливкой">
            <a:extLst>
              <a:ext uri="{FF2B5EF4-FFF2-40B4-BE49-F238E27FC236}">
                <a16:creationId xmlns:a16="http://schemas.microsoft.com/office/drawing/2014/main" id="{57C4DB6A-29CD-463F-882E-3FF511F50B6E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11686121" y="3361297"/>
            <a:ext cx="1374354" cy="1374354"/>
          </a:xfrm>
          <a:prstGeom prst="rect">
            <a:avLst/>
          </a:prstGeom>
        </p:spPr>
      </p:pic>
      <p:pic>
        <p:nvPicPr>
          <p:cNvPr id="75" name="нет1" descr="Закрыть со сплошной заливкой">
            <a:extLst>
              <a:ext uri="{FF2B5EF4-FFF2-40B4-BE49-F238E27FC236}">
                <a16:creationId xmlns:a16="http://schemas.microsoft.com/office/drawing/2014/main" id="{F036F1F6-2713-49A6-9593-B9C1C46DAEAB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5402433" y="3254467"/>
            <a:ext cx="1374354" cy="1374354"/>
          </a:xfrm>
          <a:prstGeom prst="rect">
            <a:avLst/>
          </a:prstGeom>
        </p:spPr>
      </p:pic>
      <p:sp>
        <p:nvSpPr>
          <p:cNvPr id="76" name="Облачко с текстом: прямоугольное со скругленными углами 75">
            <a:extLst>
              <a:ext uri="{FF2B5EF4-FFF2-40B4-BE49-F238E27FC236}">
                <a16:creationId xmlns:a16="http://schemas.microsoft.com/office/drawing/2014/main" id="{351D2F48-7DB0-4D6F-9996-F9FFE3BED76C}"/>
              </a:ext>
            </a:extLst>
          </p:cNvPr>
          <p:cNvSpPr/>
          <p:nvPr/>
        </p:nvSpPr>
        <p:spPr>
          <a:xfrm>
            <a:off x="1219199" y="2019300"/>
            <a:ext cx="6479215" cy="2900780"/>
          </a:xfrm>
          <a:prstGeom prst="wedgeRoundRectCallout">
            <a:avLst>
              <a:gd name="adj1" fmla="val -37095"/>
              <a:gd name="adj2" fmla="val 90011"/>
              <a:gd name="adj3" fmla="val 16667"/>
            </a:avLst>
          </a:prstGeom>
          <a:solidFill>
            <a:srgbClr val="E3BB72"/>
          </a:solidFill>
          <a:ln w="19050">
            <a:solidFill>
              <a:srgbClr val="B066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КОГДА МЫ ПОЛУЧАЕМ ДЕНЬГИ – ЭТО ДОХОД. А КОГДА ОТДАЁМ – ЭТО РАСХОД. ПОМОГИТЕ ПОНЯТЬ, В КАКОЙ СИТУАЦИИ У МЕНЯ БУДЕТ ДОХОД, А В КАКОМ – РАСХОД.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76" grpId="0" animBg="1"/>
      <p:bldP spid="7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102539">
                <a:moveTo>
                  <a:pt x="0" y="0"/>
                </a:moveTo>
                <a:lnTo>
                  <a:pt x="18288000" y="0"/>
                </a:lnTo>
                <a:lnTo>
                  <a:pt x="18288000" y="10102539"/>
                </a:lnTo>
                <a:lnTo>
                  <a:pt x="0" y="1010253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b="-1825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3463164" y="2348656"/>
            <a:ext cx="7639281" cy="7546973"/>
          </a:xfrm>
          <a:custGeom>
            <a:avLst/>
            <a:gdLst/>
            <a:ahLst/>
            <a:cxnLst/>
            <a:rect l="l" t="t" r="r" b="b"/>
            <a:pathLst>
              <a:path w="7639281" h="7546973">
                <a:moveTo>
                  <a:pt x="0" y="0"/>
                </a:moveTo>
                <a:lnTo>
                  <a:pt x="7639282" y="0"/>
                </a:lnTo>
                <a:lnTo>
                  <a:pt x="7639282" y="7546974"/>
                </a:lnTo>
                <a:lnTo>
                  <a:pt x="0" y="7546974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678627">
            <a:off x="4038779" y="4940615"/>
            <a:ext cx="1960367" cy="2942389"/>
          </a:xfrm>
          <a:custGeom>
            <a:avLst/>
            <a:gdLst/>
            <a:ahLst/>
            <a:cxnLst/>
            <a:rect l="l" t="t" r="r" b="b"/>
            <a:pathLst>
              <a:path w="1960367" h="2942389">
                <a:moveTo>
                  <a:pt x="0" y="0"/>
                </a:moveTo>
                <a:lnTo>
                  <a:pt x="1960366" y="0"/>
                </a:lnTo>
                <a:lnTo>
                  <a:pt x="1960366" y="2942389"/>
                </a:lnTo>
                <a:lnTo>
                  <a:pt x="0" y="2942389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605369" y="6619039"/>
            <a:ext cx="3354871" cy="3276591"/>
          </a:xfrm>
          <a:custGeom>
            <a:avLst/>
            <a:gdLst/>
            <a:ahLst/>
            <a:cxnLst/>
            <a:rect l="l" t="t" r="r" b="b"/>
            <a:pathLst>
              <a:path w="3354871" h="3276591">
                <a:moveTo>
                  <a:pt x="0" y="0"/>
                </a:moveTo>
                <a:lnTo>
                  <a:pt x="3354872" y="0"/>
                </a:lnTo>
                <a:lnTo>
                  <a:pt x="3354872" y="3276591"/>
                </a:lnTo>
                <a:lnTo>
                  <a:pt x="0" y="3276591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144002" y="5018582"/>
            <a:ext cx="5818327" cy="4404959"/>
          </a:xfrm>
          <a:custGeom>
            <a:avLst/>
            <a:gdLst/>
            <a:ahLst/>
            <a:cxnLst/>
            <a:rect l="l" t="t" r="r" b="b"/>
            <a:pathLst>
              <a:path w="5818326" h="4404958">
                <a:moveTo>
                  <a:pt x="0" y="0"/>
                </a:moveTo>
                <a:lnTo>
                  <a:pt x="5818326" y="0"/>
                </a:lnTo>
                <a:lnTo>
                  <a:pt x="5818326" y="4404958"/>
                </a:lnTo>
                <a:lnTo>
                  <a:pt x="0" y="4404958"/>
                </a:lnTo>
                <a:lnTo>
                  <a:pt x="0" y="0"/>
                </a:lnTo>
                <a:close/>
              </a:path>
            </a:pathLst>
          </a:custGeom>
          <a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317077" y="7221059"/>
            <a:ext cx="3290499" cy="2424000"/>
          </a:xfrm>
          <a:custGeom>
            <a:avLst/>
            <a:gdLst/>
            <a:ahLst/>
            <a:cxnLst/>
            <a:rect l="l" t="t" r="r" b="b"/>
            <a:pathLst>
              <a:path w="3290498" h="2424000">
                <a:moveTo>
                  <a:pt x="0" y="0"/>
                </a:moveTo>
                <a:lnTo>
                  <a:pt x="3290498" y="0"/>
                </a:lnTo>
                <a:lnTo>
                  <a:pt x="3290498" y="2424000"/>
                </a:lnTo>
                <a:lnTo>
                  <a:pt x="0" y="2424000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print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8" name="Облачко с текстом: прямоугольное 7">
            <a:extLst>
              <a:ext uri="{FF2B5EF4-FFF2-40B4-BE49-F238E27FC236}">
                <a16:creationId xmlns:a16="http://schemas.microsoft.com/office/drawing/2014/main" id="{783C28F5-487F-42B8-9C47-E7D2AF106A66}"/>
              </a:ext>
            </a:extLst>
          </p:cNvPr>
          <p:cNvSpPr/>
          <p:nvPr/>
        </p:nvSpPr>
        <p:spPr>
          <a:xfrm>
            <a:off x="7862165" y="480595"/>
            <a:ext cx="8382000" cy="1752600"/>
          </a:xfrm>
          <a:prstGeom prst="wedgeRectCallout">
            <a:avLst>
              <a:gd name="adj1" fmla="val -38252"/>
              <a:gd name="adj2" fmla="val 107100"/>
            </a:avLst>
          </a:prstGeom>
          <a:solidFill>
            <a:srgbClr val="E3BB72"/>
          </a:solidFill>
          <a:ln w="12700">
            <a:solidFill>
              <a:srgbClr val="B066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Monotype Corsiva" pitchFamily="66" charset="0"/>
              </a:rPr>
              <a:t>СПАСИБО ЗА </a:t>
            </a:r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ПОМОЩЬ!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БЕЗ </a:t>
            </a:r>
            <a:r>
              <a:rPr lang="ru-RU" sz="3200" b="1" dirty="0">
                <a:solidFill>
                  <a:schemeClr val="tx1"/>
                </a:solidFill>
                <a:latin typeface="Monotype Corsiva" pitchFamily="66" charset="0"/>
              </a:rPr>
              <a:t>НЕЁ МЫ БЫ НЕ </a:t>
            </a:r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СПРАВИЛИСЬ.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9" name="Облачко с текстом: прямоугольное 8">
            <a:extLst>
              <a:ext uri="{FF2B5EF4-FFF2-40B4-BE49-F238E27FC236}">
                <a16:creationId xmlns:a16="http://schemas.microsoft.com/office/drawing/2014/main" id="{6E50606D-E286-4040-8FA1-F691B99B7019}"/>
              </a:ext>
            </a:extLst>
          </p:cNvPr>
          <p:cNvSpPr/>
          <p:nvPr/>
        </p:nvSpPr>
        <p:spPr>
          <a:xfrm>
            <a:off x="13850304" y="3852012"/>
            <a:ext cx="4132895" cy="1752600"/>
          </a:xfrm>
          <a:prstGeom prst="wedgeRectCallout">
            <a:avLst>
              <a:gd name="adj1" fmla="val -55748"/>
              <a:gd name="adj2" fmla="val 86904"/>
            </a:avLst>
          </a:prstGeom>
          <a:solidFill>
            <a:srgbClr val="FF9D57"/>
          </a:solidFill>
          <a:ln w="12700">
            <a:solidFill>
              <a:srgbClr val="B066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Monotype Corsiva" pitchFamily="66" charset="0"/>
              </a:rPr>
              <a:t>ДО НОВЫХ ВСТРЕЧ!</a:t>
            </a:r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5FA9C5BC-D6C4-4D83-A322-0F55AADBDAB9}"/>
              </a:ext>
            </a:extLst>
          </p:cNvPr>
          <p:cNvSpPr/>
          <p:nvPr/>
        </p:nvSpPr>
        <p:spPr>
          <a:xfrm>
            <a:off x="2667001" y="6619039"/>
            <a:ext cx="2209800" cy="3265210"/>
          </a:xfrm>
          <a:custGeom>
            <a:avLst/>
            <a:gdLst/>
            <a:ahLst/>
            <a:cxnLst/>
            <a:rect l="l" t="t" r="r" b="b"/>
            <a:pathLst>
              <a:path w="2911161" h="3843117">
                <a:moveTo>
                  <a:pt x="0" y="0"/>
                </a:moveTo>
                <a:lnTo>
                  <a:pt x="2911162" y="0"/>
                </a:lnTo>
                <a:lnTo>
                  <a:pt x="2911162" y="3843117"/>
                </a:lnTo>
                <a:lnTo>
                  <a:pt x="0" y="3843117"/>
                </a:lnTo>
                <a:lnTo>
                  <a:pt x="0" y="0"/>
                </a:lnTo>
                <a:close/>
              </a:path>
            </a:pathLst>
          </a:custGeom>
          <a:blipFill>
            <a:blip r:embed="rId13" cstate="print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93473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43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102539">
                <a:moveTo>
                  <a:pt x="0" y="0"/>
                </a:moveTo>
                <a:lnTo>
                  <a:pt x="18288000" y="0"/>
                </a:lnTo>
                <a:lnTo>
                  <a:pt x="18288000" y="10102539"/>
                </a:lnTo>
                <a:lnTo>
                  <a:pt x="0" y="1010253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b="-1825"/>
            </a:stretch>
          </a:blipFill>
        </p:spPr>
      </p:sp>
      <p:sp>
        <p:nvSpPr>
          <p:cNvPr id="3" name="TextBox 2"/>
          <p:cNvSpPr txBox="1"/>
          <p:nvPr/>
        </p:nvSpPr>
        <p:spPr>
          <a:xfrm>
            <a:off x="4508778" y="266700"/>
            <a:ext cx="929292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latin typeface="Monotype Corsiva" panose="03010101010201010101" pitchFamily="66" charset="0"/>
              </a:rPr>
              <a:t>Список используемой литературы </a:t>
            </a:r>
          </a:p>
          <a:p>
            <a:pPr algn="ctr"/>
            <a:r>
              <a:rPr lang="ru-RU" sz="5400" dirty="0" smtClean="0">
                <a:latin typeface="Monotype Corsiva" panose="03010101010201010101" pitchFamily="66" charset="0"/>
              </a:rPr>
              <a:t>и </a:t>
            </a:r>
            <a:r>
              <a:rPr lang="ru-RU" sz="5400" dirty="0" err="1" smtClean="0">
                <a:latin typeface="Monotype Corsiva" panose="03010101010201010101" pitchFamily="66" charset="0"/>
              </a:rPr>
              <a:t>интернет-ресурсов</a:t>
            </a:r>
            <a:endParaRPr lang="ru-RU" sz="6600" b="1" dirty="0"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1400" y="3307080"/>
            <a:ext cx="118872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Monotype Corsiva" panose="03010101010201010101" pitchFamily="66" charset="0"/>
              </a:rPr>
              <a:t> 1. </a:t>
            </a:r>
            <a:r>
              <a:rPr lang="ru-RU" sz="2800" u="sng" dirty="0">
                <a:latin typeface="Monotype Corsiva" panose="03010101010201010101" pitchFamily="66" charset="0"/>
                <a:hlinkClick r:id="rId3"/>
              </a:rPr>
              <a:t>https://nsportal.ru/detskii-sad/osnovy-finansovoy-gramotnosti/2021/09/16/ispolzovanie-interaktivnyh-igr-dlya-razvitiya</a:t>
            </a:r>
            <a:endParaRPr lang="ru-RU" sz="2800" dirty="0">
              <a:latin typeface="Monotype Corsiva" panose="03010101010201010101" pitchFamily="66" charset="0"/>
            </a:endParaRPr>
          </a:p>
          <a:p>
            <a:r>
              <a:rPr lang="ru-RU" sz="2800" dirty="0">
                <a:latin typeface="Monotype Corsiva" panose="03010101010201010101" pitchFamily="66" charset="0"/>
              </a:rPr>
              <a:t>2. </a:t>
            </a:r>
            <a:r>
              <a:rPr lang="ru-RU" sz="2800" u="sng" dirty="0">
                <a:latin typeface="Monotype Corsiva" panose="03010101010201010101" pitchFamily="66" charset="0"/>
                <a:hlinkClick r:id="rId4"/>
              </a:rPr>
              <a:t>https://xn--j1ahfl.xn--p1ai/presentation/21683.html</a:t>
            </a:r>
            <a:endParaRPr lang="ru-RU" sz="2800" dirty="0">
              <a:latin typeface="Monotype Corsiva" panose="03010101010201010101" pitchFamily="66" charset="0"/>
            </a:endParaRPr>
          </a:p>
          <a:p>
            <a:r>
              <a:rPr lang="ru-RU" sz="2800" dirty="0">
                <a:latin typeface="Monotype Corsiva" panose="03010101010201010101" pitchFamily="66" charset="0"/>
              </a:rPr>
              <a:t>3. </a:t>
            </a:r>
            <a:r>
              <a:rPr lang="ru-RU" sz="2800" u="sng" dirty="0">
                <a:latin typeface="Monotype Corsiva" panose="03010101010201010101" pitchFamily="66" charset="0"/>
                <a:hlinkClick r:id="rId5"/>
              </a:rPr>
              <a:t>https://educationmanagers.ru/novosti-partnerov/finansovaya-gram/</a:t>
            </a:r>
            <a:endParaRPr lang="ru-RU" sz="2800" dirty="0">
              <a:latin typeface="Monotype Corsiva" panose="03010101010201010101" pitchFamily="66" charset="0"/>
            </a:endParaRPr>
          </a:p>
          <a:p>
            <a:r>
              <a:rPr lang="ru-RU" sz="2800" dirty="0">
                <a:latin typeface="Monotype Corsiva" panose="03010101010201010101" pitchFamily="66" charset="0"/>
              </a:rPr>
              <a:t>4. </a:t>
            </a:r>
            <a:r>
              <a:rPr lang="ru-RU" sz="2800" u="sng" dirty="0">
                <a:latin typeface="Monotype Corsiva" panose="03010101010201010101" pitchFamily="66" charset="0"/>
                <a:hlinkClick r:id="rId6"/>
              </a:rPr>
              <a:t>https://abakus-center.ru/blog/finansovaya-gramotnost-dlya-detey</a:t>
            </a:r>
            <a:endParaRPr lang="ru-RU" sz="2800" dirty="0">
              <a:latin typeface="Monotype Corsiva" panose="03010101010201010101" pitchFamily="66" charset="0"/>
            </a:endParaRPr>
          </a:p>
          <a:p>
            <a:r>
              <a:rPr lang="ru-RU" sz="2800" dirty="0">
                <a:latin typeface="Monotype Corsiva" panose="03010101010201010101" pitchFamily="66" charset="0"/>
              </a:rPr>
              <a:t>5. </a:t>
            </a:r>
            <a:r>
              <a:rPr lang="ru-RU" sz="2800" u="sng" dirty="0">
                <a:latin typeface="Monotype Corsiva" panose="03010101010201010101" pitchFamily="66" charset="0"/>
                <a:hlinkClick r:id="rId7"/>
              </a:rPr>
              <a:t>https://gart9.npi-tu.ru/index.php?id=189</a:t>
            </a:r>
            <a:endParaRPr lang="ru-RU" sz="2800" dirty="0">
              <a:latin typeface="Monotype Corsiva" panose="03010101010201010101" pitchFamily="66" charset="0"/>
            </a:endParaRPr>
          </a:p>
          <a:p>
            <a:r>
              <a:rPr lang="ru-RU" sz="2800" dirty="0">
                <a:latin typeface="Monotype Corsiva" panose="03010101010201010101" pitchFamily="66" charset="0"/>
              </a:rPr>
              <a:t>6. Долганова, Е.Г. Интерактивные игры как средство познания финансовой грамотности детьми старшего дошкольного возраста / Е. Г. Долганова, М. Н. Капитонова, О. Ю. Шишкина. </a:t>
            </a:r>
            <a:br>
              <a:rPr lang="ru-RU" sz="2800" dirty="0">
                <a:latin typeface="Monotype Corsiva" panose="03010101010201010101" pitchFamily="66" charset="0"/>
              </a:rPr>
            </a:br>
            <a:r>
              <a:rPr lang="ru-RU" sz="2800" dirty="0">
                <a:latin typeface="Monotype Corsiva" panose="03010101010201010101" pitchFamily="66" charset="0"/>
              </a:rPr>
              <a:t>7. Морозова О.В.  Введение основ финансовой грамотности в образовательную деятельность дошкольной образовательной организации: Методические рекомендации /Автор-сост. О.В. Морозова. – Мурманск: ГАУДПО МО «Институт развития образования», 2020. – 50 с.</a:t>
            </a:r>
          </a:p>
        </p:txBody>
      </p:sp>
    </p:spTree>
    <p:extLst>
      <p:ext uri="{BB962C8B-B14F-4D97-AF65-F5344CB8AC3E}">
        <p14:creationId xmlns:p14="http://schemas.microsoft.com/office/powerpoint/2010/main" val="232736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43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102539">
                <a:moveTo>
                  <a:pt x="0" y="0"/>
                </a:moveTo>
                <a:lnTo>
                  <a:pt x="18288000" y="0"/>
                </a:lnTo>
                <a:lnTo>
                  <a:pt x="18288000" y="10102539"/>
                </a:lnTo>
                <a:lnTo>
                  <a:pt x="0" y="1010253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b="-1825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3463164" y="2348656"/>
            <a:ext cx="7639281" cy="7546973"/>
          </a:xfrm>
          <a:custGeom>
            <a:avLst/>
            <a:gdLst/>
            <a:ahLst/>
            <a:cxnLst/>
            <a:rect l="l" t="t" r="r" b="b"/>
            <a:pathLst>
              <a:path w="7639281" h="7546973">
                <a:moveTo>
                  <a:pt x="0" y="0"/>
                </a:moveTo>
                <a:lnTo>
                  <a:pt x="7639282" y="0"/>
                </a:lnTo>
                <a:lnTo>
                  <a:pt x="7639282" y="7546974"/>
                </a:lnTo>
                <a:lnTo>
                  <a:pt x="0" y="7546974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678627">
            <a:off x="4038779" y="4940615"/>
            <a:ext cx="1960367" cy="2942389"/>
          </a:xfrm>
          <a:custGeom>
            <a:avLst/>
            <a:gdLst/>
            <a:ahLst/>
            <a:cxnLst/>
            <a:rect l="l" t="t" r="r" b="b"/>
            <a:pathLst>
              <a:path w="1960367" h="2942389">
                <a:moveTo>
                  <a:pt x="0" y="0"/>
                </a:moveTo>
                <a:lnTo>
                  <a:pt x="1960366" y="0"/>
                </a:lnTo>
                <a:lnTo>
                  <a:pt x="1960366" y="2942389"/>
                </a:lnTo>
                <a:lnTo>
                  <a:pt x="0" y="2942389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605369" y="6619039"/>
            <a:ext cx="3354871" cy="3276591"/>
          </a:xfrm>
          <a:custGeom>
            <a:avLst/>
            <a:gdLst/>
            <a:ahLst/>
            <a:cxnLst/>
            <a:rect l="l" t="t" r="r" b="b"/>
            <a:pathLst>
              <a:path w="3354871" h="3276591">
                <a:moveTo>
                  <a:pt x="0" y="0"/>
                </a:moveTo>
                <a:lnTo>
                  <a:pt x="3354872" y="0"/>
                </a:lnTo>
                <a:lnTo>
                  <a:pt x="3354872" y="3276591"/>
                </a:lnTo>
                <a:lnTo>
                  <a:pt x="0" y="3276591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144002" y="5018582"/>
            <a:ext cx="5818327" cy="4404959"/>
          </a:xfrm>
          <a:custGeom>
            <a:avLst/>
            <a:gdLst/>
            <a:ahLst/>
            <a:cxnLst/>
            <a:rect l="l" t="t" r="r" b="b"/>
            <a:pathLst>
              <a:path w="5818326" h="4404958">
                <a:moveTo>
                  <a:pt x="0" y="0"/>
                </a:moveTo>
                <a:lnTo>
                  <a:pt x="5818326" y="0"/>
                </a:lnTo>
                <a:lnTo>
                  <a:pt x="5818326" y="4404958"/>
                </a:lnTo>
                <a:lnTo>
                  <a:pt x="0" y="4404958"/>
                </a:lnTo>
                <a:lnTo>
                  <a:pt x="0" y="0"/>
                </a:lnTo>
                <a:close/>
              </a:path>
            </a:pathLst>
          </a:custGeom>
          <a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317077" y="7221059"/>
            <a:ext cx="3290499" cy="2424000"/>
          </a:xfrm>
          <a:custGeom>
            <a:avLst/>
            <a:gdLst/>
            <a:ahLst/>
            <a:cxnLst/>
            <a:rect l="l" t="t" r="r" b="b"/>
            <a:pathLst>
              <a:path w="3290498" h="2424000">
                <a:moveTo>
                  <a:pt x="0" y="0"/>
                </a:moveTo>
                <a:lnTo>
                  <a:pt x="3290498" y="0"/>
                </a:lnTo>
                <a:lnTo>
                  <a:pt x="3290498" y="2424000"/>
                </a:lnTo>
                <a:lnTo>
                  <a:pt x="0" y="2424000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print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30A9F5DF-A7CE-4045-903C-C5499B9A9755}"/>
              </a:ext>
            </a:extLst>
          </p:cNvPr>
          <p:cNvSpPr/>
          <p:nvPr/>
        </p:nvSpPr>
        <p:spPr>
          <a:xfrm>
            <a:off x="2667001" y="6619039"/>
            <a:ext cx="2209800" cy="3265210"/>
          </a:xfrm>
          <a:custGeom>
            <a:avLst/>
            <a:gdLst/>
            <a:ahLst/>
            <a:cxnLst/>
            <a:rect l="l" t="t" r="r" b="b"/>
            <a:pathLst>
              <a:path w="2911161" h="3843117">
                <a:moveTo>
                  <a:pt x="0" y="0"/>
                </a:moveTo>
                <a:lnTo>
                  <a:pt x="2911162" y="0"/>
                </a:lnTo>
                <a:lnTo>
                  <a:pt x="2911162" y="3843117"/>
                </a:lnTo>
                <a:lnTo>
                  <a:pt x="0" y="3843117"/>
                </a:lnTo>
                <a:lnTo>
                  <a:pt x="0" y="0"/>
                </a:lnTo>
                <a:close/>
              </a:path>
            </a:pathLst>
          </a:custGeom>
          <a:blipFill>
            <a:blip r:embed="rId13" cstate="print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9" name="Облачко с текстом: прямоугольное со скругленными углами 75">
            <a:extLst>
              <a:ext uri="{FF2B5EF4-FFF2-40B4-BE49-F238E27FC236}">
                <a16:creationId xmlns:a16="http://schemas.microsoft.com/office/drawing/2014/main" id="{351D2F48-7DB0-4D6F-9996-F9FFE3BED76C}"/>
              </a:ext>
            </a:extLst>
          </p:cNvPr>
          <p:cNvSpPr/>
          <p:nvPr/>
        </p:nvSpPr>
        <p:spPr>
          <a:xfrm>
            <a:off x="9792780" y="266700"/>
            <a:ext cx="6479215" cy="3725765"/>
          </a:xfrm>
          <a:prstGeom prst="wedgeRoundRectCallout">
            <a:avLst>
              <a:gd name="adj1" fmla="val -37095"/>
              <a:gd name="adj2" fmla="val 90011"/>
              <a:gd name="adj3" fmla="val 16667"/>
            </a:avLst>
          </a:prstGeom>
          <a:solidFill>
            <a:srgbClr val="E3BB72"/>
          </a:solidFill>
          <a:ln w="19050">
            <a:solidFill>
              <a:srgbClr val="B066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ctr"/>
            <a:r>
              <a:rPr lang="ru-RU" sz="3600" dirty="0" smtClean="0">
                <a:solidFill>
                  <a:schemeClr val="tx1"/>
                </a:solidFill>
                <a:latin typeface="Monotype Corsiva" pitchFamily="66" charset="0"/>
              </a:rPr>
              <a:t>Здравствуй, друг! 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  <a:latin typeface="Monotype Corsiva" pitchFamily="66" charset="0"/>
              </a:rPr>
              <a:t>Помоги нам выполнить задания и  освоить основы</a:t>
            </a:r>
            <a:r>
              <a:rPr lang="ru-RU" sz="3600" dirty="0">
                <a:solidFill>
                  <a:schemeClr val="tx1"/>
                </a:solidFill>
                <a:latin typeface="Monotype Corsiva" panose="03010101010201010101" pitchFamily="66" charset="0"/>
              </a:rPr>
              <a:t> финансовой </a:t>
            </a:r>
            <a:r>
              <a:rPr lang="ru-RU" sz="3600" dirty="0" smtClean="0">
                <a:solidFill>
                  <a:schemeClr val="tx1"/>
                </a:solidFill>
                <a:latin typeface="Monotype Corsiva" pitchFamily="66" charset="0"/>
              </a:rPr>
              <a:t>грамотности.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  <a:latin typeface="Monotype Corsiva" pitchFamily="66" charset="0"/>
              </a:rPr>
              <a:t>Выручай, без тебя мы  не справимся!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  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5217" y="-15188"/>
            <a:ext cx="18288000" cy="10432965"/>
          </a:xfrm>
          <a:custGeom>
            <a:avLst/>
            <a:gdLst/>
            <a:ahLst/>
            <a:cxnLst/>
            <a:rect l="l" t="t" r="r" b="b"/>
            <a:pathLst>
              <a:path w="18288000" h="10432965">
                <a:moveTo>
                  <a:pt x="0" y="0"/>
                </a:moveTo>
                <a:lnTo>
                  <a:pt x="18288000" y="0"/>
                </a:lnTo>
                <a:lnTo>
                  <a:pt x="18288000" y="10432965"/>
                </a:lnTo>
                <a:lnTo>
                  <a:pt x="0" y="10432965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alphaModFix amt="72000"/>
            </a:blip>
            <a:stretch>
              <a:fillRect r="-71573"/>
            </a:stretch>
          </a:blipFill>
        </p:spPr>
      </p:sp>
      <p:sp>
        <p:nvSpPr>
          <p:cNvPr id="3" name="миш"/>
          <p:cNvSpPr/>
          <p:nvPr/>
        </p:nvSpPr>
        <p:spPr>
          <a:xfrm>
            <a:off x="5212612" y="4804741"/>
            <a:ext cx="2981995" cy="2945963"/>
          </a:xfrm>
          <a:custGeom>
            <a:avLst/>
            <a:gdLst/>
            <a:ahLst/>
            <a:cxnLst/>
            <a:rect l="l" t="t" r="r" b="b"/>
            <a:pathLst>
              <a:path w="2981994" h="2945962">
                <a:moveTo>
                  <a:pt x="0" y="0"/>
                </a:moveTo>
                <a:lnTo>
                  <a:pt x="2981994" y="0"/>
                </a:lnTo>
                <a:lnTo>
                  <a:pt x="2981994" y="2945961"/>
                </a:lnTo>
                <a:lnTo>
                  <a:pt x="0" y="2945961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еж"/>
          <p:cNvSpPr/>
          <p:nvPr/>
        </p:nvSpPr>
        <p:spPr>
          <a:xfrm>
            <a:off x="15083924" y="8032077"/>
            <a:ext cx="3077157" cy="2266839"/>
          </a:xfrm>
          <a:custGeom>
            <a:avLst/>
            <a:gdLst/>
            <a:ahLst/>
            <a:cxnLst/>
            <a:rect l="l" t="t" r="r" b="b"/>
            <a:pathLst>
              <a:path w="3077157" h="2266839">
                <a:moveTo>
                  <a:pt x="0" y="0"/>
                </a:moveTo>
                <a:lnTo>
                  <a:pt x="3077157" y="0"/>
                </a:lnTo>
                <a:lnTo>
                  <a:pt x="3077157" y="2266839"/>
                </a:lnTo>
                <a:lnTo>
                  <a:pt x="0" y="2266839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пес"/>
          <p:cNvSpPr/>
          <p:nvPr/>
        </p:nvSpPr>
        <p:spPr>
          <a:xfrm>
            <a:off x="686031" y="8315851"/>
            <a:ext cx="1238552" cy="1493191"/>
          </a:xfrm>
          <a:custGeom>
            <a:avLst/>
            <a:gdLst/>
            <a:ahLst/>
            <a:cxnLst/>
            <a:rect l="l" t="t" r="r" b="b"/>
            <a:pathLst>
              <a:path w="1448906" h="1984418">
                <a:moveTo>
                  <a:pt x="0" y="0"/>
                </a:moveTo>
                <a:lnTo>
                  <a:pt x="1448906" y="0"/>
                </a:lnTo>
                <a:lnTo>
                  <a:pt x="1448906" y="1984418"/>
                </a:lnTo>
                <a:lnTo>
                  <a:pt x="0" y="1984418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" name="конф"/>
          <p:cNvSpPr/>
          <p:nvPr/>
        </p:nvSpPr>
        <p:spPr>
          <a:xfrm>
            <a:off x="5937431" y="2047406"/>
            <a:ext cx="2027247" cy="1262961"/>
          </a:xfrm>
          <a:custGeom>
            <a:avLst/>
            <a:gdLst/>
            <a:ahLst/>
            <a:cxnLst/>
            <a:rect l="l" t="t" r="r" b="b"/>
            <a:pathLst>
              <a:path w="2764029" h="1854412">
                <a:moveTo>
                  <a:pt x="0" y="0"/>
                </a:moveTo>
                <a:lnTo>
                  <a:pt x="2764029" y="0"/>
                </a:lnTo>
                <a:lnTo>
                  <a:pt x="2764029" y="1854412"/>
                </a:lnTo>
                <a:lnTo>
                  <a:pt x="0" y="1854412"/>
                </a:lnTo>
                <a:lnTo>
                  <a:pt x="0" y="0"/>
                </a:lnTo>
                <a:close/>
              </a:path>
            </a:pathLst>
          </a:custGeom>
          <a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7" name="тел"/>
          <p:cNvSpPr/>
          <p:nvPr/>
        </p:nvSpPr>
        <p:spPr>
          <a:xfrm rot="19653344">
            <a:off x="1921065" y="1247047"/>
            <a:ext cx="1031227" cy="1628589"/>
          </a:xfrm>
          <a:custGeom>
            <a:avLst/>
            <a:gdLst/>
            <a:ahLst/>
            <a:cxnLst/>
            <a:rect l="l" t="t" r="r" b="b"/>
            <a:pathLst>
              <a:path w="1148259" h="2268166">
                <a:moveTo>
                  <a:pt x="0" y="0"/>
                </a:moveTo>
                <a:lnTo>
                  <a:pt x="1148259" y="0"/>
                </a:lnTo>
                <a:lnTo>
                  <a:pt x="1148259" y="2268166"/>
                </a:lnTo>
                <a:lnTo>
                  <a:pt x="0" y="2268166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print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8" name="авто"/>
          <p:cNvSpPr/>
          <p:nvPr/>
        </p:nvSpPr>
        <p:spPr>
          <a:xfrm>
            <a:off x="15279036" y="4116483"/>
            <a:ext cx="1597387" cy="993319"/>
          </a:xfrm>
          <a:custGeom>
            <a:avLst/>
            <a:gdLst/>
            <a:ahLst/>
            <a:cxnLst/>
            <a:rect l="l" t="t" r="r" b="b"/>
            <a:pathLst>
              <a:path w="1879588" h="1209201">
                <a:moveTo>
                  <a:pt x="0" y="0"/>
                </a:moveTo>
                <a:lnTo>
                  <a:pt x="1879588" y="0"/>
                </a:lnTo>
                <a:lnTo>
                  <a:pt x="1879588" y="1209201"/>
                </a:lnTo>
                <a:lnTo>
                  <a:pt x="0" y="1209201"/>
                </a:lnTo>
                <a:lnTo>
                  <a:pt x="0" y="0"/>
                </a:lnTo>
                <a:close/>
              </a:path>
            </a:pathLst>
          </a:custGeom>
          <a:blipFill>
            <a:blip r:embed="rId13" cstate="print"/>
            <a:stretch>
              <a:fillRect/>
            </a:stretch>
          </a:blipFill>
        </p:spPr>
      </p:sp>
      <p:sp>
        <p:nvSpPr>
          <p:cNvPr id="19" name="билет"/>
          <p:cNvSpPr/>
          <p:nvPr/>
        </p:nvSpPr>
        <p:spPr>
          <a:xfrm rot="2860706">
            <a:off x="7654996" y="8122129"/>
            <a:ext cx="1777629" cy="1461907"/>
          </a:xfrm>
          <a:custGeom>
            <a:avLst/>
            <a:gdLst/>
            <a:ahLst/>
            <a:cxnLst/>
            <a:rect l="l" t="t" r="r" b="b"/>
            <a:pathLst>
              <a:path w="2081161" h="1472421">
                <a:moveTo>
                  <a:pt x="0" y="0"/>
                </a:moveTo>
                <a:lnTo>
                  <a:pt x="2081161" y="0"/>
                </a:lnTo>
                <a:lnTo>
                  <a:pt x="2081161" y="1472421"/>
                </a:lnTo>
                <a:lnTo>
                  <a:pt x="0" y="1472421"/>
                </a:lnTo>
                <a:lnTo>
                  <a:pt x="0" y="0"/>
                </a:lnTo>
                <a:close/>
              </a:path>
            </a:pathLst>
          </a:custGeom>
          <a:blipFill>
            <a:blip r:embed="rId14" cstate="print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</p:spPr>
      </p:sp>
      <p:grpSp>
        <p:nvGrpSpPr>
          <p:cNvPr id="25" name="друзья">
            <a:extLst>
              <a:ext uri="{FF2B5EF4-FFF2-40B4-BE49-F238E27FC236}">
                <a16:creationId xmlns:a16="http://schemas.microsoft.com/office/drawing/2014/main" id="{E9FE3210-3C29-4550-B5EA-68B0D6DF3840}"/>
              </a:ext>
            </a:extLst>
          </p:cNvPr>
          <p:cNvGrpSpPr/>
          <p:nvPr/>
        </p:nvGrpSpPr>
        <p:grpSpPr>
          <a:xfrm>
            <a:off x="9861375" y="2964959"/>
            <a:ext cx="2446743" cy="2503100"/>
            <a:chOff x="11748072" y="2571402"/>
            <a:chExt cx="2446742" cy="2503100"/>
          </a:xfrm>
        </p:grpSpPr>
        <p:sp>
          <p:nvSpPr>
            <p:cNvPr id="14" name="друзья"/>
            <p:cNvSpPr/>
            <p:nvPr/>
          </p:nvSpPr>
          <p:spPr>
            <a:xfrm>
              <a:off x="11748072" y="2571402"/>
              <a:ext cx="2446742" cy="1660726"/>
            </a:xfrm>
            <a:custGeom>
              <a:avLst/>
              <a:gdLst/>
              <a:ahLst/>
              <a:cxnLst/>
              <a:rect l="l" t="t" r="r" b="b"/>
              <a:pathLst>
                <a:path w="2446742" h="1660726">
                  <a:moveTo>
                    <a:pt x="0" y="0"/>
                  </a:moveTo>
                  <a:lnTo>
                    <a:pt x="2446742" y="0"/>
                  </a:lnTo>
                  <a:lnTo>
                    <a:pt x="2446742" y="1660726"/>
                  </a:lnTo>
                  <a:lnTo>
                    <a:pt x="0" y="16607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 cstate="print"/>
              <a:stretch>
                <a:fillRect/>
              </a:stretch>
            </a:blipFill>
          </p:spPr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2B05354F-81CF-4257-B8FE-7F858E3A2AB4}"/>
                </a:ext>
              </a:extLst>
            </p:cNvPr>
            <p:cNvSpPr/>
            <p:nvPr/>
          </p:nvSpPr>
          <p:spPr>
            <a:xfrm>
              <a:off x="11973034" y="3911193"/>
              <a:ext cx="1955133" cy="1163309"/>
            </a:xfrm>
            <a:prstGeom prst="rect">
              <a:avLst/>
            </a:prstGeom>
            <a:noFill/>
            <a:ln>
              <a:noFill/>
            </a:ln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>
                  <a:solidFill>
                    <a:schemeClr val="tx1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AsylbekM29.kz" panose="02000506000000020003" pitchFamily="2" charset="-52"/>
                </a:rPr>
                <a:t>ДРУЖБА</a:t>
              </a:r>
            </a:p>
          </p:txBody>
        </p:sp>
      </p:grpSp>
      <p:grpSp>
        <p:nvGrpSpPr>
          <p:cNvPr id="24" name="любовь">
            <a:extLst>
              <a:ext uri="{FF2B5EF4-FFF2-40B4-BE49-F238E27FC236}">
                <a16:creationId xmlns:a16="http://schemas.microsoft.com/office/drawing/2014/main" id="{ABBBC4BC-EA06-45AF-8344-26E6CF09571C}"/>
              </a:ext>
            </a:extLst>
          </p:cNvPr>
          <p:cNvGrpSpPr/>
          <p:nvPr/>
        </p:nvGrpSpPr>
        <p:grpSpPr>
          <a:xfrm>
            <a:off x="835567" y="4206651"/>
            <a:ext cx="1804436" cy="2193364"/>
            <a:chOff x="3789260" y="1550422"/>
            <a:chExt cx="1955133" cy="2460270"/>
          </a:xfrm>
        </p:grpSpPr>
        <p:sp>
          <p:nvSpPr>
            <p:cNvPr id="13" name="мама"/>
            <p:cNvSpPr/>
            <p:nvPr/>
          </p:nvSpPr>
          <p:spPr>
            <a:xfrm>
              <a:off x="3924125" y="1550422"/>
              <a:ext cx="1648881" cy="1740244"/>
            </a:xfrm>
            <a:custGeom>
              <a:avLst/>
              <a:gdLst/>
              <a:ahLst/>
              <a:cxnLst/>
              <a:rect l="l" t="t" r="r" b="b"/>
              <a:pathLst>
                <a:path w="1648881" h="1740244">
                  <a:moveTo>
                    <a:pt x="0" y="0"/>
                  </a:moveTo>
                  <a:lnTo>
                    <a:pt x="1648882" y="0"/>
                  </a:lnTo>
                  <a:lnTo>
                    <a:pt x="1648882" y="1740244"/>
                  </a:lnTo>
                  <a:lnTo>
                    <a:pt x="0" y="17402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 cstate="print"/>
              <a:stretch>
                <a:fillRect/>
              </a:stretch>
            </a:blipFill>
          </p:spPr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5C2EEF6E-41C4-4E92-85BC-2898D80E548A}"/>
                </a:ext>
              </a:extLst>
            </p:cNvPr>
            <p:cNvSpPr/>
            <p:nvPr/>
          </p:nvSpPr>
          <p:spPr>
            <a:xfrm>
              <a:off x="3789260" y="2847383"/>
              <a:ext cx="1955133" cy="1163309"/>
            </a:xfrm>
            <a:prstGeom prst="rect">
              <a:avLst/>
            </a:prstGeom>
            <a:noFill/>
            <a:ln>
              <a:noFill/>
            </a:ln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>
                  <a:solidFill>
                    <a:schemeClr val="tx1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AsylbekM29.kz" panose="02000506000000020003" pitchFamily="2" charset="-52"/>
                </a:rPr>
                <a:t>ЛЮБОВЬ</a:t>
              </a:r>
            </a:p>
          </p:txBody>
        </p:sp>
      </p:grpSp>
      <p:grpSp>
        <p:nvGrpSpPr>
          <p:cNvPr id="26" name="зима">
            <a:extLst>
              <a:ext uri="{FF2B5EF4-FFF2-40B4-BE49-F238E27FC236}">
                <a16:creationId xmlns:a16="http://schemas.microsoft.com/office/drawing/2014/main" id="{CB7A1BBB-50A2-4952-843A-1A864CFB1E62}"/>
              </a:ext>
            </a:extLst>
          </p:cNvPr>
          <p:cNvGrpSpPr/>
          <p:nvPr/>
        </p:nvGrpSpPr>
        <p:grpSpPr>
          <a:xfrm>
            <a:off x="11190037" y="7355565"/>
            <a:ext cx="2242399" cy="2787275"/>
            <a:chOff x="9505674" y="4167466"/>
            <a:chExt cx="2242398" cy="2787275"/>
          </a:xfrm>
        </p:grpSpPr>
        <p:sp>
          <p:nvSpPr>
            <p:cNvPr id="20" name="снегрв 20"/>
            <p:cNvSpPr/>
            <p:nvPr/>
          </p:nvSpPr>
          <p:spPr>
            <a:xfrm>
              <a:off x="9505674" y="4167466"/>
              <a:ext cx="2242398" cy="2057400"/>
            </a:xfrm>
            <a:custGeom>
              <a:avLst/>
              <a:gdLst/>
              <a:ahLst/>
              <a:cxnLst/>
              <a:rect l="l" t="t" r="r" b="b"/>
              <a:pathLst>
                <a:path w="2242398" h="2057400">
                  <a:moveTo>
                    <a:pt x="0" y="0"/>
                  </a:moveTo>
                  <a:lnTo>
                    <a:pt x="2242398" y="0"/>
                  </a:lnTo>
                  <a:lnTo>
                    <a:pt x="2242398" y="2057400"/>
                  </a:lnTo>
                  <a:lnTo>
                    <a:pt x="0" y="2057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 cstate="print">
                <a:extLst>
                  <a:ext uri="{96DAC541-7B7A-43D3-8B79-37D633B846F1}">
                    <asvg:svgBlip xmlns:asvg="http://schemas.microsoft.com/office/drawing/2016/SVG/main" xmlns="" r:embed="rId1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0D7E0473-6C10-4B87-A507-EFB889E79E9E}"/>
                </a:ext>
              </a:extLst>
            </p:cNvPr>
            <p:cNvSpPr/>
            <p:nvPr/>
          </p:nvSpPr>
          <p:spPr>
            <a:xfrm>
              <a:off x="9735846" y="5791432"/>
              <a:ext cx="1477903" cy="1163309"/>
            </a:xfrm>
            <a:prstGeom prst="rect">
              <a:avLst/>
            </a:prstGeom>
            <a:noFill/>
            <a:ln>
              <a:noFill/>
            </a:ln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>
                  <a:solidFill>
                    <a:schemeClr val="tx1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AsylbekM29.kz" panose="02000506000000020003" pitchFamily="2" charset="-52"/>
                </a:rPr>
                <a:t>ЗИМА</a:t>
              </a:r>
            </a:p>
          </p:txBody>
        </p:sp>
      </p:grpSp>
      <p:sp>
        <p:nvSpPr>
          <p:cNvPr id="8" name="лист билет"/>
          <p:cNvSpPr/>
          <p:nvPr/>
        </p:nvSpPr>
        <p:spPr>
          <a:xfrm rot="4631265">
            <a:off x="7452421" y="7826587"/>
            <a:ext cx="2433531" cy="2377751"/>
          </a:xfrm>
          <a:custGeom>
            <a:avLst/>
            <a:gdLst/>
            <a:ahLst/>
            <a:cxnLst/>
            <a:rect l="l" t="t" r="r" b="b"/>
            <a:pathLst>
              <a:path w="1994011" h="2171348">
                <a:moveTo>
                  <a:pt x="0" y="0"/>
                </a:moveTo>
                <a:lnTo>
                  <a:pt x="1994011" y="0"/>
                </a:lnTo>
                <a:lnTo>
                  <a:pt x="1994011" y="2171347"/>
                </a:lnTo>
                <a:lnTo>
                  <a:pt x="0" y="2171347"/>
                </a:lnTo>
                <a:lnTo>
                  <a:pt x="0" y="0"/>
                </a:lnTo>
                <a:close/>
              </a:path>
            </a:pathLst>
          </a:custGeom>
          <a:blipFill>
            <a:blip r:embed="rId20" cstate="print"/>
            <a:stretch>
              <a:fillRect t="-1907" b="-1907"/>
            </a:stretch>
          </a:blipFill>
        </p:spPr>
      </p:sp>
      <p:sp>
        <p:nvSpPr>
          <p:cNvPr id="5" name="лист телеф"/>
          <p:cNvSpPr/>
          <p:nvPr/>
        </p:nvSpPr>
        <p:spPr>
          <a:xfrm rot="-8735420">
            <a:off x="1227303" y="1005737"/>
            <a:ext cx="2162076" cy="2444175"/>
          </a:xfrm>
          <a:custGeom>
            <a:avLst/>
            <a:gdLst/>
            <a:ahLst/>
            <a:cxnLst/>
            <a:rect l="l" t="t" r="r" b="b"/>
            <a:pathLst>
              <a:path w="2162076" h="2444175">
                <a:moveTo>
                  <a:pt x="0" y="0"/>
                </a:moveTo>
                <a:lnTo>
                  <a:pt x="2162076" y="0"/>
                </a:lnTo>
                <a:lnTo>
                  <a:pt x="2162076" y="2444175"/>
                </a:lnTo>
                <a:lnTo>
                  <a:pt x="0" y="2444175"/>
                </a:lnTo>
                <a:lnTo>
                  <a:pt x="0" y="0"/>
                </a:lnTo>
                <a:close/>
              </a:path>
            </a:pathLst>
          </a:custGeom>
          <a:blipFill>
            <a:blip r:embed="rId21" cstate="print"/>
            <a:stretch>
              <a:fillRect/>
            </a:stretch>
          </a:blipFill>
        </p:spPr>
      </p:sp>
      <p:sp>
        <p:nvSpPr>
          <p:cNvPr id="6" name="лист конф"/>
          <p:cNvSpPr/>
          <p:nvPr/>
        </p:nvSpPr>
        <p:spPr>
          <a:xfrm rot="7256470">
            <a:off x="5935343" y="1479595"/>
            <a:ext cx="2235708" cy="2484119"/>
          </a:xfrm>
          <a:custGeom>
            <a:avLst/>
            <a:gdLst/>
            <a:ahLst/>
            <a:cxnLst/>
            <a:rect l="l" t="t" r="r" b="b"/>
            <a:pathLst>
              <a:path w="2235708" h="2484119">
                <a:moveTo>
                  <a:pt x="0" y="0"/>
                </a:moveTo>
                <a:lnTo>
                  <a:pt x="2235708" y="0"/>
                </a:lnTo>
                <a:lnTo>
                  <a:pt x="2235708" y="2484120"/>
                </a:lnTo>
                <a:lnTo>
                  <a:pt x="0" y="2484120"/>
                </a:lnTo>
                <a:lnTo>
                  <a:pt x="0" y="0"/>
                </a:lnTo>
                <a:close/>
              </a:path>
            </a:pathLst>
          </a:custGeom>
          <a:blipFill>
            <a:blip r:embed="rId22" cstate="print"/>
            <a:stretch>
              <a:fillRect/>
            </a:stretch>
          </a:blipFill>
        </p:spPr>
      </p:sp>
      <p:sp>
        <p:nvSpPr>
          <p:cNvPr id="9" name="лист пес"/>
          <p:cNvSpPr/>
          <p:nvPr/>
        </p:nvSpPr>
        <p:spPr>
          <a:xfrm rot="-7369845">
            <a:off x="105379" y="7982053"/>
            <a:ext cx="2328956" cy="2247443"/>
          </a:xfrm>
          <a:custGeom>
            <a:avLst/>
            <a:gdLst/>
            <a:ahLst/>
            <a:cxnLst/>
            <a:rect l="l" t="t" r="r" b="b"/>
            <a:pathLst>
              <a:path w="2328956" h="2247442">
                <a:moveTo>
                  <a:pt x="0" y="0"/>
                </a:moveTo>
                <a:lnTo>
                  <a:pt x="2328956" y="0"/>
                </a:lnTo>
                <a:lnTo>
                  <a:pt x="2328956" y="2247442"/>
                </a:lnTo>
                <a:lnTo>
                  <a:pt x="0" y="2247442"/>
                </a:lnTo>
                <a:lnTo>
                  <a:pt x="0" y="0"/>
                </a:lnTo>
                <a:close/>
              </a:path>
            </a:pathLst>
          </a:custGeom>
          <a:blipFill>
            <a:blip r:embed="rId23" cstate="print">
              <a:extLst>
                <a:ext uri="{96DAC541-7B7A-43D3-8B79-37D633B846F1}">
                  <asvg:svgBlip xmlns:asvg="http://schemas.microsoft.com/office/drawing/2016/SVG/main" xmlns="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7" name="лист мама"/>
          <p:cNvSpPr/>
          <p:nvPr/>
        </p:nvSpPr>
        <p:spPr>
          <a:xfrm rot="7452906">
            <a:off x="591870" y="3979665"/>
            <a:ext cx="2400204" cy="2701919"/>
          </a:xfrm>
          <a:custGeom>
            <a:avLst/>
            <a:gdLst/>
            <a:ahLst/>
            <a:cxnLst/>
            <a:rect l="l" t="t" r="r" b="b"/>
            <a:pathLst>
              <a:path w="2400204" h="2701918">
                <a:moveTo>
                  <a:pt x="0" y="0"/>
                </a:moveTo>
                <a:lnTo>
                  <a:pt x="2400204" y="0"/>
                </a:lnTo>
                <a:lnTo>
                  <a:pt x="2400204" y="2701918"/>
                </a:lnTo>
                <a:lnTo>
                  <a:pt x="0" y="2701918"/>
                </a:lnTo>
                <a:lnTo>
                  <a:pt x="0" y="0"/>
                </a:lnTo>
                <a:close/>
              </a:path>
            </a:pathLst>
          </a:custGeom>
          <a:blipFill>
            <a:blip r:embed="rId25" cstate="print"/>
            <a:stretch>
              <a:fillRect/>
            </a:stretch>
          </a:blipFill>
        </p:spPr>
      </p:sp>
      <p:sp>
        <p:nvSpPr>
          <p:cNvPr id="11" name="лист друзья"/>
          <p:cNvSpPr/>
          <p:nvPr/>
        </p:nvSpPr>
        <p:spPr>
          <a:xfrm>
            <a:off x="9850044" y="2426512"/>
            <a:ext cx="2698101" cy="2945963"/>
          </a:xfrm>
          <a:custGeom>
            <a:avLst/>
            <a:gdLst/>
            <a:ahLst/>
            <a:cxnLst/>
            <a:rect l="l" t="t" r="r" b="b"/>
            <a:pathLst>
              <a:path w="2257566" h="2374302">
                <a:moveTo>
                  <a:pt x="0" y="0"/>
                </a:moveTo>
                <a:lnTo>
                  <a:pt x="2257566" y="0"/>
                </a:lnTo>
                <a:lnTo>
                  <a:pt x="2257566" y="2374302"/>
                </a:lnTo>
                <a:lnTo>
                  <a:pt x="0" y="2374302"/>
                </a:lnTo>
                <a:lnTo>
                  <a:pt x="0" y="0"/>
                </a:lnTo>
                <a:close/>
              </a:path>
            </a:pathLst>
          </a:custGeom>
          <a:blipFill>
            <a:blip r:embed="rId26" cstate="print">
              <a:extLst>
                <a:ext uri="{96DAC541-7B7A-43D3-8B79-37D633B846F1}">
                  <asvg:svgBlip xmlns:asvg="http://schemas.microsoft.com/office/drawing/2016/SVG/main" xmlns="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2" name="лист авто"/>
          <p:cNvSpPr/>
          <p:nvPr/>
        </p:nvSpPr>
        <p:spPr>
          <a:xfrm rot="7370888">
            <a:off x="14857457" y="3492679"/>
            <a:ext cx="2440539" cy="2164951"/>
          </a:xfrm>
          <a:custGeom>
            <a:avLst/>
            <a:gdLst/>
            <a:ahLst/>
            <a:cxnLst/>
            <a:rect l="l" t="t" r="r" b="b"/>
            <a:pathLst>
              <a:path w="1860075" h="1992938">
                <a:moveTo>
                  <a:pt x="0" y="0"/>
                </a:moveTo>
                <a:lnTo>
                  <a:pt x="1860075" y="0"/>
                </a:lnTo>
                <a:lnTo>
                  <a:pt x="1860075" y="1992938"/>
                </a:lnTo>
                <a:lnTo>
                  <a:pt x="0" y="1992938"/>
                </a:lnTo>
                <a:lnTo>
                  <a:pt x="0" y="0"/>
                </a:lnTo>
                <a:close/>
              </a:path>
            </a:pathLst>
          </a:custGeom>
          <a:blipFill>
            <a:blip r:embed="rId28" cstate="print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10" name="лист снегов"/>
          <p:cNvSpPr/>
          <p:nvPr/>
        </p:nvSpPr>
        <p:spPr>
          <a:xfrm rot="9591860">
            <a:off x="11115627" y="7240392"/>
            <a:ext cx="2276183" cy="2916009"/>
          </a:xfrm>
          <a:custGeom>
            <a:avLst/>
            <a:gdLst/>
            <a:ahLst/>
            <a:cxnLst/>
            <a:rect l="l" t="t" r="r" b="b"/>
            <a:pathLst>
              <a:path w="2159594" h="2041716">
                <a:moveTo>
                  <a:pt x="0" y="0"/>
                </a:moveTo>
                <a:lnTo>
                  <a:pt x="2159594" y="0"/>
                </a:lnTo>
                <a:lnTo>
                  <a:pt x="2159594" y="2041716"/>
                </a:lnTo>
                <a:lnTo>
                  <a:pt x="0" y="2041716"/>
                </a:lnTo>
                <a:lnTo>
                  <a:pt x="0" y="0"/>
                </a:lnTo>
                <a:close/>
              </a:path>
            </a:pathLst>
          </a:custGeom>
          <a:blipFill>
            <a:blip r:embed="rId29" cstate="print">
              <a:extLst>
                <a:ext uri="{96DAC541-7B7A-43D3-8B79-37D633B846F1}">
                  <asvg:svgBlip xmlns:asvg="http://schemas.microsoft.com/office/drawing/2016/SVG/main" xmlns="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F28248EA-B6E8-4B94-B29C-7C090A8C1EC4}"/>
              </a:ext>
            </a:extLst>
          </p:cNvPr>
          <p:cNvSpPr/>
          <p:nvPr/>
        </p:nvSpPr>
        <p:spPr>
          <a:xfrm>
            <a:off x="343" y="-15188"/>
            <a:ext cx="18288000" cy="1107773"/>
          </a:xfrm>
          <a:prstGeom prst="rect">
            <a:avLst/>
          </a:prstGeom>
          <a:solidFill>
            <a:srgbClr val="DF8158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М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ЕДВЕЖОНОК  УВИДЕЛ  ЛИСТОПАД  И  ЗАДУМАЛСЯ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: ВСЁ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ЛИ  МОЖНО 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КУПИТЬ ЗА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ДЕНЬГИ.?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Н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АЖИМАЙ  НА  ЛИСТОЧКИ 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И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СМОТРИ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, ЧТО ПОД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НИМИ.</a:t>
            </a:r>
            <a:endParaRPr lang="ru-RU" sz="28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5218" y="-15188"/>
            <a:ext cx="18313217" cy="10432965"/>
          </a:xfrm>
          <a:custGeom>
            <a:avLst/>
            <a:gdLst/>
            <a:ahLst/>
            <a:cxnLst/>
            <a:rect l="l" t="t" r="r" b="b"/>
            <a:pathLst>
              <a:path w="18288000" h="10432965">
                <a:moveTo>
                  <a:pt x="0" y="0"/>
                </a:moveTo>
                <a:lnTo>
                  <a:pt x="18288000" y="0"/>
                </a:lnTo>
                <a:lnTo>
                  <a:pt x="18288000" y="10432965"/>
                </a:lnTo>
                <a:lnTo>
                  <a:pt x="0" y="10432965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alphaModFix amt="72000"/>
            </a:blip>
            <a:stretch>
              <a:fillRect r="-71573"/>
            </a:stretch>
          </a:blipFill>
        </p:spPr>
      </p:sp>
      <p:sp>
        <p:nvSpPr>
          <p:cNvPr id="3" name="миш"/>
          <p:cNvSpPr/>
          <p:nvPr/>
        </p:nvSpPr>
        <p:spPr>
          <a:xfrm>
            <a:off x="5212612" y="4804741"/>
            <a:ext cx="2981995" cy="2945963"/>
          </a:xfrm>
          <a:custGeom>
            <a:avLst/>
            <a:gdLst/>
            <a:ahLst/>
            <a:cxnLst/>
            <a:rect l="l" t="t" r="r" b="b"/>
            <a:pathLst>
              <a:path w="2981994" h="2945962">
                <a:moveTo>
                  <a:pt x="0" y="0"/>
                </a:moveTo>
                <a:lnTo>
                  <a:pt x="2981994" y="0"/>
                </a:lnTo>
                <a:lnTo>
                  <a:pt x="2981994" y="2945961"/>
                </a:lnTo>
                <a:lnTo>
                  <a:pt x="0" y="2945961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27" name="табл">
            <a:extLst>
              <a:ext uri="{FF2B5EF4-FFF2-40B4-BE49-F238E27FC236}">
                <a16:creationId xmlns:a16="http://schemas.microsoft.com/office/drawing/2014/main" id="{E5468A0D-DE4E-46DA-A914-45944BDC4D64}"/>
              </a:ext>
            </a:extLst>
          </p:cNvPr>
          <p:cNvGrpSpPr/>
          <p:nvPr/>
        </p:nvGrpSpPr>
        <p:grpSpPr>
          <a:xfrm>
            <a:off x="9036561" y="1081920"/>
            <a:ext cx="6601213" cy="9168924"/>
            <a:chOff x="0" y="0"/>
            <a:chExt cx="1301660" cy="1828457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6B00DE5E-6DF2-427C-ACA7-911447FADC76}"/>
                </a:ext>
              </a:extLst>
            </p:cNvPr>
            <p:cNvSpPr/>
            <p:nvPr/>
          </p:nvSpPr>
          <p:spPr>
            <a:xfrm>
              <a:off x="0" y="0"/>
              <a:ext cx="1301660" cy="1828457"/>
            </a:xfrm>
            <a:custGeom>
              <a:avLst/>
              <a:gdLst/>
              <a:ahLst/>
              <a:cxnLst/>
              <a:rect l="l" t="t" r="r" b="b"/>
              <a:pathLst>
                <a:path w="1301660" h="1828457">
                  <a:moveTo>
                    <a:pt x="79891" y="0"/>
                  </a:moveTo>
                  <a:lnTo>
                    <a:pt x="1221769" y="0"/>
                  </a:lnTo>
                  <a:cubicBezTo>
                    <a:pt x="1265891" y="0"/>
                    <a:pt x="1301660" y="35768"/>
                    <a:pt x="1301660" y="79891"/>
                  </a:cubicBezTo>
                  <a:lnTo>
                    <a:pt x="1301660" y="1748567"/>
                  </a:lnTo>
                  <a:cubicBezTo>
                    <a:pt x="1301660" y="1769755"/>
                    <a:pt x="1293243" y="1790075"/>
                    <a:pt x="1278260" y="1805058"/>
                  </a:cubicBezTo>
                  <a:cubicBezTo>
                    <a:pt x="1263278" y="1820040"/>
                    <a:pt x="1242957" y="1828457"/>
                    <a:pt x="1221769" y="1828457"/>
                  </a:cubicBezTo>
                  <a:lnTo>
                    <a:pt x="79891" y="1828457"/>
                  </a:lnTo>
                  <a:cubicBezTo>
                    <a:pt x="58702" y="1828457"/>
                    <a:pt x="38382" y="1820040"/>
                    <a:pt x="23399" y="1805058"/>
                  </a:cubicBezTo>
                  <a:cubicBezTo>
                    <a:pt x="8417" y="1790075"/>
                    <a:pt x="0" y="1769755"/>
                    <a:pt x="0" y="1748567"/>
                  </a:cubicBezTo>
                  <a:lnTo>
                    <a:pt x="0" y="79891"/>
                  </a:lnTo>
                  <a:cubicBezTo>
                    <a:pt x="0" y="58702"/>
                    <a:pt x="8417" y="38382"/>
                    <a:pt x="23399" y="23399"/>
                  </a:cubicBezTo>
                  <a:cubicBezTo>
                    <a:pt x="38382" y="8417"/>
                    <a:pt x="58702" y="0"/>
                    <a:pt x="79891" y="0"/>
                  </a:cubicBezTo>
                  <a:close/>
                </a:path>
              </a:pathLst>
            </a:custGeom>
            <a:solidFill>
              <a:srgbClr val="5E8630">
                <a:alpha val="40000"/>
              </a:srgbClr>
            </a:solidFill>
            <a:ln w="200025" cap="rnd">
              <a:solidFill>
                <a:srgbClr val="C1FF72">
                  <a:alpha val="40000"/>
                </a:srgbClr>
              </a:solidFill>
              <a:prstDash val="solid"/>
              <a:round/>
            </a:ln>
          </p:spPr>
        </p:sp>
        <p:sp>
          <p:nvSpPr>
            <p:cNvPr id="29" name="TextBox 13">
              <a:extLst>
                <a:ext uri="{FF2B5EF4-FFF2-40B4-BE49-F238E27FC236}">
                  <a16:creationId xmlns:a16="http://schemas.microsoft.com/office/drawing/2014/main" id="{102DBDD8-288B-4573-A5B7-9033C10C8E9C}"/>
                </a:ext>
              </a:extLst>
            </p:cNvPr>
            <p:cNvSpPr txBox="1"/>
            <p:nvPr/>
          </p:nvSpPr>
          <p:spPr>
            <a:xfrm>
              <a:off x="0" y="-38100"/>
              <a:ext cx="1301660" cy="18665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4" name="еж"/>
          <p:cNvSpPr/>
          <p:nvPr/>
        </p:nvSpPr>
        <p:spPr>
          <a:xfrm>
            <a:off x="15455351" y="8289675"/>
            <a:ext cx="2587151" cy="2083916"/>
          </a:xfrm>
          <a:custGeom>
            <a:avLst/>
            <a:gdLst/>
            <a:ahLst/>
            <a:cxnLst/>
            <a:rect l="l" t="t" r="r" b="b"/>
            <a:pathLst>
              <a:path w="3077157" h="2266839">
                <a:moveTo>
                  <a:pt x="0" y="0"/>
                </a:moveTo>
                <a:lnTo>
                  <a:pt x="3077157" y="0"/>
                </a:lnTo>
                <a:lnTo>
                  <a:pt x="3077157" y="2266839"/>
                </a:lnTo>
                <a:lnTo>
                  <a:pt x="0" y="2266839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8" name="авто"/>
          <p:cNvSpPr/>
          <p:nvPr/>
        </p:nvSpPr>
        <p:spPr>
          <a:xfrm>
            <a:off x="14062488" y="6425867"/>
            <a:ext cx="1283477" cy="806960"/>
          </a:xfrm>
          <a:custGeom>
            <a:avLst/>
            <a:gdLst/>
            <a:ahLst/>
            <a:cxnLst/>
            <a:rect l="l" t="t" r="r" b="b"/>
            <a:pathLst>
              <a:path w="1879588" h="1209201">
                <a:moveTo>
                  <a:pt x="0" y="0"/>
                </a:moveTo>
                <a:lnTo>
                  <a:pt x="1879588" y="0"/>
                </a:lnTo>
                <a:lnTo>
                  <a:pt x="1879588" y="1209201"/>
                </a:lnTo>
                <a:lnTo>
                  <a:pt x="0" y="1209201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/>
            <a:stretch>
              <a:fillRect/>
            </a:stretch>
          </a:blipFill>
        </p:spPr>
      </p:sp>
      <p:sp>
        <p:nvSpPr>
          <p:cNvPr id="17" name="тел"/>
          <p:cNvSpPr/>
          <p:nvPr/>
        </p:nvSpPr>
        <p:spPr>
          <a:xfrm>
            <a:off x="9640287" y="3591080"/>
            <a:ext cx="651000" cy="1310785"/>
          </a:xfrm>
          <a:custGeom>
            <a:avLst/>
            <a:gdLst/>
            <a:ahLst/>
            <a:cxnLst/>
            <a:rect l="l" t="t" r="r" b="b"/>
            <a:pathLst>
              <a:path w="1148259" h="2268166">
                <a:moveTo>
                  <a:pt x="0" y="0"/>
                </a:moveTo>
                <a:lnTo>
                  <a:pt x="1148259" y="0"/>
                </a:lnTo>
                <a:lnTo>
                  <a:pt x="1148259" y="2268166"/>
                </a:lnTo>
                <a:lnTo>
                  <a:pt x="0" y="2268166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print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9" name="билет"/>
          <p:cNvSpPr/>
          <p:nvPr/>
        </p:nvSpPr>
        <p:spPr>
          <a:xfrm rot="2860706">
            <a:off x="13868645" y="7963674"/>
            <a:ext cx="1251583" cy="1150879"/>
          </a:xfrm>
          <a:custGeom>
            <a:avLst/>
            <a:gdLst/>
            <a:ahLst/>
            <a:cxnLst/>
            <a:rect l="l" t="t" r="r" b="b"/>
            <a:pathLst>
              <a:path w="2081161" h="1472421">
                <a:moveTo>
                  <a:pt x="0" y="0"/>
                </a:moveTo>
                <a:lnTo>
                  <a:pt x="2081161" y="0"/>
                </a:lnTo>
                <a:lnTo>
                  <a:pt x="2081161" y="1472421"/>
                </a:lnTo>
                <a:lnTo>
                  <a:pt x="0" y="1472421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print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пес"/>
          <p:cNvSpPr/>
          <p:nvPr/>
        </p:nvSpPr>
        <p:spPr>
          <a:xfrm>
            <a:off x="9554167" y="7792518"/>
            <a:ext cx="1238552" cy="1493191"/>
          </a:xfrm>
          <a:custGeom>
            <a:avLst/>
            <a:gdLst/>
            <a:ahLst/>
            <a:cxnLst/>
            <a:rect l="l" t="t" r="r" b="b"/>
            <a:pathLst>
              <a:path w="1448906" h="1984418">
                <a:moveTo>
                  <a:pt x="0" y="0"/>
                </a:moveTo>
                <a:lnTo>
                  <a:pt x="1448906" y="0"/>
                </a:lnTo>
                <a:lnTo>
                  <a:pt x="1448906" y="1984418"/>
                </a:lnTo>
                <a:lnTo>
                  <a:pt x="0" y="1984418"/>
                </a:lnTo>
                <a:lnTo>
                  <a:pt x="0" y="0"/>
                </a:lnTo>
                <a:close/>
              </a:path>
            </a:pathLst>
          </a:custGeom>
          <a:blipFill>
            <a:blip r:embed="rId12" cstate="print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6" name="конф"/>
          <p:cNvSpPr/>
          <p:nvPr/>
        </p:nvSpPr>
        <p:spPr>
          <a:xfrm>
            <a:off x="13711612" y="1803114"/>
            <a:ext cx="1476525" cy="885001"/>
          </a:xfrm>
          <a:custGeom>
            <a:avLst/>
            <a:gdLst/>
            <a:ahLst/>
            <a:cxnLst/>
            <a:rect l="l" t="t" r="r" b="b"/>
            <a:pathLst>
              <a:path w="2764029" h="1854412">
                <a:moveTo>
                  <a:pt x="0" y="0"/>
                </a:moveTo>
                <a:lnTo>
                  <a:pt x="2764029" y="0"/>
                </a:lnTo>
                <a:lnTo>
                  <a:pt x="2764029" y="1854412"/>
                </a:lnTo>
                <a:lnTo>
                  <a:pt x="0" y="1854412"/>
                </a:lnTo>
                <a:lnTo>
                  <a:pt x="0" y="0"/>
                </a:lnTo>
                <a:close/>
              </a:path>
            </a:pathLst>
          </a:custGeom>
          <a:blipFill>
            <a:blip r:embed="rId14" cstate="print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</p:spPr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BC2D6C93-E7CA-4EF8-BAB2-B541CC32AB34}"/>
              </a:ext>
            </a:extLst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9495369" y="5915042"/>
            <a:ext cx="1356147" cy="1563721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FC26B8B-726D-4636-A910-B240475E488B}"/>
              </a:ext>
            </a:extLst>
          </p:cNvPr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9370117" y="1266932"/>
            <a:ext cx="1461705" cy="170089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E53821B3-8572-409E-8BF1-10C47F19925F}"/>
              </a:ext>
            </a:extLst>
          </p:cNvPr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3711613" y="3414881"/>
            <a:ext cx="1718027" cy="1700271"/>
          </a:xfrm>
          <a:prstGeom prst="rect">
            <a:avLst/>
          </a:prstGeom>
        </p:spPr>
      </p:pic>
      <p:sp>
        <p:nvSpPr>
          <p:cNvPr id="33" name="снегов">
            <a:extLst>
              <a:ext uri="{FF2B5EF4-FFF2-40B4-BE49-F238E27FC236}">
                <a16:creationId xmlns:a16="http://schemas.microsoft.com/office/drawing/2014/main" id="{6E31978A-DD26-4128-A085-317D04FF7BAD}"/>
              </a:ext>
            </a:extLst>
          </p:cNvPr>
          <p:cNvSpPr/>
          <p:nvPr/>
        </p:nvSpPr>
        <p:spPr>
          <a:xfrm>
            <a:off x="10668732" y="2035048"/>
            <a:ext cx="560683" cy="562901"/>
          </a:xfrm>
          <a:prstGeom prst="flowChartAlternateProcess">
            <a:avLst/>
          </a:prstGeom>
          <a:solidFill>
            <a:schemeClr val="bg2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конфеты">
            <a:extLst>
              <a:ext uri="{FF2B5EF4-FFF2-40B4-BE49-F238E27FC236}">
                <a16:creationId xmlns:a16="http://schemas.microsoft.com/office/drawing/2014/main" id="{6A0C4A6E-F672-4ACC-90BC-A9EB58889E7E}"/>
              </a:ext>
            </a:extLst>
          </p:cNvPr>
          <p:cNvSpPr/>
          <p:nvPr/>
        </p:nvSpPr>
        <p:spPr>
          <a:xfrm>
            <a:off x="13017429" y="2035048"/>
            <a:ext cx="560683" cy="562901"/>
          </a:xfrm>
          <a:prstGeom prst="flowChartAlternateProcess">
            <a:avLst/>
          </a:prstGeom>
          <a:solidFill>
            <a:schemeClr val="bg2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рузья">
            <a:extLst>
              <a:ext uri="{FF2B5EF4-FFF2-40B4-BE49-F238E27FC236}">
                <a16:creationId xmlns:a16="http://schemas.microsoft.com/office/drawing/2014/main" id="{EF009A1F-63DA-470D-A6F1-D05B44A78361}"/>
              </a:ext>
            </a:extLst>
          </p:cNvPr>
          <p:cNvSpPr/>
          <p:nvPr/>
        </p:nvSpPr>
        <p:spPr>
          <a:xfrm>
            <a:off x="10904296" y="6599784"/>
            <a:ext cx="560683" cy="562901"/>
          </a:xfrm>
          <a:prstGeom prst="flowChartAlternateProcess">
            <a:avLst/>
          </a:prstGeom>
          <a:solidFill>
            <a:schemeClr val="bg2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илеты">
            <a:extLst>
              <a:ext uri="{FF2B5EF4-FFF2-40B4-BE49-F238E27FC236}">
                <a16:creationId xmlns:a16="http://schemas.microsoft.com/office/drawing/2014/main" id="{50A3903B-52F4-4BA2-AE19-BFF9392A5346}"/>
              </a:ext>
            </a:extLst>
          </p:cNvPr>
          <p:cNvSpPr/>
          <p:nvPr/>
        </p:nvSpPr>
        <p:spPr>
          <a:xfrm>
            <a:off x="13218369" y="8742728"/>
            <a:ext cx="560683" cy="562901"/>
          </a:xfrm>
          <a:prstGeom prst="flowChartAlternateProcess">
            <a:avLst/>
          </a:prstGeom>
          <a:solidFill>
            <a:schemeClr val="bg2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ес">
            <a:extLst>
              <a:ext uri="{FF2B5EF4-FFF2-40B4-BE49-F238E27FC236}">
                <a16:creationId xmlns:a16="http://schemas.microsoft.com/office/drawing/2014/main" id="{BCCA39F7-A07F-4B7F-AC90-C12D06960165}"/>
              </a:ext>
            </a:extLst>
          </p:cNvPr>
          <p:cNvSpPr/>
          <p:nvPr/>
        </p:nvSpPr>
        <p:spPr>
          <a:xfrm>
            <a:off x="10925841" y="8736960"/>
            <a:ext cx="560683" cy="562901"/>
          </a:xfrm>
          <a:prstGeom prst="flowChartAlternateProcess">
            <a:avLst/>
          </a:prstGeom>
          <a:solidFill>
            <a:schemeClr val="bg2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авто">
            <a:extLst>
              <a:ext uri="{FF2B5EF4-FFF2-40B4-BE49-F238E27FC236}">
                <a16:creationId xmlns:a16="http://schemas.microsoft.com/office/drawing/2014/main" id="{3D66823A-A141-44A3-BEB7-6E5C818D0B28}"/>
              </a:ext>
            </a:extLst>
          </p:cNvPr>
          <p:cNvSpPr/>
          <p:nvPr/>
        </p:nvSpPr>
        <p:spPr>
          <a:xfrm>
            <a:off x="13297769" y="6599200"/>
            <a:ext cx="560683" cy="562901"/>
          </a:xfrm>
          <a:prstGeom prst="flowChartAlternateProcess">
            <a:avLst/>
          </a:prstGeom>
          <a:solidFill>
            <a:schemeClr val="bg2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телеф">
            <a:extLst>
              <a:ext uri="{FF2B5EF4-FFF2-40B4-BE49-F238E27FC236}">
                <a16:creationId xmlns:a16="http://schemas.microsoft.com/office/drawing/2014/main" id="{2DCDEF11-EEC2-4840-B238-C49575C5C1ED}"/>
              </a:ext>
            </a:extLst>
          </p:cNvPr>
          <p:cNvSpPr/>
          <p:nvPr/>
        </p:nvSpPr>
        <p:spPr>
          <a:xfrm>
            <a:off x="10512377" y="4282400"/>
            <a:ext cx="560683" cy="562901"/>
          </a:xfrm>
          <a:prstGeom prst="flowChartAlternateProcess">
            <a:avLst/>
          </a:prstGeom>
          <a:solidFill>
            <a:schemeClr val="bg2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лав">
            <a:extLst>
              <a:ext uri="{FF2B5EF4-FFF2-40B4-BE49-F238E27FC236}">
                <a16:creationId xmlns:a16="http://schemas.microsoft.com/office/drawing/2014/main" id="{32FD0B48-522C-4C75-B1BB-F535BA2FEF1E}"/>
              </a:ext>
            </a:extLst>
          </p:cNvPr>
          <p:cNvSpPr/>
          <p:nvPr/>
        </p:nvSpPr>
        <p:spPr>
          <a:xfrm>
            <a:off x="13218369" y="4282340"/>
            <a:ext cx="560683" cy="562901"/>
          </a:xfrm>
          <a:prstGeom prst="flowChartAlternateProcess">
            <a:avLst/>
          </a:prstGeom>
          <a:solidFill>
            <a:schemeClr val="bg2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да1" descr="Флажок со сплошной заливкой">
            <a:extLst>
              <a:ext uri="{FF2B5EF4-FFF2-40B4-BE49-F238E27FC236}">
                <a16:creationId xmlns:a16="http://schemas.microsoft.com/office/drawing/2014/main" id="{61EE5678-6E1A-4A1E-A60A-9ACB8E64F3B7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13001687" y="1873714"/>
            <a:ext cx="799919" cy="799919"/>
          </a:xfrm>
          <a:prstGeom prst="rect">
            <a:avLst/>
          </a:prstGeom>
        </p:spPr>
      </p:pic>
      <p:pic>
        <p:nvPicPr>
          <p:cNvPr id="45" name="да2" descr="Флажок со сплошной заливкой">
            <a:extLst>
              <a:ext uri="{FF2B5EF4-FFF2-40B4-BE49-F238E27FC236}">
                <a16:creationId xmlns:a16="http://schemas.microsoft.com/office/drawing/2014/main" id="{077F5C5C-72CD-44E4-B323-CFA82DC97F6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10467155" y="4174151"/>
            <a:ext cx="799919" cy="799919"/>
          </a:xfrm>
          <a:prstGeom prst="rect">
            <a:avLst/>
          </a:prstGeom>
        </p:spPr>
      </p:pic>
      <p:pic>
        <p:nvPicPr>
          <p:cNvPr id="46" name="да5" descr="Флажок со сплошной заливкой">
            <a:extLst>
              <a:ext uri="{FF2B5EF4-FFF2-40B4-BE49-F238E27FC236}">
                <a16:creationId xmlns:a16="http://schemas.microsoft.com/office/drawing/2014/main" id="{988401B1-5D3B-4532-B4C8-725796ED3460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10911847" y="8615813"/>
            <a:ext cx="799919" cy="799919"/>
          </a:xfrm>
          <a:prstGeom prst="rect">
            <a:avLst/>
          </a:prstGeom>
        </p:spPr>
      </p:pic>
      <p:pic>
        <p:nvPicPr>
          <p:cNvPr id="47" name="да4" descr="Флажок со сплошной заливкой">
            <a:extLst>
              <a:ext uri="{FF2B5EF4-FFF2-40B4-BE49-F238E27FC236}">
                <a16:creationId xmlns:a16="http://schemas.microsoft.com/office/drawing/2014/main" id="{15B6C912-B41C-4BAE-A9D5-4A33FC4498E7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13297769" y="6481274"/>
            <a:ext cx="799919" cy="799919"/>
          </a:xfrm>
          <a:prstGeom prst="rect">
            <a:avLst/>
          </a:prstGeom>
        </p:spPr>
      </p:pic>
      <p:pic>
        <p:nvPicPr>
          <p:cNvPr id="48" name="да6" descr="Флажок со сплошной заливкой">
            <a:extLst>
              <a:ext uri="{FF2B5EF4-FFF2-40B4-BE49-F238E27FC236}">
                <a16:creationId xmlns:a16="http://schemas.microsoft.com/office/drawing/2014/main" id="{F56D2D33-E6DA-4292-B956-F83642A343AF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13198177" y="8597010"/>
            <a:ext cx="799919" cy="799919"/>
          </a:xfrm>
          <a:prstGeom prst="rect">
            <a:avLst/>
          </a:prstGeom>
        </p:spPr>
      </p:pic>
      <p:pic>
        <p:nvPicPr>
          <p:cNvPr id="49" name="нет" descr="Закрыть со сплошной заливкой">
            <a:extLst>
              <a:ext uri="{FF2B5EF4-FFF2-40B4-BE49-F238E27FC236}">
                <a16:creationId xmlns:a16="http://schemas.microsoft.com/office/drawing/2014/main" id="{C4B4BE23-E762-4E05-A7C4-3E9726E2BB76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10586340" y="1972225"/>
            <a:ext cx="725467" cy="725467"/>
          </a:xfrm>
          <a:prstGeom prst="rect">
            <a:avLst/>
          </a:prstGeom>
        </p:spPr>
      </p:pic>
      <p:pic>
        <p:nvPicPr>
          <p:cNvPr id="50" name="нет2" descr="Закрыть со сплошной заливкой">
            <a:extLst>
              <a:ext uri="{FF2B5EF4-FFF2-40B4-BE49-F238E27FC236}">
                <a16:creationId xmlns:a16="http://schemas.microsoft.com/office/drawing/2014/main" id="{F19B1F94-110B-496F-82B5-4C81139B5006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10821904" y="6517917"/>
            <a:ext cx="725467" cy="725467"/>
          </a:xfrm>
          <a:prstGeom prst="rect">
            <a:avLst/>
          </a:prstGeom>
        </p:spPr>
      </p:pic>
      <p:pic>
        <p:nvPicPr>
          <p:cNvPr id="51" name="нет1" descr="Закрыть со сплошной заливкой">
            <a:extLst>
              <a:ext uri="{FF2B5EF4-FFF2-40B4-BE49-F238E27FC236}">
                <a16:creationId xmlns:a16="http://schemas.microsoft.com/office/drawing/2014/main" id="{EFEE2C48-5213-468B-9DE8-2869DFDD8CBD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13132985" y="4210061"/>
            <a:ext cx="725467" cy="725467"/>
          </a:xfrm>
          <a:prstGeom prst="rect">
            <a:avLst/>
          </a:prstGeom>
        </p:spPr>
      </p:pic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9D2A7F3D-6B52-4427-86B0-37A77224D64E}"/>
              </a:ext>
            </a:extLst>
          </p:cNvPr>
          <p:cNvSpPr/>
          <p:nvPr/>
        </p:nvSpPr>
        <p:spPr>
          <a:xfrm>
            <a:off x="0" y="-15188"/>
            <a:ext cx="18288000" cy="1147654"/>
          </a:xfrm>
          <a:prstGeom prst="rect">
            <a:avLst/>
          </a:prstGeom>
          <a:solidFill>
            <a:srgbClr val="DF8158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В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ЫБЕРИ 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ТОЛЬКО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ТЕ  ПРЕДМЕТЫ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, КОТОРЫЕ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МОЖНО 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КУПИТЬ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ЗА  ДЕНЬГИ.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Н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АЖМИ  НА  КОШКО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ОКОЛО ЭТОГО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ПРЕДМЕТА.</a:t>
            </a:r>
            <a:endParaRPr lang="ru-RU" sz="28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31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r="-1351"/>
            </a:stretch>
          </a:blipFill>
        </p:spPr>
      </p:sp>
      <p:sp>
        <p:nvSpPr>
          <p:cNvPr id="3" name="мишек"/>
          <p:cNvSpPr/>
          <p:nvPr/>
        </p:nvSpPr>
        <p:spPr>
          <a:xfrm flipH="1">
            <a:off x="745425" y="4098381"/>
            <a:ext cx="3691155" cy="5589131"/>
          </a:xfrm>
          <a:custGeom>
            <a:avLst/>
            <a:gdLst/>
            <a:ahLst/>
            <a:cxnLst/>
            <a:rect l="l" t="t" r="r" b="b"/>
            <a:pathLst>
              <a:path w="3691154" h="5589130">
                <a:moveTo>
                  <a:pt x="3691155" y="0"/>
                </a:moveTo>
                <a:lnTo>
                  <a:pt x="0" y="0"/>
                </a:lnTo>
                <a:lnTo>
                  <a:pt x="0" y="5589130"/>
                </a:lnTo>
                <a:lnTo>
                  <a:pt x="3691155" y="5589130"/>
                </a:lnTo>
                <a:lnTo>
                  <a:pt x="3691155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4" name="дом"/>
          <p:cNvSpPr/>
          <p:nvPr/>
        </p:nvSpPr>
        <p:spPr>
          <a:xfrm>
            <a:off x="11644337" y="3941592"/>
            <a:ext cx="6518495" cy="4114800"/>
          </a:xfrm>
          <a:custGeom>
            <a:avLst/>
            <a:gdLst/>
            <a:ahLst/>
            <a:cxnLst/>
            <a:rect l="l" t="t" r="r" b="b"/>
            <a:pathLst>
              <a:path w="6518495" h="4114800">
                <a:moveTo>
                  <a:pt x="0" y="0"/>
                </a:moveTo>
                <a:lnTo>
                  <a:pt x="6518495" y="0"/>
                </a:lnTo>
                <a:lnTo>
                  <a:pt x="65184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мама"/>
          <p:cNvSpPr/>
          <p:nvPr/>
        </p:nvSpPr>
        <p:spPr>
          <a:xfrm>
            <a:off x="10376459" y="1287955"/>
            <a:ext cx="4773775" cy="7228428"/>
          </a:xfrm>
          <a:custGeom>
            <a:avLst/>
            <a:gdLst/>
            <a:ahLst/>
            <a:cxnLst/>
            <a:rect l="l" t="t" r="r" b="b"/>
            <a:pathLst>
              <a:path w="4773774" h="7228428">
                <a:moveTo>
                  <a:pt x="0" y="0"/>
                </a:moveTo>
                <a:lnTo>
                  <a:pt x="4773775" y="0"/>
                </a:lnTo>
                <a:lnTo>
                  <a:pt x="4773775" y="7228429"/>
                </a:lnTo>
                <a:lnTo>
                  <a:pt x="0" y="7228429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/>
            <a:stretch>
              <a:fillRect/>
            </a:stretch>
          </a:blipFill>
        </p:spPr>
      </p:sp>
      <p:sp>
        <p:nvSpPr>
          <p:cNvPr id="6" name="кошелек"/>
          <p:cNvSpPr/>
          <p:nvPr/>
        </p:nvSpPr>
        <p:spPr>
          <a:xfrm>
            <a:off x="190985" y="7704263"/>
            <a:ext cx="2685107" cy="1864928"/>
          </a:xfrm>
          <a:custGeom>
            <a:avLst/>
            <a:gdLst/>
            <a:ahLst/>
            <a:cxnLst/>
            <a:rect l="l" t="t" r="r" b="b"/>
            <a:pathLst>
              <a:path w="2685106" h="1864928">
                <a:moveTo>
                  <a:pt x="0" y="0"/>
                </a:moveTo>
                <a:lnTo>
                  <a:pt x="2685106" y="0"/>
                </a:lnTo>
                <a:lnTo>
                  <a:pt x="2685106" y="1864928"/>
                </a:lnTo>
                <a:lnTo>
                  <a:pt x="0" y="1864928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1р"/>
          <p:cNvSpPr/>
          <p:nvPr/>
        </p:nvSpPr>
        <p:spPr>
          <a:xfrm>
            <a:off x="891203" y="7693213"/>
            <a:ext cx="613828" cy="586335"/>
          </a:xfrm>
          <a:custGeom>
            <a:avLst/>
            <a:gdLst/>
            <a:ahLst/>
            <a:cxnLst/>
            <a:rect l="l" t="t" r="r" b="b"/>
            <a:pathLst>
              <a:path w="613828" h="586334">
                <a:moveTo>
                  <a:pt x="0" y="0"/>
                </a:moveTo>
                <a:lnTo>
                  <a:pt x="613828" y="0"/>
                </a:lnTo>
                <a:lnTo>
                  <a:pt x="613828" y="586334"/>
                </a:lnTo>
                <a:lnTo>
                  <a:pt x="0" y="586334"/>
                </a:lnTo>
                <a:lnTo>
                  <a:pt x="0" y="0"/>
                </a:lnTo>
                <a:close/>
              </a:path>
            </a:pathLst>
          </a:custGeom>
          <a:blipFill>
            <a:blip r:embed="rId9" cstate="print"/>
            <a:stretch>
              <a:fillRect l="-111219" t="-7567" r="-2710" b="-11412"/>
            </a:stretch>
          </a:blipFill>
        </p:spPr>
      </p:sp>
      <p:sp>
        <p:nvSpPr>
          <p:cNvPr id="8" name="2р2"/>
          <p:cNvSpPr/>
          <p:nvPr/>
        </p:nvSpPr>
        <p:spPr>
          <a:xfrm>
            <a:off x="303349" y="7986999"/>
            <a:ext cx="608251" cy="621231"/>
          </a:xfrm>
          <a:custGeom>
            <a:avLst/>
            <a:gdLst/>
            <a:ahLst/>
            <a:cxnLst/>
            <a:rect l="l" t="t" r="r" b="b"/>
            <a:pathLst>
              <a:path w="608250" h="621230">
                <a:moveTo>
                  <a:pt x="0" y="0"/>
                </a:moveTo>
                <a:lnTo>
                  <a:pt x="608251" y="0"/>
                </a:lnTo>
                <a:lnTo>
                  <a:pt x="608251" y="621230"/>
                </a:lnTo>
                <a:lnTo>
                  <a:pt x="0" y="621230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print"/>
            <a:stretch>
              <a:fillRect r="-92252"/>
            </a:stretch>
          </a:blipFill>
        </p:spPr>
      </p:sp>
      <p:sp>
        <p:nvSpPr>
          <p:cNvPr id="9" name="5р"/>
          <p:cNvSpPr/>
          <p:nvPr/>
        </p:nvSpPr>
        <p:spPr>
          <a:xfrm>
            <a:off x="1597750" y="7675763"/>
            <a:ext cx="814900" cy="814900"/>
          </a:xfrm>
          <a:custGeom>
            <a:avLst/>
            <a:gdLst/>
            <a:ahLst/>
            <a:cxnLst/>
            <a:rect l="l" t="t" r="r" b="b"/>
            <a:pathLst>
              <a:path w="814900" h="814900">
                <a:moveTo>
                  <a:pt x="0" y="0"/>
                </a:moveTo>
                <a:lnTo>
                  <a:pt x="814900" y="0"/>
                </a:lnTo>
                <a:lnTo>
                  <a:pt x="814900" y="814899"/>
                </a:lnTo>
                <a:lnTo>
                  <a:pt x="0" y="814899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print"/>
            <a:stretch>
              <a:fillRect/>
            </a:stretch>
          </a:blipFill>
        </p:spPr>
      </p:sp>
      <p:sp>
        <p:nvSpPr>
          <p:cNvPr id="10" name="10"/>
          <p:cNvSpPr/>
          <p:nvPr/>
        </p:nvSpPr>
        <p:spPr>
          <a:xfrm>
            <a:off x="162480" y="8682489"/>
            <a:ext cx="889993" cy="858203"/>
          </a:xfrm>
          <a:custGeom>
            <a:avLst/>
            <a:gdLst/>
            <a:ahLst/>
            <a:cxnLst/>
            <a:rect l="l" t="t" r="r" b="b"/>
            <a:pathLst>
              <a:path w="889993" h="858202">
                <a:moveTo>
                  <a:pt x="0" y="0"/>
                </a:moveTo>
                <a:lnTo>
                  <a:pt x="889993" y="0"/>
                </a:lnTo>
                <a:lnTo>
                  <a:pt x="889993" y="858202"/>
                </a:lnTo>
                <a:lnTo>
                  <a:pt x="0" y="858202"/>
                </a:lnTo>
                <a:lnTo>
                  <a:pt x="0" y="0"/>
                </a:lnTo>
                <a:close/>
              </a:path>
            </a:pathLst>
          </a:custGeom>
          <a:blipFill>
            <a:blip r:embed="rId12" cstate="print"/>
            <a:stretch>
              <a:fillRect t="-2374" r="-4252" b="-5739"/>
            </a:stretch>
          </a:blipFill>
        </p:spPr>
      </p:sp>
      <p:grpSp>
        <p:nvGrpSpPr>
          <p:cNvPr id="11" name="табл"/>
          <p:cNvGrpSpPr/>
          <p:nvPr/>
        </p:nvGrpSpPr>
        <p:grpSpPr>
          <a:xfrm>
            <a:off x="5818947" y="2745091"/>
            <a:ext cx="4942239" cy="6942423"/>
            <a:chOff x="0" y="0"/>
            <a:chExt cx="1301660" cy="182845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301660" cy="1828457"/>
            </a:xfrm>
            <a:custGeom>
              <a:avLst/>
              <a:gdLst/>
              <a:ahLst/>
              <a:cxnLst/>
              <a:rect l="l" t="t" r="r" b="b"/>
              <a:pathLst>
                <a:path w="1301660" h="1828457">
                  <a:moveTo>
                    <a:pt x="79891" y="0"/>
                  </a:moveTo>
                  <a:lnTo>
                    <a:pt x="1221769" y="0"/>
                  </a:lnTo>
                  <a:cubicBezTo>
                    <a:pt x="1265891" y="0"/>
                    <a:pt x="1301660" y="35768"/>
                    <a:pt x="1301660" y="79891"/>
                  </a:cubicBezTo>
                  <a:lnTo>
                    <a:pt x="1301660" y="1748567"/>
                  </a:lnTo>
                  <a:cubicBezTo>
                    <a:pt x="1301660" y="1769755"/>
                    <a:pt x="1293243" y="1790075"/>
                    <a:pt x="1278260" y="1805058"/>
                  </a:cubicBezTo>
                  <a:cubicBezTo>
                    <a:pt x="1263278" y="1820040"/>
                    <a:pt x="1242957" y="1828457"/>
                    <a:pt x="1221769" y="1828457"/>
                  </a:cubicBezTo>
                  <a:lnTo>
                    <a:pt x="79891" y="1828457"/>
                  </a:lnTo>
                  <a:cubicBezTo>
                    <a:pt x="58702" y="1828457"/>
                    <a:pt x="38382" y="1820040"/>
                    <a:pt x="23399" y="1805058"/>
                  </a:cubicBezTo>
                  <a:cubicBezTo>
                    <a:pt x="8417" y="1790075"/>
                    <a:pt x="0" y="1769755"/>
                    <a:pt x="0" y="1748567"/>
                  </a:cubicBezTo>
                  <a:lnTo>
                    <a:pt x="0" y="79891"/>
                  </a:lnTo>
                  <a:cubicBezTo>
                    <a:pt x="0" y="58702"/>
                    <a:pt x="8417" y="38382"/>
                    <a:pt x="23399" y="23399"/>
                  </a:cubicBezTo>
                  <a:cubicBezTo>
                    <a:pt x="38382" y="8417"/>
                    <a:pt x="58702" y="0"/>
                    <a:pt x="79891" y="0"/>
                  </a:cubicBezTo>
                  <a:close/>
                </a:path>
              </a:pathLst>
            </a:custGeom>
            <a:solidFill>
              <a:srgbClr val="5E8630">
                <a:alpha val="40000"/>
              </a:srgbClr>
            </a:solidFill>
            <a:ln w="200025" cap="rnd">
              <a:solidFill>
                <a:srgbClr val="C1FF72">
                  <a:alpha val="40000"/>
                </a:srgbClr>
              </a:solidFill>
              <a:prstDash val="solid"/>
              <a:round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1301660" cy="18665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" name="2р"/>
          <p:cNvSpPr/>
          <p:nvPr/>
        </p:nvSpPr>
        <p:spPr>
          <a:xfrm>
            <a:off x="2005197" y="8919463"/>
            <a:ext cx="608251" cy="621231"/>
          </a:xfrm>
          <a:custGeom>
            <a:avLst/>
            <a:gdLst/>
            <a:ahLst/>
            <a:cxnLst/>
            <a:rect l="l" t="t" r="r" b="b"/>
            <a:pathLst>
              <a:path w="608250" h="621230">
                <a:moveTo>
                  <a:pt x="0" y="0"/>
                </a:moveTo>
                <a:lnTo>
                  <a:pt x="608250" y="0"/>
                </a:lnTo>
                <a:lnTo>
                  <a:pt x="608250" y="621230"/>
                </a:lnTo>
                <a:lnTo>
                  <a:pt x="0" y="621230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print"/>
            <a:stretch>
              <a:fillRect r="-92252"/>
            </a:stretch>
          </a:blipFill>
        </p:spPr>
      </p:sp>
      <p:sp>
        <p:nvSpPr>
          <p:cNvPr id="15" name="5р2"/>
          <p:cNvSpPr/>
          <p:nvPr/>
        </p:nvSpPr>
        <p:spPr>
          <a:xfrm>
            <a:off x="1101211" y="8512011"/>
            <a:ext cx="814900" cy="814900"/>
          </a:xfrm>
          <a:custGeom>
            <a:avLst/>
            <a:gdLst/>
            <a:ahLst/>
            <a:cxnLst/>
            <a:rect l="l" t="t" r="r" b="b"/>
            <a:pathLst>
              <a:path w="814900" h="814900">
                <a:moveTo>
                  <a:pt x="0" y="0"/>
                </a:moveTo>
                <a:lnTo>
                  <a:pt x="814900" y="0"/>
                </a:lnTo>
                <a:lnTo>
                  <a:pt x="814900" y="814900"/>
                </a:lnTo>
                <a:lnTo>
                  <a:pt x="0" y="814900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print"/>
            <a:stretch>
              <a:fillRect/>
            </a:stretch>
          </a:blipFill>
        </p:spPr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5AB65708-832D-447F-BF4C-DEAA82C17F0D}"/>
              </a:ext>
            </a:extLst>
          </p:cNvPr>
          <p:cNvGrpSpPr/>
          <p:nvPr/>
        </p:nvGrpSpPr>
        <p:grpSpPr>
          <a:xfrm>
            <a:off x="6394652" y="7426203"/>
            <a:ext cx="3711873" cy="1493260"/>
            <a:chOff x="6394649" y="7426201"/>
            <a:chExt cx="3711873" cy="1493260"/>
          </a:xfrm>
        </p:grpSpPr>
        <p:sp>
          <p:nvSpPr>
            <p:cNvPr id="17" name="25">
              <a:extLst>
                <a:ext uri="{FF2B5EF4-FFF2-40B4-BE49-F238E27FC236}">
                  <a16:creationId xmlns:a16="http://schemas.microsoft.com/office/drawing/2014/main" id="{933FA1F8-281D-492E-9959-6DDA071400FA}"/>
                </a:ext>
              </a:extLst>
            </p:cNvPr>
            <p:cNvSpPr/>
            <p:nvPr/>
          </p:nvSpPr>
          <p:spPr>
            <a:xfrm>
              <a:off x="9153794" y="7728047"/>
              <a:ext cx="952728" cy="685800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2" name="Группа 31">
              <a:extLst>
                <a:ext uri="{FF2B5EF4-FFF2-40B4-BE49-F238E27FC236}">
                  <a16:creationId xmlns:a16="http://schemas.microsoft.com/office/drawing/2014/main" id="{49282C0F-1EED-499E-935D-20DC8CD0BEFA}"/>
                </a:ext>
              </a:extLst>
            </p:cNvPr>
            <p:cNvGrpSpPr/>
            <p:nvPr/>
          </p:nvGrpSpPr>
          <p:grpSpPr>
            <a:xfrm>
              <a:off x="6394649" y="7426201"/>
              <a:ext cx="2112703" cy="1493260"/>
              <a:chOff x="6394649" y="7426201"/>
              <a:chExt cx="2112703" cy="1493260"/>
            </a:xfrm>
          </p:grpSpPr>
          <p:sp>
            <p:nvSpPr>
              <p:cNvPr id="23" name="кошелек">
                <a:extLst>
                  <a:ext uri="{FF2B5EF4-FFF2-40B4-BE49-F238E27FC236}">
                    <a16:creationId xmlns:a16="http://schemas.microsoft.com/office/drawing/2014/main" id="{44E2AAD6-4AA5-475F-99E3-E5A7478CBDF2}"/>
                  </a:ext>
                </a:extLst>
              </p:cNvPr>
              <p:cNvSpPr/>
              <p:nvPr/>
            </p:nvSpPr>
            <p:spPr>
              <a:xfrm>
                <a:off x="6394649" y="7426201"/>
                <a:ext cx="2112703" cy="1493260"/>
              </a:xfrm>
              <a:custGeom>
                <a:avLst/>
                <a:gdLst/>
                <a:ahLst/>
                <a:cxnLst/>
                <a:rect l="l" t="t" r="r" b="b"/>
                <a:pathLst>
                  <a:path w="2685106" h="1864928">
                    <a:moveTo>
                      <a:pt x="0" y="0"/>
                    </a:moveTo>
                    <a:lnTo>
                      <a:pt x="2685106" y="0"/>
                    </a:lnTo>
                    <a:lnTo>
                      <a:pt x="2685106" y="1864928"/>
                    </a:lnTo>
                    <a:lnTo>
                      <a:pt x="0" y="1864928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7" cstate="print">
                  <a:extLst>
                    <a:ext uri="{96DAC541-7B7A-43D3-8B79-37D633B846F1}">
                      <asvg:svgBlip xmlns:asvg="http://schemas.microsoft.com/office/drawing/2016/SVG/main" xmlns="" r:embed="rId8"/>
                    </a:ext>
                  </a:extLst>
                </a:blip>
                <a:stretch>
                  <a:fillRect/>
                </a:stretch>
              </a:blipFill>
            </p:spPr>
          </p:sp>
          <p:sp>
            <p:nvSpPr>
              <p:cNvPr id="27" name="Прямоугольник 26">
                <a:extLst>
                  <a:ext uri="{FF2B5EF4-FFF2-40B4-BE49-F238E27FC236}">
                    <a16:creationId xmlns:a16="http://schemas.microsoft.com/office/drawing/2014/main" id="{C365C1B2-8DB2-4B1F-B759-BC6D1D21008B}"/>
                  </a:ext>
                </a:extLst>
              </p:cNvPr>
              <p:cNvSpPr/>
              <p:nvPr/>
            </p:nvSpPr>
            <p:spPr>
              <a:xfrm>
                <a:off x="6675433" y="7840760"/>
                <a:ext cx="1191453" cy="7959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6600" b="1" dirty="0">
                    <a:ln>
                      <a:solidFill>
                        <a:srgbClr val="002060"/>
                      </a:solidFill>
                    </a:ln>
                    <a:solidFill>
                      <a:srgbClr val="00B0F0"/>
                    </a:solidFill>
                    <a:latin typeface="TOYZ" panose="02000500000000000000" pitchFamily="2" charset="0"/>
                  </a:rPr>
                  <a:t>25</a:t>
                </a:r>
              </a:p>
            </p:txBody>
          </p:sp>
        </p:grp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66C6323E-6309-4EEC-A8A3-E0D45B3D5E29}"/>
              </a:ext>
            </a:extLst>
          </p:cNvPr>
          <p:cNvGrpSpPr/>
          <p:nvPr/>
        </p:nvGrpSpPr>
        <p:grpSpPr>
          <a:xfrm>
            <a:off x="6326453" y="5357887"/>
            <a:ext cx="3770275" cy="1493260"/>
            <a:chOff x="6326454" y="5357887"/>
            <a:chExt cx="3770274" cy="1493260"/>
          </a:xfrm>
        </p:grpSpPr>
        <p:sp>
          <p:nvSpPr>
            <p:cNvPr id="18" name="23">
              <a:extLst>
                <a:ext uri="{FF2B5EF4-FFF2-40B4-BE49-F238E27FC236}">
                  <a16:creationId xmlns:a16="http://schemas.microsoft.com/office/drawing/2014/main" id="{2F730C3F-6C10-40C8-B0C3-5105706796B3}"/>
                </a:ext>
              </a:extLst>
            </p:cNvPr>
            <p:cNvSpPr/>
            <p:nvPr/>
          </p:nvSpPr>
          <p:spPr>
            <a:xfrm>
              <a:off x="9144000" y="5883657"/>
              <a:ext cx="952728" cy="685800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1" name="Группа 30">
              <a:extLst>
                <a:ext uri="{FF2B5EF4-FFF2-40B4-BE49-F238E27FC236}">
                  <a16:creationId xmlns:a16="http://schemas.microsoft.com/office/drawing/2014/main" id="{7162B44C-C06D-4391-AEC2-66E5A39B65C8}"/>
                </a:ext>
              </a:extLst>
            </p:cNvPr>
            <p:cNvGrpSpPr/>
            <p:nvPr/>
          </p:nvGrpSpPr>
          <p:grpSpPr>
            <a:xfrm>
              <a:off x="6326454" y="5357887"/>
              <a:ext cx="2112703" cy="1493260"/>
              <a:chOff x="6326454" y="5357887"/>
              <a:chExt cx="2112703" cy="1493260"/>
            </a:xfrm>
          </p:grpSpPr>
          <p:sp>
            <p:nvSpPr>
              <p:cNvPr id="22" name="кошелек">
                <a:extLst>
                  <a:ext uri="{FF2B5EF4-FFF2-40B4-BE49-F238E27FC236}">
                    <a16:creationId xmlns:a16="http://schemas.microsoft.com/office/drawing/2014/main" id="{BB06E848-C476-4595-926E-D5C740B5A611}"/>
                  </a:ext>
                </a:extLst>
              </p:cNvPr>
              <p:cNvSpPr/>
              <p:nvPr/>
            </p:nvSpPr>
            <p:spPr>
              <a:xfrm>
                <a:off x="6326454" y="5357887"/>
                <a:ext cx="2112703" cy="1493260"/>
              </a:xfrm>
              <a:custGeom>
                <a:avLst/>
                <a:gdLst/>
                <a:ahLst/>
                <a:cxnLst/>
                <a:rect l="l" t="t" r="r" b="b"/>
                <a:pathLst>
                  <a:path w="2685106" h="1864928">
                    <a:moveTo>
                      <a:pt x="0" y="0"/>
                    </a:moveTo>
                    <a:lnTo>
                      <a:pt x="2685106" y="0"/>
                    </a:lnTo>
                    <a:lnTo>
                      <a:pt x="2685106" y="1864928"/>
                    </a:lnTo>
                    <a:lnTo>
                      <a:pt x="0" y="1864928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7" cstate="print">
                  <a:extLst>
                    <a:ext uri="{96DAC541-7B7A-43D3-8B79-37D633B846F1}">
                      <asvg:svgBlip xmlns:asvg="http://schemas.microsoft.com/office/drawing/2016/SVG/main" xmlns="" r:embed="rId8"/>
                    </a:ext>
                  </a:extLst>
                </a:blip>
                <a:stretch>
                  <a:fillRect/>
                </a:stretch>
              </a:blipFill>
            </p:spPr>
          </p:sp>
          <p:sp>
            <p:nvSpPr>
              <p:cNvPr id="28" name="Прямоугольник 27">
                <a:extLst>
                  <a:ext uri="{FF2B5EF4-FFF2-40B4-BE49-F238E27FC236}">
                    <a16:creationId xmlns:a16="http://schemas.microsoft.com/office/drawing/2014/main" id="{8F0DA439-9450-429D-9F14-48D1BDE1F92A}"/>
                  </a:ext>
                </a:extLst>
              </p:cNvPr>
              <p:cNvSpPr/>
              <p:nvPr/>
            </p:nvSpPr>
            <p:spPr>
              <a:xfrm>
                <a:off x="6590603" y="5833964"/>
                <a:ext cx="1276283" cy="7959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6600" b="1" dirty="0">
                    <a:ln>
                      <a:solidFill>
                        <a:srgbClr val="002060"/>
                      </a:solidFill>
                    </a:ln>
                    <a:solidFill>
                      <a:srgbClr val="00B0F0"/>
                    </a:solidFill>
                    <a:latin typeface="TOYZ" panose="02000500000000000000" pitchFamily="2" charset="0"/>
                  </a:rPr>
                  <a:t>23</a:t>
                </a:r>
              </a:p>
            </p:txBody>
          </p:sp>
        </p:grp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E35004D7-C5F6-44B9-9074-8485E6F3EFAD}"/>
              </a:ext>
            </a:extLst>
          </p:cNvPr>
          <p:cNvGrpSpPr/>
          <p:nvPr/>
        </p:nvGrpSpPr>
        <p:grpSpPr>
          <a:xfrm>
            <a:off x="6255151" y="3351751"/>
            <a:ext cx="3827567" cy="1493260"/>
            <a:chOff x="6255149" y="3351751"/>
            <a:chExt cx="3827567" cy="1493260"/>
          </a:xfrm>
        </p:grpSpPr>
        <p:sp>
          <p:nvSpPr>
            <p:cNvPr id="19" name="18">
              <a:extLst>
                <a:ext uri="{FF2B5EF4-FFF2-40B4-BE49-F238E27FC236}">
                  <a16:creationId xmlns:a16="http://schemas.microsoft.com/office/drawing/2014/main" id="{42C0F77E-6471-4580-A071-4D89DF091D2D}"/>
                </a:ext>
              </a:extLst>
            </p:cNvPr>
            <p:cNvSpPr/>
            <p:nvPr/>
          </p:nvSpPr>
          <p:spPr>
            <a:xfrm>
              <a:off x="9129988" y="3951876"/>
              <a:ext cx="952728" cy="685800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860B4B74-F4DB-4CB0-9F8A-B8D194C89680}"/>
                </a:ext>
              </a:extLst>
            </p:cNvPr>
            <p:cNvGrpSpPr/>
            <p:nvPr/>
          </p:nvGrpSpPr>
          <p:grpSpPr>
            <a:xfrm>
              <a:off x="6255149" y="3351751"/>
              <a:ext cx="2112703" cy="1493260"/>
              <a:chOff x="6255149" y="3351751"/>
              <a:chExt cx="2112703" cy="1493260"/>
            </a:xfrm>
          </p:grpSpPr>
          <p:sp>
            <p:nvSpPr>
              <p:cNvPr id="21" name="кошелек">
                <a:extLst>
                  <a:ext uri="{FF2B5EF4-FFF2-40B4-BE49-F238E27FC236}">
                    <a16:creationId xmlns:a16="http://schemas.microsoft.com/office/drawing/2014/main" id="{7B951556-B82C-41ED-9E9A-1874868697E2}"/>
                  </a:ext>
                </a:extLst>
              </p:cNvPr>
              <p:cNvSpPr/>
              <p:nvPr/>
            </p:nvSpPr>
            <p:spPr>
              <a:xfrm>
                <a:off x="6255149" y="3351751"/>
                <a:ext cx="2112703" cy="1493260"/>
              </a:xfrm>
              <a:custGeom>
                <a:avLst/>
                <a:gdLst/>
                <a:ahLst/>
                <a:cxnLst/>
                <a:rect l="l" t="t" r="r" b="b"/>
                <a:pathLst>
                  <a:path w="2685106" h="1864928">
                    <a:moveTo>
                      <a:pt x="0" y="0"/>
                    </a:moveTo>
                    <a:lnTo>
                      <a:pt x="2685106" y="0"/>
                    </a:lnTo>
                    <a:lnTo>
                      <a:pt x="2685106" y="1864928"/>
                    </a:lnTo>
                    <a:lnTo>
                      <a:pt x="0" y="1864928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7" cstate="print">
                  <a:extLst>
                    <a:ext uri="{96DAC541-7B7A-43D3-8B79-37D633B846F1}">
                      <asvg:svgBlip xmlns:asvg="http://schemas.microsoft.com/office/drawing/2016/SVG/main" xmlns="" r:embed="rId8"/>
                    </a:ext>
                  </a:extLst>
                </a:blip>
                <a:stretch>
                  <a:fillRect/>
                </a:stretch>
              </a:blipFill>
            </p:spPr>
          </p:sp>
          <p:sp>
            <p:nvSpPr>
              <p:cNvPr id="29" name="Прямоугольник 28">
                <a:extLst>
                  <a:ext uri="{FF2B5EF4-FFF2-40B4-BE49-F238E27FC236}">
                    <a16:creationId xmlns:a16="http://schemas.microsoft.com/office/drawing/2014/main" id="{DF3D7563-809D-4633-BC07-B70CB5C34582}"/>
                  </a:ext>
                </a:extLst>
              </p:cNvPr>
              <p:cNvSpPr/>
              <p:nvPr/>
            </p:nvSpPr>
            <p:spPr>
              <a:xfrm>
                <a:off x="6420807" y="3753782"/>
                <a:ext cx="1191453" cy="7959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6600" b="1" dirty="0">
                    <a:ln>
                      <a:solidFill>
                        <a:srgbClr val="002060"/>
                      </a:solidFill>
                    </a:ln>
                    <a:solidFill>
                      <a:srgbClr val="00B0F0"/>
                    </a:solidFill>
                    <a:latin typeface="TOYZ" panose="02000500000000000000" pitchFamily="2" charset="0"/>
                  </a:rPr>
                  <a:t>18</a:t>
                </a:r>
              </a:p>
            </p:txBody>
          </p:sp>
        </p:grpSp>
      </p:grpSp>
      <p:pic>
        <p:nvPicPr>
          <p:cNvPr id="26" name="нет1" descr="Закрыть со сплошной заливкой">
            <a:extLst>
              <a:ext uri="{FF2B5EF4-FFF2-40B4-BE49-F238E27FC236}">
                <a16:creationId xmlns:a16="http://schemas.microsoft.com/office/drawing/2014/main" id="{6F54F632-79AA-4FDA-95FE-F2512EB7159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9153797" y="3831576"/>
            <a:ext cx="952729" cy="952729"/>
          </a:xfrm>
          <a:prstGeom prst="rect">
            <a:avLst/>
          </a:prstGeom>
        </p:spPr>
      </p:pic>
      <p:pic>
        <p:nvPicPr>
          <p:cNvPr id="25" name="нет1" descr="Закрыть со сплошной заливкой">
            <a:extLst>
              <a:ext uri="{FF2B5EF4-FFF2-40B4-BE49-F238E27FC236}">
                <a16:creationId xmlns:a16="http://schemas.microsoft.com/office/drawing/2014/main" id="{D9529694-5CCF-4F53-B04C-F6B425AC42C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9144002" y="5771214"/>
            <a:ext cx="952729" cy="952729"/>
          </a:xfrm>
          <a:prstGeom prst="rect">
            <a:avLst/>
          </a:prstGeom>
        </p:spPr>
      </p:pic>
      <p:pic>
        <p:nvPicPr>
          <p:cNvPr id="24" name="да1" descr="Флажок со сплошной заливкой">
            <a:extLst>
              <a:ext uri="{FF2B5EF4-FFF2-40B4-BE49-F238E27FC236}">
                <a16:creationId xmlns:a16="http://schemas.microsoft.com/office/drawing/2014/main" id="{558BE787-2360-43D4-BD30-29EB9AADF48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9186208" y="7050871"/>
            <a:ext cx="1143885" cy="16384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36" name="кошелек">
            <a:extLst>
              <a:ext uri="{FF2B5EF4-FFF2-40B4-BE49-F238E27FC236}">
                <a16:creationId xmlns:a16="http://schemas.microsoft.com/office/drawing/2014/main" id="{13027E32-3710-469F-AF7C-65EFB30CC82D}"/>
              </a:ext>
            </a:extLst>
          </p:cNvPr>
          <p:cNvSpPr/>
          <p:nvPr/>
        </p:nvSpPr>
        <p:spPr>
          <a:xfrm>
            <a:off x="13570431" y="5697026"/>
            <a:ext cx="2057400" cy="1353847"/>
          </a:xfrm>
          <a:custGeom>
            <a:avLst/>
            <a:gdLst/>
            <a:ahLst/>
            <a:cxnLst/>
            <a:rect l="l" t="t" r="r" b="b"/>
            <a:pathLst>
              <a:path w="2685106" h="1864928">
                <a:moveTo>
                  <a:pt x="0" y="0"/>
                </a:moveTo>
                <a:lnTo>
                  <a:pt x="2685106" y="0"/>
                </a:lnTo>
                <a:lnTo>
                  <a:pt x="2685106" y="1864928"/>
                </a:lnTo>
                <a:lnTo>
                  <a:pt x="0" y="1864928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6390DD8-A8E8-4E5E-8502-AA42D598215A}"/>
              </a:ext>
            </a:extLst>
          </p:cNvPr>
          <p:cNvSpPr/>
          <p:nvPr/>
        </p:nvSpPr>
        <p:spPr>
          <a:xfrm>
            <a:off x="0" y="0"/>
            <a:ext cx="18288000" cy="1326765"/>
          </a:xfrm>
          <a:prstGeom prst="rect">
            <a:avLst/>
          </a:prstGeom>
          <a:solidFill>
            <a:srgbClr val="BDD756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Monotype Corsiva" pitchFamily="66" charset="0"/>
              </a:rPr>
              <a:t>М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ЕДВЕДИЦА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ОТПРАВЛЯЕТ  МЕДВЕЖОНКА  В  МАГАЗИН.</a:t>
            </a:r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О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НА  ДАЁТ  ЕМУ  Д ЕНЬГИ .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П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ОСЧИТАЙТЕ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, СКОЛЬКО ДЕНЕГ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ДАЛА  МЕДВЕДИЦА  И  ВЫБЕРИ  ПРАВИЛЬНЫЙ  ОТВЕТ.</a:t>
            </a:r>
            <a:endParaRPr lang="ru-RU" sz="28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33333E-7 -0.00818 L -8.33333E-7 -0.00802 C -0.00304 -0.01142 -0.00599 -0.01466 -0.00894 -0.01774 C -0.01085 -0.0196 -0.01302 -0.02021 -0.01467 -0.02253 C -0.02257 -0.03287 -0.01432 -0.03101 -0.02604 -0.03688 C -0.03082 -0.0395 -0.03576 -0.04012 -0.04062 -0.04166 L -0.06649 -0.05123 C -0.06788 -0.05185 -0.08463 -0.05864 -0.08759 -0.05926 L -0.10139 -0.06219 C -0.14106 -0.05987 -0.18073 -0.06003 -0.2204 -0.05432 C -0.22682 -0.05355 -0.23272 -0.04676 -0.23897 -0.04321 C -0.25321 -0.03549 -0.26779 -0.02963 -0.28194 -0.02098 C -0.28976 -0.0162 -0.29739 -0.0108 -0.30529 -0.00663 C -0.31424 -0.00185 -0.32326 0.00155 -0.33212 0.00618 C -0.34141 0.01111 -0.35052 0.01698 -0.35955 0.02207 L -0.42925 0.0588 C -0.4368 0.06235 -0.44462 0.06482 -0.452 0.06991 C -0.48377 0.09213 -0.5013 0.11266 -0.53134 0.12902 C -0.53976 0.13349 -0.54861 0.13581 -0.5572 0.14013 C -0.57647 0.1497 -0.59531 0.16189 -0.61467 0.17037 C -0.63976 0.18118 -0.64748 0.18164 -0.67049 0.20386 C -0.67526 0.20849 -0.67908 0.21574 -0.68351 0.22145 C -0.68542 0.22361 -0.68724 0.22562 -0.68915 0.22763 C -0.69106 0.24244 -0.68924 0.23365 -0.70061 0.25016 C -0.70208 0.25232 -0.70391 0.25402 -0.70538 0.25649 C -0.70694 0.2588 -0.70929 0.26451 -0.70929 0.26482 L -0.70929 0.26451 " pathEditMode="relative" rAng="0" ptsTypes="AAAAAAAAAAAAAAAAAAAAAAAAAAA">
                                      <p:cBhvr>
                                        <p:cTn id="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69" y="109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фон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alphaModFix amt="71000"/>
            </a:blip>
            <a:stretch>
              <a:fillRect l="-3693" t="-37382" r="-165" b="-10328"/>
            </a:stretch>
          </a:blipFill>
        </p:spPr>
      </p:sp>
      <p:sp>
        <p:nvSpPr>
          <p:cNvPr id="3" name="миша 3"/>
          <p:cNvSpPr/>
          <p:nvPr/>
        </p:nvSpPr>
        <p:spPr>
          <a:xfrm>
            <a:off x="17107" y="4419475"/>
            <a:ext cx="5939292" cy="5867527"/>
          </a:xfrm>
          <a:custGeom>
            <a:avLst/>
            <a:gdLst/>
            <a:ahLst/>
            <a:cxnLst/>
            <a:rect l="l" t="t" r="r" b="b"/>
            <a:pathLst>
              <a:path w="5939292" h="5867526">
                <a:moveTo>
                  <a:pt x="0" y="0"/>
                </a:moveTo>
                <a:lnTo>
                  <a:pt x="5939292" y="0"/>
                </a:lnTo>
                <a:lnTo>
                  <a:pt x="5939292" y="5867526"/>
                </a:lnTo>
                <a:lnTo>
                  <a:pt x="0" y="5867526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кошел"/>
          <p:cNvSpPr/>
          <p:nvPr/>
        </p:nvSpPr>
        <p:spPr>
          <a:xfrm>
            <a:off x="4817568" y="7124415"/>
            <a:ext cx="4237587" cy="2943197"/>
          </a:xfrm>
          <a:custGeom>
            <a:avLst/>
            <a:gdLst/>
            <a:ahLst/>
            <a:cxnLst/>
            <a:rect l="l" t="t" r="r" b="b"/>
            <a:pathLst>
              <a:path w="4237587" h="2943197">
                <a:moveTo>
                  <a:pt x="0" y="0"/>
                </a:moveTo>
                <a:lnTo>
                  <a:pt x="4237587" y="0"/>
                </a:lnTo>
                <a:lnTo>
                  <a:pt x="4237587" y="2943197"/>
                </a:lnTo>
                <a:lnTo>
                  <a:pt x="0" y="2943197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10р"/>
          <p:cNvSpPr/>
          <p:nvPr/>
        </p:nvSpPr>
        <p:spPr>
          <a:xfrm>
            <a:off x="4817569" y="8881109"/>
            <a:ext cx="1230457" cy="1186505"/>
          </a:xfrm>
          <a:custGeom>
            <a:avLst/>
            <a:gdLst/>
            <a:ahLst/>
            <a:cxnLst/>
            <a:rect l="l" t="t" r="r" b="b"/>
            <a:pathLst>
              <a:path w="1230457" h="1186505">
                <a:moveTo>
                  <a:pt x="0" y="0"/>
                </a:moveTo>
                <a:lnTo>
                  <a:pt x="1230457" y="0"/>
                </a:lnTo>
                <a:lnTo>
                  <a:pt x="1230457" y="1186504"/>
                </a:lnTo>
                <a:lnTo>
                  <a:pt x="0" y="1186504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/>
            <a:stretch>
              <a:fillRect t="-2374" r="-4252" b="-5739"/>
            </a:stretch>
          </a:blipFill>
        </p:spPr>
      </p:sp>
      <p:sp>
        <p:nvSpPr>
          <p:cNvPr id="6" name="1р"/>
          <p:cNvSpPr/>
          <p:nvPr/>
        </p:nvSpPr>
        <p:spPr>
          <a:xfrm>
            <a:off x="6435545" y="7293310"/>
            <a:ext cx="893509" cy="944027"/>
          </a:xfrm>
          <a:custGeom>
            <a:avLst/>
            <a:gdLst/>
            <a:ahLst/>
            <a:cxnLst/>
            <a:rect l="l" t="t" r="r" b="b"/>
            <a:pathLst>
              <a:path w="893509" h="944026">
                <a:moveTo>
                  <a:pt x="0" y="0"/>
                </a:moveTo>
                <a:lnTo>
                  <a:pt x="893509" y="0"/>
                </a:lnTo>
                <a:lnTo>
                  <a:pt x="893509" y="944026"/>
                </a:lnTo>
                <a:lnTo>
                  <a:pt x="0" y="944026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print"/>
            <a:stretch>
              <a:fillRect l="-108284" b="-4729"/>
            </a:stretch>
          </a:blipFill>
        </p:spPr>
      </p:sp>
      <p:sp>
        <p:nvSpPr>
          <p:cNvPr id="7" name="2р"/>
          <p:cNvSpPr/>
          <p:nvPr/>
        </p:nvSpPr>
        <p:spPr>
          <a:xfrm>
            <a:off x="7691185" y="8885879"/>
            <a:ext cx="1038337" cy="1060495"/>
          </a:xfrm>
          <a:custGeom>
            <a:avLst/>
            <a:gdLst/>
            <a:ahLst/>
            <a:cxnLst/>
            <a:rect l="l" t="t" r="r" b="b"/>
            <a:pathLst>
              <a:path w="1038337" h="1060494">
                <a:moveTo>
                  <a:pt x="0" y="0"/>
                </a:moveTo>
                <a:lnTo>
                  <a:pt x="1038337" y="0"/>
                </a:lnTo>
                <a:lnTo>
                  <a:pt x="1038337" y="1060494"/>
                </a:lnTo>
                <a:lnTo>
                  <a:pt x="0" y="1060494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print"/>
            <a:stretch>
              <a:fillRect r="-92252"/>
            </a:stretch>
          </a:blipFill>
        </p:spPr>
      </p:sp>
      <p:grpSp>
        <p:nvGrpSpPr>
          <p:cNvPr id="8" name="табл"/>
          <p:cNvGrpSpPr/>
          <p:nvPr/>
        </p:nvGrpSpPr>
        <p:grpSpPr>
          <a:xfrm>
            <a:off x="11989657" y="1196457"/>
            <a:ext cx="5917344" cy="8338037"/>
            <a:chOff x="0" y="0"/>
            <a:chExt cx="1584768" cy="228623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584768" cy="2286234"/>
            </a:xfrm>
            <a:custGeom>
              <a:avLst/>
              <a:gdLst/>
              <a:ahLst/>
              <a:cxnLst/>
              <a:rect l="l" t="t" r="r" b="b"/>
              <a:pathLst>
                <a:path w="1584768" h="2286234">
                  <a:moveTo>
                    <a:pt x="65619" y="0"/>
                  </a:moveTo>
                  <a:lnTo>
                    <a:pt x="1519150" y="0"/>
                  </a:lnTo>
                  <a:cubicBezTo>
                    <a:pt x="1555390" y="0"/>
                    <a:pt x="1584768" y="29378"/>
                    <a:pt x="1584768" y="65619"/>
                  </a:cubicBezTo>
                  <a:lnTo>
                    <a:pt x="1584768" y="2220616"/>
                  </a:lnTo>
                  <a:cubicBezTo>
                    <a:pt x="1584768" y="2256856"/>
                    <a:pt x="1555390" y="2286234"/>
                    <a:pt x="1519150" y="2286234"/>
                  </a:cubicBezTo>
                  <a:lnTo>
                    <a:pt x="65619" y="2286234"/>
                  </a:lnTo>
                  <a:cubicBezTo>
                    <a:pt x="29378" y="2286234"/>
                    <a:pt x="0" y="2256856"/>
                    <a:pt x="0" y="2220616"/>
                  </a:cubicBezTo>
                  <a:lnTo>
                    <a:pt x="0" y="65619"/>
                  </a:lnTo>
                  <a:cubicBezTo>
                    <a:pt x="0" y="29378"/>
                    <a:pt x="29378" y="0"/>
                    <a:pt x="65619" y="0"/>
                  </a:cubicBezTo>
                  <a:close/>
                </a:path>
              </a:pathLst>
            </a:custGeom>
            <a:solidFill>
              <a:srgbClr val="C13226">
                <a:alpha val="40000"/>
              </a:srgbClr>
            </a:solidFill>
            <a:ln w="209550" cap="rnd">
              <a:solidFill>
                <a:srgbClr val="FBE86F">
                  <a:alpha val="40000"/>
                </a:srgbClr>
              </a:solidFill>
              <a:prstDash val="solid"/>
              <a:round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1584768" cy="23243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5р2"/>
          <p:cNvSpPr/>
          <p:nvPr/>
        </p:nvSpPr>
        <p:spPr>
          <a:xfrm>
            <a:off x="6277156" y="8696980"/>
            <a:ext cx="1122643" cy="1122643"/>
          </a:xfrm>
          <a:custGeom>
            <a:avLst/>
            <a:gdLst/>
            <a:ahLst/>
            <a:cxnLst/>
            <a:rect l="l" t="t" r="r" b="b"/>
            <a:pathLst>
              <a:path w="1122642" h="1122642">
                <a:moveTo>
                  <a:pt x="0" y="0"/>
                </a:moveTo>
                <a:lnTo>
                  <a:pt x="1122642" y="0"/>
                </a:lnTo>
                <a:lnTo>
                  <a:pt x="1122642" y="1122642"/>
                </a:lnTo>
                <a:lnTo>
                  <a:pt x="0" y="1122642"/>
                </a:lnTo>
                <a:lnTo>
                  <a:pt x="0" y="0"/>
                </a:lnTo>
                <a:close/>
              </a:path>
            </a:pathLst>
          </a:custGeom>
          <a:blipFill>
            <a:blip r:embed="rId9" cstate="print"/>
            <a:stretch>
              <a:fillRect/>
            </a:stretch>
          </a:blipFill>
        </p:spPr>
      </p:sp>
      <p:sp>
        <p:nvSpPr>
          <p:cNvPr id="12" name="2р2"/>
          <p:cNvSpPr/>
          <p:nvPr/>
        </p:nvSpPr>
        <p:spPr>
          <a:xfrm>
            <a:off x="5100284" y="7420085"/>
            <a:ext cx="1038337" cy="1060495"/>
          </a:xfrm>
          <a:custGeom>
            <a:avLst/>
            <a:gdLst/>
            <a:ahLst/>
            <a:cxnLst/>
            <a:rect l="l" t="t" r="r" b="b"/>
            <a:pathLst>
              <a:path w="1038337" h="1060494">
                <a:moveTo>
                  <a:pt x="0" y="0"/>
                </a:moveTo>
                <a:lnTo>
                  <a:pt x="1038337" y="0"/>
                </a:lnTo>
                <a:lnTo>
                  <a:pt x="1038337" y="1060495"/>
                </a:lnTo>
                <a:lnTo>
                  <a:pt x="0" y="1060495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print"/>
            <a:stretch>
              <a:fillRect r="-92252"/>
            </a:stretch>
          </a:blipFill>
        </p:spPr>
      </p:sp>
      <p:sp>
        <p:nvSpPr>
          <p:cNvPr id="13" name="5р"/>
          <p:cNvSpPr/>
          <p:nvPr/>
        </p:nvSpPr>
        <p:spPr>
          <a:xfrm>
            <a:off x="7528194" y="7174621"/>
            <a:ext cx="1122643" cy="1122643"/>
          </a:xfrm>
          <a:custGeom>
            <a:avLst/>
            <a:gdLst/>
            <a:ahLst/>
            <a:cxnLst/>
            <a:rect l="l" t="t" r="r" b="b"/>
            <a:pathLst>
              <a:path w="1122642" h="1122642">
                <a:moveTo>
                  <a:pt x="0" y="0"/>
                </a:moveTo>
                <a:lnTo>
                  <a:pt x="1122642" y="0"/>
                </a:lnTo>
                <a:lnTo>
                  <a:pt x="1122642" y="1122642"/>
                </a:lnTo>
                <a:lnTo>
                  <a:pt x="0" y="1122642"/>
                </a:lnTo>
                <a:lnTo>
                  <a:pt x="0" y="0"/>
                </a:lnTo>
                <a:close/>
              </a:path>
            </a:pathLst>
          </a:custGeom>
          <a:blipFill>
            <a:blip r:embed="rId9" cstate="print"/>
            <a:stretch>
              <a:fillRect/>
            </a:stretch>
          </a:blipFill>
        </p:spPr>
      </p:sp>
      <p:sp>
        <p:nvSpPr>
          <p:cNvPr id="14" name="меед"/>
          <p:cNvSpPr/>
          <p:nvPr/>
        </p:nvSpPr>
        <p:spPr>
          <a:xfrm>
            <a:off x="7691185" y="1028701"/>
            <a:ext cx="1765385" cy="1958819"/>
          </a:xfrm>
          <a:custGeom>
            <a:avLst/>
            <a:gdLst/>
            <a:ahLst/>
            <a:cxnLst/>
            <a:rect l="l" t="t" r="r" b="b"/>
            <a:pathLst>
              <a:path w="1765385" h="1958818">
                <a:moveTo>
                  <a:pt x="0" y="0"/>
                </a:moveTo>
                <a:lnTo>
                  <a:pt x="1765385" y="0"/>
                </a:lnTo>
                <a:lnTo>
                  <a:pt x="1765385" y="1958818"/>
                </a:lnTo>
                <a:lnTo>
                  <a:pt x="0" y="1958818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print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подушка"/>
          <p:cNvSpPr/>
          <p:nvPr/>
        </p:nvSpPr>
        <p:spPr>
          <a:xfrm>
            <a:off x="7715760" y="4224272"/>
            <a:ext cx="1908900" cy="1722783"/>
          </a:xfrm>
          <a:custGeom>
            <a:avLst/>
            <a:gdLst/>
            <a:ahLst/>
            <a:cxnLst/>
            <a:rect l="l" t="t" r="r" b="b"/>
            <a:pathLst>
              <a:path w="1908900" h="1722783">
                <a:moveTo>
                  <a:pt x="0" y="0"/>
                </a:moveTo>
                <a:lnTo>
                  <a:pt x="1908900" y="0"/>
                </a:lnTo>
                <a:lnTo>
                  <a:pt x="1908900" y="1722782"/>
                </a:lnTo>
                <a:lnTo>
                  <a:pt x="0" y="1722782"/>
                </a:lnTo>
                <a:lnTo>
                  <a:pt x="0" y="0"/>
                </a:lnTo>
                <a:close/>
              </a:path>
            </a:pathLst>
          </a:custGeom>
          <a:blipFill>
            <a:blip r:embed="rId12" cstate="print"/>
            <a:stretch>
              <a:fillRect/>
            </a:stretch>
          </a:blipFill>
        </p:spPr>
      </p:sp>
      <p:sp>
        <p:nvSpPr>
          <p:cNvPr id="16" name="наушн"/>
          <p:cNvSpPr/>
          <p:nvPr/>
        </p:nvSpPr>
        <p:spPr>
          <a:xfrm>
            <a:off x="9938248" y="1309181"/>
            <a:ext cx="1835161" cy="1678339"/>
          </a:xfrm>
          <a:custGeom>
            <a:avLst/>
            <a:gdLst/>
            <a:ahLst/>
            <a:cxnLst/>
            <a:rect l="l" t="t" r="r" b="b"/>
            <a:pathLst>
              <a:path w="1835161" h="1678338">
                <a:moveTo>
                  <a:pt x="0" y="0"/>
                </a:moveTo>
                <a:lnTo>
                  <a:pt x="1835161" y="0"/>
                </a:lnTo>
                <a:lnTo>
                  <a:pt x="1835161" y="1678338"/>
                </a:lnTo>
                <a:lnTo>
                  <a:pt x="0" y="1678338"/>
                </a:lnTo>
                <a:lnTo>
                  <a:pt x="0" y="0"/>
                </a:lnTo>
                <a:close/>
              </a:path>
            </a:pathLst>
          </a:custGeom>
          <a:blipFill>
            <a:blip r:embed="rId13" cstate="print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7" name="малина"/>
          <p:cNvSpPr/>
          <p:nvPr/>
        </p:nvSpPr>
        <p:spPr>
          <a:xfrm>
            <a:off x="9456570" y="5812738"/>
            <a:ext cx="2316839" cy="1722783"/>
          </a:xfrm>
          <a:custGeom>
            <a:avLst/>
            <a:gdLst/>
            <a:ahLst/>
            <a:cxnLst/>
            <a:rect l="l" t="t" r="r" b="b"/>
            <a:pathLst>
              <a:path w="2316839" h="1722783">
                <a:moveTo>
                  <a:pt x="0" y="0"/>
                </a:moveTo>
                <a:lnTo>
                  <a:pt x="2316839" y="0"/>
                </a:lnTo>
                <a:lnTo>
                  <a:pt x="2316839" y="1722782"/>
                </a:lnTo>
                <a:lnTo>
                  <a:pt x="0" y="1722782"/>
                </a:lnTo>
                <a:lnTo>
                  <a:pt x="0" y="0"/>
                </a:lnTo>
                <a:close/>
              </a:path>
            </a:pathLst>
          </a:custGeom>
          <a:blipFill>
            <a:blip r:embed="rId15" cstate="print"/>
            <a:stretch>
              <a:fillRect r="-15285"/>
            </a:stretch>
          </a:blipFill>
        </p:spPr>
      </p:sp>
      <p:sp>
        <p:nvSpPr>
          <p:cNvPr id="18" name="цена науш"/>
          <p:cNvSpPr/>
          <p:nvPr/>
        </p:nvSpPr>
        <p:spPr>
          <a:xfrm>
            <a:off x="10252251" y="2790290"/>
            <a:ext cx="1521156" cy="1196009"/>
          </a:xfrm>
          <a:custGeom>
            <a:avLst/>
            <a:gdLst/>
            <a:ahLst/>
            <a:cxnLst/>
            <a:rect l="l" t="t" r="r" b="b"/>
            <a:pathLst>
              <a:path w="1521156" h="1196009">
                <a:moveTo>
                  <a:pt x="0" y="0"/>
                </a:moveTo>
                <a:lnTo>
                  <a:pt x="1521156" y="0"/>
                </a:lnTo>
                <a:lnTo>
                  <a:pt x="1521156" y="1196009"/>
                </a:lnTo>
                <a:lnTo>
                  <a:pt x="0" y="1196009"/>
                </a:lnTo>
                <a:lnTo>
                  <a:pt x="0" y="0"/>
                </a:lnTo>
                <a:close/>
              </a:path>
            </a:pathLst>
          </a:custGeom>
          <a:blipFill>
            <a:blip r:embed="rId16" cstate="print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9" name="цена мед"/>
          <p:cNvSpPr/>
          <p:nvPr/>
        </p:nvSpPr>
        <p:spPr>
          <a:xfrm>
            <a:off x="7813299" y="2447928"/>
            <a:ext cx="1521156" cy="1196009"/>
          </a:xfrm>
          <a:custGeom>
            <a:avLst/>
            <a:gdLst/>
            <a:ahLst/>
            <a:cxnLst/>
            <a:rect l="l" t="t" r="r" b="b"/>
            <a:pathLst>
              <a:path w="1521156" h="1196009">
                <a:moveTo>
                  <a:pt x="0" y="0"/>
                </a:moveTo>
                <a:lnTo>
                  <a:pt x="1521155" y="0"/>
                </a:lnTo>
                <a:lnTo>
                  <a:pt x="1521155" y="1196009"/>
                </a:lnTo>
                <a:lnTo>
                  <a:pt x="0" y="1196009"/>
                </a:lnTo>
                <a:lnTo>
                  <a:pt x="0" y="0"/>
                </a:lnTo>
                <a:close/>
              </a:path>
            </a:pathLst>
          </a:custGeom>
          <a:blipFill>
            <a:blip r:embed="rId18" cstate="print">
              <a:extLst>
                <a:ext uri="{96DAC541-7B7A-43D3-8B79-37D633B846F1}">
                  <asvg:svgBlip xmlns:asvg="http://schemas.microsoft.com/office/drawing/2016/SVG/main" xmlns="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20" name="цена подуш"/>
          <p:cNvSpPr/>
          <p:nvPr/>
        </p:nvSpPr>
        <p:spPr>
          <a:xfrm>
            <a:off x="9093831" y="4545498"/>
            <a:ext cx="1521156" cy="1196009"/>
          </a:xfrm>
          <a:custGeom>
            <a:avLst/>
            <a:gdLst/>
            <a:ahLst/>
            <a:cxnLst/>
            <a:rect l="l" t="t" r="r" b="b"/>
            <a:pathLst>
              <a:path w="1521156" h="1196009">
                <a:moveTo>
                  <a:pt x="0" y="0"/>
                </a:moveTo>
                <a:lnTo>
                  <a:pt x="1521155" y="0"/>
                </a:lnTo>
                <a:lnTo>
                  <a:pt x="1521155" y="1196008"/>
                </a:lnTo>
                <a:lnTo>
                  <a:pt x="0" y="1196008"/>
                </a:lnTo>
                <a:lnTo>
                  <a:pt x="0" y="0"/>
                </a:lnTo>
                <a:close/>
              </a:path>
            </a:pathLst>
          </a:custGeom>
          <a:blipFill>
            <a:blip r:embed="rId20" cstate="print">
              <a:extLst>
                <a:ext uri="{96DAC541-7B7A-43D3-8B79-37D633B846F1}">
                  <asvg:svgBlip xmlns:asvg="http://schemas.microsoft.com/office/drawing/2016/SVG/main" xmlns="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21" name="цена мал"/>
          <p:cNvSpPr/>
          <p:nvPr/>
        </p:nvSpPr>
        <p:spPr>
          <a:xfrm>
            <a:off x="9938247" y="7353240"/>
            <a:ext cx="1521156" cy="1196009"/>
          </a:xfrm>
          <a:custGeom>
            <a:avLst/>
            <a:gdLst/>
            <a:ahLst/>
            <a:cxnLst/>
            <a:rect l="l" t="t" r="r" b="b"/>
            <a:pathLst>
              <a:path w="1521156" h="1196009">
                <a:moveTo>
                  <a:pt x="0" y="0"/>
                </a:moveTo>
                <a:lnTo>
                  <a:pt x="1521156" y="0"/>
                </a:lnTo>
                <a:lnTo>
                  <a:pt x="1521156" y="1196009"/>
                </a:lnTo>
                <a:lnTo>
                  <a:pt x="0" y="1196009"/>
                </a:lnTo>
                <a:lnTo>
                  <a:pt x="0" y="0"/>
                </a:lnTo>
                <a:close/>
              </a:path>
            </a:pathLst>
          </a:custGeom>
          <a:blipFill>
            <a:blip r:embed="rId22" cstate="print">
              <a:extLst>
                <a:ext uri="{96DAC541-7B7A-43D3-8B79-37D633B846F1}">
                  <asvg:svgBlip xmlns:asvg="http://schemas.microsoft.com/office/drawing/2016/SVG/main" xmlns="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202AE3B1-FF21-439D-A156-A428C7C0F228}"/>
              </a:ext>
            </a:extLst>
          </p:cNvPr>
          <p:cNvSpPr/>
          <p:nvPr/>
        </p:nvSpPr>
        <p:spPr>
          <a:xfrm>
            <a:off x="0" y="0"/>
            <a:ext cx="18288000" cy="978021"/>
          </a:xfrm>
          <a:prstGeom prst="rect">
            <a:avLst/>
          </a:prstGeom>
          <a:solidFill>
            <a:srgbClr val="D77762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Monotype Corsiva" pitchFamily="66" charset="0"/>
              </a:rPr>
              <a:t>У</a:t>
            </a:r>
            <a:r>
              <a:rPr lang="ru-RU" sz="2400" b="1" dirty="0">
                <a:solidFill>
                  <a:schemeClr val="tx1"/>
                </a:solidFill>
                <a:latin typeface="Monotype Corsiva" pitchFamily="66" charset="0"/>
              </a:rPr>
              <a:t> МЕДВЕЖОНКА </a:t>
            </a:r>
            <a:r>
              <a:rPr lang="ru-RU" sz="2400" b="1" dirty="0" smtClean="0">
                <a:solidFill>
                  <a:schemeClr val="tx1"/>
                </a:solidFill>
                <a:latin typeface="Monotype Corsiva" pitchFamily="66" charset="0"/>
              </a:rPr>
              <a:t> БЫЛО </a:t>
            </a:r>
            <a:r>
              <a:rPr lang="ru-RU" sz="2400" b="1" dirty="0">
                <a:solidFill>
                  <a:schemeClr val="tx1"/>
                </a:solidFill>
                <a:latin typeface="Monotype Corsiva" pitchFamily="66" charset="0"/>
              </a:rPr>
              <a:t>25 РУБЛЕЙ, ОН </a:t>
            </a:r>
            <a:r>
              <a:rPr lang="ru-RU" sz="2400" b="1" dirty="0" smtClean="0">
                <a:solidFill>
                  <a:schemeClr val="tx1"/>
                </a:solidFill>
                <a:latin typeface="Monotype Corsiva" pitchFamily="66" charset="0"/>
              </a:rPr>
              <a:t> ПРИШЕЛ  В МАГАЗИН,  ВЫБЕРИ</a:t>
            </a:r>
            <a:r>
              <a:rPr lang="ru-RU" sz="2400" b="1" dirty="0">
                <a:solidFill>
                  <a:schemeClr val="tx1"/>
                </a:solidFill>
                <a:latin typeface="Monotype Corsiva" pitchFamily="66" charset="0"/>
              </a:rPr>
              <a:t>, ЧТО ОН МОЖЕТ КУПИТЬ НА ЭТИ </a:t>
            </a:r>
            <a:r>
              <a:rPr lang="ru-RU" sz="2400" b="1" dirty="0" smtClean="0">
                <a:solidFill>
                  <a:schemeClr val="tx1"/>
                </a:solidFill>
                <a:latin typeface="Monotype Corsiva" pitchFamily="66" charset="0"/>
              </a:rPr>
              <a:t>ДЕНЬГИ.</a:t>
            </a:r>
            <a:endParaRPr lang="ru-RU" sz="24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F2AA784-4E54-4214-81C0-FC0514CE7066}"/>
              </a:ext>
            </a:extLst>
          </p:cNvPr>
          <p:cNvSpPr/>
          <p:nvPr/>
        </p:nvSpPr>
        <p:spPr>
          <a:xfrm>
            <a:off x="8331530" y="2987521"/>
            <a:ext cx="871391" cy="579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Arial Black" panose="020B0A04020102020204" pitchFamily="34" charset="0"/>
              </a:rPr>
              <a:t>15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A5D446E-F57D-41C7-A0D3-D0815825BC25}"/>
              </a:ext>
            </a:extLst>
          </p:cNvPr>
          <p:cNvSpPr/>
          <p:nvPr/>
        </p:nvSpPr>
        <p:spPr>
          <a:xfrm>
            <a:off x="10806879" y="3318681"/>
            <a:ext cx="871391" cy="582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26</a:t>
            </a:r>
            <a:endParaRPr lang="ru-RU" sz="28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9A51D9FF-5277-4908-84CD-772C5A7F3A0A}"/>
              </a:ext>
            </a:extLst>
          </p:cNvPr>
          <p:cNvSpPr/>
          <p:nvPr/>
        </p:nvSpPr>
        <p:spPr>
          <a:xfrm>
            <a:off x="9663930" y="5085116"/>
            <a:ext cx="871391" cy="609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Arial Black" panose="020B0A04020102020204" pitchFamily="34" charset="0"/>
              </a:rPr>
              <a:t>12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2AC7CBD-BD36-4F6B-8803-150385123ECC}"/>
              </a:ext>
            </a:extLst>
          </p:cNvPr>
          <p:cNvSpPr/>
          <p:nvPr/>
        </p:nvSpPr>
        <p:spPr>
          <a:xfrm>
            <a:off x="10508595" y="7889357"/>
            <a:ext cx="871391" cy="591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Arial Black" panose="020B0A04020102020204" pitchFamily="34" charset="0"/>
              </a:rPr>
              <a:t>8</a:t>
            </a:r>
          </a:p>
        </p:txBody>
      </p:sp>
      <p:grpSp>
        <p:nvGrpSpPr>
          <p:cNvPr id="69" name="наушник">
            <a:extLst>
              <a:ext uri="{FF2B5EF4-FFF2-40B4-BE49-F238E27FC236}">
                <a16:creationId xmlns:a16="http://schemas.microsoft.com/office/drawing/2014/main" id="{8ADDBE85-FE1E-446C-AAE3-BDD2AD56DDFD}"/>
              </a:ext>
            </a:extLst>
          </p:cNvPr>
          <p:cNvGrpSpPr/>
          <p:nvPr/>
        </p:nvGrpSpPr>
        <p:grpSpPr>
          <a:xfrm>
            <a:off x="12319368" y="1883853"/>
            <a:ext cx="5181600" cy="1336046"/>
            <a:chOff x="12319368" y="1883853"/>
            <a:chExt cx="5181600" cy="1336046"/>
          </a:xfrm>
        </p:grpSpPr>
        <p:sp>
          <p:nvSpPr>
            <p:cNvPr id="44" name="Прямоугольник: скругленные углы 43">
              <a:extLst>
                <a:ext uri="{FF2B5EF4-FFF2-40B4-BE49-F238E27FC236}">
                  <a16:creationId xmlns:a16="http://schemas.microsoft.com/office/drawing/2014/main" id="{0E518F9B-355B-4158-91F7-A5E09AEEEF02}"/>
                </a:ext>
              </a:extLst>
            </p:cNvPr>
            <p:cNvSpPr/>
            <p:nvPr/>
          </p:nvSpPr>
          <p:spPr>
            <a:xfrm>
              <a:off x="12319368" y="1883853"/>
              <a:ext cx="5181600" cy="1336046"/>
            </a:xfrm>
            <a:prstGeom prst="roundRect">
              <a:avLst/>
            </a:prstGeom>
            <a:solidFill>
              <a:schemeClr val="bg1">
                <a:alpha val="38000"/>
              </a:schemeClr>
            </a:solidFill>
            <a:ln>
              <a:solidFill>
                <a:srgbClr val="FFFF00"/>
              </a:solidFill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наушн">
              <a:extLst>
                <a:ext uri="{FF2B5EF4-FFF2-40B4-BE49-F238E27FC236}">
                  <a16:creationId xmlns:a16="http://schemas.microsoft.com/office/drawing/2014/main" id="{38CBD050-EEFB-451A-A757-252F23FB6C16}"/>
                </a:ext>
              </a:extLst>
            </p:cNvPr>
            <p:cNvSpPr/>
            <p:nvPr/>
          </p:nvSpPr>
          <p:spPr>
            <a:xfrm>
              <a:off x="14488620" y="1990236"/>
              <a:ext cx="979204" cy="1013389"/>
            </a:xfrm>
            <a:custGeom>
              <a:avLst/>
              <a:gdLst/>
              <a:ahLst/>
              <a:cxnLst/>
              <a:rect l="l" t="t" r="r" b="b"/>
              <a:pathLst>
                <a:path w="1835161" h="1678338">
                  <a:moveTo>
                    <a:pt x="0" y="0"/>
                  </a:moveTo>
                  <a:lnTo>
                    <a:pt x="1835161" y="0"/>
                  </a:lnTo>
                  <a:lnTo>
                    <a:pt x="1835161" y="1678338"/>
                  </a:lnTo>
                  <a:lnTo>
                    <a:pt x="0" y="16783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 cstate="print">
                <a:extLst>
                  <a:ext uri="{96DAC541-7B7A-43D3-8B79-37D633B846F1}">
                    <asvg:svgBlip xmlns:asvg="http://schemas.microsoft.com/office/drawing/2016/SVG/main" xmlns="" r:embed="rId14"/>
                  </a:ext>
                </a:extLst>
              </a:blip>
              <a:stretch>
                <a:fillRect/>
              </a:stretch>
            </a:blipFill>
            <a:effectLst>
              <a:glow rad="101600">
                <a:schemeClr val="bg1">
                  <a:alpha val="40000"/>
                </a:schemeClr>
              </a:glow>
            </a:effectLst>
          </p:spPr>
        </p:sp>
      </p:grpSp>
      <p:grpSp>
        <p:nvGrpSpPr>
          <p:cNvPr id="67" name="под и мед">
            <a:extLst>
              <a:ext uri="{FF2B5EF4-FFF2-40B4-BE49-F238E27FC236}">
                <a16:creationId xmlns:a16="http://schemas.microsoft.com/office/drawing/2014/main" id="{4938140A-7575-46CA-A8C2-3DCED74F54BC}"/>
              </a:ext>
            </a:extLst>
          </p:cNvPr>
          <p:cNvGrpSpPr/>
          <p:nvPr/>
        </p:nvGrpSpPr>
        <p:grpSpPr>
          <a:xfrm>
            <a:off x="12389976" y="7628371"/>
            <a:ext cx="5181600" cy="1336046"/>
            <a:chOff x="12389976" y="6275789"/>
            <a:chExt cx="5181600" cy="1336046"/>
          </a:xfrm>
        </p:grpSpPr>
        <p:sp>
          <p:nvSpPr>
            <p:cNvPr id="47" name="Прямоугольник: скругленные углы 46">
              <a:extLst>
                <a:ext uri="{FF2B5EF4-FFF2-40B4-BE49-F238E27FC236}">
                  <a16:creationId xmlns:a16="http://schemas.microsoft.com/office/drawing/2014/main" id="{C013D254-CFE8-4801-8B31-09381828DE29}"/>
                </a:ext>
              </a:extLst>
            </p:cNvPr>
            <p:cNvSpPr/>
            <p:nvPr/>
          </p:nvSpPr>
          <p:spPr>
            <a:xfrm>
              <a:off x="12389976" y="6275789"/>
              <a:ext cx="5181600" cy="1336046"/>
            </a:xfrm>
            <a:prstGeom prst="roundRect">
              <a:avLst/>
            </a:prstGeom>
            <a:solidFill>
              <a:schemeClr val="bg1">
                <a:alpha val="38000"/>
              </a:schemeClr>
            </a:solidFill>
            <a:ln>
              <a:solidFill>
                <a:srgbClr val="FFFF00"/>
              </a:solidFill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6" name="Группа 55">
              <a:extLst>
                <a:ext uri="{FF2B5EF4-FFF2-40B4-BE49-F238E27FC236}">
                  <a16:creationId xmlns:a16="http://schemas.microsoft.com/office/drawing/2014/main" id="{B5D036F4-C7BD-4707-A5DB-50A4469A2996}"/>
                </a:ext>
              </a:extLst>
            </p:cNvPr>
            <p:cNvGrpSpPr/>
            <p:nvPr/>
          </p:nvGrpSpPr>
          <p:grpSpPr>
            <a:xfrm>
              <a:off x="14022662" y="6380712"/>
              <a:ext cx="2176831" cy="1154809"/>
              <a:chOff x="13876846" y="3203920"/>
              <a:chExt cx="2176831" cy="1154809"/>
            </a:xfrm>
          </p:grpSpPr>
          <p:sp>
            <p:nvSpPr>
              <p:cNvPr id="32" name="подушка">
                <a:extLst>
                  <a:ext uri="{FF2B5EF4-FFF2-40B4-BE49-F238E27FC236}">
                    <a16:creationId xmlns:a16="http://schemas.microsoft.com/office/drawing/2014/main" id="{002674D7-246B-4C5F-AB37-5E565288500F}"/>
                  </a:ext>
                </a:extLst>
              </p:cNvPr>
              <p:cNvSpPr/>
              <p:nvPr/>
            </p:nvSpPr>
            <p:spPr>
              <a:xfrm>
                <a:off x="13876846" y="3326174"/>
                <a:ext cx="979203" cy="1013389"/>
              </a:xfrm>
              <a:custGeom>
                <a:avLst/>
                <a:gdLst/>
                <a:ahLst/>
                <a:cxnLst/>
                <a:rect l="l" t="t" r="r" b="b"/>
                <a:pathLst>
                  <a:path w="1908900" h="1722783">
                    <a:moveTo>
                      <a:pt x="0" y="0"/>
                    </a:moveTo>
                    <a:lnTo>
                      <a:pt x="1908900" y="0"/>
                    </a:lnTo>
                    <a:lnTo>
                      <a:pt x="1908900" y="1722782"/>
                    </a:lnTo>
                    <a:lnTo>
                      <a:pt x="0" y="172278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4" cstate="print"/>
                <a:stretch>
                  <a:fillRect/>
                </a:stretch>
              </a:blipFill>
              <a:effectLst>
                <a:glow rad="139700">
                  <a:schemeClr val="bg1">
                    <a:alpha val="40000"/>
                  </a:schemeClr>
                </a:glow>
              </a:effectLst>
            </p:spPr>
          </p:sp>
          <p:sp>
            <p:nvSpPr>
              <p:cNvPr id="36" name="меед">
                <a:extLst>
                  <a:ext uri="{FF2B5EF4-FFF2-40B4-BE49-F238E27FC236}">
                    <a16:creationId xmlns:a16="http://schemas.microsoft.com/office/drawing/2014/main" id="{1CD763EC-9384-4137-BD03-3C1603CBA77A}"/>
                  </a:ext>
                </a:extLst>
              </p:cNvPr>
              <p:cNvSpPr/>
              <p:nvPr/>
            </p:nvSpPr>
            <p:spPr>
              <a:xfrm>
                <a:off x="15074474" y="3203920"/>
                <a:ext cx="979203" cy="1154809"/>
              </a:xfrm>
              <a:custGeom>
                <a:avLst/>
                <a:gdLst/>
                <a:ahLst/>
                <a:cxnLst/>
                <a:rect l="l" t="t" r="r" b="b"/>
                <a:pathLst>
                  <a:path w="1765385" h="1958818">
                    <a:moveTo>
                      <a:pt x="0" y="0"/>
                    </a:moveTo>
                    <a:lnTo>
                      <a:pt x="1765385" y="0"/>
                    </a:lnTo>
                    <a:lnTo>
                      <a:pt x="1765385" y="1958818"/>
                    </a:lnTo>
                    <a:lnTo>
                      <a:pt x="0" y="1958818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5" cstate="print">
                  <a:extLst>
                    <a:ext uri="{96DAC541-7B7A-43D3-8B79-37D633B846F1}">
                      <asvg:svgBlip xmlns:asvg="http://schemas.microsoft.com/office/drawing/2016/SVG/main" xmlns="" r:embed="rId11"/>
                    </a:ext>
                  </a:extLst>
                </a:blip>
                <a:stretch>
                  <a:fillRect/>
                </a:stretch>
              </a:blipFill>
              <a:effectLst>
                <a:glow rad="101600">
                  <a:schemeClr val="bg1">
                    <a:alpha val="60000"/>
                  </a:schemeClr>
                </a:glow>
              </a:effectLst>
            </p:spPr>
          </p:sp>
        </p:grpSp>
      </p:grpSp>
      <p:grpSp>
        <p:nvGrpSpPr>
          <p:cNvPr id="66" name="мед и мкал">
            <a:extLst>
              <a:ext uri="{FF2B5EF4-FFF2-40B4-BE49-F238E27FC236}">
                <a16:creationId xmlns:a16="http://schemas.microsoft.com/office/drawing/2014/main" id="{8C6669F4-E58E-4BA1-82D4-DB1284A0FD7E}"/>
              </a:ext>
            </a:extLst>
          </p:cNvPr>
          <p:cNvGrpSpPr/>
          <p:nvPr/>
        </p:nvGrpSpPr>
        <p:grpSpPr>
          <a:xfrm>
            <a:off x="12354672" y="5707011"/>
            <a:ext cx="5181600" cy="1353421"/>
            <a:chOff x="12389976" y="4694769"/>
            <a:chExt cx="5181600" cy="1353421"/>
          </a:xfrm>
        </p:grpSpPr>
        <p:sp>
          <p:nvSpPr>
            <p:cNvPr id="46" name="Прямоугольник: скругленные углы 45">
              <a:extLst>
                <a:ext uri="{FF2B5EF4-FFF2-40B4-BE49-F238E27FC236}">
                  <a16:creationId xmlns:a16="http://schemas.microsoft.com/office/drawing/2014/main" id="{DC86980D-4827-46CD-ACC8-C14FDBDFD653}"/>
                </a:ext>
              </a:extLst>
            </p:cNvPr>
            <p:cNvSpPr/>
            <p:nvPr/>
          </p:nvSpPr>
          <p:spPr>
            <a:xfrm>
              <a:off x="12389976" y="4711712"/>
              <a:ext cx="5181600" cy="1336046"/>
            </a:xfrm>
            <a:prstGeom prst="roundRect">
              <a:avLst/>
            </a:prstGeom>
            <a:solidFill>
              <a:schemeClr val="bg1">
                <a:alpha val="38000"/>
              </a:schemeClr>
            </a:solidFill>
            <a:ln>
              <a:solidFill>
                <a:srgbClr val="FFFF00"/>
              </a:solidFill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5" name="Группа 54">
              <a:extLst>
                <a:ext uri="{FF2B5EF4-FFF2-40B4-BE49-F238E27FC236}">
                  <a16:creationId xmlns:a16="http://schemas.microsoft.com/office/drawing/2014/main" id="{53D01ADF-72B6-43F2-8E8F-6E7590684236}"/>
                </a:ext>
              </a:extLst>
            </p:cNvPr>
            <p:cNvGrpSpPr/>
            <p:nvPr/>
          </p:nvGrpSpPr>
          <p:grpSpPr>
            <a:xfrm>
              <a:off x="13741238" y="4694769"/>
              <a:ext cx="2442884" cy="1353421"/>
              <a:chOff x="13741238" y="4694769"/>
              <a:chExt cx="2442884" cy="1353421"/>
            </a:xfrm>
          </p:grpSpPr>
          <p:sp>
            <p:nvSpPr>
              <p:cNvPr id="33" name="меед">
                <a:extLst>
                  <a:ext uri="{FF2B5EF4-FFF2-40B4-BE49-F238E27FC236}">
                    <a16:creationId xmlns:a16="http://schemas.microsoft.com/office/drawing/2014/main" id="{6544BD89-15C7-426D-AD5D-1A4349467087}"/>
                  </a:ext>
                </a:extLst>
              </p:cNvPr>
              <p:cNvSpPr/>
              <p:nvPr/>
            </p:nvSpPr>
            <p:spPr>
              <a:xfrm>
                <a:off x="13741238" y="4766879"/>
                <a:ext cx="1005556" cy="1178054"/>
              </a:xfrm>
              <a:custGeom>
                <a:avLst/>
                <a:gdLst/>
                <a:ahLst/>
                <a:cxnLst/>
                <a:rect l="l" t="t" r="r" b="b"/>
                <a:pathLst>
                  <a:path w="1765385" h="1958818">
                    <a:moveTo>
                      <a:pt x="0" y="0"/>
                    </a:moveTo>
                    <a:lnTo>
                      <a:pt x="1765385" y="0"/>
                    </a:lnTo>
                    <a:lnTo>
                      <a:pt x="1765385" y="1958818"/>
                    </a:lnTo>
                    <a:lnTo>
                      <a:pt x="0" y="1958818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6" cstate="print">
                  <a:extLst>
                    <a:ext uri="{96DAC541-7B7A-43D3-8B79-37D633B846F1}">
                      <asvg:svgBlip xmlns:asvg="http://schemas.microsoft.com/office/drawing/2016/SVG/main" xmlns="" r:embed="rId11"/>
                    </a:ext>
                  </a:extLst>
                </a:blip>
                <a:stretch>
                  <a:fillRect/>
                </a:stretch>
              </a:blipFill>
              <a:effectLst>
                <a:glow rad="101600">
                  <a:schemeClr val="bg1">
                    <a:alpha val="60000"/>
                  </a:schemeClr>
                </a:glow>
              </a:effectLst>
            </p:spPr>
          </p:sp>
          <p:sp>
            <p:nvSpPr>
              <p:cNvPr id="37" name="малина">
                <a:extLst>
                  <a:ext uri="{FF2B5EF4-FFF2-40B4-BE49-F238E27FC236}">
                    <a16:creationId xmlns:a16="http://schemas.microsoft.com/office/drawing/2014/main" id="{F159CCEE-8E1B-4C60-9A03-AEB2D88B7B09}"/>
                  </a:ext>
                </a:extLst>
              </p:cNvPr>
              <p:cNvSpPr/>
              <p:nvPr/>
            </p:nvSpPr>
            <p:spPr>
              <a:xfrm>
                <a:off x="14944030" y="4694769"/>
                <a:ext cx="1240092" cy="1353421"/>
              </a:xfrm>
              <a:custGeom>
                <a:avLst/>
                <a:gdLst/>
                <a:ahLst/>
                <a:cxnLst/>
                <a:rect l="l" t="t" r="r" b="b"/>
                <a:pathLst>
                  <a:path w="2316839" h="1722783">
                    <a:moveTo>
                      <a:pt x="0" y="0"/>
                    </a:moveTo>
                    <a:lnTo>
                      <a:pt x="2316839" y="0"/>
                    </a:lnTo>
                    <a:lnTo>
                      <a:pt x="2316839" y="1722782"/>
                    </a:lnTo>
                    <a:lnTo>
                      <a:pt x="0" y="172278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7" cstate="print"/>
                <a:stretch>
                  <a:fillRect r="-15285"/>
                </a:stretch>
              </a:blipFill>
              <a:effectLst>
                <a:glow rad="101600">
                  <a:schemeClr val="bg1">
                    <a:alpha val="40000"/>
                  </a:schemeClr>
                </a:glow>
              </a:effectLst>
            </p:spPr>
          </p:sp>
        </p:grpSp>
      </p:grpSp>
      <p:grpSp>
        <p:nvGrpSpPr>
          <p:cNvPr id="65" name="мал и под">
            <a:extLst>
              <a:ext uri="{FF2B5EF4-FFF2-40B4-BE49-F238E27FC236}">
                <a16:creationId xmlns:a16="http://schemas.microsoft.com/office/drawing/2014/main" id="{2AA7DFD8-56E0-4A12-AE9B-F627FBB42D07}"/>
              </a:ext>
            </a:extLst>
          </p:cNvPr>
          <p:cNvGrpSpPr/>
          <p:nvPr/>
        </p:nvGrpSpPr>
        <p:grpSpPr>
          <a:xfrm>
            <a:off x="12328035" y="3843968"/>
            <a:ext cx="5181600" cy="1351234"/>
            <a:chOff x="12389976" y="3147635"/>
            <a:chExt cx="5181600" cy="1351234"/>
          </a:xfrm>
        </p:grpSpPr>
        <p:sp>
          <p:nvSpPr>
            <p:cNvPr id="45" name="Прямоугольник: скругленные углы 44">
              <a:extLst>
                <a:ext uri="{FF2B5EF4-FFF2-40B4-BE49-F238E27FC236}">
                  <a16:creationId xmlns:a16="http://schemas.microsoft.com/office/drawing/2014/main" id="{EEF8E9AF-235D-4088-ABEF-0E29283DB5A5}"/>
                </a:ext>
              </a:extLst>
            </p:cNvPr>
            <p:cNvSpPr/>
            <p:nvPr/>
          </p:nvSpPr>
          <p:spPr>
            <a:xfrm>
              <a:off x="12389976" y="3147635"/>
              <a:ext cx="5181600" cy="1336046"/>
            </a:xfrm>
            <a:prstGeom prst="roundRect">
              <a:avLst/>
            </a:prstGeom>
            <a:solidFill>
              <a:schemeClr val="bg1">
                <a:alpha val="38000"/>
              </a:schemeClr>
            </a:solidFill>
            <a:ln>
              <a:solidFill>
                <a:srgbClr val="FFFF00"/>
              </a:solidFill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92742611-AD1C-44E4-8CAA-4371EEBF085F}"/>
                </a:ext>
              </a:extLst>
            </p:cNvPr>
            <p:cNvGrpSpPr/>
            <p:nvPr/>
          </p:nvGrpSpPr>
          <p:grpSpPr>
            <a:xfrm>
              <a:off x="13609012" y="3173650"/>
              <a:ext cx="2481269" cy="1325219"/>
              <a:chOff x="12353550" y="6115400"/>
              <a:chExt cx="2481269" cy="1325219"/>
            </a:xfrm>
          </p:grpSpPr>
          <p:sp>
            <p:nvSpPr>
              <p:cNvPr id="34" name="малина">
                <a:extLst>
                  <a:ext uri="{FF2B5EF4-FFF2-40B4-BE49-F238E27FC236}">
                    <a16:creationId xmlns:a16="http://schemas.microsoft.com/office/drawing/2014/main" id="{0A4F79A2-64DE-4073-BE1B-D263ABDF2620}"/>
                  </a:ext>
                </a:extLst>
              </p:cNvPr>
              <p:cNvSpPr/>
              <p:nvPr/>
            </p:nvSpPr>
            <p:spPr>
              <a:xfrm>
                <a:off x="12353550" y="6115400"/>
                <a:ext cx="1269851" cy="1325219"/>
              </a:xfrm>
              <a:custGeom>
                <a:avLst/>
                <a:gdLst/>
                <a:ahLst/>
                <a:cxnLst/>
                <a:rect l="l" t="t" r="r" b="b"/>
                <a:pathLst>
                  <a:path w="2316839" h="1722783">
                    <a:moveTo>
                      <a:pt x="0" y="0"/>
                    </a:moveTo>
                    <a:lnTo>
                      <a:pt x="2316839" y="0"/>
                    </a:lnTo>
                    <a:lnTo>
                      <a:pt x="2316839" y="1722782"/>
                    </a:lnTo>
                    <a:lnTo>
                      <a:pt x="0" y="172278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8" cstate="print"/>
                <a:stretch>
                  <a:fillRect r="-15285"/>
                </a:stretch>
              </a:blipFill>
              <a:effectLst>
                <a:glow rad="101600">
                  <a:schemeClr val="bg1">
                    <a:alpha val="40000"/>
                  </a:schemeClr>
                </a:glow>
              </a:effectLst>
            </p:spPr>
          </p:sp>
          <p:sp>
            <p:nvSpPr>
              <p:cNvPr id="35" name="подушка">
                <a:extLst>
                  <a:ext uri="{FF2B5EF4-FFF2-40B4-BE49-F238E27FC236}">
                    <a16:creationId xmlns:a16="http://schemas.microsoft.com/office/drawing/2014/main" id="{8D165AD9-177F-4A02-A03D-6F860F12E5E4}"/>
                  </a:ext>
                </a:extLst>
              </p:cNvPr>
              <p:cNvSpPr/>
              <p:nvPr/>
            </p:nvSpPr>
            <p:spPr>
              <a:xfrm>
                <a:off x="13855616" y="6271314"/>
                <a:ext cx="979203" cy="1013389"/>
              </a:xfrm>
              <a:custGeom>
                <a:avLst/>
                <a:gdLst/>
                <a:ahLst/>
                <a:cxnLst/>
                <a:rect l="l" t="t" r="r" b="b"/>
                <a:pathLst>
                  <a:path w="1908900" h="1722783">
                    <a:moveTo>
                      <a:pt x="0" y="0"/>
                    </a:moveTo>
                    <a:lnTo>
                      <a:pt x="1908900" y="0"/>
                    </a:lnTo>
                    <a:lnTo>
                      <a:pt x="1908900" y="1722782"/>
                    </a:lnTo>
                    <a:lnTo>
                      <a:pt x="0" y="172278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4" cstate="print"/>
                <a:stretch>
                  <a:fillRect/>
                </a:stretch>
              </a:blipFill>
              <a:effectLst>
                <a:glow rad="139700">
                  <a:schemeClr val="bg1">
                    <a:alpha val="40000"/>
                  </a:schemeClr>
                </a:glow>
              </a:effectLst>
            </p:spPr>
          </p:sp>
        </p:grpSp>
      </p:grpSp>
      <p:sp>
        <p:nvSpPr>
          <p:cNvPr id="61" name="Стрелка: шеврон 60">
            <a:extLst>
              <a:ext uri="{FF2B5EF4-FFF2-40B4-BE49-F238E27FC236}">
                <a16:creationId xmlns:a16="http://schemas.microsoft.com/office/drawing/2014/main" id="{36A3D9F7-59B2-4B09-86C9-B51A544B3174}"/>
              </a:ext>
            </a:extLst>
          </p:cNvPr>
          <p:cNvSpPr/>
          <p:nvPr/>
        </p:nvSpPr>
        <p:spPr>
          <a:xfrm rot="5400000">
            <a:off x="12538982" y="6023842"/>
            <a:ext cx="990327" cy="544913"/>
          </a:xfrm>
          <a:prstGeom prst="chevron">
            <a:avLst>
              <a:gd name="adj" fmla="val 93776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2" name="Стрелка: шеврон 61">
            <a:extLst>
              <a:ext uri="{FF2B5EF4-FFF2-40B4-BE49-F238E27FC236}">
                <a16:creationId xmlns:a16="http://schemas.microsoft.com/office/drawing/2014/main" id="{D7E6D69A-7BD8-490E-8BD8-B41EA11027EE}"/>
              </a:ext>
            </a:extLst>
          </p:cNvPr>
          <p:cNvSpPr/>
          <p:nvPr/>
        </p:nvSpPr>
        <p:spPr>
          <a:xfrm rot="5400000">
            <a:off x="12451864" y="4195112"/>
            <a:ext cx="990327" cy="544913"/>
          </a:xfrm>
          <a:prstGeom prst="chevron">
            <a:avLst>
              <a:gd name="adj" fmla="val 93776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  <p:bldLst>
      <p:bldP spid="23" grpId="0" animBg="1"/>
      <p:bldP spid="61" grpId="0" animBg="1"/>
      <p:bldP spid="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A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025796" y="32782"/>
            <a:ext cx="13262204" cy="9964263"/>
          </a:xfrm>
          <a:custGeom>
            <a:avLst/>
            <a:gdLst/>
            <a:ahLst/>
            <a:cxnLst/>
            <a:rect l="l" t="t" r="r" b="b"/>
            <a:pathLst>
              <a:path w="13262204" h="9964262">
                <a:moveTo>
                  <a:pt x="0" y="0"/>
                </a:moveTo>
                <a:lnTo>
                  <a:pt x="13262204" y="0"/>
                </a:lnTo>
                <a:lnTo>
                  <a:pt x="13262204" y="9964262"/>
                </a:lnTo>
                <a:lnTo>
                  <a:pt x="0" y="9964262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t="-3238" r="-21197"/>
            </a:stretch>
          </a:blipFill>
        </p:spPr>
      </p:sp>
      <p:sp>
        <p:nvSpPr>
          <p:cNvPr id="3" name="100500ш"/>
          <p:cNvSpPr/>
          <p:nvPr/>
        </p:nvSpPr>
        <p:spPr>
          <a:xfrm>
            <a:off x="7390081" y="1447600"/>
            <a:ext cx="3855825" cy="1711023"/>
          </a:xfrm>
          <a:custGeom>
            <a:avLst/>
            <a:gdLst/>
            <a:ahLst/>
            <a:cxnLst/>
            <a:rect l="l" t="t" r="r" b="b"/>
            <a:pathLst>
              <a:path w="3855825" h="1711022">
                <a:moveTo>
                  <a:pt x="0" y="0"/>
                </a:moveTo>
                <a:lnTo>
                  <a:pt x="3855825" y="0"/>
                </a:lnTo>
                <a:lnTo>
                  <a:pt x="3855825" y="1711023"/>
                </a:lnTo>
                <a:lnTo>
                  <a:pt x="0" y="1711023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</p:spPr>
      </p:sp>
      <p:sp>
        <p:nvSpPr>
          <p:cNvPr id="4" name="5000ш"/>
          <p:cNvSpPr/>
          <p:nvPr/>
        </p:nvSpPr>
        <p:spPr>
          <a:xfrm>
            <a:off x="740685" y="1466880"/>
            <a:ext cx="3855825" cy="1691743"/>
          </a:xfrm>
          <a:custGeom>
            <a:avLst/>
            <a:gdLst/>
            <a:ahLst/>
            <a:cxnLst/>
            <a:rect l="l" t="t" r="r" b="b"/>
            <a:pathLst>
              <a:path w="3855825" h="1691743">
                <a:moveTo>
                  <a:pt x="0" y="0"/>
                </a:moveTo>
                <a:lnTo>
                  <a:pt x="3855825" y="0"/>
                </a:lnTo>
                <a:lnTo>
                  <a:pt x="3855825" y="1691743"/>
                </a:lnTo>
                <a:lnTo>
                  <a:pt x="0" y="1691743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</p:spPr>
      </p:sp>
      <p:sp>
        <p:nvSpPr>
          <p:cNvPr id="5" name="1000ш"/>
          <p:cNvSpPr/>
          <p:nvPr/>
        </p:nvSpPr>
        <p:spPr>
          <a:xfrm>
            <a:off x="13446247" y="6989927"/>
            <a:ext cx="3855825" cy="1735121"/>
          </a:xfrm>
          <a:custGeom>
            <a:avLst/>
            <a:gdLst/>
            <a:ahLst/>
            <a:cxnLst/>
            <a:rect l="l" t="t" r="r" b="b"/>
            <a:pathLst>
              <a:path w="3855825" h="1735121">
                <a:moveTo>
                  <a:pt x="0" y="0"/>
                </a:moveTo>
                <a:lnTo>
                  <a:pt x="3855825" y="0"/>
                </a:lnTo>
                <a:lnTo>
                  <a:pt x="3855825" y="1735121"/>
                </a:lnTo>
                <a:lnTo>
                  <a:pt x="0" y="1735121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/>
            <a:stretch>
              <a:fillRect/>
            </a:stretch>
          </a:blipFill>
        </p:spPr>
        <p:txBody>
          <a:bodyPr/>
          <a:lstStyle/>
          <a:p>
            <a:r>
              <a:rPr lang="ru-RU" dirty="0"/>
              <a:t>1000ш</a:t>
            </a:r>
          </a:p>
        </p:txBody>
      </p:sp>
      <p:sp>
        <p:nvSpPr>
          <p:cNvPr id="6" name="доллш"/>
          <p:cNvSpPr/>
          <p:nvPr/>
        </p:nvSpPr>
        <p:spPr>
          <a:xfrm>
            <a:off x="11049000" y="4110905"/>
            <a:ext cx="3855825" cy="1658005"/>
          </a:xfrm>
          <a:custGeom>
            <a:avLst/>
            <a:gdLst/>
            <a:ahLst/>
            <a:cxnLst/>
            <a:rect l="l" t="t" r="r" b="b"/>
            <a:pathLst>
              <a:path w="3855825" h="1658005">
                <a:moveTo>
                  <a:pt x="0" y="0"/>
                </a:moveTo>
                <a:lnTo>
                  <a:pt x="3855825" y="0"/>
                </a:lnTo>
                <a:lnTo>
                  <a:pt x="3855825" y="1658005"/>
                </a:lnTo>
                <a:lnTo>
                  <a:pt x="0" y="1658005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/>
            <a:stretch>
              <a:fillRect/>
            </a:stretch>
          </a:blipFill>
        </p:spPr>
      </p:sp>
      <p:sp>
        <p:nvSpPr>
          <p:cNvPr id="7" name="1000н"/>
          <p:cNvSpPr/>
          <p:nvPr/>
        </p:nvSpPr>
        <p:spPr>
          <a:xfrm>
            <a:off x="985928" y="6989927"/>
            <a:ext cx="3855825" cy="1678891"/>
          </a:xfrm>
          <a:custGeom>
            <a:avLst/>
            <a:gdLst/>
            <a:ahLst/>
            <a:cxnLst/>
            <a:rect l="l" t="t" r="r" b="b"/>
            <a:pathLst>
              <a:path w="3855825" h="1678890">
                <a:moveTo>
                  <a:pt x="0" y="0"/>
                </a:moveTo>
                <a:lnTo>
                  <a:pt x="3855825" y="0"/>
                </a:lnTo>
                <a:lnTo>
                  <a:pt x="3855825" y="1678890"/>
                </a:lnTo>
                <a:lnTo>
                  <a:pt x="0" y="1678890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print"/>
            <a:stretch>
              <a:fillRect/>
            </a:stretch>
          </a:blipFill>
        </p:spPr>
      </p:sp>
      <p:sp>
        <p:nvSpPr>
          <p:cNvPr id="8" name="500н"/>
          <p:cNvSpPr/>
          <p:nvPr/>
        </p:nvSpPr>
        <p:spPr>
          <a:xfrm>
            <a:off x="13610191" y="1445719"/>
            <a:ext cx="3855825" cy="1682505"/>
          </a:xfrm>
          <a:custGeom>
            <a:avLst/>
            <a:gdLst/>
            <a:ahLst/>
            <a:cxnLst/>
            <a:rect l="l" t="t" r="r" b="b"/>
            <a:pathLst>
              <a:path w="3855825" h="1682505">
                <a:moveTo>
                  <a:pt x="0" y="0"/>
                </a:moveTo>
                <a:lnTo>
                  <a:pt x="3855825" y="0"/>
                </a:lnTo>
                <a:lnTo>
                  <a:pt x="3855825" y="1682505"/>
                </a:lnTo>
                <a:lnTo>
                  <a:pt x="0" y="1682505"/>
                </a:lnTo>
                <a:lnTo>
                  <a:pt x="0" y="0"/>
                </a:lnTo>
                <a:close/>
              </a:path>
            </a:pathLst>
          </a:custGeom>
          <a:blipFill>
            <a:blip r:embed="rId9" cstate="print"/>
            <a:stretch>
              <a:fillRect l="-2561" t="-6356" r="-102561" b="-106356"/>
            </a:stretch>
          </a:blipFill>
        </p:spPr>
      </p:sp>
      <p:sp>
        <p:nvSpPr>
          <p:cNvPr id="9" name="5000н"/>
          <p:cNvSpPr/>
          <p:nvPr/>
        </p:nvSpPr>
        <p:spPr>
          <a:xfrm rot="5400000">
            <a:off x="5540928" y="2945172"/>
            <a:ext cx="1668664" cy="3855825"/>
          </a:xfrm>
          <a:custGeom>
            <a:avLst/>
            <a:gdLst/>
            <a:ahLst/>
            <a:cxnLst/>
            <a:rect l="l" t="t" r="r" b="b"/>
            <a:pathLst>
              <a:path w="1668664" h="3855825">
                <a:moveTo>
                  <a:pt x="0" y="0"/>
                </a:moveTo>
                <a:lnTo>
                  <a:pt x="1668664" y="0"/>
                </a:lnTo>
                <a:lnTo>
                  <a:pt x="1668664" y="3855825"/>
                </a:lnTo>
                <a:lnTo>
                  <a:pt x="0" y="3855825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print"/>
            <a:stretch>
              <a:fillRect l="-328528" t="-3369" r="-7785" b="-1426"/>
            </a:stretch>
          </a:blipFill>
        </p:spPr>
      </p:sp>
      <p:sp>
        <p:nvSpPr>
          <p:cNvPr id="10" name="мишка"/>
          <p:cNvSpPr/>
          <p:nvPr/>
        </p:nvSpPr>
        <p:spPr>
          <a:xfrm>
            <a:off x="7133695" y="6232614"/>
            <a:ext cx="4136024" cy="4086047"/>
          </a:xfrm>
          <a:custGeom>
            <a:avLst/>
            <a:gdLst/>
            <a:ahLst/>
            <a:cxnLst/>
            <a:rect l="l" t="t" r="r" b="b"/>
            <a:pathLst>
              <a:path w="4136024" h="4086047">
                <a:moveTo>
                  <a:pt x="0" y="0"/>
                </a:moveTo>
                <a:lnTo>
                  <a:pt x="4136025" y="0"/>
                </a:lnTo>
                <a:lnTo>
                  <a:pt x="4136025" y="4086047"/>
                </a:lnTo>
                <a:lnTo>
                  <a:pt x="0" y="4086047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print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78DF115-E440-42AE-AE23-B96A238C647B}"/>
              </a:ext>
            </a:extLst>
          </p:cNvPr>
          <p:cNvSpPr/>
          <p:nvPr/>
        </p:nvSpPr>
        <p:spPr>
          <a:xfrm>
            <a:off x="0" y="-1"/>
            <a:ext cx="18288000" cy="1145265"/>
          </a:xfrm>
          <a:prstGeom prst="rect">
            <a:avLst/>
          </a:prstGeom>
          <a:solidFill>
            <a:srgbClr val="FFC10E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МЕДВЕЖОНОК  ЗАПУТАЛСЯ В КУПЮРАХ.: КАКИЕ  ДЕНЬГИ  НАСТОЯЩИЕ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, </a:t>
            </a:r>
            <a:endParaRPr lang="ru-RU" sz="2800" b="1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А  С КАКИМИ МОЖНО 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ИГРАТЬ С ДРУЗЬМИ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.. ПОМОГИ  ВЫБРАТЬ  ТОЛЬКО  НАСТОЯЩИЕ.</a:t>
            </a:r>
            <a:endParaRPr lang="ru-RU" sz="28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D7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5347"/>
            <a:ext cx="18297504" cy="10292347"/>
          </a:xfrm>
          <a:custGeom>
            <a:avLst/>
            <a:gdLst/>
            <a:ahLst/>
            <a:cxnLst/>
            <a:rect l="l" t="t" r="r" b="b"/>
            <a:pathLst>
              <a:path w="18297504" h="10292346">
                <a:moveTo>
                  <a:pt x="0" y="0"/>
                </a:moveTo>
                <a:lnTo>
                  <a:pt x="18297504" y="0"/>
                </a:lnTo>
                <a:lnTo>
                  <a:pt x="18297504" y="10292346"/>
                </a:lnTo>
                <a:lnTo>
                  <a:pt x="0" y="10292346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295400" y="1368814"/>
            <a:ext cx="16355507" cy="4391295"/>
            <a:chOff x="0" y="0"/>
            <a:chExt cx="1352616" cy="183761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52616" cy="1837619"/>
            </a:xfrm>
            <a:custGeom>
              <a:avLst/>
              <a:gdLst/>
              <a:ahLst/>
              <a:cxnLst/>
              <a:rect l="l" t="t" r="r" b="b"/>
              <a:pathLst>
                <a:path w="1352616" h="1837619">
                  <a:moveTo>
                    <a:pt x="76881" y="0"/>
                  </a:moveTo>
                  <a:lnTo>
                    <a:pt x="1275735" y="0"/>
                  </a:lnTo>
                  <a:cubicBezTo>
                    <a:pt x="1296125" y="0"/>
                    <a:pt x="1315680" y="8100"/>
                    <a:pt x="1330098" y="22518"/>
                  </a:cubicBezTo>
                  <a:cubicBezTo>
                    <a:pt x="1344516" y="36936"/>
                    <a:pt x="1352616" y="56491"/>
                    <a:pt x="1352616" y="76881"/>
                  </a:cubicBezTo>
                  <a:lnTo>
                    <a:pt x="1352616" y="1760738"/>
                  </a:lnTo>
                  <a:cubicBezTo>
                    <a:pt x="1352616" y="1781128"/>
                    <a:pt x="1344516" y="1800683"/>
                    <a:pt x="1330098" y="1815101"/>
                  </a:cubicBezTo>
                  <a:cubicBezTo>
                    <a:pt x="1315680" y="1829519"/>
                    <a:pt x="1296125" y="1837619"/>
                    <a:pt x="1275735" y="1837619"/>
                  </a:cubicBezTo>
                  <a:lnTo>
                    <a:pt x="76881" y="1837619"/>
                  </a:lnTo>
                  <a:cubicBezTo>
                    <a:pt x="56491" y="1837619"/>
                    <a:pt x="36936" y="1829519"/>
                    <a:pt x="22518" y="1815101"/>
                  </a:cubicBezTo>
                  <a:cubicBezTo>
                    <a:pt x="8100" y="1800683"/>
                    <a:pt x="0" y="1781128"/>
                    <a:pt x="0" y="1760738"/>
                  </a:cubicBezTo>
                  <a:lnTo>
                    <a:pt x="0" y="76881"/>
                  </a:lnTo>
                  <a:cubicBezTo>
                    <a:pt x="0" y="56491"/>
                    <a:pt x="8100" y="36936"/>
                    <a:pt x="22518" y="22518"/>
                  </a:cubicBezTo>
                  <a:cubicBezTo>
                    <a:pt x="36936" y="8100"/>
                    <a:pt x="56491" y="0"/>
                    <a:pt x="76881" y="0"/>
                  </a:cubicBezTo>
                  <a:close/>
                </a:path>
              </a:pathLst>
            </a:custGeom>
            <a:solidFill>
              <a:srgbClr val="5CE1E6">
                <a:alpha val="86667"/>
              </a:srgbClr>
            </a:solidFill>
            <a:ln w="200025" cap="rnd">
              <a:solidFill>
                <a:srgbClr val="F4D44B">
                  <a:alpha val="86667"/>
                </a:srgbClr>
              </a:solidFill>
              <a:prstDash val="solid"/>
              <a:round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352616" cy="18757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3" name="боты"/>
          <p:cNvSpPr/>
          <p:nvPr/>
        </p:nvSpPr>
        <p:spPr>
          <a:xfrm>
            <a:off x="2250013" y="1686454"/>
            <a:ext cx="1255817" cy="1006937"/>
          </a:xfrm>
          <a:custGeom>
            <a:avLst/>
            <a:gdLst/>
            <a:ahLst/>
            <a:cxnLst/>
            <a:rect l="l" t="t" r="r" b="b"/>
            <a:pathLst>
              <a:path w="1255817" h="1006937">
                <a:moveTo>
                  <a:pt x="0" y="0"/>
                </a:moveTo>
                <a:lnTo>
                  <a:pt x="1255817" y="0"/>
                </a:lnTo>
                <a:lnTo>
                  <a:pt x="1255817" y="1006936"/>
                </a:lnTo>
                <a:lnTo>
                  <a:pt x="0" y="1006936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14" name="качел"/>
          <p:cNvSpPr/>
          <p:nvPr/>
        </p:nvSpPr>
        <p:spPr>
          <a:xfrm>
            <a:off x="8970745" y="4118696"/>
            <a:ext cx="1266571" cy="1496687"/>
          </a:xfrm>
          <a:custGeom>
            <a:avLst/>
            <a:gdLst/>
            <a:ahLst/>
            <a:cxnLst/>
            <a:rect l="l" t="t" r="r" b="b"/>
            <a:pathLst>
              <a:path w="1266571" h="1496686">
                <a:moveTo>
                  <a:pt x="0" y="0"/>
                </a:moveTo>
                <a:lnTo>
                  <a:pt x="1266570" y="0"/>
                </a:lnTo>
                <a:lnTo>
                  <a:pt x="1266570" y="1496686"/>
                </a:lnTo>
                <a:lnTo>
                  <a:pt x="0" y="1496686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15" name="кукла4"/>
          <p:cNvSpPr/>
          <p:nvPr/>
        </p:nvSpPr>
        <p:spPr>
          <a:xfrm>
            <a:off x="4806431" y="4241086"/>
            <a:ext cx="1151520" cy="1377005"/>
          </a:xfrm>
          <a:custGeom>
            <a:avLst/>
            <a:gdLst/>
            <a:ahLst/>
            <a:cxnLst/>
            <a:rect l="l" t="t" r="r" b="b"/>
            <a:pathLst>
              <a:path w="1151520" h="1377005">
                <a:moveTo>
                  <a:pt x="0" y="0"/>
                </a:moveTo>
                <a:lnTo>
                  <a:pt x="1151520" y="0"/>
                </a:lnTo>
                <a:lnTo>
                  <a:pt x="1151520" y="1377005"/>
                </a:lnTo>
                <a:lnTo>
                  <a:pt x="0" y="1377005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/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16" name="салат"/>
          <p:cNvSpPr/>
          <p:nvPr/>
        </p:nvSpPr>
        <p:spPr>
          <a:xfrm>
            <a:off x="13592574" y="1724851"/>
            <a:ext cx="1342271" cy="1040260"/>
          </a:xfrm>
          <a:custGeom>
            <a:avLst/>
            <a:gdLst/>
            <a:ahLst/>
            <a:cxnLst/>
            <a:rect l="l" t="t" r="r" b="b"/>
            <a:pathLst>
              <a:path w="1342271" h="1040260">
                <a:moveTo>
                  <a:pt x="0" y="0"/>
                </a:moveTo>
                <a:lnTo>
                  <a:pt x="1342271" y="0"/>
                </a:lnTo>
                <a:lnTo>
                  <a:pt x="1342271" y="1040260"/>
                </a:lnTo>
                <a:lnTo>
                  <a:pt x="0" y="1040260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print"/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17" name="авто"/>
          <p:cNvSpPr/>
          <p:nvPr/>
        </p:nvSpPr>
        <p:spPr>
          <a:xfrm>
            <a:off x="1672660" y="3620531"/>
            <a:ext cx="1778007" cy="1309057"/>
          </a:xfrm>
          <a:custGeom>
            <a:avLst/>
            <a:gdLst/>
            <a:ahLst/>
            <a:cxnLst/>
            <a:rect l="l" t="t" r="r" b="b"/>
            <a:pathLst>
              <a:path w="1778006" h="1309057">
                <a:moveTo>
                  <a:pt x="0" y="0"/>
                </a:moveTo>
                <a:lnTo>
                  <a:pt x="1778006" y="0"/>
                </a:lnTo>
                <a:lnTo>
                  <a:pt x="1778006" y="1309057"/>
                </a:lnTo>
                <a:lnTo>
                  <a:pt x="0" y="1309057"/>
                </a:lnTo>
                <a:lnTo>
                  <a:pt x="0" y="0"/>
                </a:lnTo>
                <a:close/>
              </a:path>
            </a:pathLst>
          </a:custGeom>
          <a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18" name="стиралка"/>
          <p:cNvSpPr/>
          <p:nvPr/>
        </p:nvSpPr>
        <p:spPr>
          <a:xfrm>
            <a:off x="11576961" y="2693391"/>
            <a:ext cx="1084469" cy="1376225"/>
          </a:xfrm>
          <a:custGeom>
            <a:avLst/>
            <a:gdLst/>
            <a:ahLst/>
            <a:cxnLst/>
            <a:rect l="l" t="t" r="r" b="b"/>
            <a:pathLst>
              <a:path w="825070" h="1036195">
                <a:moveTo>
                  <a:pt x="0" y="0"/>
                </a:moveTo>
                <a:lnTo>
                  <a:pt x="825070" y="0"/>
                </a:lnTo>
                <a:lnTo>
                  <a:pt x="825070" y="1036195"/>
                </a:lnTo>
                <a:lnTo>
                  <a:pt x="0" y="1036195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print"/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20" name="табл"/>
          <p:cNvSpPr/>
          <p:nvPr/>
        </p:nvSpPr>
        <p:spPr>
          <a:xfrm>
            <a:off x="15984731" y="4092308"/>
            <a:ext cx="1259075" cy="1309057"/>
          </a:xfrm>
          <a:custGeom>
            <a:avLst/>
            <a:gdLst/>
            <a:ahLst/>
            <a:cxnLst/>
            <a:rect l="l" t="t" r="r" b="b"/>
            <a:pathLst>
              <a:path w="1259075" h="1309057">
                <a:moveTo>
                  <a:pt x="0" y="0"/>
                </a:moveTo>
                <a:lnTo>
                  <a:pt x="1259074" y="0"/>
                </a:lnTo>
                <a:lnTo>
                  <a:pt x="1259074" y="1309057"/>
                </a:lnTo>
                <a:lnTo>
                  <a:pt x="0" y="1309057"/>
                </a:lnTo>
                <a:lnTo>
                  <a:pt x="0" y="0"/>
                </a:lnTo>
                <a:close/>
              </a:path>
            </a:pathLst>
          </a:custGeom>
          <a:blipFill>
            <a:blip r:embed="rId12" cstate="print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22" name="дом"/>
          <p:cNvSpPr/>
          <p:nvPr/>
        </p:nvSpPr>
        <p:spPr>
          <a:xfrm>
            <a:off x="8469538" y="1674441"/>
            <a:ext cx="1862999" cy="1974037"/>
          </a:xfrm>
          <a:custGeom>
            <a:avLst/>
            <a:gdLst/>
            <a:ahLst/>
            <a:cxnLst/>
            <a:rect l="l" t="t" r="r" b="b"/>
            <a:pathLst>
              <a:path w="1862998" h="1974037">
                <a:moveTo>
                  <a:pt x="0" y="0"/>
                </a:moveTo>
                <a:lnTo>
                  <a:pt x="1862997" y="0"/>
                </a:lnTo>
                <a:lnTo>
                  <a:pt x="1862997" y="1974038"/>
                </a:lnTo>
                <a:lnTo>
                  <a:pt x="0" y="1974038"/>
                </a:lnTo>
                <a:lnTo>
                  <a:pt x="0" y="0"/>
                </a:lnTo>
                <a:close/>
              </a:path>
            </a:pathLst>
          </a:custGeom>
          <a:blipFill>
            <a:blip r:embed="rId14" cstate="print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23" name="пирамид"/>
          <p:cNvSpPr/>
          <p:nvPr/>
        </p:nvSpPr>
        <p:spPr>
          <a:xfrm>
            <a:off x="16026993" y="1954501"/>
            <a:ext cx="1034963" cy="1176093"/>
          </a:xfrm>
          <a:custGeom>
            <a:avLst/>
            <a:gdLst/>
            <a:ahLst/>
            <a:cxnLst/>
            <a:rect l="l" t="t" r="r" b="b"/>
            <a:pathLst>
              <a:path w="1034962" h="1176093">
                <a:moveTo>
                  <a:pt x="0" y="0"/>
                </a:moveTo>
                <a:lnTo>
                  <a:pt x="1034962" y="0"/>
                </a:lnTo>
                <a:lnTo>
                  <a:pt x="1034962" y="1176093"/>
                </a:lnTo>
                <a:lnTo>
                  <a:pt x="0" y="1176093"/>
                </a:lnTo>
                <a:lnTo>
                  <a:pt x="0" y="0"/>
                </a:lnTo>
                <a:close/>
              </a:path>
            </a:pathLst>
          </a:custGeom>
          <a:blipFill>
            <a:blip r:embed="rId16" cstate="print"/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26" name="карус"/>
          <p:cNvSpPr/>
          <p:nvPr/>
        </p:nvSpPr>
        <p:spPr>
          <a:xfrm>
            <a:off x="5591407" y="1686454"/>
            <a:ext cx="1785983" cy="1899981"/>
          </a:xfrm>
          <a:custGeom>
            <a:avLst/>
            <a:gdLst/>
            <a:ahLst/>
            <a:cxnLst/>
            <a:rect l="l" t="t" r="r" b="b"/>
            <a:pathLst>
              <a:path w="1785982" h="1899981">
                <a:moveTo>
                  <a:pt x="0" y="0"/>
                </a:moveTo>
                <a:lnTo>
                  <a:pt x="1785982" y="0"/>
                </a:lnTo>
                <a:lnTo>
                  <a:pt x="1785982" y="1899981"/>
                </a:lnTo>
                <a:lnTo>
                  <a:pt x="0" y="1899981"/>
                </a:lnTo>
                <a:lnTo>
                  <a:pt x="0" y="0"/>
                </a:lnTo>
                <a:close/>
              </a:path>
            </a:pathLst>
          </a:custGeom>
          <a:blipFill>
            <a:blip r:embed="rId17" cstate="print">
              <a:extLs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27" name="морож"/>
          <p:cNvSpPr/>
          <p:nvPr/>
        </p:nvSpPr>
        <p:spPr>
          <a:xfrm>
            <a:off x="13592574" y="4021619"/>
            <a:ext cx="861831" cy="1309057"/>
          </a:xfrm>
          <a:custGeom>
            <a:avLst/>
            <a:gdLst/>
            <a:ahLst/>
            <a:cxnLst/>
            <a:rect l="l" t="t" r="r" b="b"/>
            <a:pathLst>
              <a:path w="861830" h="1309057">
                <a:moveTo>
                  <a:pt x="0" y="0"/>
                </a:moveTo>
                <a:lnTo>
                  <a:pt x="861830" y="0"/>
                </a:lnTo>
                <a:lnTo>
                  <a:pt x="861830" y="1309057"/>
                </a:lnTo>
                <a:lnTo>
                  <a:pt x="0" y="1309057"/>
                </a:lnTo>
                <a:lnTo>
                  <a:pt x="0" y="0"/>
                </a:lnTo>
                <a:close/>
              </a:path>
            </a:pathLst>
          </a:custGeom>
          <a:blipFill>
            <a:blip r:embed="rId19" cstate="print">
              <a:extLst>
                <a:ext uri="{96DAC541-7B7A-43D3-8B79-37D633B846F1}">
                  <asvg:svgBlip xmlns:asvg="http://schemas.microsoft.com/office/drawing/2016/SVG/main" xmlns="" r:embed="rId20"/>
                </a:ext>
              </a:extLst>
            </a:blip>
            <a:stretch>
              <a:fillRect/>
            </a:stretch>
          </a:blipFill>
        </p:spPr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7BAAE697-48BA-41FC-8DFF-AB16AE648F0B}"/>
              </a:ext>
            </a:extLst>
          </p:cNvPr>
          <p:cNvGrpSpPr/>
          <p:nvPr/>
        </p:nvGrpSpPr>
        <p:grpSpPr>
          <a:xfrm>
            <a:off x="5348445" y="6351677"/>
            <a:ext cx="3853365" cy="3763453"/>
            <a:chOff x="5348445" y="6351677"/>
            <a:chExt cx="3853365" cy="3763453"/>
          </a:xfrm>
        </p:grpSpPr>
        <p:sp>
          <p:nvSpPr>
            <p:cNvPr id="10" name="зая надо"/>
            <p:cNvSpPr/>
            <p:nvPr/>
          </p:nvSpPr>
          <p:spPr>
            <a:xfrm>
              <a:off x="5348445" y="6351677"/>
              <a:ext cx="3853365" cy="3763453"/>
            </a:xfrm>
            <a:custGeom>
              <a:avLst/>
              <a:gdLst/>
              <a:ahLst/>
              <a:cxnLst/>
              <a:rect l="l" t="t" r="r" b="b"/>
              <a:pathLst>
                <a:path w="3853365" h="3763453">
                  <a:moveTo>
                    <a:pt x="0" y="0"/>
                  </a:moveTo>
                  <a:lnTo>
                    <a:pt x="3853365" y="0"/>
                  </a:lnTo>
                  <a:lnTo>
                    <a:pt x="3853365" y="3763453"/>
                  </a:lnTo>
                  <a:lnTo>
                    <a:pt x="0" y="37634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 cstate="print">
                <a:extLst>
                  <a:ext uri="{96DAC541-7B7A-43D3-8B79-37D633B846F1}">
                    <asvg:svgBlip xmlns:asvg="http://schemas.microsoft.com/office/drawing/2016/SVG/main" xmlns="" r:embed="rId2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Прямоугольник: скругленные углы 20">
              <a:extLst>
                <a:ext uri="{FF2B5EF4-FFF2-40B4-BE49-F238E27FC236}">
                  <a16:creationId xmlns:a16="http://schemas.microsoft.com/office/drawing/2014/main" id="{9E9A32E1-DD5E-46C2-A673-32BE4F00F111}"/>
                </a:ext>
              </a:extLst>
            </p:cNvPr>
            <p:cNvSpPr/>
            <p:nvPr/>
          </p:nvSpPr>
          <p:spPr>
            <a:xfrm rot="347188">
              <a:off x="6279538" y="7252017"/>
              <a:ext cx="1953452" cy="473759"/>
            </a:xfrm>
            <a:prstGeom prst="roundRect">
              <a:avLst/>
            </a:prstGeom>
            <a:solidFill>
              <a:srgbClr val="F89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>
                  <a:solidFill>
                    <a:schemeClr val="accent4">
                      <a:lumMod val="75000"/>
                    </a:schemeClr>
                  </a:solidFill>
                  <a:latin typeface="Arial Black" panose="020B0A04020102020204" pitchFamily="34" charset="0"/>
                </a:rPr>
                <a:t>НАДО</a:t>
              </a: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68661654-496B-4802-AF05-47D905D41FCC}"/>
              </a:ext>
            </a:extLst>
          </p:cNvPr>
          <p:cNvGrpSpPr/>
          <p:nvPr/>
        </p:nvGrpSpPr>
        <p:grpSpPr>
          <a:xfrm>
            <a:off x="9501825" y="6210300"/>
            <a:ext cx="3013367" cy="3843117"/>
            <a:chOff x="9501825" y="6210300"/>
            <a:chExt cx="3013367" cy="3843117"/>
          </a:xfrm>
        </p:grpSpPr>
        <p:grpSp>
          <p:nvGrpSpPr>
            <p:cNvPr id="28" name="зая хочу">
              <a:extLst>
                <a:ext uri="{FF2B5EF4-FFF2-40B4-BE49-F238E27FC236}">
                  <a16:creationId xmlns:a16="http://schemas.microsoft.com/office/drawing/2014/main" id="{70F70D9E-3A4C-4C29-84CD-6276A36AD88D}"/>
                </a:ext>
              </a:extLst>
            </p:cNvPr>
            <p:cNvGrpSpPr/>
            <p:nvPr/>
          </p:nvGrpSpPr>
          <p:grpSpPr>
            <a:xfrm>
              <a:off x="9501825" y="6210300"/>
              <a:ext cx="3013367" cy="3843117"/>
              <a:chOff x="10872310" y="6382171"/>
              <a:chExt cx="3013367" cy="3843117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10974516" y="6382171"/>
                <a:ext cx="2911161" cy="3843117"/>
              </a:xfrm>
              <a:custGeom>
                <a:avLst/>
                <a:gdLst/>
                <a:ahLst/>
                <a:cxnLst/>
                <a:rect l="l" t="t" r="r" b="b"/>
                <a:pathLst>
                  <a:path w="2911161" h="3843117">
                    <a:moveTo>
                      <a:pt x="0" y="0"/>
                    </a:moveTo>
                    <a:lnTo>
                      <a:pt x="2911162" y="0"/>
                    </a:lnTo>
                    <a:lnTo>
                      <a:pt x="2911162" y="3843117"/>
                    </a:lnTo>
                    <a:lnTo>
                      <a:pt x="0" y="384311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3" cstate="print">
                  <a:extLst>
                    <a:ext uri="{96DAC541-7B7A-43D3-8B79-37D633B846F1}">
                      <asvg:svgBlip xmlns:asvg="http://schemas.microsoft.com/office/drawing/2016/SVG/main" xmlns="" r:embed="rId24"/>
                    </a:ext>
                  </a:extLst>
                </a:blip>
                <a:stretch>
                  <a:fillRect/>
                </a:stretch>
              </a:blipFill>
            </p:spPr>
          </p:sp>
          <p:sp>
            <p:nvSpPr>
              <p:cNvPr id="11" name="Freeform 11"/>
              <p:cNvSpPr/>
              <p:nvPr/>
            </p:nvSpPr>
            <p:spPr>
              <a:xfrm rot="-3305280">
                <a:off x="11211242" y="8553422"/>
                <a:ext cx="1003758" cy="1681621"/>
              </a:xfrm>
              <a:custGeom>
                <a:avLst/>
                <a:gdLst/>
                <a:ahLst/>
                <a:cxnLst/>
                <a:rect l="l" t="t" r="r" b="b"/>
                <a:pathLst>
                  <a:path w="1003758" h="1681621">
                    <a:moveTo>
                      <a:pt x="0" y="0"/>
                    </a:moveTo>
                    <a:lnTo>
                      <a:pt x="1003758" y="0"/>
                    </a:lnTo>
                    <a:lnTo>
                      <a:pt x="1003758" y="1681621"/>
                    </a:lnTo>
                    <a:lnTo>
                      <a:pt x="0" y="168162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5" cstate="print"/>
                <a:stretch>
                  <a:fillRect/>
                </a:stretch>
              </a:blipFill>
            </p:spPr>
          </p:sp>
          <p:sp>
            <p:nvSpPr>
              <p:cNvPr id="12" name="Freeform 12"/>
              <p:cNvSpPr/>
              <p:nvPr/>
            </p:nvSpPr>
            <p:spPr>
              <a:xfrm rot="756313">
                <a:off x="11355904" y="6797260"/>
                <a:ext cx="1889968" cy="1316105"/>
              </a:xfrm>
              <a:custGeom>
                <a:avLst/>
                <a:gdLst/>
                <a:ahLst/>
                <a:cxnLst/>
                <a:rect l="l" t="t" r="r" b="b"/>
                <a:pathLst>
                  <a:path w="1889968" h="1316105">
                    <a:moveTo>
                      <a:pt x="0" y="0"/>
                    </a:moveTo>
                    <a:lnTo>
                      <a:pt x="1889968" y="0"/>
                    </a:lnTo>
                    <a:lnTo>
                      <a:pt x="1889968" y="1316105"/>
                    </a:lnTo>
                    <a:lnTo>
                      <a:pt x="0" y="1316105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6" cstate="print">
                  <a:extLst>
                    <a:ext uri="{96DAC541-7B7A-43D3-8B79-37D633B846F1}">
                      <asvg:svgBlip xmlns:asvg="http://schemas.microsoft.com/office/drawing/2016/SVG/main" xmlns="" r:embed="rId27"/>
                    </a:ext>
                  </a:extLst>
                </a:blip>
                <a:stretch>
                  <a:fillRect/>
                </a:stretch>
              </a:blipFill>
            </p:spPr>
          </p:sp>
        </p:grpSp>
        <p:sp>
          <p:nvSpPr>
            <p:cNvPr id="29" name="Прямоугольник: скругленные углы 28">
              <a:extLst>
                <a:ext uri="{FF2B5EF4-FFF2-40B4-BE49-F238E27FC236}">
                  <a16:creationId xmlns:a16="http://schemas.microsoft.com/office/drawing/2014/main" id="{53B74865-7A15-418B-8F35-C8DCEB8ADC7F}"/>
                </a:ext>
              </a:extLst>
            </p:cNvPr>
            <p:cNvSpPr/>
            <p:nvPr/>
          </p:nvSpPr>
          <p:spPr>
            <a:xfrm>
              <a:off x="10316474" y="7349285"/>
              <a:ext cx="1486274" cy="473759"/>
            </a:xfrm>
            <a:prstGeom prst="roundRect">
              <a:avLst/>
            </a:prstGeom>
            <a:solidFill>
              <a:srgbClr val="F89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>
                  <a:solidFill>
                    <a:schemeClr val="accent4">
                      <a:lumMod val="75000"/>
                    </a:schemeClr>
                  </a:solidFill>
                  <a:latin typeface="Arial Black" panose="020B0A04020102020204" pitchFamily="34" charset="0"/>
                </a:rPr>
                <a:t>ХОЧУ</a:t>
              </a:r>
            </a:p>
          </p:txBody>
        </p:sp>
      </p:grp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366C232B-1E0C-453C-8CEA-8EDD568B158B}"/>
              </a:ext>
            </a:extLst>
          </p:cNvPr>
          <p:cNvSpPr/>
          <p:nvPr/>
        </p:nvSpPr>
        <p:spPr>
          <a:xfrm>
            <a:off x="0" y="19518"/>
            <a:ext cx="18288000" cy="1085382"/>
          </a:xfrm>
          <a:prstGeom prst="rect">
            <a:avLst/>
          </a:prstGeom>
          <a:solidFill>
            <a:srgbClr val="FFC10E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ЗАЙЧАТА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ВЫБИРАЮТ  СЕБЕ  ТОВАРЫ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: КАПРИЗНЫЙ ЗАЙЧОНОК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ХОЧУ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–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ВЫБИРАЕТ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ТО, ЧТО ХОЧЕТСЯ,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А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СЕРЬЕЗНЫЙ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ЗАЙЧИК 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НАДО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–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ВЫБИРАЕТ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ТО, ЧТО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НЕОБХОДИМО  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ДЛЯ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ЖИЗНИ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. </a:t>
            </a: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 ПОМОГИ  ИМ</a:t>
            </a: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.</a:t>
            </a:r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id="{619715FF-3963-41E1-B74C-17ED64CFE8AC}"/>
              </a:ext>
            </a:extLst>
          </p:cNvPr>
          <p:cNvSpPr/>
          <p:nvPr/>
        </p:nvSpPr>
        <p:spPr>
          <a:xfrm>
            <a:off x="838200" y="6210300"/>
            <a:ext cx="4108024" cy="3843117"/>
          </a:xfrm>
          <a:custGeom>
            <a:avLst/>
            <a:gdLst>
              <a:gd name="connsiteX0" fmla="*/ 0 w 4108024"/>
              <a:gd name="connsiteY0" fmla="*/ 640532 h 3843117"/>
              <a:gd name="connsiteX1" fmla="*/ 640532 w 4108024"/>
              <a:gd name="connsiteY1" fmla="*/ 0 h 3843117"/>
              <a:gd name="connsiteX2" fmla="*/ 1121115 w 4108024"/>
              <a:gd name="connsiteY2" fmla="*/ 0 h 3843117"/>
              <a:gd name="connsiteX3" fmla="*/ 1743046 w 4108024"/>
              <a:gd name="connsiteY3" fmla="*/ 0 h 3843117"/>
              <a:gd name="connsiteX4" fmla="*/ 2364978 w 4108024"/>
              <a:gd name="connsiteY4" fmla="*/ 0 h 3843117"/>
              <a:gd name="connsiteX5" fmla="*/ 2902100 w 4108024"/>
              <a:gd name="connsiteY5" fmla="*/ 0 h 3843117"/>
              <a:gd name="connsiteX6" fmla="*/ 3467492 w 4108024"/>
              <a:gd name="connsiteY6" fmla="*/ 0 h 3843117"/>
              <a:gd name="connsiteX7" fmla="*/ 4108024 w 4108024"/>
              <a:gd name="connsiteY7" fmla="*/ 640532 h 3843117"/>
              <a:gd name="connsiteX8" fmla="*/ 4108024 w 4108024"/>
              <a:gd name="connsiteY8" fmla="*/ 1204184 h 3843117"/>
              <a:gd name="connsiteX9" fmla="*/ 4108024 w 4108024"/>
              <a:gd name="connsiteY9" fmla="*/ 1819076 h 3843117"/>
              <a:gd name="connsiteX10" fmla="*/ 4108024 w 4108024"/>
              <a:gd name="connsiteY10" fmla="*/ 2459590 h 3843117"/>
              <a:gd name="connsiteX11" fmla="*/ 4108024 w 4108024"/>
              <a:gd name="connsiteY11" fmla="*/ 3202585 h 3843117"/>
              <a:gd name="connsiteX12" fmla="*/ 3467492 w 4108024"/>
              <a:gd name="connsiteY12" fmla="*/ 3843117 h 3843117"/>
              <a:gd name="connsiteX13" fmla="*/ 2986909 w 4108024"/>
              <a:gd name="connsiteY13" fmla="*/ 3843117 h 3843117"/>
              <a:gd name="connsiteX14" fmla="*/ 2364978 w 4108024"/>
              <a:gd name="connsiteY14" fmla="*/ 3843117 h 3843117"/>
              <a:gd name="connsiteX15" fmla="*/ 1856125 w 4108024"/>
              <a:gd name="connsiteY15" fmla="*/ 3843117 h 3843117"/>
              <a:gd name="connsiteX16" fmla="*/ 1375542 w 4108024"/>
              <a:gd name="connsiteY16" fmla="*/ 3843117 h 3843117"/>
              <a:gd name="connsiteX17" fmla="*/ 640532 w 4108024"/>
              <a:gd name="connsiteY17" fmla="*/ 3843117 h 3843117"/>
              <a:gd name="connsiteX18" fmla="*/ 0 w 4108024"/>
              <a:gd name="connsiteY18" fmla="*/ 3202585 h 3843117"/>
              <a:gd name="connsiteX19" fmla="*/ 0 w 4108024"/>
              <a:gd name="connsiteY19" fmla="*/ 2613313 h 3843117"/>
              <a:gd name="connsiteX20" fmla="*/ 0 w 4108024"/>
              <a:gd name="connsiteY20" fmla="*/ 1972800 h 3843117"/>
              <a:gd name="connsiteX21" fmla="*/ 0 w 4108024"/>
              <a:gd name="connsiteY21" fmla="*/ 1332286 h 3843117"/>
              <a:gd name="connsiteX22" fmla="*/ 0 w 4108024"/>
              <a:gd name="connsiteY22" fmla="*/ 640532 h 384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108024" h="3843117" fill="none" extrusionOk="0">
                <a:moveTo>
                  <a:pt x="0" y="640532"/>
                </a:moveTo>
                <a:cubicBezTo>
                  <a:pt x="-23761" y="258166"/>
                  <a:pt x="334829" y="23501"/>
                  <a:pt x="640532" y="0"/>
                </a:cubicBezTo>
                <a:cubicBezTo>
                  <a:pt x="793524" y="-6615"/>
                  <a:pt x="969718" y="21307"/>
                  <a:pt x="1121115" y="0"/>
                </a:cubicBezTo>
                <a:cubicBezTo>
                  <a:pt x="1272512" y="-21307"/>
                  <a:pt x="1471671" y="20100"/>
                  <a:pt x="1743046" y="0"/>
                </a:cubicBezTo>
                <a:cubicBezTo>
                  <a:pt x="2014421" y="-20100"/>
                  <a:pt x="2062147" y="22275"/>
                  <a:pt x="2364978" y="0"/>
                </a:cubicBezTo>
                <a:cubicBezTo>
                  <a:pt x="2667809" y="-22275"/>
                  <a:pt x="2681875" y="-19581"/>
                  <a:pt x="2902100" y="0"/>
                </a:cubicBezTo>
                <a:cubicBezTo>
                  <a:pt x="3122325" y="19581"/>
                  <a:pt x="3350373" y="9933"/>
                  <a:pt x="3467492" y="0"/>
                </a:cubicBezTo>
                <a:cubicBezTo>
                  <a:pt x="3908686" y="-13068"/>
                  <a:pt x="4124766" y="258364"/>
                  <a:pt x="4108024" y="640532"/>
                </a:cubicBezTo>
                <a:cubicBezTo>
                  <a:pt x="4082746" y="848791"/>
                  <a:pt x="4110646" y="1066396"/>
                  <a:pt x="4108024" y="1204184"/>
                </a:cubicBezTo>
                <a:cubicBezTo>
                  <a:pt x="4105402" y="1341972"/>
                  <a:pt x="4100851" y="1595638"/>
                  <a:pt x="4108024" y="1819076"/>
                </a:cubicBezTo>
                <a:cubicBezTo>
                  <a:pt x="4115197" y="2042514"/>
                  <a:pt x="4111895" y="2172256"/>
                  <a:pt x="4108024" y="2459590"/>
                </a:cubicBezTo>
                <a:cubicBezTo>
                  <a:pt x="4104153" y="2746924"/>
                  <a:pt x="4077920" y="2902130"/>
                  <a:pt x="4108024" y="3202585"/>
                </a:cubicBezTo>
                <a:cubicBezTo>
                  <a:pt x="4154676" y="3505305"/>
                  <a:pt x="3799850" y="3879782"/>
                  <a:pt x="3467492" y="3843117"/>
                </a:cubicBezTo>
                <a:cubicBezTo>
                  <a:pt x="3277758" y="3835926"/>
                  <a:pt x="3102155" y="3850146"/>
                  <a:pt x="2986909" y="3843117"/>
                </a:cubicBezTo>
                <a:cubicBezTo>
                  <a:pt x="2871663" y="3836088"/>
                  <a:pt x="2520783" y="3843940"/>
                  <a:pt x="2364978" y="3843117"/>
                </a:cubicBezTo>
                <a:cubicBezTo>
                  <a:pt x="2209173" y="3842294"/>
                  <a:pt x="2104152" y="3858020"/>
                  <a:pt x="1856125" y="3843117"/>
                </a:cubicBezTo>
                <a:cubicBezTo>
                  <a:pt x="1608098" y="3828214"/>
                  <a:pt x="1499990" y="3854424"/>
                  <a:pt x="1375542" y="3843117"/>
                </a:cubicBezTo>
                <a:cubicBezTo>
                  <a:pt x="1251094" y="3831810"/>
                  <a:pt x="1001256" y="3816036"/>
                  <a:pt x="640532" y="3843117"/>
                </a:cubicBezTo>
                <a:cubicBezTo>
                  <a:pt x="297675" y="3853457"/>
                  <a:pt x="-25023" y="3556643"/>
                  <a:pt x="0" y="3202585"/>
                </a:cubicBezTo>
                <a:cubicBezTo>
                  <a:pt x="-25634" y="3012738"/>
                  <a:pt x="-28089" y="2868818"/>
                  <a:pt x="0" y="2613313"/>
                </a:cubicBezTo>
                <a:cubicBezTo>
                  <a:pt x="28089" y="2357808"/>
                  <a:pt x="26919" y="2149120"/>
                  <a:pt x="0" y="1972800"/>
                </a:cubicBezTo>
                <a:cubicBezTo>
                  <a:pt x="-26919" y="1796480"/>
                  <a:pt x="4833" y="1611657"/>
                  <a:pt x="0" y="1332286"/>
                </a:cubicBezTo>
                <a:cubicBezTo>
                  <a:pt x="-4833" y="1052915"/>
                  <a:pt x="-5781" y="905289"/>
                  <a:pt x="0" y="640532"/>
                </a:cubicBezTo>
                <a:close/>
              </a:path>
              <a:path w="4108024" h="3843117" stroke="0" extrusionOk="0">
                <a:moveTo>
                  <a:pt x="0" y="640532"/>
                </a:moveTo>
                <a:cubicBezTo>
                  <a:pt x="9566" y="282455"/>
                  <a:pt x="274608" y="-57668"/>
                  <a:pt x="640532" y="0"/>
                </a:cubicBezTo>
                <a:cubicBezTo>
                  <a:pt x="825723" y="-6089"/>
                  <a:pt x="911506" y="-22953"/>
                  <a:pt x="1149385" y="0"/>
                </a:cubicBezTo>
                <a:cubicBezTo>
                  <a:pt x="1387264" y="22953"/>
                  <a:pt x="1447026" y="-2538"/>
                  <a:pt x="1714777" y="0"/>
                </a:cubicBezTo>
                <a:cubicBezTo>
                  <a:pt x="1982528" y="2538"/>
                  <a:pt x="2063735" y="25997"/>
                  <a:pt x="2336708" y="0"/>
                </a:cubicBezTo>
                <a:cubicBezTo>
                  <a:pt x="2609681" y="-25997"/>
                  <a:pt x="2628798" y="1477"/>
                  <a:pt x="2845561" y="0"/>
                </a:cubicBezTo>
                <a:cubicBezTo>
                  <a:pt x="3062324" y="-1477"/>
                  <a:pt x="3253041" y="-7197"/>
                  <a:pt x="3467492" y="0"/>
                </a:cubicBezTo>
                <a:cubicBezTo>
                  <a:pt x="3852779" y="80321"/>
                  <a:pt x="4095438" y="269812"/>
                  <a:pt x="4108024" y="640532"/>
                </a:cubicBezTo>
                <a:cubicBezTo>
                  <a:pt x="4128154" y="815018"/>
                  <a:pt x="4137949" y="1018062"/>
                  <a:pt x="4108024" y="1255425"/>
                </a:cubicBezTo>
                <a:cubicBezTo>
                  <a:pt x="4078099" y="1492788"/>
                  <a:pt x="4093294" y="1611004"/>
                  <a:pt x="4108024" y="1844697"/>
                </a:cubicBezTo>
                <a:cubicBezTo>
                  <a:pt x="4122754" y="2078390"/>
                  <a:pt x="4130138" y="2189122"/>
                  <a:pt x="4108024" y="2459590"/>
                </a:cubicBezTo>
                <a:cubicBezTo>
                  <a:pt x="4085910" y="2730058"/>
                  <a:pt x="4135432" y="2855609"/>
                  <a:pt x="4108024" y="3202585"/>
                </a:cubicBezTo>
                <a:cubicBezTo>
                  <a:pt x="4122285" y="3610022"/>
                  <a:pt x="3859267" y="3854941"/>
                  <a:pt x="3467492" y="3843117"/>
                </a:cubicBezTo>
                <a:cubicBezTo>
                  <a:pt x="3283801" y="3823796"/>
                  <a:pt x="3072146" y="3853981"/>
                  <a:pt x="2873830" y="3843117"/>
                </a:cubicBezTo>
                <a:cubicBezTo>
                  <a:pt x="2675514" y="3832253"/>
                  <a:pt x="2547625" y="3817829"/>
                  <a:pt x="2251899" y="3843117"/>
                </a:cubicBezTo>
                <a:cubicBezTo>
                  <a:pt x="1956173" y="3868405"/>
                  <a:pt x="1976611" y="3833003"/>
                  <a:pt x="1743046" y="3843117"/>
                </a:cubicBezTo>
                <a:cubicBezTo>
                  <a:pt x="1509481" y="3853231"/>
                  <a:pt x="861572" y="3874272"/>
                  <a:pt x="640532" y="3843117"/>
                </a:cubicBezTo>
                <a:cubicBezTo>
                  <a:pt x="254678" y="3886683"/>
                  <a:pt x="-1326" y="3542440"/>
                  <a:pt x="0" y="3202585"/>
                </a:cubicBezTo>
                <a:cubicBezTo>
                  <a:pt x="21607" y="3049314"/>
                  <a:pt x="-7012" y="2694296"/>
                  <a:pt x="0" y="2536451"/>
                </a:cubicBezTo>
                <a:cubicBezTo>
                  <a:pt x="7012" y="2378606"/>
                  <a:pt x="4947" y="2024374"/>
                  <a:pt x="0" y="1870317"/>
                </a:cubicBezTo>
                <a:cubicBezTo>
                  <a:pt x="-4947" y="1716260"/>
                  <a:pt x="3432" y="1535620"/>
                  <a:pt x="0" y="1306666"/>
                </a:cubicBezTo>
                <a:cubicBezTo>
                  <a:pt x="-3432" y="1077712"/>
                  <a:pt x="-26060" y="885057"/>
                  <a:pt x="0" y="640532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83000"/>
            </a:schemeClr>
          </a:solidFill>
          <a:ln w="76200">
            <a:solidFill>
              <a:schemeClr val="accent4">
                <a:lumMod val="40000"/>
                <a:lumOff val="6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3946087210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AF15439B-46D8-4A64-A98F-957A5FC17A0D}"/>
              </a:ext>
            </a:extLst>
          </p:cNvPr>
          <p:cNvSpPr/>
          <p:nvPr/>
        </p:nvSpPr>
        <p:spPr>
          <a:xfrm>
            <a:off x="13381738" y="6232694"/>
            <a:ext cx="4108024" cy="3843117"/>
          </a:xfrm>
          <a:custGeom>
            <a:avLst/>
            <a:gdLst>
              <a:gd name="connsiteX0" fmla="*/ 0 w 4108024"/>
              <a:gd name="connsiteY0" fmla="*/ 640532 h 3843117"/>
              <a:gd name="connsiteX1" fmla="*/ 640532 w 4108024"/>
              <a:gd name="connsiteY1" fmla="*/ 0 h 3843117"/>
              <a:gd name="connsiteX2" fmla="*/ 1121115 w 4108024"/>
              <a:gd name="connsiteY2" fmla="*/ 0 h 3843117"/>
              <a:gd name="connsiteX3" fmla="*/ 1743046 w 4108024"/>
              <a:gd name="connsiteY3" fmla="*/ 0 h 3843117"/>
              <a:gd name="connsiteX4" fmla="*/ 2364978 w 4108024"/>
              <a:gd name="connsiteY4" fmla="*/ 0 h 3843117"/>
              <a:gd name="connsiteX5" fmla="*/ 2902100 w 4108024"/>
              <a:gd name="connsiteY5" fmla="*/ 0 h 3843117"/>
              <a:gd name="connsiteX6" fmla="*/ 3467492 w 4108024"/>
              <a:gd name="connsiteY6" fmla="*/ 0 h 3843117"/>
              <a:gd name="connsiteX7" fmla="*/ 4108024 w 4108024"/>
              <a:gd name="connsiteY7" fmla="*/ 640532 h 3843117"/>
              <a:gd name="connsiteX8" fmla="*/ 4108024 w 4108024"/>
              <a:gd name="connsiteY8" fmla="*/ 1204184 h 3843117"/>
              <a:gd name="connsiteX9" fmla="*/ 4108024 w 4108024"/>
              <a:gd name="connsiteY9" fmla="*/ 1819076 h 3843117"/>
              <a:gd name="connsiteX10" fmla="*/ 4108024 w 4108024"/>
              <a:gd name="connsiteY10" fmla="*/ 2459590 h 3843117"/>
              <a:gd name="connsiteX11" fmla="*/ 4108024 w 4108024"/>
              <a:gd name="connsiteY11" fmla="*/ 3202585 h 3843117"/>
              <a:gd name="connsiteX12" fmla="*/ 3467492 w 4108024"/>
              <a:gd name="connsiteY12" fmla="*/ 3843117 h 3843117"/>
              <a:gd name="connsiteX13" fmla="*/ 2986909 w 4108024"/>
              <a:gd name="connsiteY13" fmla="*/ 3843117 h 3843117"/>
              <a:gd name="connsiteX14" fmla="*/ 2364978 w 4108024"/>
              <a:gd name="connsiteY14" fmla="*/ 3843117 h 3843117"/>
              <a:gd name="connsiteX15" fmla="*/ 1856125 w 4108024"/>
              <a:gd name="connsiteY15" fmla="*/ 3843117 h 3843117"/>
              <a:gd name="connsiteX16" fmla="*/ 1375542 w 4108024"/>
              <a:gd name="connsiteY16" fmla="*/ 3843117 h 3843117"/>
              <a:gd name="connsiteX17" fmla="*/ 640532 w 4108024"/>
              <a:gd name="connsiteY17" fmla="*/ 3843117 h 3843117"/>
              <a:gd name="connsiteX18" fmla="*/ 0 w 4108024"/>
              <a:gd name="connsiteY18" fmla="*/ 3202585 h 3843117"/>
              <a:gd name="connsiteX19" fmla="*/ 0 w 4108024"/>
              <a:gd name="connsiteY19" fmla="*/ 2613313 h 3843117"/>
              <a:gd name="connsiteX20" fmla="*/ 0 w 4108024"/>
              <a:gd name="connsiteY20" fmla="*/ 1972800 h 3843117"/>
              <a:gd name="connsiteX21" fmla="*/ 0 w 4108024"/>
              <a:gd name="connsiteY21" fmla="*/ 1332286 h 3843117"/>
              <a:gd name="connsiteX22" fmla="*/ 0 w 4108024"/>
              <a:gd name="connsiteY22" fmla="*/ 640532 h 384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108024" h="3843117" fill="none" extrusionOk="0">
                <a:moveTo>
                  <a:pt x="0" y="640532"/>
                </a:moveTo>
                <a:cubicBezTo>
                  <a:pt x="-23761" y="258166"/>
                  <a:pt x="334829" y="23501"/>
                  <a:pt x="640532" y="0"/>
                </a:cubicBezTo>
                <a:cubicBezTo>
                  <a:pt x="793524" y="-6615"/>
                  <a:pt x="969718" y="21307"/>
                  <a:pt x="1121115" y="0"/>
                </a:cubicBezTo>
                <a:cubicBezTo>
                  <a:pt x="1272512" y="-21307"/>
                  <a:pt x="1471671" y="20100"/>
                  <a:pt x="1743046" y="0"/>
                </a:cubicBezTo>
                <a:cubicBezTo>
                  <a:pt x="2014421" y="-20100"/>
                  <a:pt x="2062147" y="22275"/>
                  <a:pt x="2364978" y="0"/>
                </a:cubicBezTo>
                <a:cubicBezTo>
                  <a:pt x="2667809" y="-22275"/>
                  <a:pt x="2681875" y="-19581"/>
                  <a:pt x="2902100" y="0"/>
                </a:cubicBezTo>
                <a:cubicBezTo>
                  <a:pt x="3122325" y="19581"/>
                  <a:pt x="3350373" y="9933"/>
                  <a:pt x="3467492" y="0"/>
                </a:cubicBezTo>
                <a:cubicBezTo>
                  <a:pt x="3908686" y="-13068"/>
                  <a:pt x="4124766" y="258364"/>
                  <a:pt x="4108024" y="640532"/>
                </a:cubicBezTo>
                <a:cubicBezTo>
                  <a:pt x="4082746" y="848791"/>
                  <a:pt x="4110646" y="1066396"/>
                  <a:pt x="4108024" y="1204184"/>
                </a:cubicBezTo>
                <a:cubicBezTo>
                  <a:pt x="4105402" y="1341972"/>
                  <a:pt x="4100851" y="1595638"/>
                  <a:pt x="4108024" y="1819076"/>
                </a:cubicBezTo>
                <a:cubicBezTo>
                  <a:pt x="4115197" y="2042514"/>
                  <a:pt x="4111895" y="2172256"/>
                  <a:pt x="4108024" y="2459590"/>
                </a:cubicBezTo>
                <a:cubicBezTo>
                  <a:pt x="4104153" y="2746924"/>
                  <a:pt x="4077920" y="2902130"/>
                  <a:pt x="4108024" y="3202585"/>
                </a:cubicBezTo>
                <a:cubicBezTo>
                  <a:pt x="4154676" y="3505305"/>
                  <a:pt x="3799850" y="3879782"/>
                  <a:pt x="3467492" y="3843117"/>
                </a:cubicBezTo>
                <a:cubicBezTo>
                  <a:pt x="3277758" y="3835926"/>
                  <a:pt x="3102155" y="3850146"/>
                  <a:pt x="2986909" y="3843117"/>
                </a:cubicBezTo>
                <a:cubicBezTo>
                  <a:pt x="2871663" y="3836088"/>
                  <a:pt x="2520783" y="3843940"/>
                  <a:pt x="2364978" y="3843117"/>
                </a:cubicBezTo>
                <a:cubicBezTo>
                  <a:pt x="2209173" y="3842294"/>
                  <a:pt x="2104152" y="3858020"/>
                  <a:pt x="1856125" y="3843117"/>
                </a:cubicBezTo>
                <a:cubicBezTo>
                  <a:pt x="1608098" y="3828214"/>
                  <a:pt x="1499990" y="3854424"/>
                  <a:pt x="1375542" y="3843117"/>
                </a:cubicBezTo>
                <a:cubicBezTo>
                  <a:pt x="1251094" y="3831810"/>
                  <a:pt x="1001256" y="3816036"/>
                  <a:pt x="640532" y="3843117"/>
                </a:cubicBezTo>
                <a:cubicBezTo>
                  <a:pt x="297675" y="3853457"/>
                  <a:pt x="-25023" y="3556643"/>
                  <a:pt x="0" y="3202585"/>
                </a:cubicBezTo>
                <a:cubicBezTo>
                  <a:pt x="-25634" y="3012738"/>
                  <a:pt x="-28089" y="2868818"/>
                  <a:pt x="0" y="2613313"/>
                </a:cubicBezTo>
                <a:cubicBezTo>
                  <a:pt x="28089" y="2357808"/>
                  <a:pt x="26919" y="2149120"/>
                  <a:pt x="0" y="1972800"/>
                </a:cubicBezTo>
                <a:cubicBezTo>
                  <a:pt x="-26919" y="1796480"/>
                  <a:pt x="4833" y="1611657"/>
                  <a:pt x="0" y="1332286"/>
                </a:cubicBezTo>
                <a:cubicBezTo>
                  <a:pt x="-4833" y="1052915"/>
                  <a:pt x="-5781" y="905289"/>
                  <a:pt x="0" y="640532"/>
                </a:cubicBezTo>
                <a:close/>
              </a:path>
              <a:path w="4108024" h="3843117" stroke="0" extrusionOk="0">
                <a:moveTo>
                  <a:pt x="0" y="640532"/>
                </a:moveTo>
                <a:cubicBezTo>
                  <a:pt x="9566" y="282455"/>
                  <a:pt x="274608" y="-57668"/>
                  <a:pt x="640532" y="0"/>
                </a:cubicBezTo>
                <a:cubicBezTo>
                  <a:pt x="825723" y="-6089"/>
                  <a:pt x="911506" y="-22953"/>
                  <a:pt x="1149385" y="0"/>
                </a:cubicBezTo>
                <a:cubicBezTo>
                  <a:pt x="1387264" y="22953"/>
                  <a:pt x="1447026" y="-2538"/>
                  <a:pt x="1714777" y="0"/>
                </a:cubicBezTo>
                <a:cubicBezTo>
                  <a:pt x="1982528" y="2538"/>
                  <a:pt x="2063735" y="25997"/>
                  <a:pt x="2336708" y="0"/>
                </a:cubicBezTo>
                <a:cubicBezTo>
                  <a:pt x="2609681" y="-25997"/>
                  <a:pt x="2628798" y="1477"/>
                  <a:pt x="2845561" y="0"/>
                </a:cubicBezTo>
                <a:cubicBezTo>
                  <a:pt x="3062324" y="-1477"/>
                  <a:pt x="3253041" y="-7197"/>
                  <a:pt x="3467492" y="0"/>
                </a:cubicBezTo>
                <a:cubicBezTo>
                  <a:pt x="3852779" y="80321"/>
                  <a:pt x="4095438" y="269812"/>
                  <a:pt x="4108024" y="640532"/>
                </a:cubicBezTo>
                <a:cubicBezTo>
                  <a:pt x="4128154" y="815018"/>
                  <a:pt x="4137949" y="1018062"/>
                  <a:pt x="4108024" y="1255425"/>
                </a:cubicBezTo>
                <a:cubicBezTo>
                  <a:pt x="4078099" y="1492788"/>
                  <a:pt x="4093294" y="1611004"/>
                  <a:pt x="4108024" y="1844697"/>
                </a:cubicBezTo>
                <a:cubicBezTo>
                  <a:pt x="4122754" y="2078390"/>
                  <a:pt x="4130138" y="2189122"/>
                  <a:pt x="4108024" y="2459590"/>
                </a:cubicBezTo>
                <a:cubicBezTo>
                  <a:pt x="4085910" y="2730058"/>
                  <a:pt x="4135432" y="2855609"/>
                  <a:pt x="4108024" y="3202585"/>
                </a:cubicBezTo>
                <a:cubicBezTo>
                  <a:pt x="4122285" y="3610022"/>
                  <a:pt x="3859267" y="3854941"/>
                  <a:pt x="3467492" y="3843117"/>
                </a:cubicBezTo>
                <a:cubicBezTo>
                  <a:pt x="3283801" y="3823796"/>
                  <a:pt x="3072146" y="3853981"/>
                  <a:pt x="2873830" y="3843117"/>
                </a:cubicBezTo>
                <a:cubicBezTo>
                  <a:pt x="2675514" y="3832253"/>
                  <a:pt x="2547625" y="3817829"/>
                  <a:pt x="2251899" y="3843117"/>
                </a:cubicBezTo>
                <a:cubicBezTo>
                  <a:pt x="1956173" y="3868405"/>
                  <a:pt x="1976611" y="3833003"/>
                  <a:pt x="1743046" y="3843117"/>
                </a:cubicBezTo>
                <a:cubicBezTo>
                  <a:pt x="1509481" y="3853231"/>
                  <a:pt x="861572" y="3874272"/>
                  <a:pt x="640532" y="3843117"/>
                </a:cubicBezTo>
                <a:cubicBezTo>
                  <a:pt x="254678" y="3886683"/>
                  <a:pt x="-1326" y="3542440"/>
                  <a:pt x="0" y="3202585"/>
                </a:cubicBezTo>
                <a:cubicBezTo>
                  <a:pt x="21607" y="3049314"/>
                  <a:pt x="-7012" y="2694296"/>
                  <a:pt x="0" y="2536451"/>
                </a:cubicBezTo>
                <a:cubicBezTo>
                  <a:pt x="7012" y="2378606"/>
                  <a:pt x="4947" y="2024374"/>
                  <a:pt x="0" y="1870317"/>
                </a:cubicBezTo>
                <a:cubicBezTo>
                  <a:pt x="-4947" y="1716260"/>
                  <a:pt x="3432" y="1535620"/>
                  <a:pt x="0" y="1306666"/>
                </a:cubicBezTo>
                <a:cubicBezTo>
                  <a:pt x="-3432" y="1077712"/>
                  <a:pt x="-26060" y="885057"/>
                  <a:pt x="0" y="640532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83000"/>
            </a:schemeClr>
          </a:solidFill>
          <a:ln w="76200">
            <a:solidFill>
              <a:schemeClr val="accent4">
                <a:lumMod val="40000"/>
                <a:lumOff val="60000"/>
              </a:schemeClr>
            </a:solidFill>
            <a:extLst>
              <a:ext uri="{C807C97D-BFC1-408E-A445-0C87EB9F89A2}">
                <ask:lineSketchStyleProps xmlns:ask="http://schemas.microsoft.com/office/drawing/2018/sketchyshapes" xmlns="" sd="3946087210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морож2">
            <a:extLst>
              <a:ext uri="{FF2B5EF4-FFF2-40B4-BE49-F238E27FC236}">
                <a16:creationId xmlns:a16="http://schemas.microsoft.com/office/drawing/2014/main" id="{1E8DDB88-408C-429F-B913-F1E77BC4BA8F}"/>
              </a:ext>
            </a:extLst>
          </p:cNvPr>
          <p:cNvSpPr/>
          <p:nvPr/>
        </p:nvSpPr>
        <p:spPr>
          <a:xfrm>
            <a:off x="16381976" y="6561952"/>
            <a:ext cx="850636" cy="1215646"/>
          </a:xfrm>
          <a:custGeom>
            <a:avLst/>
            <a:gdLst/>
            <a:ahLst/>
            <a:cxnLst/>
            <a:rect l="l" t="t" r="r" b="b"/>
            <a:pathLst>
              <a:path w="861830" h="1309057">
                <a:moveTo>
                  <a:pt x="0" y="0"/>
                </a:moveTo>
                <a:lnTo>
                  <a:pt x="861830" y="0"/>
                </a:lnTo>
                <a:lnTo>
                  <a:pt x="861830" y="1309057"/>
                </a:lnTo>
                <a:lnTo>
                  <a:pt x="0" y="1309057"/>
                </a:lnTo>
                <a:lnTo>
                  <a:pt x="0" y="0"/>
                </a:lnTo>
                <a:close/>
              </a:path>
            </a:pathLst>
          </a:custGeom>
          <a:blipFill>
            <a:blip r:embed="rId28" cstate="print">
              <a:extLst>
                <a:ext uri="{96DAC541-7B7A-43D3-8B79-37D633B846F1}">
                  <asvg:svgBlip xmlns:asvg="http://schemas.microsoft.com/office/drawing/2016/SVG/main" xmlns="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39" name="пирамид2">
            <a:extLst>
              <a:ext uri="{FF2B5EF4-FFF2-40B4-BE49-F238E27FC236}">
                <a16:creationId xmlns:a16="http://schemas.microsoft.com/office/drawing/2014/main" id="{4C31B373-2681-4D42-9A6D-4EB040503EC8}"/>
              </a:ext>
            </a:extLst>
          </p:cNvPr>
          <p:cNvSpPr/>
          <p:nvPr/>
        </p:nvSpPr>
        <p:spPr>
          <a:xfrm>
            <a:off x="13667683" y="8837548"/>
            <a:ext cx="861831" cy="926944"/>
          </a:xfrm>
          <a:custGeom>
            <a:avLst/>
            <a:gdLst/>
            <a:ahLst/>
            <a:cxnLst/>
            <a:rect l="l" t="t" r="r" b="b"/>
            <a:pathLst>
              <a:path w="1034962" h="1176093">
                <a:moveTo>
                  <a:pt x="0" y="0"/>
                </a:moveTo>
                <a:lnTo>
                  <a:pt x="1034962" y="0"/>
                </a:lnTo>
                <a:lnTo>
                  <a:pt x="1034962" y="1176093"/>
                </a:lnTo>
                <a:lnTo>
                  <a:pt x="0" y="1176093"/>
                </a:lnTo>
                <a:lnTo>
                  <a:pt x="0" y="0"/>
                </a:lnTo>
                <a:close/>
              </a:path>
            </a:pathLst>
          </a:custGeom>
          <a:blipFill>
            <a:blip r:embed="rId29" cstate="print"/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40" name="качел2">
            <a:extLst>
              <a:ext uri="{FF2B5EF4-FFF2-40B4-BE49-F238E27FC236}">
                <a16:creationId xmlns:a16="http://schemas.microsoft.com/office/drawing/2014/main" id="{396D46D6-BA2B-427E-9B9F-2FE5D4641250}"/>
              </a:ext>
            </a:extLst>
          </p:cNvPr>
          <p:cNvSpPr/>
          <p:nvPr/>
        </p:nvSpPr>
        <p:spPr>
          <a:xfrm>
            <a:off x="16305434" y="8557934"/>
            <a:ext cx="1003719" cy="1272292"/>
          </a:xfrm>
          <a:custGeom>
            <a:avLst/>
            <a:gdLst/>
            <a:ahLst/>
            <a:cxnLst/>
            <a:rect l="l" t="t" r="r" b="b"/>
            <a:pathLst>
              <a:path w="1266571" h="1496686">
                <a:moveTo>
                  <a:pt x="0" y="0"/>
                </a:moveTo>
                <a:lnTo>
                  <a:pt x="1266570" y="0"/>
                </a:lnTo>
                <a:lnTo>
                  <a:pt x="1266570" y="1496686"/>
                </a:lnTo>
                <a:lnTo>
                  <a:pt x="0" y="1496686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41" name="кукла44">
            <a:extLst>
              <a:ext uri="{FF2B5EF4-FFF2-40B4-BE49-F238E27FC236}">
                <a16:creationId xmlns:a16="http://schemas.microsoft.com/office/drawing/2014/main" id="{0DBA9BB3-3B42-4956-9BA5-56E8F3BDD52D}"/>
              </a:ext>
            </a:extLst>
          </p:cNvPr>
          <p:cNvSpPr/>
          <p:nvPr/>
        </p:nvSpPr>
        <p:spPr>
          <a:xfrm>
            <a:off x="15004834" y="7882029"/>
            <a:ext cx="861831" cy="926944"/>
          </a:xfrm>
          <a:custGeom>
            <a:avLst/>
            <a:gdLst/>
            <a:ahLst/>
            <a:cxnLst/>
            <a:rect l="l" t="t" r="r" b="b"/>
            <a:pathLst>
              <a:path w="1151520" h="1377005">
                <a:moveTo>
                  <a:pt x="0" y="0"/>
                </a:moveTo>
                <a:lnTo>
                  <a:pt x="1151520" y="0"/>
                </a:lnTo>
                <a:lnTo>
                  <a:pt x="1151520" y="1377005"/>
                </a:lnTo>
                <a:lnTo>
                  <a:pt x="0" y="1377005"/>
                </a:lnTo>
                <a:lnTo>
                  <a:pt x="0" y="0"/>
                </a:lnTo>
                <a:close/>
              </a:path>
            </a:pathLst>
          </a:custGeom>
          <a:blipFill>
            <a:blip r:embed="rId30" cstate="print"/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42" name="карус2">
            <a:extLst>
              <a:ext uri="{FF2B5EF4-FFF2-40B4-BE49-F238E27FC236}">
                <a16:creationId xmlns:a16="http://schemas.microsoft.com/office/drawing/2014/main" id="{4EE8C191-4BF9-470E-A4F9-EBB96CC08D82}"/>
              </a:ext>
            </a:extLst>
          </p:cNvPr>
          <p:cNvSpPr/>
          <p:nvPr/>
        </p:nvSpPr>
        <p:spPr>
          <a:xfrm>
            <a:off x="13592574" y="6429056"/>
            <a:ext cx="1012050" cy="1215647"/>
          </a:xfrm>
          <a:custGeom>
            <a:avLst/>
            <a:gdLst/>
            <a:ahLst/>
            <a:cxnLst/>
            <a:rect l="l" t="t" r="r" b="b"/>
            <a:pathLst>
              <a:path w="1785982" h="1899981">
                <a:moveTo>
                  <a:pt x="0" y="0"/>
                </a:moveTo>
                <a:lnTo>
                  <a:pt x="1785982" y="0"/>
                </a:lnTo>
                <a:lnTo>
                  <a:pt x="1785982" y="1899981"/>
                </a:lnTo>
                <a:lnTo>
                  <a:pt x="0" y="1899981"/>
                </a:lnTo>
                <a:lnTo>
                  <a:pt x="0" y="0"/>
                </a:lnTo>
                <a:close/>
              </a:path>
            </a:pathLst>
          </a:custGeom>
          <a:blipFill>
            <a:blip r:embed="rId31" cstate="print">
              <a:extLs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43" name="авто2">
            <a:extLst>
              <a:ext uri="{FF2B5EF4-FFF2-40B4-BE49-F238E27FC236}">
                <a16:creationId xmlns:a16="http://schemas.microsoft.com/office/drawing/2014/main" id="{5D564AA6-E57D-4A28-81EA-86D6226968F1}"/>
              </a:ext>
            </a:extLst>
          </p:cNvPr>
          <p:cNvSpPr/>
          <p:nvPr/>
        </p:nvSpPr>
        <p:spPr>
          <a:xfrm>
            <a:off x="1132606" y="6630570"/>
            <a:ext cx="1072108" cy="807534"/>
          </a:xfrm>
          <a:custGeom>
            <a:avLst/>
            <a:gdLst/>
            <a:ahLst/>
            <a:cxnLst/>
            <a:rect l="l" t="t" r="r" b="b"/>
            <a:pathLst>
              <a:path w="1778006" h="1309057">
                <a:moveTo>
                  <a:pt x="0" y="0"/>
                </a:moveTo>
                <a:lnTo>
                  <a:pt x="1778006" y="0"/>
                </a:lnTo>
                <a:lnTo>
                  <a:pt x="1778006" y="1309057"/>
                </a:lnTo>
                <a:lnTo>
                  <a:pt x="0" y="1309057"/>
                </a:lnTo>
                <a:lnTo>
                  <a:pt x="0" y="0"/>
                </a:lnTo>
                <a:close/>
              </a:path>
            </a:pathLst>
          </a:custGeom>
          <a:blipFill>
            <a:blip r:embed="rId32" cstate="print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44" name="боты2">
            <a:extLst>
              <a:ext uri="{FF2B5EF4-FFF2-40B4-BE49-F238E27FC236}">
                <a16:creationId xmlns:a16="http://schemas.microsoft.com/office/drawing/2014/main" id="{535DEB70-948D-4B07-ACF1-028D519A282D}"/>
              </a:ext>
            </a:extLst>
          </p:cNvPr>
          <p:cNvSpPr/>
          <p:nvPr/>
        </p:nvSpPr>
        <p:spPr>
          <a:xfrm>
            <a:off x="3450667" y="8866353"/>
            <a:ext cx="1255817" cy="1006937"/>
          </a:xfrm>
          <a:custGeom>
            <a:avLst/>
            <a:gdLst/>
            <a:ahLst/>
            <a:cxnLst/>
            <a:rect l="l" t="t" r="r" b="b"/>
            <a:pathLst>
              <a:path w="1255817" h="1006937">
                <a:moveTo>
                  <a:pt x="0" y="0"/>
                </a:moveTo>
                <a:lnTo>
                  <a:pt x="1255817" y="0"/>
                </a:lnTo>
                <a:lnTo>
                  <a:pt x="1255817" y="1006936"/>
                </a:lnTo>
                <a:lnTo>
                  <a:pt x="0" y="1006936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45" name="дом2">
            <a:extLst>
              <a:ext uri="{FF2B5EF4-FFF2-40B4-BE49-F238E27FC236}">
                <a16:creationId xmlns:a16="http://schemas.microsoft.com/office/drawing/2014/main" id="{45971ABA-4F29-4739-A4E7-3657BF0AB02C}"/>
              </a:ext>
            </a:extLst>
          </p:cNvPr>
          <p:cNvSpPr/>
          <p:nvPr/>
        </p:nvSpPr>
        <p:spPr>
          <a:xfrm>
            <a:off x="1156542" y="8808973"/>
            <a:ext cx="1072109" cy="1047093"/>
          </a:xfrm>
          <a:custGeom>
            <a:avLst/>
            <a:gdLst/>
            <a:ahLst/>
            <a:cxnLst/>
            <a:rect l="l" t="t" r="r" b="b"/>
            <a:pathLst>
              <a:path w="1862998" h="1974037">
                <a:moveTo>
                  <a:pt x="0" y="0"/>
                </a:moveTo>
                <a:lnTo>
                  <a:pt x="1862997" y="0"/>
                </a:lnTo>
                <a:lnTo>
                  <a:pt x="1862997" y="1974038"/>
                </a:lnTo>
                <a:lnTo>
                  <a:pt x="0" y="1974038"/>
                </a:lnTo>
                <a:lnTo>
                  <a:pt x="0" y="0"/>
                </a:lnTo>
                <a:close/>
              </a:path>
            </a:pathLst>
          </a:custGeom>
          <a:blipFill>
            <a:blip r:embed="rId33" cstate="print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46" name="стиралка2">
            <a:extLst>
              <a:ext uri="{FF2B5EF4-FFF2-40B4-BE49-F238E27FC236}">
                <a16:creationId xmlns:a16="http://schemas.microsoft.com/office/drawing/2014/main" id="{DDFDA870-34C0-41CD-9A0D-049F305034A7}"/>
              </a:ext>
            </a:extLst>
          </p:cNvPr>
          <p:cNvSpPr/>
          <p:nvPr/>
        </p:nvSpPr>
        <p:spPr>
          <a:xfrm>
            <a:off x="3704833" y="6597610"/>
            <a:ext cx="771783" cy="1047093"/>
          </a:xfrm>
          <a:custGeom>
            <a:avLst/>
            <a:gdLst/>
            <a:ahLst/>
            <a:cxnLst/>
            <a:rect l="l" t="t" r="r" b="b"/>
            <a:pathLst>
              <a:path w="825070" h="1036195">
                <a:moveTo>
                  <a:pt x="0" y="0"/>
                </a:moveTo>
                <a:lnTo>
                  <a:pt x="825070" y="0"/>
                </a:lnTo>
                <a:lnTo>
                  <a:pt x="825070" y="1036195"/>
                </a:lnTo>
                <a:lnTo>
                  <a:pt x="0" y="1036195"/>
                </a:lnTo>
                <a:lnTo>
                  <a:pt x="0" y="0"/>
                </a:lnTo>
                <a:close/>
              </a:path>
            </a:pathLst>
          </a:custGeom>
          <a:blipFill>
            <a:blip r:embed="rId34" cstate="print"/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47" name="салат2">
            <a:extLst>
              <a:ext uri="{FF2B5EF4-FFF2-40B4-BE49-F238E27FC236}">
                <a16:creationId xmlns:a16="http://schemas.microsoft.com/office/drawing/2014/main" id="{0349D633-5769-4ACB-BCE1-34CC622B243F}"/>
              </a:ext>
            </a:extLst>
          </p:cNvPr>
          <p:cNvSpPr/>
          <p:nvPr/>
        </p:nvSpPr>
        <p:spPr>
          <a:xfrm>
            <a:off x="2341866" y="8273130"/>
            <a:ext cx="1072108" cy="807534"/>
          </a:xfrm>
          <a:custGeom>
            <a:avLst/>
            <a:gdLst/>
            <a:ahLst/>
            <a:cxnLst/>
            <a:rect l="l" t="t" r="r" b="b"/>
            <a:pathLst>
              <a:path w="1342271" h="1040260">
                <a:moveTo>
                  <a:pt x="0" y="0"/>
                </a:moveTo>
                <a:lnTo>
                  <a:pt x="1342271" y="0"/>
                </a:lnTo>
                <a:lnTo>
                  <a:pt x="1342271" y="1040260"/>
                </a:lnTo>
                <a:lnTo>
                  <a:pt x="0" y="1040260"/>
                </a:lnTo>
                <a:lnTo>
                  <a:pt x="0" y="0"/>
                </a:lnTo>
                <a:close/>
              </a:path>
            </a:pathLst>
          </a:custGeom>
          <a:blipFill>
            <a:blip r:embed="rId35" cstate="print"/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  <p:sp>
        <p:nvSpPr>
          <p:cNvPr id="48" name="табл2">
            <a:extLst>
              <a:ext uri="{FF2B5EF4-FFF2-40B4-BE49-F238E27FC236}">
                <a16:creationId xmlns:a16="http://schemas.microsoft.com/office/drawing/2014/main" id="{7EAD3E51-6514-4AAC-B9E9-A1423D10E58F}"/>
              </a:ext>
            </a:extLst>
          </p:cNvPr>
          <p:cNvSpPr/>
          <p:nvPr/>
        </p:nvSpPr>
        <p:spPr>
          <a:xfrm>
            <a:off x="2415508" y="6998025"/>
            <a:ext cx="924825" cy="943665"/>
          </a:xfrm>
          <a:custGeom>
            <a:avLst/>
            <a:gdLst/>
            <a:ahLst/>
            <a:cxnLst/>
            <a:rect l="l" t="t" r="r" b="b"/>
            <a:pathLst>
              <a:path w="1259075" h="1309057">
                <a:moveTo>
                  <a:pt x="0" y="0"/>
                </a:moveTo>
                <a:lnTo>
                  <a:pt x="1259074" y="0"/>
                </a:lnTo>
                <a:lnTo>
                  <a:pt x="1259074" y="1309057"/>
                </a:lnTo>
                <a:lnTo>
                  <a:pt x="0" y="1309057"/>
                </a:lnTo>
                <a:lnTo>
                  <a:pt x="0" y="0"/>
                </a:lnTo>
                <a:close/>
              </a:path>
            </a:pathLst>
          </a:custGeom>
          <a:blipFill>
            <a:blip r:embed="rId12" cstate="print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  <a:effectLst>
            <a:glow rad="139700">
              <a:schemeClr val="bg1">
                <a:alpha val="40000"/>
              </a:schemeClr>
            </a:glow>
          </a:effectLst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фон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 t="-15555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1427391"/>
            <a:ext cx="15070424" cy="8229600"/>
          </a:xfrm>
          <a:custGeom>
            <a:avLst/>
            <a:gdLst/>
            <a:ahLst/>
            <a:cxnLst/>
            <a:rect l="l" t="t" r="r" b="b"/>
            <a:pathLst>
              <a:path w="15299024" h="8229600">
                <a:moveTo>
                  <a:pt x="0" y="0"/>
                </a:moveTo>
                <a:lnTo>
                  <a:pt x="15299024" y="0"/>
                </a:lnTo>
                <a:lnTo>
                  <a:pt x="1529902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</p:spPr>
      </p:sp>
      <p:sp>
        <p:nvSpPr>
          <p:cNvPr id="5" name="лист2"/>
          <p:cNvSpPr/>
          <p:nvPr/>
        </p:nvSpPr>
        <p:spPr>
          <a:xfrm rot="-10800000">
            <a:off x="12404680" y="4319672"/>
            <a:ext cx="1347616" cy="1544144"/>
          </a:xfrm>
          <a:custGeom>
            <a:avLst/>
            <a:gdLst/>
            <a:ahLst/>
            <a:cxnLst/>
            <a:rect l="l" t="t" r="r" b="b"/>
            <a:pathLst>
              <a:path w="1347616" h="1544144">
                <a:moveTo>
                  <a:pt x="0" y="0"/>
                </a:moveTo>
                <a:lnTo>
                  <a:pt x="1347616" y="0"/>
                </a:lnTo>
                <a:lnTo>
                  <a:pt x="1347616" y="1544144"/>
                </a:lnTo>
                <a:lnTo>
                  <a:pt x="0" y="1544144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лист3"/>
          <p:cNvSpPr/>
          <p:nvPr/>
        </p:nvSpPr>
        <p:spPr>
          <a:xfrm rot="-5623095">
            <a:off x="10329049" y="5609003"/>
            <a:ext cx="1650787" cy="1891527"/>
          </a:xfrm>
          <a:custGeom>
            <a:avLst/>
            <a:gdLst/>
            <a:ahLst/>
            <a:cxnLst/>
            <a:rect l="l" t="t" r="r" b="b"/>
            <a:pathLst>
              <a:path w="1650787" h="1891527">
                <a:moveTo>
                  <a:pt x="0" y="0"/>
                </a:moveTo>
                <a:lnTo>
                  <a:pt x="1650787" y="0"/>
                </a:lnTo>
                <a:lnTo>
                  <a:pt x="1650787" y="1891527"/>
                </a:lnTo>
                <a:lnTo>
                  <a:pt x="0" y="1891527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лист4"/>
          <p:cNvSpPr/>
          <p:nvPr/>
        </p:nvSpPr>
        <p:spPr>
          <a:xfrm rot="-10800000">
            <a:off x="12353691" y="6554765"/>
            <a:ext cx="1347616" cy="1544144"/>
          </a:xfrm>
          <a:custGeom>
            <a:avLst/>
            <a:gdLst/>
            <a:ahLst/>
            <a:cxnLst/>
            <a:rect l="l" t="t" r="r" b="b"/>
            <a:pathLst>
              <a:path w="1347616" h="1544144">
                <a:moveTo>
                  <a:pt x="0" y="0"/>
                </a:moveTo>
                <a:lnTo>
                  <a:pt x="1347616" y="0"/>
                </a:lnTo>
                <a:lnTo>
                  <a:pt x="1347616" y="1544143"/>
                </a:lnTo>
                <a:lnTo>
                  <a:pt x="0" y="1544143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лист5"/>
          <p:cNvSpPr/>
          <p:nvPr/>
        </p:nvSpPr>
        <p:spPr>
          <a:xfrm rot="-10800000">
            <a:off x="9483335" y="8098908"/>
            <a:ext cx="1347616" cy="1544144"/>
          </a:xfrm>
          <a:custGeom>
            <a:avLst/>
            <a:gdLst/>
            <a:ahLst/>
            <a:cxnLst/>
            <a:rect l="l" t="t" r="r" b="b"/>
            <a:pathLst>
              <a:path w="1347616" h="1544144">
                <a:moveTo>
                  <a:pt x="0" y="0"/>
                </a:moveTo>
                <a:lnTo>
                  <a:pt x="1347616" y="0"/>
                </a:lnTo>
                <a:lnTo>
                  <a:pt x="1347616" y="1544144"/>
                </a:lnTo>
                <a:lnTo>
                  <a:pt x="0" y="1544144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листья"/>
          <p:cNvSpPr/>
          <p:nvPr/>
        </p:nvSpPr>
        <p:spPr>
          <a:xfrm rot="-4606696">
            <a:off x="-454464" y="-188125"/>
            <a:ext cx="3880730" cy="3706450"/>
          </a:xfrm>
          <a:custGeom>
            <a:avLst/>
            <a:gdLst/>
            <a:ahLst/>
            <a:cxnLst/>
            <a:rect l="l" t="t" r="r" b="b"/>
            <a:pathLst>
              <a:path w="5045055" h="5765777">
                <a:moveTo>
                  <a:pt x="0" y="0"/>
                </a:moveTo>
                <a:lnTo>
                  <a:pt x="5045055" y="0"/>
                </a:lnTo>
                <a:lnTo>
                  <a:pt x="5045055" y="5765776"/>
                </a:lnTo>
                <a:lnTo>
                  <a:pt x="0" y="5765776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print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17" name="листья">
            <a:extLst>
              <a:ext uri="{FF2B5EF4-FFF2-40B4-BE49-F238E27FC236}">
                <a16:creationId xmlns:a16="http://schemas.microsoft.com/office/drawing/2014/main" id="{021B3D6F-C831-44F4-B017-7E1AC2C58145}"/>
              </a:ext>
            </a:extLst>
          </p:cNvPr>
          <p:cNvSpPr/>
          <p:nvPr/>
        </p:nvSpPr>
        <p:spPr>
          <a:xfrm rot="16993304">
            <a:off x="543697" y="126881"/>
            <a:ext cx="3880730" cy="3706450"/>
          </a:xfrm>
          <a:custGeom>
            <a:avLst/>
            <a:gdLst/>
            <a:ahLst/>
            <a:cxnLst/>
            <a:rect l="l" t="t" r="r" b="b"/>
            <a:pathLst>
              <a:path w="5045055" h="5765777">
                <a:moveTo>
                  <a:pt x="0" y="0"/>
                </a:moveTo>
                <a:lnTo>
                  <a:pt x="5045055" y="0"/>
                </a:lnTo>
                <a:lnTo>
                  <a:pt x="5045055" y="5765776"/>
                </a:lnTo>
                <a:lnTo>
                  <a:pt x="0" y="5765776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print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9" name="белка"/>
          <p:cNvSpPr/>
          <p:nvPr/>
        </p:nvSpPr>
        <p:spPr>
          <a:xfrm flipH="1">
            <a:off x="5827519" y="6729647"/>
            <a:ext cx="1960367" cy="2942389"/>
          </a:xfrm>
          <a:custGeom>
            <a:avLst/>
            <a:gdLst/>
            <a:ahLst/>
            <a:cxnLst/>
            <a:rect l="l" t="t" r="r" b="b"/>
            <a:pathLst>
              <a:path w="1960367" h="2942389">
                <a:moveTo>
                  <a:pt x="1960367" y="0"/>
                </a:moveTo>
                <a:lnTo>
                  <a:pt x="0" y="0"/>
                </a:lnTo>
                <a:lnTo>
                  <a:pt x="0" y="2942389"/>
                </a:lnTo>
                <a:lnTo>
                  <a:pt x="1960367" y="2942389"/>
                </a:lnTo>
                <a:lnTo>
                  <a:pt x="1960367" y="0"/>
                </a:lnTo>
                <a:close/>
              </a:path>
            </a:pathLst>
          </a:custGeom>
          <a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4" name="лист1"/>
          <p:cNvSpPr/>
          <p:nvPr/>
        </p:nvSpPr>
        <p:spPr>
          <a:xfrm rot="-5623095">
            <a:off x="10274445" y="2841827"/>
            <a:ext cx="1650787" cy="1891527"/>
          </a:xfrm>
          <a:custGeom>
            <a:avLst/>
            <a:gdLst/>
            <a:ahLst/>
            <a:cxnLst/>
            <a:rect l="l" t="t" r="r" b="b"/>
            <a:pathLst>
              <a:path w="1650787" h="1891527">
                <a:moveTo>
                  <a:pt x="0" y="0"/>
                </a:moveTo>
                <a:lnTo>
                  <a:pt x="1650787" y="0"/>
                </a:lnTo>
                <a:lnTo>
                  <a:pt x="1650787" y="1891526"/>
                </a:lnTo>
                <a:lnTo>
                  <a:pt x="0" y="1891526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pic>
        <p:nvPicPr>
          <p:cNvPr id="19" name="Рисунок 18" descr="Picture background"/>
          <p:cNvPicPr/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052" y="3855223"/>
            <a:ext cx="7282538" cy="362910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узырек для мыслей: облако 9">
            <a:extLst>
              <a:ext uri="{FF2B5EF4-FFF2-40B4-BE49-F238E27FC236}">
                <a16:creationId xmlns:a16="http://schemas.microsoft.com/office/drawing/2014/main" id="{BEA157C0-9B1A-4493-A51C-360FE9734790}"/>
              </a:ext>
            </a:extLst>
          </p:cNvPr>
          <p:cNvSpPr/>
          <p:nvPr/>
        </p:nvSpPr>
        <p:spPr>
          <a:xfrm>
            <a:off x="2971803" y="5022168"/>
            <a:ext cx="3523863" cy="1683299"/>
          </a:xfrm>
          <a:prstGeom prst="cloudCallout">
            <a:avLst>
              <a:gd name="adj1" fmla="val 43409"/>
              <a:gd name="adj2" fmla="val 87811"/>
            </a:avLst>
          </a:prstGeom>
          <a:solidFill>
            <a:srgbClr val="FFD18C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Вот бы деньги, а не листочки с неба падали….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287</Words>
  <Application>Microsoft Office PowerPoint</Application>
  <PresentationFormat>Произвольный</PresentationFormat>
  <Paragraphs>58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AsylbekM29.kz</vt:lpstr>
      <vt:lpstr>Arial</vt:lpstr>
      <vt:lpstr>Calibri</vt:lpstr>
      <vt:lpstr>Arial Black</vt:lpstr>
      <vt:lpstr>Monotype Corsiva</vt:lpstr>
      <vt:lpstr>TOYZ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</dc:creator>
  <cp:lastModifiedBy>User</cp:lastModifiedBy>
  <cp:revision>50</cp:revision>
  <dcterms:created xsi:type="dcterms:W3CDTF">2006-08-16T00:00:00Z</dcterms:created>
  <dcterms:modified xsi:type="dcterms:W3CDTF">2024-10-14T22:58:34Z</dcterms:modified>
  <dc:identifier>DAGRm7fscHE</dc:identifier>
</cp:coreProperties>
</file>