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4" r:id="rId6"/>
    <p:sldId id="266" r:id="rId7"/>
    <p:sldId id="261" r:id="rId8"/>
    <p:sldId id="263" r:id="rId9"/>
  </p:sldIdLst>
  <p:sldSz cx="12192000" cy="6858000"/>
  <p:notesSz cx="6888163" cy="10018713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461">
          <p15:clr>
            <a:srgbClr val="A4A3A4"/>
          </p15:clr>
        </p15:guide>
        <p15:guide id="2" orient="horz" pos="640">
          <p15:clr>
            <a:srgbClr val="A4A3A4"/>
          </p15:clr>
        </p15:guide>
        <p15:guide id="3" orient="horz" pos="28">
          <p15:clr>
            <a:srgbClr val="A4A3A4"/>
          </p15:clr>
        </p15:guide>
        <p15:guide id="4" orient="horz" pos="4315">
          <p15:clr>
            <a:srgbClr val="A4A3A4"/>
          </p15:clr>
        </p15:guide>
        <p15:guide id="5" pos="4679">
          <p15:clr>
            <a:srgbClr val="A4A3A4"/>
          </p15:clr>
        </p15:guide>
        <p15:guide id="6" pos="7680">
          <p15:clr>
            <a:srgbClr val="A4A3A4"/>
          </p15:clr>
        </p15:guide>
        <p15:guide id="7" pos="529">
          <p15:clr>
            <a:srgbClr val="A4A3A4"/>
          </p15:clr>
        </p15:guide>
        <p15:guide id="8" orient="horz" pos="436">
          <p15:clr>
            <a:srgbClr val="A4A3A4"/>
          </p15:clr>
        </p15:guide>
        <p15:guide id="9" orient="horz" pos="2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3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192" y="-428"/>
      </p:cViewPr>
      <p:guideLst>
        <p:guide orient="horz" pos="640"/>
        <p:guide orient="horz" pos="28"/>
        <p:guide orient="horz" pos="4315"/>
        <p:guide orient="horz" pos="436"/>
        <p:guide orient="horz" pos="210"/>
        <p:guide pos="461"/>
        <p:guide pos="4679"/>
        <p:guide pos="7680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0" cy="502676"/>
          </a:xfrm>
          <a:prstGeom prst="rect">
            <a:avLst/>
          </a:prstGeom>
        </p:spPr>
        <p:txBody>
          <a:bodyPr vert="horz" lIns="92430" tIns="46215" rIns="92430" bIns="462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0" y="1"/>
            <a:ext cx="2984870" cy="502676"/>
          </a:xfrm>
          <a:prstGeom prst="rect">
            <a:avLst/>
          </a:prstGeom>
        </p:spPr>
        <p:txBody>
          <a:bodyPr vert="horz" lIns="92430" tIns="46215" rIns="92430" bIns="46215" rtlCol="0"/>
          <a:lstStyle>
            <a:lvl1pPr algn="r">
              <a:defRPr sz="1200"/>
            </a:lvl1pPr>
          </a:lstStyle>
          <a:p>
            <a:fld id="{80E32312-5B89-DD42-848A-68BF6D57334A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50950"/>
            <a:ext cx="6015037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0" tIns="46215" rIns="92430" bIns="462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1508"/>
            <a:ext cx="5510530" cy="3944867"/>
          </a:xfrm>
          <a:prstGeom prst="rect">
            <a:avLst/>
          </a:prstGeom>
        </p:spPr>
        <p:txBody>
          <a:bodyPr vert="horz" lIns="92430" tIns="46215" rIns="92430" bIns="462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6042"/>
            <a:ext cx="2984870" cy="502675"/>
          </a:xfrm>
          <a:prstGeom prst="rect">
            <a:avLst/>
          </a:prstGeom>
        </p:spPr>
        <p:txBody>
          <a:bodyPr vert="horz" lIns="92430" tIns="46215" rIns="92430" bIns="462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0" y="9516042"/>
            <a:ext cx="2984870" cy="502675"/>
          </a:xfrm>
          <a:prstGeom prst="rect">
            <a:avLst/>
          </a:prstGeom>
        </p:spPr>
        <p:txBody>
          <a:bodyPr vert="horz" lIns="92430" tIns="46215" rIns="92430" bIns="46215" rtlCol="0" anchor="b"/>
          <a:lstStyle>
            <a:lvl1pPr algn="r">
              <a:defRPr sz="1200"/>
            </a:lvl1pPr>
          </a:lstStyle>
          <a:p>
            <a:fld id="{F7360957-C22F-F241-9A22-19355D3B07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20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60957-C22F-F241-9A22-19355D3B07E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41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ADF9D4-A9C2-42B1-8997-243DBD8F7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823B489-3CA6-4283-B0E9-AD9C77348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12EA927-0FC3-449E-A879-A92264F4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48DC178-09E4-44BC-B3A0-D0E7BEBA7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58FED26-9902-444E-8C3C-E53559113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89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AA76DF-134E-4D27-8092-47DCA5003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FC954C8-277E-4641-A94B-032566C9A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F3C32BB-BFAA-4B5E-AA79-C6DE8BBE6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7433EC4-F91B-4D2E-BCFC-40FF915C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EECF2B5-F483-4C1F-8A6A-E95CBE2F1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93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16B2515-CBAD-4B8B-A662-7B9B6BA3D3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BBCA798-851A-4CDE-B5F8-9745CC9B1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5B679AB-6BEC-4836-B738-4E91B192A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FADDEC-111E-48AA-88E8-9C970133A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537BF97-0CED-4FCC-A52E-1B56978E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962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Автор и дата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Автор и дата</a:t>
            </a:r>
          </a:p>
        </p:txBody>
      </p:sp>
      <p:sp>
        <p:nvSpPr>
          <p:cNvPr id="12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Заголовок презентации</a:t>
            </a:r>
          </a:p>
        </p:txBody>
      </p:sp>
      <p:sp>
        <p:nvSpPr>
          <p:cNvPr id="13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9237133" y="6432553"/>
            <a:ext cx="2743200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475084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A1496C-27D2-4258-B7BA-92236C07B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E8D7E84-8D6F-406C-B16A-136A15C4B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E56B3AB-59E3-4ADD-8B08-8C234D9A7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E9D1B12-A788-4340-9B4D-77F1369C3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5938F5-9E95-4E7A-B01A-E990BA5C2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128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27535A-7F81-47BF-BD0D-B6923EC53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672345B-549B-4CFB-9B6F-6316C542B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7A2579B-9DF7-4CB8-B0F0-135282F43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E5875B1-5CEF-4CE0-9B47-122F569B4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D6680E2-CB7F-4FE3-8016-A34C09A1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08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DA32E5-70E5-44F1-855A-4D2E22E6E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7D1DEDE-8775-416E-B998-A82D640068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A0E6600-2D6E-48DF-AE58-A98B8D15B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149105F-175C-42A2-9204-DBDE5A1F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791BE38-CEC1-49B4-AB22-CD11E68E0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876CFA3-66DB-4CC1-BC67-E9443D2B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71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B4D97F-D666-49EB-96C4-99E51381E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E1D2E91-7CEF-44F8-AB1B-05F4DDBEC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6693A0F-38CE-4846-9EAD-99AD23B4B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CFA5F8F-7B41-47AE-835C-8F9C5681A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8F663C9-C7E0-4035-84A9-59CDC0548C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1078884-4043-411D-B9EA-31E0F8A47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9F1C94A-42A3-42A4-9E50-439D0F19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38B3FBD-10FE-4624-958F-9D8156CA5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37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3E9A82-0A8B-48A7-A851-D83724A49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D3B482E-2813-4E5E-9584-91899EE4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D4E8E19-0CC4-4248-BB48-9F886A3F7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534D176-427A-4F1D-867A-C1C7E36CF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33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EEAE5B7-A367-41DD-9C19-0BEF913C2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A80BFB2-B119-43ED-94D0-3565FB0FD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6E7C7D3-34E6-43F9-A399-AB47F89A8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98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9F04B4-F6C4-4DFC-9DD4-CD427B7A7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2CB8021-9CC5-4E27-A5AB-0B0A26E45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A0D067D-F584-4700-84ED-D628946C3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06A3C0B-535F-4046-8C64-14D659182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B21A503-17CF-42C3-BC78-A8B165BA4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34B817B-6715-4EC5-A43E-30A200F0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88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19BCDD-D282-4DE5-A7D5-B4148DA04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950FFD9-1227-41A7-A547-7D23AC8F6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8D0414F-080C-44C9-90E3-CD3352865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12343FB-7BAA-4B35-A659-8B6B7C9A5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231E011-9656-418A-A5F0-FAF7FDA3B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6916715-BB8B-4678-B04F-901BE5075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17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41703B-C72A-4ABA-B284-E20220503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87975B4-4C21-420F-8278-0E9E610BB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FC42BD-8FE7-4C71-874B-1CD4E244CC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DF9CC40-B68F-4CA2-9655-E8650D8F5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D996B18-3124-48A4-A75B-4007A1560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7133" y="6441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3E6C7-3DB5-4CEA-BE86-0152E48A7C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03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282B47F-9743-03A3-2452-3AAE3FBE0A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449" t="26567" r="16281" b="20772"/>
          <a:stretch/>
        </p:blipFill>
        <p:spPr>
          <a:xfrm>
            <a:off x="3461096" y="30470"/>
            <a:ext cx="8589390" cy="686776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837361" y="30470"/>
            <a:ext cx="7354639" cy="6885801"/>
          </a:xfrm>
          <a:prstGeom prst="rect">
            <a:avLst/>
          </a:prstGeom>
          <a:solidFill>
            <a:srgbClr val="5479A2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607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-151075" y="-25937"/>
            <a:ext cx="6356104" cy="6998613"/>
          </a:xfrm>
          <a:custGeom>
            <a:avLst/>
            <a:gdLst>
              <a:gd name="connsiteX0" fmla="*/ 152400 w 7772400"/>
              <a:gd name="connsiteY0" fmla="*/ 0 h 6995160"/>
              <a:gd name="connsiteX1" fmla="*/ 6248400 w 7772400"/>
              <a:gd name="connsiteY1" fmla="*/ 30480 h 6995160"/>
              <a:gd name="connsiteX2" fmla="*/ 7772400 w 7772400"/>
              <a:gd name="connsiteY2" fmla="*/ 3535680 h 6995160"/>
              <a:gd name="connsiteX3" fmla="*/ 6294120 w 7772400"/>
              <a:gd name="connsiteY3" fmla="*/ 6949440 h 6995160"/>
              <a:gd name="connsiteX4" fmla="*/ 0 w 7772400"/>
              <a:gd name="connsiteY4" fmla="*/ 6995160 h 6995160"/>
              <a:gd name="connsiteX5" fmla="*/ 152400 w 7772400"/>
              <a:gd name="connsiteY5" fmla="*/ 0 h 699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2400" h="6995160">
                <a:moveTo>
                  <a:pt x="152400" y="0"/>
                </a:moveTo>
                <a:lnTo>
                  <a:pt x="6248400" y="30480"/>
                </a:lnTo>
                <a:lnTo>
                  <a:pt x="7772400" y="3535680"/>
                </a:lnTo>
                <a:lnTo>
                  <a:pt x="6294120" y="6949440"/>
                </a:lnTo>
                <a:lnTo>
                  <a:pt x="0" y="6995160"/>
                </a:lnTo>
                <a:lnTo>
                  <a:pt x="152400" y="0"/>
                </a:lnTo>
                <a:close/>
              </a:path>
            </a:pathLst>
          </a:custGeom>
          <a:solidFill>
            <a:srgbClr val="5479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607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Развитие  сегмента  зубных паст"/>
          <p:cNvSpPr txBox="1"/>
          <p:nvPr/>
        </p:nvSpPr>
        <p:spPr>
          <a:xfrm>
            <a:off x="384120" y="508913"/>
            <a:ext cx="6669341" cy="1282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Название практики (сформулировано в виде назывного предложения, без включения отглагольных существительных типа использование, исследование, влияние и т.п.).</a:t>
            </a:r>
            <a:endParaRPr lang="ru-RU" sz="2800" b="1" dirty="0">
              <a:solidFill>
                <a:prstClr val="white"/>
              </a:solidFill>
              <a:latin typeface="Phenomena Bold" pitchFamily="2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Шеврон 1"/>
          <p:cNvSpPr/>
          <p:nvPr/>
        </p:nvSpPr>
        <p:spPr>
          <a:xfrm>
            <a:off x="5730857" y="-122910"/>
            <a:ext cx="1654623" cy="6998612"/>
          </a:xfrm>
          <a:custGeom>
            <a:avLst/>
            <a:gdLst>
              <a:gd name="connsiteX0" fmla="*/ 0 w 1750317"/>
              <a:gd name="connsiteY0" fmla="*/ 0 h 7051774"/>
              <a:gd name="connsiteX1" fmla="*/ 875159 w 1750317"/>
              <a:gd name="connsiteY1" fmla="*/ 0 h 7051774"/>
              <a:gd name="connsiteX2" fmla="*/ 1750317 w 1750317"/>
              <a:gd name="connsiteY2" fmla="*/ 3525887 h 7051774"/>
              <a:gd name="connsiteX3" fmla="*/ 875159 w 1750317"/>
              <a:gd name="connsiteY3" fmla="*/ 7051774 h 7051774"/>
              <a:gd name="connsiteX4" fmla="*/ 0 w 1750317"/>
              <a:gd name="connsiteY4" fmla="*/ 7051774 h 7051774"/>
              <a:gd name="connsiteX5" fmla="*/ 875159 w 1750317"/>
              <a:gd name="connsiteY5" fmla="*/ 3525887 h 7051774"/>
              <a:gd name="connsiteX6" fmla="*/ 0 w 1750317"/>
              <a:gd name="connsiteY6" fmla="*/ 0 h 7051774"/>
              <a:gd name="connsiteX0" fmla="*/ 223283 w 1750317"/>
              <a:gd name="connsiteY0" fmla="*/ 0 h 7062407"/>
              <a:gd name="connsiteX1" fmla="*/ 875159 w 1750317"/>
              <a:gd name="connsiteY1" fmla="*/ 10633 h 7062407"/>
              <a:gd name="connsiteX2" fmla="*/ 1750317 w 1750317"/>
              <a:gd name="connsiteY2" fmla="*/ 3536520 h 7062407"/>
              <a:gd name="connsiteX3" fmla="*/ 875159 w 1750317"/>
              <a:gd name="connsiteY3" fmla="*/ 7062407 h 7062407"/>
              <a:gd name="connsiteX4" fmla="*/ 0 w 1750317"/>
              <a:gd name="connsiteY4" fmla="*/ 7062407 h 7062407"/>
              <a:gd name="connsiteX5" fmla="*/ 875159 w 1750317"/>
              <a:gd name="connsiteY5" fmla="*/ 3536520 h 7062407"/>
              <a:gd name="connsiteX6" fmla="*/ 223283 w 1750317"/>
              <a:gd name="connsiteY6" fmla="*/ 0 h 7062407"/>
              <a:gd name="connsiteX0" fmla="*/ 223283 w 1750317"/>
              <a:gd name="connsiteY0" fmla="*/ 0 h 7062407"/>
              <a:gd name="connsiteX1" fmla="*/ 875159 w 1750317"/>
              <a:gd name="connsiteY1" fmla="*/ 10633 h 7062407"/>
              <a:gd name="connsiteX2" fmla="*/ 1750317 w 1750317"/>
              <a:gd name="connsiteY2" fmla="*/ 3536520 h 7062407"/>
              <a:gd name="connsiteX3" fmla="*/ 875159 w 1750317"/>
              <a:gd name="connsiteY3" fmla="*/ 7062407 h 7062407"/>
              <a:gd name="connsiteX4" fmla="*/ 0 w 1750317"/>
              <a:gd name="connsiteY4" fmla="*/ 7062407 h 7062407"/>
              <a:gd name="connsiteX5" fmla="*/ 1491848 w 1750317"/>
              <a:gd name="connsiteY5" fmla="*/ 3525888 h 7062407"/>
              <a:gd name="connsiteX6" fmla="*/ 223283 w 1750317"/>
              <a:gd name="connsiteY6" fmla="*/ 0 h 7062407"/>
              <a:gd name="connsiteX0" fmla="*/ 552893 w 1750317"/>
              <a:gd name="connsiteY0" fmla="*/ 0 h 7062407"/>
              <a:gd name="connsiteX1" fmla="*/ 875159 w 1750317"/>
              <a:gd name="connsiteY1" fmla="*/ 10633 h 7062407"/>
              <a:gd name="connsiteX2" fmla="*/ 1750317 w 1750317"/>
              <a:gd name="connsiteY2" fmla="*/ 3536520 h 7062407"/>
              <a:gd name="connsiteX3" fmla="*/ 875159 w 1750317"/>
              <a:gd name="connsiteY3" fmla="*/ 7062407 h 7062407"/>
              <a:gd name="connsiteX4" fmla="*/ 0 w 1750317"/>
              <a:gd name="connsiteY4" fmla="*/ 7062407 h 7062407"/>
              <a:gd name="connsiteX5" fmla="*/ 1491848 w 1750317"/>
              <a:gd name="connsiteY5" fmla="*/ 3525888 h 7062407"/>
              <a:gd name="connsiteX6" fmla="*/ 552893 w 1750317"/>
              <a:gd name="connsiteY6" fmla="*/ 0 h 7062407"/>
              <a:gd name="connsiteX0" fmla="*/ 0 w 1197424"/>
              <a:gd name="connsiteY0" fmla="*/ 0 h 7094304"/>
              <a:gd name="connsiteX1" fmla="*/ 322266 w 1197424"/>
              <a:gd name="connsiteY1" fmla="*/ 10633 h 7094304"/>
              <a:gd name="connsiteX2" fmla="*/ 1197424 w 1197424"/>
              <a:gd name="connsiteY2" fmla="*/ 3536520 h 7094304"/>
              <a:gd name="connsiteX3" fmla="*/ 322266 w 1197424"/>
              <a:gd name="connsiteY3" fmla="*/ 7062407 h 7094304"/>
              <a:gd name="connsiteX4" fmla="*/ 42530 w 1197424"/>
              <a:gd name="connsiteY4" fmla="*/ 7094304 h 7094304"/>
              <a:gd name="connsiteX5" fmla="*/ 938955 w 1197424"/>
              <a:gd name="connsiteY5" fmla="*/ 3525888 h 7094304"/>
              <a:gd name="connsiteX6" fmla="*/ 0 w 1197424"/>
              <a:gd name="connsiteY6" fmla="*/ 0 h 7094304"/>
              <a:gd name="connsiteX0" fmla="*/ 0 w 1250586"/>
              <a:gd name="connsiteY0" fmla="*/ 0 h 7094304"/>
              <a:gd name="connsiteX1" fmla="*/ 322266 w 1250586"/>
              <a:gd name="connsiteY1" fmla="*/ 10633 h 7094304"/>
              <a:gd name="connsiteX2" fmla="*/ 1250586 w 1250586"/>
              <a:gd name="connsiteY2" fmla="*/ 3472725 h 7094304"/>
              <a:gd name="connsiteX3" fmla="*/ 322266 w 1250586"/>
              <a:gd name="connsiteY3" fmla="*/ 7062407 h 7094304"/>
              <a:gd name="connsiteX4" fmla="*/ 42530 w 1250586"/>
              <a:gd name="connsiteY4" fmla="*/ 7094304 h 7094304"/>
              <a:gd name="connsiteX5" fmla="*/ 938955 w 1250586"/>
              <a:gd name="connsiteY5" fmla="*/ 3525888 h 7094304"/>
              <a:gd name="connsiteX6" fmla="*/ 0 w 1250586"/>
              <a:gd name="connsiteY6" fmla="*/ 0 h 7094304"/>
              <a:gd name="connsiteX0" fmla="*/ 0 w 1250586"/>
              <a:gd name="connsiteY0" fmla="*/ 0 h 7094304"/>
              <a:gd name="connsiteX1" fmla="*/ 322266 w 1250586"/>
              <a:gd name="connsiteY1" fmla="*/ 10633 h 7094304"/>
              <a:gd name="connsiteX2" fmla="*/ 1250586 w 1250586"/>
              <a:gd name="connsiteY2" fmla="*/ 3472725 h 7094304"/>
              <a:gd name="connsiteX3" fmla="*/ 322266 w 1250586"/>
              <a:gd name="connsiteY3" fmla="*/ 7062407 h 7094304"/>
              <a:gd name="connsiteX4" fmla="*/ 42530 w 1250586"/>
              <a:gd name="connsiteY4" fmla="*/ 7094304 h 7094304"/>
              <a:gd name="connsiteX5" fmla="*/ 1013383 w 1250586"/>
              <a:gd name="connsiteY5" fmla="*/ 3451460 h 7094304"/>
              <a:gd name="connsiteX6" fmla="*/ 0 w 1250586"/>
              <a:gd name="connsiteY6" fmla="*/ 0 h 7094304"/>
              <a:gd name="connsiteX0" fmla="*/ 287079 w 1537665"/>
              <a:gd name="connsiteY0" fmla="*/ 0 h 7062407"/>
              <a:gd name="connsiteX1" fmla="*/ 609345 w 1537665"/>
              <a:gd name="connsiteY1" fmla="*/ 10633 h 7062407"/>
              <a:gd name="connsiteX2" fmla="*/ 1537665 w 1537665"/>
              <a:gd name="connsiteY2" fmla="*/ 3472725 h 7062407"/>
              <a:gd name="connsiteX3" fmla="*/ 609345 w 1537665"/>
              <a:gd name="connsiteY3" fmla="*/ 7062407 h 7062407"/>
              <a:gd name="connsiteX4" fmla="*/ 0 w 1537665"/>
              <a:gd name="connsiteY4" fmla="*/ 7019877 h 7062407"/>
              <a:gd name="connsiteX5" fmla="*/ 1300462 w 1537665"/>
              <a:gd name="connsiteY5" fmla="*/ 3451460 h 7062407"/>
              <a:gd name="connsiteX6" fmla="*/ 287079 w 1537665"/>
              <a:gd name="connsiteY6" fmla="*/ 0 h 7062407"/>
              <a:gd name="connsiteX0" fmla="*/ 287079 w 1537665"/>
              <a:gd name="connsiteY0" fmla="*/ 0 h 7019877"/>
              <a:gd name="connsiteX1" fmla="*/ 609345 w 1537665"/>
              <a:gd name="connsiteY1" fmla="*/ 10633 h 7019877"/>
              <a:gd name="connsiteX2" fmla="*/ 1537665 w 1537665"/>
              <a:gd name="connsiteY2" fmla="*/ 3472725 h 7019877"/>
              <a:gd name="connsiteX3" fmla="*/ 290369 w 1537665"/>
              <a:gd name="connsiteY3" fmla="*/ 7009244 h 7019877"/>
              <a:gd name="connsiteX4" fmla="*/ 0 w 1537665"/>
              <a:gd name="connsiteY4" fmla="*/ 7019877 h 7019877"/>
              <a:gd name="connsiteX5" fmla="*/ 1300462 w 1537665"/>
              <a:gd name="connsiteY5" fmla="*/ 3451460 h 7019877"/>
              <a:gd name="connsiteX6" fmla="*/ 287079 w 1537665"/>
              <a:gd name="connsiteY6" fmla="*/ 0 h 7019877"/>
              <a:gd name="connsiteX0" fmla="*/ 287079 w 1537665"/>
              <a:gd name="connsiteY0" fmla="*/ 0 h 7019877"/>
              <a:gd name="connsiteX1" fmla="*/ 609345 w 1537665"/>
              <a:gd name="connsiteY1" fmla="*/ 10633 h 7019877"/>
              <a:gd name="connsiteX2" fmla="*/ 1537665 w 1537665"/>
              <a:gd name="connsiteY2" fmla="*/ 3472725 h 7019877"/>
              <a:gd name="connsiteX3" fmla="*/ 290369 w 1537665"/>
              <a:gd name="connsiteY3" fmla="*/ 6977346 h 7019877"/>
              <a:gd name="connsiteX4" fmla="*/ 0 w 1537665"/>
              <a:gd name="connsiteY4" fmla="*/ 7019877 h 7019877"/>
              <a:gd name="connsiteX5" fmla="*/ 1300462 w 1537665"/>
              <a:gd name="connsiteY5" fmla="*/ 3451460 h 7019877"/>
              <a:gd name="connsiteX6" fmla="*/ 287079 w 1537665"/>
              <a:gd name="connsiteY6" fmla="*/ 0 h 7019877"/>
              <a:gd name="connsiteX0" fmla="*/ 287079 w 1537665"/>
              <a:gd name="connsiteY0" fmla="*/ 0 h 7019877"/>
              <a:gd name="connsiteX1" fmla="*/ 609345 w 1537665"/>
              <a:gd name="connsiteY1" fmla="*/ 10633 h 7019877"/>
              <a:gd name="connsiteX2" fmla="*/ 1537665 w 1537665"/>
              <a:gd name="connsiteY2" fmla="*/ 3472725 h 7019877"/>
              <a:gd name="connsiteX3" fmla="*/ 279736 w 1537665"/>
              <a:gd name="connsiteY3" fmla="*/ 7019876 h 7019877"/>
              <a:gd name="connsiteX4" fmla="*/ 0 w 1537665"/>
              <a:gd name="connsiteY4" fmla="*/ 7019877 h 7019877"/>
              <a:gd name="connsiteX5" fmla="*/ 1300462 w 1537665"/>
              <a:gd name="connsiteY5" fmla="*/ 3451460 h 7019877"/>
              <a:gd name="connsiteX6" fmla="*/ 287079 w 1537665"/>
              <a:gd name="connsiteY6" fmla="*/ 0 h 7019877"/>
              <a:gd name="connsiteX0" fmla="*/ 0 w 1580195"/>
              <a:gd name="connsiteY0" fmla="*/ 0 h 7019877"/>
              <a:gd name="connsiteX1" fmla="*/ 651875 w 1580195"/>
              <a:gd name="connsiteY1" fmla="*/ 10633 h 7019877"/>
              <a:gd name="connsiteX2" fmla="*/ 1580195 w 1580195"/>
              <a:gd name="connsiteY2" fmla="*/ 3472725 h 7019877"/>
              <a:gd name="connsiteX3" fmla="*/ 322266 w 1580195"/>
              <a:gd name="connsiteY3" fmla="*/ 7019876 h 7019877"/>
              <a:gd name="connsiteX4" fmla="*/ 42530 w 1580195"/>
              <a:gd name="connsiteY4" fmla="*/ 7019877 h 7019877"/>
              <a:gd name="connsiteX5" fmla="*/ 1342992 w 1580195"/>
              <a:gd name="connsiteY5" fmla="*/ 3451460 h 7019877"/>
              <a:gd name="connsiteX6" fmla="*/ 0 w 1580195"/>
              <a:gd name="connsiteY6" fmla="*/ 0 h 7019877"/>
              <a:gd name="connsiteX0" fmla="*/ 0 w 1580195"/>
              <a:gd name="connsiteY0" fmla="*/ 0 h 7019877"/>
              <a:gd name="connsiteX1" fmla="*/ 279736 w 1580195"/>
              <a:gd name="connsiteY1" fmla="*/ 1 h 7019877"/>
              <a:gd name="connsiteX2" fmla="*/ 1580195 w 1580195"/>
              <a:gd name="connsiteY2" fmla="*/ 3472725 h 7019877"/>
              <a:gd name="connsiteX3" fmla="*/ 322266 w 1580195"/>
              <a:gd name="connsiteY3" fmla="*/ 7019876 h 7019877"/>
              <a:gd name="connsiteX4" fmla="*/ 42530 w 1580195"/>
              <a:gd name="connsiteY4" fmla="*/ 7019877 h 7019877"/>
              <a:gd name="connsiteX5" fmla="*/ 1342992 w 1580195"/>
              <a:gd name="connsiteY5" fmla="*/ 3451460 h 7019877"/>
              <a:gd name="connsiteX6" fmla="*/ 0 w 1580195"/>
              <a:gd name="connsiteY6" fmla="*/ 0 h 7019877"/>
              <a:gd name="connsiteX0" fmla="*/ 74428 w 1654623"/>
              <a:gd name="connsiteY0" fmla="*/ 0 h 7019876"/>
              <a:gd name="connsiteX1" fmla="*/ 354164 w 1654623"/>
              <a:gd name="connsiteY1" fmla="*/ 1 h 7019876"/>
              <a:gd name="connsiteX2" fmla="*/ 1654623 w 1654623"/>
              <a:gd name="connsiteY2" fmla="*/ 3472725 h 7019876"/>
              <a:gd name="connsiteX3" fmla="*/ 396694 w 1654623"/>
              <a:gd name="connsiteY3" fmla="*/ 7019876 h 7019876"/>
              <a:gd name="connsiteX4" fmla="*/ 0 w 1654623"/>
              <a:gd name="connsiteY4" fmla="*/ 7009245 h 7019876"/>
              <a:gd name="connsiteX5" fmla="*/ 1417420 w 1654623"/>
              <a:gd name="connsiteY5" fmla="*/ 3451460 h 7019876"/>
              <a:gd name="connsiteX6" fmla="*/ 74428 w 1654623"/>
              <a:gd name="connsiteY6" fmla="*/ 0 h 7019876"/>
              <a:gd name="connsiteX0" fmla="*/ 74428 w 1654623"/>
              <a:gd name="connsiteY0" fmla="*/ 0 h 7009245"/>
              <a:gd name="connsiteX1" fmla="*/ 354164 w 1654623"/>
              <a:gd name="connsiteY1" fmla="*/ 1 h 7009245"/>
              <a:gd name="connsiteX2" fmla="*/ 1654623 w 1654623"/>
              <a:gd name="connsiteY2" fmla="*/ 3472725 h 7009245"/>
              <a:gd name="connsiteX3" fmla="*/ 258470 w 1654623"/>
              <a:gd name="connsiteY3" fmla="*/ 6998611 h 7009245"/>
              <a:gd name="connsiteX4" fmla="*/ 0 w 1654623"/>
              <a:gd name="connsiteY4" fmla="*/ 7009245 h 7009245"/>
              <a:gd name="connsiteX5" fmla="*/ 1417420 w 1654623"/>
              <a:gd name="connsiteY5" fmla="*/ 3451460 h 7009245"/>
              <a:gd name="connsiteX6" fmla="*/ 74428 w 1654623"/>
              <a:gd name="connsiteY6" fmla="*/ 0 h 7009245"/>
              <a:gd name="connsiteX0" fmla="*/ 10633 w 1654623"/>
              <a:gd name="connsiteY0" fmla="*/ 10632 h 7009244"/>
              <a:gd name="connsiteX1" fmla="*/ 354164 w 1654623"/>
              <a:gd name="connsiteY1" fmla="*/ 0 h 7009244"/>
              <a:gd name="connsiteX2" fmla="*/ 1654623 w 1654623"/>
              <a:gd name="connsiteY2" fmla="*/ 3472724 h 7009244"/>
              <a:gd name="connsiteX3" fmla="*/ 258470 w 1654623"/>
              <a:gd name="connsiteY3" fmla="*/ 6998610 h 7009244"/>
              <a:gd name="connsiteX4" fmla="*/ 0 w 1654623"/>
              <a:gd name="connsiteY4" fmla="*/ 7009244 h 7009244"/>
              <a:gd name="connsiteX5" fmla="*/ 1417420 w 1654623"/>
              <a:gd name="connsiteY5" fmla="*/ 3451459 h 7009244"/>
              <a:gd name="connsiteX6" fmla="*/ 10633 w 1654623"/>
              <a:gd name="connsiteY6" fmla="*/ 10632 h 7009244"/>
              <a:gd name="connsiteX0" fmla="*/ 10633 w 1654623"/>
              <a:gd name="connsiteY0" fmla="*/ 0 h 6998612"/>
              <a:gd name="connsiteX1" fmla="*/ 269104 w 1654623"/>
              <a:gd name="connsiteY1" fmla="*/ 1 h 6998612"/>
              <a:gd name="connsiteX2" fmla="*/ 1654623 w 1654623"/>
              <a:gd name="connsiteY2" fmla="*/ 3462092 h 6998612"/>
              <a:gd name="connsiteX3" fmla="*/ 258470 w 1654623"/>
              <a:gd name="connsiteY3" fmla="*/ 6987978 h 6998612"/>
              <a:gd name="connsiteX4" fmla="*/ 0 w 1654623"/>
              <a:gd name="connsiteY4" fmla="*/ 6998612 h 6998612"/>
              <a:gd name="connsiteX5" fmla="*/ 1417420 w 1654623"/>
              <a:gd name="connsiteY5" fmla="*/ 3440827 h 6998612"/>
              <a:gd name="connsiteX6" fmla="*/ 10633 w 1654623"/>
              <a:gd name="connsiteY6" fmla="*/ 0 h 699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4623" h="6998612">
                <a:moveTo>
                  <a:pt x="10633" y="0"/>
                </a:moveTo>
                <a:lnTo>
                  <a:pt x="269104" y="1"/>
                </a:lnTo>
                <a:lnTo>
                  <a:pt x="1654623" y="3462092"/>
                </a:lnTo>
                <a:lnTo>
                  <a:pt x="258470" y="6987978"/>
                </a:lnTo>
                <a:lnTo>
                  <a:pt x="0" y="6998612"/>
                </a:lnTo>
                <a:lnTo>
                  <a:pt x="1417420" y="3440827"/>
                </a:lnTo>
                <a:lnTo>
                  <a:pt x="10633" y="0"/>
                </a:lnTo>
                <a:close/>
              </a:path>
            </a:pathLst>
          </a:custGeom>
          <a:solidFill>
            <a:srgbClr val="EE742B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Развитие  сегмента  зубных паст">
            <a:extLst>
              <a:ext uri="{FF2B5EF4-FFF2-40B4-BE49-F238E27FC236}">
                <a16:creationId xmlns:a16="http://schemas.microsoft.com/office/drawing/2014/main" xmlns="" id="{88245DF2-F9AD-05C4-FBFD-0839A71CAAE5}"/>
              </a:ext>
            </a:extLst>
          </p:cNvPr>
          <p:cNvSpPr txBox="1"/>
          <p:nvPr/>
        </p:nvSpPr>
        <p:spPr>
          <a:xfrm>
            <a:off x="384120" y="2418945"/>
            <a:ext cx="4984530" cy="3129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Автор/команда практики:</a:t>
            </a:r>
          </a:p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- фамилия, имя, отчество.</a:t>
            </a:r>
          </a:p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- должность, место работы, муниципалитет.</a:t>
            </a:r>
          </a:p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- контактные данные автора, адрес сайта, на котором можно найти дополнительную информацию о практике (при наличии).</a:t>
            </a:r>
          </a:p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- название профессионального сообщества, членом которого является автор (при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13610366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8503" y="-692039"/>
            <a:ext cx="12199165" cy="3084419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778439" y="140824"/>
            <a:ext cx="11283690" cy="54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>
                <a:solidFill>
                  <a:schemeClr val="bg1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Рекламное описание практики /краткая аннотация.</a:t>
            </a: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69431" y="6316602"/>
            <a:ext cx="2743200" cy="365125"/>
          </a:xfrm>
        </p:spPr>
        <p:txBody>
          <a:bodyPr/>
          <a:lstStyle/>
          <a:p>
            <a:r>
              <a:rPr lang="ru-RU" dirty="0">
                <a:latin typeface="Phenomena" panose="020B0604020202020204" charset="-52"/>
              </a:rPr>
              <a:t>2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778719"/>
              </p:ext>
            </p:extLst>
          </p:nvPr>
        </p:nvGraphicFramePr>
        <p:xfrm>
          <a:off x="320702" y="982112"/>
          <a:ext cx="11471882" cy="240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882">
                  <a:extLst>
                    <a:ext uri="{9D8B030D-6E8A-4147-A177-3AD203B41FA5}">
                      <a16:colId xmlns:a16="http://schemas.microsoft.com/office/drawing/2014/main" xmlns="" val="3355474597"/>
                    </a:ext>
                  </a:extLst>
                </a:gridCol>
              </a:tblGrid>
              <a:tr h="559336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691400"/>
                  </a:ext>
                </a:extLst>
              </a:tr>
              <a:tr h="615269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5269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5269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Google Shape;115;p1">
            <a:extLst>
              <a:ext uri="{FF2B5EF4-FFF2-40B4-BE49-F238E27FC236}">
                <a16:creationId xmlns:a16="http://schemas.microsoft.com/office/drawing/2014/main" xmlns="" id="{35D4BB8D-5A78-BF44-BE06-72B93DD8D58C}"/>
              </a:ext>
            </a:extLst>
          </p:cNvPr>
          <p:cNvSpPr txBox="1"/>
          <p:nvPr/>
        </p:nvSpPr>
        <p:spPr>
          <a:xfrm>
            <a:off x="320702" y="3469969"/>
            <a:ext cx="11584640" cy="601097"/>
          </a:xfrm>
          <a:prstGeom prst="rect">
            <a:avLst/>
          </a:prstGeom>
          <a:solidFill>
            <a:srgbClr val="273163"/>
          </a:solidFill>
          <a:ln w="952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6" algn="ctr"/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</a:rPr>
              <a:t>Целевая аудитория (Для кого предназначена практика?).</a:t>
            </a:r>
            <a:endParaRPr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Google Shape;115;p1">
            <a:extLst>
              <a:ext uri="{FF2B5EF4-FFF2-40B4-BE49-F238E27FC236}">
                <a16:creationId xmlns:a16="http://schemas.microsoft.com/office/drawing/2014/main" xmlns="" id="{35D4BB8D-5A78-BF44-BE06-72B93DD8D58C}"/>
              </a:ext>
            </a:extLst>
          </p:cNvPr>
          <p:cNvSpPr txBox="1"/>
          <p:nvPr/>
        </p:nvSpPr>
        <p:spPr>
          <a:xfrm>
            <a:off x="320702" y="4603806"/>
            <a:ext cx="11584640" cy="930302"/>
          </a:xfrm>
          <a:prstGeom prst="rect">
            <a:avLst/>
          </a:prstGeom>
          <a:solidFill>
            <a:srgbClr val="273163"/>
          </a:solidFill>
          <a:ln w="952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6"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  <a:sym typeface="Bebas Neue"/>
              </a:rPr>
              <a:t>Актуализация проблемы </a:t>
            </a:r>
          </a:p>
          <a:p>
            <a:pPr marL="0" lvl="6"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  <a:sym typeface="Bebas Neue"/>
              </a:rPr>
              <a:t>(почему </a:t>
            </a:r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sym typeface="Bebas Neue"/>
              </a:rPr>
              <a:t>это делаем? Какую проблему </a:t>
            </a:r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  <a:sym typeface="Bebas Neue"/>
              </a:rPr>
              <a:t>решаем</a:t>
            </a:r>
            <a:r>
              <a:rPr lang="en-US" b="1" dirty="0" smtClean="0">
                <a:solidFill>
                  <a:schemeClr val="bg1"/>
                </a:solidFill>
                <a:latin typeface="Century Gothic" panose="020B0502020202020204" pitchFamily="34" charset="0"/>
                <a:sym typeface="Bebas Neue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  <a:sym typeface="Bebas Neue"/>
              </a:rPr>
              <a:t>и какую потребность закрываем?)</a:t>
            </a:r>
            <a:endParaRPr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841631"/>
              </p:ext>
            </p:extLst>
          </p:nvPr>
        </p:nvGraphicFramePr>
        <p:xfrm>
          <a:off x="320702" y="4071066"/>
          <a:ext cx="11584640" cy="494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4640"/>
              </a:tblGrid>
              <a:tr h="494226">
                <a:tc>
                  <a:txBody>
                    <a:bodyPr/>
                    <a:lstStyle/>
                    <a:p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189694"/>
              </p:ext>
            </p:extLst>
          </p:nvPr>
        </p:nvGraphicFramePr>
        <p:xfrm>
          <a:off x="320702" y="5534107"/>
          <a:ext cx="11584640" cy="772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4640"/>
              </a:tblGrid>
              <a:tr h="772611">
                <a:tc>
                  <a:txBody>
                    <a:bodyPr/>
                    <a:lstStyle/>
                    <a:p>
                      <a:endParaRPr lang="ru-RU" sz="14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534" y="5852694"/>
            <a:ext cx="90805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Номер слайда 1"/>
          <p:cNvSpPr txBox="1">
            <a:spLocks/>
          </p:cNvSpPr>
          <p:nvPr/>
        </p:nvSpPr>
        <p:spPr>
          <a:xfrm>
            <a:off x="10079370" y="6469001"/>
            <a:ext cx="2098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lvl="0">
              <a:defRPr lang="ru-RU"/>
            </a:defPPr>
            <a:lvl1pPr marL="0" lv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  <a:latin typeface="Phenomena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9279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523586" y="-790587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778439" y="245825"/>
            <a:ext cx="8243817" cy="54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>
                <a:solidFill>
                  <a:schemeClr val="bg1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Целеполагание</a:t>
            </a: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0551" y="6367402"/>
            <a:ext cx="2743200" cy="365125"/>
          </a:xfrm>
        </p:spPr>
        <p:txBody>
          <a:bodyPr/>
          <a:lstStyle/>
          <a:p>
            <a:r>
              <a:rPr lang="ru-RU" dirty="0" smtClean="0">
                <a:latin typeface="Phenomena" panose="020B0604020202020204" charset="-52"/>
              </a:rPr>
              <a:t>3</a:t>
            </a:r>
            <a:endParaRPr lang="ru-RU" dirty="0">
              <a:latin typeface="Phenomena" panose="020B0604020202020204" charset="-52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19AA563-68A7-C303-6002-8786D379512F}"/>
              </a:ext>
            </a:extLst>
          </p:cNvPr>
          <p:cNvSpPr/>
          <p:nvPr/>
        </p:nvSpPr>
        <p:spPr>
          <a:xfrm>
            <a:off x="268197" y="2679968"/>
            <a:ext cx="1486304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3200" b="1" dirty="0">
                <a:solidFill>
                  <a:srgbClr val="EE742B"/>
                </a:solidFill>
                <a:latin typeface="Phenomena" panose="020B0604020202020204" charset="-52"/>
              </a:rPr>
              <a:t>Цель –</a:t>
            </a:r>
            <a:endParaRPr lang="ru-RU" sz="3200" b="1" dirty="0">
              <a:solidFill>
                <a:srgbClr val="0072BC"/>
              </a:solidFill>
              <a:latin typeface="Phenomena" panose="020B0604020202020204" charset="-52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3C00E6F9-5914-BDED-F84F-E83A86F7CD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97" y="791615"/>
            <a:ext cx="857274" cy="857274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56494B8F-FC1E-9F13-7817-9B60C145E939}"/>
              </a:ext>
            </a:extLst>
          </p:cNvPr>
          <p:cNvSpPr/>
          <p:nvPr/>
        </p:nvSpPr>
        <p:spPr>
          <a:xfrm>
            <a:off x="369632" y="1211882"/>
            <a:ext cx="3924072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3200" b="1" dirty="0" smtClean="0">
                <a:solidFill>
                  <a:srgbClr val="EE742B"/>
                </a:solidFill>
                <a:latin typeface="Phenomena" panose="020B0604020202020204" charset="-52"/>
              </a:rPr>
              <a:t>Обоснование </a:t>
            </a:r>
          </a:p>
          <a:p>
            <a:pPr algn="ctr"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3200" b="1" dirty="0" smtClean="0">
                <a:solidFill>
                  <a:srgbClr val="EE742B"/>
                </a:solidFill>
                <a:latin typeface="Phenomena" panose="020B0604020202020204" charset="-52"/>
              </a:rPr>
              <a:t>актуальности практики </a:t>
            </a:r>
            <a:endParaRPr lang="ru-RU" sz="3200" b="1" dirty="0">
              <a:solidFill>
                <a:srgbClr val="EE742B"/>
              </a:solidFill>
              <a:latin typeface="Phenomena" panose="020B0604020202020204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8197" y="373040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>
                <a:solidFill>
                  <a:srgbClr val="E463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Результат/продукт - </a:t>
            </a:r>
            <a:endParaRPr lang="ru-RU" sz="2800" b="1" dirty="0">
              <a:solidFill>
                <a:srgbClr val="E463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67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03247" y="-776308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778439" y="245825"/>
            <a:ext cx="8243817" cy="54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 smtClean="0">
                <a:solidFill>
                  <a:schemeClr val="bg1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Пошаговое </a:t>
            </a:r>
            <a:r>
              <a:rPr lang="ru-RU" sz="3200" b="1" kern="0" spc="39" dirty="0">
                <a:solidFill>
                  <a:schemeClr val="bg1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описание практики </a:t>
            </a: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0551" y="6323965"/>
            <a:ext cx="2743200" cy="365125"/>
          </a:xfrm>
        </p:spPr>
        <p:txBody>
          <a:bodyPr/>
          <a:lstStyle/>
          <a:p>
            <a:r>
              <a:rPr lang="ru-RU" dirty="0" smtClean="0">
                <a:latin typeface="Phenomena" panose="020B0604020202020204" charset="-52"/>
              </a:rPr>
              <a:t>4</a:t>
            </a:r>
            <a:endParaRPr lang="ru-RU" dirty="0">
              <a:latin typeface="Phenomena" panose="020B0604020202020204" charset="-52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11BE5BF-C3F4-DD71-5662-61FFC78387C6}"/>
              </a:ext>
            </a:extLst>
          </p:cNvPr>
          <p:cNvSpPr/>
          <p:nvPr/>
        </p:nvSpPr>
        <p:spPr>
          <a:xfrm>
            <a:off x="3753751" y="1028445"/>
            <a:ext cx="4182555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2400" b="1" dirty="0">
                <a:solidFill>
                  <a:srgbClr val="EE742B"/>
                </a:solidFill>
                <a:latin typeface="Phenomena" panose="020B0604020202020204" charset="-52"/>
              </a:rPr>
              <a:t>Как достигается результат?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528806"/>
              </p:ext>
            </p:extLst>
          </p:nvPr>
        </p:nvGraphicFramePr>
        <p:xfrm>
          <a:off x="335279" y="1416242"/>
          <a:ext cx="11734799" cy="4676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0877"/>
                <a:gridCol w="6993922"/>
              </a:tblGrid>
              <a:tr h="412558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  <a:ea typeface="Bebas Neue Bold"/>
                          <a:cs typeface="Bebas Neue Bold"/>
                          <a:sym typeface="Bebas Neue"/>
                        </a:rPr>
                        <a:t>Что делаем?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050" marR="0" lvl="1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E75B5"/>
                        </a:buClr>
                        <a:buSzPts val="900"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ebas Neue Bold"/>
                          <a:cs typeface="Bebas Neue Bold"/>
                          <a:sym typeface="Bebas Neue"/>
                        </a:rPr>
                        <a:t>Как делаем?</a:t>
                      </a:r>
                      <a:endParaRPr lang="ru-RU" dirty="0"/>
                    </a:p>
                  </a:txBody>
                  <a:tcPr/>
                </a:tc>
              </a:tr>
              <a:tr h="1306710">
                <a:tc>
                  <a:txBody>
                    <a:bodyPr/>
                    <a:lstStyle/>
                    <a:p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06710">
                <a:tc>
                  <a:txBody>
                    <a:bodyPr/>
                    <a:lstStyle/>
                    <a:p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66000">
                <a:tc>
                  <a:txBody>
                    <a:bodyPr/>
                    <a:lstStyle/>
                    <a:p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4581">
                <a:tc>
                  <a:txBody>
                    <a:bodyPr/>
                    <a:lstStyle/>
                    <a:p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5360" y="6082862"/>
            <a:ext cx="934719" cy="606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13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03247" y="-776308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778439" y="245825"/>
            <a:ext cx="8243817" cy="54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>
                <a:solidFill>
                  <a:prstClr val="white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Содержание. Идея проекта</a:t>
            </a: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69431" y="6316602"/>
            <a:ext cx="2743200" cy="365125"/>
          </a:xfr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6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11BE5BF-C3F4-DD71-5662-61FFC78387C6}"/>
              </a:ext>
            </a:extLst>
          </p:cNvPr>
          <p:cNvSpPr/>
          <p:nvPr/>
        </p:nvSpPr>
        <p:spPr>
          <a:xfrm>
            <a:off x="1744971" y="1029575"/>
            <a:ext cx="8531053" cy="6832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2400" b="1" dirty="0" smtClean="0">
                <a:solidFill>
                  <a:srgbClr val="EE74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</a:t>
            </a:r>
            <a:r>
              <a:rPr lang="ru-RU" sz="2400" b="1" dirty="0">
                <a:solidFill>
                  <a:srgbClr val="EE74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подходов, форм и методов работы, </a:t>
            </a:r>
            <a:endParaRPr lang="ru-RU" sz="2400" b="1" dirty="0" smtClean="0">
              <a:solidFill>
                <a:srgbClr val="EE74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2400" b="1" dirty="0" smtClean="0">
                <a:solidFill>
                  <a:srgbClr val="EE74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использованных </a:t>
            </a:r>
            <a:r>
              <a:rPr lang="ru-RU" sz="2400" b="1" dirty="0">
                <a:solidFill>
                  <a:srgbClr val="EE74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реализации практики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8504" y="1717100"/>
            <a:ext cx="11155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endParaRPr lang="ru-RU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1665" y="5431790"/>
            <a:ext cx="1274763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77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03247" y="-776308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317263" y="-432761"/>
            <a:ext cx="8243817" cy="1432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 smtClean="0">
                <a:solidFill>
                  <a:prstClr val="white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Краткое </a:t>
            </a:r>
            <a:r>
              <a:rPr lang="ru-RU" sz="3200" b="1" kern="0" spc="39" dirty="0">
                <a:solidFill>
                  <a:prstClr val="white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описание наиболее яркого и показательного примера из опыта реализации практики</a:t>
            </a: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69431" y="6316602"/>
            <a:ext cx="2743200" cy="365125"/>
          </a:xfr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2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695140"/>
              </p:ext>
            </p:extLst>
          </p:nvPr>
        </p:nvGraphicFramePr>
        <p:xfrm>
          <a:off x="233681" y="1176866"/>
          <a:ext cx="11558103" cy="5477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8103"/>
              </a:tblGrid>
              <a:tr h="3651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51127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Пример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" name="Номер слайда 1"/>
          <p:cNvSpPr txBox="1">
            <a:spLocks/>
          </p:cNvSpPr>
          <p:nvPr/>
        </p:nvSpPr>
        <p:spPr>
          <a:xfrm>
            <a:off x="9321831" y="646900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lvl="0">
              <a:defRPr lang="ru-RU"/>
            </a:defPPr>
            <a:lvl1pPr marL="0" lv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7</a:t>
            </a:r>
            <a:endParaRPr lang="ru-RU" dirty="0">
              <a:solidFill>
                <a:prstClr val="black">
                  <a:tint val="75000"/>
                </a:prstClr>
              </a:solidFill>
              <a:latin typeface="Phenomena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9192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03247" y="-776308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0" y="-456615"/>
            <a:ext cx="9804747" cy="1432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 smtClean="0">
                <a:solidFill>
                  <a:schemeClr val="bg1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Описание </a:t>
            </a:r>
            <a:r>
              <a:rPr lang="ru-RU" sz="3200" b="1" kern="0" spc="39" dirty="0">
                <a:solidFill>
                  <a:schemeClr val="bg1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критериев результативности (количественные и качественные показатели) в корреляции со SMART-целями</a:t>
            </a:r>
          </a:p>
        </p:txBody>
      </p:sp>
      <p:sp>
        <p:nvSpPr>
          <p:cNvPr id="16" name="Google Shape;93;p1">
            <a:extLst>
              <a:ext uri="{FF2B5EF4-FFF2-40B4-BE49-F238E27FC236}">
                <a16:creationId xmlns:a16="http://schemas.microsoft.com/office/drawing/2014/main" xmlns="" id="{95027056-6A1A-6A4F-89D7-383179FF7A10}"/>
              </a:ext>
            </a:extLst>
          </p:cNvPr>
          <p:cNvSpPr/>
          <p:nvPr/>
        </p:nvSpPr>
        <p:spPr>
          <a:xfrm>
            <a:off x="6959600" y="1780937"/>
            <a:ext cx="5107710" cy="2645017"/>
          </a:xfrm>
          <a:prstGeom prst="rect">
            <a:avLst/>
          </a:prstGeom>
          <a:ln w="9525">
            <a:solidFill>
              <a:srgbClr val="27316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lvl="1">
              <a:lnSpc>
                <a:spcPct val="80000"/>
              </a:lnSpc>
            </a:pPr>
            <a:r>
              <a:rPr lang="ru-RU" sz="1600" b="1" dirty="0" smtClean="0">
                <a:solidFill>
                  <a:srgbClr val="E4631C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Качественные показатели</a:t>
            </a:r>
            <a:endParaRPr lang="ru-RU" sz="1600" dirty="0">
              <a:solidFill>
                <a:srgbClr val="E4631C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  <a:ea typeface="Calibri"/>
                <a:cs typeface="Calibri"/>
                <a:sym typeface="Calibri"/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Google Shape;93;p1">
            <a:extLst>
              <a:ext uri="{FF2B5EF4-FFF2-40B4-BE49-F238E27FC236}">
                <a16:creationId xmlns:a16="http://schemas.microsoft.com/office/drawing/2014/main" xmlns="" id="{638014DE-CA81-EC45-BA5F-3F11898748CF}"/>
              </a:ext>
            </a:extLst>
          </p:cNvPr>
          <p:cNvSpPr/>
          <p:nvPr/>
        </p:nvSpPr>
        <p:spPr>
          <a:xfrm>
            <a:off x="246711" y="1780937"/>
            <a:ext cx="6488044" cy="2645017"/>
          </a:xfrm>
          <a:prstGeom prst="rect">
            <a:avLst/>
          </a:prstGeom>
          <a:ln w="9525">
            <a:solidFill>
              <a:srgbClr val="27316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b="1" dirty="0" smtClean="0">
                <a:solidFill>
                  <a:srgbClr val="E4631C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Количественные показатели</a:t>
            </a:r>
            <a:endParaRPr lang="ru-RU" sz="1600" b="1" dirty="0" smtClean="0">
              <a:solidFill>
                <a:srgbClr val="E463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0" lvl="1" indent="-285750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24111" y="6372255"/>
            <a:ext cx="2743200" cy="365125"/>
          </a:xfrm>
        </p:spPr>
        <p:txBody>
          <a:bodyPr/>
          <a:lstStyle/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10</a:t>
            </a:r>
            <a:endParaRPr lang="ru-RU" dirty="0">
              <a:solidFill>
                <a:prstClr val="black">
                  <a:tint val="75000"/>
                </a:prstClr>
              </a:solidFill>
              <a:latin typeface="Phenomena" panose="020B0604020202020204" charset="-52"/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xmlns="" id="{C4135BA1-7CF3-B930-E35F-E2E43D6DAA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1039" y="6131836"/>
            <a:ext cx="1046565" cy="689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7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03247" y="-776308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0" y="-450073"/>
            <a:ext cx="10946520" cy="1432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>
                <a:solidFill>
                  <a:schemeClr val="bg1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Дополнительные материалы (приложения), а также подборка фотографий (не более 10) для включения их в фотогалерею сообщества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11BE5BF-C3F4-DD71-5662-61FFC78387C6}"/>
              </a:ext>
            </a:extLst>
          </p:cNvPr>
          <p:cNvSpPr/>
          <p:nvPr/>
        </p:nvSpPr>
        <p:spPr>
          <a:xfrm>
            <a:off x="3584485" y="2293391"/>
            <a:ext cx="333826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2400" b="1" dirty="0" err="1" smtClean="0">
                <a:solidFill>
                  <a:srgbClr val="EE742B"/>
                </a:solidFill>
                <a:latin typeface="Phenomena" panose="020B0604020202020204" charset="-52"/>
              </a:rPr>
              <a:t>Куар</a:t>
            </a:r>
            <a:r>
              <a:rPr lang="ru-RU" sz="2400" b="1" dirty="0" smtClean="0">
                <a:solidFill>
                  <a:srgbClr val="EE742B"/>
                </a:solidFill>
                <a:latin typeface="Phenomena" panose="020B0604020202020204" charset="-52"/>
              </a:rPr>
              <a:t>-код на дополнительные материалы</a:t>
            </a:r>
            <a:endParaRPr lang="ru-RU" sz="2400" b="1" dirty="0">
              <a:solidFill>
                <a:srgbClr val="EE742B"/>
              </a:solidFill>
              <a:latin typeface="Phenomena" panose="020B0604020202020204" charset="-52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7695" y="5645785"/>
            <a:ext cx="957263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24111" y="6372255"/>
            <a:ext cx="2743200" cy="365125"/>
          </a:xfrm>
        </p:spPr>
        <p:txBody>
          <a:bodyPr/>
          <a:lstStyle/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11</a:t>
            </a:r>
            <a:endParaRPr lang="ru-RU" dirty="0">
              <a:solidFill>
                <a:prstClr val="black">
                  <a:tint val="75000"/>
                </a:prstClr>
              </a:solidFill>
              <a:latin typeface="Phenomena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322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209</Words>
  <Application>Microsoft Office PowerPoint</Application>
  <PresentationFormat>Произвольный</PresentationFormat>
  <Paragraphs>42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OVR</dc:creator>
  <cp:lastModifiedBy>Юлия А. Сеничева</cp:lastModifiedBy>
  <cp:revision>60</cp:revision>
  <dcterms:modified xsi:type="dcterms:W3CDTF">2024-10-25T04:17:15Z</dcterms:modified>
</cp:coreProperties>
</file>