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8" r:id="rId12"/>
    <p:sldId id="267" r:id="rId13"/>
    <p:sldId id="265" r:id="rId14"/>
    <p:sldId id="266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1.wdp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4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slide" Target="slide1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0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slide" Target="slide16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36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slide" Target="slide4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microsoft.com/office/2007/relationships/hdphoto" Target="../media/hdphoto1.wdp"/><Relationship Id="rId9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2.png"/><Relationship Id="rId3" Type="http://schemas.openxmlformats.org/officeDocument/2006/relationships/image" Target="../media/image41.png"/><Relationship Id="rId7" Type="http://schemas.microsoft.com/office/2007/relationships/hdphoto" Target="../media/hdphoto11.wdp"/><Relationship Id="rId12" Type="http://schemas.openxmlformats.org/officeDocument/2006/relationships/slide" Target="slide4.xml"/><Relationship Id="rId2" Type="http://schemas.openxmlformats.org/officeDocument/2006/relationships/image" Target="../media/image40.png"/><Relationship Id="rId16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5" Type="http://schemas.microsoft.com/office/2007/relationships/hdphoto" Target="../media/hdphoto14.wdp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microsoft.com/office/2007/relationships/hdphoto" Target="../media/hdphoto12.wdp"/><Relationship Id="rId1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slide" Target="slide27.xml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slide" Target="slide26.xml"/><Relationship Id="rId5" Type="http://schemas.openxmlformats.org/officeDocument/2006/relationships/image" Target="../media/image49.png"/><Relationship Id="rId10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1.wdp"/><Relationship Id="rId7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microsoft.com/office/2007/relationships/hdphoto" Target="../media/hdphoto16.wdp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0.xml"/><Relationship Id="rId18" Type="http://schemas.openxmlformats.org/officeDocument/2006/relationships/slide" Target="slide25.xml"/><Relationship Id="rId3" Type="http://schemas.openxmlformats.org/officeDocument/2006/relationships/slide" Target="slide5.xml"/><Relationship Id="rId21" Type="http://schemas.openxmlformats.org/officeDocument/2006/relationships/slide" Target="slide28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17" Type="http://schemas.openxmlformats.org/officeDocument/2006/relationships/slide" Target="slide24.xml"/><Relationship Id="rId2" Type="http://schemas.openxmlformats.org/officeDocument/2006/relationships/slide" Target="slide6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8.xml"/><Relationship Id="rId5" Type="http://schemas.openxmlformats.org/officeDocument/2006/relationships/slide" Target="slide8.xml"/><Relationship Id="rId15" Type="http://schemas.openxmlformats.org/officeDocument/2006/relationships/slide" Target="slide22.xml"/><Relationship Id="rId10" Type="http://schemas.openxmlformats.org/officeDocument/2006/relationships/slide" Target="slide17.xml"/><Relationship Id="rId19" Type="http://schemas.openxmlformats.org/officeDocument/2006/relationships/slide" Target="slide26.xml"/><Relationship Id="rId4" Type="http://schemas.openxmlformats.org/officeDocument/2006/relationships/slide" Target="slide7.xml"/><Relationship Id="rId9" Type="http://schemas.openxmlformats.org/officeDocument/2006/relationships/slide" Target="slide15.xml"/><Relationship Id="rId14" Type="http://schemas.openxmlformats.org/officeDocument/2006/relationships/slide" Target="slide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2.png"/><Relationship Id="rId5" Type="http://schemas.openxmlformats.org/officeDocument/2006/relationships/image" Target="../media/image6.png"/><Relationship Id="rId10" Type="http://schemas.openxmlformats.org/officeDocument/2006/relationships/slide" Target="slide4.xml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7.wdp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10" Type="http://schemas.microsoft.com/office/2007/relationships/hdphoto" Target="../media/hdphoto6.wdp"/><Relationship Id="rId4" Type="http://schemas.openxmlformats.org/officeDocument/2006/relationships/slide" Target="slide6.xml"/><Relationship Id="rId9" Type="http://schemas.openxmlformats.org/officeDocument/2006/relationships/image" Target="../media/image11.png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12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.png"/><Relationship Id="rId5" Type="http://schemas.openxmlformats.org/officeDocument/2006/relationships/image" Target="../media/image15.png"/><Relationship Id="rId10" Type="http://schemas.openxmlformats.org/officeDocument/2006/relationships/slide" Target="slide4.xml"/><Relationship Id="rId4" Type="http://schemas.microsoft.com/office/2007/relationships/hdphoto" Target="../media/hdphoto8.wdp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slide" Target="slide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slide" Target="slide10.xml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029" y="2614903"/>
            <a:ext cx="3209385" cy="37345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8397" y="774045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</a:t>
            </a:r>
            <a:endParaRPr lang="ru-RU" sz="24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3" y="1772816"/>
            <a:ext cx="8850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«Буратино и волшебные деньги»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алексей\Pictures\стрелка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35942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60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88640"/>
            <a:ext cx="79216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алексей\Pictures\стрелка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115617" y="188640"/>
            <a:ext cx="5400600" cy="648000"/>
          </a:xfrm>
          <a:prstGeom prst="ribbon">
            <a:avLst/>
          </a:prstGeom>
          <a:solidFill>
            <a:srgbClr val="00B05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  <p:pic>
        <p:nvPicPr>
          <p:cNvPr id="7" name="Picture 2" descr="https://catherineasquithgallery.com/uploads/posts/2021-03/1614549835_37-p-dengi-na-belom-fone-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04" b="98125" l="203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5642368" cy="28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0191"/>
            <a:ext cx="55229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588416" y="2010544"/>
            <a:ext cx="3672408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11111"/>
                </a:solidFill>
                <a:latin typeface="Times New Roman"/>
              </a:rPr>
              <a:t>Одно брюхо, четыре уха. </a:t>
            </a:r>
            <a:endParaRPr lang="ru-RU" sz="2400" b="1" dirty="0"/>
          </a:p>
        </p:txBody>
      </p:sp>
      <p:pic>
        <p:nvPicPr>
          <p:cNvPr id="12292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186" y="4437112"/>
            <a:ext cx="28352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038492" y="279535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1582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441" y="370803"/>
            <a:ext cx="55229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алексей\Pictures\стрелка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089" y="62873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3292163" cy="439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4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151120" y="370803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8656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1196752"/>
            <a:ext cx="5184576" cy="208823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/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аппарата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/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Выдаётся нам зарплата?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210" y="3907573"/>
            <a:ext cx="28352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115617" y="188640"/>
            <a:ext cx="5400600" cy="648000"/>
          </a:xfrm>
          <a:prstGeom prst="ribbon">
            <a:avLst/>
          </a:prstGeom>
          <a:solidFill>
            <a:srgbClr val="00B05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  <p:pic>
        <p:nvPicPr>
          <p:cNvPr id="8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172400" y="188640"/>
            <a:ext cx="719999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52972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алексей\Pictures\стрелка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1115617" y="188640"/>
            <a:ext cx="5400600" cy="648000"/>
          </a:xfrm>
          <a:prstGeom prst="ribbon">
            <a:avLst/>
          </a:prstGeom>
          <a:solidFill>
            <a:srgbClr val="00B05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40768"/>
            <a:ext cx="3206433" cy="448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070227" y="188640"/>
            <a:ext cx="719999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33133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9" y="339006"/>
            <a:ext cx="55229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63888" y="2121426"/>
            <a:ext cx="4248472" cy="18836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itchFamily="18" charset="0"/>
              </a:rPr>
              <a:t>Чтоб хранить свои доходы, на карманные расходы, 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err="1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Хрюша</a:t>
            </a:r>
            <a:r>
              <a:rPr lang="ru-RU" altLang="ru-RU" sz="24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 требуется мне, та, что с дыркой на спине…</a:t>
            </a:r>
            <a:endParaRPr lang="ru-RU" alt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4" y="4568824"/>
            <a:ext cx="28352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108662" y="339006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15200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55229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395536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03930"/>
            <a:ext cx="4464496" cy="409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алексей\Pictures\стрелка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082121" y="260648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8259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476672"/>
            <a:ext cx="4680520" cy="871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>
            <a:off x="5868144" y="1759884"/>
            <a:ext cx="3189081" cy="42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619673" y="1556792"/>
            <a:ext cx="5184576" cy="107134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Буратино было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монеты по 5 рублей.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монеты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закопал. Сколько рублей у него осталось? 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198" y="2780313"/>
            <a:ext cx="15970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241" y="2780313"/>
            <a:ext cx="1508137" cy="149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16" y="2780313"/>
            <a:ext cx="15970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 descr="https://cdn.pixabay.com/photo/2014/12/22/00/01/dirt-576619_128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922" y="4224938"/>
            <a:ext cx="5652068" cy="282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алексей\Pictures\стрелка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18689" y="476672"/>
            <a:ext cx="720000" cy="719999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6312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10764 C 0.00677 0.1169 0.00382 0.11991 -0.00052 0.12778 C -0.00208 0.13449 -0.00278 0.13889 -0.0066 0.14398 C -0.00989 0.15856 -0.01458 0.17361 -0.01719 0.18842 C -0.01892 0.19861 -0.02101 0.21319 -0.02465 0.22268 C -0.02986 0.2368 -0.03194 0.25185 -0.03524 0.26713 C -0.0401 0.29028 -0.04444 0.31366 -0.04444 0.33773 L -0.04132 0.3581 " pathEditMode="relative" ptsTypes="ffffffAA">
                                      <p:cBhvr>
                                        <p:cTn id="6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1.85185E-6 C -0.00121 0.01852 -0.00069 0.02986 -0.01058 0.04236 C -0.0144 0.05579 -0.02117 0.06875 -0.02881 0.07893 C -0.03159 0.09074 -0.03541 0.09745 -0.04079 0.10717 C -0.04444 0.12153 -0.03923 0.10417 -0.04687 0.11921 C -0.04774 0.12106 -0.04756 0.12338 -0.04843 0.12523 C -0.04965 0.12824 -0.05138 0.13055 -0.05294 0.13333 C -0.05485 0.14051 -0.05711 0.1419 -0.06058 0.14745 C -0.0644 0.1537 -0.06718 0.16157 -0.07117 0.16782 C -0.08819 0.19444 -0.06735 0.15787 -0.08176 0.18379 C -0.0835 0.19051 -0.0894 0.20208 -0.0894 0.20208 C -0.09131 0.21042 -0.09305 0.21829 -0.09548 0.22639 C -0.09774 0.24236 -0.09843 0.25833 -0.09843 0.27477 " pathEditMode="relative" ptsTypes="ffffffffffffA">
                                      <p:cBhvr>
                                        <p:cTn id="1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6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27" y="65941"/>
            <a:ext cx="468153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08337" y="1128464"/>
            <a:ext cx="7692056" cy="100439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 Алиса и Кот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нашли в Стране Чудес денежное дерево. Сосчитайте, сколько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 разного номинала?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catherineasquithgallery.com/uploads/posts/2021-02/1614544501_68-p-derevo-na-belom-fone-9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" t="2265" r="1789"/>
          <a:stretch/>
        </p:blipFill>
        <p:spPr bwMode="auto">
          <a:xfrm>
            <a:off x="4270301" y="1889810"/>
            <a:ext cx="4745744" cy="490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95" y="2276377"/>
            <a:ext cx="4572000" cy="23052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800" dirty="0">
                <a:solidFill>
                  <a:prstClr val="black"/>
                </a:solidFill>
                <a:latin typeface="Corbel" panose="020B0503020204020204"/>
              </a:rPr>
              <a:t>по 10 </a:t>
            </a:r>
            <a:r>
              <a:rPr lang="ru-RU" sz="2800" dirty="0" smtClean="0">
                <a:solidFill>
                  <a:prstClr val="black"/>
                </a:solidFill>
                <a:latin typeface="Corbel" panose="020B0503020204020204"/>
              </a:rPr>
              <a:t>рублей-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800" dirty="0">
                <a:solidFill>
                  <a:prstClr val="black"/>
                </a:solidFill>
                <a:latin typeface="Corbel" panose="020B0503020204020204"/>
              </a:rPr>
              <a:t>по 5 </a:t>
            </a:r>
            <a:r>
              <a:rPr lang="ru-RU" sz="2800" dirty="0" smtClean="0">
                <a:solidFill>
                  <a:prstClr val="black"/>
                </a:solidFill>
                <a:latin typeface="Corbel" panose="020B0503020204020204"/>
              </a:rPr>
              <a:t>рублей-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800" dirty="0">
                <a:solidFill>
                  <a:prstClr val="black"/>
                </a:solidFill>
                <a:latin typeface="Corbel" panose="020B0503020204020204"/>
              </a:rPr>
              <a:t>по 2 </a:t>
            </a:r>
            <a:r>
              <a:rPr lang="ru-RU" sz="2800" dirty="0" smtClean="0">
                <a:solidFill>
                  <a:prstClr val="black"/>
                </a:solidFill>
                <a:latin typeface="Corbel" panose="020B0503020204020204"/>
              </a:rPr>
              <a:t>рубля-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800" dirty="0">
                <a:solidFill>
                  <a:prstClr val="black"/>
                </a:solidFill>
                <a:latin typeface="Corbel" panose="020B0503020204020204"/>
              </a:rPr>
              <a:t>по 1 </a:t>
            </a:r>
            <a:r>
              <a:rPr lang="ru-RU" sz="2800" dirty="0" smtClean="0">
                <a:solidFill>
                  <a:prstClr val="black"/>
                </a:solidFill>
                <a:latin typeface="Corbel" panose="020B0503020204020204"/>
              </a:rPr>
              <a:t>рублю-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218" b="97108" l="52028" r="947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15" t="46838"/>
          <a:stretch/>
        </p:blipFill>
        <p:spPr bwMode="auto">
          <a:xfrm>
            <a:off x="6460456" y="2867334"/>
            <a:ext cx="1083029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434" b="98858" l="2448" r="55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96" r="43662"/>
          <a:stretch/>
        </p:blipFill>
        <p:spPr bwMode="auto">
          <a:xfrm>
            <a:off x="5069806" y="2659243"/>
            <a:ext cx="1033942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434" b="98858" l="2448" r="55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96" r="43662"/>
          <a:stretch/>
        </p:blipFill>
        <p:spPr bwMode="auto">
          <a:xfrm>
            <a:off x="6460454" y="2058875"/>
            <a:ext cx="1033942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70" b="51294" l="50490" r="969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82" b="47775"/>
          <a:stretch/>
        </p:blipFill>
        <p:spPr bwMode="auto">
          <a:xfrm>
            <a:off x="7542987" y="2500062"/>
            <a:ext cx="97753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70" b="51294" l="50490" r="969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82" b="47775"/>
          <a:stretch/>
        </p:blipFill>
        <p:spPr bwMode="auto">
          <a:xfrm>
            <a:off x="8000813" y="3263099"/>
            <a:ext cx="977536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70" b="51294" l="50490" r="969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82" b="47775"/>
          <a:stretch/>
        </p:blipFill>
        <p:spPr bwMode="auto">
          <a:xfrm>
            <a:off x="4583896" y="3363532"/>
            <a:ext cx="977537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98" b="49011" l="2797" r="500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63" b="48301"/>
          <a:stretch/>
        </p:blipFill>
        <p:spPr bwMode="auto">
          <a:xfrm>
            <a:off x="5576987" y="4280828"/>
            <a:ext cx="1104153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98" b="49011" l="2797" r="500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63" b="48301"/>
          <a:stretch/>
        </p:blipFill>
        <p:spPr bwMode="auto">
          <a:xfrm>
            <a:off x="7092287" y="4357710"/>
            <a:ext cx="1104153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98" b="49011" l="2797" r="500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63" b="48301"/>
          <a:stretch/>
        </p:blipFill>
        <p:spPr bwMode="auto">
          <a:xfrm>
            <a:off x="5775301" y="3376807"/>
            <a:ext cx="1104153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98" b="49011" l="2797" r="500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63" b="48301"/>
          <a:stretch/>
        </p:blipFill>
        <p:spPr bwMode="auto">
          <a:xfrm>
            <a:off x="7092287" y="3546584"/>
            <a:ext cx="1104153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алексей\Pictures\стрелка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s://demiart.ru/forum/uploads2/post-42474-123419869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02" b="96270" l="3704" r="978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20181" y="3429000"/>
            <a:ext cx="2631069" cy="333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AutoShape 4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740393" y="65941"/>
            <a:ext cx="720000" cy="766776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66280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8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15116"/>
            <a:ext cx="2413889" cy="333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402510" y="2168198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63" y="5075178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75178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809" y="5068947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41" y="5956300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5976878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390" y="5956300"/>
            <a:ext cx="9937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929" y="5165063"/>
            <a:ext cx="1011237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165063"/>
            <a:ext cx="1011237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27" y="65941"/>
            <a:ext cx="468153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453118" y="1012253"/>
            <a:ext cx="7692056" cy="100439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Буратино было 6 монет по 1 рублю, а у Мальвины 2 монеты по 5 рублей. У кого из них больше рублей и на сколько?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C:\Users\алексей\Pictures\стрелка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0941" y="3734561"/>
            <a:ext cx="1735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рубля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75857" y="2420888"/>
            <a:ext cx="2383226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5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145174" y="65941"/>
            <a:ext cx="719999" cy="72000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38157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836712"/>
            <a:ext cx="79928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игры: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представлений о финансовой грамотности. 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командной работы;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-содействовать развитию познавательного интереса к решению математических и логических задач;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закрепить счёт в пределах 10;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память, внимание, мышление, речь, стимулировать активность детей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-прививать бережное и экономное отношение детей к деньгам.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пополнению словарного запаса детей с экономическими терминами.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работы: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1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27" y="65941"/>
            <a:ext cx="468153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53118" y="1012252"/>
            <a:ext cx="7692056" cy="126461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 Карло дал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3 монеты. Сосчитай, сколько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Буратино?</a:t>
            </a:r>
          </a:p>
        </p:txBody>
      </p:sp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1763688" y="3140968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330" y="2531562"/>
            <a:ext cx="1470704" cy="133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63326"/>
            <a:ext cx="1315760" cy="119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https://filtorg.ru/images/detailed/52/razmen-2017-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70" b="51294" l="50490" r="969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82" b="47775"/>
          <a:stretch/>
        </p:blipFill>
        <p:spPr bwMode="auto">
          <a:xfrm>
            <a:off x="5455712" y="2596401"/>
            <a:ext cx="1295310" cy="124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467470" y="4437112"/>
            <a:ext cx="2383226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6478" y="5523403"/>
            <a:ext cx="1956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рублей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алексей\Pictures\стрелка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5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8234034" y="65941"/>
            <a:ext cx="720000" cy="690629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54703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2339752" y="188640"/>
            <a:ext cx="4896544" cy="792088"/>
          </a:xfrm>
          <a:prstGeom prst="ribbon">
            <a:avLst/>
          </a:prstGeom>
          <a:solidFill>
            <a:schemeClr val="accent6">
              <a:lumMod val="75000"/>
            </a:schemeClr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доскажи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 фразу</a:t>
            </a:r>
          </a:p>
        </p:txBody>
      </p:sp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534793" y="299695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4793" y="1644561"/>
            <a:ext cx="5703058" cy="1264619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endParaRPr 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Мебель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купили, одежду, посуду.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Брали для этого в банке мы…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67470" y="3522712"/>
            <a:ext cx="2383226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5301208"/>
            <a:ext cx="1389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Ссуду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алексей\Pictures\стрелка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18689" y="198125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9388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810136" y="188640"/>
            <a:ext cx="5040560" cy="936104"/>
          </a:xfrm>
          <a:prstGeom prst="ribbon">
            <a:avLst/>
          </a:prstGeom>
          <a:solidFill>
            <a:schemeClr val="accent6">
              <a:lumMod val="75000"/>
            </a:schemeClr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доскажи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 фразу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4793" y="1644561"/>
            <a:ext cx="4973311" cy="113636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целыми, как в танке,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Сбереженья ваши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в… 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534793" y="299695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467470" y="3522712"/>
            <a:ext cx="2383226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4983559"/>
            <a:ext cx="1445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Банке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алексей\Pictures\стрелка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70226" y="188640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7466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ей\Pictures\стрелка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7"/>
          <p:cNvSpPr>
            <a:spLocks noChangeArrowheads="1"/>
          </p:cNvSpPr>
          <p:nvPr/>
        </p:nvSpPr>
        <p:spPr bwMode="auto">
          <a:xfrm>
            <a:off x="2555776" y="188640"/>
            <a:ext cx="4248472" cy="792088"/>
          </a:xfrm>
          <a:prstGeom prst="ribbon">
            <a:avLst/>
          </a:prstGeom>
          <a:solidFill>
            <a:schemeClr val="accent6">
              <a:lumMod val="75000"/>
            </a:schemeClr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доскажи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 фразу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4793" y="1644561"/>
            <a:ext cx="4973311" cy="113636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товаре быть должна,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 …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534793" y="299695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467470" y="3522712"/>
            <a:ext cx="2383226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5517232"/>
            <a:ext cx="154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5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94457" y="217226"/>
            <a:ext cx="719999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68273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ей\Pictures\стрелка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7"/>
          <p:cNvSpPr>
            <a:spLocks noChangeArrowheads="1"/>
          </p:cNvSpPr>
          <p:nvPr/>
        </p:nvSpPr>
        <p:spPr bwMode="auto">
          <a:xfrm>
            <a:off x="2555776" y="188640"/>
            <a:ext cx="4248472" cy="792088"/>
          </a:xfrm>
          <a:prstGeom prst="ribbon">
            <a:avLst/>
          </a:prstGeom>
          <a:solidFill>
            <a:schemeClr val="accent6">
              <a:lumMod val="75000"/>
            </a:schemeClr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доскажи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 фразу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4793" y="1644561"/>
            <a:ext cx="4973311" cy="113636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врачу, и акробату </a:t>
            </a:r>
            <a:endParaRPr 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EB8F22">
                  <a:lumMod val="75000"/>
                </a:srgbClr>
              </a:buClr>
              <a:buSzPct val="145000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Выдают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труд … </a:t>
            </a:r>
          </a:p>
        </p:txBody>
      </p:sp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534793" y="299695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467470" y="3522712"/>
            <a:ext cx="2383226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5862" y="4790897"/>
            <a:ext cx="2686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ЗАРПЛАТУ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5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94457" y="188640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7379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8"/>
          <p:cNvSpPr>
            <a:spLocks noChangeArrowheads="1"/>
          </p:cNvSpPr>
          <p:nvPr/>
        </p:nvSpPr>
        <p:spPr bwMode="auto">
          <a:xfrm>
            <a:off x="1763689" y="188640"/>
            <a:ext cx="5184575" cy="792088"/>
          </a:xfrm>
          <a:prstGeom prst="ribbon">
            <a:avLst/>
          </a:prstGeom>
          <a:solidFill>
            <a:srgbClr val="7030A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Какой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Страны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валюта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pic>
        <p:nvPicPr>
          <p:cNvPr id="3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107504" y="3377285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401" b="100000" l="2053" r="98757"/>
                    </a14:imgEffect>
                  </a14:imgLayer>
                </a14:imgProps>
              </a:ext>
            </a:extLst>
          </a:blip>
          <a:srcRect t="49824"/>
          <a:stretch/>
        </p:blipFill>
        <p:spPr>
          <a:xfrm>
            <a:off x="2346890" y="1196752"/>
            <a:ext cx="4018172" cy="178851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698403" y="2528064"/>
            <a:ext cx="2383226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84" y="3762283"/>
            <a:ext cx="3575719" cy="2258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алексей\Pictures\стрелка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994457" y="188640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3922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8"/>
          <p:cNvSpPr>
            <a:spLocks noChangeArrowheads="1"/>
          </p:cNvSpPr>
          <p:nvPr/>
        </p:nvSpPr>
        <p:spPr bwMode="auto">
          <a:xfrm>
            <a:off x="1763689" y="188640"/>
            <a:ext cx="5328592" cy="1080120"/>
          </a:xfrm>
          <a:prstGeom prst="ribbon">
            <a:avLst/>
          </a:prstGeom>
          <a:solidFill>
            <a:srgbClr val="7030A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Какой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Страны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валюта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pic>
        <p:nvPicPr>
          <p:cNvPr id="3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44944" y="335699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оллар">
            <a:extLst>
              <a:ext uri="{FF2B5EF4-FFF2-40B4-BE49-F238E27FC236}">
                <a16:creationId xmlns="" xmlns:a16="http://schemas.microsoft.com/office/drawing/2014/main" id="{59833C02-E384-4C4A-AE92-DE4937863D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187" y="1916832"/>
            <a:ext cx="4320481" cy="174064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516216" y="2528064"/>
            <a:ext cx="2383226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s://avatars.mds.yandex.net/i?id=cc6e5a1a5db773edfc8d330d906f6115_l-5265152-images-thumbs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875" y="3979326"/>
            <a:ext cx="3233585" cy="243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алексей\Pictures\стрелка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70226" y="368700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7892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8"/>
          <p:cNvSpPr>
            <a:spLocks noChangeArrowheads="1"/>
          </p:cNvSpPr>
          <p:nvPr/>
        </p:nvSpPr>
        <p:spPr bwMode="auto">
          <a:xfrm>
            <a:off x="1763689" y="188640"/>
            <a:ext cx="5328592" cy="1080120"/>
          </a:xfrm>
          <a:prstGeom prst="ribbon">
            <a:avLst/>
          </a:prstGeom>
          <a:solidFill>
            <a:srgbClr val="7030A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Какой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Страны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валюта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pic>
        <p:nvPicPr>
          <p:cNvPr id="3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-180528" y="3284984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юань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425" y="1628800"/>
            <a:ext cx="4296820" cy="209260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516216" y="2528064"/>
            <a:ext cx="2383226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37112"/>
            <a:ext cx="3355851" cy="223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алексей\Pictures\стрелка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5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17924" y="188640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9871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8"/>
          <p:cNvSpPr>
            <a:spLocks noChangeArrowheads="1"/>
          </p:cNvSpPr>
          <p:nvPr/>
        </p:nvSpPr>
        <p:spPr bwMode="auto">
          <a:xfrm>
            <a:off x="1763689" y="188640"/>
            <a:ext cx="5328592" cy="1080120"/>
          </a:xfrm>
          <a:prstGeom prst="ribbon">
            <a:avLst/>
          </a:prstGeom>
          <a:solidFill>
            <a:srgbClr val="7030A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Какой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Страны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валюта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pic>
        <p:nvPicPr>
          <p:cNvPr id="3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534793" y="2996952"/>
            <a:ext cx="2288981" cy="30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556792"/>
            <a:ext cx="3528393" cy="214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218" y="3917220"/>
            <a:ext cx="324036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516216" y="2528064"/>
            <a:ext cx="2383226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алексей\Pictures\стрелка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134958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5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41652" y="188640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400699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196752"/>
            <a:ext cx="62646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игровом поле игроки выбирают категорию и номер вопроса. Переход на слайд с вопросом происходит по кнопке с номером. На каждом слайде можно проверить, правильным ли был ответ. За каждый правильный ответ игроки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получают от 10 до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баллов. Побеждает тот, кто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наберёт больше баллов. Возврат на игровое поле осуществляется по управляющей кнопке (стрелка)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правом нижнем  углу слайда.  Сыгравший номер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возврате на игровое поле пропадает. Кнопка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крестик  на игровом поле останавливает игру в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момент.</a:t>
            </a:r>
          </a:p>
        </p:txBody>
      </p:sp>
      <p:pic>
        <p:nvPicPr>
          <p:cNvPr id="4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0" y="3789040"/>
            <a:ext cx="2210518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54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674949" y="440141"/>
            <a:ext cx="3609019" cy="648000"/>
          </a:xfrm>
          <a:prstGeom prst="ribbon">
            <a:avLst/>
          </a:prstGeom>
          <a:solidFill>
            <a:srgbClr val="FFFF0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Покупки</a:t>
            </a:r>
          </a:p>
        </p:txBody>
      </p:sp>
      <p:sp>
        <p:nvSpPr>
          <p:cNvPr id="8" name="AutoShape 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954795" y="395213"/>
            <a:ext cx="720000" cy="720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  <p:sp>
        <p:nvSpPr>
          <p:cNvPr id="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59297" y="395213"/>
            <a:ext cx="720000" cy="720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10" name="AutoShape 5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948509" y="395213"/>
            <a:ext cx="719999" cy="720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11" name="AutoShape 5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20472" y="442282"/>
            <a:ext cx="720000" cy="720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674949" y="1809834"/>
            <a:ext cx="3609020" cy="648000"/>
          </a:xfrm>
          <a:prstGeom prst="ribbon">
            <a:avLst/>
          </a:prstGeom>
          <a:solidFill>
            <a:srgbClr val="00B05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  <p:sp>
        <p:nvSpPr>
          <p:cNvPr id="14" name="AutoShape 4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859297" y="1716582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15" name="AutoShape 4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54795" y="1716582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AutoShape 5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948509" y="1716582"/>
            <a:ext cx="719999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17" name="AutoShape 5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20472" y="1716582"/>
            <a:ext cx="720000" cy="799630"/>
          </a:xfrm>
          <a:prstGeom prst="ellipse">
            <a:avLst/>
          </a:prstGeom>
          <a:solidFill>
            <a:srgbClr val="00B05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674949" y="2924944"/>
            <a:ext cx="3537011" cy="648000"/>
          </a:xfrm>
          <a:prstGeom prst="ribbon">
            <a:avLst/>
          </a:prstGeom>
          <a:solidFill>
            <a:srgbClr val="C0000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20" name="AutoShape 4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859297" y="2895573"/>
            <a:ext cx="720000" cy="719999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21" name="AutoShape 49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54795" y="2848797"/>
            <a:ext cx="720000" cy="766776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  <p:sp>
        <p:nvSpPr>
          <p:cNvPr id="22" name="AutoShape 5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948509" y="2895573"/>
            <a:ext cx="719999" cy="72000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23" name="AutoShape 5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920473" y="2924943"/>
            <a:ext cx="720000" cy="690629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  <p:sp>
        <p:nvSpPr>
          <p:cNvPr id="25" name="AutoShape 47"/>
          <p:cNvSpPr>
            <a:spLocks noChangeArrowheads="1"/>
          </p:cNvSpPr>
          <p:nvPr/>
        </p:nvSpPr>
        <p:spPr bwMode="auto">
          <a:xfrm>
            <a:off x="674949" y="4133286"/>
            <a:ext cx="3537011" cy="663793"/>
          </a:xfrm>
          <a:prstGeom prst="ribbon">
            <a:avLst/>
          </a:prstGeom>
          <a:solidFill>
            <a:schemeClr val="accent6">
              <a:lumMod val="75000"/>
            </a:schemeClr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Доскажи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 фразу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26" name="AutoShape 4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859298" y="4105578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27" name="AutoShape 4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954796" y="4105578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  <p:sp>
        <p:nvSpPr>
          <p:cNvPr id="28" name="AutoShape 5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948509" y="4105578"/>
            <a:ext cx="719999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29" name="AutoShape 5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920474" y="4105578"/>
            <a:ext cx="720000" cy="7635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  <p:sp>
        <p:nvSpPr>
          <p:cNvPr id="31" name="AutoShape 68"/>
          <p:cNvSpPr>
            <a:spLocks noChangeArrowheads="1"/>
          </p:cNvSpPr>
          <p:nvPr/>
        </p:nvSpPr>
        <p:spPr bwMode="auto">
          <a:xfrm>
            <a:off x="674948" y="5373216"/>
            <a:ext cx="3537011" cy="832523"/>
          </a:xfrm>
          <a:prstGeom prst="ribbon">
            <a:avLst/>
          </a:prstGeom>
          <a:solidFill>
            <a:srgbClr val="7030A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Какой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Страны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cap="all" dirty="0" smtClean="0">
                <a:solidFill>
                  <a:prstClr val="black"/>
                </a:solidFill>
                <a:latin typeface="Georgia" pitchFamily="18" charset="0"/>
              </a:rPr>
              <a:t>валюта</a:t>
            </a:r>
            <a:endParaRPr kumimoji="0" lang="ru-RU" sz="1600" b="1" i="0" u="none" strike="noStrike" kern="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32" name="AutoShape 47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859298" y="5373216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3" name="AutoShape 4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954795" y="5373216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  <p:sp>
        <p:nvSpPr>
          <p:cNvPr id="34" name="AutoShape 5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948509" y="5373216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35" name="AutoShape 5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920474" y="5373216"/>
            <a:ext cx="720000" cy="720000"/>
          </a:xfrm>
          <a:prstGeom prst="ellipse">
            <a:avLst/>
          </a:prstGeom>
          <a:solidFill>
            <a:srgbClr val="7030A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  <p:sp>
        <p:nvSpPr>
          <p:cNvPr id="37" name="Умножение 36">
            <a:hlinkClick r:id="" action="ppaction://hlinkshowjump?jump=endshow"/>
          </p:cNvPr>
          <p:cNvSpPr/>
          <p:nvPr/>
        </p:nvSpPr>
        <p:spPr>
          <a:xfrm>
            <a:off x="8280472" y="6381328"/>
            <a:ext cx="360000" cy="360000"/>
          </a:xfrm>
          <a:prstGeom prst="mathMultiply">
            <a:avLst/>
          </a:prstGeom>
          <a:solidFill>
            <a:srgbClr val="1F497D">
              <a:lumMod val="60000"/>
              <a:lumOff val="40000"/>
            </a:srgbClr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547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228" y="1989711"/>
            <a:ext cx="1537596" cy="15453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6" b="94778" l="1961" r="949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5485" y="1402739"/>
            <a:ext cx="3352919" cy="23430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467" l="1663" r="9961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7824" y="3558017"/>
            <a:ext cx="1991500" cy="2310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2550" y="3558017"/>
            <a:ext cx="2440528" cy="2391263"/>
          </a:xfrm>
          <a:prstGeom prst="rect">
            <a:avLst/>
          </a:prstGeom>
        </p:spPr>
      </p:pic>
      <p:pic>
        <p:nvPicPr>
          <p:cNvPr id="6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0" y="3789040"/>
            <a:ext cx="2210518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7544" y="255736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можно купить за деньги?</a:t>
            </a:r>
          </a:p>
        </p:txBody>
      </p:sp>
      <p:sp>
        <p:nvSpPr>
          <p:cNvPr id="9" name="AutoShape 4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8384" y="420782"/>
            <a:ext cx="993832" cy="77597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10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35942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362" y="58038"/>
            <a:ext cx="5321452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61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можно купить за деньги?</a:t>
            </a:r>
          </a:p>
        </p:txBody>
      </p:sp>
      <p:pic>
        <p:nvPicPr>
          <p:cNvPr id="4" name="Picture 2" descr="C:\Users\алексей\Pictures\стрелка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35942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1814" y="211945"/>
            <a:ext cx="1020660" cy="936104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600" l="0" r="995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1090999"/>
            <a:ext cx="3199832" cy="19998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25" b="100000" l="0" r="984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0253" y="3934752"/>
            <a:ext cx="3332187" cy="2220903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787903" y="1382183"/>
            <a:ext cx="3284087" cy="3663020"/>
            <a:chOff x="2147977" y="2959600"/>
            <a:chExt cx="3284087" cy="366302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83" b="100000" l="0" r="9523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47977" y="2959600"/>
              <a:ext cx="3284087" cy="3663020"/>
            </a:xfrm>
            <a:prstGeom prst="rect">
              <a:avLst/>
            </a:prstGeom>
          </p:spPr>
        </p:pic>
        <p:sp>
          <p:nvSpPr>
            <p:cNvPr id="10" name="Сердце 9"/>
            <p:cNvSpPr/>
            <p:nvPr/>
          </p:nvSpPr>
          <p:spPr>
            <a:xfrm>
              <a:off x="3916392" y="4157932"/>
              <a:ext cx="345057" cy="293298"/>
            </a:xfrm>
            <a:prstGeom prst="hear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8" b="100000" l="833" r="994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58435" y="1197939"/>
            <a:ext cx="3562617" cy="2375078"/>
          </a:xfrm>
          <a:prstGeom prst="rect">
            <a:avLst/>
          </a:prstGeom>
        </p:spPr>
      </p:pic>
      <p:pic>
        <p:nvPicPr>
          <p:cNvPr id="12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0" y="3789040"/>
            <a:ext cx="2210518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902" y="63317"/>
            <a:ext cx="5322887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18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72400" y="415795"/>
            <a:ext cx="719137" cy="648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Назови, что нельзя купить за деньги?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" b="95900" l="800" r="97000">
                        <a14:backgroundMark x1="53400" y1="11200" x2="53400" y2="11200"/>
                        <a14:backgroundMark x1="60700" y1="10600" x2="60700" y2="10600"/>
                        <a14:backgroundMark x1="66900" y1="9300" x2="66900" y2="9300"/>
                        <a14:backgroundMark x1="15300" y1="62500" x2="15300" y2="62500"/>
                        <a14:backgroundMark x1="13400" y1="67100" x2="13400" y2="67100"/>
                        <a14:backgroundMark x1="75200" y1="80700" x2="75200" y2="80700"/>
                        <a14:backgroundMark x1="53400" y1="7600" x2="53400" y2="76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1401" y="1245453"/>
            <a:ext cx="2183548" cy="21835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279" t="-20757" r="-1279" b="20757"/>
          <a:stretch/>
        </p:blipFill>
        <p:spPr>
          <a:xfrm>
            <a:off x="2345763" y="3999159"/>
            <a:ext cx="3360997" cy="264721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761" y="3645024"/>
            <a:ext cx="3240360" cy="202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603" y="1513562"/>
            <a:ext cx="2707526" cy="248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0" y="3999160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алексей\Pictures\стрелка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286946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20" y="135325"/>
            <a:ext cx="5322887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32656"/>
            <a:ext cx="60732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 товары по полкам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15141" y="2193480"/>
            <a:ext cx="9145016" cy="2736304"/>
            <a:chOff x="1646506" y="1575241"/>
            <a:chExt cx="9869758" cy="3077521"/>
          </a:xfrm>
        </p:grpSpPr>
        <p:pic>
          <p:nvPicPr>
            <p:cNvPr id="4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8598" y="1575241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6506" y="2659576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8598" y="3743911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9234" y="3706847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143" y="2579366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s://genially.blob.core.windows.net/genially/users/5a118632f8582912bcef19b2/5a181dc5a3a6174d38effdaa/5a181dc5a3a6174d38effdab/67d2da16-b930-446d-8c8a-21d727ee177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9235" y="1624944"/>
              <a:ext cx="4287029" cy="908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https://1.bp.blogspot.com/-J0PneeQNs48/X4nW72JLLKI/AAAAAAAA9_w/BJzeN5j_k4gYqYeOQjTmYvJVnQASvqxwgCLcBGAsYHQ/s800/%25D0%25BC%25D1%258F%25D1%2587%25D0%25B8_%2BDoV%2B%25281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5" y="4976109"/>
            <a:ext cx="1014594" cy="101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95" y="5159038"/>
            <a:ext cx="1167307" cy="116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56" y="4809332"/>
            <a:ext cx="1111178" cy="1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565" y="4976108"/>
            <a:ext cx="1302014" cy="1685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257" y="5074441"/>
            <a:ext cx="1407608" cy="100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511" y="5074441"/>
            <a:ext cx="1070011" cy="120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163" y="5325178"/>
            <a:ext cx="12382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152" y="5069874"/>
            <a:ext cx="1328737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6467567" y="2786370"/>
            <a:ext cx="1831878" cy="451291"/>
          </a:xfrm>
          <a:prstGeom prst="roundRect">
            <a:avLst/>
          </a:prstGeom>
          <a:solidFill>
            <a:srgbClr val="EB8F22"/>
          </a:solidFill>
          <a:ln w="15875" cap="rnd" cmpd="sng" algn="ctr">
            <a:solidFill>
              <a:srgbClr val="EB8F2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/>
              </a:rPr>
              <a:t>ИГРУШКИ</a:t>
            </a: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19" y="2656134"/>
            <a:ext cx="19637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 descr="C:\Users\алексей\Pictures\стрелка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89" y="6286946"/>
            <a:ext cx="871537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512"/>
            <a:ext cx="5322887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AutoShape 5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904000" y="332656"/>
            <a:ext cx="719137" cy="648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C1E5E9"/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78417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53 -0.08565 C -0.06597 -0.08611 -0.0559 -0.08866 -0.05381 -0.08982 C -0.04722 -0.09352 -0.05138 -0.09306 -0.04635 -0.09792 C -0.04062 -0.10371 -0.03333 -0.11181 -0.02673 -0.11412 C -0.00642 -0.13079 0.01511 -0.13218 0.03855 -0.13426 C 0.06216 -0.14051 0.08542 -0.14815 0.10816 -0.15857 C 0.11546 -0.16783 0.1066 -0.15764 0.1158 -0.16459 C 0.13039 -0.17547 0.11945 -0.1706 0.12952 -0.17454 C 0.14827 -0.1919 0.17466 -0.19051 0.19619 -0.19676 C 0.19983 -0.19792 0.20296 -0.2 0.20678 -0.20093 C 0.21875 -0.20371 0.22987 -0.20394 0.2415 -0.20903 C 0.25209 -0.21366 0.26112 -0.22153 0.27153 -0.22523 C 0.27882 -0.23125 0.28646 -0.23218 0.29462 -0.23519 C 0.29775 -0.23635 0.30365 -0.23935 0.30365 -0.23912 C 0.31007 -0.24746 0.32379 -0.24931 0.33247 -0.25139 C 0.33768 -0.25602 0.34132 -0.25741 0.34757 -0.25949 C 0.35018 -0.26922 0.3573 -0.26852 0.36424 -0.27153 C 0.37796 -0.27755 0.39098 -0.28102 0.40521 -0.2838 C 0.4106 -0.28611 0.41233 -0.29051 0.41737 -0.29375 C 0.42674 -0.3 0.44219 -0.3044 0.45209 -0.30602 C 0.45938 -0.3088 0.46632 -0.3132 0.47344 -0.31598 C 0.48403 -0.32014 0.49584 -0.32107 0.50678 -0.32223 C 0.51789 -0.325 0.52952 -0.32408 0.54011 -0.3301 C 0.54549 -0.3331 0.54948 -0.34051 0.55521 -0.34236 C 0.56198 -0.34468 0.56962 -0.34885 0.57622 -0.35047 C 0.58369 -0.35232 0.59792 -0.35486 0.60365 -0.3625 " pathEditMode="relative" rAng="0" ptsTypes="fffffffffffffffffffffffffA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59" y="-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C -0.0033 -0.01967 -0.00486 -0.03912 -0.00816 -0.05856 C -0.01077 -0.07361 -0.01111 -0.09236 -0.02049 -0.10416 C -0.02361 -0.11736 -0.03038 -0.12754 -0.03247 -0.14213 C -0.03733 -0.17685 -0.04445 -0.21041 -0.05469 -0.24352 C -0.05816 -0.2544 -0.06406 -0.27152 -0.07257 -0.27893 C -0.07917 -0.28449 -0.08646 -0.28611 -0.09306 -0.29143 C -0.09775 -0.3118 -0.09115 -0.28842 -0.09896 -0.30416 C -0.10174 -0.30972 -0.10382 -0.32546 -0.10712 -0.3294 C -0.11059 -0.33379 -0.1191 -0.33958 -0.1191 -0.33935 C -0.11979 -0.34213 -0.12031 -0.3449 -0.12118 -0.34722 C -0.1224 -0.35 -0.125 -0.35486 -0.125 -0.35463 " pathEditMode="relative" rAng="0" ptsTypes="fffffffffffA">
                                      <p:cBhvr>
                                        <p:cTn id="10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93 C 0.00955 -0.01551 -0.00347 0.00324 0.00816 -0.0088 C 0.01788 -0.01875 0.00348 -0.01019 0.01598 -0.01644 C 0.0257 -0.03218 0.02032 -0.02801 0.03038 -0.03218 C 0.03507 -0.03727 0.03837 -0.04537 0.04306 -0.05023 C 0.05313 -0.06111 0.0632 -0.06898 0.07483 -0.07338 C 0.08559 -0.08565 0.09913 -0.08658 0.11146 -0.09167 C 0.11945 -0.09491 0.12726 -0.09954 0.13542 -0.10208 C 0.14879 -0.11296 0.16528 -0.11273 0.17986 -0.12014 C 0.19844 -0.14097 0.2257 -0.13125 0.24688 -0.14097 C 0.25209 -0.14329 0.25747 -0.14653 0.26268 -0.14861 C 0.26788 -0.1507 0.27848 -0.15394 0.27848 -0.15371 C 0.28473 -0.15903 0.2915 -0.15926 0.29775 -0.16435 C 0.31042 -0.17477 0.32153 -0.1838 0.33594 -0.1875 C 0.34254 -0.19884 0.35973 -0.20417 0.36927 -0.20833 C 0.37049 -0.20996 0.37118 -0.2125 0.3724 -0.21366 C 0.37552 -0.21597 0.38212 -0.21875 0.38212 -0.21829 C 0.38559 -0.22246 0.3882 -0.22824 0.39167 -0.23171 C 0.40104 -0.2419 0.42188 -0.23889 0.43473 -0.24722 C 0.44705 -0.25509 0.43507 -0.24931 0.44723 -0.26019 C 0.45591 -0.26783 0.46788 -0.26968 0.47604 -0.27824 C 0.4915 -0.29491 0.51007 -0.30509 0.52848 -0.30949 C 0.54931 -0.32292 0.53872 -0.31875 0.56025 -0.32222 C 0.57136 -0.32847 0.58247 -0.33472 0.59358 -0.34028 C 0.59809 -0.34746 0.604 -0.35671 0.60973 -0.36111 C 0.61111 -0.36227 0.61302 -0.36273 0.61441 -0.36389 C 0.61615 -0.36528 0.61927 -0.36875 0.61927 -0.36852 " pathEditMode="relative" rAng="0" ptsTypes="ffffffffffffffffffffffffffA">
                                      <p:cBhvr>
                                        <p:cTn id="14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64" y="-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0.06181 C -0.00955 -0.07246 -0.00938 -0.07477 -0.01684 -0.07778 C -0.02223 -0.09908 -0.01407 -0.06829 -0.02136 -0.09005 C -0.02691 -0.10672 -0.02136 -0.09769 -0.02743 -0.10625 C -0.02952 -0.11435 -0.03056 -0.12246 -0.03507 -0.12847 C -0.03611 -0.13426 -0.03716 -0.14329 -0.03959 -0.14861 C -0.04549 -0.16134 -0.0415 -0.13727 -0.04861 -0.16482 C -0.05087 -0.17384 -0.05261 -0.18611 -0.05782 -0.19306 C -0.05955 -0.20787 -0.06302 -0.21945 -0.06684 -0.23334 C -0.06945 -0.24259 -0.07118 -0.25093 -0.07448 -0.25972 C -0.0783 -0.26968 -0.07952 -0.2831 -0.08195 -0.29398 C -0.08473 -0.32246 -0.09063 -0.35232 -0.09115 -0.38102 C -0.0915 -0.40533 -0.09115 -0.4294 -0.09115 -0.45371 " pathEditMode="relative" rAng="0" ptsTypes="ffffffffffffA">
                                      <p:cBhvr>
                                        <p:cTn id="18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4" y="-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 0.06574 C -0.04288 0.05926 -0.04931 0.04467 -0.05747 0.04004 C -0.06163 0.03403 -0.06181 0.02917 -0.06823 0.02407 C -0.07309 0.01319 -0.07882 0.00231 -0.08281 -0.0088 C -0.08767 -0.02269 -0.09132 -0.03658 -0.0974 -0.05 C -0.10174 -0.06019 -0.10365 -0.07153 -0.11163 -0.08079 C -0.11476 -0.09306 -0.11753 -0.10625 -0.12448 -0.11806 C -0.12622 -0.12454 -0.12795 -0.13958 -0.13698 -0.14468 C -0.14149 -0.15185 -0.14115 -0.16088 -0.15156 -0.16667 C -0.15382 -0.1713 -0.15573 -0.17199 -0.16389 -0.17315 C -0.16719 -0.17454 -0.17431 -0.17708 -0.17656 -0.17824 C -0.18958 -0.18588 -0.17031 -0.17732 -0.18542 -0.1838 C -0.19028 -0.18796 -0.19184 -0.19051 -0.19844 -0.19445 C -0.19896 -0.19537 -0.19913 -0.19653 -0.19983 -0.19746 C -0.20122 -0.19908 -0.20295 -0.20023 -0.20365 -0.20185 C -0.20885 -0.21088 -0.20156 -0.20371 -0.20903 -0.21019 C -0.21441 -0.21945 -0.22361 -0.22732 -0.2342 -0.23472 C -0.24549 -0.24236 -0.24497 -0.23796 -0.24497 -0.24283 " pathEditMode="relative" rAng="0" ptsTypes="fffffffffffffffffA">
                                      <p:cBhvr>
                                        <p:cTn id="22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-1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C 0.00121 -0.01921 0.00138 -0.0625 0.01909 -0.07037 C 0.02534 -0.08333 0.02829 -0.09444 0.03802 -0.10278 C 0.04149 -0.11597 0.04479 -0.12801 0.04947 -0.14028 C 0.05034 -0.14259 0.05 -0.14583 0.05138 -0.14769 C 0.05416 -0.15255 0.06093 -0.16042 0.06093 -0.16019 C 0.06302 -0.16898 0.06579 -0.17153 0.07031 -0.17778 C 0.07257 -0.18611 0.07517 -0.18935 0.08003 -0.19537 C 0.08211 -0.2037 0.08559 -0.20787 0.08941 -0.21551 C 0.09166 -0.22708 0.09236 -0.23171 0.09895 -0.24028 C 0.10399 -0.25671 0.11024 -0.27269 0.12187 -0.28287 C 0.12691 -0.3037 0.12343 -0.29375 0.13316 -0.31296 L 0.13316 -0.3125 C 0.13576 -0.32269 0.13385 -0.31829 0.13888 -0.32546 C 0.14513 -0.34931 0.13593 -0.31829 0.14479 -0.33773 C 0.14774 -0.34444 0.14878 -0.35579 0.15034 -0.36296 C 0.15191 -0.3706 0.15607 -0.38542 0.15607 -0.38519 C 0.15868 -0.40579 0.16267 -0.42431 0.16944 -0.44306 C 0.17066 -0.45394 0.17222 -0.47338 0.17708 -0.4831 C 0.17829 -0.48565 0.17916 -0.48843 0.18072 -0.49051 C 0.18177 -0.49236 0.18472 -0.49537 0.18472 -0.49514 " pathEditMode="relative" rAng="0" ptsTypes="fffffffffffFffffffffA">
                                      <p:cBhvr>
                                        <p:cTn id="26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36" y="-2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4444E-6 C -0.00243 -0.00347 -0.00556 -0.00532 -0.00782 -0.00879 C -0.01268 -0.01597 -0.00834 -0.01597 -0.01563 -0.0199 C -0.02136 -0.02291 -0.02934 -0.025 -0.03542 -0.02638 C -0.0448 -0.03333 -0.05243 -0.04259 -0.06146 -0.05069 C -0.06302 -0.05231 -0.06424 -0.05486 -0.06615 -0.05532 C -0.07674 -0.05879 -0.08525 -0.06574 -0.09532 -0.07083 C -0.10226 -0.078 -0.11025 -0.08703 -0.11858 -0.0905 C -0.12986 -0.10694 -0.10973 -0.07939 -0.12778 -0.0993 C -0.13039 -0.10254 -0.13212 -0.10763 -0.13525 -0.11041 C -0.14879 -0.12314 -0.16389 -0.12893 -0.1783 -0.13912 C -0.18264 -0.14213 -0.18594 -0.14745 -0.19046 -0.15023 C -0.20087 -0.15694 -0.21459 -0.15972 -0.2257 -0.16134 C -0.23299 -0.16921 -0.23976 -0.17175 -0.24861 -0.17453 C -0.25747 -0.18194 -0.26181 -0.1875 -0.27153 -0.19004 C -0.27796 -0.19884 -0.28525 -0.20092 -0.29323 -0.20555 C -0.30313 -0.21134 -0.31164 -0.22013 -0.3224 -0.22314 C -0.3283 -0.22847 -0.33386 -0.23333 -0.34063 -0.23634 C -0.34671 -0.24745 -0.35296 -0.26064 -0.36216 -0.26527 C -0.36546 -0.27939 -0.36094 -0.26435 -0.37275 -0.28055 C -0.37865 -0.28865 -0.38247 -0.29537 -0.38976 -0.30046 C -0.40382 -0.32152 -0.42101 -0.32222 -0.43889 -0.33148 C -0.44705 -0.33588 -0.4533 -0.34004 -0.46181 -0.34236 C -0.46997 -0.34722 -0.47691 -0.35254 -0.48507 -0.35578 C -0.48785 -0.35717 -0.49427 -0.36018 -0.49427 -0.35995 C -0.49705 -0.36481 -0.50921 -0.37916 -0.51407 -0.38217 C -0.52136 -0.3868 -0.51841 -0.38217 -0.52483 -0.3868 C -0.53924 -0.39745 -0.54775 -0.4037 -0.56459 -0.40648 C -0.57587 -0.41481 -0.56719 -0.40972 -0.58594 -0.41342 C -0.59532 -0.41504 -0.60625 -0.4199 -0.61511 -0.4243 C -0.61945 -0.43055 -0.62327 -0.43078 -0.62917 -0.4331 C -0.63594 -0.44305 -0.64618 -0.44259 -0.65504 -0.44629 C -0.65816 -0.44745 -0.66094 -0.44953 -0.66424 -0.45069 C -0.66771 -0.45231 -0.67136 -0.45347 -0.67483 -0.45509 C -0.69098 -0.46828 -0.70834 -0.47314 -0.72552 -0.48171 C -0.72657 -0.4831 -0.72796 -0.48449 -0.72865 -0.48634 C -0.73195 -0.49398 -0.72778 -0.49282 -0.73316 -0.49282 " pathEditMode="relative" rAng="0" ptsTypes="ffffffffffffffffffffffffffffffffffffA">
                                      <p:cBhvr>
                                        <p:cTn id="30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67" y="-2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52 0.19977 C 0.02656 0.11181 0.02934 0.02616 0.03351 -0.06088 C 0.03281 -0.1243 0.03038 -0.18842 0.03038 -0.25185 " pathEditMode="relative" rAng="0" ptsTypes="ffA">
                                      <p:cBhvr>
                                        <p:cTn id="3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-2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0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88640"/>
            <a:ext cx="79216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55657" y="1407285"/>
            <a:ext cx="5112603" cy="23051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          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Это 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— средство обращения,</a:t>
            </a:r>
            <a:br>
              <a:rPr lang="ru-RU" sz="2400" b="1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        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Это 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— средство накопления.</a:t>
            </a:r>
            <a:br>
              <a:rPr lang="ru-RU" sz="2400" b="1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        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Средство 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стоимости также,</a:t>
            </a:r>
            <a:br>
              <a:rPr lang="ru-RU" sz="2400" b="1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        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Также 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средство платежа. </a:t>
            </a:r>
            <a:endParaRPr lang="ru-RU" sz="2400" b="1" dirty="0"/>
          </a:p>
        </p:txBody>
      </p:sp>
      <p:pic>
        <p:nvPicPr>
          <p:cNvPr id="5" name="Picture 8" descr="https://kartinkin.net/uploads/posts/2021-01/1610211012_30-p-fon-buratino-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06" b="90417" l="28125" r="7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91" t="3080" r="25286" b="9373"/>
          <a:stretch/>
        </p:blipFill>
        <p:spPr bwMode="auto">
          <a:xfrm flipH="1">
            <a:off x="417623" y="3717032"/>
            <a:ext cx="2051720" cy="271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>
            <a:hlinkClick r:id="rId5" action="ppaction://hlinksldjump"/>
          </p:cNvPr>
          <p:cNvSpPr/>
          <p:nvPr/>
        </p:nvSpPr>
        <p:spPr>
          <a:xfrm>
            <a:off x="5625237" y="4187196"/>
            <a:ext cx="2736379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2051720" y="188640"/>
            <a:ext cx="5184576" cy="648000"/>
          </a:xfrm>
          <a:prstGeom prst="ribbon">
            <a:avLst/>
          </a:prstGeom>
          <a:solidFill>
            <a:srgbClr val="00B050"/>
          </a:solidFill>
          <a:ln w="12700">
            <a:solidFill>
              <a:sysClr val="windowText" lastClr="000000">
                <a:lumMod val="50000"/>
                <a:lumOff val="50000"/>
              </a:sysClr>
            </a:solidFill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</p:spTree>
    <p:extLst>
      <p:ext uri="{BB962C8B-B14F-4D97-AF65-F5344CB8AC3E}">
        <p14:creationId xmlns:p14="http://schemas.microsoft.com/office/powerpoint/2010/main" val="11809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18769</TotalTime>
  <Words>462</Words>
  <Application>Microsoft Office PowerPoint</Application>
  <PresentationFormat>Экран (4:3)</PresentationFormat>
  <Paragraphs>147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Инструкция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RePack by Diakov</cp:lastModifiedBy>
  <cp:revision>74</cp:revision>
  <dcterms:created xsi:type="dcterms:W3CDTF">2024-10-08T00:11:34Z</dcterms:created>
  <dcterms:modified xsi:type="dcterms:W3CDTF">2024-10-21T01:33:30Z</dcterms:modified>
</cp:coreProperties>
</file>