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57" r:id="rId3"/>
    <p:sldId id="261" r:id="rId4"/>
    <p:sldId id="280" r:id="rId5"/>
    <p:sldId id="276" r:id="rId6"/>
    <p:sldId id="258" r:id="rId7"/>
    <p:sldId id="302" r:id="rId8"/>
    <p:sldId id="299" r:id="rId9"/>
    <p:sldId id="301" r:id="rId10"/>
    <p:sldId id="300" r:id="rId11"/>
    <p:sldId id="303" r:id="rId12"/>
    <p:sldId id="30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456" y="-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yasen65@mail.ru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1702" y="470348"/>
            <a:ext cx="8928992" cy="3816424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prstClr val="black"/>
                </a:solidFill>
                <a:latin typeface="Times New Roman"/>
                <a:ea typeface="Calibri"/>
              </a:rPr>
              <a:t>Системно-</a:t>
            </a:r>
            <a:r>
              <a:rPr lang="ru-RU" sz="4800" dirty="0" err="1" smtClean="0">
                <a:solidFill>
                  <a:prstClr val="black"/>
                </a:solidFill>
                <a:latin typeface="Times New Roman"/>
                <a:ea typeface="Calibri"/>
              </a:rPr>
              <a:t>деятельностный</a:t>
            </a:r>
            <a:r>
              <a:rPr lang="ru-RU" sz="4800" dirty="0" smtClean="0">
                <a:solidFill>
                  <a:prstClr val="black"/>
                </a:solidFill>
                <a:latin typeface="Times New Roman"/>
                <a:ea typeface="Calibri"/>
              </a:rPr>
              <a:t> подход как методологическая основа формирования </a:t>
            </a:r>
            <a:r>
              <a:rPr lang="ru-RU" sz="4800" dirty="0" smtClean="0">
                <a:solidFill>
                  <a:prstClr val="black"/>
                </a:solidFill>
                <a:latin typeface="Times New Roman"/>
                <a:ea typeface="Calibri"/>
              </a:rPr>
              <a:t>контрольно-оценочной деятельности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5157192"/>
            <a:ext cx="8489032" cy="1345704"/>
          </a:xfrm>
        </p:spPr>
        <p:txBody>
          <a:bodyPr>
            <a:normAutofit/>
          </a:bodyPr>
          <a:lstStyle/>
          <a:p>
            <a:pPr algn="l"/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Сеничева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Юлия Алексеевна,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эксперт ПК ИРО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yasen65@mail.ru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244486"/>
            <a:ext cx="1296144" cy="150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C:\Users\senicheva\Downloads\qr-code (4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08304" y="5013176"/>
            <a:ext cx="1484660" cy="1484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121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Текущая,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тематическая оценка, промежуточная аттестация  в рамках процедур на основе учебных заданий (ПР = спецификация, система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оценивания)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задания как инструмент контроля и оценки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72816"/>
            <a:ext cx="8712968" cy="4680520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lang="ru-RU" sz="4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Обязательно – умения базового уровня (специфические предметные умения)</a:t>
            </a:r>
          </a:p>
          <a:p>
            <a:pPr lvl="0" algn="just"/>
            <a:r>
              <a:rPr lang="ru-RU" sz="4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Необязательно – умения </a:t>
            </a:r>
            <a:r>
              <a:rPr lang="ru-RU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выше базового уровня </a:t>
            </a:r>
            <a:r>
              <a:rPr lang="ru-RU" sz="4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(+ УУД):</a:t>
            </a:r>
          </a:p>
          <a:p>
            <a:pPr lvl="0" algn="just">
              <a:buNone/>
            </a:pPr>
            <a:r>
              <a:rPr lang="ru-RU" sz="4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Контекст задания (от типовой учебной ситуации до ситуации переноса в другую область, в том числе </a:t>
            </a:r>
            <a:r>
              <a:rPr lang="ru-RU" sz="4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внеучебную</a:t>
            </a:r>
            <a:r>
              <a:rPr lang="ru-RU" sz="4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0" algn="just">
              <a:buFontTx/>
              <a:buChar char="-"/>
            </a:pPr>
            <a:r>
              <a:rPr lang="ru-RU" sz="4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Способ представления информации (устно/письменно, текст/ графический организатор);</a:t>
            </a:r>
          </a:p>
          <a:p>
            <a:pPr lvl="0" algn="just">
              <a:buFontTx/>
              <a:buChar char="-"/>
            </a:pPr>
            <a:r>
              <a:rPr lang="ru-RU" sz="4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Способ предъявления ответа и т.п.</a:t>
            </a:r>
          </a:p>
          <a:p>
            <a:pPr marL="0" indent="0" algn="just">
              <a:buNone/>
            </a:pP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967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Итоговый планируемый результат:</a:t>
            </a:r>
          </a:p>
          <a:p>
            <a:pPr lvl="0" algn="just">
              <a:buFontTx/>
              <a:buChar char="-"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Различать однокоренные слова и формы слова.</a:t>
            </a:r>
          </a:p>
          <a:p>
            <a:pPr lvl="0" algn="just"/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Промежуточный планируемый результат:</a:t>
            </a:r>
          </a:p>
          <a:p>
            <a:pPr lvl="0" algn="just">
              <a:buNone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определять формы слова и обосновывать выбор. </a:t>
            </a:r>
          </a:p>
          <a:p>
            <a:pPr lvl="0" algn="just"/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Текущие проверяемые умения:</a:t>
            </a:r>
          </a:p>
          <a:p>
            <a:pPr lvl="0" algn="just">
              <a:buNone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Находить слова с одинаковым корнем;</a:t>
            </a:r>
          </a:p>
          <a:p>
            <a:pPr lvl="0" algn="just">
              <a:buNone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Знать и использовать алгоритм изменения различных частей речи;</a:t>
            </a:r>
          </a:p>
          <a:p>
            <a:pPr lvl="0" algn="just">
              <a:buNone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-Выделять окончание в изменяемых частях речи;</a:t>
            </a:r>
          </a:p>
          <a:p>
            <a:pPr lvl="0" algn="just">
              <a:buNone/>
            </a:pP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6144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991600" cy="639762"/>
          </a:xfrm>
        </p:spPr>
        <p:txBody>
          <a:bodyPr>
            <a:no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Операционализация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 как основа объективной оценки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914400"/>
            <a:ext cx="8458200" cy="5211763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ятиугольник 3"/>
          <p:cNvSpPr/>
          <p:nvPr/>
        </p:nvSpPr>
        <p:spPr>
          <a:xfrm>
            <a:off x="381000" y="990600"/>
            <a:ext cx="1524000" cy="5181600"/>
          </a:xfrm>
          <a:prstGeom prst="homePlat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Требования ФГОС к предметным результатам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2057400" y="990600"/>
            <a:ext cx="2133600" cy="5181600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Итоговые планируемые результаты ОП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4267200" y="914400"/>
            <a:ext cx="2362200" cy="5257800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Промежуточные ПР, отражающие динамику формирования учебных действий</a:t>
            </a:r>
          </a:p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6781800" y="838200"/>
            <a:ext cx="2438400" cy="5562600"/>
          </a:xfrm>
          <a:prstGeom prst="homePlat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Операционализация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промежуточных ПР = текущие проверяемые умения (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микроумения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839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260648"/>
            <a:ext cx="8928992" cy="864096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Нормативно-правовые </a:t>
            </a: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организации оценочных процедур: система оценки ОО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54461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ФОП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НОО/ООО/СОО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19.1. ФГОС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НОО определяет основные требования к образовательным результатам обучающихся и средствам оценки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19.2. Система оценки достижения планируемых результатов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(СО) … служит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основой при разработке образовательной организацией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соответствующего локального акта. </a:t>
            </a:r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19.3.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функции: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ориентация образовательного процесса на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планируемых результатов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освоения ФОП НОО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обеспечение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эффективной обратной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связи.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9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оценка и самооценка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496944" cy="579350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19.37.1. Текущая оценка может быть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формирующей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(поддерживающей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направляющей усилия обучающегося, включающей его в самостоятельную оценочную деятельность) и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диагностической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способствующей выявлению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осознанию учителем и обучающимся существующих проблем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обучении.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19.37.2. Объектом текущей оценки являются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тематические планируемые результаты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этапы освоения которых зафиксированы в тематическом планировании по учебному предмету.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19.37.3. В текущей оценке используются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различные формы и методы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 (устные и письменные опросы, практические работы, творческие работы, индивидуальные и групповые формы, само- 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взаимооценка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рефлексия, листы продвижения и другие) с учётом особенностей учебного предмета. </a:t>
            </a: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01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9001000" cy="562074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Системно-</a:t>
            </a:r>
            <a:r>
              <a:rPr lang="ru-RU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деятельностный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 - методологическая основа ФГОС ОО. Уровневый и комплексный подходы как принципы реализации системы  оценки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764704"/>
            <a:ext cx="8856984" cy="561662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19.9. В соответствии с ФГОС НОО система оценки образовательной организации реализует системно-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деятельностный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уровневый и комплексный подходы к оценке образовательных достижений.</a:t>
            </a:r>
          </a:p>
          <a:p>
            <a:pPr marL="0" indent="0" algn="just">
              <a:buNone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19.10. </a:t>
            </a:r>
            <a:r>
              <a:rPr lang="ru-RU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СДП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проявляется в оценке способности к решению учебно-познавательных и учебно-практических задач, а также в оценке уровня функциональной грамотности. СДП обеспечивается содержанием и критериями оценки, в качестве которых выступают планируемые результаты обучения, выраженные в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деятельностной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форме.</a:t>
            </a:r>
          </a:p>
          <a:p>
            <a:pPr marL="0" indent="0" algn="just">
              <a:buNone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19.11. </a:t>
            </a:r>
            <a:r>
              <a:rPr lang="ru-RU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Уровневый подход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оценке образовательных достижений обучающихся реализуется за счёт фиксации различных уровней достижения обучающимися планируемых результатов. Достижение базового уровня свидетельствует о способности обучающихся решать типовые учебные задачи, целенаправленно отрабатываемые со всеми обучающимися в ходе учебного процесса, выступает достаточным для продолжения обучения и усвоения последующего учебного материала.</a:t>
            </a:r>
          </a:p>
          <a:p>
            <a:pPr marL="0" indent="0" algn="just">
              <a:buNone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19.13. </a:t>
            </a:r>
            <a:r>
              <a:rPr lang="ru-RU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Комплексный подход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оценке образовательных достижений реализуется через:</a:t>
            </a:r>
          </a:p>
          <a:p>
            <a:pPr marL="0" indent="0" algn="just">
              <a:buNone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оценку предметных и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метапредметных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результатов;</a:t>
            </a:r>
          </a:p>
          <a:p>
            <a:pPr marL="0" indent="0" algn="just">
              <a:buNone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использование комплекса оценочных процедур как основы для оценки динамики индивидуальных образовательных достижений обучающихся и для итоговой оценки; - использование контекстной информации (об особенностях обучающихся, условиях и процессе обучения и другие);</a:t>
            </a:r>
          </a:p>
          <a:p>
            <a:pPr marL="0" indent="0" algn="just">
              <a:buNone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использование разнообразных методов и форм оценки, взаимно дополняющих друг друга, в том числе оценок творческих работ, наблюдения;</a:t>
            </a:r>
          </a:p>
          <a:p>
            <a:pPr marL="0" indent="0" algn="just">
              <a:buNone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использование форм работы, обеспечивающих возможность включения в самостоятельную оценочную деятельность (самоанализ, самооценка,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взаимооценка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 algn="just">
              <a:buNone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использование мониторинга динамических показателей освоения умений </a:t>
            </a:r>
          </a:p>
          <a:p>
            <a:pPr marL="0" indent="0" algn="just">
              <a:buNone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знаний, в том числе формируемых с использованием информационно-коммуникационных (цифровых) технологий. </a:t>
            </a:r>
          </a:p>
          <a:p>
            <a:pPr marL="0" indent="0">
              <a:buNone/>
            </a:pP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1710971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504056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СДП: организация учебной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на основе планируемых результатов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620688"/>
            <a:ext cx="8856984" cy="583504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Основной инструмент 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результат УД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самостоятельность учащихся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Структура  учебной деятельности (УД) 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учебная цель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остановка и решение учебной задачи == (планируемые результаты –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системообразующий компонент урока/ объект контроля и оценки =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Smart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цели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урока)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учебные действия и операции по решению учебной задачи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действия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контроля процесса усвоения, действия оценки степени усвоения.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Контроль 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сличение способа/результата с образцом/эталоном. Оценка – установление уровня соответствия и качества результата/способа установленным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критериям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Обобщенная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структура УД: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Мотивационно-целевой компонент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Операционный компонент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Контрольно-оценочный компонент 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934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ФОП НОО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19.7. Внутренняя оценка включает: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стартовую диагностику;</a:t>
            </a:r>
          </a:p>
          <a:p>
            <a:pPr algn="just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текущую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тематическую оценки;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итоговую оценку;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промежуточную аттестацию;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психолого-педагогическое наблюдение;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мониторинг образовательных достижений обучающихся.</a:t>
            </a:r>
          </a:p>
          <a:p>
            <a:pPr algn="just"/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ФОП НОО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8496944" cy="5760640"/>
          </a:xfrm>
        </p:spPr>
        <p:txBody>
          <a:bodyPr>
            <a:normAutofit fontScale="85000" lnSpcReduction="20000"/>
          </a:bodyPr>
          <a:lstStyle/>
          <a:p>
            <a:pPr marL="0" lv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19.35. Особенности оценки предметных результатов по отдельному учебному предмету фиксируются в приложении к ООП НОО. Описание оценки предметных результатов по отдельному учебному предмету должно включать:</a:t>
            </a: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итоговых планируемых результатов с указанием этапов их формирования и способов оценки (например, текущая (тематическая);  устно (письменно), практика);</a:t>
            </a: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выставлению отметок за промежуточную аттестацию  (при необходимости – с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учётом степени значимости отметок за отдельные оценочные процедуры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–средневзвешенный балл);</a:t>
            </a: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контрольных мероприятий. </a:t>
            </a:r>
          </a:p>
          <a:p>
            <a:pPr marL="0" lvl="0" indent="0" algn="just">
              <a:buNone/>
            </a:pP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оценки результатов и оценочных </a:t>
            </a:r>
          </a:p>
          <a:p>
            <a:pPr marL="0" lvl="0" indent="0" algn="just">
              <a:buNone/>
            </a:pP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 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(Письмо 01.169/08-01от 06.08.2021)</a:t>
            </a:r>
          </a:p>
          <a:p>
            <a:endParaRPr lang="ru-RU" dirty="0"/>
          </a:p>
        </p:txBody>
      </p:sp>
      <p:pic>
        <p:nvPicPr>
          <p:cNvPr id="4" name="Picture 2" descr="C:\Users\senicheva\Downloads\qr-code (7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373216"/>
            <a:ext cx="1184995" cy="1184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0174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ФРП по русскому языку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концу обучения в 1 классе обучающийся научится: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616624"/>
          </a:xfrm>
        </p:spPr>
        <p:txBody>
          <a:bodyPr>
            <a:normAutofit lnSpcReduction="10000"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различать слово и предложение; вычленять слова из предложений;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вычленять звуки из слова;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различать гласные и согласные звуки (в том числе различать в словах согласный звук [й’] и гласный звук [и]);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различать ударные и безударные гласные звуки;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различать согласные звуки: мягкие и твёрдые, звонкие и глухие (вне слова и в слове);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различать понятия «звук» и «буква»;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определять количество слогов в слове; делить слова на слоги (простые случаи: слова без стечения согласных); определять в слове ударный слог;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обозначать на письме мягкость согласных звуков буквами е, ё, ю, я и буквой ь в конце слова;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называть буквы русского алфавита; использовать знание последовательности букв русского алфавита для упорядочения небольшого списка слов;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писать аккуратным разборчивым почерком без искажений прописные и строчные буквы, соединения букв, слова;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применять изученные правила правописания: раздельное написание слов в предложении; знаки препинания в конце предложения: точка, вопросительный и восклицательный знаки; прописная буква в начале предложения и в именах собственных (именах и фамилиях людей, кличках животных); перенос слов по слогам (простые случаи: слова из слогов типа «согласный + гласный»); гласные после шипящих в сочетаниях </a:t>
            </a:r>
            <a:r>
              <a:rPr lang="ru-RU" sz="1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ши (в положении под ударением), </a:t>
            </a:r>
            <a:r>
              <a:rPr lang="ru-RU" sz="1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ща, чу, </a:t>
            </a:r>
            <a:r>
              <a:rPr lang="ru-RU" sz="1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щу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непроверяемые гласные и согласные (перечень слов в орфографическом словаре учебника);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списывать (без пропусков и искажений букв) слова и предложения, тексты объёмом не более 25 слов;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писать под диктовку (без пропусков и искажений букв) слова, предложения из 3—5 слов, тексты объёмом не более 20 слов, правописание которых не расходится с произношением;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находить и исправлять ошибки на изученные правила, описки;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понимать прослушанный текст;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читать вслух и про себя (с пониманием) короткие тексты с соблюдением интонации и пауз в соответствии со знаками препинания в конце предложения;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находить в тексте слова, значение которых требует уточнения;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составлять предложение из набора форм слов;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устно составлять текст из 3—5 предложений по сюжетным картинкам и на основе наблюдений;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изученные понятия в процессе решения учебных задач.</a:t>
            </a:r>
          </a:p>
          <a:p>
            <a:pPr marL="514350" lvl="0" indent="-514350" algn="just">
              <a:buFont typeface="+mj-lt"/>
              <a:buAutoNum type="arabicPeriod"/>
            </a:pPr>
            <a:endParaRPr lang="ru-RU" sz="13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3815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язык, 1 класс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5600545"/>
              </p:ext>
            </p:extLst>
          </p:nvPr>
        </p:nvGraphicFramePr>
        <p:xfrm>
          <a:off x="179512" y="629777"/>
          <a:ext cx="8856983" cy="5869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807"/>
                <a:gridCol w="2174069"/>
                <a:gridCol w="2056644"/>
                <a:gridCol w="2448272"/>
                <a:gridCol w="1728191"/>
              </a:tblGrid>
              <a:tr h="2151151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Планируемые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результаты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 оценки (время,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кол-во заданий, форма)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выставлению отметок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График оценочных процедур (в соответствии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ТП и ПП) – отдельным приложением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948761"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8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10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писать под диктовку (без пропусков и искажений букв) слова, предложения из 3—5 слов, тексты объёмом не более 20 слов, правописание которых не расходится с произношением;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обозначать на письме мягкость согласных звуков буквами е, ё, ю, я и буквой ь в конце слова;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писать аккуратным разборчивым почерком без искажений прописные и строчные буквы, соединения букв, слова;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Индивидуально, письменно, 4 предложения, 15 мин.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Искажения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Пропуски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Разборчивый почерк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Аккуратность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Правильность начертания букв и соединений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 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 работы – даты)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3316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</TotalTime>
  <Words>1266</Words>
  <Application>Microsoft Office PowerPoint</Application>
  <PresentationFormat>Экран (4:3)</PresentationFormat>
  <Paragraphs>122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Системно-деятельностный подход как методологическая основа формирования контрольно-оценочной деятельности</vt:lpstr>
      <vt:lpstr>1. Нормативно-правовые основы организации оценочных процедур: система оценки ОО</vt:lpstr>
      <vt:lpstr>Педагогическая оценка и самооценка</vt:lpstr>
      <vt:lpstr>2. Системно-деятельностный подход - методологическая основа ФГОС ОО. Уровневый и комплексный подходы как принципы реализации системы  оценки </vt:lpstr>
      <vt:lpstr>СДП: организация учебной деятельности на основе планируемых результатов</vt:lpstr>
      <vt:lpstr>ФОП НОО</vt:lpstr>
      <vt:lpstr>ФОП НОО</vt:lpstr>
      <vt:lpstr>ФРП по русскому языку К концу обучения в 1 классе обучающийся научится: </vt:lpstr>
      <vt:lpstr>Русский язык, 1 класс</vt:lpstr>
      <vt:lpstr>Текущая, тематическая оценка, промежуточная аттестация  в рамках процедур на основе учебных заданий (ПР = спецификация, система оценивания)  Учебные задания как инструмент контроля и оценки</vt:lpstr>
      <vt:lpstr>Презентация PowerPoint</vt:lpstr>
      <vt:lpstr>Операционализация ПР как основа объективной оценки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А. Сеничева</dc:creator>
  <cp:lastModifiedBy>Юлия А. Сеничева</cp:lastModifiedBy>
  <cp:revision>46</cp:revision>
  <dcterms:created xsi:type="dcterms:W3CDTF">2024-05-27T02:06:04Z</dcterms:created>
  <dcterms:modified xsi:type="dcterms:W3CDTF">2024-11-18T06:23:46Z</dcterms:modified>
</cp:coreProperties>
</file>