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58" r:id="rId4"/>
    <p:sldId id="276" r:id="rId5"/>
    <p:sldId id="282" r:id="rId6"/>
    <p:sldId id="278" r:id="rId7"/>
    <p:sldId id="287" r:id="rId8"/>
    <p:sldId id="280" r:id="rId9"/>
    <p:sldId id="279" r:id="rId10"/>
    <p:sldId id="283" r:id="rId11"/>
    <p:sldId id="284" r:id="rId12"/>
    <p:sldId id="288" r:id="rId13"/>
    <p:sldId id="293" r:id="rId14"/>
    <p:sldId id="298" r:id="rId15"/>
    <p:sldId id="294" r:id="rId16"/>
    <p:sldId id="286" r:id="rId17"/>
    <p:sldId id="295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631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DDF3-CA74-44B1-92A8-08166A0EC408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4-4B3F-4A4B-B64E-3C77D6159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3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sen65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molenkoIY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5"/>
            <a:ext cx="9144000" cy="68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352928" cy="554461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образовательной организации.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компоненты системы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достижения планируемых результатов образовательной программы в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оответствии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 ФГОС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Сеничева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Юлия Алексеевна,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эксперт ПК ИРО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yasen65@mail.ru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819723" cy="210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9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2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546032" cy="432048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54461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19.35.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предметных результатов по отдельному учебному предмету фиксируются в приложении к ООП НОО. Описание оценки предметных результатов по отдельному учебному предмету должно включать: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итоговых планируемых результатов с указанием этапов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способов оценки (например, текущая (тематическая);  устно (письменно), практика);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выставлению отметок за промежуточную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 – с учётом степени значимости отметок за отдельные оценочные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–средневзвешенный балл);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контрольных мероприятий. 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результатов и оценочных 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01.169/08-01от 06.08.2021)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enicheva\Downloads\qr-code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42186"/>
            <a:ext cx="1184995" cy="11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2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43434"/>
                </a:solidFill>
                <a:latin typeface="Georgia"/>
              </a:rPr>
              <a:t>Учебные задания в рамках учебной задачи – основной формат предъявления ребенком результатов УД</a:t>
            </a: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32" y="1301026"/>
            <a:ext cx="8856984" cy="554461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СДП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оценке способности к решению учебно-познавательных и учебно-практических задач, а также в оценке уровня функциональной грамотности. СДП обеспечивается содержанием и критериями оценки, в качестве которых выступают планируемые результаты обучения, выраженные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форме.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19.11.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подход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обучающихся реализуется за счёт фиксации различных уровней достижения обучающимися планируемых результатов. Достижение базового уровня свидетельствует о способности обучающихся решать типовые учебные задачи, целенаправленно отрабатываемые со всеми обучающимися в ходе учебного процесса, выступает достаточным для продолжения обучения и усвоения последующего учебного материала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результат/умения/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микроумения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«Различать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 и формы одного и того 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слова»</a:t>
            </a: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Критерии оценки</a:t>
            </a: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Уровни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предметных результатов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914400"/>
            <a:ext cx="40386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успеха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(для ученика)</a:t>
            </a:r>
          </a:p>
          <a:p>
            <a:pPr algn="just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Знаю название и автора стихотворения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Воспроизвожу текст по памяти без ошибок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Четко и правильно произношу слова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Читаю выразительно</a:t>
            </a:r>
          </a:p>
          <a:p>
            <a:pPr algn="just"/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990600"/>
            <a:ext cx="4114800" cy="5562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(для учителя)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автора и названия стихотворения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Воспроизводит по памяти без ошибок</a:t>
            </a:r>
          </a:p>
          <a:p>
            <a:pPr marL="342900" indent="-342900" algn="just">
              <a:buAutoNum type="arabicPeriod"/>
            </a:pP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Орфоэпически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оформляет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Интонационно и эмоционально оформляет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9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648072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32" y="1301026"/>
            <a:ext cx="8856984" cy="554461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ПР – фиксация  уровня достижения этих результатов для каждого ученика по разным позициям –крайне сложная «бухгалтерия».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Дескрипторы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(смысловые единиц, содержательные блоки) качественные критерии оценивания: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основные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4-6 групп ПР по видам деятельности и содержанию в качестве критериев, учитывающих уровень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всех входящих в этот дескриптор ПР.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7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50405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ФРП по русскому языку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обучения в 1 классе обучающийся научится: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32" y="620688"/>
            <a:ext cx="8856984" cy="6224954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слово и предложение; вычленять слова из предложений;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вычленять звуки из слова;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гласные и согласные звуки (в том числе различать в словах согласный звук [й’] и гласный звук [и]);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ударные и безударные гласные звуки;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согласные звуки: мягкие и твёрдые, звонкие и глухие (вне слова и в слове);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понятия «звук» и «буква»;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количество слогов в слове; делить слова на слоги (простые случаи: слова без стечения согласных); определять в слове ударный слог;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обозначать на письме мягкость согласных звуков буквами е, ё, ю, я и буквой ь в конце слова;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называть буквы русского алфавита; использовать знание последовательности букв русского алфавита для упорядочения небольшого списка слов;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аккуратным разборчивым почерком без искажений прописные и строчные буквы, соединения букв, слова;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изученные правила правописания: раздельное написание слов в предложении; знаки препинания в конце предложения: точка, вопросительный и восклицательный знаки; прописная буква в начале предложения и в именах собственных (именах и фамилиях людей, кличках животных); перенос слов по слогам (простые случаи: слова из слогов типа «согласный + гласный»); гласные после шипящих в сочетаниях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 (в положении под ударением),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ща, чу,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непроверяемые гласные и согласные (перечень слов в орфографическом словаре учебника);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списывать (без пропусков и искажений букв) слова и предложения, тексты объёмом не более 25 слов;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под диктовку (без пропусков и искажений букв) слова, предложения из 3—5 слов, тексты объёмом не более 20 слов, правописание которых не расходится с произношением;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исправлять ошибки на изученные правила, описки;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прослушанный текст;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вслух и про себя (с пониманием) короткие тексты с соблюдением интонации и пауз в соответствии со знаками препинания в конце предложения;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в тексте слова, значение которых требует уточнения;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предложение из набора форм слов;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 составлять текст из 3—5 предложений по сюжетным картинкам и на основе наблюдений;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изученные понятия в процессе решения учебных задач.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6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64807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Учебные задания </a:t>
            </a: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32" y="1301026"/>
            <a:ext cx="8856984" cy="5544616"/>
          </a:xfrm>
        </p:spPr>
        <p:txBody>
          <a:bodyPr>
            <a:noAutofit/>
          </a:bodyPr>
          <a:lstStyle/>
          <a:p>
            <a:pPr lvl="0" algn="just"/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– умения базового уровня (чисто предметные умения)</a:t>
            </a:r>
          </a:p>
          <a:p>
            <a:pPr lvl="0" algn="just"/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Необязательно – умения выше базового уровня (+ УУД):</a:t>
            </a:r>
          </a:p>
          <a:p>
            <a:pPr lvl="0" algn="just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Контекст задания (от типовой учебной ситуации до ситуации переноса в другую область);</a:t>
            </a:r>
          </a:p>
          <a:p>
            <a:pPr lvl="0" algn="just">
              <a:buFontTx/>
              <a:buChar char="-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представления информации (устно/письменно, текст/ графический организатор);</a:t>
            </a:r>
          </a:p>
          <a:p>
            <a:pPr lvl="0" algn="just">
              <a:buFontTx/>
              <a:buChar char="-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предъявления ответа и т.п.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8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:\MARINA\MYDOC\сканирование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925"/>
            <a:ext cx="44481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 descr="S:\MARINA\MYDOC\сканирование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60350"/>
            <a:ext cx="42735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 descr="S:\MARINA\MYDOC\сканирование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357563"/>
            <a:ext cx="4237037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S:\MARINA\MYDOC\сканирование0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5370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Oval 6"/>
          <p:cNvSpPr>
            <a:spLocks noChangeArrowheads="1"/>
          </p:cNvSpPr>
          <p:nvPr/>
        </p:nvSpPr>
        <p:spPr bwMode="auto">
          <a:xfrm rot="5400000">
            <a:off x="2151062" y="809626"/>
            <a:ext cx="792163" cy="43037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 rot="5400000">
            <a:off x="2123281" y="3721894"/>
            <a:ext cx="792163" cy="43021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116744" name="Oval 6"/>
          <p:cNvSpPr>
            <a:spLocks noChangeArrowheads="1"/>
          </p:cNvSpPr>
          <p:nvPr/>
        </p:nvSpPr>
        <p:spPr bwMode="auto">
          <a:xfrm rot="5400000">
            <a:off x="6323013" y="412750"/>
            <a:ext cx="1233487" cy="43037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116745" name="Oval 6"/>
          <p:cNvSpPr>
            <a:spLocks noChangeArrowheads="1"/>
          </p:cNvSpPr>
          <p:nvPr/>
        </p:nvSpPr>
        <p:spPr bwMode="auto">
          <a:xfrm rot="5400000">
            <a:off x="6441282" y="3810793"/>
            <a:ext cx="996950" cy="43037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</p:spTree>
    <p:extLst>
      <p:ext uri="{BB962C8B-B14F-4D97-AF65-F5344CB8AC3E}">
        <p14:creationId xmlns:p14="http://schemas.microsoft.com/office/powerpoint/2010/main" val="23532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648072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32" y="1301026"/>
            <a:ext cx="8856984" cy="5544616"/>
          </a:xfrm>
        </p:spPr>
        <p:txBody>
          <a:bodyPr>
            <a:noAutofit/>
          </a:bodyPr>
          <a:lstStyle/>
          <a:p>
            <a:pPr lvl="0" algn="just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Итоговый планируемый результат:</a:t>
            </a:r>
          </a:p>
          <a:p>
            <a:pPr lvl="0" algn="just">
              <a:buFontTx/>
              <a:buChar char="-"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Различать однокоренные слова и формы слова.</a:t>
            </a:r>
          </a:p>
          <a:p>
            <a:pPr lvl="0" algn="just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Промежуточный планируемый результат:</a:t>
            </a:r>
          </a:p>
          <a:p>
            <a:pPr lvl="0" algn="just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определять формы слова и обосновывать выбор. </a:t>
            </a:r>
          </a:p>
          <a:p>
            <a:pPr lvl="0" algn="just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Текущие проверяемые умения:</a:t>
            </a:r>
          </a:p>
          <a:p>
            <a:pPr lvl="0" algn="just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Находить слова с одинаковым корнем;</a:t>
            </a:r>
          </a:p>
          <a:p>
            <a:pPr lvl="0" algn="just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Знать и использовать алгоритм изменения различных частей речи;</a:t>
            </a:r>
          </a:p>
          <a:p>
            <a:pPr lvl="0" algn="just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-Выделять окончание в изменяемых частях речи;</a:t>
            </a:r>
          </a:p>
          <a:p>
            <a:pPr lvl="0" algn="just">
              <a:buNone/>
            </a:pP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9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639762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Операционализация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 как основа объективной оценки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11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381000" y="990600"/>
            <a:ext cx="1524000" cy="51816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ФГОС к предметным результатам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057400" y="990600"/>
            <a:ext cx="2133600" cy="5181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Итоговые планируемые результаты ОП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67200" y="914400"/>
            <a:ext cx="2362200" cy="5257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Промежуточные ПР, отражающие динамику формирования учебных действий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781800" y="838200"/>
            <a:ext cx="2438400" cy="55626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Операционализация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промежуточных ПР = текущие проверяемые умения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микроумения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46032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43434"/>
                </a:solidFill>
                <a:latin typeface="Georgia"/>
              </a:rPr>
              <a:t>Показатели развития младшего школьника</a:t>
            </a: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88424" cy="6552728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свое незнание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находить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сделанной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результаты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деятельности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эталоном, самостоятельность в оценке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результата решения учебной задачи»;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существенные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психике и личности ребенка, высокий уровень (в соответствии с возрастными возможностями) психических процессов, особенно важных для деятельности учения: воображения, мышления, связной речи и др.; … появление осознания своего «Я», своих способностей и возможностей,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контролирующей и оценочной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системы взаимоотношений с другими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 </a:t>
            </a:r>
            <a:endParaRPr lang="ru-RU" sz="2400" dirty="0">
              <a:solidFill>
                <a:srgbClr val="34343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" y="8424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3600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43434"/>
                </a:solidFill>
                <a:latin typeface="Georgia"/>
              </a:rPr>
              <a:t>Произвольность как психическое новообразование</a:t>
            </a:r>
            <a:br>
              <a:rPr lang="ru-RU" sz="2400" dirty="0">
                <a:solidFill>
                  <a:srgbClr val="343434"/>
                </a:solidFill>
                <a:latin typeface="Georgia"/>
              </a:rPr>
            </a:b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65" y="1052736"/>
            <a:ext cx="8794915" cy="3168351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36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ознательная </a:t>
            </a:r>
            <a:r>
              <a:rPr lang="ru-RU" sz="3600" dirty="0" err="1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360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поведения, умение </a:t>
            </a:r>
            <a:r>
              <a:rPr lang="ru-RU" sz="36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подчинить себя </a:t>
            </a:r>
            <a:r>
              <a:rPr lang="ru-RU" sz="3600" dirty="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правилу </a:t>
            </a:r>
            <a:r>
              <a:rPr lang="ru-RU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важнейший компонент </a:t>
            </a:r>
            <a:r>
              <a:rPr lang="ru-RU" sz="3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готовности к обучению в </a:t>
            </a:r>
            <a:r>
              <a:rPr lang="ru-RU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3600" dirty="0" smtClean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Ключевые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регулятивные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УУД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3600" dirty="0" smtClean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34343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4293096"/>
            <a:ext cx="3240360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 </a:t>
            </a:r>
            <a:r>
              <a:rPr lang="ru-RU" sz="2000" b="1" dirty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учебных мотивов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3779912" y="4293096"/>
            <a:ext cx="2808312" cy="1296144"/>
          </a:xfrm>
          <a:prstGeom prst="ellipse">
            <a:avLst/>
          </a:prstGeom>
          <a:solidFill>
            <a:srgbClr val="DBA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планирование</a:t>
            </a:r>
            <a:endParaRPr lang="ru-RU" sz="2200" b="1" dirty="0"/>
          </a:p>
        </p:txBody>
      </p:sp>
      <p:sp>
        <p:nvSpPr>
          <p:cNvPr id="6" name="Овал 5"/>
          <p:cNvSpPr/>
          <p:nvPr/>
        </p:nvSpPr>
        <p:spPr>
          <a:xfrm>
            <a:off x="6444208" y="3789040"/>
            <a:ext cx="2664296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самоконтроль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2915816" y="5661248"/>
            <a:ext cx="2240616" cy="11978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самооценка </a:t>
            </a:r>
            <a:r>
              <a:rPr lang="ru-RU" sz="2000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34343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24128" y="5470295"/>
            <a:ext cx="2085340" cy="13471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1F1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коррекция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0012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84" y="44624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76" y="260648"/>
            <a:ext cx="8892480" cy="612068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суть задания, отобрать и спланировать шаги для решения учебной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многошаговых алгоритмов.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учебной задачи.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способами проверки полноты и правильности шагов по достижению результата.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7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" y="31297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46032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самоконтроля</a:t>
            </a: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388424" cy="5112568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деятельность педагога: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корректирует и направляет деятельность учеников, но и формирует у них систему представлений об оценочной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данного этапа – представить ученикам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критерии оценки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результатов.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учеников навыков самоконтроля при помощи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коллективной/групповой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анализ и сопоставление 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общественных идеалов оценивания и формирование содержательной оценки.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операций самоконтроля. Формирование навыка самостоятельной реализации. </a:t>
            </a:r>
            <a:endParaRPr lang="ru-RU" sz="2400" dirty="0">
              <a:solidFill>
                <a:srgbClr val="34343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66112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становление ученика в роли субъекта образовательной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невозможна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навыка самоконтроля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2040" y="1463750"/>
            <a:ext cx="3816424" cy="424847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обучающийся должен сам рефлексивно выявлять и оценивать по отношению к индивидуально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поставленной цели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755576" y="2060848"/>
            <a:ext cx="2736304" cy="3651374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осуществляется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уровня достижения образовательного результата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07904" y="3128604"/>
            <a:ext cx="1080120" cy="12772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5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оценочной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Фиксация обязательных показателей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752600"/>
            <a:ext cx="3962400" cy="457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динамика достижения ПР 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текущего оценивания</a:t>
            </a:r>
          </a:p>
          <a:p>
            <a:pPr algn="ctr"/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1752600"/>
            <a:ext cx="3810000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достижения ПР каждым учеником в ходе тематического  контроля, промежуточной аттестации, итоговой оценки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6480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43434"/>
                </a:solidFill>
                <a:latin typeface="Georgia"/>
              </a:rPr>
              <a:t>Нормативно-правовые основы организации оценочных процедур: система оценки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1125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19.1. ФГОС НОО определяет основные требования к образовательным результатам обучающихся и средствам оценки их достижения.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19.2. Система оценки достижения планируемых результатов (СО) … служит основой при разработке образовательной организацией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локального акта.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 формах, порядке и периодичности текущего контроля успеваемости и промежуточной аттестации)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1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46032" cy="432048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19.7. Внутренняя оценка включает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343434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112568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стартовую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диагностику;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текущую и тематическую оценки;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итоговую оценку;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промежуточную аттестацию;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наблюдение;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мониторинг образовательных достижений обучающихся.</a:t>
            </a:r>
          </a:p>
          <a:p>
            <a:pPr marL="0" indent="0">
              <a:spcBef>
                <a:spcPct val="0"/>
              </a:spcBef>
              <a:buNone/>
            </a:pPr>
            <a:endParaRPr lang="ru-RU" sz="2400" dirty="0">
              <a:solidFill>
                <a:srgbClr val="34343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14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1230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Оценочная деятельность в образовательной организации. Обязательные компоненты системы оценки достижения планируемых результатов образовательной программы в cоответствии с обновленным ФГОС.    Сеничева Юлия Алексеевна, главный эксперт ПК ИРО yasen65@mail.ru  </vt:lpstr>
      <vt:lpstr>Показатели развития младшего школьника</vt:lpstr>
      <vt:lpstr>Произвольность как психическое новообразование </vt:lpstr>
      <vt:lpstr>                              Регулятивные УУД  Готовность понять суть задания, отобрать и спланировать шаги для решения учебной задачи. Анализ многошаговых алгоритмов. Удержание учебной задачи.  Овладение способами проверки полноты и правильности шагов по достижению результата.      </vt:lpstr>
      <vt:lpstr>Этапы формирования самоконтроля</vt:lpstr>
      <vt:lpstr>Организация и становление ученика в роли субъекта образовательной деятельности невозможна без навыка самоконтроля.</vt:lpstr>
      <vt:lpstr>Структура оценочной деятельности</vt:lpstr>
      <vt:lpstr>Нормативно-правовые основы организации оценочных процедур: система оценки ОО</vt:lpstr>
      <vt:lpstr>19.7. Внутренняя оценка включает:</vt:lpstr>
      <vt:lpstr>Презентация PowerPoint</vt:lpstr>
      <vt:lpstr>Учебные задания в рамках учебной задачи – основной формат предъявления ребенком результатов УД</vt:lpstr>
      <vt:lpstr>Критерии оценки предметных результатов</vt:lpstr>
      <vt:lpstr>Презентация PowerPoint</vt:lpstr>
      <vt:lpstr>ФРП по русскому языку К концу обучения в 1 классе обучающийся научится:  </vt:lpstr>
      <vt:lpstr>Учебные задания </vt:lpstr>
      <vt:lpstr>Презентация PowerPoint</vt:lpstr>
      <vt:lpstr>Презентация PowerPoint</vt:lpstr>
      <vt:lpstr>Операционализация ПР как основа объективной оценки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ErmolenkoIY</dc:creator>
  <cp:lastModifiedBy>Юлия А. Сеничева</cp:lastModifiedBy>
  <cp:revision>145</cp:revision>
  <dcterms:created xsi:type="dcterms:W3CDTF">2020-05-09T10:05:25Z</dcterms:created>
  <dcterms:modified xsi:type="dcterms:W3CDTF">2024-10-29T04:38:48Z</dcterms:modified>
</cp:coreProperties>
</file>