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79" r:id="rId5"/>
    <p:sldId id="281" r:id="rId6"/>
    <p:sldId id="278" r:id="rId7"/>
    <p:sldId id="257" r:id="rId8"/>
    <p:sldId id="271" r:id="rId9"/>
    <p:sldId id="282" r:id="rId10"/>
    <p:sldId id="283" r:id="rId11"/>
    <p:sldId id="262" r:id="rId12"/>
    <p:sldId id="273" r:id="rId13"/>
    <p:sldId id="285" r:id="rId14"/>
    <p:sldId id="261" r:id="rId15"/>
    <p:sldId id="284" r:id="rId16"/>
    <p:sldId id="286" r:id="rId17"/>
    <p:sldId id="268" r:id="rId18"/>
    <p:sldId id="275" r:id="rId19"/>
    <p:sldId id="269" r:id="rId20"/>
    <p:sldId id="287" r:id="rId21"/>
    <p:sldId id="277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kiro.ru/wp-content/uploads/2023/03/analiticheskaya-spravka-po-rezultatam-monitoringa-aprel-2024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yandex.ru/cloud/659f64b72530c26ba9ef568f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206256" y="1155436"/>
            <a:ext cx="6298370" cy="3945187"/>
          </a:xfrm>
        </p:spPr>
        <p:txBody>
          <a:bodyPr/>
          <a:lstStyle/>
          <a:p>
            <a:pPr algn="ctr"/>
            <a:r>
              <a:rPr lang="ru-RU" sz="4000" dirty="0" smtClean="0"/>
              <a:t>Результаты мониторинга реализации целевой модели наставничества в Приморском крае </a:t>
            </a:r>
            <a:r>
              <a:rPr lang="ru-RU" sz="4000" dirty="0" smtClean="0"/>
              <a:t>(</a:t>
            </a:r>
            <a:r>
              <a:rPr lang="ru-RU" sz="4000" dirty="0" smtClean="0"/>
              <a:t>апрель </a:t>
            </a:r>
            <a:r>
              <a:rPr lang="ru-RU" sz="4000" dirty="0" smtClean="0"/>
              <a:t>2024 года)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643159" y="3891731"/>
            <a:ext cx="6710798" cy="125917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395537" y="332656"/>
            <a:ext cx="2016224" cy="7200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697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524428" cy="496855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endParaRPr lang="ru-RU" sz="3200" dirty="0" smtClean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3200" dirty="0" smtClean="0">
                <a:latin typeface="Times New Roman"/>
                <a:ea typeface="Times New Roman"/>
              </a:rPr>
              <a:t>Есть </a:t>
            </a:r>
            <a:r>
              <a:rPr lang="ru-RU" sz="3200" dirty="0">
                <a:latin typeface="Times New Roman"/>
                <a:ea typeface="Times New Roman"/>
              </a:rPr>
              <a:t>программа наставничества во всех ОО в 20 муниципалитетах, что составляет 58</a:t>
            </a:r>
            <a:r>
              <a:rPr lang="ru-RU" sz="3200" dirty="0" smtClean="0">
                <a:latin typeface="Times New Roman"/>
                <a:ea typeface="Times New Roman"/>
              </a:rPr>
              <a:t>%.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Положительная </a:t>
            </a:r>
            <a:r>
              <a:rPr lang="ru-RU" sz="3200" i="1" dirty="0">
                <a:solidFill>
                  <a:srgbClr val="FF0000"/>
                </a:solidFill>
                <a:latin typeface="Times New Roman"/>
                <a:ea typeface="Times New Roman"/>
              </a:rPr>
              <a:t>динамика по показателю 1.6  составляет 50% (на 17 муниципалитетов больше). Количество ОО,  имеющих размещенную на сайте программу наставничества, увеличилось на 149, что составляет 31</a:t>
            </a:r>
            <a:r>
              <a:rPr lang="ru-RU" sz="3200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%.</a:t>
            </a:r>
          </a:p>
          <a:p>
            <a:pPr marL="0" lvl="0" indent="0" algn="just" fontAlgn="t">
              <a:lnSpc>
                <a:spcPct val="114000"/>
              </a:lnSpc>
              <a:spcBef>
                <a:spcPts val="0"/>
              </a:spcBef>
            </a:pP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Замечания:</a:t>
            </a:r>
          </a:p>
          <a:p>
            <a:pPr marL="0" lvl="0" indent="0" algn="just" fontAlgn="t">
              <a:lnSpc>
                <a:spcPct val="114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титульных листов Программы, Программы не утверждены. </a:t>
            </a:r>
          </a:p>
          <a:p>
            <a:pPr marL="0" lvl="0" indent="0" algn="just" fontAlgn="t">
              <a:lnSpc>
                <a:spcPct val="114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Программы ОО.</a:t>
            </a:r>
          </a:p>
          <a:p>
            <a:pPr marL="0" lvl="0" indent="0" algn="just" fontAlgn="t">
              <a:lnSpc>
                <a:spcPct val="114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Программы ОО - планы работы и т.п.</a:t>
            </a:r>
          </a:p>
          <a:p>
            <a:pPr marL="0" lvl="0" indent="0" algn="just" fontAlgn="t">
              <a:lnSpc>
                <a:spcPct val="114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 персонализированных программ педагогов.</a:t>
            </a:r>
          </a:p>
          <a:p>
            <a:pPr marL="0" indent="0" algn="just">
              <a:spcBef>
                <a:spcPts val="0"/>
              </a:spcBef>
            </a:pP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4164975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548640"/>
          </a:xfrm>
        </p:spPr>
        <p:txBody>
          <a:bodyPr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84976" cy="46085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latin typeface="Times New Roman"/>
                <a:ea typeface="Times New Roman"/>
                <a:cs typeface="Times New Roman"/>
              </a:rPr>
              <a:t>Приказы есть в 409 ОО, что составляет 87,2%. Во всех общеобразовательных организациях  муниципалитета положение есть в 21 муниципалитете, что составляет  61%.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Данный показатель отсутствовал в предыдущем мониторинге, поэтому увидеть динамику не представляется возможным.</a:t>
            </a:r>
            <a:endParaRPr lang="ru-RU" sz="2600" i="1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Примечание</a:t>
            </a:r>
            <a:r>
              <a:rPr lang="ru-RU" sz="26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 По показателям с 1.12 по 1.21 не учитывались данные </a:t>
            </a:r>
            <a:r>
              <a:rPr lang="ru-RU" sz="26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Арсеньевского</a:t>
            </a:r>
            <a:r>
              <a:rPr lang="ru-RU" sz="26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ГО как недостоверные.</a:t>
            </a:r>
            <a:endParaRPr lang="ru-RU" sz="2600" i="1" dirty="0">
              <a:latin typeface="Calibri"/>
              <a:ea typeface="Calibri"/>
              <a:cs typeface="Times New Roman"/>
            </a:endParaRPr>
          </a:p>
          <a:p>
            <a:pPr marL="0" indent="0" algn="just" fontAlgn="t">
              <a:lnSpc>
                <a:spcPct val="114000"/>
              </a:lnSpc>
              <a:spcBef>
                <a:spcPts val="0"/>
              </a:spcBef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39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49685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Вывод: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Целевая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модель наставничества внедрена  в 433 ОО, что составляет 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95%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от общего количества ОО.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17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муниципалитетах во всех ОО есть все необходимые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показатели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внедрения целевой модели наставничества: Положение, дорожная карта, приказы о назначении наставников, программа наставничества. В остальных 17 муниципалитетах в отдельных школах  отсутствует тот или иной критерий, что составляет не более 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15%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от общего количества ОО в муниципалитете.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84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712968" cy="5112568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Анучинский</a:t>
            </a:r>
            <a:r>
              <a:rPr lang="ru-RU" sz="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МО</a:t>
            </a:r>
            <a:endParaRPr lang="ru-RU" sz="3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0925"/>
              </p:ext>
            </p:extLst>
          </p:nvPr>
        </p:nvGraphicFramePr>
        <p:xfrm>
          <a:off x="251520" y="332656"/>
          <a:ext cx="8712968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5112568"/>
              </a:tblGrid>
              <a:tr h="61206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Высокий уровень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(от 80 до 100%) достижение показателей 1.2-1.11 в 22 муниципалитетах, что составляет 65%: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Артемовский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 Большой Камень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 Спасск-Дальний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 ЗАТО Фокино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Дальнегорский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Кавалеровский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Кировский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Красноармейский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Лазовский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Михайловский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 Октябрьский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Партизанский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Партизанский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Пограничный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Спасский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Уссурийский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Хорольский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Черниговский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Шкотовский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Яковлевский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Достаточный уровень </a:t>
                      </a: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(от 50 до 80%)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достижение показателей 1.2-1.11    в 10 муниципалитетах, что составляет 29%: 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Владивостокский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Лесозаводский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Надеждинский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Находкинский ГО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Тернейский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Ханкайский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Хасанский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Чугуевский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Минимальный  уровень </a:t>
                      </a: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(менее 50%) достижение показателей 1.2-1.11    в  1 муниципалитете, что составляет 3%: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Пожарский МО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Критический уровень </a:t>
                      </a: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(отсутствие показателей по позициям 1.2-1.11 блока 1 в 1 муниципалитете, что составляет  3%: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Ольгинский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 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97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8292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педагоги/учащиеся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23731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</a:pPr>
            <a:r>
              <a:rPr lang="ru-RU" sz="3500" dirty="0" smtClean="0">
                <a:latin typeface="Times New Roman"/>
                <a:ea typeface="Times New Roman"/>
                <a:cs typeface="Times New Roman"/>
              </a:rPr>
              <a:t>- Имеют </a:t>
            </a:r>
            <a:r>
              <a:rPr lang="ru-RU" sz="3500" dirty="0">
                <a:latin typeface="Times New Roman"/>
                <a:ea typeface="Times New Roman"/>
                <a:cs typeface="Times New Roman"/>
              </a:rPr>
              <a:t>наставников 773 молодых педагога, что составляет 76% (положительная динамика 7% по сравнению с предыдущим периодом).</a:t>
            </a:r>
            <a:endParaRPr lang="ru-RU" sz="35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</a:pPr>
            <a:r>
              <a:rPr lang="ru-RU" sz="3500" dirty="0" smtClean="0">
                <a:latin typeface="Times New Roman"/>
                <a:ea typeface="Times New Roman"/>
              </a:rPr>
              <a:t>- Вовлечены </a:t>
            </a:r>
            <a:r>
              <a:rPr lang="ru-RU" sz="3500" dirty="0">
                <a:latin typeface="Times New Roman"/>
                <a:ea typeface="Times New Roman"/>
              </a:rPr>
              <a:t>в </a:t>
            </a:r>
            <a:r>
              <a:rPr lang="ru-RU" sz="3500" dirty="0">
                <a:solidFill>
                  <a:srgbClr val="C00000"/>
                </a:solidFill>
                <a:latin typeface="Times New Roman"/>
                <a:ea typeface="Times New Roman"/>
              </a:rPr>
              <a:t>реализацию целевой модели наставничества </a:t>
            </a:r>
            <a:r>
              <a:rPr lang="ru-RU" sz="3500" dirty="0">
                <a:latin typeface="Times New Roman"/>
                <a:ea typeface="Times New Roman"/>
              </a:rPr>
              <a:t>в различных формах 894 молодых педагога, что составляет 88</a:t>
            </a:r>
            <a:r>
              <a:rPr lang="ru-RU" sz="3500" dirty="0" smtClean="0">
                <a:latin typeface="Times New Roman"/>
                <a:ea typeface="Times New Roman"/>
              </a:rPr>
              <a:t>%.</a:t>
            </a:r>
            <a:endParaRPr lang="ru-RU" sz="35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</a:pPr>
            <a:r>
              <a:rPr lang="ru-RU" sz="3500" dirty="0" smtClean="0">
                <a:latin typeface="Times New Roman"/>
                <a:ea typeface="Times New Roman"/>
                <a:cs typeface="Times New Roman"/>
              </a:rPr>
              <a:t>- количество </a:t>
            </a:r>
            <a:r>
              <a:rPr lang="ru-RU" sz="3500" dirty="0">
                <a:latin typeface="Times New Roman"/>
                <a:ea typeface="Times New Roman"/>
                <a:cs typeface="Times New Roman"/>
              </a:rPr>
              <a:t>молодых педагогов, которые за отчетный период </a:t>
            </a:r>
            <a:r>
              <a:rPr lang="ru-RU" sz="3500" dirty="0" smtClean="0">
                <a:latin typeface="Times New Roman"/>
                <a:ea typeface="Times New Roman"/>
                <a:cs typeface="Times New Roman"/>
              </a:rPr>
              <a:t>- получали </a:t>
            </a:r>
            <a:r>
              <a:rPr lang="ru-RU" sz="35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адресную поддержку и методическое сопровождение </a:t>
            </a:r>
            <a:r>
              <a:rPr lang="ru-RU" sz="3500" dirty="0">
                <a:latin typeface="Times New Roman"/>
                <a:ea typeface="Times New Roman"/>
                <a:cs typeface="Times New Roman"/>
              </a:rPr>
              <a:t>на институциональной, муниципальном или региональном уровнях, составляет 901 человек (89%).</a:t>
            </a:r>
            <a:endParaRPr lang="ru-RU" sz="35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FontTx/>
              <a:buChar char="-"/>
            </a:pPr>
            <a:r>
              <a:rPr lang="ru-RU" sz="3500" dirty="0" smtClean="0">
                <a:latin typeface="Times New Roman"/>
                <a:ea typeface="Times New Roman"/>
              </a:rPr>
              <a:t>участие </a:t>
            </a:r>
            <a:r>
              <a:rPr lang="ru-RU" sz="3500" dirty="0">
                <a:latin typeface="Times New Roman"/>
                <a:ea typeface="Times New Roman"/>
              </a:rPr>
              <a:t>в конкурсах  профессионального мастерства </a:t>
            </a:r>
            <a:r>
              <a:rPr lang="ru-RU" sz="3500" dirty="0" smtClean="0">
                <a:latin typeface="Times New Roman"/>
                <a:ea typeface="Times New Roman"/>
              </a:rPr>
              <a:t>- 187 </a:t>
            </a:r>
            <a:r>
              <a:rPr lang="ru-RU" sz="3500" dirty="0">
                <a:latin typeface="Times New Roman"/>
                <a:ea typeface="Times New Roman"/>
              </a:rPr>
              <a:t>молодых педагогов </a:t>
            </a:r>
            <a:r>
              <a:rPr lang="ru-RU" sz="3500" dirty="0" smtClean="0">
                <a:latin typeface="Times New Roman"/>
                <a:ea typeface="Times New Roman"/>
              </a:rPr>
              <a:t>муниципалитетов/ 18 </a:t>
            </a:r>
            <a:r>
              <a:rPr lang="ru-RU" sz="3500" dirty="0">
                <a:latin typeface="Times New Roman"/>
                <a:ea typeface="Times New Roman"/>
              </a:rPr>
              <a:t>% от общего количества молодых </a:t>
            </a:r>
            <a:r>
              <a:rPr lang="ru-RU" sz="3500" dirty="0" smtClean="0">
                <a:latin typeface="Times New Roman"/>
                <a:ea typeface="Times New Roman"/>
              </a:rPr>
              <a:t>педагогов.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</a:pPr>
            <a:r>
              <a:rPr lang="ru-RU" sz="3500" i="1" dirty="0" smtClean="0">
                <a:latin typeface="Times New Roman"/>
                <a:ea typeface="Times New Roman"/>
                <a:cs typeface="Times New Roman"/>
              </a:rPr>
              <a:t>Примечание</a:t>
            </a:r>
            <a:r>
              <a:rPr lang="ru-RU" sz="3500" i="1" dirty="0">
                <a:latin typeface="Times New Roman"/>
                <a:ea typeface="Times New Roman"/>
                <a:cs typeface="Times New Roman"/>
              </a:rPr>
              <a:t>: Помимо федерального конкурса профессионального мастерства «Педагогический дебют», в котором на региональном этапе приняли участие 64 молодых педагога, ГАУ ДПО ПК ИРО выступил организатором и оператором региональных конкурсов профессионального мастерства для молодых педагогов «Первые шаги в профессии» (84 участника),  «СО-бытие» (126 участников), всего 274 человека, что составляет 27</a:t>
            </a:r>
            <a:r>
              <a:rPr lang="ru-RU" sz="3500" i="1" dirty="0" smtClean="0">
                <a:latin typeface="Times New Roman"/>
                <a:ea typeface="Times New Roman"/>
                <a:cs typeface="Times New Roman"/>
              </a:rPr>
              <a:t>%.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</a:pPr>
            <a:r>
              <a:rPr lang="ru-RU" sz="44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Данные показатели отсутствовали в предыдущем мониторинге.</a:t>
            </a:r>
            <a:endParaRPr lang="ru-RU" sz="44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FontTx/>
              <a:buChar char="-"/>
            </a:pPr>
            <a:endParaRPr lang="ru-RU" sz="4400" dirty="0">
              <a:solidFill>
                <a:srgbClr val="C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39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00628"/>
            <a:ext cx="8064896" cy="39845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Количество учащихся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, вовлеченных в различные формы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наставничества,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составляет 20140 человек.  В  Кавалеровском МР, в </a:t>
            </a:r>
            <a:r>
              <a:rPr lang="ru-RU" sz="2400" dirty="0" err="1">
                <a:latin typeface="Times New Roman"/>
                <a:ea typeface="Times New Roman"/>
                <a:cs typeface="Times New Roman"/>
              </a:rPr>
              <a:t>Ольгинском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МР ни один учащийся не вовлечен в реализацию целевой модели наставничества.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Данный показатель отсутствовал в предыдущем мониторинге, поэтому увидеть динамику не представляется возможным.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36642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324344"/>
              </p:ext>
            </p:extLst>
          </p:nvPr>
        </p:nvGraphicFramePr>
        <p:xfrm>
          <a:off x="179512" y="404664"/>
          <a:ext cx="8784976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4176464"/>
              </a:tblGrid>
              <a:tr h="6453336">
                <a:tc>
                  <a:txBody>
                    <a:bodyPr/>
                    <a:lstStyle/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5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Минимальный уровень </a:t>
                      </a:r>
                      <a:r>
                        <a:rPr kumimoji="0" lang="ru-RU" sz="15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(менее 50%) достижение показателей 1.12-1.21 в 24 муниципалитетах,  что составляет 71 %: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Анучинский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Артемовский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 Большой Камень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 Спасск-Дальний 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 ЗАТО Фокино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Дальнегорский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Кавалеровский МР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Кировский МР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Лазовский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Лесозаводский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Михайловский МР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Находкинский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Партизанский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Партизанский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Пограничный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Пожарский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Спасский МР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Уссурийский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Хорольский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Черниговский ГО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Чугуевский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Яковлевский</a:t>
                      </a: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ru-RU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0" lvl="0" indent="2698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Отсутствуют муниципалитеты, где реализация по показателям 1.12-1.21 блока 1 проходит на </a:t>
                      </a: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высоком уровне</a:t>
                      </a: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(от 80 до 100%).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 marR="0" lvl="0" indent="2698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Отсутствуют муниципалитеты, где реализация по показателям 1.12-1.21 блока 1 проходит на </a:t>
                      </a: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достаточном уровне </a:t>
                      </a: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(от 50 до 80%).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sz="18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9017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Критический уровень </a:t>
                      </a: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(отсутствие показателей по позициям 1.12-1.21 блока 1) в 10  муниципалитетах, что составляет 29%: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Владивостокский ГО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Красноармейский МО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Надеждинский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Октябрьский МО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Ольгинский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Тернейский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Ханкайский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Хасанский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Шкотовский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957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520940" cy="25492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ММС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83264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официальном сайте МОУО/ММС муниципальный банк программ наставничества 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 есть в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18 муниципалитетах, что составляет 52%. </a:t>
            </a: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FF0000"/>
                </a:solidFill>
                <a:latin typeface="Times New Roman"/>
                <a:ea typeface="Times New Roman"/>
              </a:rPr>
              <a:t>В сравнении с результатами предыдущего мониторинга наблюдается положительная динамика на 17% </a:t>
            </a: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( 6 муниципалитетов).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Calibri"/>
                <a:cs typeface="Times New Roman"/>
              </a:rPr>
              <a:t>- Муниципальный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план по организации и проведению комплекса тематических мероприятий  с участием наставников и наставляемых есть в 25 муниципалитетах, что составляет 73%.  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Наблюдается </a:t>
            </a:r>
            <a:r>
              <a:rPr lang="ru-RU" sz="2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положительная динамика на 14 % (увеличение на 5 муниципалитетов</a:t>
            </a: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200" dirty="0" smtClean="0">
                <a:latin typeface="Times New Roman"/>
                <a:ea typeface="Times New Roman"/>
              </a:rPr>
              <a:t>Организованы </a:t>
            </a:r>
            <a:r>
              <a:rPr lang="ru-RU" sz="2200" dirty="0">
                <a:latin typeface="Times New Roman"/>
                <a:ea typeface="Times New Roman"/>
              </a:rPr>
              <a:t>муниципальные школы наставничества в 27 муниципалитетах, что составляет 79,8 </a:t>
            </a:r>
            <a:r>
              <a:rPr lang="ru-RU" sz="2200" dirty="0" smtClean="0">
                <a:latin typeface="Times New Roman"/>
                <a:ea typeface="Times New Roman"/>
              </a:rPr>
              <a:t>%.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Наблюдается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положительная динамика  - с 55% до 79% (на 24%).</a:t>
            </a:r>
            <a:r>
              <a:rPr lang="ru-RU" sz="2200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2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2200" dirty="0">
              <a:latin typeface="Calibri"/>
              <a:ea typeface="Calibri"/>
              <a:cs typeface="Times New Roman"/>
            </a:endParaRPr>
          </a:p>
          <a:p>
            <a:pPr fontAlgn="t"/>
            <a:endParaRPr lang="ru-RU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5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459432"/>
            <a:ext cx="9433047" cy="799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56166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28063"/>
              </p:ext>
            </p:extLst>
          </p:nvPr>
        </p:nvGraphicFramePr>
        <p:xfrm>
          <a:off x="251520" y="138256"/>
          <a:ext cx="8784976" cy="6459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072"/>
                <a:gridCol w="4538904"/>
              </a:tblGrid>
              <a:tr h="6459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Высокий уровень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(от 80 до 100%)  достижения показателей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деятельностьи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ММС  15 муниципалитетах, что составляет 45 %: 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	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Анучинский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	Владивостокский ГО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	ГО Спасск-Дальний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	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Дальнегорский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	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	Красноармейский МО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	Находкинский ГО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	Партизанский МР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	Пограничный МО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	Спасский МР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	Уссурийский ГО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	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Ханкайский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	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Хасанский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	Черниговский МО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	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Яковлевский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Достаточный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уровень (от 50 до 80%) достижения показателей в 10 муниципалитетах, что составляет 34 %: 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	Артемовский ГО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	Кировский МР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	Лесозаводский ГО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Надеждинский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МР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	Октябрьский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	Партизанский ГО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Хорольский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Чугуевский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Шкотовский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 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3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Минимальный уровень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(менее 50%) достижения показателей в  4 муниципалитетах, что составляет 12%: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	ГО Большой Камень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	ГО ЗАТО Фокино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	Партизанский ГО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	Пожарский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3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Критический уровень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достижения показателей в  5 муниципалитетах, что составляет 15%: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Арсеньевский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 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	Кавалеровский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Лазовский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Ольгинский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	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Тернейский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5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20940" cy="18292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мониторинга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9268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деятельности </a:t>
            </a:r>
            <a:r>
              <a:rPr lang="ru-RU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(нормативное </a:t>
            </a:r>
            <a:r>
              <a:rPr lang="ru-RU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обеспечение) 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количества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на сайте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системе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-по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количества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размещенные на сайте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программу, включая  персонализированные программы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форм;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имеющих размещенную на сайте 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дорожную карту (план мероприятий)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реализации Положения о системе наставничества 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количества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,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о назначении наставников (различные формы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«педагог-педагог», «педагог-учащийся», «учащийся-учащийся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Адресные рекомендации МОУО/ММС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3579849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pkiro.ru/wp-content/uploads/2023/03/analiticheskaya-spravka-po-rezultatam-monitoringa-aprel-2024.pdf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senicheva\Downloads\qr (10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60848"/>
            <a:ext cx="2567186" cy="256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815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1FA903-59C3-48D1-B0EB-84E278C74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60648"/>
            <a:ext cx="752094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Анонс событий РНЦ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099608"/>
              </p:ext>
            </p:extLst>
          </p:nvPr>
        </p:nvGraphicFramePr>
        <p:xfrm>
          <a:off x="179512" y="692696"/>
          <a:ext cx="8816528" cy="5580870"/>
        </p:xfrm>
        <a:graphic>
          <a:graphicData uri="http://schemas.openxmlformats.org/drawingml/2006/table">
            <a:tbl>
              <a:tblPr firstRow="1" firstCol="1" bandRow="1"/>
              <a:tblGrid>
                <a:gridCol w="7027562"/>
                <a:gridCol w="1788966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Вебинар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«Организация конкурсного наставнического движения в муниципалитетах   как эффективный механизм вовлечения в реализацию целевой модели наставничества»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31.10. 2024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</a:rPr>
                        <a:t>Вебинар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«Организация подготовки образовательных организаций к  мониторингу реализации целевой модели наставничества в Приморском крае»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06.11.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Краевой педагогический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коворкинг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«В фокусе: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Дальнегорский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городской округ!»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10.10.2024  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Краевой  педагогический </a:t>
                      </a: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</a:rPr>
                        <a:t>коворкинг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«В фокусе: Спасский муниципальный район!»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08.11. 2024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817" marR="57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Краевой методический семинар для молодых педагогов и наставников «Организация контрольно-оценочной деятельности учащихся»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27.09. 2024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Краевой форум муниципальных Школ наставничества. 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22.11.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cs typeface="Times New Roman"/>
                        </a:rPr>
                        <a:t>Межрегиональный слет команд лидеров образования Дальнего Востока  «Пеликаний ДВИ</a:t>
                      </a:r>
                      <a:r>
                        <a:rPr lang="en-US" sz="1800" dirty="0">
                          <a:effectLst/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lang="ru-RU" sz="1800" dirty="0">
                          <a:effectLst/>
                          <a:latin typeface="Times New Roman"/>
                          <a:cs typeface="Times New Roman"/>
                        </a:rPr>
                        <a:t>»</a:t>
                      </a:r>
                      <a:endParaRPr lang="ru-RU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PT Astra Serif"/>
                          <a:cs typeface="Times New Roman"/>
                        </a:rPr>
                        <a:t>ноябрь 2024 </a:t>
                      </a:r>
                      <a:endParaRPr lang="ru-RU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Краевой фестиваль методических идей «Молодые педагоги  - образованию Приморья»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Декабрь  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Региональный конкурс практик наставничества «Формула успеха»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Декабрь 2024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Региональный конкурс «Первые шаги в профессии»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 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03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65760"/>
            <a:ext cx="8928992" cy="126304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педагогический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коворкинг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фокусе: Лесозаводский городской округ!»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2979669"/>
          </a:xfrm>
        </p:spPr>
        <p:txBody>
          <a:bodyPr>
            <a:normAutofit fontScale="92500"/>
          </a:bodyPr>
          <a:lstStyle/>
          <a:p>
            <a:pPr indent="450215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февраля 2024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Начало в 10.00, окончание в 14.00.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г. Лесозаводск, ул. Октябрьская, 82,  МБОУ СОШ № 34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Обязательная регистрация до 22 февраля 2024 года по ссылке: </a:t>
            </a:r>
            <a:r>
              <a:rPr lang="ru-RU" sz="2400" b="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https://forms.yandex.ru/cloud/659f64b72530c26ba9ef568f</a:t>
            </a:r>
            <a:r>
              <a:rPr lang="ru-RU" sz="2400" b="0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/</a:t>
            </a:r>
            <a:r>
              <a:rPr lang="ru-RU" sz="2400" b="0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b="0" u="sng" dirty="0"/>
          </a:p>
        </p:txBody>
      </p:sp>
    </p:spTree>
    <p:extLst>
      <p:ext uri="{BB962C8B-B14F-4D97-AF65-F5344CB8AC3E}">
        <p14:creationId xmlns:p14="http://schemas.microsoft.com/office/powerpoint/2010/main" val="360667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118944"/>
              </p:ext>
            </p:extLst>
          </p:nvPr>
        </p:nvGraphicFramePr>
        <p:xfrm>
          <a:off x="323526" y="332650"/>
          <a:ext cx="8568955" cy="6251723"/>
        </p:xfrm>
        <a:graphic>
          <a:graphicData uri="http://schemas.openxmlformats.org/drawingml/2006/table">
            <a:tbl>
              <a:tblPr firstRow="1" firstCol="1" bandRow="1"/>
              <a:tblGrid>
                <a:gridCol w="1566495"/>
                <a:gridCol w="484747"/>
                <a:gridCol w="484747"/>
                <a:gridCol w="723718"/>
                <a:gridCol w="484747"/>
                <a:gridCol w="843628"/>
                <a:gridCol w="602957"/>
                <a:gridCol w="722866"/>
                <a:gridCol w="602957"/>
                <a:gridCol w="843628"/>
                <a:gridCol w="484747"/>
                <a:gridCol w="723718"/>
              </a:tblGrid>
              <a:tr h="3163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муниципалитет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 ОО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1.2./1.3 Положение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1.6/1.7 Программы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1.4/1.5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Дорожная карта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1.8/1.9 Приказ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1.10/1.11 внедрена ЦМН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Анучинский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4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Арсеньевский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8/88%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8/88%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8/88%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Артемовский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95,2%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Владивосток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94.7%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89.3%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58.7%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94.7%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81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 Большой Камень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 Спасск-Дальний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 ЗАТО Фокино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Дальнегорский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81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Дальнереченский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Дальнереченский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76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Кавалеровский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Красноармейский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Лазовский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Лесозаводский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Михайловский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81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Надеждинский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84,6%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92,3%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Находкинский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95,6%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95,6%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86,97%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Ольгинский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Партизанский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81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Партизанский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Пограничный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Пожарский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46.2%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Спасский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Тернейский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81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Уссурийск 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Ханкайский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85,7%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81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Хасанский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Хорольский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Черниговский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1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Чугуевский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88,9%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88,9%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88.9%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88,9%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1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Шкотовский МР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54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Яковлевский 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76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96,8%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93,3%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87,2%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0" marR="44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90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326936"/>
          </a:xfrm>
        </p:spPr>
        <p:txBody>
          <a:bodyPr/>
          <a:lstStyle/>
          <a:p>
            <a:pPr lvl="0"/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деятельности ОО (вовлеченность в ЦМН):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4608512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Calibri"/>
              </a:rPr>
              <a:t>-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количеству и  доле  </a:t>
            </a:r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педагогов,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получивших</a:t>
            </a:r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адресную поддержку и методическое сопровождение;</a:t>
            </a:r>
          </a:p>
          <a:p>
            <a:pPr marL="285750" lvl="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 доле </a:t>
            </a:r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педагогов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вовлеченных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различные формы наставничества в 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  доле  </a:t>
            </a:r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педагогов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принимавших участие в </a:t>
            </a:r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профессионального мастерства. </a:t>
            </a:r>
            <a:endParaRPr lang="ru-RU" sz="2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Calibri"/>
              </a:rPr>
              <a:t>- по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Calibri"/>
              </a:rPr>
              <a:t>количеству и доле  </a:t>
            </a:r>
            <a:r>
              <a:rPr lang="ru-RU" sz="2600" dirty="0">
                <a:solidFill>
                  <a:srgbClr val="FF0000"/>
                </a:solidFill>
                <a:latin typeface="Times New Roman"/>
                <a:ea typeface="Calibri"/>
              </a:rPr>
              <a:t>учащихся ОО,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Calibri"/>
              </a:rPr>
              <a:t>вовлеченных в различные формы наставничества на институциональном, муниципальном и региональном уровнях.</a:t>
            </a:r>
            <a:endParaRPr lang="ru-RU" sz="26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2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315540"/>
              </p:ext>
            </p:extLst>
          </p:nvPr>
        </p:nvGraphicFramePr>
        <p:xfrm>
          <a:off x="323526" y="332655"/>
          <a:ext cx="8568954" cy="6386053"/>
        </p:xfrm>
        <a:graphic>
          <a:graphicData uri="http://schemas.openxmlformats.org/drawingml/2006/table">
            <a:tbl>
              <a:tblPr firstRow="1" firstCol="1" bandRow="1"/>
              <a:tblGrid>
                <a:gridCol w="1440162"/>
                <a:gridCol w="1015127"/>
                <a:gridCol w="857081"/>
                <a:gridCol w="829172"/>
                <a:gridCol w="1043036"/>
                <a:gridCol w="792088"/>
                <a:gridCol w="792088"/>
                <a:gridCol w="745294"/>
                <a:gridCol w="1054906"/>
              </a:tblGrid>
              <a:tr h="160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муниципалитет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Молодые, вовлеченные в реализацию ЦМН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Молодые, получившие  адресную поддержку и методическое сопровождение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Молодые /участие в конкурсах профессионального мастерства 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учащиеся ОО, вовлеченных в различные формы наставничества 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Анучинский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12,5 %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8,1%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Арсеньевский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19             </a:t>
                      </a: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100 %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Артемовский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12,5%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29,4%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Владивосток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11.8%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11.8%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4127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 Большой Камень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5,9%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4,6%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 Спасск-Дальний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37,5%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 ЗАТО Фокино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Дальнегорский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Дальнереченский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72.2%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44.4%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0.7%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Дальнереченский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Кавалеровский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Кировский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21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Красноармейский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Лазовский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3,3%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Лесозаводский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1607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Михайловский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81,2%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81,2%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Надеждинский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3,1%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3,1%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2456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Находкинский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67,2%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98,3%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25,9%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Октябрьский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Ольгинский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Партизанский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Партизанский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13,3%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17,5%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Пограничный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Пожарский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6,2%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Спасский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36,3%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26,5%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Тернейский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6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Уссурийск 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85,6%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28%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2296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9,8%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Ханкайский МО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45,6%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Хасанский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0,2%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Хорольский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7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Черниговский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5,1%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Чугуевский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14.87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Шкотовский МР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Яковлевский 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21331">
                <a:tc>
                  <a:txBody>
                    <a:bodyPr/>
                    <a:lstStyle/>
                    <a:p>
                      <a:pPr indent="17786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ИИтого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1008/894/88%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1008/901/89%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20140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27" marR="481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32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091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мониторинга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46085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30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3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методических служб 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3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и пополнению муниципального банка наставнических практик;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наличию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тематического плана/дорожной карты по реализации ЦМН;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наличию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школы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1118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20940" cy="28803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100182"/>
              </p:ext>
            </p:extLst>
          </p:nvPr>
        </p:nvGraphicFramePr>
        <p:xfrm>
          <a:off x="323528" y="188642"/>
          <a:ext cx="8424936" cy="6232576"/>
        </p:xfrm>
        <a:graphic>
          <a:graphicData uri="http://schemas.openxmlformats.org/drawingml/2006/table">
            <a:tbl>
              <a:tblPr firstRow="1" firstCol="1" bandRow="1"/>
              <a:tblGrid>
                <a:gridCol w="3946842"/>
                <a:gridCol w="1597774"/>
                <a:gridCol w="1656184"/>
                <a:gridCol w="1224136"/>
              </a:tblGrid>
              <a:tr h="216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 М. банк практик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 М. план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  МШН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Анучинский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Арсеньевский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Артемовский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2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Владивостокский городской округ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городской округ Большой Камень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2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Спасск-Дальний ГО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7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городской округ ЗАТО Фокино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Дальнегорский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8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0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Дальнереченский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Кавалеровский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Кировский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муниципальный 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Красноармейский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Лазовский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6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Лесозаводский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Михайловский муниципальный 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Надеждинский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7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Находкинский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7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Октябрьский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Ольгинский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Партизанский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6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Партизанский муниципальный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2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Пограничный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Пожарский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9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Спасский муниципальный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Тернейский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Уссурийский городской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7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Ханкайский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Хасанский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Хорольский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2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Черниговский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Чугуевский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1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Шкотовский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округ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2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Яковлевский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муниципальный район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4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18/52%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25/73%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27/79%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67" marR="10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1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выводы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377175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Положение есть в 454 ОО, что составляет 96,8%. Во всех общеобразовательных организациях  муниципалитета положение есть в 28 муниципалитетах, что составляет  82%.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 сравнении с результатами предыдущего мониторинга (декабрь 2023 года): Положение во всех ОО  было в 9 муниципалитетах  (26 %),   соответственно в -  380  общеобразовательных организациях, что составляло 81%. </a:t>
            </a:r>
            <a:endParaRPr lang="ru-RU" sz="2800" dirty="0" smtClean="0"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Положительная </a:t>
            </a:r>
            <a:r>
              <a:rPr lang="ru-RU" sz="3200" i="1" dirty="0">
                <a:solidFill>
                  <a:srgbClr val="C00000"/>
                </a:solidFill>
                <a:latin typeface="Times New Roman"/>
                <a:ea typeface="Times New Roman"/>
              </a:rPr>
              <a:t>динамика по показателю 1. 2 составляет 52%. </a:t>
            </a:r>
            <a:endParaRPr lang="ru-RU" sz="3200" i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algn="just">
              <a:buAutoNum type="arabicPeriod"/>
            </a:pP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389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32048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2800" dirty="0">
                <a:latin typeface="Times New Roman"/>
                <a:ea typeface="Times New Roman"/>
              </a:rPr>
              <a:t>Дорожная карта по реализации Положения о системе наставничества есть во всех  ОО в  23 муниципалитетах, что составляет 67%.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> 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</a:pPr>
            <a:r>
              <a:rPr lang="ru-RU" sz="3200" i="1" dirty="0">
                <a:solidFill>
                  <a:srgbClr val="FF0000"/>
                </a:solidFill>
                <a:latin typeface="Times New Roman"/>
                <a:ea typeface="Times New Roman"/>
              </a:rPr>
              <a:t>Положительная динамика по показателю 1.4  составляет 61% (с 2 до 23 муниципалитетов).  Количество ОО, имеющих дорожные карты, увеличилось на 236, что составляет прирост на 50% .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424441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782</TotalTime>
  <Words>2647</Words>
  <Application>Microsoft Office PowerPoint</Application>
  <PresentationFormat>Экран (4:3)</PresentationFormat>
  <Paragraphs>993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Углы</vt:lpstr>
      <vt:lpstr>Результаты мониторинга реализации целевой модели наставничества в Приморском крае (апрель 2024 года)</vt:lpstr>
      <vt:lpstr>Показатели мониторинга</vt:lpstr>
      <vt:lpstr>Презентация PowerPoint</vt:lpstr>
      <vt:lpstr>Уровень деятельности ОО (вовлеченность в ЦМН): </vt:lpstr>
      <vt:lpstr>Презентация PowerPoint</vt:lpstr>
      <vt:lpstr>Показатели мониторинга</vt:lpstr>
      <vt:lpstr>Презентация PowerPoint</vt:lpstr>
      <vt:lpstr>Общие выводы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Молодые педагоги/учащиеся</vt:lpstr>
      <vt:lpstr>Презентация PowerPoint</vt:lpstr>
      <vt:lpstr>Презентация PowerPoint</vt:lpstr>
      <vt:lpstr>ММС</vt:lpstr>
      <vt:lpstr>Презентация PowerPoint</vt:lpstr>
      <vt:lpstr>Презентация PowerPoint</vt:lpstr>
      <vt:lpstr>Адресные рекомендации МОУО/ММС</vt:lpstr>
      <vt:lpstr>Анонс событий РНЦ</vt:lpstr>
      <vt:lpstr>Краевой педагогический коворкинг  «В фокусе: Лесозаводский городской округ!»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реализации целевой модели наставничества в Приморском крае</dc:title>
  <dc:creator>Юлия А. Сеничева</dc:creator>
  <cp:lastModifiedBy>Юлия А. Сеничева</cp:lastModifiedBy>
  <cp:revision>52</cp:revision>
  <dcterms:created xsi:type="dcterms:W3CDTF">2022-11-26T10:30:32Z</dcterms:created>
  <dcterms:modified xsi:type="dcterms:W3CDTF">2024-08-21T06:47:52Z</dcterms:modified>
</cp:coreProperties>
</file>