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8" r:id="rId9"/>
    <p:sldId id="261" r:id="rId10"/>
    <p:sldId id="263" r:id="rId11"/>
  </p:sldIdLst>
  <p:sldSz cx="12192000" cy="6858000"/>
  <p:notesSz cx="6888163" cy="10018713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61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4315">
          <p15:clr>
            <a:srgbClr val="A4A3A4"/>
          </p15:clr>
        </p15:guide>
        <p15:guide id="5" pos="4679">
          <p15:clr>
            <a:srgbClr val="A4A3A4"/>
          </p15:clr>
        </p15:guide>
        <p15:guide id="6" pos="7680">
          <p15:clr>
            <a:srgbClr val="A4A3A4"/>
          </p15:clr>
        </p15:guide>
        <p15:guide id="7" pos="529">
          <p15:clr>
            <a:srgbClr val="A4A3A4"/>
          </p15:clr>
        </p15:guide>
        <p15:guide id="8" orient="horz" pos="436">
          <p15:clr>
            <a:srgbClr val="A4A3A4"/>
          </p15:clr>
        </p15:guide>
        <p15:guide id="9" orient="horz" pos="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192" y="-428"/>
      </p:cViewPr>
      <p:guideLst>
        <p:guide orient="horz" pos="640"/>
        <p:guide orient="horz" pos="28"/>
        <p:guide orient="horz" pos="4315"/>
        <p:guide orient="horz" pos="436"/>
        <p:guide orient="horz" pos="210"/>
        <p:guide pos="461"/>
        <p:guide pos="4679"/>
        <p:guide pos="768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r">
              <a:defRPr sz="1200"/>
            </a:lvl1pPr>
          </a:lstStyle>
          <a:p>
            <a:fld id="{80E32312-5B89-DD42-848A-68BF6D57334A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5" rIns="92430" bIns="462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7"/>
          </a:xfrm>
          <a:prstGeom prst="rect">
            <a:avLst/>
          </a:prstGeom>
        </p:spPr>
        <p:txBody>
          <a:bodyPr vert="horz" lIns="92430" tIns="46215" rIns="92430" bIns="462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r">
              <a:defRPr sz="1200"/>
            </a:lvl1pPr>
          </a:lstStyle>
          <a:p>
            <a:fld id="{F7360957-C22F-F241-9A22-19355D3B07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0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60957-C22F-F241-9A22-19355D3B07E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1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ADF9D4-A9C2-42B1-8997-243DBD8F7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823B489-3CA6-4283-B0E9-AD9C77348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2EA927-0FC3-449E-A879-A92264F4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8DC178-09E4-44BC-B3A0-D0E7BEBA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8FED26-9902-444E-8C3C-E5355911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9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AA76DF-134E-4D27-8092-47DCA500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FC954C8-277E-4641-A94B-032566C9A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3C32BB-BFAA-4B5E-AA79-C6DE8BBE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433EC4-F91B-4D2E-BCFC-40FF915C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ECF2B5-F483-4C1F-8A6A-E95CBE2F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6B2515-CBAD-4B8B-A662-7B9B6BA3D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BCA798-851A-4CDE-B5F8-9745CC9B1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B679AB-6BEC-4836-B738-4E91B192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FADDEC-111E-48AA-88E8-9C970133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37BF97-0CED-4FCC-A52E-1B56978E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237133" y="6432553"/>
            <a:ext cx="27432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47508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A1496C-27D2-4258-B7BA-92236C07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8D7E84-8D6F-406C-B16A-136A15C4B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56B3AB-59E3-4ADD-8B08-8C234D9A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9D1B12-A788-4340-9B4D-77F1369C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5938F5-9E95-4E7A-B01A-E990BA5C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2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27535A-7F81-47BF-BD0D-B6923EC5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72345B-549B-4CFB-9B6F-6316C542B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A2579B-9DF7-4CB8-B0F0-135282F4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5875B1-5CEF-4CE0-9B47-122F569B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6680E2-CB7F-4FE3-8016-A34C09A1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A32E5-70E5-44F1-855A-4D2E22E6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D1DEDE-8775-416E-B998-A82D64006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E6600-2D6E-48DF-AE58-A98B8D15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49105F-175C-42A2-9204-DBDE5A1F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91BE38-CEC1-49B4-AB22-CD11E68E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76CFA3-66DB-4CC1-BC67-E9443D2B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1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B4D97F-D666-49EB-96C4-99E51381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E1D2E91-7CEF-44F8-AB1B-05F4DDBE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6693A0F-38CE-4846-9EAD-99AD23B4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FA5F8F-7B41-47AE-835C-8F9C5681A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8F663C9-C7E0-4035-84A9-59CDC0548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1078884-4043-411D-B9EA-31E0F8A4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9F1C94A-42A3-42A4-9E50-439D0F19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38B3FBD-10FE-4624-958F-9D8156CA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3E9A82-0A8B-48A7-A851-D83724A4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3B482E-2813-4E5E-9584-91899EE4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D4E8E19-0CC4-4248-BB48-9F886A3F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534D176-427A-4F1D-867A-C1C7E36C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3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EEAE5B7-A367-41DD-9C19-0BEF913C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80BFB2-B119-43ED-94D0-3565FB0F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6E7C7D3-34E6-43F9-A399-AB47F89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9F04B4-F6C4-4DFC-9DD4-CD427B7A7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CB8021-9CC5-4E27-A5AB-0B0A26E4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0D067D-F584-4700-84ED-D628946C3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6A3C0B-535F-4046-8C64-14D65918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21A503-17CF-42C3-BC78-A8B165BA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4B817B-6715-4EC5-A43E-30A200F0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8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19BCDD-D282-4DE5-A7D5-B4148DA0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50FFD9-1227-41A7-A547-7D23AC8F6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D0414F-080C-44C9-90E3-CD3352865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2343FB-7BAA-4B35-A659-8B6B7C9A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31E011-9656-418A-A5F0-FAF7FDA3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916715-BB8B-4678-B04F-901BE50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41703B-C72A-4ABA-B284-E2022050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87975B4-4C21-420F-8278-0E9E610B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FC42BD-8FE7-4C71-874B-1CD4E244C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F9CC40-B68F-4CA2-9655-E8650D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996B18-3124-48A4-A75B-4007A156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7133" y="6441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0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282B47F-9743-03A3-2452-3AAE3FBE0A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449" t="26567" r="16281" b="20772"/>
          <a:stretch/>
        </p:blipFill>
        <p:spPr>
          <a:xfrm>
            <a:off x="3461096" y="30470"/>
            <a:ext cx="8589390" cy="686776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37361" y="30470"/>
            <a:ext cx="7354639" cy="6885801"/>
          </a:xfrm>
          <a:prstGeom prst="rect">
            <a:avLst/>
          </a:prstGeom>
          <a:solidFill>
            <a:srgbClr val="5479A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07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-19560" y="-25937"/>
            <a:ext cx="6356104" cy="6998613"/>
          </a:xfrm>
          <a:custGeom>
            <a:avLst/>
            <a:gdLst>
              <a:gd name="connsiteX0" fmla="*/ 152400 w 7772400"/>
              <a:gd name="connsiteY0" fmla="*/ 0 h 6995160"/>
              <a:gd name="connsiteX1" fmla="*/ 6248400 w 7772400"/>
              <a:gd name="connsiteY1" fmla="*/ 30480 h 6995160"/>
              <a:gd name="connsiteX2" fmla="*/ 7772400 w 7772400"/>
              <a:gd name="connsiteY2" fmla="*/ 3535680 h 6995160"/>
              <a:gd name="connsiteX3" fmla="*/ 6294120 w 7772400"/>
              <a:gd name="connsiteY3" fmla="*/ 6949440 h 6995160"/>
              <a:gd name="connsiteX4" fmla="*/ 0 w 7772400"/>
              <a:gd name="connsiteY4" fmla="*/ 6995160 h 6995160"/>
              <a:gd name="connsiteX5" fmla="*/ 152400 w 7772400"/>
              <a:gd name="connsiteY5" fmla="*/ 0 h 699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2400" h="6995160">
                <a:moveTo>
                  <a:pt x="152400" y="0"/>
                </a:moveTo>
                <a:lnTo>
                  <a:pt x="6248400" y="30480"/>
                </a:lnTo>
                <a:lnTo>
                  <a:pt x="7772400" y="3535680"/>
                </a:lnTo>
                <a:lnTo>
                  <a:pt x="6294120" y="6949440"/>
                </a:lnTo>
                <a:lnTo>
                  <a:pt x="0" y="6995160"/>
                </a:lnTo>
                <a:lnTo>
                  <a:pt x="152400" y="0"/>
                </a:lnTo>
                <a:close/>
              </a:path>
            </a:pathLst>
          </a:custGeom>
          <a:solidFill>
            <a:srgbClr val="5479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07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Развитие  сегмента  зубных паст"/>
          <p:cNvSpPr txBox="1"/>
          <p:nvPr/>
        </p:nvSpPr>
        <p:spPr>
          <a:xfrm>
            <a:off x="296655" y="778768"/>
            <a:ext cx="6669341" cy="2205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Стратегическая сессия </a:t>
            </a:r>
            <a:r>
              <a:rPr lang="ru-RU" sz="20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по </a:t>
            </a: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развитию </a:t>
            </a:r>
            <a:endParaRPr lang="ru-RU" sz="2000" b="1" dirty="0" smtClean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регионального сегмента </a:t>
            </a: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ЕФС</a:t>
            </a:r>
          </a:p>
          <a:p>
            <a:pPr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Приморский край</a:t>
            </a:r>
          </a:p>
          <a:p>
            <a:pPr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г. Владивосток 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endParaRPr lang="ru-RU" sz="28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8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Проект </a:t>
            </a:r>
            <a:r>
              <a:rPr lang="ru-RU" sz="28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«</a:t>
            </a:r>
            <a:r>
              <a:rPr lang="en-US" sz="32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PRO</a:t>
            </a:r>
            <a:r>
              <a:rPr lang="ru-RU" sz="28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наставничество»</a:t>
            </a:r>
            <a:endParaRPr lang="ru-RU" sz="28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Шеврон 1"/>
          <p:cNvSpPr/>
          <p:nvPr/>
        </p:nvSpPr>
        <p:spPr>
          <a:xfrm>
            <a:off x="5730857" y="-122910"/>
            <a:ext cx="1654623" cy="6998612"/>
          </a:xfrm>
          <a:custGeom>
            <a:avLst/>
            <a:gdLst>
              <a:gd name="connsiteX0" fmla="*/ 0 w 1750317"/>
              <a:gd name="connsiteY0" fmla="*/ 0 h 7051774"/>
              <a:gd name="connsiteX1" fmla="*/ 875159 w 1750317"/>
              <a:gd name="connsiteY1" fmla="*/ 0 h 7051774"/>
              <a:gd name="connsiteX2" fmla="*/ 1750317 w 1750317"/>
              <a:gd name="connsiteY2" fmla="*/ 3525887 h 7051774"/>
              <a:gd name="connsiteX3" fmla="*/ 875159 w 1750317"/>
              <a:gd name="connsiteY3" fmla="*/ 7051774 h 7051774"/>
              <a:gd name="connsiteX4" fmla="*/ 0 w 1750317"/>
              <a:gd name="connsiteY4" fmla="*/ 7051774 h 7051774"/>
              <a:gd name="connsiteX5" fmla="*/ 875159 w 1750317"/>
              <a:gd name="connsiteY5" fmla="*/ 3525887 h 7051774"/>
              <a:gd name="connsiteX6" fmla="*/ 0 w 1750317"/>
              <a:gd name="connsiteY6" fmla="*/ 0 h 7051774"/>
              <a:gd name="connsiteX0" fmla="*/ 22328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875159 w 1750317"/>
              <a:gd name="connsiteY5" fmla="*/ 3536520 h 7062407"/>
              <a:gd name="connsiteX6" fmla="*/ 223283 w 1750317"/>
              <a:gd name="connsiteY6" fmla="*/ 0 h 7062407"/>
              <a:gd name="connsiteX0" fmla="*/ 22328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1491848 w 1750317"/>
              <a:gd name="connsiteY5" fmla="*/ 3525888 h 7062407"/>
              <a:gd name="connsiteX6" fmla="*/ 223283 w 1750317"/>
              <a:gd name="connsiteY6" fmla="*/ 0 h 7062407"/>
              <a:gd name="connsiteX0" fmla="*/ 55289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1491848 w 1750317"/>
              <a:gd name="connsiteY5" fmla="*/ 3525888 h 7062407"/>
              <a:gd name="connsiteX6" fmla="*/ 552893 w 1750317"/>
              <a:gd name="connsiteY6" fmla="*/ 0 h 7062407"/>
              <a:gd name="connsiteX0" fmla="*/ 0 w 1197424"/>
              <a:gd name="connsiteY0" fmla="*/ 0 h 7094304"/>
              <a:gd name="connsiteX1" fmla="*/ 322266 w 1197424"/>
              <a:gd name="connsiteY1" fmla="*/ 10633 h 7094304"/>
              <a:gd name="connsiteX2" fmla="*/ 1197424 w 1197424"/>
              <a:gd name="connsiteY2" fmla="*/ 3536520 h 7094304"/>
              <a:gd name="connsiteX3" fmla="*/ 322266 w 1197424"/>
              <a:gd name="connsiteY3" fmla="*/ 7062407 h 7094304"/>
              <a:gd name="connsiteX4" fmla="*/ 42530 w 1197424"/>
              <a:gd name="connsiteY4" fmla="*/ 7094304 h 7094304"/>
              <a:gd name="connsiteX5" fmla="*/ 938955 w 1197424"/>
              <a:gd name="connsiteY5" fmla="*/ 3525888 h 7094304"/>
              <a:gd name="connsiteX6" fmla="*/ 0 w 1197424"/>
              <a:gd name="connsiteY6" fmla="*/ 0 h 7094304"/>
              <a:gd name="connsiteX0" fmla="*/ 0 w 1250586"/>
              <a:gd name="connsiteY0" fmla="*/ 0 h 7094304"/>
              <a:gd name="connsiteX1" fmla="*/ 322266 w 1250586"/>
              <a:gd name="connsiteY1" fmla="*/ 10633 h 7094304"/>
              <a:gd name="connsiteX2" fmla="*/ 1250586 w 1250586"/>
              <a:gd name="connsiteY2" fmla="*/ 3472725 h 7094304"/>
              <a:gd name="connsiteX3" fmla="*/ 322266 w 1250586"/>
              <a:gd name="connsiteY3" fmla="*/ 7062407 h 7094304"/>
              <a:gd name="connsiteX4" fmla="*/ 42530 w 1250586"/>
              <a:gd name="connsiteY4" fmla="*/ 7094304 h 7094304"/>
              <a:gd name="connsiteX5" fmla="*/ 938955 w 1250586"/>
              <a:gd name="connsiteY5" fmla="*/ 3525888 h 7094304"/>
              <a:gd name="connsiteX6" fmla="*/ 0 w 1250586"/>
              <a:gd name="connsiteY6" fmla="*/ 0 h 7094304"/>
              <a:gd name="connsiteX0" fmla="*/ 0 w 1250586"/>
              <a:gd name="connsiteY0" fmla="*/ 0 h 7094304"/>
              <a:gd name="connsiteX1" fmla="*/ 322266 w 1250586"/>
              <a:gd name="connsiteY1" fmla="*/ 10633 h 7094304"/>
              <a:gd name="connsiteX2" fmla="*/ 1250586 w 1250586"/>
              <a:gd name="connsiteY2" fmla="*/ 3472725 h 7094304"/>
              <a:gd name="connsiteX3" fmla="*/ 322266 w 1250586"/>
              <a:gd name="connsiteY3" fmla="*/ 7062407 h 7094304"/>
              <a:gd name="connsiteX4" fmla="*/ 42530 w 1250586"/>
              <a:gd name="connsiteY4" fmla="*/ 7094304 h 7094304"/>
              <a:gd name="connsiteX5" fmla="*/ 1013383 w 1250586"/>
              <a:gd name="connsiteY5" fmla="*/ 3451460 h 7094304"/>
              <a:gd name="connsiteX6" fmla="*/ 0 w 1250586"/>
              <a:gd name="connsiteY6" fmla="*/ 0 h 7094304"/>
              <a:gd name="connsiteX0" fmla="*/ 287079 w 1537665"/>
              <a:gd name="connsiteY0" fmla="*/ 0 h 7062407"/>
              <a:gd name="connsiteX1" fmla="*/ 609345 w 1537665"/>
              <a:gd name="connsiteY1" fmla="*/ 10633 h 7062407"/>
              <a:gd name="connsiteX2" fmla="*/ 1537665 w 1537665"/>
              <a:gd name="connsiteY2" fmla="*/ 3472725 h 7062407"/>
              <a:gd name="connsiteX3" fmla="*/ 609345 w 1537665"/>
              <a:gd name="connsiteY3" fmla="*/ 7062407 h 7062407"/>
              <a:gd name="connsiteX4" fmla="*/ 0 w 1537665"/>
              <a:gd name="connsiteY4" fmla="*/ 7019877 h 7062407"/>
              <a:gd name="connsiteX5" fmla="*/ 1300462 w 1537665"/>
              <a:gd name="connsiteY5" fmla="*/ 3451460 h 7062407"/>
              <a:gd name="connsiteX6" fmla="*/ 287079 w 1537665"/>
              <a:gd name="connsiteY6" fmla="*/ 0 h 706240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90369 w 1537665"/>
              <a:gd name="connsiteY3" fmla="*/ 7009244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90369 w 1537665"/>
              <a:gd name="connsiteY3" fmla="*/ 6977346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79736 w 1537665"/>
              <a:gd name="connsiteY3" fmla="*/ 7019876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0 w 1580195"/>
              <a:gd name="connsiteY0" fmla="*/ 0 h 7019877"/>
              <a:gd name="connsiteX1" fmla="*/ 651875 w 1580195"/>
              <a:gd name="connsiteY1" fmla="*/ 10633 h 7019877"/>
              <a:gd name="connsiteX2" fmla="*/ 1580195 w 1580195"/>
              <a:gd name="connsiteY2" fmla="*/ 3472725 h 7019877"/>
              <a:gd name="connsiteX3" fmla="*/ 322266 w 1580195"/>
              <a:gd name="connsiteY3" fmla="*/ 7019876 h 7019877"/>
              <a:gd name="connsiteX4" fmla="*/ 42530 w 1580195"/>
              <a:gd name="connsiteY4" fmla="*/ 7019877 h 7019877"/>
              <a:gd name="connsiteX5" fmla="*/ 1342992 w 1580195"/>
              <a:gd name="connsiteY5" fmla="*/ 3451460 h 7019877"/>
              <a:gd name="connsiteX6" fmla="*/ 0 w 1580195"/>
              <a:gd name="connsiteY6" fmla="*/ 0 h 7019877"/>
              <a:gd name="connsiteX0" fmla="*/ 0 w 1580195"/>
              <a:gd name="connsiteY0" fmla="*/ 0 h 7019877"/>
              <a:gd name="connsiteX1" fmla="*/ 279736 w 1580195"/>
              <a:gd name="connsiteY1" fmla="*/ 1 h 7019877"/>
              <a:gd name="connsiteX2" fmla="*/ 1580195 w 1580195"/>
              <a:gd name="connsiteY2" fmla="*/ 3472725 h 7019877"/>
              <a:gd name="connsiteX3" fmla="*/ 322266 w 1580195"/>
              <a:gd name="connsiteY3" fmla="*/ 7019876 h 7019877"/>
              <a:gd name="connsiteX4" fmla="*/ 42530 w 1580195"/>
              <a:gd name="connsiteY4" fmla="*/ 7019877 h 7019877"/>
              <a:gd name="connsiteX5" fmla="*/ 1342992 w 1580195"/>
              <a:gd name="connsiteY5" fmla="*/ 3451460 h 7019877"/>
              <a:gd name="connsiteX6" fmla="*/ 0 w 1580195"/>
              <a:gd name="connsiteY6" fmla="*/ 0 h 7019877"/>
              <a:gd name="connsiteX0" fmla="*/ 74428 w 1654623"/>
              <a:gd name="connsiteY0" fmla="*/ 0 h 7019876"/>
              <a:gd name="connsiteX1" fmla="*/ 354164 w 1654623"/>
              <a:gd name="connsiteY1" fmla="*/ 1 h 7019876"/>
              <a:gd name="connsiteX2" fmla="*/ 1654623 w 1654623"/>
              <a:gd name="connsiteY2" fmla="*/ 3472725 h 7019876"/>
              <a:gd name="connsiteX3" fmla="*/ 396694 w 1654623"/>
              <a:gd name="connsiteY3" fmla="*/ 7019876 h 7019876"/>
              <a:gd name="connsiteX4" fmla="*/ 0 w 1654623"/>
              <a:gd name="connsiteY4" fmla="*/ 7009245 h 7019876"/>
              <a:gd name="connsiteX5" fmla="*/ 1417420 w 1654623"/>
              <a:gd name="connsiteY5" fmla="*/ 3451460 h 7019876"/>
              <a:gd name="connsiteX6" fmla="*/ 74428 w 1654623"/>
              <a:gd name="connsiteY6" fmla="*/ 0 h 7019876"/>
              <a:gd name="connsiteX0" fmla="*/ 74428 w 1654623"/>
              <a:gd name="connsiteY0" fmla="*/ 0 h 7009245"/>
              <a:gd name="connsiteX1" fmla="*/ 354164 w 1654623"/>
              <a:gd name="connsiteY1" fmla="*/ 1 h 7009245"/>
              <a:gd name="connsiteX2" fmla="*/ 1654623 w 1654623"/>
              <a:gd name="connsiteY2" fmla="*/ 3472725 h 7009245"/>
              <a:gd name="connsiteX3" fmla="*/ 258470 w 1654623"/>
              <a:gd name="connsiteY3" fmla="*/ 6998611 h 7009245"/>
              <a:gd name="connsiteX4" fmla="*/ 0 w 1654623"/>
              <a:gd name="connsiteY4" fmla="*/ 7009245 h 7009245"/>
              <a:gd name="connsiteX5" fmla="*/ 1417420 w 1654623"/>
              <a:gd name="connsiteY5" fmla="*/ 3451460 h 7009245"/>
              <a:gd name="connsiteX6" fmla="*/ 74428 w 1654623"/>
              <a:gd name="connsiteY6" fmla="*/ 0 h 7009245"/>
              <a:gd name="connsiteX0" fmla="*/ 10633 w 1654623"/>
              <a:gd name="connsiteY0" fmla="*/ 10632 h 7009244"/>
              <a:gd name="connsiteX1" fmla="*/ 354164 w 1654623"/>
              <a:gd name="connsiteY1" fmla="*/ 0 h 7009244"/>
              <a:gd name="connsiteX2" fmla="*/ 1654623 w 1654623"/>
              <a:gd name="connsiteY2" fmla="*/ 3472724 h 7009244"/>
              <a:gd name="connsiteX3" fmla="*/ 258470 w 1654623"/>
              <a:gd name="connsiteY3" fmla="*/ 6998610 h 7009244"/>
              <a:gd name="connsiteX4" fmla="*/ 0 w 1654623"/>
              <a:gd name="connsiteY4" fmla="*/ 7009244 h 7009244"/>
              <a:gd name="connsiteX5" fmla="*/ 1417420 w 1654623"/>
              <a:gd name="connsiteY5" fmla="*/ 3451459 h 7009244"/>
              <a:gd name="connsiteX6" fmla="*/ 10633 w 1654623"/>
              <a:gd name="connsiteY6" fmla="*/ 10632 h 7009244"/>
              <a:gd name="connsiteX0" fmla="*/ 10633 w 1654623"/>
              <a:gd name="connsiteY0" fmla="*/ 0 h 6998612"/>
              <a:gd name="connsiteX1" fmla="*/ 269104 w 1654623"/>
              <a:gd name="connsiteY1" fmla="*/ 1 h 6998612"/>
              <a:gd name="connsiteX2" fmla="*/ 1654623 w 1654623"/>
              <a:gd name="connsiteY2" fmla="*/ 3462092 h 6998612"/>
              <a:gd name="connsiteX3" fmla="*/ 258470 w 1654623"/>
              <a:gd name="connsiteY3" fmla="*/ 6987978 h 6998612"/>
              <a:gd name="connsiteX4" fmla="*/ 0 w 1654623"/>
              <a:gd name="connsiteY4" fmla="*/ 6998612 h 6998612"/>
              <a:gd name="connsiteX5" fmla="*/ 1417420 w 1654623"/>
              <a:gd name="connsiteY5" fmla="*/ 3440827 h 6998612"/>
              <a:gd name="connsiteX6" fmla="*/ 10633 w 1654623"/>
              <a:gd name="connsiteY6" fmla="*/ 0 h 69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4623" h="6998612">
                <a:moveTo>
                  <a:pt x="10633" y="0"/>
                </a:moveTo>
                <a:lnTo>
                  <a:pt x="269104" y="1"/>
                </a:lnTo>
                <a:lnTo>
                  <a:pt x="1654623" y="3462092"/>
                </a:lnTo>
                <a:lnTo>
                  <a:pt x="258470" y="6987978"/>
                </a:lnTo>
                <a:lnTo>
                  <a:pt x="0" y="6998612"/>
                </a:lnTo>
                <a:lnTo>
                  <a:pt x="1417420" y="3440827"/>
                </a:lnTo>
                <a:lnTo>
                  <a:pt x="10633" y="0"/>
                </a:lnTo>
                <a:close/>
              </a:path>
            </a:pathLst>
          </a:custGeom>
          <a:solidFill>
            <a:srgbClr val="EE742B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звитие  сегмента  зубных паст">
            <a:extLst>
              <a:ext uri="{FF2B5EF4-FFF2-40B4-BE49-F238E27FC236}">
                <a16:creationId xmlns:a16="http://schemas.microsoft.com/office/drawing/2014/main" xmlns="" id="{88245DF2-F9AD-05C4-FBFD-0839A71CAAE5}"/>
              </a:ext>
            </a:extLst>
          </p:cNvPr>
          <p:cNvSpPr txBox="1"/>
          <p:nvPr/>
        </p:nvSpPr>
        <p:spPr>
          <a:xfrm>
            <a:off x="308831" y="2995061"/>
            <a:ext cx="4984530" cy="4298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Команда </a:t>
            </a:r>
            <a:r>
              <a:rPr lang="ru-RU" sz="20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проекта: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Мельникова </a:t>
            </a: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Т.В., ректор ГАУ ДПО ПК ИРО,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Казак Е. Г., директор ЦНППМ ГАУ ДПО ПК ИРО, магистр педагогики, 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Родионова Т.Г., заместитель директора ЦНППМ ГАУ ДПО ПК ИРО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 err="1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Сеничева</a:t>
            </a: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 Ю.А., главный эксперт ЦНППМ ГАУ ДПО ПК ИРО,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Соболева Е.В., заместитель директора ЦНППМ ГАУ ДПО ПК </a:t>
            </a:r>
            <a:r>
              <a:rPr lang="ru-RU" sz="2000" b="1" dirty="0" smtClean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ИРО</a:t>
            </a:r>
            <a:endParaRPr lang="ru-RU" sz="20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endParaRPr lang="ru-RU" sz="28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endParaRPr lang="ru-RU" sz="28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610366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Критерии и показатели эффективности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515281" y="1804027"/>
            <a:ext cx="3338261" cy="684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>
                <a:solidFill>
                  <a:srgbClr val="EE742B"/>
                </a:solidFill>
                <a:latin typeface="Phenomena" panose="020B0604020202020204" charset="-52"/>
              </a:rPr>
              <a:t>Количественные показатели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A1C0AFB-E8DA-FF00-9DDC-1A479671F994}"/>
              </a:ext>
            </a:extLst>
          </p:cNvPr>
          <p:cNvSpPr/>
          <p:nvPr/>
        </p:nvSpPr>
        <p:spPr>
          <a:xfrm>
            <a:off x="550163" y="3706070"/>
            <a:ext cx="3338261" cy="684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>
                <a:solidFill>
                  <a:srgbClr val="EE742B"/>
                </a:solidFill>
                <a:latin typeface="Phenomena" panose="020B0604020202020204" charset="-52"/>
              </a:rPr>
              <a:t>Качественные показатели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9025D2A-B84F-18F4-E722-E983675CC86D}"/>
              </a:ext>
            </a:extLst>
          </p:cNvPr>
          <p:cNvSpPr/>
          <p:nvPr/>
        </p:nvSpPr>
        <p:spPr>
          <a:xfrm>
            <a:off x="3206339" y="1409448"/>
            <a:ext cx="8518620" cy="296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 количеств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муниципальных школ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наставничества</a:t>
            </a:r>
          </a:p>
          <a:p>
            <a:pPr marL="285750" lvl="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 доли педагогов, включая молодых педагогов, вовлеченных в деятельность школ наставничества</a:t>
            </a:r>
          </a:p>
          <a:p>
            <a:pPr marL="285750" lvl="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ост доли описанных и оформленных наставнических практик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defRPr/>
            </a:pP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defRPr/>
            </a:pPr>
            <a:endParaRPr lang="ru-RU" sz="2400" dirty="0" smtClean="0">
              <a:ea typeface="Calibri"/>
              <a:cs typeface="Calibri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400" dirty="0" smtClean="0">
                <a:ea typeface="Calibri"/>
                <a:cs typeface="Calibri"/>
              </a:rPr>
              <a:t> 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1400" dirty="0" smtClean="0">
                <a:ea typeface="Calibri"/>
                <a:cs typeface="Calibri"/>
              </a:rPr>
              <a:t>  </a:t>
            </a:r>
            <a:endParaRPr lang="ru-RU" sz="1400" dirty="0">
              <a:ea typeface="Calibri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6338" y="3581082"/>
            <a:ext cx="80086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Индекса удовлетворенности участием в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программах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наставничества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Снижение ротации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педагогических и управленческих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кадров в муниципальных системах образования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 </a:t>
            </a:r>
            <a:r>
              <a:rPr lang="ru-RU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закрепляемости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молодых педагогов в муниципальных системах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Рост качества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общего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образования в муниципалитетах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695" y="5645785"/>
            <a:ext cx="9572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24111" y="6372255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11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8503" y="-692039"/>
            <a:ext cx="12199165" cy="3084419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140824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Проблематизация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latin typeface="Phenomena" panose="020B0604020202020204" charset="-52"/>
              </a:rPr>
              <a:t>2</a:t>
            </a:r>
          </a:p>
        </p:txBody>
      </p:sp>
      <p:sp>
        <p:nvSpPr>
          <p:cNvPr id="6" name="Google Shape;115;p1">
            <a:extLst>
              <a:ext uri="{FF2B5EF4-FFF2-40B4-BE49-F238E27FC236}">
                <a16:creationId xmlns:a16="http://schemas.microsoft.com/office/drawing/2014/main" xmlns="" id="{35D4BB8D-5A78-BF44-BE06-72B93DD8D58C}"/>
              </a:ext>
            </a:extLst>
          </p:cNvPr>
          <p:cNvSpPr txBox="1"/>
          <p:nvPr/>
        </p:nvSpPr>
        <p:spPr>
          <a:xfrm>
            <a:off x="283544" y="686614"/>
            <a:ext cx="11584640" cy="327114"/>
          </a:xfrm>
          <a:prstGeom prst="rect">
            <a:avLst/>
          </a:prstGeom>
          <a:solidFill>
            <a:srgbClr val="273163"/>
          </a:solidFill>
          <a:ln w="952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6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0" u="none" strike="noStrike" cap="none" dirty="0">
                <a:solidFill>
                  <a:schemeClr val="bg1"/>
                </a:solidFill>
                <a:latin typeface="Century Gothic" panose="020B0502020202020204" pitchFamily="34" charset="0"/>
                <a:ea typeface="Bebas Neue Bold"/>
                <a:cs typeface="Bebas Neue Bold"/>
                <a:sym typeface="Bebas Neue"/>
              </a:rPr>
              <a:t>ВЫЗОВЫ</a:t>
            </a:r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15785"/>
              </p:ext>
            </p:extLst>
          </p:nvPr>
        </p:nvGraphicFramePr>
        <p:xfrm>
          <a:off x="273852" y="1065393"/>
          <a:ext cx="11584640" cy="5430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6788">
                  <a:extLst>
                    <a:ext uri="{9D8B030D-6E8A-4147-A177-3AD203B41FA5}">
                      <a16:colId xmlns:a16="http://schemas.microsoft.com/office/drawing/2014/main" xmlns="" val="3355474597"/>
                    </a:ext>
                  </a:extLst>
                </a:gridCol>
                <a:gridCol w="6737852">
                  <a:extLst>
                    <a:ext uri="{9D8B030D-6E8A-4147-A177-3AD203B41FA5}">
                      <a16:colId xmlns:a16="http://schemas.microsoft.com/office/drawing/2014/main" xmlns="" val="2585666728"/>
                    </a:ext>
                  </a:extLst>
                </a:gridCol>
              </a:tblGrid>
              <a:tr h="273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91400"/>
                  </a:ext>
                </a:extLst>
              </a:tr>
              <a:tr h="18810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инновационных педагогических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управленческих практик развития в региональной системе образования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Низкая мотивация педагогического сообщества к саморазвитию, внедрению образовательных инноваций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современных  педагогических  и управленческих компетенций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управленческих инструментов масштабирования лучших управленческих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практик на муниципальном уровне системы образования Приморского края</a:t>
                      </a:r>
                    </a:p>
                    <a:p>
                      <a:pPr marL="0" algn="l" defTabSz="914400" rtl="0" eaLnBrk="1" latinLnBrk="0" hangingPunct="1"/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педагогических и управленческих кадров в муниципальных системах образования Приморского края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законодательно закрепленных нормативно-правовой базы стимулирования разнообразных моделей и практик профессиональной деятельности, осуществляемой наставниками в системе регионального образования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 системных управленческих решений   для внедрения региональной модели наставничества на муниципальном уровне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Низкий социальный статус педагога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Значительная удаленность образовательных организаций от административных центров, дефицит ресурсов для организации методической работы на муниципальном уровне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noProof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533121"/>
                  </a:ext>
                </a:extLst>
              </a:tr>
              <a:tr h="177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66637"/>
                  </a:ext>
                </a:extLst>
              </a:tr>
              <a:tr h="350591"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2685255"/>
                  </a:ext>
                </a:extLst>
              </a:tr>
              <a:tr h="156612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581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581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Google Shape;115;p1">
            <a:extLst>
              <a:ext uri="{FF2B5EF4-FFF2-40B4-BE49-F238E27FC236}">
                <a16:creationId xmlns:a16="http://schemas.microsoft.com/office/drawing/2014/main" xmlns="" id="{35D4BB8D-5A78-BF44-BE06-72B93DD8D58C}"/>
              </a:ext>
            </a:extLst>
          </p:cNvPr>
          <p:cNvSpPr txBox="1"/>
          <p:nvPr/>
        </p:nvSpPr>
        <p:spPr>
          <a:xfrm>
            <a:off x="336136" y="4377530"/>
            <a:ext cx="11584640" cy="327114"/>
          </a:xfrm>
          <a:prstGeom prst="rect">
            <a:avLst/>
          </a:prstGeom>
          <a:solidFill>
            <a:srgbClr val="273163"/>
          </a:solidFill>
          <a:ln w="952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6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РАЗРЫВЫ</a:t>
            </a:r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Google Shape;115;p1">
            <a:extLst>
              <a:ext uri="{FF2B5EF4-FFF2-40B4-BE49-F238E27FC236}">
                <a16:creationId xmlns:a16="http://schemas.microsoft.com/office/drawing/2014/main" xmlns="" id="{35D4BB8D-5A78-BF44-BE06-72B93DD8D58C}"/>
              </a:ext>
            </a:extLst>
          </p:cNvPr>
          <p:cNvSpPr txBox="1"/>
          <p:nvPr/>
        </p:nvSpPr>
        <p:spPr>
          <a:xfrm>
            <a:off x="320702" y="5424977"/>
            <a:ext cx="11584640" cy="327114"/>
          </a:xfrm>
          <a:prstGeom prst="rect">
            <a:avLst/>
          </a:prstGeom>
          <a:solidFill>
            <a:srgbClr val="273163"/>
          </a:solidFill>
          <a:ln w="952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6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АКТУАЛИЗАЦИЯ ПРОБЛЕМЫ</a:t>
            </a:r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01605"/>
              </p:ext>
            </p:extLst>
          </p:nvPr>
        </p:nvGraphicFramePr>
        <p:xfrm>
          <a:off x="340086" y="4761586"/>
          <a:ext cx="1158464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46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Разработанная, апробированная и доказавшая свою эффективность региональная целевая модель наставничества ещё на стала ведущим механизмом управления развитием муниципальных систем образования в Приморском крае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99834"/>
              </p:ext>
            </p:extLst>
          </p:nvPr>
        </p:nvGraphicFramePr>
        <p:xfrm>
          <a:off x="309606" y="5904358"/>
          <a:ext cx="115846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4640"/>
              </a:tblGrid>
              <a:tr h="40233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эффективных управленческих механизмов внедрения системы непрерывного повышения профессионального мастерства и масштабирования лучших практик образования в муниципальных системах образования Приморского края на основе целевой модели наставничества. 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534" y="5852694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Номер слайда 1"/>
          <p:cNvSpPr txBox="1">
            <a:spLocks/>
          </p:cNvSpPr>
          <p:nvPr/>
        </p:nvSpPr>
        <p:spPr>
          <a:xfrm>
            <a:off x="10079370" y="6469001"/>
            <a:ext cx="2098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ru-RU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27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523586" y="-790587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Целеполагание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0551" y="6367402"/>
            <a:ext cx="2743200" cy="365125"/>
          </a:xfrm>
        </p:spPr>
        <p:txBody>
          <a:bodyPr/>
          <a:lstStyle/>
          <a:p>
            <a:r>
              <a:rPr lang="ru-RU" dirty="0" smtClean="0">
                <a:latin typeface="Phenomena" panose="020B0604020202020204" charset="-52"/>
              </a:rPr>
              <a:t>3</a:t>
            </a:r>
            <a:endParaRPr lang="ru-RU" dirty="0">
              <a:latin typeface="Phenomena" panose="020B060402020202020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19AA563-68A7-C303-6002-8786D379512F}"/>
              </a:ext>
            </a:extLst>
          </p:cNvPr>
          <p:cNvSpPr/>
          <p:nvPr/>
        </p:nvSpPr>
        <p:spPr>
          <a:xfrm>
            <a:off x="1105968" y="1696574"/>
            <a:ext cx="1486304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3200" b="1" dirty="0">
                <a:solidFill>
                  <a:srgbClr val="EE742B"/>
                </a:solidFill>
                <a:latin typeface="Phenomena" panose="020B0604020202020204" charset="-52"/>
              </a:rPr>
              <a:t>Цель –</a:t>
            </a:r>
            <a:endParaRPr lang="ru-RU" sz="3200" b="1" dirty="0">
              <a:solidFill>
                <a:srgbClr val="0072BC"/>
              </a:solidFill>
              <a:latin typeface="Phenomena" panose="020B0604020202020204" charset="-5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C00E6F9-5914-BDED-F84F-E83A86F7C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97" y="1211882"/>
            <a:ext cx="857274" cy="85727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D324B39-D156-CB48-03E9-DE2A7464DCD1}"/>
              </a:ext>
            </a:extLst>
          </p:cNvPr>
          <p:cNvSpPr/>
          <p:nvPr/>
        </p:nvSpPr>
        <p:spPr>
          <a:xfrm>
            <a:off x="2592272" y="1277999"/>
            <a:ext cx="9264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2025 году региональной сети муниципальных школ наставничества в 34-х муниципальных образованиях Приморского края как управленческого механизма непрерывного повышения профессионального мастерства и масштабирования лучших педагогических и управленческих практик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6494B8F-FC1E-9F13-7817-9B60C145E939}"/>
              </a:ext>
            </a:extLst>
          </p:cNvPr>
          <p:cNvSpPr/>
          <p:nvPr/>
        </p:nvSpPr>
        <p:spPr>
          <a:xfrm>
            <a:off x="268197" y="3058909"/>
            <a:ext cx="1693091" cy="487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3200" b="1" dirty="0">
                <a:solidFill>
                  <a:srgbClr val="EE742B"/>
                </a:solidFill>
                <a:latin typeface="Phenomena" panose="020B0604020202020204" charset="-52"/>
              </a:rPr>
              <a:t>Задачи: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1DEAB06-D1C6-325A-3CF1-B46094B872FC}"/>
              </a:ext>
            </a:extLst>
          </p:cNvPr>
          <p:cNvSpPr/>
          <p:nvPr/>
        </p:nvSpPr>
        <p:spPr>
          <a:xfrm>
            <a:off x="1849120" y="2882293"/>
            <a:ext cx="1000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  <a:tabLst>
                <a:tab pos="113030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организационно-методических условий для создания во всех муниципальных образованиях Приморского края муниципальных школ наставничества (далее - Школ наставничества).</a:t>
            </a:r>
          </a:p>
          <a:p>
            <a:pPr marL="457200" lvl="0" indent="-457200" algn="just">
              <a:buFont typeface="+mj-lt"/>
              <a:buAutoNum type="arabicPeriod"/>
              <a:tabLst>
                <a:tab pos="113030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дефицитов, организация повышения профессионального мастерства педагогических и управленческих кадров через ИОМ в рамках Школ наставничества в муниципальных образованиях.</a:t>
            </a:r>
          </a:p>
          <a:p>
            <a:pPr marL="457200" lvl="0" indent="-457200" algn="just">
              <a:buFont typeface="+mj-lt"/>
              <a:buAutoNum type="arabicPeriod"/>
              <a:tabLst>
                <a:tab pos="113030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навигатора наставнических практик </a:t>
            </a:r>
          </a:p>
          <a:p>
            <a:pPr marL="457200" lvl="0" indent="-457200" algn="just">
              <a:buFont typeface="+mj-lt"/>
              <a:buAutoNum type="arabicPeriod"/>
              <a:tabLst>
                <a:tab pos="113030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Масштабирование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наставнических практик для повышения профессионального мастерства педагогических и управленческих кадров и повышения качества образования в Приморском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Содержание. Идея проекта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0551" y="6323965"/>
            <a:ext cx="2743200" cy="365125"/>
          </a:xfrm>
        </p:spPr>
        <p:txBody>
          <a:bodyPr/>
          <a:lstStyle/>
          <a:p>
            <a:r>
              <a:rPr lang="ru-RU" dirty="0" smtClean="0">
                <a:latin typeface="Phenomena" panose="020B0604020202020204" charset="-52"/>
              </a:rPr>
              <a:t>4</a:t>
            </a:r>
            <a:endParaRPr lang="ru-RU" dirty="0">
              <a:latin typeface="Phenomena" panose="020B060402020202020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3753751" y="1028445"/>
            <a:ext cx="418255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>
                <a:solidFill>
                  <a:srgbClr val="EE742B"/>
                </a:solidFill>
                <a:latin typeface="Phenomena" panose="020B0604020202020204" charset="-52"/>
              </a:rPr>
              <a:t>Как достигается результат?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51918"/>
              </p:ext>
            </p:extLst>
          </p:nvPr>
        </p:nvGraphicFramePr>
        <p:xfrm>
          <a:off x="335279" y="1416242"/>
          <a:ext cx="11734799" cy="492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877"/>
                <a:gridCol w="6993922"/>
              </a:tblGrid>
              <a:tr h="41255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ea typeface="Bebas Neue Bold"/>
                          <a:cs typeface="Bebas Neue Bold"/>
                          <a:sym typeface="Bebas Neue"/>
                        </a:rPr>
                        <a:t>Что делаем?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" marR="0" lvl="1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ts val="9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Bebas Neue Bold"/>
                          <a:cs typeface="Bebas Neue Bold"/>
                          <a:sym typeface="Bebas Neue"/>
                        </a:rPr>
                        <a:t>Как делаем?</a:t>
                      </a:r>
                      <a:endParaRPr lang="ru-RU" dirty="0"/>
                    </a:p>
                  </a:txBody>
                  <a:tcPr/>
                </a:tc>
              </a:tr>
              <a:tr h="1306710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Формируем организационно-методических условий для создания Школы наставничества каждом муниципалитете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Создаем нормативную и организационно-методическую базу для деятельности муниципальной сети школ наставничества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Продвигаем ценностей наставничества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Готовим персонал школ наставничества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Создаем цифровую платформу для сетевого взаимодействия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6710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Выявляем профессиональные дефициты, организуем повышение профессионального мастерства через ИОМ в рамках Школ наставничества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Разрабатываем банк КИМ и диагностических процедур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Организуем обучение на основе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ИОМ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Организуем работу краевого педагогического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коворкинга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Организуем деятельности стажировочных площадок 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Организуем работу региональной сетевой онлайн-школы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66000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Создаем региональный навигатор наставнических практик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Проводим обучение по вопросам описания и оформления наставнических практик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Формируем, обновляем коллекцию наставнических практик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Создаём навигатор наставнических практик на платформе муниципальной сети школ наставничества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581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Масштабируем лучшие наставнические практики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Организуем профессиональные конкурсы лучших наставнических практик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Продвигаем лучшие наставнические практики в педагогическом сообществе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360" y="6082862"/>
            <a:ext cx="934719" cy="606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1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Содержание. Идея проекта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6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1037822" y="1029575"/>
            <a:ext cx="9945351" cy="388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 smtClean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2400" b="1" dirty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направлениями функционирования ЕФС в регионе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504" y="1717100"/>
            <a:ext cx="1115568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1.Выявление профессиональных дефицитов педагогов и управленцев</a:t>
            </a:r>
          </a:p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Построение и сопровождение индивидуальных образовательных маршрутов педагогов и управленцев</a:t>
            </a:r>
          </a:p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3.Организация проведения стажировок педагогов и управленцев</a:t>
            </a:r>
          </a:p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внедрения и тиражирования лучших педагогических и управленческих практик</a:t>
            </a:r>
          </a:p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Организация и внедрение различных форм адресной поддержки и сопровождения молодых педагогов до 35 лет в первые три года работы</a:t>
            </a:r>
          </a:p>
          <a:p>
            <a:pPr algn="just"/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5498" y="4137203"/>
            <a:ext cx="904677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Роль/участие субъектов региональной системы НМС: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1224" y="4857080"/>
            <a:ext cx="95782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	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педагогики ДВФУ, </a:t>
            </a:r>
          </a:p>
          <a:p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Приморский государственный аграрно-технологический университет,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Владивостокский государственный 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665" y="5431790"/>
            <a:ext cx="12747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Дорожная карта проекта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00152"/>
              </p:ext>
            </p:extLst>
          </p:nvPr>
        </p:nvGraphicFramePr>
        <p:xfrm>
          <a:off x="233681" y="1176866"/>
          <a:ext cx="11744958" cy="5755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759"/>
                <a:gridCol w="7305040"/>
                <a:gridCol w="1076960"/>
                <a:gridCol w="1981199"/>
              </a:tblGrid>
              <a:tr h="365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работы (шаги)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Конкретные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выполнения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112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1.Формирование организационно-методических условий для создания Школы наставничества каждом муниципалитете Приморского края с учетом разнообразия и специфики условий ее функционирования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1.Разработка и утверждение приказом министерства образования ПК организационно-методической документов по созданию муниципальной сети школ наставничества: Положения о региональной сети муниципальных школ наставничества, Дорожной карты организации муниципальной сети Школ наставничества, регионального координатора проекта, Примерного положения о Школе наставничества, шаблонов документов для организации Школы наставничества на муниципальном уровне.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2. Продвижение идеи и практики деятельности Школы наставничества в муниципальном педагогическом сообществе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3. Формирование управленческого и методического персонала для организации деятельности Школы наставничества: консультирование руководство и специалистов муниципальных органов управления образованием и методических служб, подбор и подготовка руководителей Школы наставничества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 4. Формирование состава кураторов и команды муниципальных наставников.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5.Заключение соглашений с социальными партнерами о взаимодействии в рамках деятельности Школы наставничества.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4. Проведение цикла обучающих семинаров по вопросам организации муниципального сообщества наставников.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5. Создание нормативно-правовой базы для организации школ в муниципальных образованиях (приказ о создании Школы, о назначении руководителя, об утверждении дорожной карты, размещение на официальной сайте муниципальных органов управления образования).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6. Разработка системы мониторинга создания Школы наставничества в муниципальных образованиях Приморского края.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Создание платформы региональной сети Школ наставничества для организации сетевого взаимодействия участников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 2023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Январь-февраль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Март-апрель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ЦНППМ ПК ИРО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Министерство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образования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 управления 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ЦНППМ ГАУ ДПО ПК ИРО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 управления 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ЦНППМ ГАУ ДПО ПК ИРО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 управления 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ЦНППМ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ДПО ПК ИРО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Номер слайда 1"/>
          <p:cNvSpPr txBox="1">
            <a:spLocks/>
          </p:cNvSpPr>
          <p:nvPr/>
        </p:nvSpPr>
        <p:spPr>
          <a:xfrm>
            <a:off x="9321831" y="6469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ru-RU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7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919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Дорожная карта проекта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5371"/>
              </p:ext>
            </p:extLst>
          </p:nvPr>
        </p:nvGraphicFramePr>
        <p:xfrm>
          <a:off x="233681" y="1176866"/>
          <a:ext cx="11744958" cy="587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759"/>
                <a:gridCol w="6683933"/>
                <a:gridCol w="1698067"/>
                <a:gridCol w="1981199"/>
              </a:tblGrid>
              <a:tr h="365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работы (шаги)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Конкретные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выполнения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1127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2.Выявление профессиональных дефицитов, организация повышения профессионального мастерства через ИОМ в рамках Школ наставничества.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1.Создание системы выявления профессиональных дефицитов педагогов (банк КИМ, диагностические процедуры),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2. Организация повышения профессионального мастерства через индивидуальные образовательные маршруты (далее - ИОМ).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3. Ведение информационного блока о региональных и муниципальных образовательных и методических событиях, актуальных для ИОМ.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4. Создание картотеки (базы данных педагогов-наставников, готовых к обучению различных целевых категорий, наставляемых в процессе освоения ИОМ), формирование плана-графика обучающих мероприятий.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5. Организация и сопровождение деятельности краевого педагогического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коворкинга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 как открытой площадки для профессионального взаимодействия, презентации и тиражирования опыта наставничества.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6.Организация деятельности стажировочных площадок для обучения молодых педагогов (по запросам территорий).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7.Обеспечение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сопровождения специалистами ГАУ ДПО ПК ИРО процесса присвоения ОО статуса СП.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и сопровождение региональной сетевой онлайн-школы для «горизонтального» обучения педагогов на основе ИОМ.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Апрель-май 2024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Апрель-май 2024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 реализации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Апрель-сентябрь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Апрель-сентябрь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Январь-февраль 2024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реализации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Апрель-май 2024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ПК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ИРО,ММС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курирующие направление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ИРО,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ММС, курирующие направление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ПК ИРО,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ММС, курирующие направление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ПК ИРО,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ММС, курирующие направление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ДПО ПК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ДПО ПК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938" y="5783263"/>
            <a:ext cx="8969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омер слайда 1"/>
          <p:cNvSpPr txBox="1">
            <a:spLocks/>
          </p:cNvSpPr>
          <p:nvPr/>
        </p:nvSpPr>
        <p:spPr>
          <a:xfrm>
            <a:off x="9321831" y="64690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ru-RU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8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28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Дорожная карта проекта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08044"/>
              </p:ext>
            </p:extLst>
          </p:nvPr>
        </p:nvGraphicFramePr>
        <p:xfrm>
          <a:off x="233681" y="1176866"/>
          <a:ext cx="11744958" cy="5432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759"/>
                <a:gridCol w="6683933"/>
                <a:gridCol w="1698067"/>
                <a:gridCol w="1981199"/>
              </a:tblGrid>
              <a:tr h="365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работы (шаги)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Конкретные 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выполнения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94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3.Создание регионального навигатора наставнических практик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1.Проведение обучающих семинаров по вопросам описания и оформления наставнической практики.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2.Обновление, модернизация банка наставнических практик на платформе муниципальной сети Школ наставничества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3.Создание навигатора наставнических практик на платформе муниципальной сети школ наставничества.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Сентябрь-ноябрь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Сентябрь-ноябрь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Ноябрь-декабрь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18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4.Масштабирование лучших наставнических практик для повышения профессионального мастерства педагогических и управленческих кадров и повышения качества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образования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Организация событий в рамках дорожной карты ЦНППМ и Школ наставничества с целью презентации и масштабирования эффективных моделей наставничества в региональной системе образования.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2.Организация конкурсного движения в Приморском крае для выявления и продвижения эффективных наставнических практик.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3.Оформление и размещение лучших наставнических практик на платформе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Смартеки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АСИ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февраля по декабрь 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Сентябрь-ноябрь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Декабрь2024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ГАУ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ДПО ПК ИРО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153" y="5590223"/>
            <a:ext cx="8905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708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Ожидаемые результаты, эффекты</a:t>
            </a:r>
          </a:p>
        </p:txBody>
      </p:sp>
      <p:sp>
        <p:nvSpPr>
          <p:cNvPr id="16" name="Google Shape;93;p1">
            <a:extLst>
              <a:ext uri="{FF2B5EF4-FFF2-40B4-BE49-F238E27FC236}">
                <a16:creationId xmlns:a16="http://schemas.microsoft.com/office/drawing/2014/main" xmlns="" id="{95027056-6A1A-6A4F-89D7-383179FF7A10}"/>
              </a:ext>
            </a:extLst>
          </p:cNvPr>
          <p:cNvSpPr/>
          <p:nvPr/>
        </p:nvSpPr>
        <p:spPr>
          <a:xfrm>
            <a:off x="6959600" y="1780937"/>
            <a:ext cx="5107710" cy="2645017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lvl="1">
              <a:lnSpc>
                <a:spcPct val="80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Финансы: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За счет средств текущего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финансирования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714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     Кадры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:</a:t>
            </a: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директор наставнического центра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ИРО -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1ставка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Системный администратор - 0,5 ставки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Руководители муниципальных Школ наставничества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- 34 чел.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lvl="1">
              <a:lnSpc>
                <a:spcPct val="80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Инфраструктура:</a:t>
            </a: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Создан наставнический центр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 структуре ПКИРО </a:t>
            </a: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Создана платформа  сетевого взаимодействия муниципальной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сети наставничества на официальном сайте ГАУ ДПО ПК ИРО.</a:t>
            </a: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Google Shape;115;p1">
            <a:extLst>
              <a:ext uri="{FF2B5EF4-FFF2-40B4-BE49-F238E27FC236}">
                <a16:creationId xmlns:a16="http://schemas.microsoft.com/office/drawing/2014/main" xmlns="" id="{38F091FC-5BC0-6C46-9991-B8A5D66D1544}"/>
              </a:ext>
            </a:extLst>
          </p:cNvPr>
          <p:cNvSpPr txBox="1"/>
          <p:nvPr/>
        </p:nvSpPr>
        <p:spPr>
          <a:xfrm>
            <a:off x="6959595" y="945354"/>
            <a:ext cx="5107709" cy="798041"/>
          </a:xfrm>
          <a:prstGeom prst="rect">
            <a:avLst/>
          </a:prstGeom>
          <a:solidFill>
            <a:srgbClr val="273163"/>
          </a:solidFill>
          <a:ln>
            <a:solidFill>
              <a:srgbClr val="273163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Bebas Neue Bold"/>
                <a:cs typeface="Bebas Neue Bold"/>
                <a:sym typeface="Bebas Neue"/>
              </a:rPr>
              <a:t>Необходимые ресурсы</a:t>
            </a:r>
          </a:p>
        </p:txBody>
      </p:sp>
      <p:sp>
        <p:nvSpPr>
          <p:cNvPr id="19" name="Google Shape;93;p1">
            <a:extLst>
              <a:ext uri="{FF2B5EF4-FFF2-40B4-BE49-F238E27FC236}">
                <a16:creationId xmlns:a16="http://schemas.microsoft.com/office/drawing/2014/main" xmlns="" id="{5BEBA57C-EF43-864B-957B-B53A6467613A}"/>
              </a:ext>
            </a:extLst>
          </p:cNvPr>
          <p:cNvSpPr/>
          <p:nvPr/>
        </p:nvSpPr>
        <p:spPr>
          <a:xfrm>
            <a:off x="6959600" y="4897120"/>
            <a:ext cx="5107707" cy="1863194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19050" lvl="1">
              <a:lnSpc>
                <a:spcPct val="80000"/>
              </a:lnSpc>
              <a:buClr>
                <a:srgbClr val="2E75B5"/>
              </a:buClr>
              <a:buSzPts val="900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Риски:</a:t>
            </a:r>
          </a:p>
          <a:p>
            <a:pPr marL="304800" lvl="1" indent="-285750">
              <a:lnSpc>
                <a:spcPct val="80000"/>
              </a:lnSpc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Дефицит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кадров для организации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наставничества</a:t>
            </a:r>
          </a:p>
          <a:p>
            <a:pPr marL="304800" lvl="1" indent="-285750">
              <a:lnSpc>
                <a:spcPct val="80000"/>
              </a:lnSpc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Низкий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профессиональной мотивации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3"/>
              </a:spcBef>
              <a:buClr>
                <a:srgbClr val="2E75B5"/>
              </a:buClr>
              <a:buSzPts val="900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Управление рисками:</a:t>
            </a:r>
          </a:p>
          <a:p>
            <a:pPr marL="304800" lvl="1" indent="-285750">
              <a:lnSpc>
                <a:spcPct val="80000"/>
              </a:lnSpc>
              <a:spcBef>
                <a:spcPts val="83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Качество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подготовки персонала Школ </a:t>
            </a:r>
          </a:p>
          <a:p>
            <a:pPr marL="304800" lvl="1" indent="-285750">
              <a:lnSpc>
                <a:spcPct val="80000"/>
              </a:lnSpc>
              <a:spcAft>
                <a:spcPts val="0"/>
              </a:spcAft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Разработка системы мотивационных рычагов для поддержки наставничества в Приморском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крае</a:t>
            </a:r>
          </a:p>
          <a:p>
            <a:pPr marL="19050" lvl="1">
              <a:lnSpc>
                <a:spcPct val="80000"/>
              </a:lnSpc>
              <a:spcBef>
                <a:spcPts val="83"/>
              </a:spcBef>
              <a:buClr>
                <a:srgbClr val="2E75B5"/>
              </a:buClr>
              <a:buSzPts val="900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1" name="Google Shape;115;p1">
            <a:extLst>
              <a:ext uri="{FF2B5EF4-FFF2-40B4-BE49-F238E27FC236}">
                <a16:creationId xmlns:a16="http://schemas.microsoft.com/office/drawing/2014/main" xmlns="" id="{CA9F0771-65D9-3446-BD09-6627406CFC98}"/>
              </a:ext>
            </a:extLst>
          </p:cNvPr>
          <p:cNvSpPr txBox="1"/>
          <p:nvPr/>
        </p:nvSpPr>
        <p:spPr>
          <a:xfrm>
            <a:off x="6959601" y="4402459"/>
            <a:ext cx="5107710" cy="471166"/>
          </a:xfrm>
          <a:prstGeom prst="rect">
            <a:avLst/>
          </a:prstGeom>
          <a:solidFill>
            <a:srgbClr val="273163"/>
          </a:solidFill>
          <a:ln>
            <a:solidFill>
              <a:srgbClr val="273163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Bebas Neue Bold"/>
                <a:cs typeface="Bebas Neue Bold"/>
                <a:sym typeface="Bebas Neue"/>
              </a:rPr>
              <a:t>Риски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Google Shape;115;p1">
            <a:extLst>
              <a:ext uri="{FF2B5EF4-FFF2-40B4-BE49-F238E27FC236}">
                <a16:creationId xmlns:a16="http://schemas.microsoft.com/office/drawing/2014/main" xmlns="" id="{8C7E2134-5F66-1147-AF7C-27E9E7DD1389}"/>
              </a:ext>
            </a:extLst>
          </p:cNvPr>
          <p:cNvSpPr txBox="1"/>
          <p:nvPr/>
        </p:nvSpPr>
        <p:spPr>
          <a:xfrm>
            <a:off x="246711" y="982896"/>
            <a:ext cx="6419173" cy="798041"/>
          </a:xfrm>
          <a:prstGeom prst="rect">
            <a:avLst/>
          </a:prstGeom>
          <a:solidFill>
            <a:srgbClr val="273163"/>
          </a:solidFill>
          <a:ln>
            <a:solidFill>
              <a:srgbClr val="273163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результаты (по этапам реализации с привязкой к срокам)</a:t>
            </a:r>
          </a:p>
        </p:txBody>
      </p:sp>
      <p:sp>
        <p:nvSpPr>
          <p:cNvPr id="25" name="Google Shape;93;p1">
            <a:extLst>
              <a:ext uri="{FF2B5EF4-FFF2-40B4-BE49-F238E27FC236}">
                <a16:creationId xmlns:a16="http://schemas.microsoft.com/office/drawing/2014/main" xmlns="" id="{638014DE-CA81-EC45-BA5F-3F11898748CF}"/>
              </a:ext>
            </a:extLst>
          </p:cNvPr>
          <p:cNvSpPr/>
          <p:nvPr/>
        </p:nvSpPr>
        <p:spPr>
          <a:xfrm>
            <a:off x="246711" y="1780937"/>
            <a:ext cx="6665884" cy="2645017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всех муниципалитетах Приморского края созданы Школы наставничества (34 Школы наставничества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менее 90% молодых педагогов муниципальных образований вовлечены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сети муниципальных Школ наставничества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менее 40% педагогов муниципальных образований вовлечены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муниципальных  Школ наставничества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менее 10% педагогов муниципальных образований повысили квалификацию с построением ИОМ в рамках деятельности сети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 наставничества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Систематизировано не менее 100 лучших наставнических практик  на основе регионального навигатора наставнических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практик</a:t>
            </a: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Индекс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удовлетворенности участия в программ наставничества  - не менее 90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%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6" name="Google Shape;115;p1">
            <a:extLst>
              <a:ext uri="{FF2B5EF4-FFF2-40B4-BE49-F238E27FC236}">
                <a16:creationId xmlns:a16="http://schemas.microsoft.com/office/drawing/2014/main" xmlns="" id="{8C7E2134-5F66-1147-AF7C-27E9E7DD1389}"/>
              </a:ext>
            </a:extLst>
          </p:cNvPr>
          <p:cNvSpPr txBox="1"/>
          <p:nvPr/>
        </p:nvSpPr>
        <p:spPr>
          <a:xfrm>
            <a:off x="81280" y="4425953"/>
            <a:ext cx="6665884" cy="593087"/>
          </a:xfrm>
          <a:prstGeom prst="rect">
            <a:avLst/>
          </a:prstGeom>
          <a:solidFill>
            <a:srgbClr val="273163"/>
          </a:solidFill>
          <a:ln>
            <a:solidFill>
              <a:srgbClr val="273163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эффекты</a:t>
            </a: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xmlns="" id="{638014DE-CA81-EC45-BA5F-3F11898748CF}"/>
              </a:ext>
            </a:extLst>
          </p:cNvPr>
          <p:cNvSpPr/>
          <p:nvPr/>
        </p:nvSpPr>
        <p:spPr>
          <a:xfrm>
            <a:off x="0" y="4975707"/>
            <a:ext cx="6747164" cy="1784607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Локализованы проблемы организации непрерывного повышения профессионального мастерства педагогических и управленческих кадров, включая молодых педагогов на муниципальном уровне</a:t>
            </a: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Снижается ротация педагогических и управленческих кадров</a:t>
            </a: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Наблюдается рост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закрепляемости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молодых педагогов в муниципальных системах образования системе образования</a:t>
            </a: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Наблюдается рост качества общего образования</a:t>
            </a: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24111" y="6372255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10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C4135BA1-7CF3-B930-E35F-E2E43D6DA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039" y="6131836"/>
            <a:ext cx="1046565" cy="68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1439</Words>
  <Application>Microsoft Office PowerPoint</Application>
  <PresentationFormat>Произвольный</PresentationFormat>
  <Paragraphs>250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OVR</dc:creator>
  <cp:lastModifiedBy>Юлия А. Сеничева</cp:lastModifiedBy>
  <cp:revision>55</cp:revision>
  <dcterms:modified xsi:type="dcterms:W3CDTF">2024-09-25T06:30:55Z</dcterms:modified>
</cp:coreProperties>
</file>