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2" r:id="rId2"/>
    <p:sldMasterId id="2147483754" r:id="rId3"/>
    <p:sldMasterId id="2147483766" r:id="rId4"/>
  </p:sldMasterIdLst>
  <p:notesMasterIdLst>
    <p:notesMasterId r:id="rId50"/>
  </p:notesMasterIdLst>
  <p:sldIdLst>
    <p:sldId id="762" r:id="rId5"/>
    <p:sldId id="257" r:id="rId6"/>
    <p:sldId id="820" r:id="rId7"/>
    <p:sldId id="496" r:id="rId8"/>
    <p:sldId id="424" r:id="rId9"/>
    <p:sldId id="409" r:id="rId10"/>
    <p:sldId id="261" r:id="rId11"/>
    <p:sldId id="322" r:id="rId12"/>
    <p:sldId id="325" r:id="rId13"/>
    <p:sldId id="765" r:id="rId14"/>
    <p:sldId id="767" r:id="rId15"/>
    <p:sldId id="441" r:id="rId16"/>
    <p:sldId id="1156" r:id="rId17"/>
    <p:sldId id="1158" r:id="rId18"/>
    <p:sldId id="1121" r:id="rId19"/>
    <p:sldId id="775" r:id="rId20"/>
    <p:sldId id="813" r:id="rId21"/>
    <p:sldId id="814" r:id="rId22"/>
    <p:sldId id="777" r:id="rId23"/>
    <p:sldId id="817" r:id="rId24"/>
    <p:sldId id="1157" r:id="rId25"/>
    <p:sldId id="815" r:id="rId26"/>
    <p:sldId id="1155" r:id="rId27"/>
    <p:sldId id="292" r:id="rId28"/>
    <p:sldId id="795" r:id="rId29"/>
    <p:sldId id="821" r:id="rId30"/>
    <p:sldId id="996" r:id="rId31"/>
    <p:sldId id="798" r:id="rId32"/>
    <p:sldId id="410" r:id="rId33"/>
    <p:sldId id="1117" r:id="rId34"/>
    <p:sldId id="1118" r:id="rId35"/>
    <p:sldId id="1119" r:id="rId36"/>
    <p:sldId id="789" r:id="rId37"/>
    <p:sldId id="776" r:id="rId38"/>
    <p:sldId id="1120" r:id="rId39"/>
    <p:sldId id="1146" r:id="rId40"/>
    <p:sldId id="1147" r:id="rId41"/>
    <p:sldId id="802" r:id="rId42"/>
    <p:sldId id="1148" r:id="rId43"/>
    <p:sldId id="1150" r:id="rId44"/>
    <p:sldId id="319" r:id="rId45"/>
    <p:sldId id="1151" r:id="rId46"/>
    <p:sldId id="1152" r:id="rId47"/>
    <p:sldId id="479" r:id="rId48"/>
    <p:sldId id="1145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F9C9A-7CD8-410D-B3C8-61566E2E2773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8D5C64F2-9DAD-450F-981E-771BC68543B9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Учебная деятельность</a:t>
          </a:r>
        </a:p>
      </dgm:t>
    </dgm:pt>
    <dgm:pt modelId="{6E1D1B68-CF14-41AC-81A2-AF2718EADAC7}" type="parTrans" cxnId="{1FFDC8B2-B63A-4A35-B1BB-BD6ABC71E20D}">
      <dgm:prSet/>
      <dgm:spPr/>
      <dgm:t>
        <a:bodyPr/>
        <a:lstStyle/>
        <a:p>
          <a:endParaRPr lang="ru-RU"/>
        </a:p>
      </dgm:t>
    </dgm:pt>
    <dgm:pt modelId="{E41B1BCB-ABFE-478B-96C7-2C9139A06737}" type="sibTrans" cxnId="{1FFDC8B2-B63A-4A35-B1BB-BD6ABC71E20D}">
      <dgm:prSet/>
      <dgm:spPr/>
      <dgm:t>
        <a:bodyPr/>
        <a:lstStyle/>
        <a:p>
          <a:endParaRPr lang="ru-RU"/>
        </a:p>
      </dgm:t>
    </dgm:pt>
    <dgm:pt modelId="{29F62870-AAF6-4F70-9A97-BC498314E52B}">
      <dgm:prSet phldrT="[Текст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dirty="0"/>
            <a:t>Учебная задача</a:t>
          </a:r>
        </a:p>
      </dgm:t>
    </dgm:pt>
    <dgm:pt modelId="{1ED22601-1E4F-4113-9B36-9EFEED0BB3B0}" type="parTrans" cxnId="{5B786A9F-EC66-4E7F-9C07-B27991EEFFEF}">
      <dgm:prSet/>
      <dgm:spPr/>
      <dgm:t>
        <a:bodyPr/>
        <a:lstStyle/>
        <a:p>
          <a:endParaRPr lang="ru-RU"/>
        </a:p>
      </dgm:t>
    </dgm:pt>
    <dgm:pt modelId="{6A44C635-199D-4957-B669-D3B0815CE3E4}" type="sibTrans" cxnId="{5B786A9F-EC66-4E7F-9C07-B27991EEFFEF}">
      <dgm:prSet/>
      <dgm:spPr/>
      <dgm:t>
        <a:bodyPr/>
        <a:lstStyle/>
        <a:p>
          <a:endParaRPr lang="ru-RU"/>
        </a:p>
      </dgm:t>
    </dgm:pt>
    <dgm:pt modelId="{CC983DE8-F489-4DCD-96D5-9F259C456137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Умение учиться</a:t>
          </a:r>
        </a:p>
      </dgm:t>
    </dgm:pt>
    <dgm:pt modelId="{4A3E9E24-D63C-49D5-8765-3B9984B24432}" type="parTrans" cxnId="{EB557050-1B0C-490E-9161-B3C7E71E5713}">
      <dgm:prSet/>
      <dgm:spPr/>
      <dgm:t>
        <a:bodyPr/>
        <a:lstStyle/>
        <a:p>
          <a:endParaRPr lang="ru-RU"/>
        </a:p>
      </dgm:t>
    </dgm:pt>
    <dgm:pt modelId="{5A88C824-5023-487D-BCB5-46837C398ECE}" type="sibTrans" cxnId="{EB557050-1B0C-490E-9161-B3C7E71E5713}">
      <dgm:prSet/>
      <dgm:spPr/>
      <dgm:t>
        <a:bodyPr/>
        <a:lstStyle/>
        <a:p>
          <a:endParaRPr lang="ru-RU"/>
        </a:p>
      </dgm:t>
    </dgm:pt>
    <dgm:pt modelId="{9D46E5FF-81C2-4C7B-9AA8-31F6F3F456D0}" type="pres">
      <dgm:prSet presAssocID="{D02F9C9A-7CD8-410D-B3C8-61566E2E2773}" presName="linearFlow" presStyleCnt="0">
        <dgm:presLayoutVars>
          <dgm:dir/>
          <dgm:resizeHandles val="exact"/>
        </dgm:presLayoutVars>
      </dgm:prSet>
      <dgm:spPr/>
    </dgm:pt>
    <dgm:pt modelId="{221AB476-E741-44D5-9BEA-9AB450AD69B2}" type="pres">
      <dgm:prSet presAssocID="{8D5C64F2-9DAD-450F-981E-771BC68543B9}" presName="node" presStyleLbl="node1" presStyleIdx="0" presStyleCnt="3">
        <dgm:presLayoutVars>
          <dgm:bulletEnabled val="1"/>
        </dgm:presLayoutVars>
      </dgm:prSet>
      <dgm:spPr/>
    </dgm:pt>
    <dgm:pt modelId="{BF8397C1-65A8-490A-A6BD-A6EB4EFA0F3C}" type="pres">
      <dgm:prSet presAssocID="{E41B1BCB-ABFE-478B-96C7-2C9139A06737}" presName="spacerL" presStyleCnt="0"/>
      <dgm:spPr/>
    </dgm:pt>
    <dgm:pt modelId="{1E9F7E47-F3AF-4AC4-A0A9-0DA03512DEFA}" type="pres">
      <dgm:prSet presAssocID="{E41B1BCB-ABFE-478B-96C7-2C9139A06737}" presName="sibTrans" presStyleLbl="sibTrans2D1" presStyleIdx="0" presStyleCnt="2"/>
      <dgm:spPr/>
    </dgm:pt>
    <dgm:pt modelId="{BF505988-CED4-4029-BDD5-7D6F4F989192}" type="pres">
      <dgm:prSet presAssocID="{E41B1BCB-ABFE-478B-96C7-2C9139A06737}" presName="spacerR" presStyleCnt="0"/>
      <dgm:spPr/>
    </dgm:pt>
    <dgm:pt modelId="{9052F4EA-B6AE-4256-B4FD-DAADE65F3154}" type="pres">
      <dgm:prSet presAssocID="{29F62870-AAF6-4F70-9A97-BC498314E52B}" presName="node" presStyleLbl="node1" presStyleIdx="1" presStyleCnt="3">
        <dgm:presLayoutVars>
          <dgm:bulletEnabled val="1"/>
        </dgm:presLayoutVars>
      </dgm:prSet>
      <dgm:spPr/>
    </dgm:pt>
    <dgm:pt modelId="{6149A038-0A6E-4006-8D1F-8B439353C76D}" type="pres">
      <dgm:prSet presAssocID="{6A44C635-199D-4957-B669-D3B0815CE3E4}" presName="spacerL" presStyleCnt="0"/>
      <dgm:spPr/>
    </dgm:pt>
    <dgm:pt modelId="{9221A027-25C6-485F-BE1B-EC27F2EEA181}" type="pres">
      <dgm:prSet presAssocID="{6A44C635-199D-4957-B669-D3B0815CE3E4}" presName="sibTrans" presStyleLbl="sibTrans2D1" presStyleIdx="1" presStyleCnt="2"/>
      <dgm:spPr/>
    </dgm:pt>
    <dgm:pt modelId="{668E40AF-0EEB-47C5-A378-E2F8D664F5C2}" type="pres">
      <dgm:prSet presAssocID="{6A44C635-199D-4957-B669-D3B0815CE3E4}" presName="spacerR" presStyleCnt="0"/>
      <dgm:spPr/>
    </dgm:pt>
    <dgm:pt modelId="{49F3B2C3-5959-475E-AA84-2A4D75785DF2}" type="pres">
      <dgm:prSet presAssocID="{CC983DE8-F489-4DCD-96D5-9F259C456137}" presName="node" presStyleLbl="node1" presStyleIdx="2" presStyleCnt="3">
        <dgm:presLayoutVars>
          <dgm:bulletEnabled val="1"/>
        </dgm:presLayoutVars>
      </dgm:prSet>
      <dgm:spPr/>
    </dgm:pt>
  </dgm:ptLst>
  <dgm:cxnLst>
    <dgm:cxn modelId="{950D200B-1AA4-465E-A1D6-0D5D89CC91A7}" type="presOf" srcId="{D02F9C9A-7CD8-410D-B3C8-61566E2E2773}" destId="{9D46E5FF-81C2-4C7B-9AA8-31F6F3F456D0}" srcOrd="0" destOrd="0" presId="urn:microsoft.com/office/officeart/2005/8/layout/equation1"/>
    <dgm:cxn modelId="{95C2292E-70F9-4892-9C0C-180696F2B7DA}" type="presOf" srcId="{6A44C635-199D-4957-B669-D3B0815CE3E4}" destId="{9221A027-25C6-485F-BE1B-EC27F2EEA181}" srcOrd="0" destOrd="0" presId="urn:microsoft.com/office/officeart/2005/8/layout/equation1"/>
    <dgm:cxn modelId="{BE08844E-0849-4AD6-804D-EE40EC700588}" type="presOf" srcId="{CC983DE8-F489-4DCD-96D5-9F259C456137}" destId="{49F3B2C3-5959-475E-AA84-2A4D75785DF2}" srcOrd="0" destOrd="0" presId="urn:microsoft.com/office/officeart/2005/8/layout/equation1"/>
    <dgm:cxn modelId="{EB557050-1B0C-490E-9161-B3C7E71E5713}" srcId="{D02F9C9A-7CD8-410D-B3C8-61566E2E2773}" destId="{CC983DE8-F489-4DCD-96D5-9F259C456137}" srcOrd="2" destOrd="0" parTransId="{4A3E9E24-D63C-49D5-8765-3B9984B24432}" sibTransId="{5A88C824-5023-487D-BCB5-46837C398ECE}"/>
    <dgm:cxn modelId="{73323688-8A55-4424-BA41-90C545F47332}" type="presOf" srcId="{29F62870-AAF6-4F70-9A97-BC498314E52B}" destId="{9052F4EA-B6AE-4256-B4FD-DAADE65F3154}" srcOrd="0" destOrd="0" presId="urn:microsoft.com/office/officeart/2005/8/layout/equation1"/>
    <dgm:cxn modelId="{F52ADB96-D6E6-49B7-8E7B-F5E82BE93325}" type="presOf" srcId="{8D5C64F2-9DAD-450F-981E-771BC68543B9}" destId="{221AB476-E741-44D5-9BEA-9AB450AD69B2}" srcOrd="0" destOrd="0" presId="urn:microsoft.com/office/officeart/2005/8/layout/equation1"/>
    <dgm:cxn modelId="{5B786A9F-EC66-4E7F-9C07-B27991EEFFEF}" srcId="{D02F9C9A-7CD8-410D-B3C8-61566E2E2773}" destId="{29F62870-AAF6-4F70-9A97-BC498314E52B}" srcOrd="1" destOrd="0" parTransId="{1ED22601-1E4F-4113-9B36-9EFEED0BB3B0}" sibTransId="{6A44C635-199D-4957-B669-D3B0815CE3E4}"/>
    <dgm:cxn modelId="{3B9946AE-7E28-4960-B301-A6607D81A574}" type="presOf" srcId="{E41B1BCB-ABFE-478B-96C7-2C9139A06737}" destId="{1E9F7E47-F3AF-4AC4-A0A9-0DA03512DEFA}" srcOrd="0" destOrd="0" presId="urn:microsoft.com/office/officeart/2005/8/layout/equation1"/>
    <dgm:cxn modelId="{1FFDC8B2-B63A-4A35-B1BB-BD6ABC71E20D}" srcId="{D02F9C9A-7CD8-410D-B3C8-61566E2E2773}" destId="{8D5C64F2-9DAD-450F-981E-771BC68543B9}" srcOrd="0" destOrd="0" parTransId="{6E1D1B68-CF14-41AC-81A2-AF2718EADAC7}" sibTransId="{E41B1BCB-ABFE-478B-96C7-2C9139A06737}"/>
    <dgm:cxn modelId="{314C9B59-F0EE-4E1F-866D-027D83C64D4E}" type="presParOf" srcId="{9D46E5FF-81C2-4C7B-9AA8-31F6F3F456D0}" destId="{221AB476-E741-44D5-9BEA-9AB450AD69B2}" srcOrd="0" destOrd="0" presId="urn:microsoft.com/office/officeart/2005/8/layout/equation1"/>
    <dgm:cxn modelId="{3AE02E73-DB77-4D04-9D8A-FB474FC65B66}" type="presParOf" srcId="{9D46E5FF-81C2-4C7B-9AA8-31F6F3F456D0}" destId="{BF8397C1-65A8-490A-A6BD-A6EB4EFA0F3C}" srcOrd="1" destOrd="0" presId="urn:microsoft.com/office/officeart/2005/8/layout/equation1"/>
    <dgm:cxn modelId="{DE499130-A46D-4AD2-BE19-C43D6CFB3D22}" type="presParOf" srcId="{9D46E5FF-81C2-4C7B-9AA8-31F6F3F456D0}" destId="{1E9F7E47-F3AF-4AC4-A0A9-0DA03512DEFA}" srcOrd="2" destOrd="0" presId="urn:microsoft.com/office/officeart/2005/8/layout/equation1"/>
    <dgm:cxn modelId="{055231BF-586A-42D1-BD5B-37EEAFF35D6E}" type="presParOf" srcId="{9D46E5FF-81C2-4C7B-9AA8-31F6F3F456D0}" destId="{BF505988-CED4-4029-BDD5-7D6F4F989192}" srcOrd="3" destOrd="0" presId="urn:microsoft.com/office/officeart/2005/8/layout/equation1"/>
    <dgm:cxn modelId="{7E2CC8B8-FF29-4E26-9844-FC93F8F94761}" type="presParOf" srcId="{9D46E5FF-81C2-4C7B-9AA8-31F6F3F456D0}" destId="{9052F4EA-B6AE-4256-B4FD-DAADE65F3154}" srcOrd="4" destOrd="0" presId="urn:microsoft.com/office/officeart/2005/8/layout/equation1"/>
    <dgm:cxn modelId="{743808BF-C7B7-4143-8AD0-92DADB006947}" type="presParOf" srcId="{9D46E5FF-81C2-4C7B-9AA8-31F6F3F456D0}" destId="{6149A038-0A6E-4006-8D1F-8B439353C76D}" srcOrd="5" destOrd="0" presId="urn:microsoft.com/office/officeart/2005/8/layout/equation1"/>
    <dgm:cxn modelId="{9185D6C6-5F10-43E9-A770-98DAF2F68B9F}" type="presParOf" srcId="{9D46E5FF-81C2-4C7B-9AA8-31F6F3F456D0}" destId="{9221A027-25C6-485F-BE1B-EC27F2EEA181}" srcOrd="6" destOrd="0" presId="urn:microsoft.com/office/officeart/2005/8/layout/equation1"/>
    <dgm:cxn modelId="{0E935689-A6DB-4041-8BED-11DCBCD8D590}" type="presParOf" srcId="{9D46E5FF-81C2-4C7B-9AA8-31F6F3F456D0}" destId="{668E40AF-0EEB-47C5-A378-E2F8D664F5C2}" srcOrd="7" destOrd="0" presId="urn:microsoft.com/office/officeart/2005/8/layout/equation1"/>
    <dgm:cxn modelId="{4F856526-D3DC-4403-9DB8-0C974E4AB08D}" type="presParOf" srcId="{9D46E5FF-81C2-4C7B-9AA8-31F6F3F456D0}" destId="{49F3B2C3-5959-475E-AA84-2A4D75785DF2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F9C9A-7CD8-410D-B3C8-61566E2E2773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8D5C64F2-9DAD-450F-981E-771BC68543B9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Учебная деятельность</a:t>
          </a:r>
        </a:p>
      </dgm:t>
    </dgm:pt>
    <dgm:pt modelId="{6E1D1B68-CF14-41AC-81A2-AF2718EADAC7}" type="parTrans" cxnId="{1FFDC8B2-B63A-4A35-B1BB-BD6ABC71E20D}">
      <dgm:prSet/>
      <dgm:spPr/>
      <dgm:t>
        <a:bodyPr/>
        <a:lstStyle/>
        <a:p>
          <a:endParaRPr lang="ru-RU"/>
        </a:p>
      </dgm:t>
    </dgm:pt>
    <dgm:pt modelId="{E41B1BCB-ABFE-478B-96C7-2C9139A06737}" type="sibTrans" cxnId="{1FFDC8B2-B63A-4A35-B1BB-BD6ABC71E20D}">
      <dgm:prSet/>
      <dgm:spPr/>
      <dgm:t>
        <a:bodyPr/>
        <a:lstStyle/>
        <a:p>
          <a:endParaRPr lang="ru-RU"/>
        </a:p>
      </dgm:t>
    </dgm:pt>
    <dgm:pt modelId="{29F62870-AAF6-4F70-9A97-BC498314E52B}">
      <dgm:prSet phldrT="[Текст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dirty="0"/>
            <a:t>Учебная задача</a:t>
          </a:r>
        </a:p>
      </dgm:t>
    </dgm:pt>
    <dgm:pt modelId="{1ED22601-1E4F-4113-9B36-9EFEED0BB3B0}" type="parTrans" cxnId="{5B786A9F-EC66-4E7F-9C07-B27991EEFFEF}">
      <dgm:prSet/>
      <dgm:spPr/>
      <dgm:t>
        <a:bodyPr/>
        <a:lstStyle/>
        <a:p>
          <a:endParaRPr lang="ru-RU"/>
        </a:p>
      </dgm:t>
    </dgm:pt>
    <dgm:pt modelId="{6A44C635-199D-4957-B669-D3B0815CE3E4}" type="sibTrans" cxnId="{5B786A9F-EC66-4E7F-9C07-B27991EEFFEF}">
      <dgm:prSet/>
      <dgm:spPr/>
      <dgm:t>
        <a:bodyPr/>
        <a:lstStyle/>
        <a:p>
          <a:endParaRPr lang="ru-RU"/>
        </a:p>
      </dgm:t>
    </dgm:pt>
    <dgm:pt modelId="{CC983DE8-F489-4DCD-96D5-9F259C456137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Умение учиться</a:t>
          </a:r>
        </a:p>
      </dgm:t>
    </dgm:pt>
    <dgm:pt modelId="{4A3E9E24-D63C-49D5-8765-3B9984B24432}" type="parTrans" cxnId="{EB557050-1B0C-490E-9161-B3C7E71E5713}">
      <dgm:prSet/>
      <dgm:spPr/>
      <dgm:t>
        <a:bodyPr/>
        <a:lstStyle/>
        <a:p>
          <a:endParaRPr lang="ru-RU"/>
        </a:p>
      </dgm:t>
    </dgm:pt>
    <dgm:pt modelId="{5A88C824-5023-487D-BCB5-46837C398ECE}" type="sibTrans" cxnId="{EB557050-1B0C-490E-9161-B3C7E71E5713}">
      <dgm:prSet/>
      <dgm:spPr/>
      <dgm:t>
        <a:bodyPr/>
        <a:lstStyle/>
        <a:p>
          <a:endParaRPr lang="ru-RU"/>
        </a:p>
      </dgm:t>
    </dgm:pt>
    <dgm:pt modelId="{9D46E5FF-81C2-4C7B-9AA8-31F6F3F456D0}" type="pres">
      <dgm:prSet presAssocID="{D02F9C9A-7CD8-410D-B3C8-61566E2E2773}" presName="linearFlow" presStyleCnt="0">
        <dgm:presLayoutVars>
          <dgm:dir/>
          <dgm:resizeHandles val="exact"/>
        </dgm:presLayoutVars>
      </dgm:prSet>
      <dgm:spPr/>
    </dgm:pt>
    <dgm:pt modelId="{221AB476-E741-44D5-9BEA-9AB450AD69B2}" type="pres">
      <dgm:prSet presAssocID="{8D5C64F2-9DAD-450F-981E-771BC68543B9}" presName="node" presStyleLbl="node1" presStyleIdx="0" presStyleCnt="3">
        <dgm:presLayoutVars>
          <dgm:bulletEnabled val="1"/>
        </dgm:presLayoutVars>
      </dgm:prSet>
      <dgm:spPr/>
    </dgm:pt>
    <dgm:pt modelId="{BF8397C1-65A8-490A-A6BD-A6EB4EFA0F3C}" type="pres">
      <dgm:prSet presAssocID="{E41B1BCB-ABFE-478B-96C7-2C9139A06737}" presName="spacerL" presStyleCnt="0"/>
      <dgm:spPr/>
    </dgm:pt>
    <dgm:pt modelId="{1E9F7E47-F3AF-4AC4-A0A9-0DA03512DEFA}" type="pres">
      <dgm:prSet presAssocID="{E41B1BCB-ABFE-478B-96C7-2C9139A06737}" presName="sibTrans" presStyleLbl="sibTrans2D1" presStyleIdx="0" presStyleCnt="2"/>
      <dgm:spPr/>
    </dgm:pt>
    <dgm:pt modelId="{BF505988-CED4-4029-BDD5-7D6F4F989192}" type="pres">
      <dgm:prSet presAssocID="{E41B1BCB-ABFE-478B-96C7-2C9139A06737}" presName="spacerR" presStyleCnt="0"/>
      <dgm:spPr/>
    </dgm:pt>
    <dgm:pt modelId="{9052F4EA-B6AE-4256-B4FD-DAADE65F3154}" type="pres">
      <dgm:prSet presAssocID="{29F62870-AAF6-4F70-9A97-BC498314E52B}" presName="node" presStyleLbl="node1" presStyleIdx="1" presStyleCnt="3">
        <dgm:presLayoutVars>
          <dgm:bulletEnabled val="1"/>
        </dgm:presLayoutVars>
      </dgm:prSet>
      <dgm:spPr/>
    </dgm:pt>
    <dgm:pt modelId="{6149A038-0A6E-4006-8D1F-8B439353C76D}" type="pres">
      <dgm:prSet presAssocID="{6A44C635-199D-4957-B669-D3B0815CE3E4}" presName="spacerL" presStyleCnt="0"/>
      <dgm:spPr/>
    </dgm:pt>
    <dgm:pt modelId="{9221A027-25C6-485F-BE1B-EC27F2EEA181}" type="pres">
      <dgm:prSet presAssocID="{6A44C635-199D-4957-B669-D3B0815CE3E4}" presName="sibTrans" presStyleLbl="sibTrans2D1" presStyleIdx="1" presStyleCnt="2"/>
      <dgm:spPr/>
    </dgm:pt>
    <dgm:pt modelId="{668E40AF-0EEB-47C5-A378-E2F8D664F5C2}" type="pres">
      <dgm:prSet presAssocID="{6A44C635-199D-4957-B669-D3B0815CE3E4}" presName="spacerR" presStyleCnt="0"/>
      <dgm:spPr/>
    </dgm:pt>
    <dgm:pt modelId="{49F3B2C3-5959-475E-AA84-2A4D75785DF2}" type="pres">
      <dgm:prSet presAssocID="{CC983DE8-F489-4DCD-96D5-9F259C456137}" presName="node" presStyleLbl="node1" presStyleIdx="2" presStyleCnt="3">
        <dgm:presLayoutVars>
          <dgm:bulletEnabled val="1"/>
        </dgm:presLayoutVars>
      </dgm:prSet>
      <dgm:spPr/>
    </dgm:pt>
  </dgm:ptLst>
  <dgm:cxnLst>
    <dgm:cxn modelId="{950D200B-1AA4-465E-A1D6-0D5D89CC91A7}" type="presOf" srcId="{D02F9C9A-7CD8-410D-B3C8-61566E2E2773}" destId="{9D46E5FF-81C2-4C7B-9AA8-31F6F3F456D0}" srcOrd="0" destOrd="0" presId="urn:microsoft.com/office/officeart/2005/8/layout/equation1"/>
    <dgm:cxn modelId="{95C2292E-70F9-4892-9C0C-180696F2B7DA}" type="presOf" srcId="{6A44C635-199D-4957-B669-D3B0815CE3E4}" destId="{9221A027-25C6-485F-BE1B-EC27F2EEA181}" srcOrd="0" destOrd="0" presId="urn:microsoft.com/office/officeart/2005/8/layout/equation1"/>
    <dgm:cxn modelId="{BE08844E-0849-4AD6-804D-EE40EC700588}" type="presOf" srcId="{CC983DE8-F489-4DCD-96D5-9F259C456137}" destId="{49F3B2C3-5959-475E-AA84-2A4D75785DF2}" srcOrd="0" destOrd="0" presId="urn:microsoft.com/office/officeart/2005/8/layout/equation1"/>
    <dgm:cxn modelId="{EB557050-1B0C-490E-9161-B3C7E71E5713}" srcId="{D02F9C9A-7CD8-410D-B3C8-61566E2E2773}" destId="{CC983DE8-F489-4DCD-96D5-9F259C456137}" srcOrd="2" destOrd="0" parTransId="{4A3E9E24-D63C-49D5-8765-3B9984B24432}" sibTransId="{5A88C824-5023-487D-BCB5-46837C398ECE}"/>
    <dgm:cxn modelId="{73323688-8A55-4424-BA41-90C545F47332}" type="presOf" srcId="{29F62870-AAF6-4F70-9A97-BC498314E52B}" destId="{9052F4EA-B6AE-4256-B4FD-DAADE65F3154}" srcOrd="0" destOrd="0" presId="urn:microsoft.com/office/officeart/2005/8/layout/equation1"/>
    <dgm:cxn modelId="{F52ADB96-D6E6-49B7-8E7B-F5E82BE93325}" type="presOf" srcId="{8D5C64F2-9DAD-450F-981E-771BC68543B9}" destId="{221AB476-E741-44D5-9BEA-9AB450AD69B2}" srcOrd="0" destOrd="0" presId="urn:microsoft.com/office/officeart/2005/8/layout/equation1"/>
    <dgm:cxn modelId="{5B786A9F-EC66-4E7F-9C07-B27991EEFFEF}" srcId="{D02F9C9A-7CD8-410D-B3C8-61566E2E2773}" destId="{29F62870-AAF6-4F70-9A97-BC498314E52B}" srcOrd="1" destOrd="0" parTransId="{1ED22601-1E4F-4113-9B36-9EFEED0BB3B0}" sibTransId="{6A44C635-199D-4957-B669-D3B0815CE3E4}"/>
    <dgm:cxn modelId="{3B9946AE-7E28-4960-B301-A6607D81A574}" type="presOf" srcId="{E41B1BCB-ABFE-478B-96C7-2C9139A06737}" destId="{1E9F7E47-F3AF-4AC4-A0A9-0DA03512DEFA}" srcOrd="0" destOrd="0" presId="urn:microsoft.com/office/officeart/2005/8/layout/equation1"/>
    <dgm:cxn modelId="{1FFDC8B2-B63A-4A35-B1BB-BD6ABC71E20D}" srcId="{D02F9C9A-7CD8-410D-B3C8-61566E2E2773}" destId="{8D5C64F2-9DAD-450F-981E-771BC68543B9}" srcOrd="0" destOrd="0" parTransId="{6E1D1B68-CF14-41AC-81A2-AF2718EADAC7}" sibTransId="{E41B1BCB-ABFE-478B-96C7-2C9139A06737}"/>
    <dgm:cxn modelId="{314C9B59-F0EE-4E1F-866D-027D83C64D4E}" type="presParOf" srcId="{9D46E5FF-81C2-4C7B-9AA8-31F6F3F456D0}" destId="{221AB476-E741-44D5-9BEA-9AB450AD69B2}" srcOrd="0" destOrd="0" presId="urn:microsoft.com/office/officeart/2005/8/layout/equation1"/>
    <dgm:cxn modelId="{3AE02E73-DB77-4D04-9D8A-FB474FC65B66}" type="presParOf" srcId="{9D46E5FF-81C2-4C7B-9AA8-31F6F3F456D0}" destId="{BF8397C1-65A8-490A-A6BD-A6EB4EFA0F3C}" srcOrd="1" destOrd="0" presId="urn:microsoft.com/office/officeart/2005/8/layout/equation1"/>
    <dgm:cxn modelId="{DE499130-A46D-4AD2-BE19-C43D6CFB3D22}" type="presParOf" srcId="{9D46E5FF-81C2-4C7B-9AA8-31F6F3F456D0}" destId="{1E9F7E47-F3AF-4AC4-A0A9-0DA03512DEFA}" srcOrd="2" destOrd="0" presId="urn:microsoft.com/office/officeart/2005/8/layout/equation1"/>
    <dgm:cxn modelId="{055231BF-586A-42D1-BD5B-37EEAFF35D6E}" type="presParOf" srcId="{9D46E5FF-81C2-4C7B-9AA8-31F6F3F456D0}" destId="{BF505988-CED4-4029-BDD5-7D6F4F989192}" srcOrd="3" destOrd="0" presId="urn:microsoft.com/office/officeart/2005/8/layout/equation1"/>
    <dgm:cxn modelId="{7E2CC8B8-FF29-4E26-9844-FC93F8F94761}" type="presParOf" srcId="{9D46E5FF-81C2-4C7B-9AA8-31F6F3F456D0}" destId="{9052F4EA-B6AE-4256-B4FD-DAADE65F3154}" srcOrd="4" destOrd="0" presId="urn:microsoft.com/office/officeart/2005/8/layout/equation1"/>
    <dgm:cxn modelId="{743808BF-C7B7-4143-8AD0-92DADB006947}" type="presParOf" srcId="{9D46E5FF-81C2-4C7B-9AA8-31F6F3F456D0}" destId="{6149A038-0A6E-4006-8D1F-8B439353C76D}" srcOrd="5" destOrd="0" presId="urn:microsoft.com/office/officeart/2005/8/layout/equation1"/>
    <dgm:cxn modelId="{9185D6C6-5F10-43E9-A770-98DAF2F68B9F}" type="presParOf" srcId="{9D46E5FF-81C2-4C7B-9AA8-31F6F3F456D0}" destId="{9221A027-25C6-485F-BE1B-EC27F2EEA181}" srcOrd="6" destOrd="0" presId="urn:microsoft.com/office/officeart/2005/8/layout/equation1"/>
    <dgm:cxn modelId="{0E935689-A6DB-4041-8BED-11DCBCD8D590}" type="presParOf" srcId="{9D46E5FF-81C2-4C7B-9AA8-31F6F3F456D0}" destId="{668E40AF-0EEB-47C5-A378-E2F8D664F5C2}" srcOrd="7" destOrd="0" presId="urn:microsoft.com/office/officeart/2005/8/layout/equation1"/>
    <dgm:cxn modelId="{4F856526-D3DC-4403-9DB8-0C974E4AB08D}" type="presParOf" srcId="{9D46E5FF-81C2-4C7B-9AA8-31F6F3F456D0}" destId="{49F3B2C3-5959-475E-AA84-2A4D75785DF2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AF07E0-1157-4A85-9D2D-3AE8F8AFCB8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D510EAF-2A17-4623-9B0A-CBF470EAB2C9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поиск</a:t>
          </a:r>
        </a:p>
      </dgm:t>
    </dgm:pt>
    <dgm:pt modelId="{967319F3-0F50-442B-8F06-2B3570B02E75}" type="parTrans" cxnId="{18AA7F37-4326-4E50-8844-249AC47C3E74}">
      <dgm:prSet/>
      <dgm:spPr/>
      <dgm:t>
        <a:bodyPr/>
        <a:lstStyle/>
        <a:p>
          <a:endParaRPr lang="ru-RU"/>
        </a:p>
      </dgm:t>
    </dgm:pt>
    <dgm:pt modelId="{354B5352-09AE-4B30-9094-CC8885D44E9C}" type="sibTrans" cxnId="{18AA7F37-4326-4E50-8844-249AC47C3E74}">
      <dgm:prSet/>
      <dgm:spPr/>
      <dgm:t>
        <a:bodyPr/>
        <a:lstStyle/>
        <a:p>
          <a:endParaRPr lang="ru-RU"/>
        </a:p>
      </dgm:t>
    </dgm:pt>
    <dgm:pt modelId="{E552E434-FC32-4384-8EFF-56D4CF2173B4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/>
            <a:t>Решение</a:t>
          </a:r>
        </a:p>
      </dgm:t>
    </dgm:pt>
    <dgm:pt modelId="{FC28C50F-F524-4AFE-8D17-5242F1864A67}" type="parTrans" cxnId="{5DB5F706-72DC-4E09-B127-2DC616FB30CD}">
      <dgm:prSet/>
      <dgm:spPr/>
      <dgm:t>
        <a:bodyPr/>
        <a:lstStyle/>
        <a:p>
          <a:endParaRPr lang="ru-RU"/>
        </a:p>
      </dgm:t>
    </dgm:pt>
    <dgm:pt modelId="{2F4DD899-DBA7-4419-8FC2-664C76D5F9FB}" type="sibTrans" cxnId="{5DB5F706-72DC-4E09-B127-2DC616FB30CD}">
      <dgm:prSet/>
      <dgm:spPr/>
      <dgm:t>
        <a:bodyPr/>
        <a:lstStyle/>
        <a:p>
          <a:endParaRPr lang="ru-RU"/>
        </a:p>
      </dgm:t>
    </dgm:pt>
    <dgm:pt modelId="{27E3B8EC-84A7-4997-B9A2-BDA10C3CBD99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Проблема</a:t>
          </a:r>
        </a:p>
      </dgm:t>
    </dgm:pt>
    <dgm:pt modelId="{D6BADDA6-5651-4EB2-AE46-041F7DAEF3F7}" type="parTrans" cxnId="{25FC239B-BFB5-4283-9F29-58191CF5B991}">
      <dgm:prSet/>
      <dgm:spPr/>
      <dgm:t>
        <a:bodyPr/>
        <a:lstStyle/>
        <a:p>
          <a:endParaRPr lang="ru-RU"/>
        </a:p>
      </dgm:t>
    </dgm:pt>
    <dgm:pt modelId="{296A3FF9-FA3A-41BC-8BF5-65FF59275C26}" type="sibTrans" cxnId="{25FC239B-BFB5-4283-9F29-58191CF5B991}">
      <dgm:prSet/>
      <dgm:spPr/>
      <dgm:t>
        <a:bodyPr/>
        <a:lstStyle/>
        <a:p>
          <a:endParaRPr lang="ru-RU"/>
        </a:p>
      </dgm:t>
    </dgm:pt>
    <dgm:pt modelId="{D2F8E077-72F9-4307-8800-A56D7AFAE71D}" type="pres">
      <dgm:prSet presAssocID="{94AF07E0-1157-4A85-9D2D-3AE8F8AFCB89}" presName="compositeShape" presStyleCnt="0">
        <dgm:presLayoutVars>
          <dgm:chMax val="7"/>
          <dgm:dir/>
          <dgm:resizeHandles val="exact"/>
        </dgm:presLayoutVars>
      </dgm:prSet>
      <dgm:spPr/>
    </dgm:pt>
    <dgm:pt modelId="{5135E923-7588-4311-A800-E614DF01A340}" type="pres">
      <dgm:prSet presAssocID="{94AF07E0-1157-4A85-9D2D-3AE8F8AFCB89}" presName="wedge1" presStyleLbl="node1" presStyleIdx="0" presStyleCnt="3"/>
      <dgm:spPr/>
    </dgm:pt>
    <dgm:pt modelId="{AAE19346-86DB-486E-9794-3DA7FC95BAE8}" type="pres">
      <dgm:prSet presAssocID="{94AF07E0-1157-4A85-9D2D-3AE8F8AFCB89}" presName="dummy1a" presStyleCnt="0"/>
      <dgm:spPr/>
    </dgm:pt>
    <dgm:pt modelId="{0D234A83-7C78-40D9-B49B-F3B21F7CA83B}" type="pres">
      <dgm:prSet presAssocID="{94AF07E0-1157-4A85-9D2D-3AE8F8AFCB89}" presName="dummy1b" presStyleCnt="0"/>
      <dgm:spPr/>
    </dgm:pt>
    <dgm:pt modelId="{5A550FB7-4A29-4491-8303-437843F0956E}" type="pres">
      <dgm:prSet presAssocID="{94AF07E0-1157-4A85-9D2D-3AE8F8AFCB8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B714AA-2185-473E-8004-C07C865F21E3}" type="pres">
      <dgm:prSet presAssocID="{94AF07E0-1157-4A85-9D2D-3AE8F8AFCB89}" presName="wedge2" presStyleLbl="node1" presStyleIdx="1" presStyleCnt="3"/>
      <dgm:spPr/>
    </dgm:pt>
    <dgm:pt modelId="{EC8AEDAA-B147-4360-829A-7578AE454ED7}" type="pres">
      <dgm:prSet presAssocID="{94AF07E0-1157-4A85-9D2D-3AE8F8AFCB89}" presName="dummy2a" presStyleCnt="0"/>
      <dgm:spPr/>
    </dgm:pt>
    <dgm:pt modelId="{B344AB3C-F746-424D-BCA5-8B7D9B71D7E8}" type="pres">
      <dgm:prSet presAssocID="{94AF07E0-1157-4A85-9D2D-3AE8F8AFCB89}" presName="dummy2b" presStyleCnt="0"/>
      <dgm:spPr/>
    </dgm:pt>
    <dgm:pt modelId="{2838BD37-9CF6-4D8D-BECE-34BCD68AA9B0}" type="pres">
      <dgm:prSet presAssocID="{94AF07E0-1157-4A85-9D2D-3AE8F8AFCB8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3BD46A4-CB0A-4596-A8D0-229464041B13}" type="pres">
      <dgm:prSet presAssocID="{94AF07E0-1157-4A85-9D2D-3AE8F8AFCB89}" presName="wedge3" presStyleLbl="node1" presStyleIdx="2" presStyleCnt="3" custLinFactNeighborX="-512" custLinFactNeighborY="912"/>
      <dgm:spPr/>
    </dgm:pt>
    <dgm:pt modelId="{EBD0E7AD-00D1-40DB-B741-97D854E4F57D}" type="pres">
      <dgm:prSet presAssocID="{94AF07E0-1157-4A85-9D2D-3AE8F8AFCB89}" presName="dummy3a" presStyleCnt="0"/>
      <dgm:spPr/>
    </dgm:pt>
    <dgm:pt modelId="{C10FB577-47D6-4E63-B6B8-CE9F2D182CFE}" type="pres">
      <dgm:prSet presAssocID="{94AF07E0-1157-4A85-9D2D-3AE8F8AFCB89}" presName="dummy3b" presStyleCnt="0"/>
      <dgm:spPr/>
    </dgm:pt>
    <dgm:pt modelId="{80042F74-A859-4A06-ABB7-C60341EBE9DA}" type="pres">
      <dgm:prSet presAssocID="{94AF07E0-1157-4A85-9D2D-3AE8F8AFCB8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8147637-8981-4213-8BB6-2C27DFBF88D5}" type="pres">
      <dgm:prSet presAssocID="{354B5352-09AE-4B30-9094-CC8885D44E9C}" presName="arrowWedge1" presStyleLbl="fgSibTrans2D1" presStyleIdx="0" presStyleCnt="3" custLinFactNeighborX="8693" custLinFactNeighborY="1715"/>
      <dgm:spPr/>
    </dgm:pt>
    <dgm:pt modelId="{5902CEF4-6733-41E0-92D3-ECB5F5F0E4AE}" type="pres">
      <dgm:prSet presAssocID="{2F4DD899-DBA7-4419-8FC2-664C76D5F9FB}" presName="arrowWedge2" presStyleLbl="fgSibTrans2D1" presStyleIdx="1" presStyleCnt="3" custLinFactNeighborX="16464" custLinFactNeighborY="18712"/>
      <dgm:spPr/>
    </dgm:pt>
    <dgm:pt modelId="{17D5E0A0-7458-47CF-A89B-58230429CC59}" type="pres">
      <dgm:prSet presAssocID="{296A3FF9-FA3A-41BC-8BF5-65FF59275C26}" presName="arrowWedge3" presStyleLbl="fgSibTrans2D1" presStyleIdx="2" presStyleCnt="3" custLinFactNeighborX="-10377" custLinFactNeighborY="2944"/>
      <dgm:spPr/>
    </dgm:pt>
  </dgm:ptLst>
  <dgm:cxnLst>
    <dgm:cxn modelId="{5DB5F706-72DC-4E09-B127-2DC616FB30CD}" srcId="{94AF07E0-1157-4A85-9D2D-3AE8F8AFCB89}" destId="{E552E434-FC32-4384-8EFF-56D4CF2173B4}" srcOrd="1" destOrd="0" parTransId="{FC28C50F-F524-4AFE-8D17-5242F1864A67}" sibTransId="{2F4DD899-DBA7-4419-8FC2-664C76D5F9FB}"/>
    <dgm:cxn modelId="{3B889B2E-89BB-45EB-8668-8DED3DF27CD6}" type="presOf" srcId="{BD510EAF-2A17-4623-9B0A-CBF470EAB2C9}" destId="{5A550FB7-4A29-4491-8303-437843F0956E}" srcOrd="1" destOrd="0" presId="urn:microsoft.com/office/officeart/2005/8/layout/cycle8"/>
    <dgm:cxn modelId="{18AA7F37-4326-4E50-8844-249AC47C3E74}" srcId="{94AF07E0-1157-4A85-9D2D-3AE8F8AFCB89}" destId="{BD510EAF-2A17-4623-9B0A-CBF470EAB2C9}" srcOrd="0" destOrd="0" parTransId="{967319F3-0F50-442B-8F06-2B3570B02E75}" sibTransId="{354B5352-09AE-4B30-9094-CC8885D44E9C}"/>
    <dgm:cxn modelId="{BC666E3C-3BE0-4D42-9B49-781E0C75D580}" type="presOf" srcId="{27E3B8EC-84A7-4997-B9A2-BDA10C3CBD99}" destId="{80042F74-A859-4A06-ABB7-C60341EBE9DA}" srcOrd="1" destOrd="0" presId="urn:microsoft.com/office/officeart/2005/8/layout/cycle8"/>
    <dgm:cxn modelId="{DDDFEA4D-8C5E-458D-9A63-CE53B7571097}" type="presOf" srcId="{27E3B8EC-84A7-4997-B9A2-BDA10C3CBD99}" destId="{F3BD46A4-CB0A-4596-A8D0-229464041B13}" srcOrd="0" destOrd="0" presId="urn:microsoft.com/office/officeart/2005/8/layout/cycle8"/>
    <dgm:cxn modelId="{66BBA94E-7D63-4CDA-820D-CA6668344781}" type="presOf" srcId="{BD510EAF-2A17-4623-9B0A-CBF470EAB2C9}" destId="{5135E923-7588-4311-A800-E614DF01A340}" srcOrd="0" destOrd="0" presId="urn:microsoft.com/office/officeart/2005/8/layout/cycle8"/>
    <dgm:cxn modelId="{25FC239B-BFB5-4283-9F29-58191CF5B991}" srcId="{94AF07E0-1157-4A85-9D2D-3AE8F8AFCB89}" destId="{27E3B8EC-84A7-4997-B9A2-BDA10C3CBD99}" srcOrd="2" destOrd="0" parTransId="{D6BADDA6-5651-4EB2-AE46-041F7DAEF3F7}" sibTransId="{296A3FF9-FA3A-41BC-8BF5-65FF59275C26}"/>
    <dgm:cxn modelId="{D7A9349D-8375-4F7E-BF10-B2848247BA39}" type="presOf" srcId="{94AF07E0-1157-4A85-9D2D-3AE8F8AFCB89}" destId="{D2F8E077-72F9-4307-8800-A56D7AFAE71D}" srcOrd="0" destOrd="0" presId="urn:microsoft.com/office/officeart/2005/8/layout/cycle8"/>
    <dgm:cxn modelId="{723E7ABD-1740-464C-975B-5F7C738F2222}" type="presOf" srcId="{E552E434-FC32-4384-8EFF-56D4CF2173B4}" destId="{2838BD37-9CF6-4D8D-BECE-34BCD68AA9B0}" srcOrd="1" destOrd="0" presId="urn:microsoft.com/office/officeart/2005/8/layout/cycle8"/>
    <dgm:cxn modelId="{E9B7E9BE-5D21-4823-8FD1-CC3EB6E0DA6F}" type="presOf" srcId="{E552E434-FC32-4384-8EFF-56D4CF2173B4}" destId="{1BB714AA-2185-473E-8004-C07C865F21E3}" srcOrd="0" destOrd="0" presId="urn:microsoft.com/office/officeart/2005/8/layout/cycle8"/>
    <dgm:cxn modelId="{B164C455-639B-4D9F-8EC6-2C7C17A8A260}" type="presParOf" srcId="{D2F8E077-72F9-4307-8800-A56D7AFAE71D}" destId="{5135E923-7588-4311-A800-E614DF01A340}" srcOrd="0" destOrd="0" presId="urn:microsoft.com/office/officeart/2005/8/layout/cycle8"/>
    <dgm:cxn modelId="{F20DD7B0-3D83-463D-A83B-4273917D555E}" type="presParOf" srcId="{D2F8E077-72F9-4307-8800-A56D7AFAE71D}" destId="{AAE19346-86DB-486E-9794-3DA7FC95BAE8}" srcOrd="1" destOrd="0" presId="urn:microsoft.com/office/officeart/2005/8/layout/cycle8"/>
    <dgm:cxn modelId="{FF102679-ABE4-4F64-92F1-5B072B488EC3}" type="presParOf" srcId="{D2F8E077-72F9-4307-8800-A56D7AFAE71D}" destId="{0D234A83-7C78-40D9-B49B-F3B21F7CA83B}" srcOrd="2" destOrd="0" presId="urn:microsoft.com/office/officeart/2005/8/layout/cycle8"/>
    <dgm:cxn modelId="{76EED974-2776-4A0E-AA35-7E630A9AAF42}" type="presParOf" srcId="{D2F8E077-72F9-4307-8800-A56D7AFAE71D}" destId="{5A550FB7-4A29-4491-8303-437843F0956E}" srcOrd="3" destOrd="0" presId="urn:microsoft.com/office/officeart/2005/8/layout/cycle8"/>
    <dgm:cxn modelId="{16543C61-9A82-4787-B488-41455C30CB9F}" type="presParOf" srcId="{D2F8E077-72F9-4307-8800-A56D7AFAE71D}" destId="{1BB714AA-2185-473E-8004-C07C865F21E3}" srcOrd="4" destOrd="0" presId="urn:microsoft.com/office/officeart/2005/8/layout/cycle8"/>
    <dgm:cxn modelId="{D0A673F6-0103-4BC9-B086-607B18FAA396}" type="presParOf" srcId="{D2F8E077-72F9-4307-8800-A56D7AFAE71D}" destId="{EC8AEDAA-B147-4360-829A-7578AE454ED7}" srcOrd="5" destOrd="0" presId="urn:microsoft.com/office/officeart/2005/8/layout/cycle8"/>
    <dgm:cxn modelId="{6E3C696B-C765-427D-A9F6-187E3DDD40D1}" type="presParOf" srcId="{D2F8E077-72F9-4307-8800-A56D7AFAE71D}" destId="{B344AB3C-F746-424D-BCA5-8B7D9B71D7E8}" srcOrd="6" destOrd="0" presId="urn:microsoft.com/office/officeart/2005/8/layout/cycle8"/>
    <dgm:cxn modelId="{A46DCCDE-81B6-4ED6-837F-5EEC6448C0B3}" type="presParOf" srcId="{D2F8E077-72F9-4307-8800-A56D7AFAE71D}" destId="{2838BD37-9CF6-4D8D-BECE-34BCD68AA9B0}" srcOrd="7" destOrd="0" presId="urn:microsoft.com/office/officeart/2005/8/layout/cycle8"/>
    <dgm:cxn modelId="{0F3A6E30-E706-4002-B7C9-56CBD086D156}" type="presParOf" srcId="{D2F8E077-72F9-4307-8800-A56D7AFAE71D}" destId="{F3BD46A4-CB0A-4596-A8D0-229464041B13}" srcOrd="8" destOrd="0" presId="urn:microsoft.com/office/officeart/2005/8/layout/cycle8"/>
    <dgm:cxn modelId="{0A671317-E166-4283-A97A-8C1D2A96FB9F}" type="presParOf" srcId="{D2F8E077-72F9-4307-8800-A56D7AFAE71D}" destId="{EBD0E7AD-00D1-40DB-B741-97D854E4F57D}" srcOrd="9" destOrd="0" presId="urn:microsoft.com/office/officeart/2005/8/layout/cycle8"/>
    <dgm:cxn modelId="{FED0BC1E-1CED-486E-9C53-05A5E2FDC173}" type="presParOf" srcId="{D2F8E077-72F9-4307-8800-A56D7AFAE71D}" destId="{C10FB577-47D6-4E63-B6B8-CE9F2D182CFE}" srcOrd="10" destOrd="0" presId="urn:microsoft.com/office/officeart/2005/8/layout/cycle8"/>
    <dgm:cxn modelId="{AB3E8EB9-D1F6-48E5-81F7-8CF77D26B87B}" type="presParOf" srcId="{D2F8E077-72F9-4307-8800-A56D7AFAE71D}" destId="{80042F74-A859-4A06-ABB7-C60341EBE9DA}" srcOrd="11" destOrd="0" presId="urn:microsoft.com/office/officeart/2005/8/layout/cycle8"/>
    <dgm:cxn modelId="{0CE210FB-2861-4D1A-A6FA-CD2E9C22D3E5}" type="presParOf" srcId="{D2F8E077-72F9-4307-8800-A56D7AFAE71D}" destId="{E8147637-8981-4213-8BB6-2C27DFBF88D5}" srcOrd="12" destOrd="0" presId="urn:microsoft.com/office/officeart/2005/8/layout/cycle8"/>
    <dgm:cxn modelId="{62BE0C10-5E6C-419C-850B-16423AFE2628}" type="presParOf" srcId="{D2F8E077-72F9-4307-8800-A56D7AFAE71D}" destId="{5902CEF4-6733-41E0-92D3-ECB5F5F0E4AE}" srcOrd="13" destOrd="0" presId="urn:microsoft.com/office/officeart/2005/8/layout/cycle8"/>
    <dgm:cxn modelId="{6D735CC9-1C87-4CCF-8827-102B1BD94BFB}" type="presParOf" srcId="{D2F8E077-72F9-4307-8800-A56D7AFAE71D}" destId="{17D5E0A0-7458-47CF-A89B-58230429CC59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DFF826-24B2-4137-8CCF-BF3830B1DDB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10AEC5-D940-4E79-9431-0E28242A8ABA}" type="pres">
      <dgm:prSet presAssocID="{14DFF826-24B2-4137-8CCF-BF3830B1DDB4}" presName="theList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6B6FD2A-A005-4BC9-BFDF-D0245C1B0DF9}" type="presOf" srcId="{14DFF826-24B2-4137-8CCF-BF3830B1DDB4}" destId="{7B10AEC5-D940-4E79-9431-0E28242A8ABA}" srcOrd="0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AB476-E741-44D5-9BEA-9AB450AD69B2}">
      <dsp:nvSpPr>
        <dsp:cNvPr id="0" name=""/>
        <dsp:cNvSpPr/>
      </dsp:nvSpPr>
      <dsp:spPr>
        <a:xfrm>
          <a:off x="971" y="11469"/>
          <a:ext cx="1287285" cy="128728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Учебная деятельность</a:t>
          </a:r>
        </a:p>
      </dsp:txBody>
      <dsp:txXfrm>
        <a:off x="189490" y="199988"/>
        <a:ext cx="910247" cy="910247"/>
      </dsp:txXfrm>
    </dsp:sp>
    <dsp:sp modelId="{1E9F7E47-F3AF-4AC4-A0A9-0DA03512DEFA}">
      <dsp:nvSpPr>
        <dsp:cNvPr id="0" name=""/>
        <dsp:cNvSpPr/>
      </dsp:nvSpPr>
      <dsp:spPr>
        <a:xfrm>
          <a:off x="1392783" y="281799"/>
          <a:ext cx="746625" cy="74662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491748" y="567308"/>
        <a:ext cx="548695" cy="175607"/>
      </dsp:txXfrm>
    </dsp:sp>
    <dsp:sp modelId="{9052F4EA-B6AE-4256-B4FD-DAADE65F3154}">
      <dsp:nvSpPr>
        <dsp:cNvPr id="0" name=""/>
        <dsp:cNvSpPr/>
      </dsp:nvSpPr>
      <dsp:spPr>
        <a:xfrm>
          <a:off x="2243936" y="11469"/>
          <a:ext cx="1287285" cy="1287285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Учебная задача</a:t>
          </a:r>
        </a:p>
      </dsp:txBody>
      <dsp:txXfrm>
        <a:off x="2432455" y="199988"/>
        <a:ext cx="910247" cy="910247"/>
      </dsp:txXfrm>
    </dsp:sp>
    <dsp:sp modelId="{9221A027-25C6-485F-BE1B-EC27F2EEA181}">
      <dsp:nvSpPr>
        <dsp:cNvPr id="0" name=""/>
        <dsp:cNvSpPr/>
      </dsp:nvSpPr>
      <dsp:spPr>
        <a:xfrm>
          <a:off x="3635749" y="281799"/>
          <a:ext cx="746625" cy="74662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3734714" y="435604"/>
        <a:ext cx="548695" cy="439015"/>
      </dsp:txXfrm>
    </dsp:sp>
    <dsp:sp modelId="{49F3B2C3-5959-475E-AA84-2A4D75785DF2}">
      <dsp:nvSpPr>
        <dsp:cNvPr id="0" name=""/>
        <dsp:cNvSpPr/>
      </dsp:nvSpPr>
      <dsp:spPr>
        <a:xfrm>
          <a:off x="4486902" y="11469"/>
          <a:ext cx="1287285" cy="128728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Умение учиться</a:t>
          </a:r>
        </a:p>
      </dsp:txBody>
      <dsp:txXfrm>
        <a:off x="4675421" y="199988"/>
        <a:ext cx="910247" cy="910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AB476-E741-44D5-9BEA-9AB450AD69B2}">
      <dsp:nvSpPr>
        <dsp:cNvPr id="0" name=""/>
        <dsp:cNvSpPr/>
      </dsp:nvSpPr>
      <dsp:spPr>
        <a:xfrm>
          <a:off x="753" y="27292"/>
          <a:ext cx="998930" cy="998930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Учебная деятельность</a:t>
          </a:r>
        </a:p>
      </dsp:txBody>
      <dsp:txXfrm>
        <a:off x="147043" y="173582"/>
        <a:ext cx="706350" cy="706350"/>
      </dsp:txXfrm>
    </dsp:sp>
    <dsp:sp modelId="{1E9F7E47-F3AF-4AC4-A0A9-0DA03512DEFA}">
      <dsp:nvSpPr>
        <dsp:cNvPr id="0" name=""/>
        <dsp:cNvSpPr/>
      </dsp:nvSpPr>
      <dsp:spPr>
        <a:xfrm>
          <a:off x="1080797" y="237067"/>
          <a:ext cx="579379" cy="57937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157594" y="458622"/>
        <a:ext cx="425785" cy="136269"/>
      </dsp:txXfrm>
    </dsp:sp>
    <dsp:sp modelId="{9052F4EA-B6AE-4256-B4FD-DAADE65F3154}">
      <dsp:nvSpPr>
        <dsp:cNvPr id="0" name=""/>
        <dsp:cNvSpPr/>
      </dsp:nvSpPr>
      <dsp:spPr>
        <a:xfrm>
          <a:off x="1741290" y="27292"/>
          <a:ext cx="998930" cy="998930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Учебная задача</a:t>
          </a:r>
        </a:p>
      </dsp:txBody>
      <dsp:txXfrm>
        <a:off x="1887580" y="173582"/>
        <a:ext cx="706350" cy="706350"/>
      </dsp:txXfrm>
    </dsp:sp>
    <dsp:sp modelId="{9221A027-25C6-485F-BE1B-EC27F2EEA181}">
      <dsp:nvSpPr>
        <dsp:cNvPr id="0" name=""/>
        <dsp:cNvSpPr/>
      </dsp:nvSpPr>
      <dsp:spPr>
        <a:xfrm>
          <a:off x="2821334" y="237067"/>
          <a:ext cx="579379" cy="57937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2898131" y="356419"/>
        <a:ext cx="425785" cy="340675"/>
      </dsp:txXfrm>
    </dsp:sp>
    <dsp:sp modelId="{49F3B2C3-5959-475E-AA84-2A4D75785DF2}">
      <dsp:nvSpPr>
        <dsp:cNvPr id="0" name=""/>
        <dsp:cNvSpPr/>
      </dsp:nvSpPr>
      <dsp:spPr>
        <a:xfrm>
          <a:off x="3481827" y="27292"/>
          <a:ext cx="998930" cy="998930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Умение учиться</a:t>
          </a:r>
        </a:p>
      </dsp:txBody>
      <dsp:txXfrm>
        <a:off x="3628117" y="173582"/>
        <a:ext cx="706350" cy="706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5E923-7588-4311-A800-E614DF01A340}">
      <dsp:nvSpPr>
        <dsp:cNvPr id="0" name=""/>
        <dsp:cNvSpPr/>
      </dsp:nvSpPr>
      <dsp:spPr>
        <a:xfrm>
          <a:off x="1273674" y="216365"/>
          <a:ext cx="2796111" cy="2796111"/>
        </a:xfrm>
        <a:prstGeom prst="pie">
          <a:avLst>
            <a:gd name="adj1" fmla="val 16200000"/>
            <a:gd name="adj2" fmla="val 18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поиск</a:t>
          </a:r>
        </a:p>
      </dsp:txBody>
      <dsp:txXfrm>
        <a:off x="2747292" y="808875"/>
        <a:ext cx="998611" cy="832176"/>
      </dsp:txXfrm>
    </dsp:sp>
    <dsp:sp modelId="{1BB714AA-2185-473E-8004-C07C865F21E3}">
      <dsp:nvSpPr>
        <dsp:cNvPr id="0" name=""/>
        <dsp:cNvSpPr/>
      </dsp:nvSpPr>
      <dsp:spPr>
        <a:xfrm>
          <a:off x="1216088" y="316226"/>
          <a:ext cx="2796111" cy="2796111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Решение</a:t>
          </a:r>
        </a:p>
      </dsp:txBody>
      <dsp:txXfrm>
        <a:off x="1881829" y="2130370"/>
        <a:ext cx="1497916" cy="732314"/>
      </dsp:txXfrm>
    </dsp:sp>
    <dsp:sp modelId="{F3BD46A4-CB0A-4596-A8D0-229464041B13}">
      <dsp:nvSpPr>
        <dsp:cNvPr id="0" name=""/>
        <dsp:cNvSpPr/>
      </dsp:nvSpPr>
      <dsp:spPr>
        <a:xfrm>
          <a:off x="1144185" y="241866"/>
          <a:ext cx="2796111" cy="2796111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Проблема</a:t>
          </a:r>
        </a:p>
      </dsp:txBody>
      <dsp:txXfrm>
        <a:off x="1468068" y="834375"/>
        <a:ext cx="998611" cy="832176"/>
      </dsp:txXfrm>
    </dsp:sp>
    <dsp:sp modelId="{E8147637-8981-4213-8BB6-2C27DFBF88D5}">
      <dsp:nvSpPr>
        <dsp:cNvPr id="0" name=""/>
        <dsp:cNvSpPr/>
      </dsp:nvSpPr>
      <dsp:spPr>
        <a:xfrm>
          <a:off x="1373972" y="97163"/>
          <a:ext cx="3142296" cy="314229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2CEF4-6733-41E0-92D3-ECB5F5F0E4AE}">
      <dsp:nvSpPr>
        <dsp:cNvPr id="0" name=""/>
        <dsp:cNvSpPr/>
      </dsp:nvSpPr>
      <dsp:spPr>
        <a:xfrm>
          <a:off x="1560343" y="730944"/>
          <a:ext cx="3142296" cy="314229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5E0A0-7458-47CF-A89B-58230429CC59}">
      <dsp:nvSpPr>
        <dsp:cNvPr id="0" name=""/>
        <dsp:cNvSpPr/>
      </dsp:nvSpPr>
      <dsp:spPr>
        <a:xfrm>
          <a:off x="644786" y="161282"/>
          <a:ext cx="3142296" cy="314229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EE2F1-5D1E-47EB-A83E-35F7996C612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2EEE2-12A8-489D-9AAB-679C5369A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533E12F8-9A0C-402B-B0B9-9C2B13C4C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F3EDD9CA-9E80-4D13-82BD-0190CB92C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60421697-E859-4E40-AABE-D99E9E2AF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fld id="{0C5C352B-0862-435A-9A59-765DC385E6C1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22942-4E95-5DD8-2C25-ACD79BABB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>
            <a:extLst>
              <a:ext uri="{FF2B5EF4-FFF2-40B4-BE49-F238E27FC236}">
                <a16:creationId xmlns:a16="http://schemas.microsoft.com/office/drawing/2014/main" id="{A17BF8E4-98F5-05B8-83DD-728A0FBE73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>
            <a:extLst>
              <a:ext uri="{FF2B5EF4-FFF2-40B4-BE49-F238E27FC236}">
                <a16:creationId xmlns:a16="http://schemas.microsoft.com/office/drawing/2014/main" id="{2643BF64-F615-5DEB-1C0A-2422D22EF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77156" name="Slide Number Placeholder 3">
            <a:extLst>
              <a:ext uri="{FF2B5EF4-FFF2-40B4-BE49-F238E27FC236}">
                <a16:creationId xmlns:a16="http://schemas.microsoft.com/office/drawing/2014/main" id="{B895E18B-13C7-B72C-0075-934B2D3FF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ECA4E9-CCE5-4536-9F9E-EC5B7635CBAD}" type="slidenum">
              <a:rPr lang="ru-RU" b="0" smtClean="0">
                <a:solidFill>
                  <a:srgbClr val="000000"/>
                </a:solidFill>
              </a:rPr>
              <a:pPr eaLnBrk="1" hangingPunct="1"/>
              <a:t>9</a:t>
            </a:fld>
            <a:endParaRPr 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8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65BF-AE2A-65B9-76A7-87D714330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4DF40B-BCB9-422E-3DAB-291A59703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A58C2-F1B9-6A7E-F621-29B6B754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C987D-1F76-9ED7-1BD3-6C596C72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C5F97D-BA94-2884-D233-993C118D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08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90A7E-D8E1-DFAC-A91B-54B96D36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BEDE0-D490-ABD3-DC4E-AAA634EC4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E83B33-E0F7-ECC3-D645-54861CC3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2AD28-F217-B848-F0B5-18751833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FC79B-3665-3E48-B69B-D43089C0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91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8BEF7E-E777-9146-5AAA-F34221C82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B6D8AB-99F0-A158-0BD8-7D29CBD31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782203-A4BF-6B73-54D5-8C953533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5539D-05D9-B10C-B09E-D229E704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4BE66-63F1-5631-FCA5-D12F3BE9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0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77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5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8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1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5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88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77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5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4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04760-0BF6-A0ED-83EC-26FE4691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43F49-A58D-7849-1C2D-4F48610FD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92D0D-C93C-F527-57A9-239AF78B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54F7C-211A-F642-505B-0E02DE9F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BE265B-B79C-56C5-90E3-4F9C90A1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31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1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50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7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7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94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1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446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22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38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603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178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32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1" y="1500188"/>
            <a:ext cx="5048251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49" y="1500188"/>
            <a:ext cx="5048251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6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1439172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1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5" y="1439172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5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79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8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02C92-12C1-A553-50DC-E57AAD76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1874D6-22EA-2FE8-313F-C031563F2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D16A5D-D783-026C-7048-80C9F5AA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36E49-58C0-2522-C2E4-061264F9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339511-B4E6-5799-FECE-FE0F8990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4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90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6119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90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70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696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611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71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39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838" y="257607"/>
            <a:ext cx="2571751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89" y="257607"/>
            <a:ext cx="7524751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74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82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185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91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30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75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51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FC0D2-9A9E-4DF0-4B41-28EF29EEA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19E8CF-FEF1-A528-34F2-ADFD5F018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DAB2CC-470A-3A1C-1366-1B4C1F211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D07ED-F27E-5771-8A4D-0D4142FD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8EB329-FD75-1BF2-9BC1-435AFB9E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80F6D3-A3C9-C8E3-CA99-CBA73767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79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9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547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66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99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9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1C17A-CFEF-E677-98BA-C028C245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3886E7-9409-A4C1-1E37-488B2E241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59CF58-DE38-A5B0-DD9C-E635F3B45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8E036-E23A-3C59-E5C3-DEA3AB9CF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EC29B3-DAA7-0148-7FCE-37F83AA5D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4A0022-197B-92A6-F47C-B718F48B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FD919E-759A-F26F-C4AF-429D38F6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3D1AF8-2C2F-103C-A2BF-5E709114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4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0CFB7-68DE-0A37-4C25-5349CAD8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9B12ED-FA02-4532-4F3E-AF87507C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1A7A81-4B6B-9A50-65DF-C7E19D1E5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617C86-30F1-4651-7A97-B862C95A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75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1B5656-80FC-8231-E565-FA2F4139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73E791-ADE2-72FF-1D46-68525AA8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D6A67B-48F7-1763-C2DE-74A50515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2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871B5-1A85-F6D7-BC86-0EDA0E41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C78FFD-1552-5C5F-8D74-9464FA84A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0B5246-E5F0-17B3-FC6C-E384C892B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463BA-5A48-9382-F880-67FBCA4E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CC4E90-C6EB-35BC-0596-86520BCC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D168D9-1DDC-999E-41B3-65ECE43D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84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463C7-A9CA-7977-235E-4550EEEC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48498E-6574-6B8E-70D9-48F77BBB3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E9CBED-96F7-375D-53E3-8BA7E4512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F7FA8-1A20-61EC-2571-52C1D7729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D2AC07-CD4E-112E-27E4-AD93112D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C76937-D70B-332D-911E-0ACAD5B3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6410C-12E1-0945-23E8-FC866E587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01016D-E4DC-A18B-EBEE-5DD6C03B2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81AD8-AB8B-3702-5343-33E46565D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CA90-D4ED-4D39-9D02-4F97260F811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5129EA-FFB1-389F-1C62-8F2ABBC78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5CD9CD-C393-D717-EFFD-678BF3B3B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74AB5-FCF5-424B-B62E-EAFCB28E5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9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8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6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607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212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1" y="5959212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212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01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79552A-FF2D-7760-7D6D-FD247012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416588" cy="702644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F97BF9B-9764-17AD-E9F8-A71081C0906B}"/>
              </a:ext>
            </a:extLst>
          </p:cNvPr>
          <p:cNvSpPr txBox="1">
            <a:spLocks/>
          </p:cNvSpPr>
          <p:nvPr/>
        </p:nvSpPr>
        <p:spPr>
          <a:xfrm>
            <a:off x="128588" y="163797"/>
            <a:ext cx="782955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>
                <a:latin typeface="Segoe Print" panose="02000600000000000000" pitchFamily="2" charset="0"/>
                <a:cs typeface="+mn-cs"/>
              </a:rPr>
              <a:t>ФОРМИРОВАНИЕ РЕГУЛЯТИВНЫХ НАВЫКОВ У МЛАДШИХ ШКОЛЬНИКОВ СРЕДСТВАМИ ПРОЕКТНОЙ ДЕЯТЕЛЬНОСТИ</a:t>
            </a:r>
          </a:p>
          <a:p>
            <a:endParaRPr lang="ru-RU" sz="2400" b="1" dirty="0">
              <a:latin typeface="Segoe Print" panose="02000600000000000000" pitchFamily="2" charset="0"/>
              <a:cs typeface="+mn-cs"/>
            </a:endParaRPr>
          </a:p>
          <a:p>
            <a:r>
              <a:rPr lang="ru-RU" sz="1800" b="1" dirty="0">
                <a:latin typeface="Segoe Print" panose="02000600000000000000" pitchFamily="2" charset="0"/>
                <a:cs typeface="+mn-cs"/>
              </a:rPr>
              <a:t>Петрунько А.В., </a:t>
            </a:r>
            <a:r>
              <a:rPr lang="ru-RU" sz="1800" b="1" dirty="0" err="1">
                <a:latin typeface="Segoe Print" panose="02000600000000000000" pitchFamily="2" charset="0"/>
                <a:cs typeface="+mn-cs"/>
              </a:rPr>
              <a:t>к.п.н</a:t>
            </a:r>
            <a:r>
              <a:rPr lang="ru-RU" sz="1800" b="1" dirty="0">
                <a:latin typeface="Segoe Print" panose="02000600000000000000" pitchFamily="2" charset="0"/>
                <a:cs typeface="+mn-cs"/>
              </a:rPr>
              <a:t>. </a:t>
            </a:r>
            <a:br>
              <a:rPr lang="ru-RU" sz="2400" b="1" dirty="0">
                <a:latin typeface="Segoe Print" panose="02000600000000000000" pitchFamily="2" charset="0"/>
                <a:cs typeface="+mn-cs"/>
              </a:rPr>
            </a:br>
            <a:endParaRPr lang="ru-RU" sz="2400" b="1" dirty="0">
              <a:latin typeface="Segoe Print" panose="020006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F0DFC79-26E1-7B9B-88DC-DFFDAB61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1" y="-603883"/>
            <a:ext cx="4403557" cy="80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4AC4-D49C-312F-C8B9-1F9DE6E3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37" y="1926424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Segoe Print" panose="02000600000000000000" pitchFamily="2" charset="0"/>
                <a:ea typeface="+mn-ea"/>
                <a:cs typeface="+mn-cs"/>
              </a:rPr>
              <a:t>ЧТО ТАКОЕ РЕГУЛЯЦИЯ?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8E40742-74F3-562B-0D80-6B474367A8E4}"/>
              </a:ext>
            </a:extLst>
          </p:cNvPr>
          <p:cNvSpPr txBox="1">
            <a:spLocks/>
          </p:cNvSpPr>
          <p:nvPr/>
        </p:nvSpPr>
        <p:spPr>
          <a:xfrm>
            <a:off x="5716337" y="1802774"/>
            <a:ext cx="63901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r>
              <a:rPr lang="ru-RU" dirty="0"/>
              <a:t>Развитие ума, чувства и воли В.В. </a:t>
            </a:r>
            <a:r>
              <a:rPr lang="ru-RU" dirty="0" err="1"/>
              <a:t>Репкин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3A771-498A-CCB5-CD2B-7907FBB6685B}"/>
              </a:ext>
            </a:extLst>
          </p:cNvPr>
          <p:cNvSpPr txBox="1"/>
          <p:nvPr/>
        </p:nvSpPr>
        <p:spPr>
          <a:xfrm>
            <a:off x="4928856" y="3480881"/>
            <a:ext cx="6112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anose="02000600000000000000" pitchFamily="2" charset="0"/>
              </a:rPr>
              <a:t>ОПЫТ </a:t>
            </a:r>
          </a:p>
          <a:p>
            <a:r>
              <a:rPr lang="ru-RU" sz="2000" b="1" dirty="0">
                <a:latin typeface="Segoe Print" panose="02000600000000000000" pitchFamily="2" charset="0"/>
              </a:rPr>
              <a:t>ПЕРЕЖИВАНИЯ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993B2E-9BF5-1109-5737-1D449342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11" y="4312417"/>
            <a:ext cx="2028309" cy="202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BAA4DE-873E-E980-9C19-FC6BAC18C8EE}"/>
              </a:ext>
            </a:extLst>
          </p:cNvPr>
          <p:cNvSpPr txBox="1"/>
          <p:nvPr/>
        </p:nvSpPr>
        <p:spPr>
          <a:xfrm>
            <a:off x="8607356" y="4974198"/>
            <a:ext cx="432048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ru-RU" dirty="0">
                <a:solidFill>
                  <a:prstClr val="black"/>
                </a:solidFill>
              </a:rPr>
              <a:t>Л.С. Выготский</a:t>
            </a:r>
          </a:p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ru-RU" dirty="0">
                <a:solidFill>
                  <a:prstClr val="black"/>
                </a:solidFill>
              </a:rPr>
              <a:t> об интеллектуальных </a:t>
            </a:r>
          </a:p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ru-RU" dirty="0">
                <a:solidFill>
                  <a:prstClr val="black"/>
                </a:solidFill>
              </a:rPr>
              <a:t>и аффективных компонентах</a:t>
            </a:r>
          </a:p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/>
            </a:pPr>
            <a:r>
              <a:rPr lang="ru-RU" dirty="0">
                <a:solidFill>
                  <a:prstClr val="black"/>
                </a:solidFill>
              </a:rPr>
              <a:t> переживания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8AA3FF-8BF1-E990-9085-3334B551B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39" y="3634979"/>
            <a:ext cx="3796194" cy="293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4E513A-C127-F916-34A2-55C21B59B7CA}"/>
              </a:ext>
            </a:extLst>
          </p:cNvPr>
          <p:cNvSpPr txBox="1"/>
          <p:nvPr/>
        </p:nvSpPr>
        <p:spPr>
          <a:xfrm>
            <a:off x="838200" y="1027906"/>
            <a:ext cx="597791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latin typeface="Segoe Print" panose="02000600000000000000" pitchFamily="2" charset="0"/>
              </a:rPr>
              <a:t>В ЧЕМ СУТЬ РЕГУЛЯТИВНЫХ УМЕНИЙ?</a:t>
            </a:r>
          </a:p>
        </p:txBody>
      </p:sp>
    </p:spTree>
    <p:extLst>
      <p:ext uri="{BB962C8B-B14F-4D97-AF65-F5344CB8AC3E}">
        <p14:creationId xmlns:p14="http://schemas.microsoft.com/office/powerpoint/2010/main" val="4196306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5BAC51-4668-3D78-C77C-F1965F41F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74" y="1825625"/>
            <a:ext cx="4022615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Традиционно – регулятивные умения обеспечивают управление учебной деятельностью посредством </a:t>
            </a:r>
          </a:p>
          <a:p>
            <a:r>
              <a:rPr lang="ru-RU" dirty="0"/>
              <a:t>целеполагания (постановки учебной задачи через соотнесение, того, что известно и того что еще неизвестно), </a:t>
            </a:r>
          </a:p>
          <a:p>
            <a:r>
              <a:rPr lang="ru-RU" dirty="0"/>
              <a:t>планирования  (выстраивания последовательности промежуточных действий), прогнозирования (предвосхищение результата и уровня его достижения), </a:t>
            </a:r>
          </a:p>
          <a:p>
            <a:r>
              <a:rPr lang="ru-RU" dirty="0"/>
              <a:t>контроля (сличения способа действия и его результата с образцом (эталоном), </a:t>
            </a:r>
          </a:p>
          <a:p>
            <a:r>
              <a:rPr lang="ru-RU" dirty="0"/>
              <a:t>коррекция (внесение дополнений и изменений в план и способ действия) </a:t>
            </a:r>
          </a:p>
          <a:p>
            <a:r>
              <a:rPr lang="ru-RU" dirty="0"/>
              <a:t>оценка (</a:t>
            </a:r>
            <a:r>
              <a:rPr lang="ru-RU" dirty="0" err="1"/>
              <a:t>осозниние</a:t>
            </a:r>
            <a:r>
              <a:rPr lang="ru-RU" dirty="0"/>
              <a:t> качества и уровня усвоения),</a:t>
            </a:r>
          </a:p>
          <a:p>
            <a:r>
              <a:rPr lang="ru-RU" dirty="0"/>
              <a:t>волевая саморегуляция (усилия по мобилизации сил и энергии)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B5A68-274E-15E3-B42F-EE9DBBEEAE29}"/>
              </a:ext>
            </a:extLst>
          </p:cNvPr>
          <p:cNvSpPr txBox="1"/>
          <p:nvPr/>
        </p:nvSpPr>
        <p:spPr>
          <a:xfrm>
            <a:off x="8019688" y="2056984"/>
            <a:ext cx="6093994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целеполагание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планирование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ориентировку в ситуации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прогнозирование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оценивание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принятие решения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контроль</a:t>
            </a:r>
          </a:p>
          <a:p>
            <a:pPr algn="just">
              <a:lnSpc>
                <a:spcPct val="150000"/>
              </a:lnSpc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коррекцию</a:t>
            </a:r>
          </a:p>
          <a:p>
            <a:pPr algn="just">
              <a:lnSpc>
                <a:spcPct val="150000"/>
              </a:lnSpc>
              <a:tabLst>
                <a:tab pos="685800" algn="l"/>
              </a:tabLs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задачи на рефлексию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endParaRPr lang="ru-RU" sz="1800" dirty="0">
              <a:ea typeface="Calibri"/>
              <a:cs typeface="Times New Roman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8BF7F39-57E5-125D-D5CC-65DAFF753EA2}"/>
              </a:ext>
            </a:extLst>
          </p:cNvPr>
          <p:cNvSpPr txBox="1">
            <a:spLocks/>
          </p:cNvSpPr>
          <p:nvPr/>
        </p:nvSpPr>
        <p:spPr>
          <a:xfrm>
            <a:off x="926432" y="681037"/>
            <a:ext cx="82656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prstClr val="black"/>
                </a:solidFill>
              </a:rPr>
              <a:t>Регулятивные УУД – умения, помогающие школьнику организовать учебную деятельность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648DB-FC00-B98F-DAB6-A6421A475C32}"/>
              </a:ext>
            </a:extLst>
          </p:cNvPr>
          <p:cNvSpPr txBox="1"/>
          <p:nvPr/>
        </p:nvSpPr>
        <p:spPr>
          <a:xfrm>
            <a:off x="4547567" y="1778541"/>
            <a:ext cx="25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Segoe Print" panose="02000600000000000000" pitchFamily="2" charset="0"/>
                <a:ea typeface="+mj-ea"/>
              </a:rPr>
              <a:t>СУБЪЕКТНОСТЬ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D6286-4F7E-5D3D-132D-2053EC1F6407}"/>
              </a:ext>
            </a:extLst>
          </p:cNvPr>
          <p:cNvSpPr txBox="1"/>
          <p:nvPr/>
        </p:nvSpPr>
        <p:spPr>
          <a:xfrm>
            <a:off x="4339237" y="4149735"/>
            <a:ext cx="295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Segoe Print" panose="02000600000000000000" pitchFamily="2" charset="0"/>
                <a:ea typeface="+mj-ea"/>
              </a:rPr>
              <a:t>СУБЪЕКТИВНОСТЬ</a:t>
            </a:r>
          </a:p>
          <a:p>
            <a:r>
              <a:rPr lang="ru-RU" sz="2000" b="1" dirty="0">
                <a:latin typeface="Segoe Print" panose="02000600000000000000" pitchFamily="2" charset="0"/>
                <a:ea typeface="+mj-ea"/>
              </a:rPr>
              <a:t>	(само-)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08D37F6-104B-CE99-604D-C2EC040AD96C}"/>
              </a:ext>
            </a:extLst>
          </p:cNvPr>
          <p:cNvCxnSpPr>
            <a:cxnSpLocks/>
          </p:cNvCxnSpPr>
          <p:nvPr/>
        </p:nvCxnSpPr>
        <p:spPr>
          <a:xfrm>
            <a:off x="5818970" y="2350835"/>
            <a:ext cx="0" cy="16504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02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2DD80-3768-C640-3BFF-403365C5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43" y="1724061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latin typeface="Segoe Print" panose="02000600000000000000" pitchFamily="2" charset="0"/>
                <a:cs typeface="+mn-cs"/>
              </a:rPr>
              <a:t>УЧЕБНАЯ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D6DD3B-3DEF-00C1-9FF9-64F53CA2E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2545301"/>
            <a:ext cx="4010526" cy="377173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700" dirty="0">
                <a:solidFill>
                  <a:srgbClr val="000000"/>
                </a:solidFill>
              </a:rPr>
              <a:t>Учебные мотивы (интерес, мотивы к обучению, познанию и творчеству в течение всей жизни)</a:t>
            </a:r>
          </a:p>
          <a:p>
            <a:pPr>
              <a:lnSpc>
                <a:spcPct val="80000"/>
              </a:lnSpc>
              <a:defRPr/>
            </a:pPr>
            <a:r>
              <a:rPr lang="ru-RU" sz="1700" dirty="0">
                <a:solidFill>
                  <a:srgbClr val="000000"/>
                </a:solidFill>
              </a:rPr>
              <a:t>Учебные цели (способность приобретать новые компетенции, умения, способности – способность меняться)</a:t>
            </a:r>
          </a:p>
          <a:p>
            <a:pPr>
              <a:lnSpc>
                <a:spcPct val="80000"/>
              </a:lnSpc>
              <a:defRPr/>
            </a:pPr>
            <a:r>
              <a:rPr lang="ru-RU" sz="1700" dirty="0">
                <a:solidFill>
                  <a:srgbClr val="000000"/>
                </a:solidFill>
              </a:rPr>
              <a:t>Учебные задачи (нахождение способов решения проблем)</a:t>
            </a:r>
          </a:p>
          <a:p>
            <a:pPr>
              <a:lnSpc>
                <a:spcPct val="80000"/>
              </a:lnSpc>
              <a:defRPr/>
            </a:pPr>
            <a:r>
              <a:rPr lang="ru-RU" sz="1700" dirty="0">
                <a:solidFill>
                  <a:srgbClr val="000000"/>
                </a:solidFill>
              </a:rPr>
              <a:t>Учебные действия и операции (операционные умения, знания, навык)</a:t>
            </a:r>
          </a:p>
          <a:p>
            <a:pPr>
              <a:lnSpc>
                <a:spcPct val="80000"/>
              </a:lnSpc>
              <a:defRPr/>
            </a:pPr>
            <a:r>
              <a:rPr lang="ru-RU" sz="1700" dirty="0">
                <a:solidFill>
                  <a:srgbClr val="000000"/>
                </a:solidFill>
              </a:rPr>
              <a:t>Контроль</a:t>
            </a:r>
          </a:p>
          <a:p>
            <a:pPr>
              <a:lnSpc>
                <a:spcPct val="80000"/>
              </a:lnSpc>
              <a:defRPr/>
            </a:pPr>
            <a:r>
              <a:rPr lang="ru-RU" sz="1700" dirty="0">
                <a:solidFill>
                  <a:srgbClr val="000000"/>
                </a:solidFill>
              </a:rPr>
              <a:t>Оценка</a:t>
            </a:r>
          </a:p>
          <a:p>
            <a:pPr marL="0" indent="0">
              <a:buNone/>
              <a:defRPr/>
            </a:pPr>
            <a:endParaRPr lang="ru-RU" kern="400" dirty="0">
              <a:solidFill>
                <a:srgbClr val="BABDDC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1925E1A-A7AD-4421-13BA-B256E6B41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464856"/>
              </p:ext>
            </p:extLst>
          </p:nvPr>
        </p:nvGraphicFramePr>
        <p:xfrm>
          <a:off x="2225842" y="157629"/>
          <a:ext cx="5775159" cy="131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CF0FFF9-4163-520A-342D-679074700919}"/>
              </a:ext>
            </a:extLst>
          </p:cNvPr>
          <p:cNvSpPr txBox="1">
            <a:spLocks/>
          </p:cNvSpPr>
          <p:nvPr/>
        </p:nvSpPr>
        <p:spPr>
          <a:xfrm>
            <a:off x="4558298" y="1724061"/>
            <a:ext cx="4279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latin typeface="Segoe Print" panose="02000600000000000000" pitchFamily="2" charset="0"/>
                <a:cs typeface="+mn-cs"/>
              </a:rPr>
              <a:t>УЧЕБНАЯ ЗАДАЧА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42E99E3-9934-6426-722E-7E7B50576683}"/>
              </a:ext>
            </a:extLst>
          </p:cNvPr>
          <p:cNvSpPr txBox="1">
            <a:spLocks/>
          </p:cNvSpPr>
          <p:nvPr/>
        </p:nvSpPr>
        <p:spPr>
          <a:xfrm>
            <a:off x="4308643" y="2545301"/>
            <a:ext cx="5558591" cy="4169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700" dirty="0">
                <a:solidFill>
                  <a:srgbClr val="000000"/>
                </a:solidFill>
              </a:rPr>
              <a:t>Структура учебных действий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700" dirty="0">
                <a:solidFill>
                  <a:srgbClr val="000000"/>
                </a:solidFill>
              </a:rPr>
              <a:t>	1.Постановка УЗ	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1.1.Вводимое понятие должно быть предельно общим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1.2.Прежде чем вводить новое знание, нужно создать ситуацию необходимости его появление (</a:t>
            </a:r>
            <a:r>
              <a:rPr lang="ru-RU" altLang="ru-RU" sz="2700" dirty="0" err="1">
                <a:solidFill>
                  <a:srgbClr val="000000"/>
                </a:solidFill>
              </a:rPr>
              <a:t>влипание</a:t>
            </a:r>
            <a:r>
              <a:rPr lang="ru-RU" altLang="ru-RU" sz="2700" dirty="0">
                <a:solidFill>
                  <a:srgbClr val="000000"/>
                </a:solidFill>
              </a:rPr>
              <a:t> в проблему).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1.3.Не вводить знание в готовом виде, создавать ситуацию самостоятельного поиска (догадки, гипотезы)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1.4.Если правильно поставлена УЗ, то решив её, ученики научаются решать целый ряд других задач.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700" dirty="0">
                <a:solidFill>
                  <a:srgbClr val="000000"/>
                </a:solidFill>
              </a:rPr>
              <a:t>2. Поиск способа её решения (моделирование)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2.1. Групповое взаимодействие детей и учителя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2.2. </a:t>
            </a:r>
            <a:r>
              <a:rPr lang="ru-RU" altLang="ru-RU" sz="2700" dirty="0" err="1">
                <a:solidFill>
                  <a:srgbClr val="000000"/>
                </a:solidFill>
              </a:rPr>
              <a:t>Квалиисследование</a:t>
            </a:r>
            <a:endParaRPr lang="ru-RU" altLang="ru-RU" sz="27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2.3.Пробы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2.4. Дискуссии.</a:t>
            </a:r>
          </a:p>
          <a:p>
            <a:pPr>
              <a:lnSpc>
                <a:spcPct val="80000"/>
              </a:lnSpc>
            </a:pPr>
            <a:r>
              <a:rPr lang="ru-RU" altLang="ru-RU" sz="2700" dirty="0">
                <a:solidFill>
                  <a:srgbClr val="000000"/>
                </a:solidFill>
              </a:rPr>
              <a:t>Результат: найден новый способ решения класса задач (проблем).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700" dirty="0">
                <a:solidFill>
                  <a:srgbClr val="000000"/>
                </a:solidFill>
              </a:rPr>
              <a:t>3. Решение частных задач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700" dirty="0">
                <a:solidFill>
                  <a:srgbClr val="000000"/>
                </a:solidFill>
              </a:rPr>
              <a:t>4. Контроль, коррекция, анализ ошибок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700" dirty="0">
                <a:solidFill>
                  <a:srgbClr val="000000"/>
                </a:solidFill>
              </a:rPr>
              <a:t>5. Развёрнутое оценивание способа действия</a:t>
            </a:r>
          </a:p>
          <a:p>
            <a:endParaRPr lang="ru-RU" alt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C3CEC-E6EE-4C0B-9675-8DC441AFC70A}"/>
              </a:ext>
            </a:extLst>
          </p:cNvPr>
          <p:cNvSpPr txBox="1"/>
          <p:nvPr/>
        </p:nvSpPr>
        <p:spPr>
          <a:xfrm>
            <a:off x="613278" y="1415130"/>
            <a:ext cx="8268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ru-RU" dirty="0">
                <a:solidFill>
                  <a:srgbClr val="000000"/>
                </a:solidFill>
              </a:rPr>
              <a:t>Учебная деятельность – это </a:t>
            </a:r>
            <a:r>
              <a:rPr lang="ru-RU" sz="2400" dirty="0">
                <a:solidFill>
                  <a:srgbClr val="FF3300"/>
                </a:solidFill>
              </a:rPr>
              <a:t>«орган развития»</a:t>
            </a:r>
            <a:r>
              <a:rPr lang="ru-RU" dirty="0">
                <a:solidFill>
                  <a:srgbClr val="000000"/>
                </a:solidFill>
              </a:rPr>
              <a:t> ребёнка в начальной школе</a:t>
            </a:r>
          </a:p>
          <a:p>
            <a:pPr>
              <a:buFontTx/>
              <a:buNone/>
              <a:defRPr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sz="1400" i="1" dirty="0">
                <a:solidFill>
                  <a:srgbClr val="000000"/>
                </a:solidFill>
              </a:rPr>
              <a:t>(по Асмолову)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700D7-13F3-2C75-B003-738DF3DDEEF4}"/>
              </a:ext>
            </a:extLst>
          </p:cNvPr>
          <p:cNvSpPr txBox="1"/>
          <p:nvPr/>
        </p:nvSpPr>
        <p:spPr>
          <a:xfrm>
            <a:off x="9867234" y="3429000"/>
            <a:ext cx="19818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Проект – 5п:</a:t>
            </a:r>
          </a:p>
          <a:p>
            <a:r>
              <a:rPr lang="ru-RU" dirty="0"/>
              <a:t>Проблема,</a:t>
            </a:r>
          </a:p>
          <a:p>
            <a:r>
              <a:rPr lang="ru-RU" dirty="0"/>
              <a:t>Поиск,</a:t>
            </a:r>
          </a:p>
          <a:p>
            <a:r>
              <a:rPr lang="ru-RU" dirty="0"/>
              <a:t>Продукт</a:t>
            </a:r>
          </a:p>
          <a:p>
            <a:r>
              <a:rPr lang="ru-RU" dirty="0"/>
              <a:t>Презентация</a:t>
            </a:r>
          </a:p>
        </p:txBody>
      </p:sp>
    </p:spTree>
    <p:extLst>
      <p:ext uri="{BB962C8B-B14F-4D97-AF65-F5344CB8AC3E}">
        <p14:creationId xmlns:p14="http://schemas.microsoft.com/office/powerpoint/2010/main" val="246537134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DE8828-2DD5-4598-86AF-CA0FE4BC9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020" y="335760"/>
            <a:ext cx="4131042" cy="4036916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F8A6899-6699-4E03-BE53-E46B7925A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9159665"/>
              </p:ext>
            </p:extLst>
          </p:nvPr>
        </p:nvGraphicFramePr>
        <p:xfrm>
          <a:off x="642938" y="506997"/>
          <a:ext cx="4481512" cy="105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D37FD4D8-585C-4665-AC65-F4A045640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2697163"/>
            <a:ext cx="346456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err="1">
                <a:latin typeface="Segoe Print" panose="02000600000000000000" pitchFamily="2" charset="0"/>
                <a:cs typeface="+mn-cs"/>
              </a:rPr>
              <a:t>инфантиллизация</a:t>
            </a:r>
            <a:br>
              <a:rPr lang="ru-RU" sz="2200" b="1" dirty="0">
                <a:latin typeface="Segoe Print" panose="02000600000000000000" pitchFamily="2" charset="0"/>
                <a:cs typeface="+mn-cs"/>
              </a:rPr>
            </a:br>
            <a:r>
              <a:rPr lang="ru-RU" sz="2200" b="1" dirty="0">
                <a:latin typeface="Segoe Print" panose="02000600000000000000" pitchFamily="2" charset="0"/>
                <a:cs typeface="+mn-cs"/>
              </a:rPr>
              <a:t>растление</a:t>
            </a:r>
            <a:br>
              <a:rPr lang="ru-RU" sz="2200" b="1" dirty="0">
                <a:latin typeface="Segoe Print" panose="02000600000000000000" pitchFamily="2" charset="0"/>
                <a:cs typeface="+mn-cs"/>
              </a:rPr>
            </a:br>
            <a:br>
              <a:rPr lang="ru-RU" sz="2200" b="1" dirty="0">
                <a:latin typeface="Segoe Print" panose="02000600000000000000" pitchFamily="2" charset="0"/>
                <a:cs typeface="+mn-cs"/>
              </a:rPr>
            </a:br>
            <a:br>
              <a:rPr lang="ru-RU" sz="2200" b="1" dirty="0">
                <a:latin typeface="Segoe Print" panose="02000600000000000000" pitchFamily="2" charset="0"/>
                <a:cs typeface="+mn-cs"/>
              </a:rPr>
            </a:br>
            <a:br>
              <a:rPr lang="ru-RU" sz="2200" b="1" dirty="0">
                <a:latin typeface="Segoe Print" panose="02000600000000000000" pitchFamily="2" charset="0"/>
                <a:cs typeface="+mn-cs"/>
              </a:rPr>
            </a:br>
            <a:r>
              <a:rPr lang="ru-RU" sz="2200" b="1" dirty="0">
                <a:latin typeface="Segoe Print" panose="02000600000000000000" pitchFamily="2" charset="0"/>
                <a:cs typeface="+mn-cs"/>
              </a:rPr>
              <a:t>мнемонические правила</a:t>
            </a:r>
            <a:br>
              <a:rPr lang="ru-RU" sz="2200" b="1" dirty="0">
                <a:latin typeface="Segoe Print" panose="02000600000000000000" pitchFamily="2" charset="0"/>
                <a:cs typeface="+mn-cs"/>
              </a:rPr>
            </a:b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26C34A-CBD6-4E33-9E0F-4EEA2BE02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912" y="4086225"/>
            <a:ext cx="3609145" cy="2408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0AB7AB-FC63-4F13-A1E2-DB03E55671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6225"/>
            <a:ext cx="359732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08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13" y="-305741"/>
            <a:ext cx="12687301" cy="17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1116" y="1772823"/>
            <a:ext cx="4536504" cy="4252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МБДОУ «ЦРР – детский сад № 58» г. Находка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Практика «В мире детских Открытий»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С помощью практики «В мире детских Открытий» в детском саду созданы условия для развития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субъектности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участников образовательного процесса. У ребёнка развивается самостоятельность, инициативность и ответственность, а это и есть главные показатели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субъектности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Нами организована развивающая предметно – пространственная среда, созданы центры активности, где каждый воспитанник самостоятельно решает поставленные задачи. Среда в детском саду «говорящая». В ней прослеживается «голос ребенка» и «голос родителя». Посетив наш детский сад, вы погрузитесь в мир счастливого детства.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9437" y="1643063"/>
            <a:ext cx="435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Как развивать детскую </a:t>
            </a:r>
            <a:r>
              <a:rPr lang="ru-RU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субъектность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? </a:t>
            </a:r>
          </a:p>
        </p:txBody>
      </p:sp>
      <p:pic>
        <p:nvPicPr>
          <p:cNvPr id="1026" name="Picture 2" descr="https://pkiro.ru/wp-content/uploads/2023/11/ds-nakhod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73" y="2205019"/>
            <a:ext cx="4198304" cy="37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73344" y="606124"/>
            <a:ext cx="835292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ТИЗЕР ПРАКТИКИ </a:t>
            </a:r>
          </a:p>
        </p:txBody>
      </p:sp>
    </p:spTree>
    <p:extLst>
      <p:ext uri="{BB962C8B-B14F-4D97-AF65-F5344CB8AC3E}">
        <p14:creationId xmlns:p14="http://schemas.microsoft.com/office/powerpoint/2010/main" val="402291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534CD1-5B63-4B5C-978D-ED9A032F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75237" y="-5518154"/>
            <a:ext cx="2108202" cy="1271588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CA2221E-8FDF-A1ED-CCFC-AE4C59C86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48" y="1968560"/>
            <a:ext cx="499310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– комплексная деятельность временного коллектива специалистов в условиях активного взаимодействия с внешней средой, которая направлена на выполнение четко обозначенной цели и получение конкретного результата  (изменения)  в заданный промежуток времени с использованием ограниченных финансовых и других ресурсов. (По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А.М.Моисееву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E51DEE4-58CB-36FE-C1C8-740170C23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219" y="1893887"/>
            <a:ext cx="508102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(глазами школьника) – это</a:t>
            </a:r>
          </a:p>
          <a:p>
            <a:r>
              <a:rPr lang="ru-RU" dirty="0"/>
              <a:t> деятельность, направленная на решение интересной проблемы, сформированной самими учащимися, </a:t>
            </a:r>
          </a:p>
          <a:p>
            <a:r>
              <a:rPr lang="ru-RU" dirty="0"/>
              <a:t>Результат её решения, имеет практический характер,</a:t>
            </a:r>
          </a:p>
          <a:p>
            <a:r>
              <a:rPr lang="ru-RU" dirty="0"/>
              <a:t>самостоятельно, максимально использовать возможности проявить себя,</a:t>
            </a:r>
          </a:p>
          <a:p>
            <a:r>
              <a:rPr lang="ru-RU" dirty="0"/>
              <a:t>попробовать свои силы, приложить свои знания, принести пользу показать публично результаты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D005B61-A200-06DD-D953-BBB7B3202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849" y="682625"/>
            <a:ext cx="346456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Segoe Print" panose="02000600000000000000" pitchFamily="2" charset="0"/>
                <a:cs typeface="+mn-cs"/>
              </a:rPr>
              <a:t>ЧТО ТАКОЕ ПРОЕКТ? </a:t>
            </a:r>
          </a:p>
        </p:txBody>
      </p:sp>
    </p:spTree>
    <p:extLst>
      <p:ext uri="{BB962C8B-B14F-4D97-AF65-F5344CB8AC3E}">
        <p14:creationId xmlns:p14="http://schemas.microsoft.com/office/powerpoint/2010/main" val="317694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AFDB82-D3C8-364C-05E8-D54A7EC72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95"/>
          <a:stretch/>
        </p:blipFill>
        <p:spPr>
          <a:xfrm flipH="1">
            <a:off x="5123164" y="1839845"/>
            <a:ext cx="1137357" cy="20162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A0B592-33DA-5417-9094-FF6801A3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72"/>
          <a:stretch/>
        </p:blipFill>
        <p:spPr>
          <a:xfrm flipH="1">
            <a:off x="8417763" y="3949314"/>
            <a:ext cx="1284578" cy="19589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9CDF7E-E3A3-5761-F3A1-E4F1A716E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28" r="35780"/>
          <a:stretch/>
        </p:blipFill>
        <p:spPr>
          <a:xfrm flipH="1">
            <a:off x="9212289" y="1349461"/>
            <a:ext cx="755043" cy="19305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85" y="-99392"/>
            <a:ext cx="324036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1F189-A888-324A-DB32-6E26E0389579}"/>
              </a:ext>
            </a:extLst>
          </p:cNvPr>
          <p:cNvSpPr txBox="1">
            <a:spLocks/>
          </p:cNvSpPr>
          <p:nvPr/>
        </p:nvSpPr>
        <p:spPr>
          <a:xfrm>
            <a:off x="1847372" y="2492897"/>
            <a:ext cx="2767491" cy="1338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60000"/>
              </a:lnSpc>
              <a:spcAft>
                <a:spcPct val="0"/>
              </a:spcAft>
              <a:defRPr/>
            </a:pPr>
            <a:r>
              <a:rPr lang="ru-RU" altLang="ru-RU" sz="2400" dirty="0">
                <a:latin typeface="Segoe Print" panose="02000600000000000000" pitchFamily="2" charset="0"/>
                <a:cs typeface="+mn-cs"/>
              </a:rPr>
              <a:t>Что такое «Архитектура проекта»?</a:t>
            </a:r>
          </a:p>
          <a:p>
            <a:pPr algn="l" defTabSz="914400" fontAlgn="base">
              <a:lnSpc>
                <a:spcPct val="160000"/>
              </a:lnSpc>
              <a:spcAft>
                <a:spcPct val="0"/>
              </a:spcAft>
              <a:defRPr/>
            </a:pPr>
            <a:r>
              <a:rPr lang="ru-RU" altLang="ru-RU" sz="2400" dirty="0">
                <a:latin typeface="Segoe Print" panose="02000600000000000000" pitchFamily="2" charset="0"/>
                <a:cs typeface="+mn-cs"/>
              </a:rPr>
              <a:t>  </a:t>
            </a:r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9FF78474-DC60-65AE-39A7-6D8CB5FFB3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1367483"/>
              </p:ext>
            </p:extLst>
          </p:nvPr>
        </p:nvGraphicFramePr>
        <p:xfrm>
          <a:off x="5116341" y="1268760"/>
          <a:ext cx="5228288" cy="332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637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AFDB82-D3C8-364C-05E8-D54A7EC72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95"/>
          <a:stretch/>
        </p:blipFill>
        <p:spPr>
          <a:xfrm flipH="1">
            <a:off x="4911876" y="416130"/>
            <a:ext cx="1137357" cy="201622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85" y="-99392"/>
            <a:ext cx="324036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0D843-35D8-CEFF-9447-48A202851297}"/>
              </a:ext>
            </a:extLst>
          </p:cNvPr>
          <p:cNvSpPr txBox="1">
            <a:spLocks/>
          </p:cNvSpPr>
          <p:nvPr/>
        </p:nvSpPr>
        <p:spPr>
          <a:xfrm>
            <a:off x="2054851" y="2564905"/>
            <a:ext cx="2552387" cy="1338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100" dirty="0">
                <a:latin typeface="Segoe Print" panose="02000600000000000000" pitchFamily="2" charset="0"/>
                <a:cs typeface="+mn-cs"/>
              </a:rPr>
              <a:t>ЧТО ТАКОЕ ПРОБЛЕМА?</a:t>
            </a:r>
          </a:p>
          <a:p>
            <a:pPr algn="l" defTabSz="914400" fontAlgn="base">
              <a:spcAft>
                <a:spcPct val="0"/>
              </a:spcAft>
              <a:defRPr/>
            </a:pPr>
            <a:r>
              <a:rPr lang="ru-RU" altLang="ru-RU" sz="2500" b="1" i="1" dirty="0">
                <a:solidFill>
                  <a:srgbClr val="1A444A"/>
                </a:solidFill>
                <a:latin typeface="+mn-lt"/>
                <a:ea typeface="+mn-ea"/>
                <a:cs typeface="Times New Roman"/>
              </a:rPr>
              <a:t> 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E4BF1E8-63BB-59EB-928D-2D12C51331FB}"/>
              </a:ext>
            </a:extLst>
          </p:cNvPr>
          <p:cNvGrpSpPr/>
          <p:nvPr/>
        </p:nvGrpSpPr>
        <p:grpSpPr>
          <a:xfrm>
            <a:off x="6010138" y="838456"/>
            <a:ext cx="2796111" cy="2796111"/>
            <a:chOff x="1144185" y="241866"/>
            <a:chExt cx="2796111" cy="2796111"/>
          </a:xfrm>
        </p:grpSpPr>
        <p:sp>
          <p:nvSpPr>
            <p:cNvPr id="6" name="Часть круга 5">
              <a:extLst>
                <a:ext uri="{FF2B5EF4-FFF2-40B4-BE49-F238E27FC236}">
                  <a16:creationId xmlns:a16="http://schemas.microsoft.com/office/drawing/2014/main" id="{5C537013-4C59-F16D-1FFF-4A7E76A2A747}"/>
                </a:ext>
              </a:extLst>
            </p:cNvPr>
            <p:cNvSpPr/>
            <p:nvPr/>
          </p:nvSpPr>
          <p:spPr>
            <a:xfrm>
              <a:off x="1144185" y="241866"/>
              <a:ext cx="2796111" cy="2796111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Часть круга 4">
              <a:extLst>
                <a:ext uri="{FF2B5EF4-FFF2-40B4-BE49-F238E27FC236}">
                  <a16:creationId xmlns:a16="http://schemas.microsoft.com/office/drawing/2014/main" id="{E214B567-F042-75F1-AC08-341DF7E870B5}"/>
                </a:ext>
              </a:extLst>
            </p:cNvPr>
            <p:cNvSpPr txBox="1"/>
            <p:nvPr/>
          </p:nvSpPr>
          <p:spPr>
            <a:xfrm>
              <a:off x="1468068" y="834375"/>
              <a:ext cx="998611" cy="832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/>
                <a:t>Проблема</a:t>
              </a:r>
            </a:p>
          </p:txBody>
        </p:sp>
      </p:grpSp>
      <p:sp>
        <p:nvSpPr>
          <p:cNvPr id="8" name="Стрелка: круговая 7">
            <a:extLst>
              <a:ext uri="{FF2B5EF4-FFF2-40B4-BE49-F238E27FC236}">
                <a16:creationId xmlns:a16="http://schemas.microsoft.com/office/drawing/2014/main" id="{C76B3743-E034-86B6-4ED0-EA9565E2C217}"/>
              </a:ext>
            </a:extLst>
          </p:cNvPr>
          <p:cNvSpPr/>
          <p:nvPr/>
        </p:nvSpPr>
        <p:spPr>
          <a:xfrm>
            <a:off x="5663952" y="454200"/>
            <a:ext cx="3142296" cy="3142296"/>
          </a:xfrm>
          <a:prstGeom prst="circularArrow">
            <a:avLst>
              <a:gd name="adj1" fmla="val 5085"/>
              <a:gd name="adj2" fmla="val 327528"/>
              <a:gd name="adj3" fmla="val 15873039"/>
              <a:gd name="adj4" fmla="val 9000000"/>
              <a:gd name="adj5" fmla="val 5932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8178F-1297-ADA2-049B-01E638BEDD23}"/>
              </a:ext>
            </a:extLst>
          </p:cNvPr>
          <p:cNvSpPr txBox="1"/>
          <p:nvPr/>
        </p:nvSpPr>
        <p:spPr>
          <a:xfrm>
            <a:off x="5186813" y="4222742"/>
            <a:ext cx="17634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/>
              <a:t>Не проблема: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/>
              <a:t>деньги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/>
              <a:t>время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/>
              <a:t>возраст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84DE00C-79FB-2C8D-A75E-A4D6FAA47D6A}"/>
              </a:ext>
            </a:extLst>
          </p:cNvPr>
          <p:cNvSpPr txBox="1">
            <a:spLocks noChangeArrowheads="1"/>
          </p:cNvSpPr>
          <p:nvPr/>
        </p:nvSpPr>
        <p:spPr>
          <a:xfrm>
            <a:off x="7586045" y="813599"/>
            <a:ext cx="2967371" cy="5118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72667">
              <a:buNone/>
            </a:pPr>
            <a:r>
              <a:rPr lang="ru-RU" altLang="ru-RU" sz="2100" dirty="0"/>
              <a:t>Проблема это рассогласование  (разрыв) между          потребным (желаемым) состоянием объекта и реальным его состоянием</a:t>
            </a:r>
          </a:p>
          <a:p>
            <a:pPr marL="0" indent="272667">
              <a:buNone/>
            </a:pPr>
            <a:r>
              <a:rPr lang="ru-RU" altLang="ru-RU" sz="2100" dirty="0"/>
              <a:t>Знание о незнании</a:t>
            </a:r>
          </a:p>
          <a:p>
            <a:pPr marL="0" indent="272667">
              <a:buNone/>
            </a:pPr>
            <a:endParaRPr lang="ru-RU" altLang="ru-RU" sz="2100" dirty="0"/>
          </a:p>
          <a:p>
            <a:pPr marL="0" indent="272667">
              <a:buNone/>
            </a:pPr>
            <a:r>
              <a:rPr lang="ru-RU" altLang="ru-RU" sz="2100" dirty="0"/>
              <a:t>Проблема лежит в поле реальной жизненной ситуации (посчитать деньги)</a:t>
            </a:r>
          </a:p>
          <a:p>
            <a:pPr marL="0" indent="272667">
              <a:buNone/>
            </a:pPr>
            <a:endParaRPr lang="ru-RU" altLang="ru-RU" sz="2100" dirty="0"/>
          </a:p>
          <a:p>
            <a:pPr marL="0" indent="272667">
              <a:buNone/>
            </a:pPr>
            <a:endParaRPr lang="ru-RU" altLang="ru-RU" sz="2100" dirty="0"/>
          </a:p>
          <a:p>
            <a:pPr marL="0" indent="272667">
              <a:buNone/>
            </a:pPr>
            <a:endParaRPr lang="ru-RU" altLang="ru-RU" sz="2100" dirty="0"/>
          </a:p>
          <a:p>
            <a:pPr marL="0" indent="272667">
              <a:buNone/>
            </a:pPr>
            <a:r>
              <a:rPr lang="ru-RU" altLang="ru-RU" sz="2100" dirty="0"/>
              <a:t>Проблема это не ограничение</a:t>
            </a:r>
          </a:p>
          <a:p>
            <a:pPr marL="0" indent="272667"/>
            <a:r>
              <a:rPr lang="ru-RU" altLang="ru-RU" sz="2100" dirty="0"/>
              <a:t>Еще не проблема </a:t>
            </a:r>
          </a:p>
          <a:p>
            <a:pPr marL="0" indent="272667"/>
            <a:r>
              <a:rPr lang="ru-RU" altLang="ru-RU" sz="2100" dirty="0"/>
              <a:t>Уже не проблема</a:t>
            </a:r>
          </a:p>
          <a:p>
            <a:pPr marL="0" indent="272667"/>
            <a:r>
              <a:rPr lang="ru-RU" altLang="ru-RU" sz="2100" dirty="0"/>
              <a:t>Актуальная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355068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85" y="-99392"/>
            <a:ext cx="324036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1F189-A888-324A-DB32-6E26E0389579}"/>
              </a:ext>
            </a:extLst>
          </p:cNvPr>
          <p:cNvSpPr txBox="1">
            <a:spLocks/>
          </p:cNvSpPr>
          <p:nvPr/>
        </p:nvSpPr>
        <p:spPr>
          <a:xfrm>
            <a:off x="1847372" y="2492897"/>
            <a:ext cx="2552387" cy="1338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40000"/>
              </a:lnSpc>
              <a:spcAft>
                <a:spcPct val="0"/>
              </a:spcAft>
              <a:defRPr/>
            </a:pPr>
            <a:r>
              <a:rPr lang="ru-RU" altLang="ru-RU" sz="2800" dirty="0">
                <a:latin typeface="Segoe Print" panose="02000600000000000000" pitchFamily="2" charset="0"/>
                <a:cs typeface="+mn-cs"/>
              </a:rPr>
              <a:t>Что такое проблема?</a:t>
            </a:r>
          </a:p>
          <a:p>
            <a:pPr algn="l" defTabSz="914400" fontAlgn="base">
              <a:spcAft>
                <a:spcPct val="0"/>
              </a:spcAft>
              <a:defRPr/>
            </a:pPr>
            <a:r>
              <a:rPr lang="ru-RU" altLang="ru-RU" sz="2800" b="1" i="1" dirty="0">
                <a:solidFill>
                  <a:srgbClr val="1A444A"/>
                </a:solidFill>
                <a:latin typeface="+mn-lt"/>
                <a:ea typeface="+mn-ea"/>
                <a:cs typeface="Times New Roman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9E8E9-9EA7-4DAB-192A-6B9D1BBA0A77}"/>
              </a:ext>
            </a:extLst>
          </p:cNvPr>
          <p:cNvSpPr txBox="1"/>
          <p:nvPr/>
        </p:nvSpPr>
        <p:spPr>
          <a:xfrm flipH="1">
            <a:off x="9899763" y="1988840"/>
            <a:ext cx="79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527894-DC43-059A-FC97-3ECAD4F9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31" y="764339"/>
            <a:ext cx="4503516" cy="281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772B524-A669-D82F-BC7E-E1231987D81F}"/>
              </a:ext>
            </a:extLst>
          </p:cNvPr>
          <p:cNvCxnSpPr>
            <a:cxnSpLocks/>
          </p:cNvCxnSpPr>
          <p:nvPr/>
        </p:nvCxnSpPr>
        <p:spPr>
          <a:xfrm flipV="1">
            <a:off x="5231905" y="3593253"/>
            <a:ext cx="4907417" cy="194531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034E6C-2A09-0EFD-A4D9-75E66EE11D09}"/>
              </a:ext>
            </a:extLst>
          </p:cNvPr>
          <p:cNvSpPr txBox="1"/>
          <p:nvPr/>
        </p:nvSpPr>
        <p:spPr>
          <a:xfrm flipH="1">
            <a:off x="6348882" y="5301208"/>
            <a:ext cx="133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02098-AB04-F17E-9492-B64E63DB471C}"/>
              </a:ext>
            </a:extLst>
          </p:cNvPr>
          <p:cNvSpPr txBox="1"/>
          <p:nvPr/>
        </p:nvSpPr>
        <p:spPr>
          <a:xfrm>
            <a:off x="8544272" y="508518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957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99392"/>
            <a:ext cx="4872333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1F189-A888-324A-DB32-6E26E0389579}"/>
              </a:ext>
            </a:extLst>
          </p:cNvPr>
          <p:cNvSpPr txBox="1">
            <a:spLocks/>
          </p:cNvSpPr>
          <p:nvPr/>
        </p:nvSpPr>
        <p:spPr>
          <a:xfrm>
            <a:off x="1031384" y="2378597"/>
            <a:ext cx="3269154" cy="210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5300" dirty="0">
                <a:latin typeface="Segoe Print" panose="02000600000000000000" pitchFamily="2" charset="0"/>
                <a:cs typeface="+mn-cs"/>
              </a:rPr>
              <a:t>Как изучать проблемы людей?</a:t>
            </a:r>
          </a:p>
          <a:p>
            <a:pPr algn="l" defTabSz="914400" fontAlgn="base">
              <a:lnSpc>
                <a:spcPct val="140000"/>
              </a:lnSpc>
              <a:spcAft>
                <a:spcPct val="0"/>
              </a:spcAft>
              <a:defRPr/>
            </a:pPr>
            <a:r>
              <a:rPr lang="ru-RU" altLang="ru-RU" sz="2000" dirty="0">
                <a:latin typeface="Segoe Print" panose="02000600000000000000" pitchFamily="2" charset="0"/>
                <a:cs typeface="+mn-cs"/>
              </a:rPr>
              <a:t>  </a:t>
            </a:r>
          </a:p>
        </p:txBody>
      </p:sp>
      <p:pic>
        <p:nvPicPr>
          <p:cNvPr id="2" name="Picture 2" descr="C:\Users\Дмитрий\Desktop\21.jpg">
            <a:extLst>
              <a:ext uri="{FF2B5EF4-FFF2-40B4-BE49-F238E27FC236}">
                <a16:creationId xmlns:a16="http://schemas.microsoft.com/office/drawing/2014/main" id="{CFDB492D-B238-BE42-D544-178D52FCB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1710" r="1556" b="7859"/>
          <a:stretch/>
        </p:blipFill>
        <p:spPr bwMode="auto">
          <a:xfrm>
            <a:off x="5096037" y="1772817"/>
            <a:ext cx="5248593" cy="36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13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81" y="-162947"/>
            <a:ext cx="3741821" cy="770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478882" y="2187228"/>
            <a:ext cx="6264696" cy="221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br>
              <a:rPr lang="ru-RU" sz="2800" b="1" dirty="0">
                <a:solidFill>
                  <a:srgbClr val="1A444A"/>
                </a:solidFill>
                <a:latin typeface="+mn-lt"/>
                <a:ea typeface="Calibri"/>
                <a:cs typeface="Times New Roman"/>
              </a:rPr>
            </a:br>
            <a:br>
              <a:rPr lang="ru-RU" sz="2800" b="1" dirty="0">
                <a:solidFill>
                  <a:srgbClr val="1A444A"/>
                </a:solidFill>
                <a:latin typeface="+mn-lt"/>
                <a:ea typeface="Calibri"/>
                <a:cs typeface="Times New Roman"/>
              </a:rPr>
            </a:br>
            <a:br>
              <a:rPr lang="ru-RU" sz="2800" b="1" dirty="0">
                <a:solidFill>
                  <a:srgbClr val="1A444A"/>
                </a:solidFill>
                <a:latin typeface="+mn-lt"/>
                <a:ea typeface="Calibri"/>
                <a:cs typeface="Times New Roman"/>
              </a:rPr>
            </a:br>
            <a:br>
              <a:rPr lang="ru-RU" sz="8000" b="1" dirty="0">
                <a:latin typeface="Segoe Print" panose="02000600000000000000" pitchFamily="2" charset="0"/>
                <a:ea typeface="Times New Roman"/>
                <a:cs typeface="+mn-cs"/>
              </a:rPr>
            </a:br>
            <a:r>
              <a:rPr lang="ru-RU" sz="9600" b="1" dirty="0">
                <a:latin typeface="Segoe Print" panose="02000600000000000000" pitchFamily="2" charset="0"/>
                <a:ea typeface="Times New Roman"/>
                <a:cs typeface="+mn-cs"/>
              </a:rPr>
              <a:t>О ЧЁМ </a:t>
            </a:r>
          </a:p>
          <a:p>
            <a:pPr algn="l">
              <a:lnSpc>
                <a:spcPct val="170000"/>
              </a:lnSpc>
            </a:pPr>
            <a:r>
              <a:rPr lang="ru-RU" sz="9600" b="1" dirty="0">
                <a:latin typeface="Segoe Print" panose="02000600000000000000" pitchFamily="2" charset="0"/>
                <a:ea typeface="Times New Roman"/>
                <a:cs typeface="+mn-cs"/>
              </a:rPr>
              <a:t>ПОЙДЕТ </a:t>
            </a:r>
          </a:p>
          <a:p>
            <a:pPr algn="l">
              <a:lnSpc>
                <a:spcPct val="170000"/>
              </a:lnSpc>
            </a:pPr>
            <a:r>
              <a:rPr lang="ru-RU" sz="9600" b="1" dirty="0">
                <a:latin typeface="Segoe Print" panose="02000600000000000000" pitchFamily="2" charset="0"/>
                <a:ea typeface="Times New Roman"/>
                <a:cs typeface="+mn-cs"/>
              </a:rPr>
              <a:t>РЕЧЬ?</a:t>
            </a:r>
          </a:p>
          <a:p>
            <a:pPr algn="l"/>
            <a:endParaRPr lang="ru-RU" sz="8000" b="1" dirty="0">
              <a:latin typeface="Segoe Print" panose="02000600000000000000" pitchFamily="2" charset="0"/>
              <a:ea typeface="Times New Roman"/>
              <a:cs typeface="+mn-cs"/>
            </a:endParaRPr>
          </a:p>
          <a:p>
            <a:pPr algn="l"/>
            <a:br>
              <a:rPr lang="ru-RU" sz="8000" b="1" dirty="0">
                <a:latin typeface="Segoe Print" panose="02000600000000000000" pitchFamily="2" charset="0"/>
                <a:ea typeface="Times New Roman"/>
                <a:cs typeface="+mn-cs"/>
              </a:rPr>
            </a:br>
            <a:br>
              <a:rPr lang="ru-RU" sz="2800" b="1" dirty="0">
                <a:solidFill>
                  <a:srgbClr val="1A444A"/>
                </a:solidFill>
                <a:latin typeface="+mn-lt"/>
                <a:ea typeface="Calibri"/>
                <a:cs typeface="Times New Roman"/>
              </a:rPr>
            </a:br>
            <a:br>
              <a:rPr lang="ru-RU" sz="2800" b="1" dirty="0">
                <a:solidFill>
                  <a:srgbClr val="1A444A"/>
                </a:solidFill>
                <a:latin typeface="+mn-lt"/>
                <a:ea typeface="Calibri"/>
                <a:cs typeface="Times New Roman"/>
              </a:rPr>
            </a:br>
            <a:br>
              <a:rPr lang="ru-RU" sz="2800" b="1" dirty="0">
                <a:solidFill>
                  <a:srgbClr val="1A444A"/>
                </a:solidFill>
                <a:latin typeface="+mn-lt"/>
                <a:ea typeface="Calibri"/>
                <a:cs typeface="Times New Roman"/>
              </a:rPr>
            </a:br>
            <a:endParaRPr lang="ru-RU" sz="2800" b="1" dirty="0">
              <a:solidFill>
                <a:srgbClr val="1A444A"/>
              </a:solidFill>
              <a:latin typeface="+mn-lt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1230" y="2187228"/>
            <a:ext cx="711128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/>
              </a:rPr>
              <a:t>Зачем нужны регулятивные умения в наши дни?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a typeface="Calibri"/>
                <a:cs typeface="Times New Roman"/>
              </a:rPr>
              <a:t>В чем суть регулятивных умений?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a typeface="Calibri"/>
                <a:cs typeface="Times New Roman"/>
              </a:rPr>
              <a:t>Как формировать регулятивные навыки средствами проектной деятельности?</a:t>
            </a:r>
          </a:p>
          <a:p>
            <a:endParaRPr lang="ru-RU" dirty="0"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345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A0B592-33DA-5417-9094-FF6801A3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72"/>
          <a:stretch/>
        </p:blipFill>
        <p:spPr>
          <a:xfrm flipH="1">
            <a:off x="7330147" y="165352"/>
            <a:ext cx="1284578" cy="195890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4600576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1F189-A888-324A-DB32-6E26E0389579}"/>
              </a:ext>
            </a:extLst>
          </p:cNvPr>
          <p:cNvSpPr txBox="1">
            <a:spLocks/>
          </p:cNvSpPr>
          <p:nvPr/>
        </p:nvSpPr>
        <p:spPr>
          <a:xfrm>
            <a:off x="1847372" y="2492897"/>
            <a:ext cx="2552387" cy="1338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30000"/>
              </a:lnSpc>
              <a:spcAft>
                <a:spcPct val="0"/>
              </a:spcAft>
              <a:defRPr/>
            </a:pPr>
            <a:r>
              <a:rPr lang="ru-RU" altLang="ru-RU" sz="2100" dirty="0">
                <a:latin typeface="Segoe Print" panose="02000600000000000000" pitchFamily="2" charset="0"/>
                <a:cs typeface="+mn-cs"/>
              </a:rPr>
              <a:t>Что такое «Решение»</a:t>
            </a:r>
          </a:p>
          <a:p>
            <a:pPr algn="l" defTabSz="914400" fontAlgn="base">
              <a:spcAft>
                <a:spcPct val="0"/>
              </a:spcAft>
              <a:defRPr/>
            </a:pPr>
            <a:r>
              <a:rPr lang="ru-RU" altLang="ru-RU" sz="2500" b="1" i="1" dirty="0">
                <a:solidFill>
                  <a:srgbClr val="1A444A"/>
                </a:solidFill>
                <a:latin typeface="+mn-lt"/>
                <a:ea typeface="+mn-ea"/>
                <a:cs typeface="Times New Roman"/>
              </a:rPr>
              <a:t> 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93C210-309A-1D15-2A5A-BC97AC04AD0C}"/>
              </a:ext>
            </a:extLst>
          </p:cNvPr>
          <p:cNvGrpSpPr/>
          <p:nvPr/>
        </p:nvGrpSpPr>
        <p:grpSpPr>
          <a:xfrm>
            <a:off x="4732077" y="-1035496"/>
            <a:ext cx="2796111" cy="2796111"/>
            <a:chOff x="1216088" y="316226"/>
            <a:chExt cx="2796111" cy="2796111"/>
          </a:xfrm>
        </p:grpSpPr>
        <p:sp>
          <p:nvSpPr>
            <p:cNvPr id="3" name="Часть круга 2">
              <a:extLst>
                <a:ext uri="{FF2B5EF4-FFF2-40B4-BE49-F238E27FC236}">
                  <a16:creationId xmlns:a16="http://schemas.microsoft.com/office/drawing/2014/main" id="{101A00DC-0623-1192-38DA-F09D3B822E9F}"/>
                </a:ext>
              </a:extLst>
            </p:cNvPr>
            <p:cNvSpPr/>
            <p:nvPr/>
          </p:nvSpPr>
          <p:spPr>
            <a:xfrm>
              <a:off x="1216088" y="316226"/>
              <a:ext cx="2796111" cy="2796111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Часть круга 4">
              <a:extLst>
                <a:ext uri="{FF2B5EF4-FFF2-40B4-BE49-F238E27FC236}">
                  <a16:creationId xmlns:a16="http://schemas.microsoft.com/office/drawing/2014/main" id="{3912FCFA-110C-663C-2F0F-51AC52E15EEE}"/>
                </a:ext>
              </a:extLst>
            </p:cNvPr>
            <p:cNvSpPr txBox="1"/>
            <p:nvPr/>
          </p:nvSpPr>
          <p:spPr>
            <a:xfrm>
              <a:off x="1881829" y="2130370"/>
              <a:ext cx="1497916" cy="732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/>
                <a:t>Решение</a:t>
              </a:r>
            </a:p>
          </p:txBody>
        </p:sp>
      </p:grpSp>
      <p:sp>
        <p:nvSpPr>
          <p:cNvPr id="7" name="Стрелка: круговая 6">
            <a:extLst>
              <a:ext uri="{FF2B5EF4-FFF2-40B4-BE49-F238E27FC236}">
                <a16:creationId xmlns:a16="http://schemas.microsoft.com/office/drawing/2014/main" id="{29EED690-EEA3-FBE7-CFB2-9C3DCEE6623B}"/>
              </a:ext>
            </a:extLst>
          </p:cNvPr>
          <p:cNvSpPr/>
          <p:nvPr/>
        </p:nvSpPr>
        <p:spPr>
          <a:xfrm>
            <a:off x="4765268" y="-1005161"/>
            <a:ext cx="3142296" cy="3142296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9D13F71-53D9-0CFB-3DF8-11DB400C9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7775" y="3544424"/>
            <a:ext cx="5369693" cy="222327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altLang="ru-RU" sz="1600" dirty="0">
                <a:latin typeface="PTSans"/>
                <a:cs typeface="Times New Roman" panose="02020603050405020304" pitchFamily="18" charset="0"/>
              </a:rPr>
              <a:t>Описание идеи (ключевые вопросы):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>
                <a:latin typeface="PTSans"/>
                <a:cs typeface="Times New Roman" panose="02020603050405020304" pitchFamily="18" charset="0"/>
              </a:rPr>
              <a:t> Что планируется сделать (модель, схема деятельности после реализации проекта)?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>
                <a:latin typeface="PTSans"/>
                <a:cs typeface="Times New Roman" panose="02020603050405020304" pitchFamily="18" charset="0"/>
              </a:rPr>
              <a:t>Какой продукт или услугу вы хотите попытаться предложить?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600" dirty="0">
                <a:latin typeface="PTSans"/>
                <a:cs typeface="Times New Roman" panose="02020603050405020304" pitchFamily="18" charset="0"/>
              </a:rPr>
              <a:t>В чем Ваше </a:t>
            </a:r>
            <a:r>
              <a:rPr lang="ru-RU" altLang="ru-RU" sz="1600" dirty="0" err="1">
                <a:latin typeface="PTSans"/>
                <a:cs typeface="Times New Roman" panose="02020603050405020304" pitchFamily="18" charset="0"/>
              </a:rPr>
              <a:t>know-how</a:t>
            </a:r>
            <a:r>
              <a:rPr lang="ru-RU" altLang="ru-RU" sz="1600" dirty="0">
                <a:latin typeface="PTSans"/>
                <a:cs typeface="Times New Roman" panose="02020603050405020304" pitchFamily="18" charset="0"/>
              </a:rPr>
              <a:t> (характерные особенности технологии,  основные преимущества новой деятельности по сравнению с уже существующей)?</a:t>
            </a:r>
          </a:p>
          <a:p>
            <a:pPr marL="0" indent="0">
              <a:lnSpc>
                <a:spcPct val="90000"/>
              </a:lnSpc>
              <a:buNone/>
            </a:pPr>
            <a:endParaRPr lang="ru-RU" altLang="ru-RU" sz="15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57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85" y="-99392"/>
            <a:ext cx="324036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1F189-A888-324A-DB32-6E26E0389579}"/>
              </a:ext>
            </a:extLst>
          </p:cNvPr>
          <p:cNvSpPr txBox="1">
            <a:spLocks/>
          </p:cNvSpPr>
          <p:nvPr/>
        </p:nvSpPr>
        <p:spPr>
          <a:xfrm>
            <a:off x="1847372" y="2492897"/>
            <a:ext cx="2552387" cy="1338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400" dirty="0">
                <a:latin typeface="Segoe Print" panose="02000600000000000000" pitchFamily="2" charset="0"/>
                <a:cs typeface="+mn-cs"/>
              </a:rPr>
              <a:t>КАК ИЗУЧАТЬ ПРОБЛЕМЫ ЛЮДЕЙ?</a:t>
            </a:r>
          </a:p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400" dirty="0">
                <a:latin typeface="Segoe Print" panose="02000600000000000000" pitchFamily="2" charset="0"/>
                <a:cs typeface="+mn-cs"/>
              </a:rPr>
              <a:t>  </a:t>
            </a:r>
          </a:p>
        </p:txBody>
      </p:sp>
      <p:pic>
        <p:nvPicPr>
          <p:cNvPr id="2" name="Picture 2" descr="C:\Users\Дмитрий\Desktop\21.jpg">
            <a:extLst>
              <a:ext uri="{FF2B5EF4-FFF2-40B4-BE49-F238E27FC236}">
                <a16:creationId xmlns:a16="http://schemas.microsoft.com/office/drawing/2014/main" id="{CFDB492D-B238-BE42-D544-178D52FCB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1710" r="1556" b="7859"/>
          <a:stretch/>
        </p:blipFill>
        <p:spPr bwMode="auto">
          <a:xfrm>
            <a:off x="5096037" y="1772817"/>
            <a:ext cx="5248593" cy="36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61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3408DF9-90FB-A46A-1276-B2DDAB36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85" y="-99392"/>
            <a:ext cx="3240360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51F189-A888-324A-DB32-6E26E0389579}"/>
              </a:ext>
            </a:extLst>
          </p:cNvPr>
          <p:cNvSpPr txBox="1">
            <a:spLocks/>
          </p:cNvSpPr>
          <p:nvPr/>
        </p:nvSpPr>
        <p:spPr>
          <a:xfrm>
            <a:off x="1847372" y="2492897"/>
            <a:ext cx="2552387" cy="1338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400" b="1" dirty="0">
                <a:latin typeface="Segoe Print" panose="02000600000000000000" pitchFamily="2" charset="0"/>
                <a:cs typeface="+mn-cs"/>
              </a:rPr>
              <a:t>ЧТО ТАКОЕ ПРОБЛЕМА?</a:t>
            </a:r>
          </a:p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400" b="1" dirty="0">
                <a:latin typeface="Segoe Print" panose="02000600000000000000" pitchFamily="2" charset="0"/>
                <a:cs typeface="+mn-cs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9E8E9-9EA7-4DAB-192A-6B9D1BBA0A77}"/>
              </a:ext>
            </a:extLst>
          </p:cNvPr>
          <p:cNvSpPr txBox="1"/>
          <p:nvPr/>
        </p:nvSpPr>
        <p:spPr>
          <a:xfrm>
            <a:off x="9120337" y="1859997"/>
            <a:ext cx="43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DFC35-CF52-057C-97CA-48A49CF3A778}"/>
              </a:ext>
            </a:extLst>
          </p:cNvPr>
          <p:cNvSpPr txBox="1"/>
          <p:nvPr/>
        </p:nvSpPr>
        <p:spPr>
          <a:xfrm>
            <a:off x="5591944" y="508518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после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D4CA1E0-81BD-2197-4201-E6320F8EBC67}"/>
              </a:ext>
            </a:extLst>
          </p:cNvPr>
          <p:cNvCxnSpPr>
            <a:cxnSpLocks/>
          </p:cNvCxnSpPr>
          <p:nvPr/>
        </p:nvCxnSpPr>
        <p:spPr>
          <a:xfrm flipV="1">
            <a:off x="5149024" y="2419790"/>
            <a:ext cx="4907417" cy="194531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FFA3C117-4FD7-B834-FEE4-5907B455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34" y="332657"/>
            <a:ext cx="3697484" cy="231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70CF871-E6A4-956D-DB61-D6392071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4012385"/>
            <a:ext cx="3697485" cy="249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57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0359C-8203-9532-4872-EC9BAB98C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F554E4-86AA-CFE7-2AC9-8F2C7D3A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www.thmemgallery.com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DE41FB-3391-12C6-A309-C3E2E963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Company Logo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5E83021-1956-9263-0BD6-169498F537A7}"/>
              </a:ext>
            </a:extLst>
          </p:cNvPr>
          <p:cNvSpPr txBox="1">
            <a:spLocks/>
          </p:cNvSpPr>
          <p:nvPr/>
        </p:nvSpPr>
        <p:spPr>
          <a:xfrm>
            <a:off x="1905000" y="152401"/>
            <a:ext cx="7391400" cy="563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FFFFFF"/>
                </a:solidFill>
                <a:latin typeface="Calibri"/>
              </a:rPr>
              <a:t>Характеристики проектной рефлексии (проектный аппарат)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9C288-7D89-CA12-A033-04E4D4F7467F}"/>
              </a:ext>
            </a:extLst>
          </p:cNvPr>
          <p:cNvSpPr txBox="1"/>
          <p:nvPr/>
        </p:nvSpPr>
        <p:spPr>
          <a:xfrm>
            <a:off x="838200" y="601579"/>
            <a:ext cx="4969630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19426B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Проектный аппарат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Тема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Проблема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Анализ условий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Цель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Задачи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Действия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Ресурсы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Управление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Segoe Print" panose="02000600000000000000" pitchFamily="2" charset="0"/>
                <a:ea typeface="+mj-ea"/>
              </a:rPr>
              <a:t>Результаты (продукты)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19426B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19426B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19426B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96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03390" y="4885307"/>
            <a:ext cx="1814207" cy="2851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43535" y="2593323"/>
            <a:ext cx="1241703" cy="285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41C4A-E890-430A-83F7-07952FF0C4DE}"/>
              </a:ext>
            </a:extLst>
          </p:cNvPr>
          <p:cNvSpPr txBox="1"/>
          <p:nvPr/>
        </p:nvSpPr>
        <p:spPr>
          <a:xfrm>
            <a:off x="2794550" y="2610362"/>
            <a:ext cx="217038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91612F"/>
                </a:solidFill>
                <a:latin typeface="Linux Biolinum"/>
              </a:rPr>
              <a:t>Название </a:t>
            </a:r>
          </a:p>
          <a:p>
            <a:endParaRPr lang="en-US" sz="3000" dirty="0">
              <a:solidFill>
                <a:srgbClr val="91612F"/>
              </a:solidFill>
              <a:latin typeface="Linux Biolin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8DB66-F21A-4A47-8EC7-C9C87CF88028}"/>
              </a:ext>
            </a:extLst>
          </p:cNvPr>
          <p:cNvSpPr txBox="1"/>
          <p:nvPr/>
        </p:nvSpPr>
        <p:spPr>
          <a:xfrm>
            <a:off x="6729798" y="1807503"/>
            <a:ext cx="2778490" cy="170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ФПГ (</a:t>
            </a:r>
            <a:r>
              <a:rPr lang="ru-RU" sz="1401" dirty="0" err="1">
                <a:solidFill>
                  <a:srgbClr val="91612F"/>
                </a:solidFill>
                <a:latin typeface="Calibri"/>
              </a:rPr>
              <a:t>соц</a:t>
            </a:r>
            <a:r>
              <a:rPr lang="ru-RU" sz="1401" dirty="0">
                <a:solidFill>
                  <a:srgbClr val="91612F"/>
                </a:solidFill>
                <a:latin typeface="Calibri"/>
              </a:rPr>
              <a:t> проекты):</a:t>
            </a:r>
          </a:p>
          <a:p>
            <a:pPr marL="257175" indent="-257175" defTabSz="6858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Старт в будущее!</a:t>
            </a:r>
          </a:p>
          <a:p>
            <a:pPr marL="257175" indent="-257175" defTabSz="6858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Добровольцы добра</a:t>
            </a:r>
          </a:p>
          <a:p>
            <a:pPr marL="257175" indent="-257175" defTabSz="6858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Умы для страны</a:t>
            </a:r>
          </a:p>
          <a:p>
            <a:pPr marL="257175" indent="-257175" defTabSz="6858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Сокровища науки и культуры для творчества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0D30707-786D-40BE-890E-186C1153BC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24519" y="3800117"/>
            <a:ext cx="6290253" cy="185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401" dirty="0" err="1">
                <a:solidFill>
                  <a:srgbClr val="91612F"/>
                </a:solidFill>
                <a:latin typeface="Calibri"/>
              </a:rPr>
              <a:t>Наноград</a:t>
            </a:r>
            <a:r>
              <a:rPr lang="ru-RU" sz="1401" dirty="0">
                <a:solidFill>
                  <a:srgbClr val="91612F"/>
                </a:solidFill>
                <a:latin typeface="Calibri"/>
              </a:rPr>
              <a:t> (исследования, бизнес-идеи):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Устройство распознавания жестов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1" dirty="0" err="1">
                <a:solidFill>
                  <a:srgbClr val="91612F"/>
                </a:solidFill>
                <a:latin typeface="Calibri"/>
              </a:rPr>
              <a:t>Суперконденсаторы</a:t>
            </a:r>
            <a:endParaRPr lang="ru-RU" sz="1401" dirty="0">
              <a:solidFill>
                <a:srgbClr val="91612F"/>
              </a:solidFill>
              <a:latin typeface="Calibri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Мобильный накопитель энергии</a:t>
            </a: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Термоэлектрическая </a:t>
            </a:r>
            <a:r>
              <a:rPr lang="ru-RU" sz="1401" dirty="0" err="1">
                <a:solidFill>
                  <a:srgbClr val="91612F"/>
                </a:solidFill>
                <a:latin typeface="Calibri"/>
              </a:rPr>
              <a:t>антиобледенительная</a:t>
            </a:r>
            <a:r>
              <a:rPr lang="ru-RU" sz="1401" dirty="0">
                <a:solidFill>
                  <a:srgbClr val="91612F"/>
                </a:solidFill>
                <a:latin typeface="Calibri"/>
              </a:rPr>
              <a:t> система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1" dirty="0">
                <a:solidFill>
                  <a:srgbClr val="91612F"/>
                </a:solidFill>
                <a:latin typeface="Calibri"/>
              </a:rPr>
              <a:t>  Формула красоты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17927-FA5F-4DB0-A0C4-54505C8C6B95}"/>
              </a:ext>
            </a:extLst>
          </p:cNvPr>
          <p:cNvSpPr txBox="1"/>
          <p:nvPr/>
        </p:nvSpPr>
        <p:spPr>
          <a:xfrm>
            <a:off x="5262887" y="1430912"/>
            <a:ext cx="5915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i="1" dirty="0">
                <a:solidFill>
                  <a:srgbClr val="ED7D31"/>
                </a:solidFill>
                <a:latin typeface="Arial" charset="0"/>
                <a:cs typeface="Arial"/>
              </a:rPr>
              <a:t>название- интеллектуальный дизайн идеи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E4632-73C8-444E-8545-E1C300A164A0}"/>
              </a:ext>
            </a:extLst>
          </p:cNvPr>
          <p:cNvSpPr txBox="1"/>
          <p:nvPr/>
        </p:nvSpPr>
        <p:spPr>
          <a:xfrm>
            <a:off x="1729667" y="3791262"/>
            <a:ext cx="6777746" cy="739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1" i="1" dirty="0">
                <a:solidFill>
                  <a:srgbClr val="91612F"/>
                </a:solidFill>
                <a:latin typeface="Calibri"/>
              </a:rPr>
              <a:t>Плохо: </a:t>
            </a:r>
          </a:p>
          <a:p>
            <a:r>
              <a:rPr lang="ru-RU" sz="1401" i="1" dirty="0">
                <a:solidFill>
                  <a:srgbClr val="91612F"/>
                </a:solidFill>
                <a:latin typeface="Calibri"/>
              </a:rPr>
              <a:t>Изучение, Исследование, Определение, Выявление</a:t>
            </a:r>
          </a:p>
          <a:p>
            <a:r>
              <a:rPr lang="ru-RU" sz="1401" i="1" dirty="0">
                <a:solidFill>
                  <a:srgbClr val="91612F"/>
                </a:solidFill>
                <a:latin typeface="Calibri"/>
              </a:rPr>
              <a:t>Современные проблемы естествознания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EEE9B-158B-4FB5-92BD-21E383943AEC}"/>
              </a:ext>
            </a:extLst>
          </p:cNvPr>
          <p:cNvSpPr txBox="1"/>
          <p:nvPr/>
        </p:nvSpPr>
        <p:spPr>
          <a:xfrm>
            <a:off x="2874201" y="956366"/>
            <a:ext cx="7744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79646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Как назвать то, чем мы собираемся заняться? </a:t>
            </a:r>
          </a:p>
        </p:txBody>
      </p:sp>
    </p:spTree>
    <p:extLst>
      <p:ext uri="{BB962C8B-B14F-4D97-AF65-F5344CB8AC3E}">
        <p14:creationId xmlns:p14="http://schemas.microsoft.com/office/powerpoint/2010/main" val="3523053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DD692E-CD4E-4698-9C53-0B5C1BA9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66" y="3658348"/>
            <a:ext cx="3404761" cy="1877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008661" y="-126461"/>
            <a:ext cx="689664" cy="2414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261" y="4139487"/>
            <a:ext cx="3145809" cy="3026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9EE9D-1600-4080-BD6D-A3433902DA49}"/>
              </a:ext>
            </a:extLst>
          </p:cNvPr>
          <p:cNvSpPr txBox="1"/>
          <p:nvPr/>
        </p:nvSpPr>
        <p:spPr>
          <a:xfrm>
            <a:off x="5005797" y="1668427"/>
            <a:ext cx="5765393" cy="4216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001" dirty="0">
                <a:solidFill>
                  <a:srgbClr val="91612F"/>
                </a:solidFill>
                <a:latin typeface="Linux Biolinum"/>
              </a:rPr>
              <a:t>Объект проектирования (исследования)</a:t>
            </a:r>
          </a:p>
          <a:p>
            <a:pPr defTabSz="685800">
              <a:defRPr/>
            </a:pPr>
            <a:endParaRPr lang="ru-RU" sz="2100" b="1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То, на что направлена работа: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Социальные проект: люди, сообщества (знания, навыки, отношения, мнения, образ жизни,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Научное исследование: Что именно рассматривается в исследовании (что объясняется)?</a:t>
            </a:r>
          </a:p>
          <a:p>
            <a:pPr defTabSz="685800">
              <a:defRPr/>
            </a:pPr>
            <a:endParaRPr lang="ru-RU" sz="21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ru-RU" sz="2001" dirty="0">
                <a:solidFill>
                  <a:srgbClr val="91612F"/>
                </a:solidFill>
                <a:latin typeface="Linux Biolinum"/>
              </a:rPr>
              <a:t>Предмет проектирования (исследования)</a:t>
            </a:r>
          </a:p>
          <a:p>
            <a:pPr defTabSz="685800">
              <a:defRPr/>
            </a:pPr>
            <a:endParaRPr lang="ru-RU" sz="2100" b="1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Социальное проектирование: с помощью чего планируется что-то менять? (</a:t>
            </a:r>
            <a:r>
              <a:rPr lang="ru-RU" sz="1500" dirty="0" err="1">
                <a:solidFill>
                  <a:prstClr val="black"/>
                </a:solidFill>
                <a:latin typeface="Calibri"/>
              </a:rPr>
              <a:t>флорариумы</a:t>
            </a:r>
            <a:r>
              <a:rPr lang="ru-RU" sz="1500" dirty="0">
                <a:solidFill>
                  <a:prstClr val="black"/>
                </a:solidFill>
                <a:latin typeface="Calibri"/>
              </a:rPr>
              <a:t>, экологические тропы, буклеты)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Научное исследование: Как рассматривается объект? </a:t>
            </a:r>
          </a:p>
          <a:p>
            <a:pPr defTabSz="685800"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Какие отношения в нём, свойства, аспекты, </a:t>
            </a:r>
          </a:p>
          <a:p>
            <a:pPr defTabSz="685800"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функции мы планируем вскрыть.</a:t>
            </a:r>
          </a:p>
          <a:p>
            <a:pPr defTabSz="685800">
              <a:defRPr/>
            </a:pPr>
            <a:endParaRPr lang="ru-RU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A1FF2-4E71-4349-B9AC-3088B34BD0B4}"/>
              </a:ext>
            </a:extLst>
          </p:cNvPr>
          <p:cNvSpPr txBox="1"/>
          <p:nvPr/>
        </p:nvSpPr>
        <p:spPr>
          <a:xfrm>
            <a:off x="2018598" y="2169458"/>
            <a:ext cx="407740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91612F"/>
                </a:solidFill>
                <a:latin typeface="Linux Biolinum"/>
              </a:rPr>
              <a:t>Название</a:t>
            </a:r>
          </a:p>
          <a:p>
            <a:r>
              <a:rPr lang="ru-RU" sz="3000" dirty="0">
                <a:solidFill>
                  <a:srgbClr val="91612F"/>
                </a:solidFill>
                <a:latin typeface="Linux Biolinum"/>
              </a:rPr>
              <a:t> (Тема) </a:t>
            </a:r>
          </a:p>
          <a:p>
            <a:endParaRPr lang="en-US" sz="3000" dirty="0">
              <a:solidFill>
                <a:srgbClr val="91612F"/>
              </a:solidFill>
              <a:latin typeface="Linux Biolin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77DFA4-152D-41D1-9A3A-EA0A91282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036" y="3683887"/>
            <a:ext cx="3077223" cy="1851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2741C2-B959-4F62-9448-0DBFC4DB7FE2}"/>
              </a:ext>
            </a:extLst>
          </p:cNvPr>
          <p:cNvSpPr txBox="1"/>
          <p:nvPr/>
        </p:nvSpPr>
        <p:spPr>
          <a:xfrm>
            <a:off x="2886332" y="1066284"/>
            <a:ext cx="7744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rgbClr val="F79646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Как назвать то, чем мы собираемся заняться? </a:t>
            </a:r>
          </a:p>
        </p:txBody>
      </p:sp>
    </p:spTree>
    <p:extLst>
      <p:ext uri="{BB962C8B-B14F-4D97-AF65-F5344CB8AC3E}">
        <p14:creationId xmlns:p14="http://schemas.microsoft.com/office/powerpoint/2010/main" val="2491478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62AE8-F706-49F7-8D5C-07760181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13" y="1793276"/>
            <a:ext cx="6305460" cy="2418835"/>
          </a:xfrm>
          <a:prstGeom prst="rect">
            <a:avLst/>
          </a:prstGeom>
        </p:spPr>
      </p:pic>
      <p:sp>
        <p:nvSpPr>
          <p:cNvPr id="1054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56887" y="1996541"/>
            <a:ext cx="5338118" cy="3716295"/>
          </a:xfrm>
        </p:spPr>
        <p:txBody>
          <a:bodyPr>
            <a:normAutofit lnSpcReduction="10000"/>
          </a:bodyPr>
          <a:lstStyle/>
          <a:p>
            <a:r>
              <a:rPr lang="ru-RU" altLang="ru-RU" sz="2100" dirty="0"/>
              <a:t>Проблема - рассогласование  (разрыв) между          потребным (желаемым) состоянием объекта и реальным его состоянием</a:t>
            </a:r>
          </a:p>
          <a:p>
            <a:r>
              <a:rPr lang="ru-RU" altLang="ru-RU" sz="2100" dirty="0"/>
              <a:t>Проблема – дефицит, недостаток, отсутствие, снижение, ухудшение</a:t>
            </a:r>
          </a:p>
          <a:p>
            <a:r>
              <a:rPr lang="ru-RU" altLang="ru-RU" sz="2100" dirty="0"/>
              <a:t>Проблема: вопрос, противоречие (</a:t>
            </a:r>
            <a:r>
              <a:rPr lang="ru-RU" altLang="ru-RU" sz="2100" dirty="0" err="1"/>
              <a:t>кейсовое</a:t>
            </a:r>
            <a:r>
              <a:rPr lang="ru-RU" altLang="ru-RU" sz="2100" dirty="0"/>
              <a:t> задание)</a:t>
            </a:r>
          </a:p>
          <a:p>
            <a:pPr marL="0" indent="272667">
              <a:buNone/>
            </a:pPr>
            <a:endParaRPr lang="ru-RU" altLang="ru-RU" sz="2100" dirty="0"/>
          </a:p>
          <a:p>
            <a:pPr marL="0" indent="0" defTabSz="6858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1425" i="1" dirty="0">
                <a:solidFill>
                  <a:prstClr val="black"/>
                </a:solidFill>
                <a:latin typeface="Calibri"/>
              </a:rPr>
              <a:t>Проблема это не ограничение</a:t>
            </a:r>
          </a:p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ru-RU" altLang="ru-RU" sz="1425" i="1" dirty="0">
                <a:solidFill>
                  <a:prstClr val="black"/>
                </a:solidFill>
                <a:latin typeface="Calibri"/>
              </a:rPr>
              <a:t>Еще не проблема </a:t>
            </a:r>
          </a:p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ru-RU" altLang="ru-RU" sz="1425" i="1" dirty="0">
                <a:solidFill>
                  <a:prstClr val="black"/>
                </a:solidFill>
                <a:latin typeface="Calibri"/>
              </a:rPr>
              <a:t>Уже не проблема</a:t>
            </a:r>
          </a:p>
          <a:p>
            <a:pPr defTabSz="685800">
              <a:lnSpc>
                <a:spcPct val="110000"/>
              </a:lnSpc>
              <a:spcBef>
                <a:spcPts val="0"/>
              </a:spcBef>
            </a:pPr>
            <a:r>
              <a:rPr lang="ru-RU" altLang="ru-RU" sz="1425" i="1" dirty="0">
                <a:solidFill>
                  <a:prstClr val="black"/>
                </a:solidFill>
                <a:latin typeface="Calibri"/>
              </a:rPr>
              <a:t>Актуальная проблема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900715" y="2839320"/>
            <a:ext cx="2078069" cy="61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23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000" dirty="0">
                <a:solidFill>
                  <a:srgbClr val="91612F"/>
                </a:solidFill>
                <a:latin typeface="Linux Biolinum"/>
              </a:rPr>
              <a:t>Проблемы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F1B81-80A7-4A3F-900E-8D002D665852}"/>
              </a:ext>
            </a:extLst>
          </p:cNvPr>
          <p:cNvSpPr txBox="1"/>
          <p:nvPr/>
        </p:nvSpPr>
        <p:spPr>
          <a:xfrm>
            <a:off x="8396468" y="4512350"/>
            <a:ext cx="1197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ru-RU" sz="1350" i="1" dirty="0">
                <a:solidFill>
                  <a:prstClr val="black"/>
                </a:solidFill>
                <a:latin typeface="Calibri"/>
              </a:rPr>
              <a:t>Не проблема:</a:t>
            </a:r>
          </a:p>
          <a:p>
            <a:pPr defTabSz="685800">
              <a:defRPr/>
            </a:pPr>
            <a:r>
              <a:rPr lang="ru-RU" sz="1350" i="1" dirty="0">
                <a:solidFill>
                  <a:prstClr val="black"/>
                </a:solidFill>
                <a:latin typeface="Calibri"/>
              </a:rPr>
              <a:t>деньги</a:t>
            </a:r>
          </a:p>
          <a:p>
            <a:pPr defTabSz="685800">
              <a:defRPr/>
            </a:pPr>
            <a:r>
              <a:rPr lang="ru-RU" sz="1350" i="1" dirty="0">
                <a:solidFill>
                  <a:prstClr val="black"/>
                </a:solidFill>
                <a:latin typeface="Calibri"/>
              </a:rPr>
              <a:t>время</a:t>
            </a:r>
          </a:p>
          <a:p>
            <a:pPr defTabSz="685800">
              <a:defRPr/>
            </a:pPr>
            <a:r>
              <a:rPr lang="ru-RU" sz="1350" i="1" dirty="0">
                <a:solidFill>
                  <a:prstClr val="black"/>
                </a:solidFill>
                <a:latin typeface="Calibri"/>
              </a:rPr>
              <a:t>возраст</a:t>
            </a: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E118D9D0-89DA-422E-9FD6-6C5440C100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91610" y="-19911"/>
            <a:ext cx="2687457" cy="264836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A061EDB-ED74-468C-B9D7-CE6C951C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6883" y="622955"/>
            <a:ext cx="3707731" cy="33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30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EDD322-A0AE-4FEE-BBE4-21EC1EEC7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90564" y="2825386"/>
            <a:ext cx="6290258" cy="1190004"/>
          </a:xfrm>
          <a:prstGeom prst="rect">
            <a:avLst/>
          </a:prstGeom>
        </p:spPr>
      </p:pic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9411" y="2825387"/>
            <a:ext cx="25984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Что такое актуальность?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(знание о незнании)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2892592" y="2038055"/>
            <a:ext cx="8229600" cy="3394472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3366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3366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412937" y="733205"/>
            <a:ext cx="845609" cy="2313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35741" y="272476"/>
            <a:ext cx="1791638" cy="176557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60161" y="1890134"/>
            <a:ext cx="49149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Важность для изучения (исследования), для проектирования (социальный проект, бизнес-идея)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Ценность работы</a:t>
            </a: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Почему данная проблема требует изучения?</a:t>
            </a: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Почему это важно?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Актуальность (анализ ситуации)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Актуальность (научная новизна, практическая значимость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062126-15CF-4C00-AE44-A59AF8867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964" y="4819946"/>
            <a:ext cx="2281626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AC18FC-1C84-402F-BFA6-45ED2EC5C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034" y="3805352"/>
            <a:ext cx="5197107" cy="1504993"/>
          </a:xfrm>
          <a:prstGeom prst="rect">
            <a:avLst/>
          </a:prstGeom>
        </p:spPr>
      </p:pic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9411" y="2722903"/>
            <a:ext cx="25984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Что такое актуальность?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(знание о незнании)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2892592" y="2038055"/>
            <a:ext cx="8229600" cy="3394472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3366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3366"/>
              </a:solidFill>
              <a:latin typeface="Arial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412937" y="733205"/>
            <a:ext cx="845609" cy="2313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35741" y="272476"/>
            <a:ext cx="1791638" cy="176557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92052" y="1439969"/>
            <a:ext cx="5501792" cy="340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1" dirty="0">
                <a:solidFill>
                  <a:srgbClr val="91612F"/>
                </a:solidFill>
                <a:latin typeface="Linux Biolinum"/>
              </a:rPr>
              <a:t>Инструменты анализа 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</a:rPr>
              <a:t>Ссылки на результаты научных исследований (публикаций)</a:t>
            </a: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Результаты социологических опросов</a:t>
            </a: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Анализ целевых групп: проблемы, потребности, ожидания, дефициты)</a:t>
            </a: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latin typeface="Calibri"/>
              </a:rPr>
              <a:t>сослаться на стратегические документы (конкретные федеральные (региональные, муниципальные) проекты и программы</a:t>
            </a:r>
          </a:p>
          <a:p>
            <a:pPr marL="257175" indent="-257175" defTabSz="6858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371920-017A-41B4-9ED4-03ED2B8D7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281" y="4176120"/>
            <a:ext cx="3602613" cy="1032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6AD5B-409F-4FD7-83CE-97D6FECCC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141" y="3907568"/>
            <a:ext cx="2511863" cy="1300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1865CE-2F06-4BAB-963A-83E725DC1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670" y="3752592"/>
            <a:ext cx="2041932" cy="12694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17E0FF-1CA2-48E2-88BA-6F0533573B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85" t="15679"/>
          <a:stretch/>
        </p:blipFill>
        <p:spPr>
          <a:xfrm>
            <a:off x="2887903" y="4984083"/>
            <a:ext cx="1674677" cy="8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97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ъект 2"/>
          <p:cNvSpPr>
            <a:spLocks noGrp="1"/>
          </p:cNvSpPr>
          <p:nvPr>
            <p:ph idx="1"/>
          </p:nvPr>
        </p:nvSpPr>
        <p:spPr>
          <a:xfrm>
            <a:off x="4860325" y="1311362"/>
            <a:ext cx="4904397" cy="351910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Нужда </a:t>
            </a: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это испытываемое индивидуумом чувство нехватки чего-либо, необходимости чего-то  </a:t>
            </a:r>
            <a:endParaRPr lang="ru-RU" sz="135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Потребность - </a:t>
            </a: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это специфическая форма удовлетворения нужды, соответствующая культурному уровню и личности индивида. (квас, пиво, кокосовое молоко)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Запрос </a:t>
            </a: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представляет собой потребность, подкрепленную покупательной способностью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350" b="1" dirty="0">
                <a:latin typeface="Times New Roman" pitchFamily="18" charset="0"/>
                <a:cs typeface="Times New Roman" pitchFamily="18" charset="0"/>
              </a:rPr>
              <a:t>Товар, услуга </a:t>
            </a: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все, что может удовлетворить потребность и предлагается рынку с целью привлечения внимания, приобретения, использования или потребления. </a:t>
            </a:r>
            <a:endParaRPr lang="ru-RU" sz="1350" dirty="0">
              <a:cs typeface="Calibri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ru-RU" sz="1800" dirty="0">
              <a:cs typeface="Calibri" pitchFamily="34" charset="0"/>
            </a:endParaRPr>
          </a:p>
          <a:p>
            <a:endParaRPr lang="ru-RU" dirty="0"/>
          </a:p>
        </p:txBody>
      </p:sp>
      <p:pic>
        <p:nvPicPr>
          <p:cNvPr id="103427" name="Рисунок 3" descr="http://www.aup.ru/books/m168/img/image0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142" y="4211717"/>
            <a:ext cx="5617369" cy="149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794AA-2BC8-472A-BFC6-9B244B7510B2}"/>
              </a:ext>
            </a:extLst>
          </p:cNvPr>
          <p:cNvSpPr txBox="1"/>
          <p:nvPr/>
        </p:nvSpPr>
        <p:spPr>
          <a:xfrm>
            <a:off x="2145085" y="1423499"/>
            <a:ext cx="1707519" cy="427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ru-RU" sz="2175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Потребности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B8D12CC-1739-4181-93F4-8E4B3EC6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119" y="4673677"/>
            <a:ext cx="3147930" cy="30309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6D34C5-DF57-409B-BF43-2BC950948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057" y="2018474"/>
            <a:ext cx="3309084" cy="24100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74F9FC-3CAC-48AC-B3C7-4FDF46CFF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11" y="-6533"/>
            <a:ext cx="3708214" cy="20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19925-F6BB-096B-9172-BAA0D10E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228C24-8B3A-AA18-39F7-A394D85D5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79373">
            <a:off x="-776300" y="530238"/>
            <a:ext cx="6096528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253AED-3B26-DF90-14ED-7EC23963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2328">
            <a:off x="4782910" y="-253654"/>
            <a:ext cx="7989054" cy="44938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2679D9-A904-DBC3-1459-90FE0A7A1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445">
            <a:off x="973501" y="4321027"/>
            <a:ext cx="3861063" cy="2171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60E09A-C95B-6D4C-EC38-4A571740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515" y="4180654"/>
            <a:ext cx="4352706" cy="24483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F6A527-7DC7-A60B-8212-828CE4FF6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161" y="2437190"/>
            <a:ext cx="3706689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50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8C1ED4-2C38-40A0-9631-10F3D973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49" y="351743"/>
            <a:ext cx="3509314" cy="6915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B33FF3-FD7D-4702-A9BB-FB6FE449CFBB}"/>
              </a:ext>
            </a:extLst>
          </p:cNvPr>
          <p:cNvSpPr/>
          <p:nvPr/>
        </p:nvSpPr>
        <p:spPr>
          <a:xfrm>
            <a:off x="1738314" y="4205189"/>
            <a:ext cx="8536779" cy="25099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ru-RU" sz="16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9378" y="1084935"/>
            <a:ext cx="1446620" cy="13394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7900" y="1119906"/>
            <a:ext cx="1446620" cy="1339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7900" y="2733976"/>
            <a:ext cx="1446620" cy="13394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37742" y="2722752"/>
            <a:ext cx="1446620" cy="1339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ru-RU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2672" y="1374794"/>
            <a:ext cx="1532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Развитие,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Формирование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Создание условий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67483" y="1291583"/>
            <a:ext cx="1160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С помощью, 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На основе,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Посредством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1626" y="2707295"/>
            <a:ext cx="1131848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Объяснить, 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Определить,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Установить, 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Разработать,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Внедрить</a:t>
            </a:r>
          </a:p>
          <a:p>
            <a:pPr defTabSz="685835"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7555" y="3073557"/>
            <a:ext cx="5100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Для,</a:t>
            </a:r>
          </a:p>
          <a:p>
            <a:pPr defTabSz="685835"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…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7C9ACE5-02BE-446F-A6D5-37E8123A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672" y="339581"/>
            <a:ext cx="7917816" cy="637862"/>
          </a:xfrm>
        </p:spPr>
        <p:txBody>
          <a:bodyPr>
            <a:normAutofit/>
          </a:bodyPr>
          <a:lstStyle/>
          <a:p>
            <a:pPr algn="l"/>
            <a:r>
              <a:rPr lang="ru-RU" sz="2531" dirty="0">
                <a:solidFill>
                  <a:srgbClr val="000000"/>
                </a:solidFill>
                <a:latin typeface="Lemon Tuesday"/>
                <a:ea typeface="+mn-ea"/>
                <a:cs typeface="+mn-cs"/>
              </a:rPr>
              <a:t>Цель: Зачем?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973950-93CB-4438-83CA-FD82F551FD45}"/>
              </a:ext>
            </a:extLst>
          </p:cNvPr>
          <p:cNvSpPr txBox="1"/>
          <p:nvPr/>
        </p:nvSpPr>
        <p:spPr>
          <a:xfrm>
            <a:off x="1916907" y="4384891"/>
            <a:ext cx="8358187" cy="3053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21481" algn="just" defTabSz="857250">
              <a:spcAft>
                <a:spcPts val="750"/>
              </a:spcAft>
              <a:defRPr/>
            </a:pPr>
            <a:r>
              <a:rPr lang="ru-RU" sz="168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людей положительное и осознанное отношение к потенциально опасным видам рыб (социальный проект)</a:t>
            </a:r>
          </a:p>
          <a:p>
            <a:pPr indent="421481" algn="just" defTabSz="857250">
              <a:spcAft>
                <a:spcPts val="750"/>
              </a:spcAft>
              <a:defRPr/>
            </a:pPr>
            <a:r>
              <a:rPr lang="ru-RU" sz="1688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видового и количественного состава сообщества микроводорослей в прибрежных слоях морской акватории Спортивной гавани для оценки экологического благополучия водоёма с помощью отбора проб морской воды и её анализа на наличие микроводорослей–индикаторов (исследование)</a:t>
            </a:r>
          </a:p>
          <a:p>
            <a:pPr indent="421481" algn="just" defTabSz="857250">
              <a:spcAft>
                <a:spcPts val="750"/>
              </a:spcAft>
              <a:defRPr/>
            </a:pPr>
            <a:r>
              <a:rPr lang="ru-RU" sz="168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бизнес-план в области туристического бизнеса о. Сахалин с использованием мобильного жилого модуля «Алеут» (бизнес-план)</a:t>
            </a:r>
          </a:p>
          <a:p>
            <a:pPr indent="421481" algn="just" defTabSz="857250">
              <a:spcAft>
                <a:spcPts val="750"/>
              </a:spcAft>
              <a:defRPr/>
            </a:pPr>
            <a:endParaRPr lang="ru-RU" sz="168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21481" algn="just" defTabSz="857250">
              <a:lnSpc>
                <a:spcPct val="150000"/>
              </a:lnSpc>
              <a:spcAft>
                <a:spcPts val="750"/>
              </a:spcAft>
              <a:defRPr/>
            </a:pPr>
            <a:endParaRPr lang="ru-RU" sz="103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83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4F22-12D0-441E-A05D-348184E6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968" y="2845951"/>
            <a:ext cx="2264945" cy="868918"/>
          </a:xfrm>
        </p:spPr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ru-RU" sz="3225" dirty="0">
                <a:solidFill>
                  <a:srgbClr val="91612F"/>
                </a:solidFill>
                <a:latin typeface="Linux Biolinum"/>
                <a:ea typeface="+mn-ea"/>
                <a:cs typeface="+mn-cs"/>
              </a:rPr>
              <a:t>2. </a:t>
            </a:r>
            <a:r>
              <a:rPr lang="en-US" sz="3225" dirty="0">
                <a:solidFill>
                  <a:srgbClr val="91612F"/>
                </a:solidFill>
                <a:latin typeface="Linux Biolinum"/>
                <a:ea typeface="+mn-ea"/>
                <a:cs typeface="+mn-cs"/>
              </a:rPr>
              <a:t>SMART – </a:t>
            </a:r>
            <a:br>
              <a:rPr lang="ru-RU" sz="3225" dirty="0">
                <a:solidFill>
                  <a:srgbClr val="91612F"/>
                </a:solidFill>
                <a:latin typeface="Linux Biolinum"/>
                <a:ea typeface="+mn-ea"/>
                <a:cs typeface="+mn-cs"/>
              </a:rPr>
            </a:br>
            <a:r>
              <a:rPr lang="ru-RU" sz="3225" dirty="0">
                <a:solidFill>
                  <a:srgbClr val="91612F"/>
                </a:solidFill>
                <a:latin typeface="Linux Biolinum"/>
                <a:ea typeface="+mn-ea"/>
                <a:cs typeface="+mn-cs"/>
              </a:rPr>
              <a:t>цели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D8AF42-B135-4C59-A6C3-9B74F8159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t="4198" r="4101" b="9408"/>
          <a:stretch/>
        </p:blipFill>
        <p:spPr>
          <a:xfrm>
            <a:off x="3844748" y="1143000"/>
            <a:ext cx="6654286" cy="456057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C4D48-4302-4AAB-A189-BCD55C874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77" y="1143000"/>
            <a:ext cx="331916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7163AED-D795-4D51-96F8-7D29CA1AAF04}"/>
              </a:ext>
            </a:extLst>
          </p:cNvPr>
          <p:cNvSpPr/>
          <p:nvPr/>
        </p:nvSpPr>
        <p:spPr>
          <a:xfrm>
            <a:off x="3974613" y="1589076"/>
            <a:ext cx="6263878" cy="3943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35">
              <a:spcBef>
                <a:spcPts val="450"/>
              </a:spcBef>
              <a:defRPr/>
            </a:pPr>
            <a:r>
              <a:rPr lang="ru-RU" sz="1500" b="1" i="1" u="sng" dirty="0">
                <a:solidFill>
                  <a:prstClr val="black"/>
                </a:solidFill>
                <a:latin typeface="Calibri"/>
              </a:rPr>
              <a:t>необходимость и достаточность задач для достижения цели проекта </a:t>
            </a:r>
            <a:r>
              <a:rPr lang="ru-RU" sz="1500" dirty="0">
                <a:solidFill>
                  <a:prstClr val="black"/>
                </a:solidFill>
                <a:latin typeface="Calibri"/>
              </a:rPr>
              <a:t>(если в программе перечислен ряд задач, то все они должны быть связаны между собой и являться необходимыми и достаточными для достижения цели программы);</a:t>
            </a:r>
          </a:p>
          <a:p>
            <a:pPr defTabSz="685835"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defTabSz="685835">
              <a:defRPr/>
            </a:pPr>
            <a:r>
              <a:rPr lang="ru-RU" sz="1500" b="1" i="1" u="sng" dirty="0">
                <a:solidFill>
                  <a:prstClr val="black"/>
                </a:solidFill>
                <a:latin typeface="Calibri"/>
              </a:rPr>
              <a:t>задачи формулируются в виде утверждений о действиях, ориентированных на результат, </a:t>
            </a:r>
            <a:r>
              <a:rPr lang="ru-RU" sz="1500" dirty="0">
                <a:solidFill>
                  <a:prstClr val="black"/>
                </a:solidFill>
                <a:latin typeface="Calibri"/>
              </a:rPr>
              <a:t>основанных на эффективности работы и поддающихся измерению в терминах;</a:t>
            </a:r>
          </a:p>
          <a:p>
            <a:pPr defTabSz="685835">
              <a:defRPr/>
            </a:pPr>
            <a:endParaRPr lang="ru-RU" sz="1500" dirty="0">
              <a:solidFill>
                <a:prstClr val="black"/>
              </a:solidFill>
              <a:latin typeface="Calibri"/>
            </a:endParaRPr>
          </a:p>
          <a:p>
            <a:pPr defTabSz="685835">
              <a:defRPr/>
            </a:pPr>
            <a:r>
              <a:rPr lang="ru-RU" sz="1500" b="1" i="1" u="sng" dirty="0">
                <a:solidFill>
                  <a:prstClr val="black"/>
                </a:solidFill>
                <a:latin typeface="Calibri"/>
              </a:rPr>
              <a:t>срок решения задачи не может превышать срок достижения соответствующей цели.</a:t>
            </a:r>
          </a:p>
          <a:p>
            <a:pPr defTabSz="685835">
              <a:defRPr/>
            </a:pPr>
            <a:endParaRPr lang="ru-RU" sz="105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4C4926B-0343-47AD-BBF2-28D1C2E2DE67}"/>
              </a:ext>
            </a:extLst>
          </p:cNvPr>
          <p:cNvSpPr txBox="1">
            <a:spLocks noChangeArrowheads="1"/>
          </p:cNvSpPr>
          <p:nvPr/>
        </p:nvSpPr>
        <p:spPr>
          <a:xfrm>
            <a:off x="1806007" y="2829470"/>
            <a:ext cx="20688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Задачи</a:t>
            </a:r>
          </a:p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(Что?)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0B18E0-6B79-4044-9F44-70264B27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04" y="4676206"/>
            <a:ext cx="292633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00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01896-F2DF-4C8C-8E3E-C315A7E65465}"/>
              </a:ext>
            </a:extLst>
          </p:cNvPr>
          <p:cNvSpPr txBox="1"/>
          <p:nvPr/>
        </p:nvSpPr>
        <p:spPr>
          <a:xfrm>
            <a:off x="1581151" y="1414751"/>
            <a:ext cx="9086850" cy="4549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844"/>
              </a:spcAft>
              <a:defRPr/>
            </a:pPr>
            <a:r>
              <a:rPr lang="ru-RU" sz="1350" b="1" spc="11" dirty="0">
                <a:solidFill>
                  <a:srgbClr val="333333"/>
                </a:solidFill>
                <a:latin typeface="Ubuntu"/>
                <a:ea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  <a:p>
            <a:pPr defTabSz="685800">
              <a:spcAft>
                <a:spcPts val="844"/>
              </a:spcAft>
              <a:defRPr/>
            </a:pPr>
            <a:r>
              <a:rPr lang="ru-RU" sz="1350" dirty="0">
                <a:solidFill>
                  <a:srgbClr val="333333"/>
                </a:solidFill>
                <a:latin typeface="PTSans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социального сопровождения, развития социальных и трудовых навыков 20 подростков и взрослых с РАС и другими ментальными особенностями и нарушениями интеллекта в процессе общественно-полезной трудовой дневной занятости в творческих ремесленных инклюзивных мастерских клуба прикладной экологии (г. Уфа)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spcAft>
                <a:spcPts val="844"/>
              </a:spcAft>
              <a:defRPr/>
            </a:pPr>
            <a:r>
              <a:rPr lang="ru-RU" sz="1350" b="1" spc="11" dirty="0">
                <a:solidFill>
                  <a:srgbClr val="333333"/>
                </a:solidFill>
                <a:latin typeface="Ubuntu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spcAft>
                <a:spcPts val="844"/>
              </a:spcAft>
              <a:buFont typeface="+mj-lt"/>
              <a:buAutoNum type="arabicPeriod"/>
              <a:tabLst>
                <a:tab pos="342900" algn="l"/>
              </a:tabLst>
              <a:defRPr/>
            </a:pPr>
            <a:r>
              <a:rPr lang="ru-RU" sz="1350" dirty="0">
                <a:solidFill>
                  <a:srgbClr val="333333"/>
                </a:solidFill>
                <a:latin typeface="PTSans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интеграции инвалидов в среду мастеров и волонтеров клуба прикладной экологии и преодоление социальной изолированности семей с подростками и взрослыми людьми с ментальной инвалидностью; .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spcAft>
                <a:spcPts val="844"/>
              </a:spcAft>
              <a:buFont typeface="+mj-lt"/>
              <a:buAutoNum type="arabicPeriod"/>
              <a:tabLst>
                <a:tab pos="342900" algn="l"/>
              </a:tabLst>
              <a:defRPr/>
            </a:pPr>
            <a:r>
              <a:rPr lang="ru-RU" sz="1350" dirty="0">
                <a:solidFill>
                  <a:srgbClr val="333333"/>
                </a:solidFill>
                <a:latin typeface="PTSans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инструкторов по труду, наставников, сотрудников сопровождения, родственников и опекунов в вопросах обеспечения оптимального развития подростка или взрослого с ментальной инвалидностью и создания вокруг него развивающей среды;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spcAft>
                <a:spcPts val="844"/>
              </a:spcAft>
              <a:buFont typeface="+mj-lt"/>
              <a:buAutoNum type="arabicPeriod"/>
              <a:tabLst>
                <a:tab pos="342900" algn="l"/>
              </a:tabLst>
              <a:defRPr/>
            </a:pPr>
            <a:r>
              <a:rPr lang="ru-RU" sz="1350" dirty="0">
                <a:solidFill>
                  <a:srgbClr val="333333"/>
                </a:solidFill>
                <a:latin typeface="PTSans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и самореализации в творчестве и труде подростков и взрослых с ментальной инвалидностью.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spcAft>
                <a:spcPts val="844"/>
              </a:spcAft>
              <a:buFont typeface="+mj-lt"/>
              <a:buAutoNum type="arabicPeriod"/>
              <a:tabLst>
                <a:tab pos="342900" algn="l"/>
              </a:tabLst>
              <a:defRPr/>
            </a:pPr>
            <a:r>
              <a:rPr lang="ru-RU" sz="1350" dirty="0">
                <a:solidFill>
                  <a:srgbClr val="333333"/>
                </a:solidFill>
                <a:latin typeface="PTSans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помощи родителям и опекунам по формированию благоприятного микроклимата в семье для нормализации жизни инвалида.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spcAft>
                <a:spcPts val="600"/>
              </a:spcAft>
              <a:buFont typeface="+mj-lt"/>
              <a:buAutoNum type="arabicPeriod"/>
              <a:tabLst>
                <a:tab pos="342900" algn="l"/>
              </a:tabLst>
              <a:defRPr/>
            </a:pPr>
            <a:r>
              <a:rPr lang="ru-RU" sz="1350" dirty="0">
                <a:solidFill>
                  <a:srgbClr val="333333"/>
                </a:solidFill>
                <a:latin typeface="PTSans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инвалидов к самостоятельной сопровождаемой жизни, формирование навыков самостоятельного проживания, социально-бытовой и социально-средовой ориентации;</a:t>
            </a:r>
            <a:endParaRPr lang="ru-RU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EB8062-F5D3-4950-B6DC-5D283A64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61" t="24410" b="31349"/>
          <a:stretch/>
        </p:blipFill>
        <p:spPr>
          <a:xfrm>
            <a:off x="8724901" y="1042812"/>
            <a:ext cx="1482892" cy="74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FF9FFA-B420-4F5E-8F67-F41C1A5E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13863" y="3154917"/>
            <a:ext cx="2803631" cy="301728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55870" y="1306896"/>
          <a:ext cx="5102048" cy="1522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512">
                  <a:extLst>
                    <a:ext uri="{9D8B030D-6E8A-4147-A177-3AD203B41FA5}">
                      <a16:colId xmlns:a16="http://schemas.microsoft.com/office/drawing/2014/main" val="178101155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индикатор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77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77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83358309-E419-4FB8-A1E0-7140FD1D2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7" y="3055658"/>
            <a:ext cx="6793163" cy="28458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Примеры количественных результатов:</a:t>
            </a:r>
          </a:p>
          <a:p>
            <a:endParaRPr lang="ru-RU" sz="1800" dirty="0"/>
          </a:p>
          <a:p>
            <a:r>
              <a:rPr lang="ru-RU" sz="1800" dirty="0"/>
              <a:t>Полученные данные (исследование)</a:t>
            </a:r>
          </a:p>
          <a:p>
            <a:r>
              <a:rPr lang="ru-RU" sz="1800" dirty="0"/>
              <a:t>Количество (доля) обучающихся (дети, подростки, молодежь), вовлеченных в мероприятия проекта;</a:t>
            </a:r>
          </a:p>
          <a:p>
            <a:r>
              <a:rPr lang="ru-RU" sz="1800" dirty="0"/>
              <a:t>Количество разработанных и опубликованных учебных, методических, информационных  материалов по теме проекта</a:t>
            </a:r>
          </a:p>
          <a:p>
            <a:pPr marL="0" indent="0" defTabSz="685800">
              <a:buNone/>
              <a:defRPr/>
            </a:pPr>
            <a:r>
              <a:rPr lang="ru-RU" sz="1800" dirty="0"/>
              <a:t>	Проектный продукт– это материально-вещественные, интеллектуальные, финансовые, информационные итоги реализации программы, выраженные в натуральном, денежном или ином измерении</a:t>
            </a:r>
          </a:p>
          <a:p>
            <a:endParaRPr lang="ru-RU" sz="18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B84C524-5399-4196-89E5-D9C226433727}"/>
              </a:ext>
            </a:extLst>
          </p:cNvPr>
          <p:cNvSpPr txBox="1">
            <a:spLocks noChangeArrowheads="1"/>
          </p:cNvSpPr>
          <p:nvPr/>
        </p:nvSpPr>
        <p:spPr>
          <a:xfrm>
            <a:off x="1971159" y="1703272"/>
            <a:ext cx="20688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Результаты</a:t>
            </a:r>
          </a:p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продукты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ECC67-0D07-413D-BF91-B4185D198FF0}"/>
              </a:ext>
            </a:extLst>
          </p:cNvPr>
          <p:cNvSpPr txBox="1"/>
          <p:nvPr/>
        </p:nvSpPr>
        <p:spPr>
          <a:xfrm>
            <a:off x="1739316" y="3286942"/>
            <a:ext cx="4601346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spcBef>
                <a:spcPct val="20000"/>
              </a:spcBef>
              <a:spcAft>
                <a:spcPts val="750"/>
              </a:spcAft>
              <a:defRPr/>
            </a:pPr>
            <a:r>
              <a:rPr lang="ru-RU" sz="1500" i="1" dirty="0"/>
              <a:t>Нами доказано…</a:t>
            </a:r>
          </a:p>
          <a:p>
            <a:pPr algn="just" defTabSz="685800">
              <a:spcBef>
                <a:spcPct val="20000"/>
              </a:spcBef>
              <a:spcAft>
                <a:spcPts val="750"/>
              </a:spcAft>
              <a:defRPr/>
            </a:pPr>
            <a:r>
              <a:rPr lang="ru-RU" sz="1500" i="1" dirty="0"/>
              <a:t>Нами установлено…</a:t>
            </a:r>
          </a:p>
          <a:p>
            <a:pPr algn="just" defTabSz="685800">
              <a:spcBef>
                <a:spcPct val="20000"/>
              </a:spcBef>
              <a:spcAft>
                <a:spcPts val="750"/>
              </a:spcAft>
              <a:defRPr/>
            </a:pPr>
            <a:r>
              <a:rPr lang="ru-RU" sz="1500" i="1" dirty="0" err="1"/>
              <a:t>Подтвержилась</a:t>
            </a:r>
            <a:r>
              <a:rPr lang="ru-RU" sz="1500" i="1" dirty="0"/>
              <a:t> ли </a:t>
            </a:r>
          </a:p>
          <a:p>
            <a:pPr algn="just" defTabSz="685800">
              <a:spcBef>
                <a:spcPct val="20000"/>
              </a:spcBef>
              <a:spcAft>
                <a:spcPts val="750"/>
              </a:spcAft>
              <a:defRPr/>
            </a:pPr>
            <a:r>
              <a:rPr lang="ru-RU" sz="1500" i="1" dirty="0"/>
              <a:t>гипотеза:</a:t>
            </a:r>
          </a:p>
          <a:p>
            <a:pPr algn="just" defTabSz="685800">
              <a:spcBef>
                <a:spcPct val="20000"/>
              </a:spcBef>
              <a:spcAft>
                <a:spcPts val="750"/>
              </a:spcAft>
              <a:buFont typeface="Arial" pitchFamily="34" charset="0"/>
              <a:buChar char="•"/>
              <a:defRPr/>
            </a:pPr>
            <a:r>
              <a:rPr lang="ru-RU" sz="1500" i="1" dirty="0"/>
              <a:t>Полностью</a:t>
            </a:r>
          </a:p>
          <a:p>
            <a:pPr algn="just" defTabSz="685800">
              <a:spcBef>
                <a:spcPct val="20000"/>
              </a:spcBef>
              <a:spcAft>
                <a:spcPts val="750"/>
              </a:spcAft>
              <a:buFont typeface="Arial" pitchFamily="34" charset="0"/>
              <a:buChar char="•"/>
              <a:defRPr/>
            </a:pPr>
            <a:r>
              <a:rPr lang="ru-RU" sz="1500" i="1" dirty="0"/>
              <a:t>Частично</a:t>
            </a:r>
          </a:p>
          <a:p>
            <a:pPr algn="just" defTabSz="685800">
              <a:spcBef>
                <a:spcPct val="20000"/>
              </a:spcBef>
              <a:spcAft>
                <a:spcPts val="750"/>
              </a:spcAft>
              <a:buFont typeface="Arial" pitchFamily="34" charset="0"/>
              <a:buChar char="•"/>
              <a:defRPr/>
            </a:pPr>
            <a:r>
              <a:rPr lang="ru-RU" sz="1500" i="1" dirty="0"/>
              <a:t>Не подтвердилась</a:t>
            </a:r>
          </a:p>
        </p:txBody>
      </p:sp>
    </p:spTree>
    <p:extLst>
      <p:ext uri="{BB962C8B-B14F-4D97-AF65-F5344CB8AC3E}">
        <p14:creationId xmlns:p14="http://schemas.microsoft.com/office/powerpoint/2010/main" val="2548497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292D406-04C1-4031-AD18-54CEF8403DFC}"/>
              </a:ext>
            </a:extLst>
          </p:cNvPr>
          <p:cNvSpPr txBox="1">
            <a:spLocks noChangeArrowheads="1"/>
          </p:cNvSpPr>
          <p:nvPr/>
        </p:nvSpPr>
        <p:spPr>
          <a:xfrm>
            <a:off x="1888635" y="1841194"/>
            <a:ext cx="270122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Планирование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82745-E541-4AC6-AE50-692FC366CD47}"/>
              </a:ext>
            </a:extLst>
          </p:cNvPr>
          <p:cNvSpPr txBox="1"/>
          <p:nvPr/>
        </p:nvSpPr>
        <p:spPr>
          <a:xfrm>
            <a:off x="5007142" y="1841193"/>
            <a:ext cx="5984098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prstClr val="black"/>
                </a:solidFill>
                <a:latin typeface="Calibri"/>
              </a:rPr>
              <a:t>поиск наилучших способов достижения </a:t>
            </a:r>
          </a:p>
          <a:p>
            <a:pPr defTabSz="685800">
              <a:spcBef>
                <a:spcPct val="20000"/>
              </a:spcBef>
              <a:defRPr/>
            </a:pPr>
            <a:r>
              <a:rPr lang="ru-RU" altLang="ru-RU" dirty="0">
                <a:solidFill>
                  <a:prstClr val="black"/>
                </a:solidFill>
                <a:latin typeface="Calibri"/>
              </a:rPr>
              <a:t>    конкретных целей с учетом существующих </a:t>
            </a:r>
          </a:p>
          <a:p>
            <a:pPr defTabSz="685800">
              <a:spcBef>
                <a:spcPct val="20000"/>
              </a:spcBef>
              <a:defRPr/>
            </a:pPr>
            <a:r>
              <a:rPr lang="ru-RU" altLang="ru-RU" dirty="0">
                <a:solidFill>
                  <a:prstClr val="black"/>
                </a:solidFill>
                <a:latin typeface="Calibri"/>
              </a:rPr>
              <a:t>    ресурсов и времени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последовательность, взаимозависимость действий</a:t>
            </a:r>
          </a:p>
          <a:p>
            <a:pPr defTabSz="685800"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A5FF4656-9C90-4092-87F4-F939D5688F8E}"/>
              </a:ext>
            </a:extLst>
          </p:cNvPr>
          <p:cNvSpPr txBox="1">
            <a:spLocks/>
          </p:cNvSpPr>
          <p:nvPr/>
        </p:nvSpPr>
        <p:spPr>
          <a:xfrm>
            <a:off x="5418173" y="3470490"/>
            <a:ext cx="6030516" cy="34694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defRPr/>
            </a:pPr>
            <a:endParaRPr lang="ru-RU" altLang="ru-RU" sz="2475" b="1" i="1" dirty="0">
              <a:solidFill>
                <a:srgbClr val="007254"/>
              </a:solidFill>
              <a:latin typeface="Times New Roman" panose="02020603050405020304" pitchFamily="18" charset="0"/>
            </a:endParaRPr>
          </a:p>
          <a:p>
            <a:pPr marL="257175" indent="-257175" defTabSz="685800">
              <a:defRPr/>
            </a:pPr>
            <a:r>
              <a:rPr lang="ru-RU" altLang="ru-RU" sz="1800" dirty="0">
                <a:solidFill>
                  <a:prstClr val="black"/>
                </a:solidFill>
                <a:latin typeface="Calibri"/>
              </a:rPr>
              <a:t>Что мы хотим предпринять?</a:t>
            </a:r>
          </a:p>
          <a:p>
            <a:pPr marL="257175" indent="-257175" defTabSz="685800">
              <a:defRPr/>
            </a:pPr>
            <a:r>
              <a:rPr lang="ru-RU" altLang="ru-RU" sz="1800" dirty="0">
                <a:solidFill>
                  <a:prstClr val="black"/>
                </a:solidFill>
                <a:latin typeface="Calibri"/>
              </a:rPr>
              <a:t>Когда будут предприняты действия?</a:t>
            </a:r>
          </a:p>
          <a:p>
            <a:pPr marL="257175" indent="-257175" defTabSz="685800">
              <a:defRPr/>
            </a:pPr>
            <a:r>
              <a:rPr lang="ru-RU" altLang="ru-RU" sz="1800" dirty="0">
                <a:solidFill>
                  <a:prstClr val="black"/>
                </a:solidFill>
                <a:latin typeface="Calibri"/>
              </a:rPr>
              <a:t>Кто их будет осуществлять?</a:t>
            </a:r>
          </a:p>
          <a:p>
            <a:pPr marL="257175" indent="-257175" defTabSz="685800">
              <a:defRPr/>
            </a:pPr>
            <a:r>
              <a:rPr lang="ru-RU" altLang="ru-RU" sz="1800" dirty="0">
                <a:solidFill>
                  <a:prstClr val="black"/>
                </a:solidFill>
                <a:latin typeface="Calibri"/>
              </a:rPr>
              <a:t>Какие ресурсы необходимы?</a:t>
            </a:r>
          </a:p>
          <a:p>
            <a:pPr marL="0" indent="0" defTabSz="685800">
              <a:buNone/>
              <a:defRPr/>
            </a:pPr>
            <a:endParaRPr lang="ru-RU" altLang="ru-RU" sz="2400" b="1" dirty="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0A762E-619F-4BE9-A3CF-1884891E2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00" y="2975556"/>
            <a:ext cx="2117019" cy="20941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DD564E-8C65-4103-A46B-F42A03EC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90394">
            <a:off x="1592468" y="4534248"/>
            <a:ext cx="1428077" cy="14126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54A00-BD86-449C-B6C1-F078F364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70103">
            <a:off x="2867490" y="5076868"/>
            <a:ext cx="2117019" cy="20941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8243C7-A020-435F-8A11-48937D49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276" y="716964"/>
            <a:ext cx="2318205" cy="845893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4C223C00-AB49-4466-864C-279C0B1F0626}"/>
              </a:ext>
            </a:extLst>
          </p:cNvPr>
          <p:cNvSpPr txBox="1">
            <a:spLocks noChangeArrowheads="1"/>
          </p:cNvSpPr>
          <p:nvPr/>
        </p:nvSpPr>
        <p:spPr>
          <a:xfrm>
            <a:off x="2119881" y="3801437"/>
            <a:ext cx="270122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действия</a:t>
            </a:r>
          </a:p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мероприятия</a:t>
            </a:r>
          </a:p>
          <a:p>
            <a:pPr algn="ctr" defTabSz="685835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2925" dirty="0">
                <a:solidFill>
                  <a:srgbClr val="91612F"/>
                </a:solidFill>
                <a:latin typeface="Linux Biolinum"/>
              </a:rPr>
              <a:t>события</a:t>
            </a:r>
          </a:p>
        </p:txBody>
      </p:sp>
    </p:spTree>
    <p:extLst>
      <p:ext uri="{BB962C8B-B14F-4D97-AF65-F5344CB8AC3E}">
        <p14:creationId xmlns:p14="http://schemas.microsoft.com/office/powerpoint/2010/main" val="1415849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FF9FFA-B420-4F5E-8F67-F41C1A5E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946850" y="3063557"/>
            <a:ext cx="3738175" cy="402304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09160" y="599527"/>
          <a:ext cx="6802732" cy="2030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0683">
                  <a:extLst>
                    <a:ext uri="{9D8B030D-6E8A-4147-A177-3AD203B41FA5}">
                      <a16:colId xmlns:a16="http://schemas.microsoft.com/office/drawing/2014/main" val="1781011552"/>
                    </a:ext>
                  </a:extLst>
                </a:gridCol>
              </a:tblGrid>
              <a:tr h="603569">
                <a:tc>
                  <a:txBody>
                    <a:bodyPr/>
                    <a:lstStyle/>
                    <a:p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цель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задача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индикатор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5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5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83358309-E419-4FB8-A1E0-7140FD1D2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381" y="2931210"/>
            <a:ext cx="9057551" cy="37944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Примеры количественных результатов:</a:t>
            </a:r>
          </a:p>
          <a:p>
            <a:endParaRPr lang="ru-RU" sz="2400" dirty="0"/>
          </a:p>
          <a:p>
            <a:r>
              <a:rPr lang="ru-RU" sz="2400" dirty="0"/>
              <a:t>Полученные данные (исследование)</a:t>
            </a:r>
          </a:p>
          <a:p>
            <a:r>
              <a:rPr lang="ru-RU" sz="2400" dirty="0"/>
              <a:t>Количество (доля) обучающихся (дети, подростки, молодежь), вовлеченных в мероприятия проекта;</a:t>
            </a:r>
          </a:p>
          <a:p>
            <a:r>
              <a:rPr lang="ru-RU" sz="2400" dirty="0"/>
              <a:t>Количество разработанных и опубликованных учебных, методических, информационных  материалов по теме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2400" dirty="0"/>
              <a:t>	Проектный продукт– это материально-вещественные, интеллектуальные, финансовые, информационные итоги реализации программы, выраженные в натуральном, денежном или ином измерении</a:t>
            </a:r>
          </a:p>
          <a:p>
            <a:endParaRPr lang="ru-RU" sz="24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B84C524-5399-4196-89E5-D9C226433727}"/>
              </a:ext>
            </a:extLst>
          </p:cNvPr>
          <p:cNvSpPr txBox="1">
            <a:spLocks noChangeArrowheads="1"/>
          </p:cNvSpPr>
          <p:nvPr/>
        </p:nvSpPr>
        <p:spPr>
          <a:xfrm>
            <a:off x="596213" y="1128029"/>
            <a:ext cx="2758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Результаты</a:t>
            </a: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продукты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ECC67-0D07-413D-BF91-B4185D198FF0}"/>
              </a:ext>
            </a:extLst>
          </p:cNvPr>
          <p:cNvSpPr txBox="1"/>
          <p:nvPr/>
        </p:nvSpPr>
        <p:spPr>
          <a:xfrm>
            <a:off x="287089" y="3239590"/>
            <a:ext cx="613512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2000" i="1" dirty="0"/>
              <a:t>Нами доказано…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2000" i="1" dirty="0"/>
              <a:t>Нами установлено…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2000" i="1" dirty="0" err="1"/>
              <a:t>Подтвержилась</a:t>
            </a:r>
            <a:r>
              <a:rPr lang="ru-RU" sz="2000" i="1" dirty="0"/>
              <a:t> ли 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sz="2000" i="1" dirty="0"/>
              <a:t>гипотеза: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i="1" dirty="0"/>
              <a:t>Полностью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i="1" dirty="0"/>
              <a:t>Частично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000" i="1" dirty="0"/>
              <a:t>Не подтвердилась</a:t>
            </a:r>
          </a:p>
        </p:txBody>
      </p:sp>
    </p:spTree>
    <p:extLst>
      <p:ext uri="{BB962C8B-B14F-4D97-AF65-F5344CB8AC3E}">
        <p14:creationId xmlns:p14="http://schemas.microsoft.com/office/powerpoint/2010/main" val="4196509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292D406-04C1-4031-AD18-54CEF8403DFC}"/>
              </a:ext>
            </a:extLst>
          </p:cNvPr>
          <p:cNvSpPr txBox="1">
            <a:spLocks noChangeArrowheads="1"/>
          </p:cNvSpPr>
          <p:nvPr/>
        </p:nvSpPr>
        <p:spPr>
          <a:xfrm>
            <a:off x="486178" y="1311924"/>
            <a:ext cx="36016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Планирование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82745-E541-4AC6-AE50-692FC366CD47}"/>
              </a:ext>
            </a:extLst>
          </p:cNvPr>
          <p:cNvSpPr txBox="1"/>
          <p:nvPr/>
        </p:nvSpPr>
        <p:spPr>
          <a:xfrm>
            <a:off x="4644189" y="1311924"/>
            <a:ext cx="7978798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поиск наилучших способов достижения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конкретных целей с учетом существующих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ресурсов и времени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последовательность, взаимозависимость действий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A5FF4656-9C90-4092-87F4-F939D5688F8E}"/>
              </a:ext>
            </a:extLst>
          </p:cNvPr>
          <p:cNvSpPr txBox="1">
            <a:spLocks/>
          </p:cNvSpPr>
          <p:nvPr/>
        </p:nvSpPr>
        <p:spPr>
          <a:xfrm>
            <a:off x="5192231" y="3484320"/>
            <a:ext cx="8040687" cy="462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sz="3300" b="1" i="1" u="none" strike="noStrike" kern="1200" cap="none" spc="0" normalizeH="0" baseline="0" noProof="0" dirty="0">
              <a:ln>
                <a:noFill/>
              </a:ln>
              <a:solidFill>
                <a:srgbClr val="0072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мы хотим предпринять?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будут предприняты действия?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Кто их будет осуществлять?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Какие ресурсы необходимы?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0A762E-619F-4BE9-A3CF-1884891E2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5468" y="2824409"/>
            <a:ext cx="2822693" cy="27922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DD564E-8C65-4103-A46B-F42A03EC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90394">
            <a:off x="91292" y="4902663"/>
            <a:ext cx="1904102" cy="18835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54A00-BD86-449C-B6C1-F078F364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70103">
            <a:off x="1791319" y="5626157"/>
            <a:ext cx="2822693" cy="27922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8243C7-A020-435F-8A11-48937D49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67" y="-187048"/>
            <a:ext cx="3090940" cy="1127858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4C223C00-AB49-4466-864C-279C0B1F0626}"/>
              </a:ext>
            </a:extLst>
          </p:cNvPr>
          <p:cNvSpPr txBox="1">
            <a:spLocks noChangeArrowheads="1"/>
          </p:cNvSpPr>
          <p:nvPr/>
        </p:nvSpPr>
        <p:spPr>
          <a:xfrm>
            <a:off x="794507" y="3925582"/>
            <a:ext cx="36016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действия</a:t>
            </a: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мероприятия</a:t>
            </a: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события</a:t>
            </a:r>
          </a:p>
        </p:txBody>
      </p:sp>
    </p:spTree>
    <p:extLst>
      <p:ext uri="{BB962C8B-B14F-4D97-AF65-F5344CB8AC3E}">
        <p14:creationId xmlns:p14="http://schemas.microsoft.com/office/powerpoint/2010/main" val="3056778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EFDED25-1170-442C-8661-4B3AF1E3CE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2505" y="2751221"/>
            <a:ext cx="4030579" cy="990600"/>
          </a:xfrm>
        </p:spPr>
        <p:txBody>
          <a:bodyPr>
            <a:normAutofit/>
          </a:bodyPr>
          <a:lstStyle/>
          <a:p>
            <a:pPr defTabSz="914446" eaLnBrk="0" fontAlgn="base" hangingPunct="0">
              <a:spcAft>
                <a:spcPct val="0"/>
              </a:spcAft>
              <a:defRPr/>
            </a:pPr>
            <a:r>
              <a:rPr lang="ru-RU" altLang="ru-RU" sz="3900" dirty="0">
                <a:solidFill>
                  <a:srgbClr val="91612F"/>
                </a:solidFill>
                <a:latin typeface="Linux Biolinum"/>
                <a:ea typeface="+mn-ea"/>
                <a:cs typeface="+mn-cs"/>
              </a:rPr>
              <a:t>Учитываем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6B3FF621-B0D1-43FB-A9BF-AAF653DCF0E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53138" y="566612"/>
            <a:ext cx="8282094" cy="50991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dirty="0"/>
              <a:t>Завершение одного действия является началом другого (за исключением конца графика)</a:t>
            </a:r>
          </a:p>
          <a:p>
            <a:pPr>
              <a:lnSpc>
                <a:spcPct val="90000"/>
              </a:lnSpc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Разные действия могут осуществляться одновременно</a:t>
            </a:r>
          </a:p>
          <a:p>
            <a:pPr>
              <a:lnSpc>
                <a:spcPct val="90000"/>
              </a:lnSpc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Разные действия могут слиться в        одно событие</a:t>
            </a:r>
          </a:p>
          <a:p>
            <a:pPr>
              <a:lnSpc>
                <a:spcPct val="90000"/>
              </a:lnSpc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Одно и то же событие может послужить началом для разных действий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FEFFA4-F4D4-481C-8B0B-1427127E9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798" y="1942003"/>
            <a:ext cx="4667936" cy="4617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C23967-6D0B-42F4-8A51-7E2E5223A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2" t="19827" r="19279" b="3688"/>
          <a:stretch/>
        </p:blipFill>
        <p:spPr>
          <a:xfrm>
            <a:off x="6717990" y="3741821"/>
            <a:ext cx="4655863" cy="262288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8E88104-5B5C-4A3A-A4FD-6D3494151646}"/>
              </a:ext>
            </a:extLst>
          </p:cNvPr>
          <p:cNvSpPr/>
          <p:nvPr/>
        </p:nvSpPr>
        <p:spPr>
          <a:xfrm>
            <a:off x="6056612" y="3741821"/>
            <a:ext cx="5449588" cy="2805764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88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30548A-3E50-47AF-85BF-DE2478951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36" t="25340" r="11680" b="3555"/>
          <a:stretch/>
        </p:blipFill>
        <p:spPr>
          <a:xfrm>
            <a:off x="7566660" y="1112510"/>
            <a:ext cx="4358640" cy="24384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252C70-BF88-4C38-A246-A3B5C1B4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2" t="17115" r="14253" b="8226"/>
          <a:stretch/>
        </p:blipFill>
        <p:spPr>
          <a:xfrm>
            <a:off x="7529195" y="3666024"/>
            <a:ext cx="4358640" cy="2917337"/>
          </a:xfrm>
          <a:prstGeom prst="rect">
            <a:avLst/>
          </a:prstGeom>
        </p:spPr>
      </p:pic>
      <p:sp>
        <p:nvSpPr>
          <p:cNvPr id="10" name="Text Box 106">
            <a:extLst>
              <a:ext uri="{FF2B5EF4-FFF2-40B4-BE49-F238E27FC236}">
                <a16:creationId xmlns:a16="http://schemas.microsoft.com/office/drawing/2014/main" id="{C45F344A-2297-4108-9758-537704317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41" y="5103674"/>
            <a:ext cx="452628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Условные обозначения: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- начало работ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- завершение работ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- текущее время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22C100-535D-4D0D-BA52-8BFD957E5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1" y="6234160"/>
            <a:ext cx="176799" cy="341406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02BFE85-386D-4AB6-8C45-B28E3EA830D8}"/>
              </a:ext>
            </a:extLst>
          </p:cNvPr>
          <p:cNvSpPr txBox="1">
            <a:spLocks noChangeArrowheads="1"/>
          </p:cNvSpPr>
          <p:nvPr/>
        </p:nvSpPr>
        <p:spPr>
          <a:xfrm>
            <a:off x="388620" y="453137"/>
            <a:ext cx="11163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900" b="0" i="0" u="none" strike="noStrike" kern="1200" cap="none" spc="0" normalizeH="0" baseline="0" noProof="0" dirty="0">
                <a:ln>
                  <a:noFill/>
                </a:ln>
                <a:solidFill>
                  <a:srgbClr val="91612F"/>
                </a:solidFill>
                <a:effectLst/>
                <a:uLnTx/>
                <a:uFillTx/>
                <a:latin typeface="Linux Biolinum"/>
                <a:ea typeface="+mj-ea"/>
                <a:cs typeface="+mj-cs"/>
              </a:rPr>
              <a:t>Форматы планирования: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г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рафик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Ганта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сетевой график, дорожная карта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900" b="0" i="0" u="none" strike="noStrike" kern="1200" cap="none" spc="0" normalizeH="0" baseline="0" noProof="0" dirty="0">
              <a:ln>
                <a:noFill/>
              </a:ln>
              <a:solidFill>
                <a:srgbClr val="91612F"/>
              </a:solidFill>
              <a:effectLst/>
              <a:uLnTx/>
              <a:uFillTx/>
              <a:latin typeface="Linux Biolinum"/>
              <a:ea typeface="+mj-ea"/>
              <a:cs typeface="+mj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E80B47-3607-4E9C-861E-BA8DB06240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3" t="19434" r="10453" b="9461"/>
          <a:stretch/>
        </p:blipFill>
        <p:spPr>
          <a:xfrm>
            <a:off x="388620" y="1151414"/>
            <a:ext cx="7537584" cy="40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9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>
            <a:extLst>
              <a:ext uri="{FF2B5EF4-FFF2-40B4-BE49-F238E27FC236}">
                <a16:creationId xmlns:a16="http://schemas.microsoft.com/office/drawing/2014/main" id="{BBF668AC-51CC-44C8-8AF6-256749233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17" y="1972861"/>
            <a:ext cx="6898551" cy="392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Прямоугольник 1">
            <a:extLst>
              <a:ext uri="{FF2B5EF4-FFF2-40B4-BE49-F238E27FC236}">
                <a16:creationId xmlns:a16="http://schemas.microsoft.com/office/drawing/2014/main" id="{A1F59314-54D2-4DC1-B8EA-2B5E4F20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482" y="2154991"/>
            <a:ext cx="221218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VUCA </a:t>
            </a:r>
            <a:r>
              <a:rPr lang="ru-RU" alt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– </a:t>
            </a:r>
            <a:r>
              <a:rPr lang="ru-RU" altLang="ru-RU" sz="1400" dirty="0">
                <a:latin typeface="Arial Narrow" panose="020B0606020202030204" pitchFamily="34" charset="0"/>
              </a:rPr>
              <a:t>мир (</a:t>
            </a:r>
            <a:r>
              <a:rPr lang="ru-RU" alt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1980-2020</a:t>
            </a:r>
            <a:r>
              <a:rPr lang="ru-RU" altLang="ru-RU" sz="1400" dirty="0"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V</a:t>
            </a:r>
            <a:r>
              <a:rPr lang="ru-RU" altLang="ru-RU" sz="1350" dirty="0" err="1">
                <a:latin typeface="Arial Narrow" panose="020B0606020202030204" pitchFamily="34" charset="0"/>
                <a:cs typeface="Calibri" panose="020F0502020204030204" pitchFamily="34" charset="0"/>
              </a:rPr>
              <a:t>olatility</a:t>
            </a:r>
            <a:r>
              <a:rPr lang="ru-RU" altLang="ru-RU" sz="1350" dirty="0">
                <a:latin typeface="Arial Narrow" panose="020B0606020202030204" pitchFamily="34" charset="0"/>
                <a:cs typeface="Calibri" panose="020F0502020204030204" pitchFamily="34" charset="0"/>
              </a:rPr>
              <a:t> - изменчивый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U</a:t>
            </a:r>
            <a:r>
              <a:rPr lang="ru-RU" altLang="ru-RU" sz="1350" dirty="0" err="1">
                <a:latin typeface="Arial Narrow" panose="020B0606020202030204" pitchFamily="34" charset="0"/>
                <a:cs typeface="Calibri" panose="020F0502020204030204" pitchFamily="34" charset="0"/>
              </a:rPr>
              <a:t>ncertainty</a:t>
            </a:r>
            <a:r>
              <a:rPr lang="ru-RU" altLang="ru-RU" sz="1350" dirty="0">
                <a:latin typeface="Arial Narrow" panose="020B0606020202030204" pitchFamily="34" charset="0"/>
                <a:cs typeface="Calibri" panose="020F0502020204030204" pitchFamily="34" charset="0"/>
              </a:rPr>
              <a:t> - неопределенный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</a:t>
            </a:r>
            <a:r>
              <a:rPr lang="ru-RU" altLang="ru-RU" sz="1350" dirty="0" err="1">
                <a:latin typeface="Arial Narrow" panose="020B0606020202030204" pitchFamily="34" charset="0"/>
                <a:cs typeface="Calibri" panose="020F0502020204030204" pitchFamily="34" charset="0"/>
              </a:rPr>
              <a:t>omplexity</a:t>
            </a:r>
            <a:r>
              <a:rPr lang="ru-RU" altLang="ru-RU" sz="1350" dirty="0">
                <a:latin typeface="Arial Narrow" panose="020B0606020202030204" pitchFamily="34" charset="0"/>
                <a:cs typeface="Calibri" panose="020F0502020204030204" pitchFamily="34" charset="0"/>
              </a:rPr>
              <a:t> - сложный,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</a:t>
            </a:r>
            <a:r>
              <a:rPr lang="ru-RU" altLang="ru-RU" sz="1350" dirty="0" err="1">
                <a:latin typeface="Arial Narrow" panose="020B0606020202030204" pitchFamily="34" charset="0"/>
                <a:cs typeface="Calibri" panose="020F0502020204030204" pitchFamily="34" charset="0"/>
              </a:rPr>
              <a:t>mbiguity</a:t>
            </a:r>
            <a:r>
              <a:rPr lang="ru-RU" altLang="ru-RU" sz="1350" dirty="0">
                <a:latin typeface="Arial Narrow" panose="020B0606020202030204" pitchFamily="34" charset="0"/>
                <a:cs typeface="Calibri" panose="020F0502020204030204" pitchFamily="34" charset="0"/>
              </a:rPr>
              <a:t> - неоднозначный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  <p:sp>
        <p:nvSpPr>
          <p:cNvPr id="6153" name="Прямоугольник 12">
            <a:extLst>
              <a:ext uri="{FF2B5EF4-FFF2-40B4-BE49-F238E27FC236}">
                <a16:creationId xmlns:a16="http://schemas.microsoft.com/office/drawing/2014/main" id="{229F6573-CB9A-4B57-BF4F-D16F47F2F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917" y="979251"/>
            <a:ext cx="279677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140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BANI</a:t>
            </a:r>
            <a:r>
              <a:rPr lang="ru-RU" altLang="ru-RU" sz="140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– </a:t>
            </a:r>
            <a:r>
              <a:rPr lang="ru-RU" altLang="ru-RU" sz="1400" dirty="0">
                <a:latin typeface="Arial Narrow" panose="020B0606020202030204" pitchFamily="34" charset="0"/>
                <a:cs typeface="Calibri" panose="020F0502020204030204" pitchFamily="34" charset="0"/>
              </a:rPr>
              <a:t>мир (</a:t>
            </a:r>
            <a:r>
              <a:rPr lang="ru-RU" altLang="ru-RU" sz="1400" dirty="0">
                <a:solidFill>
                  <a:srgbClr val="C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 2020</a:t>
            </a:r>
            <a:r>
              <a:rPr lang="ru-RU" altLang="ru-RU" sz="1400" dirty="0"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  <a:endParaRPr lang="ru-RU" altLang="ru-RU" sz="1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ru-RU" altLang="ru-RU" sz="1350" dirty="0" err="1">
                <a:latin typeface="Times New Roman" panose="02020603050405020304" pitchFamily="18" charset="0"/>
                <a:cs typeface="Calibri" panose="020F0502020204030204" pitchFamily="34" charset="0"/>
              </a:rPr>
              <a:t>rittle</a:t>
            </a:r>
            <a:r>
              <a:rPr lang="ru-RU" altLang="ru-RU" sz="1350" dirty="0">
                <a:latin typeface="Times New Roman" panose="02020603050405020304" pitchFamily="18" charset="0"/>
                <a:cs typeface="Calibri" panose="020F0502020204030204" pitchFamily="34" charset="0"/>
              </a:rPr>
              <a:t> -хрупкий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ru-RU" altLang="ru-RU" sz="135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nxious</a:t>
            </a:r>
            <a:r>
              <a:rPr lang="ru-RU" altLang="ru-RU" sz="1350" dirty="0">
                <a:latin typeface="Times New Roman" panose="02020603050405020304" pitchFamily="18" charset="0"/>
                <a:cs typeface="Calibri" panose="020F0502020204030204" pitchFamily="34" charset="0"/>
              </a:rPr>
              <a:t> -тревожный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ru-RU" altLang="ru-RU" sz="1350" dirty="0" err="1">
                <a:latin typeface="Times New Roman" panose="02020603050405020304" pitchFamily="18" charset="0"/>
                <a:cs typeface="Calibri" panose="020F0502020204030204" pitchFamily="34" charset="0"/>
              </a:rPr>
              <a:t>onlinear</a:t>
            </a:r>
            <a:r>
              <a:rPr lang="ru-RU" altLang="ru-RU" sz="1350" dirty="0">
                <a:latin typeface="Times New Roman" panose="02020603050405020304" pitchFamily="18" charset="0"/>
                <a:cs typeface="Calibri" panose="020F0502020204030204" pitchFamily="34" charset="0"/>
              </a:rPr>
              <a:t> -нелинейный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ru-RU" altLang="ru-RU" sz="135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ncomprehensible</a:t>
            </a:r>
            <a:r>
              <a:rPr lang="ru-RU" altLang="ru-RU" sz="1350" dirty="0">
                <a:latin typeface="Times New Roman" panose="02020603050405020304" pitchFamily="18" charset="0"/>
                <a:cs typeface="Calibri" panose="020F0502020204030204" pitchFamily="34" charset="0"/>
              </a:rPr>
              <a:t> -непостижимый)</a:t>
            </a:r>
            <a:r>
              <a:rPr lang="ru-RU" alt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350" dirty="0">
              <a:latin typeface="Arial" panose="020B0604020202020204" pitchFamily="34" charset="0"/>
            </a:endParaRPr>
          </a:p>
        </p:txBody>
      </p:sp>
      <p:sp>
        <p:nvSpPr>
          <p:cNvPr id="6166" name="Прямоугольник 24">
            <a:extLst>
              <a:ext uri="{FF2B5EF4-FFF2-40B4-BE49-F238E27FC236}">
                <a16:creationId xmlns:a16="http://schemas.microsoft.com/office/drawing/2014/main" id="{906ABA7B-9461-43C9-A842-7F9CDB494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8085" y="828736"/>
            <a:ext cx="2478881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350" dirty="0">
                <a:solidFill>
                  <a:srgbClr val="C00000"/>
                </a:solidFill>
                <a:latin typeface="Arial Narrow" panose="020B0606020202030204" pitchFamily="34" charset="0"/>
              </a:rPr>
              <a:t>  </a:t>
            </a:r>
            <a:r>
              <a:rPr lang="en-US" alt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SHIVA</a:t>
            </a:r>
            <a:r>
              <a:rPr lang="ru-RU" alt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- </a:t>
            </a:r>
            <a:r>
              <a:rPr lang="ru-RU" altLang="ru-RU" sz="1400" dirty="0">
                <a:latin typeface="Arial Narrow" panose="020B0606020202030204" pitchFamily="34" charset="0"/>
              </a:rPr>
              <a:t>мир (</a:t>
            </a:r>
            <a:r>
              <a:rPr lang="ru-RU" alt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с 2022</a:t>
            </a:r>
            <a:r>
              <a:rPr lang="ru-RU" altLang="ru-RU" sz="1400" dirty="0"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350" dirty="0">
                <a:solidFill>
                  <a:srgbClr val="C00000"/>
                </a:solidFill>
                <a:latin typeface="Arial Narrow" panose="020B0606020202030204" pitchFamily="34" charset="0"/>
              </a:rPr>
              <a:t>  …</a:t>
            </a:r>
            <a:endParaRPr lang="ru-RU" altLang="ru-RU" sz="1350" dirty="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610AE9-EF1E-42DB-8922-D6520194C7EA}"/>
              </a:ext>
            </a:extLst>
          </p:cNvPr>
          <p:cNvSpPr txBox="1"/>
          <p:nvPr/>
        </p:nvSpPr>
        <p:spPr>
          <a:xfrm>
            <a:off x="325346" y="508723"/>
            <a:ext cx="88752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000" b="1" dirty="0">
                <a:solidFill>
                  <a:srgbClr val="0070C0"/>
                </a:solidFill>
                <a:latin typeface="+mj-lt"/>
                <a:ea typeface="+mj-ea"/>
                <a:cs typeface="Arial" charset="0"/>
              </a:rPr>
              <a:t>Новый мир: внешняя рамка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CF01F4-5646-44DA-8764-D7CFC46DD549}"/>
              </a:ext>
            </a:extLst>
          </p:cNvPr>
          <p:cNvSpPr txBox="1"/>
          <p:nvPr/>
        </p:nvSpPr>
        <p:spPr>
          <a:xfrm>
            <a:off x="808477" y="3721232"/>
            <a:ext cx="244354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SPOD</a:t>
            </a:r>
            <a:r>
              <a:rPr 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– мир (</a:t>
            </a:r>
            <a:r>
              <a:rPr 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до1980</a:t>
            </a:r>
            <a:r>
              <a:rPr lang="ru-RU" sz="14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350" dirty="0">
                <a:solidFill>
                  <a:srgbClr val="C00000"/>
                </a:solidFill>
                <a:latin typeface="Arial Narrow" panose="020B0606020202030204" pitchFamily="34" charset="0"/>
              </a:rPr>
              <a:t>S</a:t>
            </a:r>
            <a:r>
              <a:rPr lang="en-US" sz="1350" dirty="0">
                <a:latin typeface="Arial Narrow" panose="020B0606020202030204" pitchFamily="34" charset="0"/>
              </a:rPr>
              <a:t>teady – </a:t>
            </a:r>
            <a:r>
              <a:rPr lang="ru-RU" sz="1350" dirty="0">
                <a:latin typeface="Arial Narrow" panose="020B0606020202030204" pitchFamily="34" charset="0"/>
              </a:rPr>
              <a:t>устойчивый </a:t>
            </a:r>
          </a:p>
          <a:p>
            <a:r>
              <a:rPr lang="en-US" sz="1350" dirty="0">
                <a:solidFill>
                  <a:srgbClr val="C00000"/>
                </a:solidFill>
                <a:latin typeface="Arial Narrow" panose="020B0606020202030204" pitchFamily="34" charset="0"/>
              </a:rPr>
              <a:t>P</a:t>
            </a:r>
            <a:r>
              <a:rPr lang="en-US" sz="1350" dirty="0">
                <a:latin typeface="Arial Narrow" panose="020B0606020202030204" pitchFamily="34" charset="0"/>
              </a:rPr>
              <a:t>redictable – </a:t>
            </a:r>
            <a:r>
              <a:rPr lang="ru-RU" sz="1350" dirty="0">
                <a:latin typeface="Arial Narrow" panose="020B0606020202030204" pitchFamily="34" charset="0"/>
              </a:rPr>
              <a:t>предсказуемый </a:t>
            </a:r>
          </a:p>
          <a:p>
            <a:r>
              <a:rPr lang="en-US" sz="1350" dirty="0">
                <a:solidFill>
                  <a:srgbClr val="C00000"/>
                </a:solidFill>
                <a:latin typeface="Arial Narrow" panose="020B0606020202030204" pitchFamily="34" charset="0"/>
              </a:rPr>
              <a:t>O</a:t>
            </a:r>
            <a:r>
              <a:rPr lang="en-US" sz="1350" dirty="0">
                <a:latin typeface="Arial Narrow" panose="020B0606020202030204" pitchFamily="34" charset="0"/>
              </a:rPr>
              <a:t>rdinary – </a:t>
            </a:r>
            <a:r>
              <a:rPr lang="ru-RU" sz="1350" dirty="0">
                <a:latin typeface="Arial Narrow" panose="020B0606020202030204" pitchFamily="34" charset="0"/>
              </a:rPr>
              <a:t>простой</a:t>
            </a:r>
          </a:p>
          <a:p>
            <a:r>
              <a:rPr lang="en-US" sz="1350" dirty="0">
                <a:solidFill>
                  <a:srgbClr val="C00000"/>
                </a:solidFill>
                <a:latin typeface="Arial Narrow" panose="020B0606020202030204" pitchFamily="34" charset="0"/>
              </a:rPr>
              <a:t>D</a:t>
            </a:r>
            <a:r>
              <a:rPr lang="en-US" sz="1350" dirty="0">
                <a:latin typeface="Arial Narrow" panose="020B0606020202030204" pitchFamily="34" charset="0"/>
              </a:rPr>
              <a:t>efinite – </a:t>
            </a:r>
            <a:r>
              <a:rPr lang="ru-RU" sz="1350" dirty="0">
                <a:latin typeface="Arial Narrow" panose="020B0606020202030204" pitchFamily="34" charset="0"/>
              </a:rPr>
              <a:t>определенный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7B225F-9A2A-48B4-AECC-12D350C02B01}"/>
              </a:ext>
            </a:extLst>
          </p:cNvPr>
          <p:cNvSpPr txBox="1"/>
          <p:nvPr/>
        </p:nvSpPr>
        <p:spPr>
          <a:xfrm>
            <a:off x="1360015" y="5287473"/>
            <a:ext cx="2226837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Новый сложный мир – 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новые сложные задачи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для человека</a:t>
            </a:r>
            <a:endParaRPr lang="ru-RU" dirty="0"/>
          </a:p>
        </p:txBody>
      </p:sp>
      <p:sp>
        <p:nvSpPr>
          <p:cNvPr id="6147" name="Стрелка: изогнутая вниз 6146">
            <a:extLst>
              <a:ext uri="{FF2B5EF4-FFF2-40B4-BE49-F238E27FC236}">
                <a16:creationId xmlns:a16="http://schemas.microsoft.com/office/drawing/2014/main" id="{DE51AEA8-766B-48E1-8507-62E0B35855E4}"/>
              </a:ext>
            </a:extLst>
          </p:cNvPr>
          <p:cNvSpPr/>
          <p:nvPr/>
        </p:nvSpPr>
        <p:spPr>
          <a:xfrm rot="19976916">
            <a:off x="3344474" y="1983370"/>
            <a:ext cx="4425053" cy="998968"/>
          </a:xfrm>
          <a:prstGeom prst="curvedDownArrow">
            <a:avLst>
              <a:gd name="adj1" fmla="val 10395"/>
              <a:gd name="adj2" fmla="val 18950"/>
              <a:gd name="adj3" fmla="val 3649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005E7-A661-0918-6051-71883BAA1D1B}"/>
              </a:ext>
            </a:extLst>
          </p:cNvPr>
          <p:cNvSpPr txBox="1"/>
          <p:nvPr/>
        </p:nvSpPr>
        <p:spPr>
          <a:xfrm>
            <a:off x="9617091" y="272391"/>
            <a:ext cx="6098344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горы виднее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(пословица)</a:t>
            </a:r>
          </a:p>
        </p:txBody>
      </p:sp>
      <p:sp>
        <p:nvSpPr>
          <p:cNvPr id="5" name="Прямоугольник 23">
            <a:extLst>
              <a:ext uri="{FF2B5EF4-FFF2-40B4-BE49-F238E27FC236}">
                <a16:creationId xmlns:a16="http://schemas.microsoft.com/office/drawing/2014/main" id="{81C0FE56-F460-2C6E-6F15-C3EE32E78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02" y="5479500"/>
            <a:ext cx="25491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4" charset="-128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7609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Разбалансировка</a:t>
            </a: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7609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Многообразие</a:t>
            </a: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7609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Нестабильность</a:t>
            </a: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7609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Мы не управляем миром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8582BC-9A94-924B-DFA3-816115A75E30}"/>
              </a:ext>
            </a:extLst>
          </p:cNvPr>
          <p:cNvSpPr txBox="1"/>
          <p:nvPr/>
        </p:nvSpPr>
        <p:spPr>
          <a:xfrm>
            <a:off x="8564490" y="5987331"/>
            <a:ext cx="4101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Потребность в регуляции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5C7C5-4E57-3463-5FD6-990509A15913}"/>
              </a:ext>
            </a:extLst>
          </p:cNvPr>
          <p:cNvSpPr txBox="1"/>
          <p:nvPr/>
        </p:nvSpPr>
        <p:spPr>
          <a:xfrm>
            <a:off x="927519" y="174712"/>
            <a:ext cx="785662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000" b="1" dirty="0">
                <a:latin typeface="Segoe Print" panose="02000600000000000000" pitchFamily="2" charset="0"/>
              </a:rPr>
              <a:t>Зачем нужны регулятивные умения в наши дни?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695CA8-E418-4EBE-A2EB-D3803F63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281" y="1703103"/>
            <a:ext cx="8382727" cy="4032562"/>
          </a:xfrm>
          <a:prstGeom prst="rect">
            <a:avLst/>
          </a:prstGeom>
        </p:spPr>
      </p:pic>
      <p:sp>
        <p:nvSpPr>
          <p:cNvPr id="207875" name="Объект 2"/>
          <p:cNvSpPr>
            <a:spLocks noGrp="1"/>
          </p:cNvSpPr>
          <p:nvPr>
            <p:ph idx="1"/>
          </p:nvPr>
        </p:nvSpPr>
        <p:spPr>
          <a:xfrm>
            <a:off x="4997873" y="2034606"/>
            <a:ext cx="10972800" cy="452596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смысл полученных результатов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соотношение полученных результатов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alt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 уже имеющимися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дальнейших исследований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alt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рекомендации</a:t>
            </a:r>
            <a:endParaRPr lang="ru-RU" altLang="ru-RU" sz="2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1323" y="2236573"/>
            <a:ext cx="2890288" cy="1717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800" dirty="0">
                <a:solidFill>
                  <a:srgbClr val="003366"/>
                </a:solidFill>
                <a:latin typeface="Calibri"/>
              </a:rPr>
              <a:t> </a:t>
            </a:r>
            <a:r>
              <a:rPr lang="ru-RU" sz="5800" dirty="0">
                <a:solidFill>
                  <a:srgbClr val="91612F"/>
                </a:solidFill>
                <a:latin typeface="Linux Biolinum"/>
                <a:ea typeface="+mj-ea"/>
                <a:cs typeface="+mj-cs"/>
              </a:rPr>
              <a:t>Выводы,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5800" dirty="0">
                <a:solidFill>
                  <a:srgbClr val="91612F"/>
                </a:solidFill>
                <a:latin typeface="Linux Biolinum"/>
                <a:ea typeface="+mj-ea"/>
                <a:cs typeface="+mj-cs"/>
              </a:rPr>
              <a:t>интерпретация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5800" dirty="0">
                <a:solidFill>
                  <a:srgbClr val="91612F"/>
                </a:solidFill>
                <a:latin typeface="Linux Biolinum"/>
                <a:ea typeface="+mj-ea"/>
                <a:cs typeface="+mj-cs"/>
              </a:rPr>
              <a:t>(знание о знании)</a:t>
            </a:r>
            <a:r>
              <a:rPr lang="ru-RU" altLang="ru-RU" sz="5800" dirty="0">
                <a:solidFill>
                  <a:srgbClr val="91612F"/>
                </a:solidFill>
                <a:latin typeface="Linux Biolinum"/>
                <a:ea typeface="+mj-ea"/>
                <a:cs typeface="+mj-cs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977B5-D819-47A4-96EB-32479956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6950" y="-1168052"/>
            <a:ext cx="4868562" cy="32026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475" y="642773"/>
            <a:ext cx="10972800" cy="1143000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91612F"/>
                </a:solidFill>
                <a:latin typeface="Linux Biolinum"/>
              </a:rPr>
              <a:t>Почему ваш проект актуален и значим?</a:t>
            </a:r>
            <a:br>
              <a:rPr lang="ru-RU" sz="3200" dirty="0">
                <a:solidFill>
                  <a:srgbClr val="91612F"/>
                </a:solidFill>
                <a:latin typeface="Linux Biolinum"/>
              </a:rPr>
            </a:br>
            <a:endParaRPr lang="ru-RU" sz="3200" dirty="0">
              <a:solidFill>
                <a:srgbClr val="91612F"/>
              </a:solidFill>
              <a:latin typeface="Linux Biolinum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prstClr val="black"/>
                </a:solidFill>
              </a:rPr>
              <a:t>Направленность проекта на решение проблемы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ЭТО ВАЖНО: </a:t>
            </a:r>
          </a:p>
          <a:p>
            <a:r>
              <a:rPr lang="ru-RU" sz="2400" dirty="0">
                <a:solidFill>
                  <a:prstClr val="black"/>
                </a:solidFill>
              </a:rPr>
              <a:t>заявить целевую аудиторию</a:t>
            </a:r>
          </a:p>
          <a:p>
            <a:r>
              <a:rPr lang="ru-RU" sz="2400" dirty="0">
                <a:solidFill>
                  <a:prstClr val="black"/>
                </a:solidFill>
              </a:rPr>
              <a:t>четко сформулировать проблему 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обосновать наличие этой проблемы (результаты опросов,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результаты исследований, статистические данные, стратегические документы (программы, проекты)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919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>
                <a:solidFill>
                  <a:srgbClr val="91612F"/>
                </a:solidFill>
                <a:latin typeface="Linux Biolinum"/>
              </a:rPr>
              <a:t>В чем </a:t>
            </a:r>
            <a:r>
              <a:rPr lang="ru-RU" sz="3200" dirty="0" err="1">
                <a:solidFill>
                  <a:srgbClr val="91612F"/>
                </a:solidFill>
                <a:latin typeface="Linux Biolinum"/>
              </a:rPr>
              <a:t>инновационность</a:t>
            </a:r>
            <a:r>
              <a:rPr lang="ru-RU" sz="3200" dirty="0">
                <a:solidFill>
                  <a:srgbClr val="91612F"/>
                </a:solidFill>
                <a:latin typeface="Linux Biolinum"/>
              </a:rPr>
              <a:t>, уникальность проекта?</a:t>
            </a:r>
            <a:b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724" y="1600206"/>
            <a:ext cx="10972800" cy="45259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Выход за рамки привычной деятельности, известного опыта</a:t>
            </a:r>
          </a:p>
          <a:p>
            <a:pPr marL="0" lvl="0" indent="0">
              <a:buNone/>
            </a:pPr>
            <a:endParaRPr lang="ru-RU" sz="2400" b="1" i="1" dirty="0">
              <a:solidFill>
                <a:srgbClr val="F79646">
                  <a:lumMod val="75000"/>
                </a:srgbClr>
              </a:solidFill>
            </a:endParaRPr>
          </a:p>
          <a:p>
            <a:pPr marL="0" lvl="0" indent="0">
              <a:buNone/>
            </a:pPr>
            <a:r>
              <a:rPr lang="ru-RU" sz="2400" b="1" i="1" dirty="0">
                <a:solidFill>
                  <a:srgbClr val="F79646">
                    <a:lumMod val="75000"/>
                  </a:srgbClr>
                </a:solidFill>
              </a:rPr>
              <a:t>ЭТО ВАЖНО: </a:t>
            </a:r>
          </a:p>
          <a:p>
            <a:r>
              <a:rPr lang="ru-RU" sz="2400" dirty="0">
                <a:solidFill>
                  <a:prstClr val="black"/>
                </a:solidFill>
              </a:rPr>
              <a:t>назвать конкретные механизмы, способы решения проблемы</a:t>
            </a:r>
          </a:p>
          <a:p>
            <a:r>
              <a:rPr lang="ru-RU" sz="2400" dirty="0">
                <a:solidFill>
                  <a:prstClr val="black"/>
                </a:solidFill>
              </a:rPr>
              <a:t>сравнить ваше решение с уже имеющимися</a:t>
            </a:r>
          </a:p>
          <a:p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39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91612F"/>
                </a:solidFill>
                <a:latin typeface="Linux Biolinum"/>
              </a:rPr>
              <a:t>К каким качественным результатам вы придете?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prstClr val="black"/>
                </a:solidFill>
              </a:rPr>
              <a:t>Направленность проекта на достижение конкретных результатов</a:t>
            </a:r>
          </a:p>
          <a:p>
            <a:pPr marL="0" lvl="0" indent="0">
              <a:buNone/>
            </a:pPr>
            <a:r>
              <a:rPr lang="ru-RU" sz="2400" b="1" i="1" dirty="0">
                <a:solidFill>
                  <a:srgbClr val="F79646">
                    <a:lumMod val="75000"/>
                  </a:srgbClr>
                </a:solidFill>
              </a:rPr>
              <a:t>ЭТО ВАЖНО: </a:t>
            </a:r>
          </a:p>
          <a:p>
            <a:r>
              <a:rPr lang="ru-RU" sz="2400" dirty="0">
                <a:solidFill>
                  <a:prstClr val="black"/>
                </a:solidFill>
              </a:rPr>
              <a:t>логически связать проблему (дефицит)– цель (для чего и с помощью чего)– задачи (что)– действия (как) – результаты (степень решения проблемы)</a:t>
            </a:r>
          </a:p>
          <a:p>
            <a:r>
              <a:rPr lang="ru-RU" sz="2400" dirty="0">
                <a:solidFill>
                  <a:prstClr val="black"/>
                </a:solidFill>
              </a:rPr>
              <a:t>результаты должны быть конкретными и измеримыми (количество, доля (%))</a:t>
            </a:r>
          </a:p>
          <a:p>
            <a:r>
              <a:rPr lang="ru-RU" sz="2400" dirty="0">
                <a:solidFill>
                  <a:prstClr val="black"/>
                </a:solidFill>
              </a:rPr>
              <a:t>перечислить  продукты проекта для распространения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188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6172745-9CBD-4B77-9FC8-4475FDB1B2B3}"/>
              </a:ext>
            </a:extLst>
          </p:cNvPr>
          <p:cNvGraphicFramePr/>
          <p:nvPr/>
        </p:nvGraphicFramePr>
        <p:xfrm>
          <a:off x="4299991" y="190516"/>
          <a:ext cx="5682916" cy="998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Выноска: стрелка вниз 7">
            <a:extLst>
              <a:ext uri="{FF2B5EF4-FFF2-40B4-BE49-F238E27FC236}">
                <a16:creationId xmlns:a16="http://schemas.microsoft.com/office/drawing/2014/main" id="{F7241961-DB0E-46FF-A67B-46D4F94ABC04}"/>
              </a:ext>
            </a:extLst>
          </p:cNvPr>
          <p:cNvSpPr/>
          <p:nvPr/>
        </p:nvSpPr>
        <p:spPr>
          <a:xfrm>
            <a:off x="10406528" y="552796"/>
            <a:ext cx="1448990" cy="807244"/>
          </a:xfrm>
          <a:prstGeom prst="downArrowCallout">
            <a:avLst>
              <a:gd name="adj1" fmla="val 39685"/>
              <a:gd name="adj2" fmla="val 42831"/>
              <a:gd name="adj3" fmla="val 2500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srgbClr val="C00000"/>
                </a:solidFill>
              </a:rPr>
              <a:t>ЧЕМУ УЧИТЬ? ЧЕМУ УЧИТЬСЯ?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3C2E32-BEDA-4EC2-A856-15C4332AF40B}"/>
              </a:ext>
            </a:extLst>
          </p:cNvPr>
          <p:cNvSpPr/>
          <p:nvPr/>
        </p:nvSpPr>
        <p:spPr>
          <a:xfrm>
            <a:off x="2327280" y="1685428"/>
            <a:ext cx="5288647" cy="451521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Мне важно учить принимать самостоятельные решения. Я уделяю большое внимание для тренировки навыков самостоятельной работы по индивидуальному запросу ребенка.</a:t>
            </a: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 ходе занятия я выделяю время на поиск с детьми эффективных решений, даже если мне самому ответ очевиден.</a:t>
            </a: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Современные дети плохо концентрируют внимание. В мероприятиях, которые я организую, я избегаю больших текстов, предполагающих пассивное слушание.</a:t>
            </a: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Я развиваю у ребенка умение учиться и работать с информацией.</a:t>
            </a: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Занятия, которые я провожу, отличаются динамичностью и ориентацией на результат.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1AF1C2-5723-496F-9ED2-E4308B7AA500}"/>
              </a:ext>
            </a:extLst>
          </p:cNvPr>
          <p:cNvSpPr/>
          <p:nvPr/>
        </p:nvSpPr>
        <p:spPr>
          <a:xfrm>
            <a:off x="7958900" y="1764121"/>
            <a:ext cx="4048013" cy="332975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Я провоцирую ребенка на поиск смыслов в каждом действии.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Я использую упражнения на развитие ключевых навыков будущего.</a:t>
            </a:r>
            <a:endParaRPr lang="ru-RU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Я развиваю свои навыки работы с информацией.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Я развиваю свои цифровые навыки, уверено использую технологии, я – гражданин цифрового мира.</a:t>
            </a:r>
            <a:endParaRPr lang="ru-RU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 algn="just">
              <a:lnSpc>
                <a:spcPct val="107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Для меня важно продуцирование, а не репродукция.  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6858D-4201-239E-C5D9-197E05776C99}"/>
              </a:ext>
            </a:extLst>
          </p:cNvPr>
          <p:cNvSpPr txBox="1"/>
          <p:nvPr/>
        </p:nvSpPr>
        <p:spPr>
          <a:xfrm>
            <a:off x="336482" y="2635907"/>
            <a:ext cx="153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в</a:t>
            </a:r>
          </a:p>
          <a:p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BANI</a:t>
            </a: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-мире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674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008D0-F687-4DB6-8496-8E425277E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0"/>
            <a:ext cx="737616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1F6C956-5A44-43CD-925E-7A22D51A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35" y="3127513"/>
            <a:ext cx="3825240" cy="344234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  <a:defRPr/>
            </a:pPr>
            <a:r>
              <a:rPr lang="ru-RU" sz="2800" dirty="0">
                <a:latin typeface="Garamond" panose="02020404030301010803" pitchFamily="18" charset="0"/>
                <a:ea typeface="+mj-ea"/>
                <a:cs typeface="+mj-cs"/>
              </a:rPr>
              <a:t>«Люди должны заниматься тем, чем они увлечены. Это сделает их счастливее скорее, чем что-либо еще»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  <a:defRPr/>
            </a:pPr>
            <a:r>
              <a:rPr lang="ru-RU" sz="2800" dirty="0">
                <a:latin typeface="Garamond" panose="02020404030301010803" pitchFamily="18" charset="0"/>
                <a:ea typeface="+mj-ea"/>
                <a:cs typeface="+mj-cs"/>
              </a:rPr>
              <a:t>		</a:t>
            </a:r>
            <a:r>
              <a:rPr lang="ru-RU" sz="2800" i="1" dirty="0">
                <a:latin typeface="Garamond" panose="02020404030301010803" pitchFamily="18" charset="0"/>
                <a:ea typeface="+mj-ea"/>
                <a:cs typeface="+mj-cs"/>
              </a:rPr>
              <a:t>Илон </a:t>
            </a:r>
            <a:r>
              <a:rPr lang="ru-RU" sz="2800" i="1" dirty="0" err="1">
                <a:latin typeface="Garamond" panose="02020404030301010803" pitchFamily="18" charset="0"/>
                <a:ea typeface="+mj-ea"/>
                <a:cs typeface="+mj-cs"/>
              </a:rPr>
              <a:t>Маск</a:t>
            </a:r>
            <a:endParaRPr lang="ru-RU" sz="2800" i="1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618858-7A97-5632-7B2A-46E255B85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5397" cy="23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863" y="149797"/>
            <a:ext cx="7886700" cy="751293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70C0"/>
                </a:solidFill>
                <a:cs typeface="Arial" charset="0"/>
              </a:rPr>
              <a:t>Новое поколение детей (внутренняя рамка)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1608" y="2639237"/>
            <a:ext cx="7636638" cy="369331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дети высоких технологий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дети, живущие в виртуальном пространстве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хорошо работают с информацией (высокая скорость обработки информации и принятия решений)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любят креативные среды и индустрии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концентрация и удержание внимания у них снизилось с 20 до 8 секунд (трудно работать с большими текстами)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делают несколько дел одновременно (многозадачность)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ищут логическое объяснение каждому заданию (причина, смысл действий!)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требуют уважения к личному пространству (своему и других людей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нацелены на самореализацию и самоактуализацию (любыми средствами)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Arial Narrow" panose="020B0606020202030204" pitchFamily="34" charset="0"/>
              </a:rPr>
              <a:t>хотят обладать высоким уровнем мастерства (практики) в выбранной сфере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тяготеют к свободе выбора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17820" y="953057"/>
            <a:ext cx="3107743" cy="1055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поколение 21 века – поколение Альфа (2010-2020гг)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5003C-9130-4212-B057-87A9E3B41EDB}"/>
              </a:ext>
            </a:extLst>
          </p:cNvPr>
          <p:cNvSpPr txBox="1"/>
          <p:nvPr/>
        </p:nvSpPr>
        <p:spPr>
          <a:xfrm>
            <a:off x="8835201" y="5438966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7CD7C-E1A5-4DE6-AEF2-EC5DECAAC542}"/>
              </a:ext>
            </a:extLst>
          </p:cNvPr>
          <p:cNvSpPr txBox="1"/>
          <p:nvPr/>
        </p:nvSpPr>
        <p:spPr>
          <a:xfrm>
            <a:off x="9366116" y="5300467"/>
            <a:ext cx="255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Какие средства регуляции нужны этим людям?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DD2D4-3D0E-4FFB-AB5A-259AA76B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682" y="2434631"/>
            <a:ext cx="3731711" cy="2443775"/>
          </a:xfrm>
          <a:prstGeom prst="rect">
            <a:avLst/>
          </a:prstGeom>
        </p:spPr>
      </p:pic>
      <p:pic>
        <p:nvPicPr>
          <p:cNvPr id="1026" name="Picture 2" descr="Be real!» и другие требования поколения Z к маркетингу 📈 New Retail">
            <a:extLst>
              <a:ext uri="{FF2B5EF4-FFF2-40B4-BE49-F238E27FC236}">
                <a16:creationId xmlns:a16="http://schemas.microsoft.com/office/drawing/2014/main" id="{AD2ED408-6616-4C0B-B27D-F7D62CA2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65" y="388446"/>
            <a:ext cx="3073970" cy="204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37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FCE71-0630-1B82-045F-D5E5FF57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31" y="-171835"/>
            <a:ext cx="3240360" cy="80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4B518F6-E470-0F53-41A8-33DB2F54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28" y="-171835"/>
            <a:ext cx="3240360" cy="80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284015" y="2159401"/>
            <a:ext cx="2552387" cy="1338619"/>
          </a:xfrm>
        </p:spPr>
        <p:txBody>
          <a:bodyPr>
            <a:noAutofit/>
          </a:bodyPr>
          <a:lstStyle/>
          <a:p>
            <a:pPr algn="l" defTabSz="914400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000" b="1" dirty="0">
                <a:latin typeface="Segoe Print" panose="02000600000000000000" pitchFamily="2" charset="0"/>
                <a:cs typeface="+mn-cs"/>
              </a:rPr>
              <a:t>НОВЫЙ СПОСОБ ОБЩЕСТВЕННОЙ РЕГУЛЯЦИИ:</a:t>
            </a:r>
            <a:br>
              <a:rPr lang="ru-RU" altLang="ru-RU" sz="2000" b="1" dirty="0">
                <a:latin typeface="Segoe Print" panose="02000600000000000000" pitchFamily="2" charset="0"/>
                <a:cs typeface="+mn-cs"/>
              </a:rPr>
            </a:br>
            <a:r>
              <a:rPr lang="ru-RU" altLang="ru-RU" sz="2000" b="1" dirty="0">
                <a:latin typeface="Segoe Print" panose="02000600000000000000" pitchFamily="2" charset="0"/>
                <a:cs typeface="+mn-cs"/>
              </a:rPr>
              <a:t>ПРОЕКТНАЯ КУЛЬТУРА СТАЛА ВЛИЯТЬ НА 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5486400" y="1323785"/>
            <a:ext cx="6643710" cy="3554136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язык социальных коммуникаций 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инструменты управления инициативами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способы получения нового знания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инновационную культуру (внедрение) 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формы образования 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создание сильных эмоций</a:t>
            </a:r>
          </a:p>
          <a:p>
            <a:pPr marL="0" indent="0">
              <a:buNone/>
              <a:defRPr/>
            </a:pPr>
            <a:endParaRPr lang="ru-RU" sz="1500" dirty="0">
              <a:solidFill>
                <a:srgbClr val="003366"/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1500" b="1" dirty="0">
              <a:solidFill>
                <a:srgbClr val="003366"/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1500" b="1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271362" name="Picture 2" descr="http://vzr.biz/thumb/2/cndXX93peUKNAV4iSzr_Bw/675c295/d/upr-proj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720" y="3861048"/>
            <a:ext cx="7233074" cy="2331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08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8118" r="23913" b="7905"/>
          <a:stretch/>
        </p:blipFill>
        <p:spPr bwMode="auto">
          <a:xfrm>
            <a:off x="1524000" y="188640"/>
            <a:ext cx="922865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23FFC-3837-3DA0-C21E-11AC72B6DCCA}"/>
              </a:ext>
            </a:extLst>
          </p:cNvPr>
          <p:cNvSpPr txBox="1"/>
          <p:nvPr/>
        </p:nvSpPr>
        <p:spPr>
          <a:xfrm>
            <a:off x="351692" y="604911"/>
            <a:ext cx="485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Программный и проектный способ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038291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404770-E1EF-222E-444A-F8796679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3883"/>
            <a:ext cx="4767178" cy="80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D8C48BA7-E921-44FC-A4F7-F3C066C34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691607"/>
            <a:ext cx="4064000" cy="1143000"/>
          </a:xfrm>
        </p:spPr>
        <p:txBody>
          <a:bodyPr>
            <a:no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ru-RU" altLang="ru-RU" sz="2000" b="1" dirty="0">
                <a:latin typeface="Segoe Print" panose="02000600000000000000" pitchFamily="2" charset="0"/>
                <a:cs typeface="+mn-cs"/>
              </a:rPr>
              <a:t>КОГДА ВОЗНИКАЕТ ПОТРЕБНОСТЬ В ПРОЕКТНОМ УПРАВЛЕНИИ?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8BD7AC6-DE2C-4680-8CFC-903EEB72D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0800" y="1571626"/>
            <a:ext cx="62484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133" dirty="0">
                <a:solidFill>
                  <a:prstClr val="black"/>
                </a:solidFill>
              </a:rPr>
              <a:t>Когда возникают, проблемы (дефициты)</a:t>
            </a: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</a:rPr>
              <a:t>Когда для решения проблемы не хватает внутренних ресурсов</a:t>
            </a: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</a:rPr>
              <a:t>Когда </a:t>
            </a:r>
            <a:r>
              <a:rPr lang="ru-RU" sz="2133" dirty="0">
                <a:solidFill>
                  <a:prstClr val="black"/>
                </a:solidFill>
                <a:latin typeface="Calibri"/>
              </a:rPr>
              <a:t>необходима кооперация усилий, кооперация действий</a:t>
            </a: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Когда приходится работать в ситуации   разнообразных вариантов решений</a:t>
            </a: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Когда необходимо перейти на командную культуру</a:t>
            </a: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Когда важно сделать управление чувствительным к индивидуальной инициативе</a:t>
            </a: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Когда необходимо обеспечить достижение результата и создания продукта</a:t>
            </a:r>
          </a:p>
          <a:p>
            <a:pPr>
              <a:defRPr/>
            </a:pPr>
            <a:endParaRPr lang="ru-RU" sz="2133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ru-RU" sz="2133" dirty="0">
                <a:solidFill>
                  <a:prstClr val="black"/>
                </a:solidFill>
                <a:latin typeface="Calibri"/>
              </a:rPr>
              <a:t>А для Вас?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>
              <a:latin typeface="Arial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F2B59-F8A2-14E6-47EC-EDC3BCC0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Заголовок 1">
            <a:extLst>
              <a:ext uri="{FF2B5EF4-FFF2-40B4-BE49-F238E27FC236}">
                <a16:creationId xmlns:a16="http://schemas.microsoft.com/office/drawing/2014/main" id="{E84C6793-2898-37D7-5CAC-9C2819F1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88913"/>
            <a:ext cx="8642350" cy="1143000"/>
          </a:xfrm>
        </p:spPr>
        <p:txBody>
          <a:bodyPr/>
          <a:lstStyle/>
          <a:p>
            <a:pPr algn="l" eaLnBrk="1" hangingPunct="1"/>
            <a:r>
              <a:rPr lang="ru-RU" sz="3000" b="1" dirty="0">
                <a:solidFill>
                  <a:srgbClr val="0070C0"/>
                </a:solidFill>
                <a:cs typeface="Arial" charset="0"/>
              </a:rPr>
              <a:t>Новая форма </a:t>
            </a:r>
            <a:r>
              <a:rPr lang="en-US" sz="3000" b="1" dirty="0">
                <a:solidFill>
                  <a:srgbClr val="0070C0"/>
                </a:solidFill>
                <a:cs typeface="Arial" charset="0"/>
              </a:rPr>
              <a:t>/</a:t>
            </a:r>
            <a:r>
              <a:rPr lang="ru-RU" sz="3000" b="1" dirty="0">
                <a:solidFill>
                  <a:srgbClr val="0070C0"/>
                </a:solidFill>
                <a:cs typeface="Arial" charset="0"/>
              </a:rPr>
              <a:t> метод обучения:</a:t>
            </a:r>
            <a:br>
              <a:rPr lang="ru-RU" sz="3000" b="1" dirty="0">
                <a:solidFill>
                  <a:srgbClr val="0070C0"/>
                </a:solidFill>
                <a:cs typeface="Arial" charset="0"/>
              </a:rPr>
            </a:br>
            <a:r>
              <a:rPr lang="ru-RU" sz="3000" b="1" dirty="0">
                <a:solidFill>
                  <a:srgbClr val="0070C0"/>
                </a:solidFill>
                <a:cs typeface="Arial" charset="0"/>
              </a:rPr>
              <a:t>обучение на опыте</a:t>
            </a:r>
          </a:p>
        </p:txBody>
      </p:sp>
      <p:sp>
        <p:nvSpPr>
          <p:cNvPr id="167939" name="Номер слайда 3">
            <a:extLst>
              <a:ext uri="{FF2B5EF4-FFF2-40B4-BE49-F238E27FC236}">
                <a16:creationId xmlns:a16="http://schemas.microsoft.com/office/drawing/2014/main" id="{0298A04C-C216-D6F8-9A84-BD780495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575" y="6376989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6D22D-C331-4977-BBB1-7A1FBBFBAC1B}" type="slidenum">
              <a:rPr lang="ru-RU" smtClean="0">
                <a:solidFill>
                  <a:srgbClr val="000000"/>
                </a:solidFill>
              </a:rPr>
              <a:pPr eaLnBrk="1" hangingPunct="1"/>
              <a:t>9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FCB619DC-CD40-11D1-D2BF-3768A454AA02}"/>
              </a:ext>
            </a:extLst>
          </p:cNvPr>
          <p:cNvCxnSpPr/>
          <p:nvPr/>
        </p:nvCxnSpPr>
        <p:spPr>
          <a:xfrm>
            <a:off x="1847850" y="1484313"/>
            <a:ext cx="84963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833234-C623-81FB-467C-154B2F9D7CCF}"/>
              </a:ext>
            </a:extLst>
          </p:cNvPr>
          <p:cNvCxnSpPr/>
          <p:nvPr/>
        </p:nvCxnSpPr>
        <p:spPr>
          <a:xfrm>
            <a:off x="1847850" y="6381750"/>
            <a:ext cx="84963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8">
            <a:extLst>
              <a:ext uri="{FF2B5EF4-FFF2-40B4-BE49-F238E27FC236}">
                <a16:creationId xmlns:a16="http://schemas.microsoft.com/office/drawing/2014/main" id="{E03E40D2-8048-4605-0AE3-C8A6295FF120}"/>
              </a:ext>
            </a:extLst>
          </p:cNvPr>
          <p:cNvCxnSpPr/>
          <p:nvPr/>
        </p:nvCxnSpPr>
        <p:spPr>
          <a:xfrm>
            <a:off x="5735638" y="1938338"/>
            <a:ext cx="0" cy="40116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63">
            <a:extLst>
              <a:ext uri="{FF2B5EF4-FFF2-40B4-BE49-F238E27FC236}">
                <a16:creationId xmlns:a16="http://schemas.microsoft.com/office/drawing/2014/main" id="{6698B17D-A0C0-A5B1-A0D5-1F4BCC8C9F8C}"/>
              </a:ext>
            </a:extLst>
          </p:cNvPr>
          <p:cNvSpPr/>
          <p:nvPr/>
        </p:nvSpPr>
        <p:spPr>
          <a:xfrm>
            <a:off x="2447925" y="2771776"/>
            <a:ext cx="1200150" cy="944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Arial" pitchFamily="34" charset="0"/>
              </a:rPr>
              <a:t>Предметное знание </a:t>
            </a:r>
          </a:p>
        </p:txBody>
      </p:sp>
      <p:grpSp>
        <p:nvGrpSpPr>
          <p:cNvPr id="167944" name="Группа 90">
            <a:extLst>
              <a:ext uri="{FF2B5EF4-FFF2-40B4-BE49-F238E27FC236}">
                <a16:creationId xmlns:a16="http://schemas.microsoft.com/office/drawing/2014/main" id="{D2C1F7BC-CDC4-EF17-4FF7-04940225D148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3935414"/>
            <a:ext cx="863600" cy="1222375"/>
            <a:chOff x="467544" y="3306097"/>
            <a:chExt cx="864096" cy="1222768"/>
          </a:xfrm>
        </p:grpSpPr>
        <p:pic>
          <p:nvPicPr>
            <p:cNvPr id="167980" name="Picture 3">
              <a:extLst>
                <a:ext uri="{FF2B5EF4-FFF2-40B4-BE49-F238E27FC236}">
                  <a16:creationId xmlns:a16="http://schemas.microsoft.com/office/drawing/2014/main" id="{A74D9B21-81EC-7737-95B9-E787241A2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96" y="3306097"/>
              <a:ext cx="431965" cy="82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981" name="TextBox 68">
              <a:extLst>
                <a:ext uri="{FF2B5EF4-FFF2-40B4-BE49-F238E27FC236}">
                  <a16:creationId xmlns:a16="http://schemas.microsoft.com/office/drawing/2014/main" id="{ED9AF7F0-8EC7-534D-79FF-1A07C01E7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4221088"/>
              <a:ext cx="8640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Учитель </a:t>
              </a:r>
            </a:p>
          </p:txBody>
        </p:sp>
      </p:grpSp>
      <p:grpSp>
        <p:nvGrpSpPr>
          <p:cNvPr id="167945" name="Группа 91">
            <a:extLst>
              <a:ext uri="{FF2B5EF4-FFF2-40B4-BE49-F238E27FC236}">
                <a16:creationId xmlns:a16="http://schemas.microsoft.com/office/drawing/2014/main" id="{D4F1AE2D-631A-9BA3-4D0B-0F79964107D7}"/>
              </a:ext>
            </a:extLst>
          </p:cNvPr>
          <p:cNvGrpSpPr>
            <a:grpSpLocks/>
          </p:cNvGrpSpPr>
          <p:nvPr/>
        </p:nvGrpSpPr>
        <p:grpSpPr bwMode="auto">
          <a:xfrm>
            <a:off x="4165600" y="3832226"/>
            <a:ext cx="1296988" cy="2087563"/>
            <a:chOff x="2642533" y="3903937"/>
            <a:chExt cx="1296144" cy="2088092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2C56E668-7192-EA5A-D02A-9B1DDE493B01}"/>
                </a:ext>
              </a:extLst>
            </p:cNvPr>
            <p:cNvSpPr/>
            <p:nvPr/>
          </p:nvSpPr>
          <p:spPr>
            <a:xfrm>
              <a:off x="2642533" y="3903937"/>
              <a:ext cx="1296144" cy="16561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167975" name="Picture 3">
              <a:extLst>
                <a:ext uri="{FF2B5EF4-FFF2-40B4-BE49-F238E27FC236}">
                  <a16:creationId xmlns:a16="http://schemas.microsoft.com/office/drawing/2014/main" id="{0115AF7D-8A87-85C2-C4B3-A4D897BDE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821" y="4393956"/>
              <a:ext cx="254014" cy="48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6" name="Picture 3">
              <a:extLst>
                <a:ext uri="{FF2B5EF4-FFF2-40B4-BE49-F238E27FC236}">
                  <a16:creationId xmlns:a16="http://schemas.microsoft.com/office/drawing/2014/main" id="{1F273213-8E2B-7B0D-A8D1-6CE8CE7A7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659" y="4600927"/>
              <a:ext cx="254014" cy="48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7" name="Picture 3">
              <a:extLst>
                <a:ext uri="{FF2B5EF4-FFF2-40B4-BE49-F238E27FC236}">
                  <a16:creationId xmlns:a16="http://schemas.microsoft.com/office/drawing/2014/main" id="{11F865D0-4D81-2C9B-41BF-C1B4A37F6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4077072"/>
              <a:ext cx="254014" cy="48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8" name="Picture 3">
              <a:extLst>
                <a:ext uri="{FF2B5EF4-FFF2-40B4-BE49-F238E27FC236}">
                  <a16:creationId xmlns:a16="http://schemas.microsoft.com/office/drawing/2014/main" id="{493F0EAF-AA0E-D1B6-F1C6-6F502D985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022" y="4868951"/>
              <a:ext cx="254014" cy="48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979" name="TextBox 68">
              <a:extLst>
                <a:ext uri="{FF2B5EF4-FFF2-40B4-BE49-F238E27FC236}">
                  <a16:creationId xmlns:a16="http://schemas.microsoft.com/office/drawing/2014/main" id="{5B36B655-0134-3F07-9DF3-4B1AA6DF6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935" y="5684252"/>
              <a:ext cx="6960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Класс </a:t>
              </a:r>
            </a:p>
          </p:txBody>
        </p:sp>
      </p:grpSp>
      <p:sp>
        <p:nvSpPr>
          <p:cNvPr id="167946" name="TextBox 122">
            <a:extLst>
              <a:ext uri="{FF2B5EF4-FFF2-40B4-BE49-F238E27FC236}">
                <a16:creationId xmlns:a16="http://schemas.microsoft.com/office/drawing/2014/main" id="{355892B0-2E54-3C4F-B134-00B853AA6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773238"/>
            <a:ext cx="4033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Старая модель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: </a:t>
            </a:r>
            <a:r>
              <a:rPr lang="ru-RU">
                <a:solidFill>
                  <a:srgbClr val="000000"/>
                </a:solidFill>
                <a:latin typeface="Calibri" pitchFamily="34" charset="0"/>
                <a:cs typeface="Arial" charset="0"/>
              </a:rPr>
              <a:t>освоение предметного знания</a:t>
            </a: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7947" name="TextBox 122">
            <a:extLst>
              <a:ext uri="{FF2B5EF4-FFF2-40B4-BE49-F238E27FC236}">
                <a16:creationId xmlns:a16="http://schemas.microsoft.com/office/drawing/2014/main" id="{F4FF7D3E-EA2E-9A84-2575-A145C274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1700214"/>
            <a:ext cx="4033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  <a:latin typeface="Calibri" pitchFamily="34" charset="0"/>
                <a:cs typeface="Arial" charset="0"/>
              </a:rPr>
              <a:t>Новая модель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Arial" charset="0"/>
              </a:rPr>
              <a:t>: </a:t>
            </a:r>
            <a:r>
              <a:rPr lang="ru-RU">
                <a:solidFill>
                  <a:srgbClr val="000000"/>
                </a:solidFill>
                <a:latin typeface="Calibri" pitchFamily="34" charset="0"/>
                <a:cs typeface="Arial" charset="0"/>
              </a:rPr>
              <a:t>метапредметность, командные проекты в разных «мирах» (сферах) и средах</a:t>
            </a: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94BFFEE-2452-1782-E9D0-00D176D727F5}"/>
              </a:ext>
            </a:extLst>
          </p:cNvPr>
          <p:cNvCxnSpPr/>
          <p:nvPr/>
        </p:nvCxnSpPr>
        <p:spPr>
          <a:xfrm>
            <a:off x="2927351" y="4365625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A6E3187-8352-DBD3-CBCB-4DD88537EDEF}"/>
              </a:ext>
            </a:extLst>
          </p:cNvPr>
          <p:cNvCxnSpPr>
            <a:stCxn id="47" idx="2"/>
          </p:cNvCxnSpPr>
          <p:nvPr/>
        </p:nvCxnSpPr>
        <p:spPr>
          <a:xfrm>
            <a:off x="3048000" y="3716338"/>
            <a:ext cx="0" cy="57626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grpSp>
        <p:nvGrpSpPr>
          <p:cNvPr id="167950" name="Group 224">
            <a:extLst>
              <a:ext uri="{FF2B5EF4-FFF2-40B4-BE49-F238E27FC236}">
                <a16:creationId xmlns:a16="http://schemas.microsoft.com/office/drawing/2014/main" id="{D012BEC6-B45F-4C79-EA5A-B563AC67B4EC}"/>
              </a:ext>
            </a:extLst>
          </p:cNvPr>
          <p:cNvGrpSpPr>
            <a:grpSpLocks/>
          </p:cNvGrpSpPr>
          <p:nvPr/>
        </p:nvGrpSpPr>
        <p:grpSpPr bwMode="auto">
          <a:xfrm>
            <a:off x="7397751" y="3881439"/>
            <a:ext cx="1368425" cy="966787"/>
            <a:chOff x="5642859" y="2273891"/>
            <a:chExt cx="1368152" cy="96565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96F78E-BC93-BBF8-BD29-E8CA76FFD324}"/>
                </a:ext>
              </a:extLst>
            </p:cNvPr>
            <p:cNvSpPr/>
            <p:nvPr/>
          </p:nvSpPr>
          <p:spPr>
            <a:xfrm>
              <a:off x="5642859" y="2735311"/>
              <a:ext cx="1368152" cy="5042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167971" name="Picture 2">
              <a:extLst>
                <a:ext uri="{FF2B5EF4-FFF2-40B4-BE49-F238E27FC236}">
                  <a16:creationId xmlns:a16="http://schemas.microsoft.com/office/drawing/2014/main" id="{F81EC833-EFDE-C035-D007-F34090B69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875" y="2316691"/>
              <a:ext cx="386159" cy="7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2" name="Picture 2">
              <a:extLst>
                <a:ext uri="{FF2B5EF4-FFF2-40B4-BE49-F238E27FC236}">
                  <a16:creationId xmlns:a16="http://schemas.microsoft.com/office/drawing/2014/main" id="{E8B137BD-DE13-C182-5A0C-04241ECB2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419" y="2273891"/>
              <a:ext cx="288032" cy="563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73" name="Picture 2">
              <a:extLst>
                <a:ext uri="{FF2B5EF4-FFF2-40B4-BE49-F238E27FC236}">
                  <a16:creationId xmlns:a16="http://schemas.microsoft.com/office/drawing/2014/main" id="{7C2B2369-3215-7AE2-84EB-43ECAB713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956" y="2441707"/>
              <a:ext cx="330993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7951" name="Group 223">
            <a:extLst>
              <a:ext uri="{FF2B5EF4-FFF2-40B4-BE49-F238E27FC236}">
                <a16:creationId xmlns:a16="http://schemas.microsoft.com/office/drawing/2014/main" id="{0817FC2A-AFB8-1DEF-1403-9085E6BD0357}"/>
              </a:ext>
            </a:extLst>
          </p:cNvPr>
          <p:cNvGrpSpPr>
            <a:grpSpLocks/>
          </p:cNvGrpSpPr>
          <p:nvPr/>
        </p:nvGrpSpPr>
        <p:grpSpPr bwMode="auto">
          <a:xfrm>
            <a:off x="7434263" y="4062414"/>
            <a:ext cx="2728912" cy="1139825"/>
            <a:chOff x="5679131" y="2454960"/>
            <a:chExt cx="2730048" cy="113881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3BFB932-0779-5F8E-5A99-56F2625B3EEC}"/>
                </a:ext>
              </a:extLst>
            </p:cNvPr>
            <p:cNvCxnSpPr/>
            <p:nvPr/>
          </p:nvCxnSpPr>
          <p:spPr>
            <a:xfrm>
              <a:off x="6936954" y="2657979"/>
              <a:ext cx="11514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517BC89-38E7-E96D-D740-30F5F1E0B35B}"/>
                </a:ext>
              </a:extLst>
            </p:cNvPr>
            <p:cNvCxnSpPr/>
            <p:nvPr/>
          </p:nvCxnSpPr>
          <p:spPr>
            <a:xfrm>
              <a:off x="5679131" y="3378064"/>
              <a:ext cx="24124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3879122-DC61-4754-56F5-D2BBE1BCC41A}"/>
                </a:ext>
              </a:extLst>
            </p:cNvPr>
            <p:cNvCxnSpPr/>
            <p:nvPr/>
          </p:nvCxnSpPr>
          <p:spPr>
            <a:xfrm rot="5400000">
              <a:off x="7905313" y="3089907"/>
              <a:ext cx="575751" cy="4319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1F2D0BE-FE4F-FA73-34CE-1F1D838B27B2}"/>
                </a:ext>
              </a:extLst>
            </p:cNvPr>
            <p:cNvCxnSpPr/>
            <p:nvPr/>
          </p:nvCxnSpPr>
          <p:spPr>
            <a:xfrm rot="16200000" flipV="1">
              <a:off x="7905314" y="2526845"/>
              <a:ext cx="575750" cy="4319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969" name="TextBox 205">
              <a:extLst>
                <a:ext uri="{FF2B5EF4-FFF2-40B4-BE49-F238E27FC236}">
                  <a16:creationId xmlns:a16="http://schemas.microsoft.com/office/drawing/2014/main" id="{915707A0-BD23-AE92-658A-203C623F6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4004" y="2828416"/>
              <a:ext cx="1368152" cy="33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Проект</a:t>
              </a:r>
            </a:p>
          </p:txBody>
        </p:sp>
      </p:grpSp>
      <p:grpSp>
        <p:nvGrpSpPr>
          <p:cNvPr id="167952" name="Group 227">
            <a:extLst>
              <a:ext uri="{FF2B5EF4-FFF2-40B4-BE49-F238E27FC236}">
                <a16:creationId xmlns:a16="http://schemas.microsoft.com/office/drawing/2014/main" id="{9D667275-6F54-9DD5-785A-A2356F49230E}"/>
              </a:ext>
            </a:extLst>
          </p:cNvPr>
          <p:cNvGrpSpPr>
            <a:grpSpLocks/>
          </p:cNvGrpSpPr>
          <p:nvPr/>
        </p:nvGrpSpPr>
        <p:grpSpPr bwMode="auto">
          <a:xfrm>
            <a:off x="6873876" y="5149852"/>
            <a:ext cx="3311525" cy="1058994"/>
            <a:chOff x="5118498" y="3542290"/>
            <a:chExt cx="3312838" cy="105773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592BB1-1273-EA00-A0A8-BAA025452243}"/>
                </a:ext>
              </a:extLst>
            </p:cNvPr>
            <p:cNvCxnSpPr/>
            <p:nvPr/>
          </p:nvCxnSpPr>
          <p:spPr>
            <a:xfrm>
              <a:off x="5996734" y="3900637"/>
              <a:ext cx="158495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963" name="TextBox 214">
              <a:extLst>
                <a:ext uri="{FF2B5EF4-FFF2-40B4-BE49-F238E27FC236}">
                  <a16:creationId xmlns:a16="http://schemas.microsoft.com/office/drawing/2014/main" id="{D89644E5-2A6C-233D-16E7-3FA48F474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8498" y="3954461"/>
              <a:ext cx="3312838" cy="64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Разные среды и «миры»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0" dirty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(виртуальная, реальная, корпоративная, общественная, государственная)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44653B1-3F74-6CE9-FE6A-10C022C027C7}"/>
                </a:ext>
              </a:extLst>
            </p:cNvPr>
            <p:cNvCxnSpPr/>
            <p:nvPr/>
          </p:nvCxnSpPr>
          <p:spPr>
            <a:xfrm rot="5400000" flipH="1" flipV="1">
              <a:off x="6590980" y="3721462"/>
              <a:ext cx="359934" cy="158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3" name="Group 226">
            <a:extLst>
              <a:ext uri="{FF2B5EF4-FFF2-40B4-BE49-F238E27FC236}">
                <a16:creationId xmlns:a16="http://schemas.microsoft.com/office/drawing/2014/main" id="{D4A8EC95-CEE4-5B84-BCB0-0EC030E8B85E}"/>
              </a:ext>
            </a:extLst>
          </p:cNvPr>
          <p:cNvGrpSpPr>
            <a:grpSpLocks/>
          </p:cNvGrpSpPr>
          <p:nvPr/>
        </p:nvGrpSpPr>
        <p:grpSpPr bwMode="auto">
          <a:xfrm>
            <a:off x="8775701" y="2491929"/>
            <a:ext cx="2207711" cy="1367285"/>
            <a:chOff x="7020272" y="882264"/>
            <a:chExt cx="2208479" cy="136810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FEEF39-4036-1C03-17D3-C137EFFC46E9}"/>
                </a:ext>
              </a:extLst>
            </p:cNvPr>
            <p:cNvCxnSpPr/>
            <p:nvPr/>
          </p:nvCxnSpPr>
          <p:spPr>
            <a:xfrm>
              <a:off x="7020272" y="1772244"/>
              <a:ext cx="1224389" cy="36057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960" name="TextBox 211">
              <a:extLst>
                <a:ext uri="{FF2B5EF4-FFF2-40B4-BE49-F238E27FC236}">
                  <a16:creationId xmlns:a16="http://schemas.microsoft.com/office/drawing/2014/main" id="{3E3548C6-6287-FC32-12D0-EFDE2924D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4363" y="882264"/>
              <a:ext cx="1224388" cy="10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Разные культуры, источники знаний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D35D6FB-3698-03B3-7787-5E7F366D7E87}"/>
                </a:ext>
              </a:extLst>
            </p:cNvPr>
            <p:cNvCxnSpPr/>
            <p:nvPr/>
          </p:nvCxnSpPr>
          <p:spPr>
            <a:xfrm rot="5400000">
              <a:off x="7380724" y="2034356"/>
              <a:ext cx="287510" cy="14451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4" name="Group 225">
            <a:extLst>
              <a:ext uri="{FF2B5EF4-FFF2-40B4-BE49-F238E27FC236}">
                <a16:creationId xmlns:a16="http://schemas.microsoft.com/office/drawing/2014/main" id="{AC331749-6EF4-26BB-06CE-C2D546C17B72}"/>
              </a:ext>
            </a:extLst>
          </p:cNvPr>
          <p:cNvGrpSpPr>
            <a:grpSpLocks/>
          </p:cNvGrpSpPr>
          <p:nvPr/>
        </p:nvGrpSpPr>
        <p:grpSpPr bwMode="auto">
          <a:xfrm>
            <a:off x="6008689" y="2762253"/>
            <a:ext cx="2171088" cy="1030275"/>
            <a:chOff x="4034404" y="1322731"/>
            <a:chExt cx="2170952" cy="103116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68EC1F3-2541-EBBA-2D44-7D23FECEBDA5}"/>
                </a:ext>
              </a:extLst>
            </p:cNvPr>
            <p:cNvCxnSpPr/>
            <p:nvPr/>
          </p:nvCxnSpPr>
          <p:spPr>
            <a:xfrm rot="5400000" flipH="1" flipV="1">
              <a:off x="5292231" y="1561417"/>
              <a:ext cx="792848" cy="7921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957" name="TextBox 208">
              <a:extLst>
                <a:ext uri="{FF2B5EF4-FFF2-40B4-BE49-F238E27FC236}">
                  <a16:creationId xmlns:a16="http://schemas.microsoft.com/office/drawing/2014/main" id="{2956E309-6438-0A9D-879C-CE4110EC7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4404" y="1322731"/>
              <a:ext cx="2170952" cy="831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err="1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Практико</a:t>
              </a:r>
              <a:endParaRPr lang="ru-RU" sz="1600" dirty="0">
                <a:solidFill>
                  <a:srgbClr val="C00000"/>
                </a:solidFill>
                <a:latin typeface="Calibri" pitchFamily="34" charset="0"/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ориентированные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C00000"/>
                  </a:solidFill>
                  <a:latin typeface="Calibri" pitchFamily="34" charset="0"/>
                  <a:cs typeface="Arial" charset="0"/>
                </a:rPr>
                <a:t>знания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CCA82FC-7341-6234-DF3A-FEB1B2109F24}"/>
                </a:ext>
              </a:extLst>
            </p:cNvPr>
            <p:cNvCxnSpPr/>
            <p:nvPr/>
          </p:nvCxnSpPr>
          <p:spPr>
            <a:xfrm>
              <a:off x="5724371" y="1921724"/>
              <a:ext cx="288907" cy="21132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955" name="TextBox 68">
            <a:extLst>
              <a:ext uri="{FF2B5EF4-FFF2-40B4-BE49-F238E27FC236}">
                <a16:creationId xmlns:a16="http://schemas.microsoft.com/office/drawing/2014/main" id="{078DD3EB-554A-E00A-EBA7-FEC5CA64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6" y="4351339"/>
            <a:ext cx="1209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0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Командная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25435343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2637</Words>
  <Application>Microsoft Office PowerPoint</Application>
  <PresentationFormat>Широкоэкранный</PresentationFormat>
  <Paragraphs>460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63" baseType="lpstr">
      <vt:lpstr>Arial</vt:lpstr>
      <vt:lpstr>Arial Narrow</vt:lpstr>
      <vt:lpstr>Calibri</vt:lpstr>
      <vt:lpstr>Calibri Light</vt:lpstr>
      <vt:lpstr>Comic Sans MS</vt:lpstr>
      <vt:lpstr>Garamond</vt:lpstr>
      <vt:lpstr>Lemon Tuesday</vt:lpstr>
      <vt:lpstr>Linux Biolinum</vt:lpstr>
      <vt:lpstr>PTSans</vt:lpstr>
      <vt:lpstr>Segoe Print</vt:lpstr>
      <vt:lpstr>Times New Roman</vt:lpstr>
      <vt:lpstr>Ubuntu</vt:lpstr>
      <vt:lpstr>Wingdings</vt:lpstr>
      <vt:lpstr>ヒラギノ角ゴ Pro W3</vt:lpstr>
      <vt:lpstr>Тема Office</vt:lpstr>
      <vt:lpstr>4_Тема Office</vt:lpstr>
      <vt:lpstr>Office Theme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Новое поколение детей (внутренняя рамка)</vt:lpstr>
      <vt:lpstr>НОВЫЙ СПОСОБ ОБЩЕСТВЕННОЙ РЕГУЛЯЦИИ: ПРОЕКТНАЯ КУЛЬТУРА СТАЛА ВЛИЯТЬ НА </vt:lpstr>
      <vt:lpstr>Презентация PowerPoint</vt:lpstr>
      <vt:lpstr>КОГДА ВОЗНИКАЕТ ПОТРЕБНОСТЬ В ПРОЕКТНОМ УПРАВЛЕНИИ? </vt:lpstr>
      <vt:lpstr>Новая форма / метод обучения: обучение на опыте</vt:lpstr>
      <vt:lpstr>ЧТО ТАКОЕ РЕГУЛЯЦИЯ?</vt:lpstr>
      <vt:lpstr>Презентация PowerPoint</vt:lpstr>
      <vt:lpstr>УЧЕБНАЯ ДЕЯТЕЛЬНОСТЬ</vt:lpstr>
      <vt:lpstr>инфантиллизация растление    мнемонические правила  </vt:lpstr>
      <vt:lpstr>Презентация PowerPoint</vt:lpstr>
      <vt:lpstr>ЧТО ТАКОЕ ПРОЕКТ?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актуальность? (знание о незнании) </vt:lpstr>
      <vt:lpstr>Что такое актуальность? (знание о незнании) </vt:lpstr>
      <vt:lpstr>Презентация PowerPoint</vt:lpstr>
      <vt:lpstr>Цель: Зачем? </vt:lpstr>
      <vt:lpstr>2. SMART –  цели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Учитываем</vt:lpstr>
      <vt:lpstr>Презентация PowerPoint</vt:lpstr>
      <vt:lpstr>Презентация PowerPoint</vt:lpstr>
      <vt:lpstr>Почему ваш проект актуален и значим? </vt:lpstr>
      <vt:lpstr>В чем инновационность, уникальность проекта? </vt:lpstr>
      <vt:lpstr>К каким качественным результатам вы придете?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Dns</dc:creator>
  <cp:lastModifiedBy>Александр В. Петрунько</cp:lastModifiedBy>
  <cp:revision>30</cp:revision>
  <dcterms:created xsi:type="dcterms:W3CDTF">2024-10-27T01:23:22Z</dcterms:created>
  <dcterms:modified xsi:type="dcterms:W3CDTF">2024-10-28T23:16:40Z</dcterms:modified>
</cp:coreProperties>
</file>