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9" r:id="rId3"/>
    <p:sldId id="260" r:id="rId4"/>
    <p:sldId id="262" r:id="rId5"/>
    <p:sldId id="271" r:id="rId6"/>
    <p:sldId id="273" r:id="rId7"/>
    <p:sldId id="274" r:id="rId8"/>
    <p:sldId id="296" r:id="rId9"/>
    <p:sldId id="297" r:id="rId10"/>
    <p:sldId id="298" r:id="rId11"/>
    <p:sldId id="299" r:id="rId12"/>
    <p:sldId id="275" r:id="rId13"/>
    <p:sldId id="276" r:id="rId14"/>
    <p:sldId id="278" r:id="rId15"/>
    <p:sldId id="279" r:id="rId16"/>
    <p:sldId id="280" r:id="rId17"/>
    <p:sldId id="284" r:id="rId18"/>
    <p:sldId id="300" r:id="rId19"/>
    <p:sldId id="301" r:id="rId20"/>
    <p:sldId id="302" r:id="rId21"/>
    <p:sldId id="303" r:id="rId22"/>
    <p:sldId id="304" r:id="rId23"/>
    <p:sldId id="305" r:id="rId24"/>
    <p:sldId id="282" r:id="rId25"/>
    <p:sldId id="281" r:id="rId26"/>
    <p:sldId id="285" r:id="rId27"/>
    <p:sldId id="286" r:id="rId28"/>
    <p:sldId id="287" r:id="rId29"/>
    <p:sldId id="288" r:id="rId30"/>
    <p:sldId id="306" r:id="rId31"/>
    <p:sldId id="307" r:id="rId32"/>
    <p:sldId id="308" r:id="rId33"/>
    <p:sldId id="309" r:id="rId34"/>
    <p:sldId id="310" r:id="rId35"/>
    <p:sldId id="311" r:id="rId36"/>
    <p:sldId id="289" r:id="rId37"/>
    <p:sldId id="290" r:id="rId38"/>
    <p:sldId id="291" r:id="rId39"/>
    <p:sldId id="292" r:id="rId40"/>
    <p:sldId id="293" r:id="rId41"/>
    <p:sldId id="294" r:id="rId42"/>
    <p:sldId id="312" r:id="rId43"/>
    <p:sldId id="313" r:id="rId44"/>
    <p:sldId id="314" r:id="rId45"/>
    <p:sldId id="315" r:id="rId46"/>
    <p:sldId id="316" r:id="rId47"/>
    <p:sldId id="317" r:id="rId48"/>
    <p:sldId id="295" r:id="rId49"/>
    <p:sldId id="270" r:id="rId5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00"/>
    <a:srgbClr val="00DE64"/>
    <a:srgbClr val="C3EBCD"/>
    <a:srgbClr val="5CC8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20.10.2024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20.10.2024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20.10.2024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20.10.2024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consultant.ru/document/cons_doc_LAW_10699/0156d82352ae97375ab9bd5990c380496e686aab/" TargetMode="Externa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microsoft.com/office/2007/relationships/hdphoto" Target="../media/hdphoto2.wdp"/><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s://fincult.info/article/kto-takie-droppery-ili-kak-ne-stat-souchastnikom-prestupleniya/" TargetMode="External"/><Relationship Id="rId13" Type="http://schemas.openxmlformats.org/officeDocument/2006/relationships/hyperlink" Target="https://fincult.info/rake/skazhite-srok-deystviya-karty-perevedu-vam-predoplatu-za-kholodilnik/" TargetMode="External"/><Relationship Id="rId3" Type="http://schemas.openxmlformats.org/officeDocument/2006/relationships/hyperlink" Target="https://fincult.info/rake/vernite-moi-dengi-no-chast-mozhete-ostavit-sebe/" TargetMode="External"/><Relationship Id="rId7" Type="http://schemas.openxmlformats.org/officeDocument/2006/relationships/hyperlink" Target="https://apni.ru/article/657-istoriya-razvitiya-moshennichestva-sovremennie" TargetMode="External"/><Relationship Id="rId12" Type="http://schemas.openxmlformats.org/officeDocument/2006/relationships/hyperlink" Target="https://&#1084;&#1086;&#1080;&#1092;&#1080;&#1085;&#1072;&#1085;&#1089;&#1099;.&#1088;&#1092;/article/populyarnye-shemy-moshennikov-chto-novogo-pridumali-mastera-obmana-v-2024-godu/"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fincult.info/article/kak-zashchitit-detey-ot-onlayn-moshennikov/" TargetMode="External"/><Relationship Id="rId11" Type="http://schemas.openxmlformats.org/officeDocument/2006/relationships/hyperlink" Target="https://vk.com/wall-17862264_2692485" TargetMode="External"/><Relationship Id="rId5" Type="http://schemas.openxmlformats.org/officeDocument/2006/relationships/hyperlink" Target="https://aif.ru/realty/price/kak_dolshchiku_poluchit_obratno_svoi_dengi_so_scheta_eskrou" TargetMode="External"/><Relationship Id="rId10" Type="http://schemas.openxmlformats.org/officeDocument/2006/relationships/hyperlink" Target="https://cisoclub.ru/moshenniki-v-internete/" TargetMode="External"/><Relationship Id="rId4" Type="http://schemas.openxmlformats.org/officeDocument/2006/relationships/hyperlink" Target="https://fincult.info/rake/zaregistriruyte-elektronnyy-koshelek-i-sdelayte-perevod/" TargetMode="External"/><Relationship Id="rId9" Type="http://schemas.openxmlformats.org/officeDocument/2006/relationships/hyperlink" Target="https://rb.ru/story/carding/" TargetMode="External"/><Relationship Id="rId14" Type="http://schemas.openxmlformats.org/officeDocument/2006/relationships/hyperlink" Target="https://fincult.info/article/fishing-chto-eto-takoe-i-kak-ot-nego-zashchititsya/"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descr="C:\Users\Админ\Desktop\scale_1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130" y="33919"/>
            <a:ext cx="5639998" cy="37599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6" descr="C:\Users\Админ\Desktop\9OAAAgOqL-A-1920.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9552" y="1647676"/>
            <a:ext cx="1696615" cy="685936"/>
          </a:xfrm>
          <a:prstGeom prst="rect">
            <a:avLst/>
          </a:prstGeom>
          <a:noFill/>
          <a:extLst>
            <a:ext uri="{909E8E84-426E-40DD-AFC4-6F175D3DCCD1}">
              <a14:hiddenFill xmlns:a14="http://schemas.microsoft.com/office/drawing/2010/main">
                <a:solidFill>
                  <a:srgbClr val="FFFFFF"/>
                </a:solidFill>
              </a14:hiddenFill>
            </a:ext>
          </a:extLst>
        </p:spPr>
      </p:pic>
      <p:sp>
        <p:nvSpPr>
          <p:cNvPr id="8" name="Объект 2"/>
          <p:cNvSpPr txBox="1">
            <a:spLocks/>
          </p:cNvSpPr>
          <p:nvPr/>
        </p:nvSpPr>
        <p:spPr>
          <a:xfrm>
            <a:off x="4232498" y="3793918"/>
            <a:ext cx="3682752" cy="222737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ru-RU" dirty="0" smtClean="0"/>
          </a:p>
        </p:txBody>
      </p:sp>
      <p:pic>
        <p:nvPicPr>
          <p:cNvPr id="1026" name="Picture 2" descr="Picture background"/>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759939" flipH="1">
            <a:off x="1043608" y="3566162"/>
            <a:ext cx="2736303" cy="2736304"/>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rot="3481214">
            <a:off x="1507929" y="4305593"/>
            <a:ext cx="1944216" cy="1508105"/>
          </a:xfrm>
          <a:prstGeom prst="rect">
            <a:avLst/>
          </a:prstGeom>
        </p:spPr>
        <p:txBody>
          <a:bodyPr wrap="square">
            <a:spAutoFit/>
          </a:bodyPr>
          <a:lstStyle/>
          <a:p>
            <a:r>
              <a:rPr lang="ru-RU" sz="2800" dirty="0">
                <a:solidFill>
                  <a:srgbClr val="7A0000"/>
                </a:solidFill>
                <a:latin typeface="Times New Roman" pitchFamily="18" charset="0"/>
                <a:cs typeface="Times New Roman" pitchFamily="18" charset="0"/>
              </a:rPr>
              <a:t>250 тысяч франков </a:t>
            </a:r>
            <a:r>
              <a:rPr lang="ru-RU" dirty="0">
                <a:latin typeface="Times New Roman" pitchFamily="18" charset="0"/>
                <a:cs typeface="Times New Roman" pitchFamily="18" charset="0"/>
              </a:rPr>
              <a:t>(около миллиона долларов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4" name="Пятиугольник 3"/>
          <p:cNvSpPr/>
          <p:nvPr/>
        </p:nvSpPr>
        <p:spPr>
          <a:xfrm flipH="1">
            <a:off x="4504158" y="4166598"/>
            <a:ext cx="3833217" cy="1854690"/>
          </a:xfrm>
          <a:prstGeom prst="homePlat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400" dirty="0" smtClean="0">
                <a:latin typeface="Times New Roman" pitchFamily="18" charset="0"/>
                <a:cs typeface="Times New Roman" pitchFamily="18" charset="0"/>
              </a:rPr>
              <a:t>	Продал </a:t>
            </a:r>
            <a:r>
              <a:rPr lang="ru-RU" sz="2400" dirty="0">
                <a:latin typeface="Times New Roman" pitchFamily="18" charset="0"/>
                <a:cs typeface="Times New Roman" pitchFamily="18" charset="0"/>
              </a:rPr>
              <a:t>Андре Пуассону право на утилизацию Эйфелевой башни в 1925 г. </a:t>
            </a:r>
          </a:p>
          <a:p>
            <a:pPr algn="ctr"/>
            <a:endParaRPr lang="ru-RU" sz="2400" dirty="0">
              <a:latin typeface="Times New Roman" pitchFamily="18" charset="0"/>
              <a:cs typeface="Times New Roman" pitchFamily="18" charset="0"/>
            </a:endParaRPr>
          </a:p>
        </p:txBody>
      </p:sp>
      <p:sp>
        <p:nvSpPr>
          <p:cNvPr id="11" name="Пятиугольник 10"/>
          <p:cNvSpPr/>
          <p:nvPr/>
        </p:nvSpPr>
        <p:spPr>
          <a:xfrm flipH="1">
            <a:off x="5737769" y="1786559"/>
            <a:ext cx="2897113" cy="1512168"/>
          </a:xfrm>
          <a:prstGeom prst="homePlat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400" dirty="0">
                <a:latin typeface="Times New Roman" pitchFamily="18" charset="0"/>
                <a:cs typeface="Times New Roman" pitchFamily="18" charset="0"/>
              </a:rPr>
              <a:t>Род деятельности – «продавец» (с его слов)</a:t>
            </a:r>
          </a:p>
        </p:txBody>
      </p:sp>
      <p:sp>
        <p:nvSpPr>
          <p:cNvPr id="9" name="Прямоугольник с одним вырезанным углом 8"/>
          <p:cNvSpPr/>
          <p:nvPr/>
        </p:nvSpPr>
        <p:spPr>
          <a:xfrm flipH="1">
            <a:off x="5708103" y="188640"/>
            <a:ext cx="2886869" cy="1008112"/>
          </a:xfrm>
          <a:prstGeom prst="snip1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800" b="1" dirty="0">
                <a:latin typeface="Times New Roman" pitchFamily="18" charset="0"/>
                <a:cs typeface="Times New Roman" pitchFamily="18" charset="0"/>
              </a:rPr>
              <a:t>Виктор </a:t>
            </a:r>
            <a:r>
              <a:rPr lang="ru-RU" sz="2800" b="1" dirty="0" err="1">
                <a:latin typeface="Times New Roman" pitchFamily="18" charset="0"/>
                <a:cs typeface="Times New Roman" pitchFamily="18" charset="0"/>
              </a:rPr>
              <a:t>Люстиг</a:t>
            </a:r>
            <a:endParaRPr lang="ru-RU" sz="2800" b="1" dirty="0">
              <a:latin typeface="Times New Roman" pitchFamily="18" charset="0"/>
              <a:cs typeface="Times New Roman" pitchFamily="18" charset="0"/>
            </a:endParaRPr>
          </a:p>
          <a:p>
            <a:pPr algn="ctr"/>
            <a:r>
              <a:rPr lang="ru-RU" sz="2800" dirty="0">
                <a:latin typeface="Times New Roman" pitchFamily="18" charset="0"/>
                <a:cs typeface="Times New Roman" pitchFamily="18" charset="0"/>
              </a:rPr>
              <a:t>(1890-1947гг) </a:t>
            </a:r>
          </a:p>
        </p:txBody>
      </p:sp>
    </p:spTree>
    <p:extLst>
      <p:ext uri="{BB962C8B-B14F-4D97-AF65-F5344CB8AC3E}">
        <p14:creationId xmlns:p14="http://schemas.microsoft.com/office/powerpoint/2010/main" val="939897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0"/>
            <a:ext cx="7098328" cy="764704"/>
          </a:xfrm>
          <a:effectLst>
            <a:glow rad="139700">
              <a:schemeClr val="accent3">
                <a:satMod val="175000"/>
                <a:alpha val="40000"/>
              </a:schemeClr>
            </a:glow>
          </a:effectLst>
        </p:spPr>
        <p:txBody>
          <a:bodyPr>
            <a:normAutofit/>
          </a:bodyPr>
          <a:lstStyle/>
          <a:p>
            <a:pPr algn="l"/>
            <a:r>
              <a:rPr lang="ru-RU" sz="4000"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           	   		Вопрос 2</a:t>
            </a:r>
            <a:endParaRPr lang="ru-RU" sz="4000"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endParaRPr lang="ru-RU" dirty="0" smtClean="0"/>
          </a:p>
          <a:p>
            <a:pPr marL="0" indent="0" algn="just">
              <a:buNone/>
            </a:pPr>
            <a:r>
              <a:rPr lang="ru-RU" sz="3600" b="1" dirty="0">
                <a:latin typeface="Times New Roman" pitchFamily="18" charset="0"/>
                <a:cs typeface="Times New Roman" pitchFamily="18" charset="0"/>
              </a:rPr>
              <a:t>В Японии богатые гребут деньги граблями (бамбуковыми). А чем наши богачи гребут деньги?</a:t>
            </a:r>
          </a:p>
        </p:txBody>
      </p:sp>
      <p:sp>
        <p:nvSpPr>
          <p:cNvPr id="4" name="Прямоугольник 3"/>
          <p:cNvSpPr/>
          <p:nvPr/>
        </p:nvSpPr>
        <p:spPr>
          <a:xfrm>
            <a:off x="467544" y="5229200"/>
            <a:ext cx="7416824" cy="646331"/>
          </a:xfrm>
          <a:prstGeom prst="rect">
            <a:avLst/>
          </a:prstGeom>
        </p:spPr>
        <p:txBody>
          <a:bodyPr wrap="square">
            <a:spAutoFit/>
          </a:bodyPr>
          <a:lstStyle/>
          <a:p>
            <a:pPr lvl="0" algn="just">
              <a:spcBef>
                <a:spcPct val="20000"/>
              </a:spcBef>
            </a:pPr>
            <a:r>
              <a:rPr lang="ru-RU" sz="3600" b="1" dirty="0">
                <a:solidFill>
                  <a:srgbClr val="C00000"/>
                </a:solidFill>
                <a:latin typeface="Times New Roman" pitchFamily="18" charset="0"/>
                <a:cs typeface="Times New Roman" pitchFamily="18" charset="0"/>
              </a:rPr>
              <a:t>Ответ:    </a:t>
            </a:r>
            <a:r>
              <a:rPr lang="ru-RU" sz="3600" b="1" dirty="0" smtClean="0">
                <a:solidFill>
                  <a:srgbClr val="C00000"/>
                </a:solidFill>
                <a:latin typeface="Times New Roman" pitchFamily="18" charset="0"/>
                <a:cs typeface="Times New Roman" pitchFamily="18" charset="0"/>
              </a:rPr>
              <a:t>ЛОПАТОЙ</a:t>
            </a:r>
            <a:endParaRPr lang="ru-RU" sz="36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5732706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0"/>
            <a:ext cx="7098328" cy="764704"/>
          </a:xfrm>
          <a:effectLst>
            <a:glow rad="139700">
              <a:schemeClr val="accent3">
                <a:satMod val="175000"/>
                <a:alpha val="40000"/>
              </a:schemeClr>
            </a:glow>
          </a:effectLst>
        </p:spPr>
        <p:txBody>
          <a:bodyPr>
            <a:normAutofit/>
          </a:bodyPr>
          <a:lstStyle/>
          <a:p>
            <a:pPr algn="l"/>
            <a:r>
              <a:rPr lang="ru-RU" sz="4000"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           	   		Вопрос 3</a:t>
            </a:r>
            <a:endParaRPr lang="ru-RU" sz="4000"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endParaRPr lang="ru-RU" dirty="0" smtClean="0"/>
          </a:p>
          <a:p>
            <a:pPr marL="0" indent="0" algn="just">
              <a:buNone/>
            </a:pPr>
            <a:r>
              <a:rPr lang="ru-RU" sz="3600" b="1" dirty="0">
                <a:latin typeface="Times New Roman" pitchFamily="18" charset="0"/>
                <a:cs typeface="Times New Roman" pitchFamily="18" charset="0"/>
              </a:rPr>
              <a:t>Что стоит дёшево, а ценится очень дорого?</a:t>
            </a:r>
          </a:p>
        </p:txBody>
      </p:sp>
      <p:sp>
        <p:nvSpPr>
          <p:cNvPr id="5" name="Прямоугольник 4"/>
          <p:cNvSpPr/>
          <p:nvPr/>
        </p:nvSpPr>
        <p:spPr>
          <a:xfrm>
            <a:off x="467544" y="5229200"/>
            <a:ext cx="7416824" cy="646331"/>
          </a:xfrm>
          <a:prstGeom prst="rect">
            <a:avLst/>
          </a:prstGeom>
        </p:spPr>
        <p:txBody>
          <a:bodyPr wrap="square">
            <a:spAutoFit/>
          </a:bodyPr>
          <a:lstStyle/>
          <a:p>
            <a:pPr lvl="0" algn="just">
              <a:spcBef>
                <a:spcPct val="20000"/>
              </a:spcBef>
            </a:pPr>
            <a:r>
              <a:rPr lang="ru-RU" sz="3600" b="1" dirty="0">
                <a:solidFill>
                  <a:srgbClr val="C00000"/>
                </a:solidFill>
                <a:latin typeface="Times New Roman" pitchFamily="18" charset="0"/>
                <a:cs typeface="Times New Roman" pitchFamily="18" charset="0"/>
              </a:rPr>
              <a:t>Ответ:    </a:t>
            </a:r>
            <a:r>
              <a:rPr lang="ru-RU" sz="3600" b="1" dirty="0" smtClean="0">
                <a:solidFill>
                  <a:srgbClr val="C00000"/>
                </a:solidFill>
                <a:latin typeface="Times New Roman" pitchFamily="18" charset="0"/>
                <a:cs typeface="Times New Roman" pitchFamily="18" charset="0"/>
              </a:rPr>
              <a:t>ВЕЖЛИВОСТЬ</a:t>
            </a:r>
            <a:endParaRPr lang="ru-RU" sz="36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12678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Раунд 1 Уровень БАЗОВЫЙ</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Объект 6"/>
          <p:cNvSpPr>
            <a:spLocks noGrp="1"/>
          </p:cNvSpPr>
          <p:nvPr>
            <p:ph idx="1"/>
          </p:nvPr>
        </p:nvSpPr>
        <p:spPr>
          <a:xfrm>
            <a:off x="6228184" y="1628800"/>
            <a:ext cx="2458616" cy="4497363"/>
          </a:xfrm>
        </p:spPr>
        <p:txBody>
          <a:bodyPr/>
          <a:lstStyle/>
          <a:p>
            <a:endParaRPr lang="ru-RU"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950" y="1127125"/>
            <a:ext cx="6894513"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6053026"/>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1</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435280" cy="5361459"/>
          </a:xfrm>
        </p:spPr>
        <p:txBody>
          <a:bodyPr/>
          <a:lstStyle/>
          <a:p>
            <a:pPr marL="0" indent="0" algn="just">
              <a:buNone/>
            </a:pPr>
            <a:r>
              <a:rPr lang="ru-RU" dirty="0">
                <a:latin typeface="Times New Roman" pitchFamily="18" charset="0"/>
                <a:cs typeface="Times New Roman" pitchFamily="18" charset="0"/>
              </a:rPr>
              <a:t>Кира в социальной сети увидела рекламу о продаже инструкции </a:t>
            </a:r>
            <a:r>
              <a:rPr lang="ru-RU" dirty="0" smtClean="0">
                <a:latin typeface="Times New Roman" pitchFamily="18" charset="0"/>
                <a:cs typeface="Times New Roman" pitchFamily="18" charset="0"/>
              </a:rPr>
              <a:t>по выводу </a:t>
            </a:r>
            <a:r>
              <a:rPr lang="ru-RU" dirty="0">
                <a:latin typeface="Times New Roman" pitchFamily="18" charset="0"/>
                <a:cs typeface="Times New Roman" pitchFamily="18" charset="0"/>
              </a:rPr>
              <a:t>денег с Пушкинской карты. Стоит ли доверять такой рекламе?</a:t>
            </a:r>
          </a:p>
          <a:p>
            <a:endParaRPr lang="ru-RU" dirty="0"/>
          </a:p>
        </p:txBody>
      </p:sp>
      <p:sp>
        <p:nvSpPr>
          <p:cNvPr id="3" name="Прямоугольник 2"/>
          <p:cNvSpPr/>
          <p:nvPr/>
        </p:nvSpPr>
        <p:spPr>
          <a:xfrm>
            <a:off x="474440" y="3212976"/>
            <a:ext cx="360040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Нет</a:t>
            </a:r>
            <a:r>
              <a:rPr lang="ru-RU" b="1" dirty="0">
                <a:solidFill>
                  <a:schemeClr val="tx1"/>
                </a:solidFill>
                <a:latin typeface="Times New Roman" pitchFamily="18" charset="0"/>
                <a:cs typeface="Times New Roman" pitchFamily="18" charset="0"/>
              </a:rPr>
              <a:t>. Пушкинская карта именная, не подлежит перепродаже и обналичиванию находящихся на ней средств</a:t>
            </a:r>
          </a:p>
        </p:txBody>
      </p:sp>
      <p:sp>
        <p:nvSpPr>
          <p:cNvPr id="10" name="Прямоугольник 9"/>
          <p:cNvSpPr/>
          <p:nvPr/>
        </p:nvSpPr>
        <p:spPr>
          <a:xfrm>
            <a:off x="4518626" y="3184506"/>
            <a:ext cx="360040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Да, всё равно в конце года оставшиеся средства сгорают</a:t>
            </a:r>
          </a:p>
        </p:txBody>
      </p:sp>
      <p:sp>
        <p:nvSpPr>
          <p:cNvPr id="4" name="Блок-схема: узел 3"/>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4566521"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738647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2</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435280" cy="5361459"/>
          </a:xfrm>
        </p:spPr>
        <p:txBody>
          <a:bodyPr/>
          <a:lstStyle/>
          <a:p>
            <a:pPr marL="0" indent="0" algn="just">
              <a:buNone/>
            </a:pPr>
            <a:r>
              <a:rPr lang="ru-RU" dirty="0">
                <a:latin typeface="Times New Roman" pitchFamily="18" charset="0"/>
                <a:cs typeface="Times New Roman" pitchFamily="18" charset="0"/>
              </a:rPr>
              <a:t>Светлане от подруги пришло сообщение с просьбой до вечера одолжить 500 руб. переводом на карту, фото карты с номером и именем прилагалось. Как поступить? </a:t>
            </a:r>
          </a:p>
          <a:p>
            <a:endParaRPr lang="ru-RU" dirty="0"/>
          </a:p>
        </p:txBody>
      </p:sp>
      <p:sp>
        <p:nvSpPr>
          <p:cNvPr id="3" name="Прямоугольник 2"/>
          <p:cNvSpPr/>
          <p:nvPr/>
        </p:nvSpPr>
        <p:spPr>
          <a:xfrm>
            <a:off x="467544" y="3212976"/>
            <a:ext cx="360040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переводить деньги, не позвонив ей, чтобы удостовериться, что аккаунт не взломали</a:t>
            </a:r>
          </a:p>
        </p:txBody>
      </p:sp>
      <p:sp>
        <p:nvSpPr>
          <p:cNvPr id="10" name="Прямоугольник 9"/>
          <p:cNvSpPr/>
          <p:nvPr/>
        </p:nvSpPr>
        <p:spPr>
          <a:xfrm>
            <a:off x="4499992" y="3195795"/>
            <a:ext cx="360040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Перевести деньги, проверив в мобильном банке номер получателя</a:t>
            </a:r>
          </a:p>
        </p:txBody>
      </p:sp>
      <p:sp>
        <p:nvSpPr>
          <p:cNvPr id="8" name="Блок-схема: узел 7"/>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9" name="Блок-схема: узел 8"/>
          <p:cNvSpPr/>
          <p:nvPr/>
        </p:nvSpPr>
        <p:spPr>
          <a:xfrm>
            <a:off x="4491396" y="3163463"/>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34524396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3</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435280" cy="5361459"/>
          </a:xfrm>
        </p:spPr>
        <p:txBody>
          <a:bodyPr/>
          <a:lstStyle/>
          <a:p>
            <a:pPr marL="0" indent="0" algn="just">
              <a:buNone/>
            </a:pPr>
            <a:r>
              <a:rPr lang="ru-RU" dirty="0">
                <a:latin typeface="Times New Roman" pitchFamily="18" charset="0"/>
                <a:cs typeface="Times New Roman" pitchFamily="18" charset="0"/>
              </a:rPr>
              <a:t>Дарье пришло СМС от банка о зачислении </a:t>
            </a:r>
            <a:r>
              <a:rPr lang="ru-RU" dirty="0" smtClean="0">
                <a:latin typeface="Times New Roman" pitchFamily="18" charset="0"/>
                <a:cs typeface="Times New Roman" pitchFamily="18" charset="0"/>
              </a:rPr>
              <a:t>50тыс</a:t>
            </a:r>
            <a:r>
              <a:rPr lang="ru-RU" dirty="0">
                <a:latin typeface="Times New Roman" pitchFamily="18" charset="0"/>
                <a:cs typeface="Times New Roman" pitchFamily="18" charset="0"/>
              </a:rPr>
              <a:t>. рублей. На счете в приложении банка они тоже появились. Как поступить Дарье в данной ситуации?</a:t>
            </a:r>
          </a:p>
        </p:txBody>
      </p:sp>
      <p:sp>
        <p:nvSpPr>
          <p:cNvPr id="3" name="Прямоугольник 2"/>
          <p:cNvSpPr/>
          <p:nvPr/>
        </p:nvSpPr>
        <p:spPr>
          <a:xfrm>
            <a:off x="482989" y="3212976"/>
            <a:ext cx="252028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Воспользоваться </a:t>
            </a:r>
            <a:r>
              <a:rPr lang="ru-RU" b="1" dirty="0">
                <a:solidFill>
                  <a:schemeClr val="tx1"/>
                </a:solidFill>
                <a:latin typeface="Times New Roman" pitchFamily="18" charset="0"/>
                <a:cs typeface="Times New Roman" pitchFamily="18" charset="0"/>
              </a:rPr>
              <a:t>деньгами. Если они на  </a:t>
            </a:r>
            <a:r>
              <a:rPr lang="ru-RU" b="1" dirty="0" smtClean="0">
                <a:solidFill>
                  <a:schemeClr val="tx1"/>
                </a:solidFill>
                <a:latin typeface="Times New Roman" pitchFamily="18" charset="0"/>
                <a:cs typeface="Times New Roman" pitchFamily="18" charset="0"/>
              </a:rPr>
              <a:t>её </a:t>
            </a:r>
            <a:r>
              <a:rPr lang="ru-RU" b="1" dirty="0">
                <a:solidFill>
                  <a:schemeClr val="tx1"/>
                </a:solidFill>
                <a:latin typeface="Times New Roman" pitchFamily="18" charset="0"/>
                <a:cs typeface="Times New Roman" pitchFamily="18" charset="0"/>
              </a:rPr>
              <a:t>счете, значит, принадлежат ей </a:t>
            </a:r>
          </a:p>
        </p:txBody>
      </p:sp>
      <p:sp>
        <p:nvSpPr>
          <p:cNvPr id="10" name="Прямоугольник 9"/>
          <p:cNvSpPr/>
          <p:nvPr/>
        </p:nvSpPr>
        <p:spPr>
          <a:xfrm>
            <a:off x="3383868" y="3212976"/>
            <a:ext cx="2376264"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Обратиться </a:t>
            </a:r>
            <a:r>
              <a:rPr lang="ru-RU" b="1" dirty="0">
                <a:solidFill>
                  <a:schemeClr val="tx1"/>
                </a:solidFill>
                <a:latin typeface="Times New Roman" pitchFamily="18" charset="0"/>
                <a:cs typeface="Times New Roman" pitchFamily="18" charset="0"/>
              </a:rPr>
              <a:t>в банк для выяснения ситуации. По закону это необоснованное обогащение.</a:t>
            </a:r>
          </a:p>
        </p:txBody>
      </p:sp>
      <p:sp>
        <p:nvSpPr>
          <p:cNvPr id="8" name="Прямоугольник 7"/>
          <p:cNvSpPr/>
          <p:nvPr/>
        </p:nvSpPr>
        <p:spPr>
          <a:xfrm>
            <a:off x="6156176" y="3212976"/>
            <a:ext cx="252028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Подождать </a:t>
            </a:r>
            <a:r>
              <a:rPr lang="ru-RU" b="1" dirty="0">
                <a:solidFill>
                  <a:schemeClr val="tx1"/>
                </a:solidFill>
                <a:latin typeface="Times New Roman" pitchFamily="18" charset="0"/>
                <a:cs typeface="Times New Roman" pitchFamily="18" charset="0"/>
              </a:rPr>
              <a:t>несколько дней, если позвонит тот, кто ошибся при переводе, то вернёт их </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171292" y="3157571"/>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5868144"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26220364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4</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692696"/>
            <a:ext cx="8435280" cy="2520280"/>
          </a:xfrm>
        </p:spPr>
        <p:txBody>
          <a:bodyPr>
            <a:noAutofit/>
          </a:bodyPr>
          <a:lstStyle/>
          <a:p>
            <a:pPr marL="0" indent="0" algn="just">
              <a:buNone/>
            </a:pPr>
            <a:r>
              <a:rPr lang="ru-RU" sz="2300" dirty="0">
                <a:latin typeface="Times New Roman" pitchFamily="18" charset="0"/>
                <a:cs typeface="Times New Roman" pitchFamily="18" charset="0"/>
              </a:rPr>
              <a:t>Руслан предложил одноклассникам поучаствовать в бизнес-игре, в которой можно легко и быстро зарабатывать настоящие деньги. Необходимо зарегистрировать электронный кошелек, на него будет приходить определенная сумма, которую нужно переводить на конкретный номер, оставляя себе оговоренный процент. Чем больше привлечь участников к игре, тем выше становится процент. Стоит ли участвовать в этом?</a:t>
            </a:r>
          </a:p>
        </p:txBody>
      </p:sp>
      <p:sp>
        <p:nvSpPr>
          <p:cNvPr id="3" name="Прямоугольник 2"/>
          <p:cNvSpPr/>
          <p:nvPr/>
        </p:nvSpPr>
        <p:spPr>
          <a:xfrm>
            <a:off x="467544" y="3212976"/>
            <a:ext cx="2520280" cy="180020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Да, неплохой </a:t>
            </a:r>
            <a:r>
              <a:rPr lang="ru-RU" b="1" dirty="0">
                <a:solidFill>
                  <a:schemeClr val="tx1"/>
                </a:solidFill>
                <a:latin typeface="Times New Roman" pitchFamily="18" charset="0"/>
                <a:cs typeface="Times New Roman" pitchFamily="18" charset="0"/>
              </a:rPr>
              <a:t>способ зарабатывать легкие деньги</a:t>
            </a:r>
          </a:p>
        </p:txBody>
      </p:sp>
      <p:sp>
        <p:nvSpPr>
          <p:cNvPr id="10" name="Прямоугольник 9"/>
          <p:cNvSpPr/>
          <p:nvPr/>
        </p:nvSpPr>
        <p:spPr>
          <a:xfrm>
            <a:off x="3383868" y="3212976"/>
            <a:ext cx="2376264" cy="1806092"/>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Нет, </a:t>
            </a:r>
            <a:r>
              <a:rPr lang="ru-RU" b="1" dirty="0">
                <a:solidFill>
                  <a:schemeClr val="tx1"/>
                </a:solidFill>
                <a:latin typeface="Times New Roman" pitchFamily="18" charset="0"/>
                <a:cs typeface="Times New Roman" pitchFamily="18" charset="0"/>
              </a:rPr>
              <a:t>так как это финансовое посредничество, за которое может быть уголовное </a:t>
            </a:r>
            <a:r>
              <a:rPr lang="ru-RU" b="1" dirty="0" smtClean="0">
                <a:solidFill>
                  <a:schemeClr val="tx1"/>
                </a:solidFill>
                <a:latin typeface="Times New Roman" pitchFamily="18" charset="0"/>
                <a:cs typeface="Times New Roman" pitchFamily="18" charset="0"/>
              </a:rPr>
              <a:t>наказание</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56176" y="3190398"/>
            <a:ext cx="2520280" cy="180020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Один </a:t>
            </a:r>
            <a:r>
              <a:rPr lang="ru-RU" b="1" dirty="0">
                <a:solidFill>
                  <a:schemeClr val="tx1"/>
                </a:solidFill>
                <a:latin typeface="Times New Roman" pitchFamily="18" charset="0"/>
                <a:cs typeface="Times New Roman" pitchFamily="18" charset="0"/>
              </a:rPr>
              <a:t>раз можно поучаствовать в такой бизнес-игре</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275856" y="3175790"/>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56176" y="3175790"/>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42096627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5</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892480" cy="5361459"/>
          </a:xfrm>
        </p:spPr>
        <p:txBody>
          <a:bodyPr>
            <a:normAutofit/>
          </a:bodyPr>
          <a:lstStyle/>
          <a:p>
            <a:pPr marL="0" indent="0" algn="just">
              <a:buNone/>
            </a:pPr>
            <a:r>
              <a:rPr lang="ru-RU" sz="3000" dirty="0">
                <a:latin typeface="Times New Roman" pitchFamily="18" charset="0"/>
                <a:cs typeface="Times New Roman" pitchFamily="18" charset="0"/>
              </a:rPr>
              <a:t>Ларисе Семеновне пришло СМС от банка, клиентом которого она является, о переводе суммы денег с ее банковской карты на неизвестный ей счет. Как поступить в данной ситуации?</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Не </a:t>
            </a:r>
            <a:r>
              <a:rPr lang="ru-RU" b="1" dirty="0">
                <a:solidFill>
                  <a:schemeClr val="tx1"/>
                </a:solidFill>
                <a:latin typeface="Times New Roman" pitchFamily="18" charset="0"/>
                <a:cs typeface="Times New Roman" pitchFamily="18" charset="0"/>
              </a:rPr>
              <a:t>обращать </a:t>
            </a:r>
            <a:r>
              <a:rPr lang="ru-RU" b="1" dirty="0" smtClean="0">
                <a:solidFill>
                  <a:schemeClr val="tx1"/>
                </a:solidFill>
                <a:latin typeface="Times New Roman" pitchFamily="18" charset="0"/>
                <a:cs typeface="Times New Roman" pitchFamily="18" charset="0"/>
              </a:rPr>
              <a:t>внимания </a:t>
            </a:r>
            <a:endParaRPr lang="ru-RU" b="1" dirty="0">
              <a:solidFill>
                <a:schemeClr val="tx1"/>
              </a:solidFill>
              <a:latin typeface="Times New Roman" pitchFamily="18" charset="0"/>
              <a:cs typeface="Times New Roman" pitchFamily="18" charset="0"/>
            </a:endParaRP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Позвонить </a:t>
            </a:r>
            <a:r>
              <a:rPr lang="ru-RU" b="1" dirty="0">
                <a:solidFill>
                  <a:schemeClr val="tx1"/>
                </a:solidFill>
                <a:latin typeface="Times New Roman" pitchFamily="18" charset="0"/>
                <a:cs typeface="Times New Roman" pitchFamily="18" charset="0"/>
              </a:rPr>
              <a:t>в полицию</a:t>
            </a: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Позвонить </a:t>
            </a:r>
            <a:r>
              <a:rPr lang="ru-RU" b="1" dirty="0">
                <a:solidFill>
                  <a:schemeClr val="tx1"/>
                </a:solidFill>
                <a:latin typeface="Times New Roman" pitchFamily="18" charset="0"/>
                <a:cs typeface="Times New Roman" pitchFamily="18" charset="0"/>
              </a:rPr>
              <a:t>на «горячую линию» для клиентов банка для блокировки данной транзакции и карточки в целом</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20119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2879376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Раунд 1 Уровень БАЗОВЫЙ</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ОТВЕТЫ</a:t>
            </a: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950" y="1127125"/>
            <a:ext cx="6894513"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3238449"/>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1</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435280" cy="5361459"/>
          </a:xfrm>
        </p:spPr>
        <p:txBody>
          <a:bodyPr/>
          <a:lstStyle/>
          <a:p>
            <a:pPr marL="0" indent="0" algn="just">
              <a:buNone/>
            </a:pPr>
            <a:r>
              <a:rPr lang="ru-RU" dirty="0">
                <a:latin typeface="Times New Roman" pitchFamily="18" charset="0"/>
                <a:cs typeface="Times New Roman" pitchFamily="18" charset="0"/>
              </a:rPr>
              <a:t>Кира в социальной сети увидела рекламу о продаже инструкции </a:t>
            </a:r>
            <a:r>
              <a:rPr lang="ru-RU" dirty="0" smtClean="0">
                <a:latin typeface="Times New Roman" pitchFamily="18" charset="0"/>
                <a:cs typeface="Times New Roman" pitchFamily="18" charset="0"/>
              </a:rPr>
              <a:t>по выводу </a:t>
            </a:r>
            <a:r>
              <a:rPr lang="ru-RU" dirty="0">
                <a:latin typeface="Times New Roman" pitchFamily="18" charset="0"/>
                <a:cs typeface="Times New Roman" pitchFamily="18" charset="0"/>
              </a:rPr>
              <a:t>денег с Пушкинской карты. Стоит ли доверять такой рекламе?</a:t>
            </a:r>
          </a:p>
          <a:p>
            <a:endParaRPr lang="ru-RU" dirty="0"/>
          </a:p>
        </p:txBody>
      </p:sp>
      <p:sp>
        <p:nvSpPr>
          <p:cNvPr id="3" name="Прямоугольник 2"/>
          <p:cNvSpPr/>
          <p:nvPr/>
        </p:nvSpPr>
        <p:spPr>
          <a:xfrm>
            <a:off x="474440" y="3212976"/>
            <a:ext cx="3600400" cy="1440160"/>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Нет</a:t>
            </a:r>
            <a:r>
              <a:rPr lang="ru-RU" b="1" dirty="0">
                <a:solidFill>
                  <a:schemeClr val="tx1"/>
                </a:solidFill>
                <a:latin typeface="Times New Roman" pitchFamily="18" charset="0"/>
                <a:cs typeface="Times New Roman" pitchFamily="18" charset="0"/>
              </a:rPr>
              <a:t>. Пушкинская карта именная, не подлежит перепродаже и обналичиванию находящихся на ней средств</a:t>
            </a:r>
          </a:p>
        </p:txBody>
      </p:sp>
      <p:sp>
        <p:nvSpPr>
          <p:cNvPr id="10" name="Прямоугольник 9"/>
          <p:cNvSpPr/>
          <p:nvPr/>
        </p:nvSpPr>
        <p:spPr>
          <a:xfrm>
            <a:off x="4518626" y="3184506"/>
            <a:ext cx="360040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Да, всё равно в конце года оставшиеся средства сгорают</a:t>
            </a:r>
          </a:p>
        </p:txBody>
      </p:sp>
      <p:sp>
        <p:nvSpPr>
          <p:cNvPr id="8" name="Блок-схема: узел 7"/>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9" name="Блок-схема: узел 8"/>
          <p:cNvSpPr/>
          <p:nvPr/>
        </p:nvSpPr>
        <p:spPr>
          <a:xfrm>
            <a:off x="4518626"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639" y="4947556"/>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Скругленный прямоугольник 14"/>
          <p:cNvSpPr/>
          <p:nvPr/>
        </p:nvSpPr>
        <p:spPr>
          <a:xfrm>
            <a:off x="1494545" y="4733020"/>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smtClean="0">
                <a:solidFill>
                  <a:srgbClr val="7A0000"/>
                </a:solidFill>
              </a:rPr>
              <a:t>При </a:t>
            </a:r>
            <a:r>
              <a:rPr lang="ru-RU" dirty="0">
                <a:solidFill>
                  <a:srgbClr val="7A0000"/>
                </a:solidFill>
              </a:rPr>
              <a:t>попытках </a:t>
            </a:r>
            <a:r>
              <a:rPr lang="ru-RU" dirty="0" err="1">
                <a:solidFill>
                  <a:srgbClr val="7A0000"/>
                </a:solidFill>
              </a:rPr>
              <a:t>обналичивания</a:t>
            </a:r>
            <a:r>
              <a:rPr lang="ru-RU" dirty="0">
                <a:solidFill>
                  <a:srgbClr val="7A0000"/>
                </a:solidFill>
              </a:rPr>
              <a:t> или перепродажи этой карты гражданин может быть привлечен к ответственности по </a:t>
            </a:r>
            <a:r>
              <a:rPr lang="ru-RU" dirty="0">
                <a:solidFill>
                  <a:srgbClr val="7A0000"/>
                </a:solidFill>
                <a:hlinkClick r:id="rId4"/>
              </a:rPr>
              <a:t>статье 159.2 УК РФ</a:t>
            </a:r>
            <a:r>
              <a:rPr lang="ru-RU" dirty="0">
                <a:solidFill>
                  <a:srgbClr val="7A0000"/>
                </a:solidFill>
              </a:rPr>
              <a:t>. Штраф по этой статье </a:t>
            </a:r>
            <a:r>
              <a:rPr lang="ru-RU" dirty="0" smtClean="0">
                <a:solidFill>
                  <a:srgbClr val="7A0000"/>
                </a:solidFill>
              </a:rPr>
              <a:t> до </a:t>
            </a:r>
            <a:r>
              <a:rPr lang="ru-RU" dirty="0">
                <a:solidFill>
                  <a:srgbClr val="7A0000"/>
                </a:solidFill>
              </a:rPr>
              <a:t>120 000 </a:t>
            </a:r>
            <a:r>
              <a:rPr lang="ru-RU" dirty="0" smtClean="0">
                <a:solidFill>
                  <a:srgbClr val="7A0000"/>
                </a:solidFill>
              </a:rPr>
              <a:t>рублей или ограничение </a:t>
            </a:r>
            <a:r>
              <a:rPr lang="ru-RU" dirty="0">
                <a:solidFill>
                  <a:srgbClr val="7A0000"/>
                </a:solidFill>
              </a:rPr>
              <a:t>свободы </a:t>
            </a:r>
            <a:r>
              <a:rPr lang="ru-RU" dirty="0" smtClean="0">
                <a:solidFill>
                  <a:srgbClr val="7A0000"/>
                </a:solidFill>
              </a:rPr>
              <a:t>до </a:t>
            </a:r>
            <a:r>
              <a:rPr lang="ru-RU" dirty="0">
                <a:solidFill>
                  <a:srgbClr val="7A0000"/>
                </a:solidFill>
              </a:rPr>
              <a:t>2 </a:t>
            </a:r>
            <a:r>
              <a:rPr lang="ru-RU" dirty="0" smtClean="0">
                <a:solidFill>
                  <a:srgbClr val="7A0000"/>
                </a:solidFill>
              </a:rPr>
              <a:t>лет, </a:t>
            </a:r>
            <a:r>
              <a:rPr lang="ru-RU" dirty="0">
                <a:solidFill>
                  <a:srgbClr val="7A0000"/>
                </a:solidFill>
              </a:rPr>
              <a:t>арест </a:t>
            </a:r>
            <a:r>
              <a:rPr lang="ru-RU" dirty="0" smtClean="0">
                <a:solidFill>
                  <a:srgbClr val="7A0000"/>
                </a:solidFill>
              </a:rPr>
              <a:t>до 4 месяцев или </a:t>
            </a:r>
            <a:r>
              <a:rPr lang="ru-RU" dirty="0">
                <a:solidFill>
                  <a:srgbClr val="7A0000"/>
                </a:solidFill>
              </a:rPr>
              <a:t>лишение свободы на срок до </a:t>
            </a:r>
            <a:r>
              <a:rPr lang="ru-RU" dirty="0" smtClean="0">
                <a:solidFill>
                  <a:srgbClr val="7A0000"/>
                </a:solidFill>
              </a:rPr>
              <a:t>2 </a:t>
            </a:r>
            <a:r>
              <a:rPr lang="ru-RU" dirty="0">
                <a:solidFill>
                  <a:srgbClr val="7A0000"/>
                </a:solidFill>
              </a:rPr>
              <a:t>лет. Возможны и другие санкции</a:t>
            </a:r>
          </a:p>
        </p:txBody>
      </p:sp>
    </p:spTree>
    <p:extLst>
      <p:ext uri="{BB962C8B-B14F-4D97-AF65-F5344CB8AC3E}">
        <p14:creationId xmlns:p14="http://schemas.microsoft.com/office/powerpoint/2010/main" val="247613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Админ\Desktop\761_n2065361_big.jpg"/>
          <p:cNvPicPr>
            <a:picLocks noChangeAspect="1" noChangeArrowheads="1"/>
          </p:cNvPicPr>
          <p:nvPr/>
        </p:nvPicPr>
        <p:blipFill rotWithShape="1">
          <a:blip r:embed="rId2">
            <a:lum bright="70000" contrast="-70000"/>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l="6462" r="14944"/>
          <a:stretch/>
        </p:blipFill>
        <p:spPr bwMode="auto">
          <a:xfrm>
            <a:off x="0" y="10004"/>
            <a:ext cx="9103385" cy="68479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C:\Users\Админ\Desktop\sa-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60648"/>
            <a:ext cx="8568952" cy="6480720"/>
          </a:xfrm>
          <a:prstGeom prst="rect">
            <a:avLst/>
          </a:prstGeom>
          <a:solidFill>
            <a:srgbClr val="FFFFFF">
              <a:shade val="85000"/>
            </a:srgbClr>
          </a:solidFill>
          <a:ln w="88900" cap="sq">
            <a:solidFill>
              <a:srgbClr val="FFFFFF"/>
            </a:solidFill>
            <a:miter lim="800000"/>
          </a:ln>
          <a:effectLst>
            <a:glow>
              <a:schemeClr val="accent1"/>
            </a:glow>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Скругленный прямоугольник 3"/>
          <p:cNvSpPr/>
          <p:nvPr/>
        </p:nvSpPr>
        <p:spPr>
          <a:xfrm>
            <a:off x="1212776" y="1628800"/>
            <a:ext cx="6840760" cy="2232248"/>
          </a:xfrm>
          <a:prstGeom prst="roundRect">
            <a:avLst/>
          </a:prstGeom>
          <a:gradFill flip="none" rotWithShape="1">
            <a:gsLst>
              <a:gs pos="56000">
                <a:srgbClr val="C3EBCD">
                  <a:alpha val="81000"/>
                </a:srgbClr>
              </a:gs>
              <a:gs pos="12000">
                <a:schemeClr val="accent1">
                  <a:tint val="50000"/>
                  <a:satMod val="300000"/>
                  <a:lumMod val="36000"/>
                  <a:lumOff val="64000"/>
                  <a:alpha val="31000"/>
                </a:schemeClr>
              </a:gs>
              <a:gs pos="53000">
                <a:srgbClr val="C3EBCD"/>
              </a:gs>
              <a:gs pos="100000">
                <a:schemeClr val="accent1">
                  <a:tint val="15000"/>
                  <a:satMod val="350000"/>
                </a:schemeClr>
              </a:gs>
            </a:gsLst>
            <a:lin ang="18900000" scaled="1"/>
            <a:tileRect/>
          </a:gra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ru-RU" sz="4800" b="1" dirty="0" err="1" smtClean="0">
                <a:solidFill>
                  <a:schemeClr val="accent5">
                    <a:lumMod val="50000"/>
                  </a:schemeClr>
                </a:solidFill>
                <a:latin typeface="Times New Roman" pitchFamily="18" charset="0"/>
                <a:cs typeface="Times New Roman" pitchFamily="18" charset="0"/>
              </a:rPr>
              <a:t>Квиз</a:t>
            </a:r>
            <a:r>
              <a:rPr lang="ru-RU" sz="4800" b="1" dirty="0" smtClean="0">
                <a:solidFill>
                  <a:schemeClr val="accent5">
                    <a:lumMod val="50000"/>
                  </a:schemeClr>
                </a:solidFill>
                <a:latin typeface="Times New Roman" pitchFamily="18" charset="0"/>
                <a:cs typeface="Times New Roman" pitchFamily="18" charset="0"/>
              </a:rPr>
              <a:t> «Финансы в безопасности»</a:t>
            </a:r>
            <a:endParaRPr lang="ru-RU" sz="4800" b="1"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717647322"/>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2</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435280" cy="5361459"/>
          </a:xfrm>
        </p:spPr>
        <p:txBody>
          <a:bodyPr/>
          <a:lstStyle/>
          <a:p>
            <a:pPr marL="0" indent="0" algn="just">
              <a:buNone/>
            </a:pPr>
            <a:r>
              <a:rPr lang="ru-RU" dirty="0">
                <a:latin typeface="Times New Roman" pitchFamily="18" charset="0"/>
                <a:cs typeface="Times New Roman" pitchFamily="18" charset="0"/>
              </a:rPr>
              <a:t>Светлане от подруги пришло сообщение с просьбой до вечера одолжить 500 руб. переводом на карту, фото карты с номером и именем прилагалось. Как поступить? </a:t>
            </a:r>
          </a:p>
          <a:p>
            <a:endParaRPr lang="ru-RU" dirty="0"/>
          </a:p>
        </p:txBody>
      </p:sp>
      <p:sp>
        <p:nvSpPr>
          <p:cNvPr id="3" name="Прямоугольник 2"/>
          <p:cNvSpPr/>
          <p:nvPr/>
        </p:nvSpPr>
        <p:spPr>
          <a:xfrm>
            <a:off x="467544" y="3212976"/>
            <a:ext cx="3600400" cy="1440160"/>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переводить деньги, не позвонив ей, чтобы удостовериться, что аккаунт не взломали</a:t>
            </a:r>
          </a:p>
        </p:txBody>
      </p:sp>
      <p:sp>
        <p:nvSpPr>
          <p:cNvPr id="10" name="Прямоугольник 9"/>
          <p:cNvSpPr/>
          <p:nvPr/>
        </p:nvSpPr>
        <p:spPr>
          <a:xfrm>
            <a:off x="4499992" y="3195795"/>
            <a:ext cx="360040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Перевести деньги, проверив в мобильном банке номер получателя</a:t>
            </a:r>
          </a:p>
        </p:txBody>
      </p:sp>
      <p:sp>
        <p:nvSpPr>
          <p:cNvPr id="8" name="Блок-схема: узел 7"/>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9" name="Блок-схема: узел 8"/>
          <p:cNvSpPr/>
          <p:nvPr/>
        </p:nvSpPr>
        <p:spPr>
          <a:xfrm>
            <a:off x="4499992" y="317475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639" y="4941167"/>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Скругленный прямоугольник 11"/>
          <p:cNvSpPr/>
          <p:nvPr/>
        </p:nvSpPr>
        <p:spPr>
          <a:xfrm>
            <a:off x="1494545" y="4725144"/>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a:solidFill>
                  <a:srgbClr val="7A0000"/>
                </a:solidFill>
              </a:rPr>
              <a:t>В таком случае, прежде чем осуществлять </a:t>
            </a:r>
            <a:r>
              <a:rPr lang="ru-RU" dirty="0" smtClean="0">
                <a:solidFill>
                  <a:srgbClr val="7A0000"/>
                </a:solidFill>
              </a:rPr>
              <a:t>какие-то </a:t>
            </a:r>
            <a:r>
              <a:rPr lang="ru-RU" dirty="0">
                <a:solidFill>
                  <a:srgbClr val="7A0000"/>
                </a:solidFill>
              </a:rPr>
              <a:t>переводы, нужно обязательно </a:t>
            </a:r>
            <a:r>
              <a:rPr lang="ru-RU" b="1" dirty="0">
                <a:solidFill>
                  <a:srgbClr val="7A0000"/>
                </a:solidFill>
              </a:rPr>
              <a:t>связаться</a:t>
            </a:r>
            <a:r>
              <a:rPr lang="ru-RU" dirty="0">
                <a:solidFill>
                  <a:srgbClr val="7A0000"/>
                </a:solidFill>
              </a:rPr>
              <a:t> с человеком, от чьего имени поступило сообщение. Друзья и знакомые чаще всего с такими просьбами обращаются лично, но никак не по телефону, да еще и в переписке.</a:t>
            </a:r>
          </a:p>
        </p:txBody>
      </p:sp>
    </p:spTree>
    <p:extLst>
      <p:ext uri="{BB962C8B-B14F-4D97-AF65-F5344CB8AC3E}">
        <p14:creationId xmlns:p14="http://schemas.microsoft.com/office/powerpoint/2010/main" val="6105907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3</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435280" cy="5361459"/>
          </a:xfrm>
        </p:spPr>
        <p:txBody>
          <a:bodyPr/>
          <a:lstStyle/>
          <a:p>
            <a:pPr marL="0" indent="0" algn="just">
              <a:buNone/>
            </a:pPr>
            <a:r>
              <a:rPr lang="ru-RU" dirty="0">
                <a:latin typeface="Times New Roman" pitchFamily="18" charset="0"/>
                <a:cs typeface="Times New Roman" pitchFamily="18" charset="0"/>
              </a:rPr>
              <a:t>Дарье пришло СМС от банка о зачислении </a:t>
            </a:r>
            <a:r>
              <a:rPr lang="ru-RU" dirty="0" smtClean="0">
                <a:latin typeface="Times New Roman" pitchFamily="18" charset="0"/>
                <a:cs typeface="Times New Roman" pitchFamily="18" charset="0"/>
              </a:rPr>
              <a:t>50тыс</a:t>
            </a:r>
            <a:r>
              <a:rPr lang="ru-RU" dirty="0">
                <a:latin typeface="Times New Roman" pitchFamily="18" charset="0"/>
                <a:cs typeface="Times New Roman" pitchFamily="18" charset="0"/>
              </a:rPr>
              <a:t>. рублей. На счете в приложении банка они тоже появились. Как поступить Дарье в данной ситуации?</a:t>
            </a:r>
          </a:p>
        </p:txBody>
      </p:sp>
      <p:sp>
        <p:nvSpPr>
          <p:cNvPr id="3" name="Прямоугольник 2"/>
          <p:cNvSpPr/>
          <p:nvPr/>
        </p:nvSpPr>
        <p:spPr>
          <a:xfrm>
            <a:off x="482989" y="3212976"/>
            <a:ext cx="252028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Воспользоваться </a:t>
            </a:r>
            <a:r>
              <a:rPr lang="ru-RU" b="1" dirty="0">
                <a:solidFill>
                  <a:schemeClr val="tx1"/>
                </a:solidFill>
                <a:latin typeface="Times New Roman" pitchFamily="18" charset="0"/>
                <a:cs typeface="Times New Roman" pitchFamily="18" charset="0"/>
              </a:rPr>
              <a:t>деньгами. Если они на  </a:t>
            </a:r>
            <a:r>
              <a:rPr lang="ru-RU" b="1" dirty="0" smtClean="0">
                <a:solidFill>
                  <a:schemeClr val="tx1"/>
                </a:solidFill>
                <a:latin typeface="Times New Roman" pitchFamily="18" charset="0"/>
                <a:cs typeface="Times New Roman" pitchFamily="18" charset="0"/>
              </a:rPr>
              <a:t>её </a:t>
            </a:r>
            <a:r>
              <a:rPr lang="ru-RU" b="1" dirty="0">
                <a:solidFill>
                  <a:schemeClr val="tx1"/>
                </a:solidFill>
                <a:latin typeface="Times New Roman" pitchFamily="18" charset="0"/>
                <a:cs typeface="Times New Roman" pitchFamily="18" charset="0"/>
              </a:rPr>
              <a:t>счете, значит, принадлежат ей </a:t>
            </a:r>
          </a:p>
        </p:txBody>
      </p:sp>
      <p:sp>
        <p:nvSpPr>
          <p:cNvPr id="10" name="Прямоугольник 9"/>
          <p:cNvSpPr/>
          <p:nvPr/>
        </p:nvSpPr>
        <p:spPr>
          <a:xfrm>
            <a:off x="3383868" y="3212976"/>
            <a:ext cx="2376264" cy="1440160"/>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Обратиться </a:t>
            </a:r>
            <a:r>
              <a:rPr lang="ru-RU" b="1" dirty="0">
                <a:solidFill>
                  <a:schemeClr val="tx1"/>
                </a:solidFill>
                <a:latin typeface="Times New Roman" pitchFamily="18" charset="0"/>
                <a:cs typeface="Times New Roman" pitchFamily="18" charset="0"/>
              </a:rPr>
              <a:t>в банк для выяснения ситуации. По закону это необоснованное обогащение.</a:t>
            </a:r>
          </a:p>
        </p:txBody>
      </p:sp>
      <p:sp>
        <p:nvSpPr>
          <p:cNvPr id="8" name="Прямоугольник 7"/>
          <p:cNvSpPr/>
          <p:nvPr/>
        </p:nvSpPr>
        <p:spPr>
          <a:xfrm>
            <a:off x="6156176" y="3212976"/>
            <a:ext cx="2520280" cy="1440160"/>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Подождать </a:t>
            </a:r>
            <a:r>
              <a:rPr lang="ru-RU" b="1" dirty="0">
                <a:solidFill>
                  <a:schemeClr val="tx1"/>
                </a:solidFill>
                <a:latin typeface="Times New Roman" pitchFamily="18" charset="0"/>
                <a:cs typeface="Times New Roman" pitchFamily="18" charset="0"/>
              </a:rPr>
              <a:t>несколько дней, если позвонит тот, кто ошибся при переводе, то вернёт их </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171292" y="3203453"/>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5868144"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639" y="4941167"/>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4545" y="4725144"/>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a:solidFill>
                  <a:srgbClr val="7A0000"/>
                </a:solidFill>
              </a:rPr>
              <a:t>Если человек перечислил другому деньги на карту и при этом не указал назначение платежа, полученные денежные средства суд посчитает неосновательным обогащением и обяжет получателя их вернуть. Причем на сумму платежа могут быть начислены </a:t>
            </a:r>
            <a:r>
              <a:rPr lang="ru-RU" b="1" dirty="0">
                <a:solidFill>
                  <a:srgbClr val="7A0000"/>
                </a:solidFill>
              </a:rPr>
              <a:t>проценты за время их пользования </a:t>
            </a:r>
            <a:r>
              <a:rPr lang="ru-RU" dirty="0">
                <a:solidFill>
                  <a:srgbClr val="7A0000"/>
                </a:solidFill>
              </a:rPr>
              <a:t>по ключевой ставке ЦБ РФ. </a:t>
            </a:r>
          </a:p>
        </p:txBody>
      </p:sp>
    </p:spTree>
    <p:extLst>
      <p:ext uri="{BB962C8B-B14F-4D97-AF65-F5344CB8AC3E}">
        <p14:creationId xmlns:p14="http://schemas.microsoft.com/office/powerpoint/2010/main" val="6148680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4</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692696"/>
            <a:ext cx="8435280" cy="2520280"/>
          </a:xfrm>
        </p:spPr>
        <p:txBody>
          <a:bodyPr>
            <a:noAutofit/>
          </a:bodyPr>
          <a:lstStyle/>
          <a:p>
            <a:pPr marL="0" indent="0" algn="just">
              <a:buNone/>
            </a:pPr>
            <a:r>
              <a:rPr lang="ru-RU" sz="2300" dirty="0">
                <a:latin typeface="Times New Roman" pitchFamily="18" charset="0"/>
                <a:cs typeface="Times New Roman" pitchFamily="18" charset="0"/>
              </a:rPr>
              <a:t>Руслан предложил одноклассникам поучаствовать в бизнес-игре, в которой можно легко и быстро зарабатывать настоящие деньги. Необходимо зарегистрировать электронный кошелек, на него будет приходить определенная сумма, которую нужно переводить на конкретный номер, оставляя себе оговоренный процент. Чем больше привлечь участников к игре, тем выше становится процент. Стоит ли участвовать в этом?</a:t>
            </a:r>
          </a:p>
        </p:txBody>
      </p:sp>
      <p:sp>
        <p:nvSpPr>
          <p:cNvPr id="3" name="Прямоугольник 2"/>
          <p:cNvSpPr/>
          <p:nvPr/>
        </p:nvSpPr>
        <p:spPr>
          <a:xfrm>
            <a:off x="467544" y="3212976"/>
            <a:ext cx="2520280" cy="1656184"/>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Да, неплохой </a:t>
            </a:r>
            <a:r>
              <a:rPr lang="ru-RU" b="1" dirty="0">
                <a:solidFill>
                  <a:schemeClr val="tx1"/>
                </a:solidFill>
                <a:latin typeface="Times New Roman" pitchFamily="18" charset="0"/>
                <a:cs typeface="Times New Roman" pitchFamily="18" charset="0"/>
              </a:rPr>
              <a:t>способ зарабатывать легкие деньги</a:t>
            </a:r>
          </a:p>
        </p:txBody>
      </p:sp>
      <p:sp>
        <p:nvSpPr>
          <p:cNvPr id="10" name="Прямоугольник 9"/>
          <p:cNvSpPr/>
          <p:nvPr/>
        </p:nvSpPr>
        <p:spPr>
          <a:xfrm>
            <a:off x="3383868" y="3212976"/>
            <a:ext cx="2376264" cy="1656184"/>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Нет, </a:t>
            </a:r>
            <a:r>
              <a:rPr lang="ru-RU" b="1" dirty="0">
                <a:solidFill>
                  <a:schemeClr val="tx1"/>
                </a:solidFill>
                <a:latin typeface="Times New Roman" pitchFamily="18" charset="0"/>
                <a:cs typeface="Times New Roman" pitchFamily="18" charset="0"/>
              </a:rPr>
              <a:t>так как это финансовое посредничество, за которое может быть уголовное </a:t>
            </a:r>
            <a:r>
              <a:rPr lang="ru-RU" b="1" dirty="0" smtClean="0">
                <a:solidFill>
                  <a:schemeClr val="tx1"/>
                </a:solidFill>
                <a:latin typeface="Times New Roman" pitchFamily="18" charset="0"/>
                <a:cs typeface="Times New Roman" pitchFamily="18" charset="0"/>
              </a:rPr>
              <a:t>наказание</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56176" y="3190398"/>
            <a:ext cx="2520280" cy="1678762"/>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Один </a:t>
            </a:r>
            <a:r>
              <a:rPr lang="ru-RU" b="1" dirty="0">
                <a:solidFill>
                  <a:schemeClr val="tx1"/>
                </a:solidFill>
                <a:latin typeface="Times New Roman" pitchFamily="18" charset="0"/>
                <a:cs typeface="Times New Roman" pitchFamily="18" charset="0"/>
              </a:rPr>
              <a:t>раз можно поучаствовать в такой бизнес-игре</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275856" y="3180148"/>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48619"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a:solidFill>
                  <a:srgbClr val="7A0000"/>
                </a:solidFill>
              </a:rPr>
              <a:t>Организатор пользуется анонимным электронным кошельком, а участники </a:t>
            </a:r>
            <a:r>
              <a:rPr lang="ru-RU" dirty="0" smtClean="0">
                <a:solidFill>
                  <a:srgbClr val="7A0000"/>
                </a:solidFill>
              </a:rPr>
              <a:t>регистрируют </a:t>
            </a:r>
            <a:r>
              <a:rPr lang="ru-RU" dirty="0">
                <a:solidFill>
                  <a:srgbClr val="7A0000"/>
                </a:solidFill>
              </a:rPr>
              <a:t>кошельки, указывая </a:t>
            </a:r>
            <a:r>
              <a:rPr lang="ru-RU" b="1" dirty="0">
                <a:solidFill>
                  <a:srgbClr val="7A0000"/>
                </a:solidFill>
              </a:rPr>
              <a:t>подлинные персональные данные</a:t>
            </a:r>
            <a:r>
              <a:rPr lang="ru-RU" dirty="0">
                <a:solidFill>
                  <a:srgbClr val="7A0000"/>
                </a:solidFill>
              </a:rPr>
              <a:t>. В случае уголовного расследования исполнители становятся главными </a:t>
            </a:r>
            <a:r>
              <a:rPr lang="ru-RU" b="1" dirty="0">
                <a:solidFill>
                  <a:srgbClr val="7A0000"/>
                </a:solidFill>
              </a:rPr>
              <a:t>подозреваемыми.</a:t>
            </a:r>
            <a:r>
              <a:rPr lang="ru-RU" dirty="0">
                <a:solidFill>
                  <a:srgbClr val="7A0000"/>
                </a:solidFill>
              </a:rPr>
              <a:t> Согласно </a:t>
            </a:r>
            <a:r>
              <a:rPr lang="ru-RU" dirty="0" smtClean="0">
                <a:solidFill>
                  <a:srgbClr val="7A0000"/>
                </a:solidFill>
              </a:rPr>
              <a:t>ст.159.3</a:t>
            </a:r>
            <a:r>
              <a:rPr lang="ru-RU" dirty="0">
                <a:solidFill>
                  <a:srgbClr val="7A0000"/>
                </a:solidFill>
              </a:rPr>
              <a:t> УК РФ, за мошенничество с использованием электронных средств платежа </a:t>
            </a:r>
            <a:r>
              <a:rPr lang="ru-RU" dirty="0" smtClean="0">
                <a:solidFill>
                  <a:srgbClr val="7A0000"/>
                </a:solidFill>
              </a:rPr>
              <a:t>наказание</a:t>
            </a:r>
            <a:r>
              <a:rPr lang="ru-RU" dirty="0">
                <a:solidFill>
                  <a:srgbClr val="7A0000"/>
                </a:solidFill>
              </a:rPr>
              <a:t> — лишение свободы на срок </a:t>
            </a:r>
            <a:r>
              <a:rPr lang="ru-RU" b="1" dirty="0">
                <a:solidFill>
                  <a:srgbClr val="7A0000"/>
                </a:solidFill>
              </a:rPr>
              <a:t>до 3 лет</a:t>
            </a:r>
            <a:r>
              <a:rPr lang="ru-RU" dirty="0">
                <a:solidFill>
                  <a:srgbClr val="7A0000"/>
                </a:solidFill>
              </a:rPr>
              <a:t>.</a:t>
            </a:r>
          </a:p>
        </p:txBody>
      </p:sp>
    </p:spTree>
    <p:extLst>
      <p:ext uri="{BB962C8B-B14F-4D97-AF65-F5344CB8AC3E}">
        <p14:creationId xmlns:p14="http://schemas.microsoft.com/office/powerpoint/2010/main" val="4880944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solidFill>
            <a:srgbClr val="00DE64"/>
          </a:solidFill>
          <a:ln>
            <a:noFill/>
          </a:ln>
          <a:effec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5</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3000" dirty="0">
                <a:latin typeface="Times New Roman" pitchFamily="18" charset="0"/>
                <a:cs typeface="Times New Roman" pitchFamily="18" charset="0"/>
              </a:rPr>
              <a:t>Ларисе Семеновне пришло СМС от банка, клиентом которого она является, о переводе суммы денег с </a:t>
            </a:r>
            <a:r>
              <a:rPr lang="ru-RU" sz="3000" dirty="0" smtClean="0">
                <a:latin typeface="Times New Roman" pitchFamily="18" charset="0"/>
                <a:cs typeface="Times New Roman" pitchFamily="18" charset="0"/>
              </a:rPr>
              <a:t>её </a:t>
            </a:r>
            <a:r>
              <a:rPr lang="ru-RU" sz="3000" dirty="0">
                <a:latin typeface="Times New Roman" pitchFamily="18" charset="0"/>
                <a:cs typeface="Times New Roman" pitchFamily="18" charset="0"/>
              </a:rPr>
              <a:t>банковской карты на неизвестный ей счет. Как поступить в данной ситуации?</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Не </a:t>
            </a:r>
            <a:r>
              <a:rPr lang="ru-RU" b="1" dirty="0">
                <a:solidFill>
                  <a:schemeClr val="tx1"/>
                </a:solidFill>
                <a:latin typeface="Times New Roman" pitchFamily="18" charset="0"/>
                <a:cs typeface="Times New Roman" pitchFamily="18" charset="0"/>
              </a:rPr>
              <a:t>обращать </a:t>
            </a:r>
            <a:r>
              <a:rPr lang="ru-RU" b="1" dirty="0" smtClean="0">
                <a:solidFill>
                  <a:schemeClr val="tx1"/>
                </a:solidFill>
                <a:latin typeface="Times New Roman" pitchFamily="18" charset="0"/>
                <a:cs typeface="Times New Roman" pitchFamily="18" charset="0"/>
              </a:rPr>
              <a:t>внимания </a:t>
            </a:r>
            <a:endParaRPr lang="ru-RU" b="1" dirty="0">
              <a:solidFill>
                <a:schemeClr val="tx1"/>
              </a:solidFill>
              <a:latin typeface="Times New Roman" pitchFamily="18" charset="0"/>
              <a:cs typeface="Times New Roman" pitchFamily="18" charset="0"/>
            </a:endParaRP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Позвонить </a:t>
            </a:r>
            <a:r>
              <a:rPr lang="ru-RU" b="1" dirty="0">
                <a:solidFill>
                  <a:schemeClr val="tx1"/>
                </a:solidFill>
                <a:latin typeface="Times New Roman" pitchFamily="18" charset="0"/>
                <a:cs typeface="Times New Roman" pitchFamily="18" charset="0"/>
              </a:rPr>
              <a:t>в полицию</a:t>
            </a:r>
          </a:p>
        </p:txBody>
      </p:sp>
      <p:sp>
        <p:nvSpPr>
          <p:cNvPr id="8" name="Прямоугольник 7"/>
          <p:cNvSpPr/>
          <p:nvPr/>
        </p:nvSpPr>
        <p:spPr>
          <a:xfrm>
            <a:off x="6178541" y="3201192"/>
            <a:ext cx="2520280" cy="1584176"/>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Позвонить </a:t>
            </a:r>
            <a:r>
              <a:rPr lang="ru-RU" b="1" dirty="0">
                <a:solidFill>
                  <a:schemeClr val="tx1"/>
                </a:solidFill>
                <a:latin typeface="Times New Roman" pitchFamily="18" charset="0"/>
                <a:cs typeface="Times New Roman" pitchFamily="18" charset="0"/>
              </a:rPr>
              <a:t>на «горячую линию» для клиентов банка для блокировки данной транзакции и карточки в целом</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196835"/>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68244" y="3179257"/>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ru-RU" dirty="0">
                <a:solidFill>
                  <a:srgbClr val="7A0000"/>
                </a:solidFill>
              </a:rPr>
              <a:t>1. Уведомить банк в различных формах (письменно, в электронном виде и устно на горячую линию) о несанкционированном доступе к личному счету и его использовании с момента появления такой информации.</a:t>
            </a:r>
          </a:p>
          <a:p>
            <a:r>
              <a:rPr lang="ru-RU" dirty="0">
                <a:solidFill>
                  <a:srgbClr val="7A0000"/>
                </a:solidFill>
              </a:rPr>
              <a:t>2. Написать заявление в полицию</a:t>
            </a:r>
            <a:r>
              <a:rPr lang="ru-RU" dirty="0" smtClean="0">
                <a:solidFill>
                  <a:srgbClr val="7A0000"/>
                </a:solidFill>
              </a:rPr>
              <a:t>.</a:t>
            </a:r>
            <a:endParaRPr lang="ru-RU" dirty="0">
              <a:solidFill>
                <a:srgbClr val="7A0000"/>
              </a:solidFill>
            </a:endParaRPr>
          </a:p>
        </p:txBody>
      </p:sp>
    </p:spTree>
    <p:extLst>
      <p:ext uri="{BB962C8B-B14F-4D97-AF65-F5344CB8AC3E}">
        <p14:creationId xmlns:p14="http://schemas.microsoft.com/office/powerpoint/2010/main" val="28968741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Раунд 2 Уровень СРЕДНИЙ</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Объект 6"/>
          <p:cNvSpPr>
            <a:spLocks noGrp="1"/>
          </p:cNvSpPr>
          <p:nvPr>
            <p:ph idx="1"/>
          </p:nvPr>
        </p:nvSpPr>
        <p:spPr>
          <a:xfrm>
            <a:off x="6228184" y="1628800"/>
            <a:ext cx="2458616" cy="4497363"/>
          </a:xfrm>
        </p:spPr>
        <p:txBody>
          <a:bodyPr/>
          <a:lstStyle/>
          <a:p>
            <a:endParaRPr lang="ru-RU"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29903"/>
            <a:ext cx="7843199" cy="3998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0152426"/>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1</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3000" dirty="0">
                <a:latin typeface="Times New Roman" pitchFamily="18" charset="0"/>
                <a:cs typeface="Times New Roman" pitchFamily="18" charset="0"/>
              </a:rPr>
              <a:t>Елена Фёдоровна получила видео от своего директора в выходной, в котором он сообщил, что попал в аварию и просил срочно перевести деньги на банковский счет. 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Вряд </a:t>
            </a:r>
            <a:r>
              <a:rPr lang="ru-RU" b="1" dirty="0">
                <a:solidFill>
                  <a:schemeClr val="tx1"/>
                </a:solidFill>
                <a:latin typeface="Times New Roman" pitchFamily="18" charset="0"/>
                <a:cs typeface="Times New Roman" pitchFamily="18" charset="0"/>
              </a:rPr>
              <a:t>ли это мошенничество, видео убедительное</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Похоже </a:t>
            </a:r>
            <a:r>
              <a:rPr lang="ru-RU" b="1" dirty="0">
                <a:solidFill>
                  <a:schemeClr val="tx1"/>
                </a:solidFill>
                <a:latin typeface="Times New Roman" pitchFamily="18" charset="0"/>
                <a:cs typeface="Times New Roman" pitchFamily="18" charset="0"/>
              </a:rPr>
              <a:t>на мошенничество с использованием </a:t>
            </a:r>
            <a:r>
              <a:rPr lang="ru-RU" b="1" dirty="0" err="1">
                <a:solidFill>
                  <a:schemeClr val="tx1"/>
                </a:solidFill>
                <a:latin typeface="Times New Roman" pitchFamily="18" charset="0"/>
                <a:cs typeface="Times New Roman" pitchFamily="18" charset="0"/>
              </a:rPr>
              <a:t>дипфейка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Похоже </a:t>
            </a:r>
            <a:r>
              <a:rPr lang="ru-RU" b="1" dirty="0">
                <a:solidFill>
                  <a:schemeClr val="tx1"/>
                </a:solidFill>
                <a:latin typeface="Times New Roman" pitchFamily="18" charset="0"/>
                <a:cs typeface="Times New Roman" pitchFamily="18" charset="0"/>
              </a:rPr>
              <a:t>на мошенничество с использованием </a:t>
            </a:r>
            <a:r>
              <a:rPr lang="ru-RU" b="1" dirty="0" err="1">
                <a:solidFill>
                  <a:schemeClr val="tx1"/>
                </a:solidFill>
                <a:latin typeface="Times New Roman" pitchFamily="18" charset="0"/>
                <a:cs typeface="Times New Roman" pitchFamily="18" charset="0"/>
              </a:rPr>
              <a:t>кардинга</a:t>
            </a:r>
            <a:endParaRPr lang="ru-RU" b="1" dirty="0">
              <a:solidFill>
                <a:schemeClr val="tx1"/>
              </a:solidFill>
              <a:latin typeface="Times New Roman" pitchFamily="18" charset="0"/>
              <a:cs typeface="Times New Roman" pitchFamily="18" charset="0"/>
            </a:endParaRP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5320631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2</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200" dirty="0">
                <a:latin typeface="Times New Roman" pitchFamily="18" charset="0"/>
                <a:cs typeface="Times New Roman" pitchFamily="18" charset="0"/>
              </a:rPr>
              <a:t>Артём решил продать свой телефон, опубликовал объявление. Через некоторое время с ним связался молодой человек, который убеждал, что именно эту модель телефона искал, поэтому намерен его купить, но так как ехать далеко, то готов внести предоплату. Артём насторожился, когда услышал от потенциального покупателя просьбу продиктовать номер карты и срок ее действия. 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a:solidFill>
                  <a:schemeClr val="tx1"/>
                </a:solidFill>
                <a:latin typeface="Times New Roman" pitchFamily="18" charset="0"/>
                <a:cs typeface="Times New Roman" pitchFamily="18" charset="0"/>
              </a:rPr>
              <a:t>вишинга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a:solidFill>
                  <a:schemeClr val="tx1"/>
                </a:solidFill>
                <a:latin typeface="Times New Roman" pitchFamily="18" charset="0"/>
                <a:cs typeface="Times New Roman" pitchFamily="18" charset="0"/>
              </a:rPr>
              <a:t>смишинга</a:t>
            </a:r>
            <a:r>
              <a:rPr lang="ru-RU" b="1" dirty="0">
                <a:solidFill>
                  <a:schemeClr val="tx1"/>
                </a:solidFill>
                <a:latin typeface="Times New Roman" pitchFamily="18" charset="0"/>
                <a:cs typeface="Times New Roman" pitchFamily="18" charset="0"/>
              </a:rPr>
              <a:t> </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20119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59482" y="318014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24421073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3</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2200" dirty="0">
                <a:latin typeface="Times New Roman" pitchFamily="18" charset="0"/>
                <a:cs typeface="Times New Roman" pitchFamily="18" charset="0"/>
              </a:rPr>
              <a:t>Алевтине от родителей поздно вечером был зачислен денежный перевод на карту, ночью пришло уведомление от банка, о том, что карта заблокирована. Чтобы отменить блокировку, нужно было пройти по ссылке из сообщения. После перехода по ссылке телефон завис. Позже перезагрузился. Утром оказалось, что все деньги с карты исчезли.</a:t>
            </a:r>
          </a:p>
          <a:p>
            <a:pPr marL="0" indent="0" algn="just">
              <a:buNone/>
            </a:pPr>
            <a:r>
              <a:rPr lang="ru-RU" sz="2200" dirty="0">
                <a:latin typeface="Times New Roman" pitchFamily="18" charset="0"/>
                <a:cs typeface="Times New Roman" pitchFamily="18" charset="0"/>
              </a:rPr>
              <a:t>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smtClean="0">
                <a:solidFill>
                  <a:schemeClr val="tx1"/>
                </a:solidFill>
                <a:latin typeface="Times New Roman" pitchFamily="18" charset="0"/>
                <a:cs typeface="Times New Roman" pitchFamily="18" charset="0"/>
              </a:rPr>
              <a:t>скимминга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a:solidFill>
                  <a:schemeClr val="tx1"/>
                </a:solidFill>
                <a:latin typeface="Times New Roman" pitchFamily="18" charset="0"/>
                <a:cs typeface="Times New Roman" pitchFamily="18" charset="0"/>
              </a:rPr>
              <a:t>смишинга</a:t>
            </a:r>
            <a:r>
              <a:rPr lang="ru-RU" b="1" dirty="0">
                <a:solidFill>
                  <a:schemeClr val="tx1"/>
                </a:solidFill>
                <a:latin typeface="Times New Roman" pitchFamily="18" charset="0"/>
                <a:cs typeface="Times New Roman" pitchFamily="18" charset="0"/>
              </a:rPr>
              <a:t> </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21297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14079159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4</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2200" dirty="0">
                <a:latin typeface="Times New Roman" pitchFamily="18" charset="0"/>
                <a:cs typeface="Times New Roman" pitchFamily="18" charset="0"/>
              </a:rPr>
              <a:t>Владимиру позвонил незнакомец и сообщил, что  по ошибке отправил 30 т. рублей. Просит перевести их на счет, который сейчас продиктует. Владимир положил трубку, проверил баланс карты. Деньги действительно поступили. При повторном звонке незнакомец предлагает вознаграждение 3т</a:t>
            </a:r>
            <a:r>
              <a:rPr lang="ru-RU" sz="2200" dirty="0" smtClean="0">
                <a:latin typeface="Times New Roman" pitchFamily="18" charset="0"/>
                <a:cs typeface="Times New Roman" pitchFamily="18" charset="0"/>
              </a:rPr>
              <a:t>. рублей</a:t>
            </a:r>
            <a:r>
              <a:rPr lang="ru-RU" sz="2200" dirty="0">
                <a:latin typeface="Times New Roman" pitchFamily="18" charset="0"/>
                <a:cs typeface="Times New Roman" pitchFamily="18" charset="0"/>
              </a:rPr>
              <a:t>, а остальные </a:t>
            </a:r>
            <a:r>
              <a:rPr lang="ru-RU" sz="2200" dirty="0" smtClean="0">
                <a:latin typeface="Times New Roman" pitchFamily="18" charset="0"/>
                <a:cs typeface="Times New Roman" pitchFamily="18" charset="0"/>
              </a:rPr>
              <a:t>27т. рублей просит </a:t>
            </a:r>
            <a:r>
              <a:rPr lang="ru-RU" sz="2200" dirty="0">
                <a:latin typeface="Times New Roman" pitchFamily="18" charset="0"/>
                <a:cs typeface="Times New Roman" pitchFamily="18" charset="0"/>
              </a:rPr>
              <a:t>перевести ему на карту.</a:t>
            </a:r>
          </a:p>
          <a:p>
            <a:pPr marL="0" indent="0">
              <a:buNone/>
            </a:pPr>
            <a:r>
              <a:rPr lang="ru-RU" sz="2200" dirty="0">
                <a:latin typeface="Times New Roman" pitchFamily="18" charset="0"/>
                <a:cs typeface="Times New Roman" pitchFamily="18" charset="0"/>
              </a:rPr>
              <a:t>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smtClean="0">
                <a:solidFill>
                  <a:schemeClr val="tx1"/>
                </a:solidFill>
                <a:latin typeface="Times New Roman" pitchFamily="18" charset="0"/>
                <a:cs typeface="Times New Roman" pitchFamily="18" charset="0"/>
              </a:rPr>
              <a:t>дропперства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smtClean="0">
                <a:solidFill>
                  <a:schemeClr val="tx1"/>
                </a:solidFill>
                <a:latin typeface="Times New Roman" pitchFamily="18" charset="0"/>
                <a:cs typeface="Times New Roman" pitchFamily="18" charset="0"/>
              </a:rPr>
              <a:t>фишинга</a:t>
            </a:r>
            <a:r>
              <a:rPr lang="ru-RU" b="1" dirty="0" smtClean="0">
                <a:solidFill>
                  <a:schemeClr val="tx1"/>
                </a:solidFill>
                <a:latin typeface="Times New Roman" pitchFamily="18" charset="0"/>
                <a:cs typeface="Times New Roman" pitchFamily="18" charset="0"/>
              </a:rPr>
              <a:t> и каперства </a:t>
            </a:r>
            <a:endParaRPr lang="ru-RU" b="1" dirty="0">
              <a:solidFill>
                <a:schemeClr val="tx1"/>
              </a:solidFill>
              <a:latin typeface="Times New Roman" pitchFamily="18" charset="0"/>
              <a:cs typeface="Times New Roman" pitchFamily="18" charset="0"/>
            </a:endParaRP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185545"/>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202231"/>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4657411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5</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200" dirty="0" smtClean="0">
                <a:latin typeface="Times New Roman" pitchFamily="18" charset="0"/>
                <a:cs typeface="Times New Roman" pitchFamily="18" charset="0"/>
              </a:rPr>
              <a:t>Алёна Михайловна, тётя Оксаны,  рассказала девушке, что переписывается с иностранцем Джоном, у него серьёзные намерения, в скором времени приедет знакомиться с её родственниками. Осталось дождаться разрешения его ситуации с вступлением в наследство. Позже она попросила помощи в открытии  счета для денежного перевода за границу Джону. Оксана заподозрила неладное. Мошенничество ли это, если да, то как называется?</a:t>
            </a:r>
            <a:endParaRPr lang="ru-RU" sz="2200" dirty="0">
              <a:latin typeface="Times New Roman" pitchFamily="18" charset="0"/>
              <a:cs typeface="Times New Roman" pitchFamily="18" charset="0"/>
            </a:endParaRP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с использованием </a:t>
            </a:r>
            <a:r>
              <a:rPr lang="ru-RU" b="1" dirty="0" err="1" smtClean="0">
                <a:solidFill>
                  <a:schemeClr val="tx1"/>
                </a:solidFill>
                <a:latin typeface="Times New Roman" pitchFamily="18" charset="0"/>
                <a:cs typeface="Times New Roman" pitchFamily="18" charset="0"/>
              </a:rPr>
              <a:t>снифферинга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smtClean="0">
                <a:solidFill>
                  <a:schemeClr val="tx1"/>
                </a:solidFill>
                <a:latin typeface="Times New Roman" pitchFamily="18" charset="0"/>
                <a:cs typeface="Times New Roman" pitchFamily="18" charset="0"/>
              </a:rPr>
              <a:t>нигерийских писем</a:t>
            </a:r>
            <a:endParaRPr lang="ru-RU" b="1" dirty="0">
              <a:solidFill>
                <a:schemeClr val="tx1"/>
              </a:solidFill>
              <a:latin typeface="Times New Roman" pitchFamily="18" charset="0"/>
              <a:cs typeface="Times New Roman" pitchFamily="18" charset="0"/>
            </a:endParaRP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411594" y="320119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2329865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88400" y="260648"/>
            <a:ext cx="8229600" cy="1143000"/>
          </a:xfrm>
        </p:spPr>
        <p:txBody>
          <a:bodyPr>
            <a:normAutofit/>
          </a:bodyPr>
          <a:lstStyle/>
          <a:p>
            <a:r>
              <a:rPr lang="ru-RU" sz="3600" dirty="0" smtClean="0">
                <a:latin typeface="Arial Black" pitchFamily="34" charset="0"/>
              </a:rPr>
              <a:t>Правила игры</a:t>
            </a:r>
            <a:endParaRPr lang="ru-RU" sz="3600" dirty="0">
              <a:latin typeface="Arial Black" pitchFamily="34" charset="0"/>
            </a:endParaRPr>
          </a:p>
        </p:txBody>
      </p:sp>
      <p:sp>
        <p:nvSpPr>
          <p:cNvPr id="3" name="Объект 2"/>
          <p:cNvSpPr>
            <a:spLocks noGrp="1"/>
          </p:cNvSpPr>
          <p:nvPr>
            <p:ph idx="1"/>
          </p:nvPr>
        </p:nvSpPr>
        <p:spPr>
          <a:xfrm>
            <a:off x="251520" y="1391129"/>
            <a:ext cx="2314600" cy="5069160"/>
          </a:xfrm>
        </p:spPr>
        <p:txBody>
          <a:bodyPr>
            <a:normAutofit/>
          </a:bodyPr>
          <a:lstStyle/>
          <a:p>
            <a:r>
              <a:rPr lang="ru-RU" sz="2400" dirty="0" smtClean="0"/>
              <a:t>Разминка - 3 вопроса(не оценивается</a:t>
            </a:r>
          </a:p>
          <a:p>
            <a:pPr algn="just"/>
            <a:r>
              <a:rPr lang="ru-RU" sz="2400" dirty="0" smtClean="0"/>
              <a:t>2 раунда по 5 вопросов. </a:t>
            </a:r>
            <a:r>
              <a:rPr lang="ru-RU" sz="2400" dirty="0" smtClean="0"/>
              <a:t>  30 </a:t>
            </a:r>
            <a:r>
              <a:rPr lang="ru-RU" sz="2400" dirty="0" smtClean="0"/>
              <a:t>секунд на обсуждение</a:t>
            </a:r>
          </a:p>
          <a:p>
            <a:r>
              <a:rPr lang="ru-RU" sz="2400" dirty="0" smtClean="0"/>
              <a:t>В 3 раунд</a:t>
            </a:r>
            <a:r>
              <a:rPr lang="ru-RU" sz="2400" dirty="0"/>
              <a:t>е</a:t>
            </a:r>
            <a:r>
              <a:rPr lang="ru-RU" sz="2400" dirty="0" smtClean="0"/>
              <a:t> 5 вопросов по 1 минуте на обсуждение </a:t>
            </a:r>
          </a:p>
          <a:p>
            <a:endParaRPr lang="ru-RU" sz="2400" dirty="0"/>
          </a:p>
        </p:txBody>
      </p:sp>
      <p:sp>
        <p:nvSpPr>
          <p:cNvPr id="4" name="Прямоугольник 3"/>
          <p:cNvSpPr/>
          <p:nvPr/>
        </p:nvSpPr>
        <p:spPr>
          <a:xfrm>
            <a:off x="6292753" y="1347652"/>
            <a:ext cx="2520280" cy="4893647"/>
          </a:xfrm>
          <a:prstGeom prst="rect">
            <a:avLst/>
          </a:prstGeom>
        </p:spPr>
        <p:txBody>
          <a:bodyPr wrap="square">
            <a:spAutoFit/>
          </a:bodyPr>
          <a:lstStyle/>
          <a:p>
            <a:pPr marL="342900" lvl="0" indent="-342900">
              <a:spcBef>
                <a:spcPct val="20000"/>
              </a:spcBef>
              <a:buFont typeface="Arial" pitchFamily="34" charset="0"/>
              <a:buChar char="•"/>
            </a:pPr>
            <a:r>
              <a:rPr lang="ru-RU" sz="2400" dirty="0" smtClean="0">
                <a:solidFill>
                  <a:prstClr val="black"/>
                </a:solidFill>
              </a:rPr>
              <a:t>Засчитывается один </a:t>
            </a:r>
            <a:r>
              <a:rPr lang="ru-RU" sz="2400" dirty="0" smtClean="0">
                <a:solidFill>
                  <a:prstClr val="black"/>
                </a:solidFill>
              </a:rPr>
              <a:t>ответ</a:t>
            </a:r>
            <a:endParaRPr lang="ru-RU" sz="2400" dirty="0">
              <a:solidFill>
                <a:prstClr val="black"/>
              </a:solidFill>
            </a:endParaRPr>
          </a:p>
          <a:p>
            <a:pPr marL="342900" lvl="0" indent="-342900">
              <a:spcBef>
                <a:spcPct val="20000"/>
              </a:spcBef>
              <a:buFont typeface="Arial" pitchFamily="34" charset="0"/>
              <a:buChar char="•"/>
            </a:pPr>
            <a:endParaRPr lang="ru-RU" sz="2400" dirty="0" smtClean="0">
              <a:solidFill>
                <a:prstClr val="black"/>
              </a:solidFill>
            </a:endParaRPr>
          </a:p>
          <a:p>
            <a:pPr marL="342900" lvl="0" indent="-342900">
              <a:spcBef>
                <a:spcPct val="20000"/>
              </a:spcBef>
              <a:buFont typeface="Arial" pitchFamily="34" charset="0"/>
              <a:buChar char="•"/>
            </a:pPr>
            <a:r>
              <a:rPr lang="ru-RU" sz="2400" dirty="0" smtClean="0">
                <a:solidFill>
                  <a:prstClr val="black"/>
                </a:solidFill>
              </a:rPr>
              <a:t>Запрет пользоваться гаджетами</a:t>
            </a:r>
          </a:p>
          <a:p>
            <a:pPr marL="342900" lvl="0" indent="-342900">
              <a:spcBef>
                <a:spcPct val="20000"/>
              </a:spcBef>
              <a:buFont typeface="Arial" pitchFamily="34" charset="0"/>
              <a:buChar char="•"/>
            </a:pPr>
            <a:endParaRPr lang="ru-RU" sz="2400" dirty="0" smtClean="0">
              <a:solidFill>
                <a:prstClr val="black"/>
              </a:solidFill>
            </a:endParaRPr>
          </a:p>
          <a:p>
            <a:pPr marL="342900" lvl="0" indent="-342900">
              <a:spcBef>
                <a:spcPct val="20000"/>
              </a:spcBef>
              <a:buFont typeface="Arial" pitchFamily="34" charset="0"/>
              <a:buChar char="•"/>
            </a:pPr>
            <a:r>
              <a:rPr lang="ru-RU" sz="2400" dirty="0" smtClean="0">
                <a:solidFill>
                  <a:prstClr val="black"/>
                </a:solidFill>
              </a:rPr>
              <a:t>Бланк </a:t>
            </a:r>
            <a:r>
              <a:rPr lang="ru-RU" sz="2400" dirty="0">
                <a:solidFill>
                  <a:prstClr val="black"/>
                </a:solidFill>
              </a:rPr>
              <a:t>с ответами проверяется в конце раунда</a:t>
            </a:r>
          </a:p>
          <a:p>
            <a:pPr marL="342900" lvl="0" indent="-342900">
              <a:spcBef>
                <a:spcPct val="20000"/>
              </a:spcBef>
              <a:buFont typeface="Arial" pitchFamily="34" charset="0"/>
              <a:buChar char="•"/>
            </a:pPr>
            <a:endParaRPr lang="ru-RU" sz="2400" dirty="0">
              <a:solidFill>
                <a:prstClr val="black"/>
              </a:solidFill>
            </a:endParaRPr>
          </a:p>
        </p:txBody>
      </p:sp>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47814">
            <a:off x="3776074" y="2293177"/>
            <a:ext cx="1597767" cy="15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80810" y="2780928"/>
            <a:ext cx="763398" cy="763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79101" y="4287943"/>
            <a:ext cx="958201" cy="95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2"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1800" y="2879404"/>
            <a:ext cx="594446" cy="594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6" name="Picture 20"/>
          <p:cNvPicPr>
            <a:picLocks noChangeAspect="1" noChangeArrowheads="1"/>
          </p:cNvPicPr>
          <p:nvPr/>
        </p:nvPicPr>
        <p:blipFill>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5745616" y="1700808"/>
            <a:ext cx="573390" cy="573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7" name="Picture 2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98178" y="4365104"/>
            <a:ext cx="668068" cy="668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20" name="Picture 24"/>
          <p:cNvPicPr>
            <a:picLocks noChangeAspect="1" noChangeArrowheads="1"/>
          </p:cNvPicPr>
          <p:nvPr/>
        </p:nvPicPr>
        <p:blipFill>
          <a:blip r:embed="rId9" cstate="print">
            <a:extLst>
              <a:ext uri="{BEBA8EAE-BF5A-486C-A8C5-ECC9F3942E4B}">
                <a14:imgProps xmlns:a14="http://schemas.microsoft.com/office/drawing/2010/main">
                  <a14:imgLayer r:embed="rId10">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698179" y="1693248"/>
            <a:ext cx="617530" cy="617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96638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Раунд 2 Уровень СРЕДНИЙ</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ОТВЕТЫ</a:t>
            </a: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Объект 6"/>
          <p:cNvSpPr>
            <a:spLocks noGrp="1"/>
          </p:cNvSpPr>
          <p:nvPr>
            <p:ph idx="1"/>
          </p:nvPr>
        </p:nvSpPr>
        <p:spPr>
          <a:xfrm>
            <a:off x="6228184" y="1628800"/>
            <a:ext cx="2458616" cy="4497363"/>
          </a:xfrm>
        </p:spPr>
        <p:txBody>
          <a:bodyPr/>
          <a:lstStyle/>
          <a:p>
            <a:endParaRPr lang="ru-RU"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29903"/>
            <a:ext cx="7843199" cy="3998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9060952"/>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1</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568952" cy="5361459"/>
          </a:xfrm>
        </p:spPr>
        <p:txBody>
          <a:bodyPr>
            <a:normAutofit/>
          </a:bodyPr>
          <a:lstStyle/>
          <a:p>
            <a:pPr marL="0" indent="0" algn="just">
              <a:buNone/>
            </a:pPr>
            <a:r>
              <a:rPr lang="ru-RU" sz="3000" dirty="0">
                <a:latin typeface="Times New Roman" pitchFamily="18" charset="0"/>
                <a:cs typeface="Times New Roman" pitchFamily="18" charset="0"/>
              </a:rPr>
              <a:t>Елена Фёдоровна получила видео от своего директора в выходной, в котором он сообщил, что попал в аварию и просил срочно перевести деньги на банковский счет. 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Вряд </a:t>
            </a:r>
            <a:r>
              <a:rPr lang="ru-RU" b="1" dirty="0">
                <a:solidFill>
                  <a:schemeClr val="tx1"/>
                </a:solidFill>
                <a:latin typeface="Times New Roman" pitchFamily="18" charset="0"/>
                <a:cs typeface="Times New Roman" pitchFamily="18" charset="0"/>
              </a:rPr>
              <a:t>ли это мошенничество, видео убедительное</a:t>
            </a:r>
          </a:p>
        </p:txBody>
      </p:sp>
      <p:sp>
        <p:nvSpPr>
          <p:cNvPr id="10" name="Прямоугольник 9"/>
          <p:cNvSpPr/>
          <p:nvPr/>
        </p:nvSpPr>
        <p:spPr>
          <a:xfrm>
            <a:off x="3383868" y="3207084"/>
            <a:ext cx="2376264" cy="1590068"/>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Похоже </a:t>
            </a:r>
            <a:r>
              <a:rPr lang="ru-RU" b="1" dirty="0">
                <a:solidFill>
                  <a:schemeClr val="tx1"/>
                </a:solidFill>
                <a:latin typeface="Times New Roman" pitchFamily="18" charset="0"/>
                <a:cs typeface="Times New Roman" pitchFamily="18" charset="0"/>
              </a:rPr>
              <a:t>на мошенничество с использованием </a:t>
            </a:r>
            <a:r>
              <a:rPr lang="ru-RU" b="1" dirty="0" err="1">
                <a:solidFill>
                  <a:schemeClr val="tx1"/>
                </a:solidFill>
                <a:latin typeface="Times New Roman" pitchFamily="18" charset="0"/>
                <a:cs typeface="Times New Roman" pitchFamily="18" charset="0"/>
              </a:rPr>
              <a:t>дипфейка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Похоже </a:t>
            </a:r>
            <a:r>
              <a:rPr lang="ru-RU" b="1" dirty="0">
                <a:solidFill>
                  <a:schemeClr val="tx1"/>
                </a:solidFill>
                <a:latin typeface="Times New Roman" pitchFamily="18" charset="0"/>
                <a:cs typeface="Times New Roman" pitchFamily="18" charset="0"/>
              </a:rPr>
              <a:t>на мошенничество с использованием </a:t>
            </a:r>
            <a:r>
              <a:rPr lang="ru-RU" b="1" dirty="0" err="1">
                <a:solidFill>
                  <a:schemeClr val="tx1"/>
                </a:solidFill>
                <a:latin typeface="Times New Roman" pitchFamily="18" charset="0"/>
                <a:cs typeface="Times New Roman" pitchFamily="18" charset="0"/>
              </a:rPr>
              <a:t>кардинга</a:t>
            </a:r>
            <a:endParaRPr lang="ru-RU" b="1" dirty="0">
              <a:solidFill>
                <a:schemeClr val="tx1"/>
              </a:solidFill>
              <a:latin typeface="Times New Roman" pitchFamily="18" charset="0"/>
              <a:cs typeface="Times New Roman" pitchFamily="18" charset="0"/>
            </a:endParaRP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82060" y="320223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a:solidFill>
                  <a:srgbClr val="7A0000"/>
                </a:solidFill>
              </a:rPr>
              <a:t>Искусственный интеллект </a:t>
            </a:r>
            <a:r>
              <a:rPr lang="ru-RU" dirty="0" smtClean="0">
                <a:solidFill>
                  <a:srgbClr val="7A0000"/>
                </a:solidFill>
              </a:rPr>
              <a:t>может анализировать </a:t>
            </a:r>
            <a:r>
              <a:rPr lang="ru-RU" dirty="0">
                <a:solidFill>
                  <a:srgbClr val="7A0000"/>
                </a:solidFill>
              </a:rPr>
              <a:t>черты лица, движения, голос и </a:t>
            </a:r>
            <a:r>
              <a:rPr lang="ru-RU" dirty="0" smtClean="0">
                <a:solidFill>
                  <a:srgbClr val="7A0000"/>
                </a:solidFill>
              </a:rPr>
              <a:t>создать </a:t>
            </a:r>
            <a:r>
              <a:rPr lang="ru-RU" b="1" dirty="0" err="1">
                <a:solidFill>
                  <a:srgbClr val="7A0000"/>
                </a:solidFill>
              </a:rPr>
              <a:t>дипфейк</a:t>
            </a:r>
            <a:r>
              <a:rPr lang="ru-RU" dirty="0">
                <a:solidFill>
                  <a:srgbClr val="7A0000"/>
                </a:solidFill>
              </a:rPr>
              <a:t> — цифровой образ, максимально похожий на свой </a:t>
            </a:r>
            <a:r>
              <a:rPr lang="ru-RU" dirty="0" smtClean="0">
                <a:solidFill>
                  <a:srgbClr val="7A0000"/>
                </a:solidFill>
              </a:rPr>
              <a:t>прототип. Подделку </a:t>
            </a:r>
            <a:r>
              <a:rPr lang="ru-RU" dirty="0">
                <a:solidFill>
                  <a:srgbClr val="7A0000"/>
                </a:solidFill>
              </a:rPr>
              <a:t>можно распознать по некоторым признакам: монотонному голосу, несвойственной человеку мимике или интонациям, дефектам звука и изображения.</a:t>
            </a:r>
          </a:p>
        </p:txBody>
      </p:sp>
    </p:spTree>
    <p:extLst>
      <p:ext uri="{BB962C8B-B14F-4D97-AF65-F5344CB8AC3E}">
        <p14:creationId xmlns:p14="http://schemas.microsoft.com/office/powerpoint/2010/main" val="24527284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2</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200" dirty="0">
                <a:latin typeface="Times New Roman" pitchFamily="18" charset="0"/>
                <a:cs typeface="Times New Roman" pitchFamily="18" charset="0"/>
              </a:rPr>
              <a:t>Артём решил продать свой телефон, опубликовал объявление. Через некоторое время с ним связался молодой человек, который убеждал, что именно эту модель телефона искал, поэтому намерен его купить, но так как ехать далеко, то готов внести предоплату. Артём насторожился, когда услышал от потенциального покупателя просьбу продиктовать номер карты и срок ее действия. Мошенничество ли это, если да, то как </a:t>
            </a:r>
            <a:r>
              <a:rPr lang="ru-RU" sz="2200" dirty="0" smtClean="0">
                <a:latin typeface="Times New Roman" pitchFamily="18" charset="0"/>
                <a:cs typeface="Times New Roman" pitchFamily="18" charset="0"/>
              </a:rPr>
              <a:t>называется?</a:t>
            </a:r>
            <a:endParaRPr lang="ru-RU" sz="2200" dirty="0">
              <a:latin typeface="Times New Roman" pitchFamily="18" charset="0"/>
              <a:cs typeface="Times New Roman" pitchFamily="18" charset="0"/>
            </a:endParaRP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a:solidFill>
                  <a:schemeClr val="tx1"/>
                </a:solidFill>
                <a:latin typeface="Times New Roman" pitchFamily="18" charset="0"/>
                <a:cs typeface="Times New Roman" pitchFamily="18" charset="0"/>
              </a:rPr>
              <a:t>вишинга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a:solidFill>
                  <a:schemeClr val="tx1"/>
                </a:solidFill>
                <a:latin typeface="Times New Roman" pitchFamily="18" charset="0"/>
                <a:cs typeface="Times New Roman" pitchFamily="18" charset="0"/>
              </a:rPr>
              <a:t>смишинга</a:t>
            </a:r>
            <a:r>
              <a:rPr lang="ru-RU" b="1" dirty="0">
                <a:solidFill>
                  <a:schemeClr val="tx1"/>
                </a:solidFill>
                <a:latin typeface="Times New Roman" pitchFamily="18" charset="0"/>
                <a:cs typeface="Times New Roman" pitchFamily="18" charset="0"/>
              </a:rPr>
              <a:t> </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18523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59482"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err="1">
                <a:solidFill>
                  <a:srgbClr val="7A0000"/>
                </a:solidFill>
              </a:rPr>
              <a:t>Vishing</a:t>
            </a:r>
            <a:r>
              <a:rPr lang="ru-RU" dirty="0">
                <a:solidFill>
                  <a:srgbClr val="7A0000"/>
                </a:solidFill>
              </a:rPr>
              <a:t> — </a:t>
            </a:r>
            <a:r>
              <a:rPr lang="ru-RU" dirty="0" smtClean="0">
                <a:solidFill>
                  <a:srgbClr val="7A0000"/>
                </a:solidFill>
              </a:rPr>
              <a:t>«</a:t>
            </a:r>
            <a:r>
              <a:rPr lang="ru-RU" b="1" dirty="0">
                <a:solidFill>
                  <a:srgbClr val="7A0000"/>
                </a:solidFill>
              </a:rPr>
              <a:t>голосовой </a:t>
            </a:r>
            <a:r>
              <a:rPr lang="ru-RU" dirty="0" err="1">
                <a:solidFill>
                  <a:srgbClr val="7A0000"/>
                </a:solidFill>
              </a:rPr>
              <a:t>фишинг</a:t>
            </a:r>
            <a:r>
              <a:rPr lang="ru-RU" dirty="0">
                <a:solidFill>
                  <a:srgbClr val="7A0000"/>
                </a:solidFill>
              </a:rPr>
              <a:t>». </a:t>
            </a:r>
            <a:r>
              <a:rPr lang="ru-RU" dirty="0" smtClean="0">
                <a:solidFill>
                  <a:srgbClr val="7A0000"/>
                </a:solidFill>
              </a:rPr>
              <a:t>Цель </a:t>
            </a:r>
            <a:r>
              <a:rPr lang="ru-RU" dirty="0">
                <a:solidFill>
                  <a:srgbClr val="7A0000"/>
                </a:solidFill>
              </a:rPr>
              <a:t>— узнать данные жертвы: номер карты, код из смс, данные паспорта, пароль от </a:t>
            </a:r>
            <a:r>
              <a:rPr lang="ru-RU" dirty="0" err="1">
                <a:solidFill>
                  <a:srgbClr val="7A0000"/>
                </a:solidFill>
              </a:rPr>
              <a:t>соцсети</a:t>
            </a:r>
            <a:r>
              <a:rPr lang="ru-RU" dirty="0">
                <a:solidFill>
                  <a:srgbClr val="7A0000"/>
                </a:solidFill>
              </a:rPr>
              <a:t>. Или с помощью методов социальной инженерии уговорить человека перевести деньги на счет мошенника.</a:t>
            </a:r>
          </a:p>
        </p:txBody>
      </p:sp>
    </p:spTree>
    <p:extLst>
      <p:ext uri="{BB962C8B-B14F-4D97-AF65-F5344CB8AC3E}">
        <p14:creationId xmlns:p14="http://schemas.microsoft.com/office/powerpoint/2010/main" val="30034177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3</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2200" dirty="0">
                <a:latin typeface="Times New Roman" pitchFamily="18" charset="0"/>
                <a:cs typeface="Times New Roman" pitchFamily="18" charset="0"/>
              </a:rPr>
              <a:t>Алевтине от родителей поздно вечером был зачислен денежный перевод на карту, ночью пришло уведомление от банка, о том, что карта заблокирована. Чтобы отменить блокировку, нужно было пройти по ссылке из сообщения. После перехода по ссылке телефон завис. Позже перезагрузился. Утром оказалось, что все деньги с карты исчезли.</a:t>
            </a:r>
          </a:p>
          <a:p>
            <a:pPr marL="0" indent="0">
              <a:buNone/>
            </a:pPr>
            <a:r>
              <a:rPr lang="ru-RU" sz="2200" dirty="0">
                <a:latin typeface="Times New Roman" pitchFamily="18" charset="0"/>
                <a:cs typeface="Times New Roman" pitchFamily="18" charset="0"/>
              </a:rPr>
              <a:t>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smtClean="0">
                <a:solidFill>
                  <a:schemeClr val="tx1"/>
                </a:solidFill>
                <a:latin typeface="Times New Roman" pitchFamily="18" charset="0"/>
                <a:cs typeface="Times New Roman" pitchFamily="18" charset="0"/>
              </a:rPr>
              <a:t>скимминга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a:solidFill>
                  <a:schemeClr val="tx1"/>
                </a:solidFill>
                <a:latin typeface="Times New Roman" pitchFamily="18" charset="0"/>
                <a:cs typeface="Times New Roman" pitchFamily="18" charset="0"/>
              </a:rPr>
              <a:t>смишинга</a:t>
            </a:r>
            <a:r>
              <a:rPr lang="ru-RU" b="1" dirty="0">
                <a:solidFill>
                  <a:schemeClr val="tx1"/>
                </a:solidFill>
                <a:latin typeface="Times New Roman" pitchFamily="18" charset="0"/>
                <a:cs typeface="Times New Roman" pitchFamily="18" charset="0"/>
              </a:rPr>
              <a:t> </a:t>
            </a: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207810"/>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ru-RU" dirty="0" err="1" smtClean="0">
                <a:solidFill>
                  <a:srgbClr val="7A0000"/>
                </a:solidFill>
              </a:rPr>
              <a:t>Смишинг</a:t>
            </a:r>
            <a:r>
              <a:rPr lang="ru-RU" dirty="0" smtClean="0">
                <a:solidFill>
                  <a:srgbClr val="7A0000"/>
                </a:solidFill>
              </a:rPr>
              <a:t> </a:t>
            </a:r>
            <a:r>
              <a:rPr lang="ru-RU" dirty="0">
                <a:solidFill>
                  <a:srgbClr val="7A0000"/>
                </a:solidFill>
              </a:rPr>
              <a:t>— это тот же </a:t>
            </a:r>
            <a:r>
              <a:rPr lang="ru-RU" dirty="0" err="1">
                <a:solidFill>
                  <a:srgbClr val="7A0000"/>
                </a:solidFill>
              </a:rPr>
              <a:t>фишинг</a:t>
            </a:r>
            <a:r>
              <a:rPr lang="ru-RU" dirty="0">
                <a:solidFill>
                  <a:srgbClr val="7A0000"/>
                </a:solidFill>
              </a:rPr>
              <a:t>, но распространяющийся не по электронной почте, а </a:t>
            </a:r>
            <a:r>
              <a:rPr lang="ru-RU" b="1" dirty="0">
                <a:solidFill>
                  <a:srgbClr val="7A0000"/>
                </a:solidFill>
              </a:rPr>
              <a:t>через </a:t>
            </a:r>
            <a:r>
              <a:rPr lang="ru-RU" b="1" dirty="0" smtClean="0">
                <a:solidFill>
                  <a:srgbClr val="7A0000"/>
                </a:solidFill>
              </a:rPr>
              <a:t>SMS </a:t>
            </a:r>
            <a:r>
              <a:rPr lang="ru-RU" dirty="0" smtClean="0">
                <a:solidFill>
                  <a:srgbClr val="7A0000"/>
                </a:solidFill>
              </a:rPr>
              <a:t>с содержанием, как </a:t>
            </a:r>
            <a:r>
              <a:rPr lang="ru-RU" dirty="0">
                <a:solidFill>
                  <a:srgbClr val="7A0000"/>
                </a:solidFill>
              </a:rPr>
              <a:t>правило, о какой-нибудь выдуманной проблеме: застрявшей посылке, неоплаченном счете или заблокированном аккаунте. Чтобы решить проблему, нужно перейти по ссылке. </a:t>
            </a:r>
            <a:r>
              <a:rPr lang="ru-RU" dirty="0" smtClean="0">
                <a:solidFill>
                  <a:srgbClr val="7A0000"/>
                </a:solidFill>
              </a:rPr>
              <a:t>Там либо вредоносное ПО, либо сайт.</a:t>
            </a:r>
            <a:endParaRPr lang="ru-RU" dirty="0">
              <a:solidFill>
                <a:srgbClr val="7A0000"/>
              </a:solidFill>
            </a:endParaRPr>
          </a:p>
        </p:txBody>
      </p:sp>
    </p:spTree>
    <p:extLst>
      <p:ext uri="{BB962C8B-B14F-4D97-AF65-F5344CB8AC3E}">
        <p14:creationId xmlns:p14="http://schemas.microsoft.com/office/powerpoint/2010/main" val="18717558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4</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200" dirty="0">
                <a:latin typeface="Times New Roman" pitchFamily="18" charset="0"/>
                <a:cs typeface="Times New Roman" pitchFamily="18" charset="0"/>
              </a:rPr>
              <a:t>Владимиру позвонил незнакомец и сообщил, что  по ошибке отправил 30 т. рублей. Просит перевести их на счет, который сейчас продиктует. Владимир положил трубку, проверил баланс карты. Деньги действительно поступили. При повторном звонке незнакомец предлагает вознаграждение 3т</a:t>
            </a:r>
            <a:r>
              <a:rPr lang="ru-RU" sz="2200" dirty="0" smtClean="0">
                <a:latin typeface="Times New Roman" pitchFamily="18" charset="0"/>
                <a:cs typeface="Times New Roman" pitchFamily="18" charset="0"/>
              </a:rPr>
              <a:t>. рублей</a:t>
            </a:r>
            <a:r>
              <a:rPr lang="ru-RU" sz="2200" dirty="0">
                <a:latin typeface="Times New Roman" pitchFamily="18" charset="0"/>
                <a:cs typeface="Times New Roman" pitchFamily="18" charset="0"/>
              </a:rPr>
              <a:t>, а остальные </a:t>
            </a:r>
            <a:r>
              <a:rPr lang="ru-RU" sz="2200" dirty="0" smtClean="0">
                <a:latin typeface="Times New Roman" pitchFamily="18" charset="0"/>
                <a:cs typeface="Times New Roman" pitchFamily="18" charset="0"/>
              </a:rPr>
              <a:t>27т. рублей просит </a:t>
            </a:r>
            <a:r>
              <a:rPr lang="ru-RU" sz="2200" dirty="0">
                <a:latin typeface="Times New Roman" pitchFamily="18" charset="0"/>
                <a:cs typeface="Times New Roman" pitchFamily="18" charset="0"/>
              </a:rPr>
              <a:t>перевести ему на карту.</a:t>
            </a:r>
          </a:p>
          <a:p>
            <a:pPr marL="0" indent="0">
              <a:buNone/>
            </a:pPr>
            <a:r>
              <a:rPr lang="ru-RU" sz="2200" dirty="0">
                <a:latin typeface="Times New Roman" pitchFamily="18" charset="0"/>
                <a:cs typeface="Times New Roman" pitchFamily="18" charset="0"/>
              </a:rPr>
              <a:t>Мошенничество ли это, если да, то как называется?</a:t>
            </a: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smtClean="0">
                <a:solidFill>
                  <a:schemeClr val="tx1"/>
                </a:solidFill>
                <a:latin typeface="Times New Roman" pitchFamily="18" charset="0"/>
                <a:cs typeface="Times New Roman" pitchFamily="18" charset="0"/>
              </a:rPr>
              <a:t>дропперства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err="1" smtClean="0">
                <a:solidFill>
                  <a:schemeClr val="tx1"/>
                </a:solidFill>
                <a:latin typeface="Times New Roman" pitchFamily="18" charset="0"/>
                <a:cs typeface="Times New Roman" pitchFamily="18" charset="0"/>
              </a:rPr>
              <a:t>фишинга</a:t>
            </a:r>
            <a:r>
              <a:rPr lang="ru-RU" b="1" dirty="0" smtClean="0">
                <a:solidFill>
                  <a:schemeClr val="tx1"/>
                </a:solidFill>
                <a:latin typeface="Times New Roman" pitchFamily="18" charset="0"/>
                <a:cs typeface="Times New Roman" pitchFamily="18" charset="0"/>
              </a:rPr>
              <a:t> и каперства </a:t>
            </a:r>
            <a:endParaRPr lang="ru-RU" b="1" dirty="0">
              <a:solidFill>
                <a:schemeClr val="tx1"/>
              </a:solidFill>
              <a:latin typeface="Times New Roman" pitchFamily="18" charset="0"/>
              <a:cs typeface="Times New Roman" pitchFamily="18" charset="0"/>
            </a:endParaRP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83868" y="3219412"/>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21297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3" name="Скругленный прямоугольник 12"/>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ru-RU" dirty="0" smtClean="0">
                <a:solidFill>
                  <a:srgbClr val="7A0000"/>
                </a:solidFill>
              </a:rPr>
              <a:t>Человек </a:t>
            </a:r>
            <a:r>
              <a:rPr lang="ru-RU" dirty="0">
                <a:solidFill>
                  <a:srgbClr val="7A0000"/>
                </a:solidFill>
              </a:rPr>
              <a:t>мог специально отправить </a:t>
            </a:r>
            <a:r>
              <a:rPr lang="ru-RU" dirty="0" smtClean="0">
                <a:solidFill>
                  <a:srgbClr val="7A0000"/>
                </a:solidFill>
              </a:rPr>
              <a:t>деньги</a:t>
            </a:r>
            <a:r>
              <a:rPr lang="ru-RU" dirty="0">
                <a:solidFill>
                  <a:srgbClr val="7A0000"/>
                </a:solidFill>
              </a:rPr>
              <a:t>, чтобы: </a:t>
            </a:r>
            <a:r>
              <a:rPr lang="ru-RU" dirty="0" smtClean="0">
                <a:solidFill>
                  <a:srgbClr val="7A0000"/>
                </a:solidFill>
              </a:rPr>
              <a:t>1) попросить </a:t>
            </a:r>
            <a:r>
              <a:rPr lang="ru-RU" dirty="0">
                <a:solidFill>
                  <a:srgbClr val="7A0000"/>
                </a:solidFill>
              </a:rPr>
              <a:t>вернуть деньги назад, а потом постараться взыскать эту сумму повторно через банк; </a:t>
            </a:r>
            <a:r>
              <a:rPr lang="ru-RU" dirty="0" smtClean="0">
                <a:solidFill>
                  <a:srgbClr val="7A0000"/>
                </a:solidFill>
              </a:rPr>
              <a:t>2) попросить </a:t>
            </a:r>
            <a:r>
              <a:rPr lang="ru-RU" dirty="0">
                <a:solidFill>
                  <a:srgbClr val="7A0000"/>
                </a:solidFill>
              </a:rPr>
              <a:t>перевести их на другой номер счета, привлекая </a:t>
            </a:r>
            <a:r>
              <a:rPr lang="ru-RU" dirty="0" smtClean="0">
                <a:solidFill>
                  <a:srgbClr val="7A0000"/>
                </a:solidFill>
              </a:rPr>
              <a:t>к </a:t>
            </a:r>
            <a:r>
              <a:rPr lang="ru-RU" dirty="0">
                <a:solidFill>
                  <a:srgbClr val="7A0000"/>
                </a:solidFill>
              </a:rPr>
              <a:t>схеме отмывания </a:t>
            </a:r>
            <a:r>
              <a:rPr lang="ru-RU" dirty="0" smtClean="0">
                <a:solidFill>
                  <a:srgbClr val="7A0000"/>
                </a:solidFill>
              </a:rPr>
              <a:t>денег. </a:t>
            </a:r>
            <a:r>
              <a:rPr lang="ru-RU" dirty="0" err="1" smtClean="0">
                <a:solidFill>
                  <a:srgbClr val="7A0000"/>
                </a:solidFill>
              </a:rPr>
              <a:t>Дропперы</a:t>
            </a:r>
            <a:r>
              <a:rPr lang="ru-RU" dirty="0" smtClean="0">
                <a:solidFill>
                  <a:srgbClr val="7A0000"/>
                </a:solidFill>
              </a:rPr>
              <a:t> помогают мошенникам выводить похищенные средства (</a:t>
            </a:r>
            <a:r>
              <a:rPr lang="ru-RU" b="1" dirty="0" smtClean="0">
                <a:solidFill>
                  <a:srgbClr val="7A0000"/>
                </a:solidFill>
              </a:rPr>
              <a:t>уголовно </a:t>
            </a:r>
            <a:r>
              <a:rPr lang="ru-RU" dirty="0" smtClean="0">
                <a:solidFill>
                  <a:srgbClr val="7A0000"/>
                </a:solidFill>
              </a:rPr>
              <a:t>наказуемо)</a:t>
            </a:r>
            <a:endParaRPr lang="ru-RU" dirty="0">
              <a:solidFill>
                <a:srgbClr val="7A0000"/>
              </a:solidFill>
            </a:endParaRPr>
          </a:p>
        </p:txBody>
      </p:sp>
      <p:pic>
        <p:nvPicPr>
          <p:cNvPr id="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70816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5</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200" dirty="0" smtClean="0">
                <a:latin typeface="Times New Roman" pitchFamily="18" charset="0"/>
                <a:cs typeface="Times New Roman" pitchFamily="18" charset="0"/>
              </a:rPr>
              <a:t>Алёна Михайловна, тётя Оксаны,  рассказала девушке, что переписывается с иностранцем Джоном, у него серьёзные намерения, в скором времени приедет знакомиться с её родственниками. Осталось дождаться разрешения его ситуации с вступлением в наследство. Позже она попросила помощи в открытии  счета для денежного перевода за границу Джону. Оксана заподозрила неладное. Мошенничество ли это, если да, то как называется?</a:t>
            </a:r>
            <a:endParaRPr lang="ru-RU" sz="2200" dirty="0">
              <a:latin typeface="Times New Roman" pitchFamily="18" charset="0"/>
              <a:cs typeface="Times New Roman" pitchFamily="18" charset="0"/>
            </a:endParaRPr>
          </a:p>
        </p:txBody>
      </p:sp>
      <p:sp>
        <p:nvSpPr>
          <p:cNvPr id="3" name="Прямоугольник 2"/>
          <p:cNvSpPr/>
          <p:nvPr/>
        </p:nvSpPr>
        <p:spPr>
          <a:xfrm>
            <a:off x="467544" y="3212976"/>
            <a:ext cx="2520280" cy="1584176"/>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itchFamily="18" charset="0"/>
                <a:cs typeface="Times New Roman" pitchFamily="18" charset="0"/>
              </a:rPr>
              <a:t>Не похоже на мошенничество</a:t>
            </a:r>
          </a:p>
        </p:txBody>
      </p:sp>
      <p:sp>
        <p:nvSpPr>
          <p:cNvPr id="10" name="Прямоугольник 9"/>
          <p:cNvSpPr/>
          <p:nvPr/>
        </p:nvSpPr>
        <p:spPr>
          <a:xfrm>
            <a:off x="3383868" y="3207084"/>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с использованием </a:t>
            </a:r>
            <a:r>
              <a:rPr lang="ru-RU" b="1" dirty="0" err="1" smtClean="0">
                <a:solidFill>
                  <a:schemeClr val="tx1"/>
                </a:solidFill>
                <a:latin typeface="Times New Roman" pitchFamily="18" charset="0"/>
                <a:cs typeface="Times New Roman" pitchFamily="18" charset="0"/>
              </a:rPr>
              <a:t>снифферинга</a:t>
            </a:r>
            <a:endParaRPr lang="ru-RU"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6178541" y="3201192"/>
            <a:ext cx="2520280" cy="1584176"/>
          </a:xfrm>
          <a:prstGeom prst="rect">
            <a:avLst/>
          </a:prstGeom>
          <a:solidFill>
            <a:srgbClr val="00DE64"/>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Мошенничество </a:t>
            </a:r>
            <a:r>
              <a:rPr lang="ru-RU" b="1" dirty="0">
                <a:solidFill>
                  <a:schemeClr val="tx1"/>
                </a:solidFill>
                <a:latin typeface="Times New Roman" pitchFamily="18" charset="0"/>
                <a:cs typeface="Times New Roman" pitchFamily="18" charset="0"/>
              </a:rPr>
              <a:t>с использованием </a:t>
            </a:r>
            <a:r>
              <a:rPr lang="ru-RU" b="1" dirty="0" smtClean="0">
                <a:solidFill>
                  <a:schemeClr val="tx1"/>
                </a:solidFill>
                <a:latin typeface="Times New Roman" pitchFamily="18" charset="0"/>
                <a:cs typeface="Times New Roman" pitchFamily="18" charset="0"/>
              </a:rPr>
              <a:t>нигерийских писем</a:t>
            </a:r>
            <a:endParaRPr lang="ru-RU" b="1" dirty="0">
              <a:solidFill>
                <a:schemeClr val="tx1"/>
              </a:solidFill>
              <a:latin typeface="Times New Roman" pitchFamily="18" charset="0"/>
              <a:cs typeface="Times New Roman" pitchFamily="18" charset="0"/>
            </a:endParaRPr>
          </a:p>
        </p:txBody>
      </p:sp>
      <p:sp>
        <p:nvSpPr>
          <p:cNvPr id="9" name="Блок-схема: узел 8"/>
          <p:cNvSpPr/>
          <p:nvPr/>
        </p:nvSpPr>
        <p:spPr>
          <a:xfrm>
            <a:off x="474440" y="3184506"/>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1</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1" name="Блок-схема: узел 10"/>
          <p:cNvSpPr/>
          <p:nvPr/>
        </p:nvSpPr>
        <p:spPr>
          <a:xfrm>
            <a:off x="3365565" y="3196835"/>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2</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sp>
        <p:nvSpPr>
          <p:cNvPr id="12" name="Блок-схема: узел 11"/>
          <p:cNvSpPr/>
          <p:nvPr/>
        </p:nvSpPr>
        <p:spPr>
          <a:xfrm>
            <a:off x="6178541" y="3190629"/>
            <a:ext cx="425152" cy="388510"/>
          </a:xfrm>
          <a:prstGeom prst="flowChartConnector">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b="1" dirty="0" smtClean="0">
                <a:effectLst>
                  <a:glow rad="63500">
                    <a:schemeClr val="accent3">
                      <a:satMod val="175000"/>
                      <a:alpha val="40000"/>
                    </a:schemeClr>
                  </a:glow>
                </a:effectLst>
                <a:latin typeface="Times New Roman" pitchFamily="18" charset="0"/>
                <a:cs typeface="Times New Roman" pitchFamily="18" charset="0"/>
              </a:rPr>
              <a:t>3</a:t>
            </a:r>
            <a:endParaRPr lang="ru-RU" b="1" dirty="0">
              <a:effectLst>
                <a:glow rad="63500">
                  <a:schemeClr val="accent3">
                    <a:satMod val="175000"/>
                    <a:alpha val="40000"/>
                  </a:schemeClr>
                </a:glow>
              </a:effectLst>
              <a:latin typeface="Times New Roman" pitchFamily="18" charset="0"/>
              <a:cs typeface="Times New Roman"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75" y="5157192"/>
            <a:ext cx="1189906" cy="1353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1499363" y="5022091"/>
            <a:ext cx="7019006" cy="156987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ru-RU" dirty="0" smtClean="0">
                <a:solidFill>
                  <a:srgbClr val="7A0000"/>
                </a:solidFill>
              </a:rPr>
              <a:t>Схему </a:t>
            </a:r>
            <a:r>
              <a:rPr lang="ru-RU" dirty="0">
                <a:solidFill>
                  <a:srgbClr val="7A0000"/>
                </a:solidFill>
              </a:rPr>
              <a:t>изобрели в </a:t>
            </a:r>
            <a:r>
              <a:rPr lang="ru-RU" dirty="0" smtClean="0">
                <a:solidFill>
                  <a:srgbClr val="7A0000"/>
                </a:solidFill>
              </a:rPr>
              <a:t>Нигерии в </a:t>
            </a:r>
            <a:r>
              <a:rPr lang="ru-RU" dirty="0">
                <a:solidFill>
                  <a:srgbClr val="7A0000"/>
                </a:solidFill>
              </a:rPr>
              <a:t>1980-х годах</a:t>
            </a:r>
            <a:r>
              <a:rPr lang="ru-RU" dirty="0" smtClean="0">
                <a:solidFill>
                  <a:srgbClr val="7A0000"/>
                </a:solidFill>
              </a:rPr>
              <a:t>. Мошенники в письмах рассказывают разные истории об одном </a:t>
            </a:r>
            <a:r>
              <a:rPr lang="ru-RU" dirty="0">
                <a:solidFill>
                  <a:srgbClr val="7A0000"/>
                </a:solidFill>
              </a:rPr>
              <a:t>— нужна помощь, чтобы провернуть многомиллионную сделку. За оказание такой помощи </a:t>
            </a:r>
            <a:r>
              <a:rPr lang="ru-RU" dirty="0" smtClean="0">
                <a:solidFill>
                  <a:srgbClr val="7A0000"/>
                </a:solidFill>
              </a:rPr>
              <a:t>обещают </a:t>
            </a:r>
            <a:r>
              <a:rPr lang="ru-RU" dirty="0">
                <a:solidFill>
                  <a:srgbClr val="7A0000"/>
                </a:solidFill>
              </a:rPr>
              <a:t>большой процент, а потом у тех, кто поверил в обещания, выманивают средства — якобы на какие-то сборы, пошлины или оформление бумаг</a:t>
            </a:r>
            <a:r>
              <a:rPr lang="ru-RU" dirty="0" smtClean="0">
                <a:solidFill>
                  <a:srgbClr val="7A0000"/>
                </a:solidFill>
              </a:rPr>
              <a:t>.</a:t>
            </a:r>
            <a:endParaRPr lang="ru-RU" dirty="0">
              <a:solidFill>
                <a:srgbClr val="7A0000"/>
              </a:solidFill>
            </a:endParaRPr>
          </a:p>
        </p:txBody>
      </p:sp>
    </p:spTree>
    <p:extLst>
      <p:ext uri="{BB962C8B-B14F-4D97-AF65-F5344CB8AC3E}">
        <p14:creationId xmlns:p14="http://schemas.microsoft.com/office/powerpoint/2010/main" val="3033524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305685" y="116632"/>
            <a:ext cx="7730810" cy="165618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Раунд 3 </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Уровень ПРОДВИНУТЫЙ</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pic>
        <p:nvPicPr>
          <p:cNvPr id="11269" name="Picture 5"/>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691680" y="1124744"/>
            <a:ext cx="6900616" cy="4889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1902516"/>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1</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568952" cy="5361459"/>
          </a:xfrm>
        </p:spPr>
        <p:txBody>
          <a:bodyPr>
            <a:normAutofit/>
          </a:bodyPr>
          <a:lstStyle/>
          <a:p>
            <a:pPr marL="0" indent="0" algn="just">
              <a:buNone/>
            </a:pPr>
            <a:r>
              <a:rPr lang="ru-RU" sz="2800" dirty="0">
                <a:latin typeface="Times New Roman" pitchFamily="18" charset="0"/>
                <a:cs typeface="Times New Roman" pitchFamily="18" charset="0"/>
              </a:rPr>
              <a:t>Недавно Анна участвовала в онлайн-викторине и выиграла 5000 рублей. Ей пришло сообщение о том, что для получения выигрыша на карту, нужно оплатить комиссию за перевод— 50 рублей. Также она получила ссылку на страницу, где надо ввести все данные карты для оплаты. По этим же реквизитам должны начислить вознаграждение. Анна заподозрила, что это мошенники. Мошенничество ли это, если да, то как называется эта схема?</a:t>
            </a:r>
          </a:p>
        </p:txBody>
      </p:sp>
      <p:sp>
        <p:nvSpPr>
          <p:cNvPr id="10" name="Прямоугольник 9"/>
          <p:cNvSpPr/>
          <p:nvPr/>
        </p:nvSpPr>
        <p:spPr>
          <a:xfrm>
            <a:off x="3368305" y="4653136"/>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chemeClr val="tx1"/>
                </a:solidFill>
                <a:latin typeface="Times New Roman" pitchFamily="18" charset="0"/>
                <a:cs typeface="Times New Roman" pitchFamily="18" charset="0"/>
              </a:rPr>
              <a:t>?</a:t>
            </a:r>
            <a:endParaRPr lang="ru-RU" sz="4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6245816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2</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800" dirty="0">
                <a:latin typeface="Times New Roman" pitchFamily="18" charset="0"/>
                <a:cs typeface="Times New Roman" pitchFamily="18" charset="0"/>
              </a:rPr>
              <a:t>Андрею позвонил с неизвестного номера молодой человек, представился сотрудником компании оператора сотовой связи и сообщил, что у Андрея истекает срок действия договора на обслуживание сим-карты, которую вот-вот заблокируют. Для перезаключения договора без посещения офиса компании необходимо назвать код из СМС, которое он сейчас получил. Мошенничество ли это, если да, то как </a:t>
            </a:r>
            <a:r>
              <a:rPr lang="ru-RU" sz="2800" dirty="0" smtClean="0">
                <a:latin typeface="Times New Roman" pitchFamily="18" charset="0"/>
                <a:cs typeface="Times New Roman" pitchFamily="18" charset="0"/>
              </a:rPr>
              <a:t>называется эта схема?</a:t>
            </a:r>
            <a:endParaRPr lang="ru-RU" sz="2800" dirty="0">
              <a:latin typeface="Times New Roman" pitchFamily="18" charset="0"/>
              <a:cs typeface="Times New Roman" pitchFamily="18" charset="0"/>
            </a:endParaRPr>
          </a:p>
        </p:txBody>
      </p:sp>
      <p:sp>
        <p:nvSpPr>
          <p:cNvPr id="10" name="Прямоугольник 9"/>
          <p:cNvSpPr/>
          <p:nvPr/>
        </p:nvSpPr>
        <p:spPr>
          <a:xfrm>
            <a:off x="3385403" y="4653136"/>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chemeClr val="tx1"/>
                </a:solidFill>
                <a:latin typeface="Times New Roman" pitchFamily="18" charset="0"/>
                <a:cs typeface="Times New Roman" pitchFamily="18" charset="0"/>
              </a:rPr>
              <a:t>?</a:t>
            </a:r>
            <a:endParaRPr lang="ru-RU" sz="4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0937638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3</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800" dirty="0">
                <a:latin typeface="Times New Roman" pitchFamily="18" charset="0"/>
                <a:cs typeface="Times New Roman" pitchFamily="18" charset="0"/>
              </a:rPr>
              <a:t>Со счета Валерии стали регулярно списываться деньги за онлайн-покупки на одном из </a:t>
            </a:r>
            <a:r>
              <a:rPr lang="ru-RU" sz="2800" dirty="0" err="1">
                <a:latin typeface="Times New Roman" pitchFamily="18" charset="0"/>
                <a:cs typeface="Times New Roman" pitchFamily="18" charset="0"/>
              </a:rPr>
              <a:t>маркетплейсов</a:t>
            </a:r>
            <a:r>
              <a:rPr lang="ru-RU" sz="2800" dirty="0">
                <a:latin typeface="Times New Roman" pitchFamily="18" charset="0"/>
                <a:cs typeface="Times New Roman" pitchFamily="18" charset="0"/>
              </a:rPr>
              <a:t>, хотя банковская карта была при ней, на этом сайте она не регистрировалась. При обращении в отделение банка на просьбу сотрудника припомнить, кто мог узнать данные ее карты, она вспомнила, что передавала ее официанту в кафе для оплаты, так как терминал громоздкий. Мошенничество ли это, если да, то как называется эта схема?</a:t>
            </a:r>
          </a:p>
        </p:txBody>
      </p:sp>
      <p:sp>
        <p:nvSpPr>
          <p:cNvPr id="10" name="Прямоугольник 9"/>
          <p:cNvSpPr/>
          <p:nvPr/>
        </p:nvSpPr>
        <p:spPr>
          <a:xfrm>
            <a:off x="3385403" y="4653136"/>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chemeClr val="tx1"/>
                </a:solidFill>
                <a:latin typeface="Times New Roman" pitchFamily="18" charset="0"/>
                <a:cs typeface="Times New Roman" pitchFamily="18" charset="0"/>
              </a:rPr>
              <a:t>?</a:t>
            </a:r>
            <a:endParaRPr lang="ru-RU" sz="4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058490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Разминка</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pic>
        <p:nvPicPr>
          <p:cNvPr id="6153"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1418503"/>
            <a:ext cx="4572508" cy="4572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Объект 6"/>
          <p:cNvSpPr>
            <a:spLocks noGrp="1"/>
          </p:cNvSpPr>
          <p:nvPr>
            <p:ph idx="1"/>
          </p:nvPr>
        </p:nvSpPr>
        <p:spPr>
          <a:xfrm>
            <a:off x="6228184" y="1628800"/>
            <a:ext cx="2458616" cy="4497363"/>
          </a:xfrm>
        </p:spPr>
        <p:txBody>
          <a:bodyPr/>
          <a:lstStyle/>
          <a:p>
            <a:endParaRPr lang="ru-RU" dirty="0"/>
          </a:p>
        </p:txBody>
      </p:sp>
    </p:spTree>
    <p:extLst>
      <p:ext uri="{BB962C8B-B14F-4D97-AF65-F5344CB8AC3E}">
        <p14:creationId xmlns:p14="http://schemas.microsoft.com/office/powerpoint/2010/main" val="1754356179"/>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4</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800" dirty="0">
                <a:latin typeface="Times New Roman" pitchFamily="18" charset="0"/>
                <a:cs typeface="Times New Roman" pitchFamily="18" charset="0"/>
              </a:rPr>
              <a:t>Глебу пришло сообщение в социальной сети от друга: «Привет, Глеб! Не выручишь деньгами до завтра? Баланс на телефоне отрицательный, а надо срочно связаться с родителями. Скинь 100р. на мой номер». Мошенничество ли это, если да, то как называется эта схема?</a:t>
            </a:r>
          </a:p>
        </p:txBody>
      </p:sp>
      <p:sp>
        <p:nvSpPr>
          <p:cNvPr id="10" name="Прямоугольник 9"/>
          <p:cNvSpPr/>
          <p:nvPr/>
        </p:nvSpPr>
        <p:spPr>
          <a:xfrm>
            <a:off x="3385403" y="4653136"/>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chemeClr val="tx1"/>
                </a:solidFill>
                <a:latin typeface="Times New Roman" pitchFamily="18" charset="0"/>
                <a:cs typeface="Times New Roman" pitchFamily="18" charset="0"/>
              </a:rPr>
              <a:t>?</a:t>
            </a:r>
            <a:endParaRPr lang="ru-RU" sz="4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9712261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5</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48270"/>
            <a:ext cx="8640960" cy="5361459"/>
          </a:xfrm>
        </p:spPr>
        <p:txBody>
          <a:bodyPr>
            <a:normAutofit fontScale="92500" lnSpcReduction="10000"/>
          </a:bodyPr>
          <a:lstStyle/>
          <a:p>
            <a:pPr marL="0" indent="0" algn="just">
              <a:buNone/>
            </a:pPr>
            <a:r>
              <a:rPr lang="ru-RU" sz="2800" dirty="0">
                <a:latin typeface="Times New Roman" pitchFamily="18" charset="0"/>
                <a:cs typeface="Times New Roman" pitchFamily="18" charset="0"/>
              </a:rPr>
              <a:t>Игорь оформил ипотеку на приобретение жилья в новостройке. Сумма стоимости приобретаемого жилья была размещена на  </a:t>
            </a:r>
            <a:r>
              <a:rPr lang="ru-RU" sz="2800" dirty="0" err="1">
                <a:latin typeface="Times New Roman" pitchFamily="18" charset="0"/>
                <a:cs typeface="Times New Roman" pitchFamily="18" charset="0"/>
              </a:rPr>
              <a:t>эскроу</a:t>
            </a:r>
            <a:r>
              <a:rPr lang="ru-RU" sz="2800" dirty="0">
                <a:latin typeface="Times New Roman" pitchFamily="18" charset="0"/>
                <a:cs typeface="Times New Roman" pitchFamily="18" charset="0"/>
              </a:rPr>
              <a:t>-счёте. Незадолго до введения объекта в эксплуатацию Игорю на сотовый телефон поступил звонок от представителя застройщика с сообщением, что на </a:t>
            </a:r>
            <a:r>
              <a:rPr lang="ru-RU" sz="2800" dirty="0" err="1">
                <a:latin typeface="Times New Roman" pitchFamily="18" charset="0"/>
                <a:cs typeface="Times New Roman" pitchFamily="18" charset="0"/>
              </a:rPr>
              <a:t>эскроу</a:t>
            </a:r>
            <a:r>
              <a:rPr lang="ru-RU" sz="2800" dirty="0">
                <a:latin typeface="Times New Roman" pitchFamily="18" charset="0"/>
                <a:cs typeface="Times New Roman" pitchFamily="18" charset="0"/>
              </a:rPr>
              <a:t>-счёте недостаточно средств, значит, договор участия в долевом строительстве может быть расторгнут. Если же перевести недостающую сумму на счет по указанным специальным реквизитам в ближайшее время, то ситуация будет разрешена, и Игорь получит ключи от своей квартиры в числе первых новосёлов. </a:t>
            </a:r>
          </a:p>
          <a:p>
            <a:pPr marL="0" indent="0" algn="just">
              <a:buNone/>
            </a:pPr>
            <a:r>
              <a:rPr lang="ru-RU" sz="2800" dirty="0">
                <a:latin typeface="Times New Roman" pitchFamily="18" charset="0"/>
                <a:cs typeface="Times New Roman" pitchFamily="18" charset="0"/>
              </a:rPr>
              <a:t>Одним предложением запишите, как следует поступить </a:t>
            </a:r>
            <a:r>
              <a:rPr lang="ru-RU" sz="2800" dirty="0" smtClean="0">
                <a:latin typeface="Times New Roman" pitchFamily="18" charset="0"/>
                <a:cs typeface="Times New Roman" pitchFamily="18" charset="0"/>
              </a:rPr>
              <a:t>Игорю. </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17279449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305685" y="116632"/>
            <a:ext cx="7730810" cy="165618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Раунд 3:	ОТВЕТЫ </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Уровень ПРОДВИНУТЫЙ</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Объект 6"/>
          <p:cNvSpPr>
            <a:spLocks noGrp="1"/>
          </p:cNvSpPr>
          <p:nvPr>
            <p:ph idx="1"/>
          </p:nvPr>
        </p:nvSpPr>
        <p:spPr>
          <a:xfrm>
            <a:off x="6228184" y="1628800"/>
            <a:ext cx="2458616" cy="4497363"/>
          </a:xfrm>
        </p:spPr>
        <p:txBody>
          <a:bodyPr/>
          <a:lstStyle/>
          <a:p>
            <a:endParaRPr lang="ru-RU" dirty="0"/>
          </a:p>
        </p:txBody>
      </p:sp>
      <p:pic>
        <p:nvPicPr>
          <p:cNvPr id="11269" name="Picture 5"/>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691680" y="1124744"/>
            <a:ext cx="6900616" cy="4889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3762081"/>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1</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800" dirty="0">
                <a:latin typeface="Times New Roman" pitchFamily="18" charset="0"/>
                <a:cs typeface="Times New Roman" pitchFamily="18" charset="0"/>
              </a:rPr>
              <a:t>Недавно Анна участвовала в онлайн-викторине и выиграла 5000 рублей. Ей пришло сообщение о том, что для получения выигрыша на карту, нужно оплатить комиссию за перевод— 50 рублей. Также она получила ссылку на страницу, где надо ввести все данные карты для оплаты. По этим же реквизитам должны начислить вознаграждение. Анна заподозрила, что это мошенники. Мошенничество ли это, если да, то как </a:t>
            </a:r>
            <a:r>
              <a:rPr lang="ru-RU" sz="2800" dirty="0" smtClean="0">
                <a:latin typeface="Times New Roman" pitchFamily="18" charset="0"/>
                <a:cs typeface="Times New Roman" pitchFamily="18" charset="0"/>
              </a:rPr>
              <a:t>называется </a:t>
            </a:r>
            <a:r>
              <a:rPr lang="ru-RU" sz="2800" dirty="0">
                <a:latin typeface="Times New Roman" pitchFamily="18" charset="0"/>
                <a:cs typeface="Times New Roman" pitchFamily="18" charset="0"/>
              </a:rPr>
              <a:t>эта схема?</a:t>
            </a:r>
          </a:p>
        </p:txBody>
      </p:sp>
      <p:sp>
        <p:nvSpPr>
          <p:cNvPr id="10" name="Прямоугольник 9"/>
          <p:cNvSpPr/>
          <p:nvPr/>
        </p:nvSpPr>
        <p:spPr>
          <a:xfrm>
            <a:off x="2496982" y="4654029"/>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err="1" smtClean="0">
                <a:solidFill>
                  <a:srgbClr val="C00000"/>
                </a:solidFill>
                <a:latin typeface="Times New Roman" pitchFamily="18" charset="0"/>
                <a:cs typeface="Times New Roman" pitchFamily="18" charset="0"/>
              </a:rPr>
              <a:t>Фишинг</a:t>
            </a:r>
            <a:r>
              <a:rPr lang="ru-RU" sz="2000" b="1" dirty="0" smtClean="0">
                <a:solidFill>
                  <a:srgbClr val="C00000"/>
                </a:solidFill>
                <a:latin typeface="Times New Roman" pitchFamily="18" charset="0"/>
                <a:cs typeface="Times New Roman" pitchFamily="18" charset="0"/>
              </a:rPr>
              <a:t> / беспроигрышный </a:t>
            </a:r>
            <a:r>
              <a:rPr lang="ru-RU" sz="2000" b="1" dirty="0" err="1" smtClean="0">
                <a:solidFill>
                  <a:srgbClr val="C00000"/>
                </a:solidFill>
                <a:latin typeface="Times New Roman" pitchFamily="18" charset="0"/>
                <a:cs typeface="Times New Roman" pitchFamily="18" charset="0"/>
              </a:rPr>
              <a:t>лохотрон</a:t>
            </a:r>
            <a:endParaRPr lang="ru-RU" sz="2000" b="1" dirty="0">
              <a:solidFill>
                <a:srgbClr val="C00000"/>
              </a:solidFill>
              <a:latin typeface="Times New Roman" pitchFamily="18" charset="0"/>
              <a:cs typeface="Times New Roman" pitchFamily="18" charset="0"/>
            </a:endParaRPr>
          </a:p>
        </p:txBody>
      </p:sp>
      <p:sp>
        <p:nvSpPr>
          <p:cNvPr id="3" name="Прямоугольник 2"/>
          <p:cNvSpPr/>
          <p:nvPr/>
        </p:nvSpPr>
        <p:spPr>
          <a:xfrm>
            <a:off x="2286000" y="2551837"/>
            <a:ext cx="4572000" cy="369332"/>
          </a:xfrm>
          <a:prstGeom prst="rect">
            <a:avLst/>
          </a:prstGeom>
        </p:spPr>
        <p:txBody>
          <a:bodyPr>
            <a:spAutoFit/>
          </a:bodyPr>
          <a:lstStyle/>
          <a:p>
            <a:endParaRPr lang="ru-RU" dirty="0"/>
          </a:p>
        </p:txBody>
      </p:sp>
      <p:sp>
        <p:nvSpPr>
          <p:cNvPr id="8" name="Скругленный прямоугольник 7"/>
          <p:cNvSpPr/>
          <p:nvPr/>
        </p:nvSpPr>
        <p:spPr>
          <a:xfrm>
            <a:off x="5220073" y="4306163"/>
            <a:ext cx="3298296" cy="228580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dirty="0" err="1">
                <a:solidFill>
                  <a:srgbClr val="7A0000"/>
                </a:solidFill>
              </a:rPr>
              <a:t>Фишинг</a:t>
            </a:r>
            <a:r>
              <a:rPr lang="ru-RU" dirty="0">
                <a:solidFill>
                  <a:srgbClr val="7A0000"/>
                </a:solidFill>
              </a:rPr>
              <a:t> (</a:t>
            </a:r>
            <a:r>
              <a:rPr lang="ru-RU" dirty="0" err="1">
                <a:solidFill>
                  <a:srgbClr val="7A0000"/>
                </a:solidFill>
              </a:rPr>
              <a:t>phishing</a:t>
            </a:r>
            <a:r>
              <a:rPr lang="ru-RU" dirty="0">
                <a:solidFill>
                  <a:srgbClr val="7A0000"/>
                </a:solidFill>
              </a:rPr>
              <a:t> от англ. </a:t>
            </a:r>
            <a:r>
              <a:rPr lang="ru-RU" dirty="0" err="1">
                <a:solidFill>
                  <a:srgbClr val="7A0000"/>
                </a:solidFill>
              </a:rPr>
              <a:t>fishing</a:t>
            </a:r>
            <a:r>
              <a:rPr lang="ru-RU" dirty="0">
                <a:solidFill>
                  <a:srgbClr val="7A0000"/>
                </a:solidFill>
              </a:rPr>
              <a:t> — рыбная ловля, закидывание удочки) — буквально </a:t>
            </a:r>
            <a:r>
              <a:rPr lang="ru-RU" b="1" dirty="0">
                <a:solidFill>
                  <a:srgbClr val="7A0000"/>
                </a:solidFill>
              </a:rPr>
              <a:t>выуживание </a:t>
            </a:r>
            <a:r>
              <a:rPr lang="ru-RU" dirty="0">
                <a:solidFill>
                  <a:srgbClr val="7A0000"/>
                </a:solidFill>
              </a:rPr>
              <a:t>реквизитов карты у ее держателя</a:t>
            </a:r>
            <a:r>
              <a:rPr lang="ru-RU" dirty="0" smtClean="0">
                <a:solidFill>
                  <a:srgbClr val="7A0000"/>
                </a:solidFill>
              </a:rPr>
              <a:t>.</a:t>
            </a:r>
            <a:endParaRPr lang="ru-RU" dirty="0">
              <a:solidFill>
                <a:srgbClr val="7A0000"/>
              </a:solidFill>
            </a:endParaRPr>
          </a:p>
        </p:txBody>
      </p:sp>
      <p:pic>
        <p:nvPicPr>
          <p:cNvPr id="16388" name="Picture 4" descr="Picture background"/>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4509120"/>
            <a:ext cx="2228694" cy="2228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658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2</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2800" dirty="0">
                <a:latin typeface="Times New Roman" pitchFamily="18" charset="0"/>
                <a:cs typeface="Times New Roman" pitchFamily="18" charset="0"/>
              </a:rPr>
              <a:t>Андрею позвонил с неизвестного номера молодой человек, представился сотрудником компании оператора сотовой связи и сообщил, что у Андрея истекает срок действия договора на обслуживание сим-карты, которую вот-вот заблокируют. Для перезаключения договора без посещения офиса компании необходимо назвать код из СМС, которое он сейчас получил. Мошенничество ли это, если да, то как называется эта схема?</a:t>
            </a:r>
          </a:p>
        </p:txBody>
      </p:sp>
      <p:sp>
        <p:nvSpPr>
          <p:cNvPr id="10" name="Прямоугольник 9"/>
          <p:cNvSpPr/>
          <p:nvPr/>
        </p:nvSpPr>
        <p:spPr>
          <a:xfrm>
            <a:off x="2480214" y="4653136"/>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err="1" smtClean="0">
                <a:solidFill>
                  <a:srgbClr val="C00000"/>
                </a:solidFill>
                <a:latin typeface="Times New Roman" pitchFamily="18" charset="0"/>
                <a:cs typeface="Times New Roman" pitchFamily="18" charset="0"/>
              </a:rPr>
              <a:t>Вишинг</a:t>
            </a:r>
            <a:endParaRPr lang="ru-RU" sz="4400" b="1" dirty="0">
              <a:solidFill>
                <a:srgbClr val="C00000"/>
              </a:solidFill>
              <a:latin typeface="Times New Roman" pitchFamily="18" charset="0"/>
              <a:cs typeface="Times New Roman" pitchFamily="18" charset="0"/>
            </a:endParaRPr>
          </a:p>
        </p:txBody>
      </p:sp>
      <p:pic>
        <p:nvPicPr>
          <p:cNvPr id="8" name="Picture 4" descr="Picture background"/>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4509120"/>
            <a:ext cx="2228694" cy="2228694"/>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5220073" y="4306163"/>
            <a:ext cx="3298296" cy="228580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sz="1400" dirty="0" smtClean="0">
                <a:solidFill>
                  <a:srgbClr val="7A0000"/>
                </a:solidFill>
              </a:rPr>
              <a:t>Можно настроить </a:t>
            </a:r>
            <a:r>
              <a:rPr lang="ru-RU" sz="1400" b="1" dirty="0" smtClean="0">
                <a:solidFill>
                  <a:srgbClr val="7A0000"/>
                </a:solidFill>
              </a:rPr>
              <a:t>блокировку</a:t>
            </a:r>
            <a:r>
              <a:rPr lang="ru-RU" sz="1400" dirty="0" smtClean="0">
                <a:solidFill>
                  <a:srgbClr val="7A0000"/>
                </a:solidFill>
              </a:rPr>
              <a:t> нежелательных звонков. Также важно </a:t>
            </a:r>
            <a:r>
              <a:rPr lang="ru-RU" sz="1400" dirty="0">
                <a:solidFill>
                  <a:srgbClr val="7A0000"/>
                </a:solidFill>
              </a:rPr>
              <a:t>уметь отделять сотрудников </a:t>
            </a:r>
            <a:r>
              <a:rPr lang="ru-RU" sz="1400" dirty="0" smtClean="0">
                <a:solidFill>
                  <a:srgbClr val="7A0000"/>
                </a:solidFill>
              </a:rPr>
              <a:t>компаний </a:t>
            </a:r>
            <a:r>
              <a:rPr lang="ru-RU" sz="1400" dirty="0">
                <a:solidFill>
                  <a:srgbClr val="7A0000"/>
                </a:solidFill>
              </a:rPr>
              <a:t>от мошенников. Достаточно попросить его назвать свою </a:t>
            </a:r>
            <a:r>
              <a:rPr lang="ru-RU" sz="1400" b="1" dirty="0">
                <a:solidFill>
                  <a:srgbClr val="7A0000"/>
                </a:solidFill>
              </a:rPr>
              <a:t>должность, </a:t>
            </a:r>
            <a:r>
              <a:rPr lang="ru-RU" sz="1400" b="1" dirty="0" smtClean="0">
                <a:solidFill>
                  <a:srgbClr val="7A0000"/>
                </a:solidFill>
              </a:rPr>
              <a:t>ФИО </a:t>
            </a:r>
            <a:r>
              <a:rPr lang="ru-RU" sz="1400" b="1" dirty="0">
                <a:solidFill>
                  <a:srgbClr val="7A0000"/>
                </a:solidFill>
              </a:rPr>
              <a:t>и адрес </a:t>
            </a:r>
            <a:r>
              <a:rPr lang="ru-RU" sz="1400" dirty="0" smtClean="0">
                <a:solidFill>
                  <a:srgbClr val="7A0000"/>
                </a:solidFill>
              </a:rPr>
              <a:t>компании. </a:t>
            </a:r>
            <a:r>
              <a:rPr lang="ru-RU" sz="1400" dirty="0">
                <a:solidFill>
                  <a:srgbClr val="7A0000"/>
                </a:solidFill>
              </a:rPr>
              <a:t>В 90 % случаев мошенник не сможет представить эту информацию без запинок</a:t>
            </a:r>
            <a:r>
              <a:rPr lang="ru-RU" sz="1400" dirty="0" smtClean="0">
                <a:solidFill>
                  <a:srgbClr val="7A0000"/>
                </a:solidFill>
              </a:rPr>
              <a:t>,. Либо предупредить, что </a:t>
            </a:r>
            <a:r>
              <a:rPr lang="ru-RU" sz="1400" b="1" dirty="0" smtClean="0">
                <a:solidFill>
                  <a:srgbClr val="7A0000"/>
                </a:solidFill>
              </a:rPr>
              <a:t>записываете </a:t>
            </a:r>
            <a:r>
              <a:rPr lang="ru-RU" sz="1400" dirty="0" smtClean="0">
                <a:solidFill>
                  <a:srgbClr val="7A0000"/>
                </a:solidFill>
              </a:rPr>
              <a:t>текущий разговор.</a:t>
            </a:r>
            <a:endParaRPr lang="ru-RU" sz="1400" dirty="0">
              <a:solidFill>
                <a:srgbClr val="7A0000"/>
              </a:solidFill>
            </a:endParaRPr>
          </a:p>
        </p:txBody>
      </p:sp>
    </p:spTree>
    <p:extLst>
      <p:ext uri="{BB962C8B-B14F-4D97-AF65-F5344CB8AC3E}">
        <p14:creationId xmlns:p14="http://schemas.microsoft.com/office/powerpoint/2010/main" val="14397565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3</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a:bodyPr>
          <a:lstStyle/>
          <a:p>
            <a:pPr marL="0" indent="0" algn="just">
              <a:buNone/>
            </a:pPr>
            <a:r>
              <a:rPr lang="ru-RU" sz="2800" dirty="0">
                <a:latin typeface="Times New Roman" pitchFamily="18" charset="0"/>
                <a:cs typeface="Times New Roman" pitchFamily="18" charset="0"/>
              </a:rPr>
              <a:t>Со счета Валерии стали регулярно списываться деньги за онлайн-покупки на одном из </a:t>
            </a:r>
            <a:r>
              <a:rPr lang="ru-RU" sz="2800" dirty="0" err="1">
                <a:latin typeface="Times New Roman" pitchFamily="18" charset="0"/>
                <a:cs typeface="Times New Roman" pitchFamily="18" charset="0"/>
              </a:rPr>
              <a:t>маркетплейсов</a:t>
            </a:r>
            <a:r>
              <a:rPr lang="ru-RU" sz="2800" dirty="0">
                <a:latin typeface="Times New Roman" pitchFamily="18" charset="0"/>
                <a:cs typeface="Times New Roman" pitchFamily="18" charset="0"/>
              </a:rPr>
              <a:t>, хотя банковская карта была при ней, на этом сайте она не регистрировалась. При обращении в отделение банка на просьбу сотрудника припомнить, кто мог узнать данные ее карты, она вспомнила, что передавала ее официанту в кафе для оплаты, так как терминал громоздкий. Мошенничество ли это, если да, то как называется эта схема?</a:t>
            </a:r>
          </a:p>
        </p:txBody>
      </p:sp>
      <p:sp>
        <p:nvSpPr>
          <p:cNvPr id="10" name="Прямоугольник 9"/>
          <p:cNvSpPr/>
          <p:nvPr/>
        </p:nvSpPr>
        <p:spPr>
          <a:xfrm>
            <a:off x="2480214" y="4653136"/>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err="1" smtClean="0">
                <a:solidFill>
                  <a:srgbClr val="C00000"/>
                </a:solidFill>
                <a:latin typeface="Times New Roman" pitchFamily="18" charset="0"/>
                <a:cs typeface="Times New Roman" pitchFamily="18" charset="0"/>
              </a:rPr>
              <a:t>Кардинг</a:t>
            </a:r>
            <a:endParaRPr lang="ru-RU" sz="4400" b="1" dirty="0">
              <a:solidFill>
                <a:srgbClr val="C00000"/>
              </a:solidFill>
              <a:latin typeface="Times New Roman" pitchFamily="18" charset="0"/>
              <a:cs typeface="Times New Roman" pitchFamily="18" charset="0"/>
            </a:endParaRPr>
          </a:p>
        </p:txBody>
      </p:sp>
      <p:pic>
        <p:nvPicPr>
          <p:cNvPr id="8" name="Picture 4" descr="Picture background"/>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4509120"/>
            <a:ext cx="2228694" cy="2228694"/>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5220073" y="4306163"/>
            <a:ext cx="3298296" cy="228580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sz="1600" dirty="0" err="1" smtClean="0">
                <a:solidFill>
                  <a:srgbClr val="7A0000"/>
                </a:solidFill>
              </a:rPr>
              <a:t>Кардинг</a:t>
            </a:r>
            <a:r>
              <a:rPr lang="ru-RU" sz="1600" dirty="0" smtClean="0">
                <a:solidFill>
                  <a:srgbClr val="7A0000"/>
                </a:solidFill>
              </a:rPr>
              <a:t> - мошеннические </a:t>
            </a:r>
            <a:r>
              <a:rPr lang="ru-RU" sz="1600" dirty="0">
                <a:solidFill>
                  <a:srgbClr val="7A0000"/>
                </a:solidFill>
              </a:rPr>
              <a:t>операции с платежными картами (реквизитами карт), </a:t>
            </a:r>
            <a:r>
              <a:rPr lang="ru-RU" sz="1600" dirty="0" smtClean="0">
                <a:solidFill>
                  <a:srgbClr val="7A0000"/>
                </a:solidFill>
              </a:rPr>
              <a:t>    </a:t>
            </a:r>
            <a:r>
              <a:rPr lang="ru-RU" sz="1600" b="1" dirty="0" smtClean="0">
                <a:solidFill>
                  <a:srgbClr val="7A0000"/>
                </a:solidFill>
              </a:rPr>
              <a:t>не </a:t>
            </a:r>
            <a:r>
              <a:rPr lang="ru-RU" sz="1600" b="1" dirty="0">
                <a:solidFill>
                  <a:srgbClr val="7A0000"/>
                </a:solidFill>
              </a:rPr>
              <a:t>одобренные </a:t>
            </a:r>
            <a:r>
              <a:rPr lang="ru-RU" sz="1600" dirty="0">
                <a:solidFill>
                  <a:srgbClr val="7A0000"/>
                </a:solidFill>
              </a:rPr>
              <a:t>держателем </a:t>
            </a:r>
            <a:r>
              <a:rPr lang="ru-RU" sz="1600" dirty="0" smtClean="0">
                <a:solidFill>
                  <a:srgbClr val="7A0000"/>
                </a:solidFill>
              </a:rPr>
              <a:t>карты: 1) Кража </a:t>
            </a:r>
            <a:r>
              <a:rPr lang="ru-RU" sz="1600" dirty="0">
                <a:solidFill>
                  <a:srgbClr val="7A0000"/>
                </a:solidFill>
              </a:rPr>
              <a:t>или незаконное получение карты, </a:t>
            </a:r>
            <a:r>
              <a:rPr lang="ru-RU" sz="1600" dirty="0" smtClean="0">
                <a:solidFill>
                  <a:srgbClr val="7A0000"/>
                </a:solidFill>
              </a:rPr>
              <a:t>2)Компрометация </a:t>
            </a:r>
            <a:r>
              <a:rPr lang="ru-RU" sz="1600" dirty="0">
                <a:solidFill>
                  <a:srgbClr val="7A0000"/>
                </a:solidFill>
              </a:rPr>
              <a:t>реквизитов карты для совершения операций CNP (без присутствия карты). </a:t>
            </a:r>
          </a:p>
        </p:txBody>
      </p:sp>
    </p:spTree>
    <p:extLst>
      <p:ext uri="{BB962C8B-B14F-4D97-AF65-F5344CB8AC3E}">
        <p14:creationId xmlns:p14="http://schemas.microsoft.com/office/powerpoint/2010/main" val="16680511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4</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712968" cy="5361459"/>
          </a:xfrm>
        </p:spPr>
        <p:txBody>
          <a:bodyPr>
            <a:normAutofit/>
          </a:bodyPr>
          <a:lstStyle/>
          <a:p>
            <a:pPr marL="0" indent="0" algn="just">
              <a:buNone/>
            </a:pPr>
            <a:r>
              <a:rPr lang="ru-RU" sz="2800" dirty="0" smtClean="0">
                <a:latin typeface="Times New Roman" pitchFamily="18" charset="0"/>
                <a:cs typeface="Times New Roman" pitchFamily="18" charset="0"/>
              </a:rPr>
              <a:t>Глебу пришло сообщение в социальной сети от друга: «Привет, Глеб! Не выручишь деньгами до завтра? Баланс на телефоне отрицательный, а надо срочно связаться с родителями. Скинь 100р. на мой номер». Мошенничество ли это, если да, то как называется эта схема?</a:t>
            </a:r>
            <a:endParaRPr lang="ru-RU" sz="2800" dirty="0">
              <a:latin typeface="Times New Roman" pitchFamily="18" charset="0"/>
              <a:cs typeface="Times New Roman" pitchFamily="18" charset="0"/>
            </a:endParaRPr>
          </a:p>
        </p:txBody>
      </p:sp>
      <p:sp>
        <p:nvSpPr>
          <p:cNvPr id="10" name="Прямоугольник 9"/>
          <p:cNvSpPr/>
          <p:nvPr/>
        </p:nvSpPr>
        <p:spPr>
          <a:xfrm>
            <a:off x="2411760" y="4655250"/>
            <a:ext cx="2376264" cy="1590068"/>
          </a:xfrm>
          <a:prstGeom prst="rect">
            <a:avLst/>
          </a:prstGeom>
          <a:solidFill>
            <a:schemeClr val="bg1"/>
          </a:solidFill>
          <a:ln w="38100" cmpd="db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C00000"/>
                </a:solidFill>
                <a:latin typeface="Times New Roman" pitchFamily="18" charset="0"/>
                <a:cs typeface="Times New Roman" pitchFamily="18" charset="0"/>
              </a:rPr>
              <a:t>Не мошенничество</a:t>
            </a:r>
            <a:endParaRPr lang="ru-RU" sz="2400" b="1" dirty="0">
              <a:solidFill>
                <a:srgbClr val="C00000"/>
              </a:solidFill>
              <a:latin typeface="Times New Roman" pitchFamily="18" charset="0"/>
              <a:cs typeface="Times New Roman" pitchFamily="18" charset="0"/>
            </a:endParaRPr>
          </a:p>
        </p:txBody>
      </p:sp>
      <p:sp>
        <p:nvSpPr>
          <p:cNvPr id="8" name="Скругленный прямоугольник 7"/>
          <p:cNvSpPr/>
          <p:nvPr/>
        </p:nvSpPr>
        <p:spPr>
          <a:xfrm>
            <a:off x="5220073" y="4306163"/>
            <a:ext cx="3298296" cy="228580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sz="1600" dirty="0" smtClean="0">
                <a:solidFill>
                  <a:srgbClr val="7A0000"/>
                </a:solidFill>
              </a:rPr>
              <a:t>Но</a:t>
            </a:r>
            <a:r>
              <a:rPr lang="ru-RU" sz="1600" dirty="0">
                <a:solidFill>
                  <a:srgbClr val="7A0000"/>
                </a:solidFill>
              </a:rPr>
              <a:t> если бы сообщение пришло с </a:t>
            </a:r>
            <a:r>
              <a:rPr lang="ru-RU" sz="1600" b="1" dirty="0">
                <a:solidFill>
                  <a:srgbClr val="7A0000"/>
                </a:solidFill>
              </a:rPr>
              <a:t>незнакомого номера </a:t>
            </a:r>
            <a:r>
              <a:rPr lang="ru-RU" sz="1600" dirty="0">
                <a:solidFill>
                  <a:srgbClr val="7A0000"/>
                </a:solidFill>
              </a:rPr>
              <a:t>или «друг» попросил скинуть деньги на неизвестный номер карты или счета, </a:t>
            </a:r>
            <a:r>
              <a:rPr lang="ru-RU" sz="1600" dirty="0" smtClean="0">
                <a:solidFill>
                  <a:srgbClr val="7A0000"/>
                </a:solidFill>
              </a:rPr>
              <a:t>опасения </a:t>
            </a:r>
            <a:r>
              <a:rPr lang="ru-RU" sz="1600" dirty="0">
                <a:solidFill>
                  <a:srgbClr val="7A0000"/>
                </a:solidFill>
              </a:rPr>
              <a:t>были бы оправданны. Обычно так действуют мошенники.</a:t>
            </a:r>
          </a:p>
        </p:txBody>
      </p:sp>
      <p:sp>
        <p:nvSpPr>
          <p:cNvPr id="9" name="Скругленный прямоугольник 8"/>
          <p:cNvSpPr/>
          <p:nvPr/>
        </p:nvSpPr>
        <p:spPr>
          <a:xfrm>
            <a:off x="0" y="3512349"/>
            <a:ext cx="2411760" cy="2868979"/>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ru-RU" sz="1600" dirty="0">
                <a:solidFill>
                  <a:srgbClr val="7A0000"/>
                </a:solidFill>
              </a:rPr>
              <a:t>В этой ситуации перевод отправится другу по </a:t>
            </a:r>
            <a:r>
              <a:rPr lang="ru-RU" sz="1600" dirty="0" smtClean="0">
                <a:solidFill>
                  <a:srgbClr val="7A0000"/>
                </a:solidFill>
              </a:rPr>
              <a:t>мобильному номеру</a:t>
            </a:r>
            <a:r>
              <a:rPr lang="ru-RU" sz="1600" dirty="0">
                <a:solidFill>
                  <a:srgbClr val="7A0000"/>
                </a:solidFill>
              </a:rPr>
              <a:t> из </a:t>
            </a:r>
            <a:r>
              <a:rPr lang="ru-RU" sz="1600" dirty="0" smtClean="0">
                <a:solidFill>
                  <a:srgbClr val="7A0000"/>
                </a:solidFill>
              </a:rPr>
              <a:t>списка контактов и зачислится </a:t>
            </a:r>
            <a:r>
              <a:rPr lang="ru-RU" sz="1600" dirty="0">
                <a:solidFill>
                  <a:srgbClr val="7A0000"/>
                </a:solidFill>
              </a:rPr>
              <a:t>на его карту, привязанную к этому номеру. Риск </a:t>
            </a:r>
            <a:r>
              <a:rPr lang="ru-RU" sz="1600" dirty="0" smtClean="0">
                <a:solidFill>
                  <a:srgbClr val="7A0000"/>
                </a:solidFill>
              </a:rPr>
              <a:t>минимален. </a:t>
            </a:r>
            <a:endParaRPr lang="ru-RU" sz="1600" dirty="0">
              <a:solidFill>
                <a:srgbClr val="7A0000"/>
              </a:solidFill>
            </a:endParaRPr>
          </a:p>
        </p:txBody>
      </p:sp>
    </p:spTree>
    <p:extLst>
      <p:ext uri="{BB962C8B-B14F-4D97-AF65-F5344CB8AC3E}">
        <p14:creationId xmlns:p14="http://schemas.microsoft.com/office/powerpoint/2010/main" val="40563010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Вопрос 5</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7" name="Объект 6"/>
          <p:cNvSpPr>
            <a:spLocks noGrp="1"/>
          </p:cNvSpPr>
          <p:nvPr>
            <p:ph idx="1"/>
          </p:nvPr>
        </p:nvSpPr>
        <p:spPr>
          <a:xfrm>
            <a:off x="251520" y="764704"/>
            <a:ext cx="8640960" cy="5361459"/>
          </a:xfrm>
        </p:spPr>
        <p:txBody>
          <a:bodyPr>
            <a:normAutofit fontScale="92500" lnSpcReduction="10000"/>
          </a:bodyPr>
          <a:lstStyle/>
          <a:p>
            <a:pPr marL="0" indent="0" algn="just">
              <a:buNone/>
            </a:pPr>
            <a:r>
              <a:rPr lang="ru-RU" sz="2800" dirty="0">
                <a:latin typeface="Times New Roman" pitchFamily="18" charset="0"/>
                <a:cs typeface="Times New Roman" pitchFamily="18" charset="0"/>
              </a:rPr>
              <a:t>Игорь оформил ипотеку на приобретение жилья в новостройке. Сумма стоимости приобретаемого жилья была размещена на  </a:t>
            </a:r>
            <a:r>
              <a:rPr lang="ru-RU" sz="2800" dirty="0" err="1">
                <a:latin typeface="Times New Roman" pitchFamily="18" charset="0"/>
                <a:cs typeface="Times New Roman" pitchFamily="18" charset="0"/>
              </a:rPr>
              <a:t>эскроу</a:t>
            </a:r>
            <a:r>
              <a:rPr lang="ru-RU" sz="2800" dirty="0">
                <a:latin typeface="Times New Roman" pitchFamily="18" charset="0"/>
                <a:cs typeface="Times New Roman" pitchFamily="18" charset="0"/>
              </a:rPr>
              <a:t>-счёте. Незадолго до введения объекта в эксплуатацию Игорю на сотовый телефон поступил звонок от представителя застройщика с сообщением, что на </a:t>
            </a:r>
            <a:r>
              <a:rPr lang="ru-RU" sz="2800" dirty="0" err="1">
                <a:latin typeface="Times New Roman" pitchFamily="18" charset="0"/>
                <a:cs typeface="Times New Roman" pitchFamily="18" charset="0"/>
              </a:rPr>
              <a:t>эскроу</a:t>
            </a:r>
            <a:r>
              <a:rPr lang="ru-RU" sz="2800" dirty="0">
                <a:latin typeface="Times New Roman" pitchFamily="18" charset="0"/>
                <a:cs typeface="Times New Roman" pitchFamily="18" charset="0"/>
              </a:rPr>
              <a:t>-счёте недостаточно средств, значит, договор участия в долевом строительстве может быть расторгнут. Если же перевести недостающую сумму на счет по указанным специальным реквизитам в ближайшее время, то ситуация будет разрешена, и Игорь получит ключи от своей квартиры в числе первых новосёлов. </a:t>
            </a:r>
          </a:p>
          <a:p>
            <a:pPr marL="0" indent="0" algn="just">
              <a:buNone/>
            </a:pPr>
            <a:r>
              <a:rPr lang="ru-RU" sz="2800" dirty="0">
                <a:latin typeface="Times New Roman" pitchFamily="18" charset="0"/>
                <a:cs typeface="Times New Roman" pitchFamily="18" charset="0"/>
              </a:rPr>
              <a:t>Одним предложением запишите, как следует поступить Игорю </a:t>
            </a:r>
          </a:p>
        </p:txBody>
      </p:sp>
      <p:sp>
        <p:nvSpPr>
          <p:cNvPr id="5" name="Прямоугольник 4"/>
          <p:cNvSpPr/>
          <p:nvPr/>
        </p:nvSpPr>
        <p:spPr>
          <a:xfrm>
            <a:off x="467544" y="5949280"/>
            <a:ext cx="8352928" cy="707886"/>
          </a:xfrm>
          <a:prstGeom prst="rect">
            <a:avLst/>
          </a:prstGeom>
        </p:spPr>
        <p:txBody>
          <a:bodyPr wrap="square">
            <a:spAutoFit/>
          </a:bodyPr>
          <a:lstStyle/>
          <a:p>
            <a:pPr lvl="0" algn="just">
              <a:spcBef>
                <a:spcPct val="20000"/>
              </a:spcBef>
            </a:pPr>
            <a:r>
              <a:rPr lang="ru-RU" sz="2000" b="1" dirty="0">
                <a:solidFill>
                  <a:srgbClr val="C00000"/>
                </a:solidFill>
                <a:latin typeface="Times New Roman" pitchFamily="18" charset="0"/>
                <a:cs typeface="Times New Roman" pitchFamily="18" charset="0"/>
              </a:rPr>
              <a:t>Ответ:    положить трубку и самостоятельно связаться с банком или представителем застройщика</a:t>
            </a:r>
          </a:p>
        </p:txBody>
      </p:sp>
    </p:spTree>
    <p:extLst>
      <p:ext uri="{BB962C8B-B14F-4D97-AF65-F5344CB8AC3E}">
        <p14:creationId xmlns:p14="http://schemas.microsoft.com/office/powerpoint/2010/main" val="38050308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305685" y="116632"/>
            <a:ext cx="7730810" cy="1656184"/>
          </a:xfrm>
          <a:effectLst>
            <a:glow rad="139700">
              <a:schemeClr val="accent3">
                <a:satMod val="175000"/>
                <a:alpha val="40000"/>
              </a:schemeClr>
            </a:glow>
          </a:effectLst>
        </p:spPr>
        <p:txBody>
          <a:bodyPr>
            <a:normAutofit/>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Объект 6"/>
          <p:cNvSpPr>
            <a:spLocks noGrp="1"/>
          </p:cNvSpPr>
          <p:nvPr>
            <p:ph idx="1"/>
          </p:nvPr>
        </p:nvSpPr>
        <p:spPr>
          <a:xfrm>
            <a:off x="1305685" y="1628800"/>
            <a:ext cx="7381115" cy="4497363"/>
          </a:xfrm>
        </p:spPr>
        <p:txBody>
          <a:bodyPr/>
          <a:lstStyle/>
          <a:p>
            <a:pPr marL="0" indent="0">
              <a:buNone/>
            </a:pPr>
            <a:r>
              <a:rPr lang="ru-RU" b="1" dirty="0">
                <a:latin typeface="Times New Roman" pitchFamily="18" charset="0"/>
                <a:cs typeface="Times New Roman" pitchFamily="18" charset="0"/>
              </a:rPr>
              <a:t>До встречи на других мероприятиях по финансовой грамотности! </a:t>
            </a:r>
          </a:p>
          <a:p>
            <a:endParaRPr lang="ru-RU" dirty="0"/>
          </a:p>
        </p:txBody>
      </p:sp>
      <p:pic>
        <p:nvPicPr>
          <p:cNvPr id="34818" name="Picture 2" descr="Picture background"/>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60032" y="2806869"/>
            <a:ext cx="3851647" cy="3851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2891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88640"/>
            <a:ext cx="7098328" cy="1647056"/>
          </a:xfrm>
          <a:effectLst>
            <a:glow rad="139700">
              <a:schemeClr val="accent3">
                <a:satMod val="175000"/>
                <a:alpha val="40000"/>
              </a:schemeClr>
            </a:glow>
          </a:effectLst>
        </p:spPr>
        <p:txBody>
          <a:bodyPr>
            <a:normAutofit/>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Источники информации:</a:t>
            </a: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a:xfrm>
            <a:off x="457200" y="1340768"/>
            <a:ext cx="8229600" cy="5400600"/>
          </a:xfrm>
        </p:spPr>
        <p:txBody>
          <a:bodyPr>
            <a:normAutofit fontScale="32500" lnSpcReduction="20000"/>
          </a:bodyPr>
          <a:lstStyle/>
          <a:p>
            <a:endParaRPr lang="ru-RU" dirty="0" smtClean="0"/>
          </a:p>
          <a:p>
            <a:pPr lvl="0"/>
            <a:r>
              <a:rPr lang="ru-RU" sz="4300" dirty="0"/>
              <a:t>«Верните мои деньги, но часть можете оставить себе»// </a:t>
            </a:r>
            <a:r>
              <a:rPr lang="ru-RU" sz="4300" u="sng" dirty="0">
                <a:hlinkClick r:id="rId3"/>
              </a:rPr>
              <a:t>https://fincult.info/rake/vernite-moi-dengi-no-chast-mozhete-ostavit-sebe/</a:t>
            </a:r>
            <a:r>
              <a:rPr lang="ru-RU" sz="4300" dirty="0"/>
              <a:t> </a:t>
            </a:r>
          </a:p>
          <a:p>
            <a:pPr lvl="0"/>
            <a:r>
              <a:rPr lang="ru-RU" sz="4300" dirty="0"/>
              <a:t>«Зарегистрируйте электронный кошелек и сделайте перевод»//</a:t>
            </a:r>
            <a:r>
              <a:rPr lang="ru-RU" sz="4300" u="sng" dirty="0">
                <a:hlinkClick r:id="rId4"/>
              </a:rPr>
              <a:t>https://fincult.info/rake/zaregistriruyte-elektronnyy-koshelek-i-sdelayte-perevod/</a:t>
            </a:r>
            <a:r>
              <a:rPr lang="ru-RU" sz="4300" dirty="0"/>
              <a:t> </a:t>
            </a:r>
          </a:p>
          <a:p>
            <a:pPr lvl="0"/>
            <a:r>
              <a:rPr lang="ru-RU" sz="4300" dirty="0"/>
              <a:t>«Как дольщику получить обратно свои деньги с </a:t>
            </a:r>
            <a:r>
              <a:rPr lang="ru-RU" sz="4300" dirty="0" err="1"/>
              <a:t>эскроу</a:t>
            </a:r>
            <a:r>
              <a:rPr lang="ru-RU" sz="4300" dirty="0"/>
              <a:t>-счета?»// </a:t>
            </a:r>
            <a:r>
              <a:rPr lang="ru-RU" sz="4300" u="sng" dirty="0">
                <a:hlinkClick r:id="rId5"/>
              </a:rPr>
              <a:t>https://aif.ru/realty/price/kak_dolshchiku_poluchit_obratno_svoi_dengi_so_scheta_eskrou</a:t>
            </a:r>
            <a:r>
              <a:rPr lang="ru-RU" sz="4300" dirty="0"/>
              <a:t> </a:t>
            </a:r>
          </a:p>
          <a:p>
            <a:pPr lvl="0"/>
            <a:r>
              <a:rPr lang="ru-RU" sz="4300" dirty="0"/>
              <a:t>«Как защитить детей от онлайн-мошенников»// </a:t>
            </a:r>
            <a:r>
              <a:rPr lang="ru-RU" sz="4300" u="sng" dirty="0">
                <a:hlinkClick r:id="rId6"/>
              </a:rPr>
              <a:t>https://fincult.info/article/kak-zashchitit-detey-ot-onlayn-moshennikov/</a:t>
            </a:r>
            <a:r>
              <a:rPr lang="ru-RU" sz="4300" dirty="0"/>
              <a:t> </a:t>
            </a:r>
          </a:p>
          <a:p>
            <a:pPr lvl="0"/>
            <a:r>
              <a:rPr lang="ru-RU" sz="4300" dirty="0" err="1"/>
              <a:t>Колескин</a:t>
            </a:r>
            <a:r>
              <a:rPr lang="ru-RU" sz="4300" dirty="0"/>
              <a:t> Д.В. «История развития мошенничества, современные виды мошенничества и способы борьбы с ними»// </a:t>
            </a:r>
            <a:r>
              <a:rPr lang="ru-RU" sz="4300" u="sng" dirty="0">
                <a:hlinkClick r:id="rId7"/>
              </a:rPr>
              <a:t>https://apni.ru/article/657-istoriya-razvitiya-moshennichestva-sovremennie</a:t>
            </a:r>
            <a:r>
              <a:rPr lang="ru-RU" sz="4300" dirty="0"/>
              <a:t> </a:t>
            </a:r>
          </a:p>
          <a:p>
            <a:pPr lvl="0"/>
            <a:r>
              <a:rPr lang="ru-RU" sz="4300" dirty="0"/>
              <a:t>«Кто такие </a:t>
            </a:r>
            <a:r>
              <a:rPr lang="ru-RU" sz="4300" dirty="0" err="1"/>
              <a:t>дропперы</a:t>
            </a:r>
            <a:r>
              <a:rPr lang="ru-RU" sz="4300" dirty="0"/>
              <a:t>, или Как не стать соучастником преступления»// </a:t>
            </a:r>
            <a:r>
              <a:rPr lang="ru-RU" sz="4300" u="sng" dirty="0">
                <a:hlinkClick r:id="rId8"/>
              </a:rPr>
              <a:t>https://fincult.info/article/kto-takie-droppery-ili-kak-ne-stat-souchastnikom-prestupleniya/</a:t>
            </a:r>
            <a:r>
              <a:rPr lang="ru-RU" sz="4300" dirty="0"/>
              <a:t> </a:t>
            </a:r>
          </a:p>
          <a:p>
            <a:pPr lvl="0"/>
            <a:r>
              <a:rPr lang="ru-RU" sz="4300" dirty="0"/>
              <a:t>Федосеева А. «</a:t>
            </a:r>
            <a:r>
              <a:rPr lang="ru-RU" sz="4300" dirty="0" err="1"/>
              <a:t>Кардинг</a:t>
            </a:r>
            <a:r>
              <a:rPr lang="ru-RU" sz="4300" dirty="0"/>
              <a:t>, </a:t>
            </a:r>
            <a:r>
              <a:rPr lang="ru-RU" sz="4300" dirty="0" err="1"/>
              <a:t>фишинг</a:t>
            </a:r>
            <a:r>
              <a:rPr lang="ru-RU" sz="4300" dirty="0"/>
              <a:t> и </a:t>
            </a:r>
            <a:r>
              <a:rPr lang="ru-RU" sz="4300" dirty="0" err="1"/>
              <a:t>скимминг</a:t>
            </a:r>
            <a:r>
              <a:rPr lang="ru-RU" sz="4300" dirty="0"/>
              <a:t>: что это и как защитить свои средства?»// </a:t>
            </a:r>
            <a:r>
              <a:rPr lang="ru-RU" sz="4300" u="sng" dirty="0">
                <a:hlinkClick r:id="rId9"/>
              </a:rPr>
              <a:t>https://rb.ru/story/carding/</a:t>
            </a:r>
            <a:endParaRPr lang="ru-RU" sz="4300" dirty="0"/>
          </a:p>
          <a:p>
            <a:pPr lvl="0"/>
            <a:r>
              <a:rPr lang="ru-RU" sz="4300" dirty="0"/>
              <a:t> «Мошенничество в интернете»// </a:t>
            </a:r>
            <a:r>
              <a:rPr lang="ru-RU" sz="4300" u="sng" dirty="0">
                <a:hlinkClick r:id="rId10"/>
              </a:rPr>
              <a:t>https://cisoclub.ru/moshenniki-v-internete/</a:t>
            </a:r>
            <a:r>
              <a:rPr lang="ru-RU" sz="4300" dirty="0"/>
              <a:t> </a:t>
            </a:r>
          </a:p>
          <a:p>
            <a:pPr lvl="0"/>
            <a:r>
              <a:rPr lang="ru-RU" sz="4300" dirty="0"/>
              <a:t>«Не классика. Мошенники придумали новую схему для дольщиков жилья»//</a:t>
            </a:r>
            <a:r>
              <a:rPr lang="ru-RU" sz="4300" u="sng" dirty="0">
                <a:hlinkClick r:id="rId11"/>
              </a:rPr>
              <a:t>https://vk.com/wall-17862264_2692485</a:t>
            </a:r>
            <a:endParaRPr lang="ru-RU" sz="4300" dirty="0"/>
          </a:p>
          <a:p>
            <a:pPr lvl="0"/>
            <a:r>
              <a:rPr lang="ru-RU" sz="4300" dirty="0"/>
              <a:t>«Популярные схемы мошенников: что нового придумали мастера обмана в 2024 году»// </a:t>
            </a:r>
            <a:r>
              <a:rPr lang="ru-RU" sz="4300" u="sng" dirty="0">
                <a:hlinkClick r:id="rId12"/>
              </a:rPr>
              <a:t>https://xn--80apaohbc3aw9e.xn--p1ai/article/populyarnye-shemy-moshennikov-chto-novogo-pridumali-mastera-obmana-v-2024-godu/</a:t>
            </a:r>
            <a:r>
              <a:rPr lang="ru-RU" sz="4300" dirty="0"/>
              <a:t> </a:t>
            </a:r>
          </a:p>
          <a:p>
            <a:pPr lvl="0"/>
            <a:r>
              <a:rPr lang="ru-RU" sz="4300" dirty="0"/>
              <a:t>«Скажите срок действия карты, переведу вам предоплату за холодильник»//</a:t>
            </a:r>
            <a:r>
              <a:rPr lang="ru-RU" sz="4300" u="sng" dirty="0">
                <a:hlinkClick r:id="rId13"/>
              </a:rPr>
              <a:t>https://fincult.info/rake/skazhite-srok-deystviya-karty-perevedu-vam-predoplatu-za-kholodilnik/</a:t>
            </a:r>
            <a:r>
              <a:rPr lang="ru-RU" sz="4300" dirty="0"/>
              <a:t> </a:t>
            </a:r>
          </a:p>
          <a:p>
            <a:pPr lvl="0"/>
            <a:r>
              <a:rPr lang="ru-RU" sz="4300" dirty="0" err="1"/>
              <a:t>Фатахова</a:t>
            </a:r>
            <a:r>
              <a:rPr lang="ru-RU" sz="4300" dirty="0"/>
              <a:t>, Д. Р. Мошенничество в сети Интернет / Д. Р. </a:t>
            </a:r>
            <a:r>
              <a:rPr lang="ru-RU" sz="4300" dirty="0" err="1"/>
              <a:t>Фатахова</a:t>
            </a:r>
            <a:r>
              <a:rPr lang="ru-RU" sz="4300" dirty="0"/>
              <a:t>. — Текст : непосредственный // Молодой ученый. — 2020. — № 49 (339). — С. 341-344. — URL: https://moluch.ru/archive/339/76054/</a:t>
            </a:r>
          </a:p>
          <a:p>
            <a:pPr lvl="0"/>
            <a:r>
              <a:rPr lang="ru-RU" sz="4300" dirty="0"/>
              <a:t> «</a:t>
            </a:r>
            <a:r>
              <a:rPr lang="ru-RU" sz="4300" dirty="0" err="1"/>
              <a:t>Фишинг</a:t>
            </a:r>
            <a:r>
              <a:rPr lang="ru-RU" sz="4300" dirty="0"/>
              <a:t>: что это такое и как от него защититься»// </a:t>
            </a:r>
            <a:r>
              <a:rPr lang="ru-RU" sz="4300" u="sng" dirty="0">
                <a:hlinkClick r:id="rId14"/>
              </a:rPr>
              <a:t>https://fincult.info/article/fishing-chto-eto-takoe-i-kak-ot-nego-zashchititsya/</a:t>
            </a:r>
            <a:endParaRPr lang="ru-RU" sz="4300" dirty="0"/>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val="3873540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0"/>
            <a:ext cx="7098328" cy="764704"/>
          </a:xfrm>
          <a:effectLst>
            <a:glow rad="139700">
              <a:schemeClr val="accent3">
                <a:satMod val="175000"/>
                <a:alpha val="40000"/>
              </a:schemeClr>
            </a:glow>
          </a:effectLst>
        </p:spPr>
        <p:txBody>
          <a:bodyPr>
            <a:normAutofit/>
          </a:bodyPr>
          <a:lstStyle/>
          <a:p>
            <a:pPr algn="l"/>
            <a:r>
              <a:rPr lang="ru-RU" sz="4000"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Разминка		Вопрос 1</a:t>
            </a:r>
            <a:endParaRPr lang="ru-RU" sz="4000"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endParaRPr lang="ru-RU" dirty="0" smtClean="0"/>
          </a:p>
          <a:p>
            <a:pPr marL="0" indent="0" algn="just">
              <a:buNone/>
            </a:pPr>
            <a:r>
              <a:rPr lang="ru-RU" sz="3600" b="1" dirty="0">
                <a:latin typeface="Times New Roman" pitchFamily="18" charset="0"/>
                <a:cs typeface="Times New Roman" pitchFamily="18" charset="0"/>
              </a:rPr>
              <a:t>Как на Руси называли купцов, изгнанных из гильдии за систематические обманы и обвесы покупателей? </a:t>
            </a: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val="722375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0"/>
            <a:ext cx="7098328" cy="764704"/>
          </a:xfrm>
          <a:effectLst>
            <a:glow rad="139700">
              <a:schemeClr val="accent3">
                <a:satMod val="175000"/>
                <a:alpha val="40000"/>
              </a:schemeClr>
            </a:glow>
          </a:effectLst>
        </p:spPr>
        <p:txBody>
          <a:bodyPr>
            <a:normAutofit/>
          </a:bodyPr>
          <a:lstStyle/>
          <a:p>
            <a:pPr algn="l"/>
            <a:r>
              <a:rPr lang="ru-RU" sz="4000"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           	   		Вопрос 2</a:t>
            </a:r>
            <a:endParaRPr lang="ru-RU" sz="4000"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endParaRPr lang="ru-RU" dirty="0" smtClean="0"/>
          </a:p>
          <a:p>
            <a:pPr marL="0" indent="0" algn="just">
              <a:buNone/>
            </a:pPr>
            <a:r>
              <a:rPr lang="ru-RU" sz="3600" b="1" dirty="0">
                <a:latin typeface="Times New Roman" pitchFamily="18" charset="0"/>
                <a:cs typeface="Times New Roman" pitchFamily="18" charset="0"/>
              </a:rPr>
              <a:t>В Японии богатые гребут деньги граблями (бамбуковыми). А чем наши богачи гребут деньги?</a:t>
            </a:r>
          </a:p>
        </p:txBody>
      </p:sp>
    </p:spTree>
    <p:extLst>
      <p:ext uri="{BB962C8B-B14F-4D97-AF65-F5344CB8AC3E}">
        <p14:creationId xmlns:p14="http://schemas.microsoft.com/office/powerpoint/2010/main" val="40433553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0"/>
            <a:ext cx="7098328" cy="764704"/>
          </a:xfrm>
          <a:effectLst>
            <a:glow rad="139700">
              <a:schemeClr val="accent3">
                <a:satMod val="175000"/>
                <a:alpha val="40000"/>
              </a:schemeClr>
            </a:glow>
          </a:effectLst>
        </p:spPr>
        <p:txBody>
          <a:bodyPr>
            <a:normAutofit/>
          </a:bodyPr>
          <a:lstStyle/>
          <a:p>
            <a:pPr algn="l"/>
            <a:r>
              <a:rPr lang="ru-RU" sz="4000"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           	   		Вопрос 3</a:t>
            </a:r>
            <a:endParaRPr lang="ru-RU" sz="4000"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endParaRPr lang="ru-RU" dirty="0" smtClean="0"/>
          </a:p>
          <a:p>
            <a:pPr marL="0" indent="0" algn="just">
              <a:buNone/>
            </a:pPr>
            <a:r>
              <a:rPr lang="ru-RU" sz="3600" b="1" dirty="0">
                <a:latin typeface="Times New Roman" pitchFamily="18" charset="0"/>
                <a:cs typeface="Times New Roman" pitchFamily="18" charset="0"/>
              </a:rPr>
              <a:t>Что стоит дёшево, а ценится очень дорого?</a:t>
            </a:r>
          </a:p>
        </p:txBody>
      </p:sp>
    </p:spTree>
    <p:extLst>
      <p:ext uri="{BB962C8B-B14F-4D97-AF65-F5344CB8AC3E}">
        <p14:creationId xmlns:p14="http://schemas.microsoft.com/office/powerpoint/2010/main" val="1092038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116632"/>
            <a:ext cx="7098328" cy="1116124"/>
          </a:xfrm>
          <a:effectLst>
            <a:glow rad="139700">
              <a:schemeClr val="accent3">
                <a:satMod val="175000"/>
                <a:alpha val="40000"/>
              </a:schemeClr>
            </a:glow>
          </a:effectLst>
        </p:spPr>
        <p:txBody>
          <a:bodyPr>
            <a:normAutofit fontScale="90000"/>
          </a:bodyPr>
          <a:lstStyle/>
          <a:p>
            <a:pPr algn="l"/>
            <a: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Разминка: ОТВЕТЫ</a:t>
            </a:r>
            <a:br>
              <a:rPr lang="ru-RU"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br>
            <a:endParaRPr lang="ru-RU"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pic>
        <p:nvPicPr>
          <p:cNvPr id="6153"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1418503"/>
            <a:ext cx="4572508" cy="4572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Объект 6"/>
          <p:cNvSpPr>
            <a:spLocks noGrp="1"/>
          </p:cNvSpPr>
          <p:nvPr>
            <p:ph idx="1"/>
          </p:nvPr>
        </p:nvSpPr>
        <p:spPr>
          <a:xfrm>
            <a:off x="6228184" y="1628800"/>
            <a:ext cx="2458616" cy="4497363"/>
          </a:xfrm>
        </p:spPr>
        <p:txBody>
          <a:bodyPr/>
          <a:lstStyle/>
          <a:p>
            <a:endParaRPr lang="ru-RU" dirty="0"/>
          </a:p>
        </p:txBody>
      </p:sp>
    </p:spTree>
    <p:extLst>
      <p:ext uri="{BB962C8B-B14F-4D97-AF65-F5344CB8AC3E}">
        <p14:creationId xmlns:p14="http://schemas.microsoft.com/office/powerpoint/2010/main" val="3709237426"/>
      </p:ext>
    </p:extLst>
  </p:cSld>
  <p:clrMapOvr>
    <a:masterClrMapping/>
  </p:clrMapOvr>
  <mc:AlternateContent xmlns:mc="http://schemas.openxmlformats.org/markup-compatibility/2006">
    <mc:Choice xmlns:p14="http://schemas.microsoft.com/office/powerpoint/2010/main" Requires="p14">
      <p:transition spd="slow" p14:dur="1250">
        <p14:conveyor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85" t="29453" r="22994" b="11371"/>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619672" y="0"/>
            <a:ext cx="7098328" cy="764704"/>
          </a:xfrm>
          <a:effectLst>
            <a:glow rad="139700">
              <a:schemeClr val="accent3">
                <a:satMod val="175000"/>
                <a:alpha val="40000"/>
              </a:schemeClr>
            </a:glow>
          </a:effectLst>
        </p:spPr>
        <p:txBody>
          <a:bodyPr>
            <a:normAutofit/>
          </a:bodyPr>
          <a:lstStyle/>
          <a:p>
            <a:pPr algn="l"/>
            <a:r>
              <a:rPr lang="ru-RU" sz="4000" b="1" dirty="0" smtClean="0">
                <a:solidFill>
                  <a:srgbClr val="00B050"/>
                </a:solidFill>
                <a:effectLst>
                  <a:glow rad="63500">
                    <a:schemeClr val="accent3">
                      <a:satMod val="175000"/>
                      <a:alpha val="40000"/>
                    </a:schemeClr>
                  </a:glow>
                </a:effectLst>
                <a:latin typeface="Times New Roman" pitchFamily="18" charset="0"/>
                <a:cs typeface="Times New Roman" pitchFamily="18" charset="0"/>
              </a:rPr>
              <a:t>Разминка		Вопрос 1</a:t>
            </a:r>
            <a:endParaRPr lang="ru-RU" sz="4000" b="1" dirty="0">
              <a:solidFill>
                <a:srgbClr val="00B050"/>
              </a:solidFill>
              <a:effectLst>
                <a:glow rad="63500">
                  <a:schemeClr val="accent3">
                    <a:satMod val="175000"/>
                    <a:alpha val="40000"/>
                  </a:schemeClr>
                </a:glo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endParaRPr lang="ru-RU" dirty="0" smtClean="0"/>
          </a:p>
          <a:p>
            <a:pPr marL="0" indent="0" algn="just">
              <a:buNone/>
            </a:pPr>
            <a:r>
              <a:rPr lang="ru-RU" sz="3600" b="1" dirty="0">
                <a:latin typeface="Times New Roman" pitchFamily="18" charset="0"/>
                <a:cs typeface="Times New Roman" pitchFamily="18" charset="0"/>
              </a:rPr>
              <a:t>Как на Руси называли купцов, изгнанных из гильдии за систематические обманы и обвесы покупателей? </a:t>
            </a:r>
            <a:endParaRPr lang="ru-RU" sz="3600" b="1" dirty="0" smtClean="0">
              <a:latin typeface="Times New Roman" pitchFamily="18" charset="0"/>
              <a:cs typeface="Times New Roman" pitchFamily="18" charset="0"/>
            </a:endParaRPr>
          </a:p>
          <a:p>
            <a:pPr marL="0" indent="0" algn="just">
              <a:buNone/>
            </a:pPr>
            <a:endParaRPr lang="ru-RU" sz="3600" b="1" dirty="0">
              <a:latin typeface="Times New Roman" pitchFamily="18" charset="0"/>
              <a:cs typeface="Times New Roman" pitchFamily="18" charset="0"/>
            </a:endParaRPr>
          </a:p>
          <a:p>
            <a:pPr marL="0" indent="0" algn="just">
              <a:buNone/>
            </a:pPr>
            <a:r>
              <a:rPr lang="ru-RU" sz="3600" b="1" dirty="0" smtClean="0">
                <a:solidFill>
                  <a:srgbClr val="C00000"/>
                </a:solidFill>
                <a:latin typeface="Times New Roman" pitchFamily="18" charset="0"/>
                <a:cs typeface="Times New Roman" pitchFamily="18" charset="0"/>
              </a:rPr>
              <a:t>Ответ:    РАЗГИЛЬДЯИ</a:t>
            </a:r>
            <a:endParaRPr lang="ru-RU" sz="3600" b="1" dirty="0">
              <a:solidFill>
                <a:srgbClr val="C00000"/>
              </a:solidFill>
              <a:latin typeface="Times New Roman" pitchFamily="18" charset="0"/>
              <a:cs typeface="Times New Roman" pitchFamily="18" charset="0"/>
            </a:endParaRPr>
          </a:p>
        </p:txBody>
      </p:sp>
      <p:sp>
        <p:nvSpPr>
          <p:cNvPr id="5" name="Блок-схема: задержка 4"/>
          <p:cNvSpPr/>
          <p:nvPr/>
        </p:nvSpPr>
        <p:spPr>
          <a:xfrm>
            <a:off x="9541" y="296652"/>
            <a:ext cx="1296144" cy="936104"/>
          </a:xfrm>
          <a:prstGeom prst="flowChartDelay">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ru-RU">
              <a:solidFill>
                <a:prstClr val="black"/>
              </a:solidFill>
            </a:endParaRPr>
          </a:p>
        </p:txBody>
      </p:sp>
    </p:spTree>
    <p:extLst>
      <p:ext uri="{BB962C8B-B14F-4D97-AF65-F5344CB8AC3E}">
        <p14:creationId xmlns:p14="http://schemas.microsoft.com/office/powerpoint/2010/main" val="3718762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5938</TotalTime>
  <Words>3173</Words>
  <Application>Microsoft Office PowerPoint</Application>
  <PresentationFormat>Экран (4:3)</PresentationFormat>
  <Paragraphs>265</Paragraphs>
  <Slides>49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49</vt:i4>
      </vt:variant>
    </vt:vector>
  </HeadingPairs>
  <TitlesOfParts>
    <vt:vector size="50" baseType="lpstr">
      <vt:lpstr>Тема Office</vt:lpstr>
      <vt:lpstr>Презентация PowerPoint</vt:lpstr>
      <vt:lpstr>Презентация PowerPoint</vt:lpstr>
      <vt:lpstr>Правила игры</vt:lpstr>
      <vt:lpstr>Разминка </vt:lpstr>
      <vt:lpstr>Разминка  Вопрос 1</vt:lpstr>
      <vt:lpstr>                 Вопрос 2</vt:lpstr>
      <vt:lpstr>                 Вопрос 3</vt:lpstr>
      <vt:lpstr>Разминка: ОТВЕТЫ </vt:lpstr>
      <vt:lpstr>Разминка  Вопрос 1</vt:lpstr>
      <vt:lpstr>                 Вопрос 2</vt:lpstr>
      <vt:lpstr>                 Вопрос 3</vt:lpstr>
      <vt:lpstr>Раунд 1 Уровень БАЗОВЫЙ </vt:lpstr>
      <vt:lpstr>Вопрос 1 </vt:lpstr>
      <vt:lpstr>Вопрос 2 </vt:lpstr>
      <vt:lpstr>Вопрос 3 </vt:lpstr>
      <vt:lpstr>Вопрос 4 </vt:lpstr>
      <vt:lpstr>Вопрос 5 </vt:lpstr>
      <vt:lpstr>Раунд 1 Уровень БАЗОВЫЙ ОТВЕТЫ</vt:lpstr>
      <vt:lpstr>Вопрос 1 </vt:lpstr>
      <vt:lpstr>Вопрос 2 </vt:lpstr>
      <vt:lpstr>Вопрос 3 </vt:lpstr>
      <vt:lpstr>Вопрос 4 </vt:lpstr>
      <vt:lpstr>Вопрос 5 </vt:lpstr>
      <vt:lpstr>Раунд 2 Уровень СРЕДНИЙ </vt:lpstr>
      <vt:lpstr>Вопрос 1 </vt:lpstr>
      <vt:lpstr>Вопрос 2 </vt:lpstr>
      <vt:lpstr>Вопрос 3 </vt:lpstr>
      <vt:lpstr>Вопрос 4 </vt:lpstr>
      <vt:lpstr>Вопрос 5 </vt:lpstr>
      <vt:lpstr>Раунд 2 Уровень СРЕДНИЙ ОТВЕТЫ</vt:lpstr>
      <vt:lpstr>Вопрос 1 </vt:lpstr>
      <vt:lpstr>Вопрос 2 </vt:lpstr>
      <vt:lpstr>Вопрос 3 </vt:lpstr>
      <vt:lpstr>Вопрос 4 </vt:lpstr>
      <vt:lpstr>Вопрос 5 </vt:lpstr>
      <vt:lpstr>Раунд 3  Уровень ПРОДВИНУТЫЙ </vt:lpstr>
      <vt:lpstr>Вопрос 1 </vt:lpstr>
      <vt:lpstr>Вопрос 2 </vt:lpstr>
      <vt:lpstr>Вопрос 3 </vt:lpstr>
      <vt:lpstr>Вопрос 4 </vt:lpstr>
      <vt:lpstr>Вопрос 5 </vt:lpstr>
      <vt:lpstr>Раунд 3: ОТВЕТЫ  Уровень ПРОДВИНУТЫЙ </vt:lpstr>
      <vt:lpstr>Вопрос 1 </vt:lpstr>
      <vt:lpstr>Вопрос 2 </vt:lpstr>
      <vt:lpstr>Вопрос 3 </vt:lpstr>
      <vt:lpstr>Вопрос 4 </vt:lpstr>
      <vt:lpstr>Вопрос 5 </vt:lpstr>
      <vt:lpstr> </vt:lpstr>
      <vt:lpstr>Источники информации: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Админ</cp:lastModifiedBy>
  <cp:revision>58</cp:revision>
  <dcterms:created xsi:type="dcterms:W3CDTF">2024-10-16T09:46:00Z</dcterms:created>
  <dcterms:modified xsi:type="dcterms:W3CDTF">2024-10-20T12:55:18Z</dcterms:modified>
</cp:coreProperties>
</file>