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2" r:id="rId2"/>
    <p:sldMasterId id="2147483714" r:id="rId3"/>
  </p:sldMasterIdLst>
  <p:sldIdLst>
    <p:sldId id="259" r:id="rId4"/>
    <p:sldId id="257" r:id="rId5"/>
    <p:sldId id="258" r:id="rId6"/>
    <p:sldId id="260" r:id="rId7"/>
    <p:sldId id="261" r:id="rId8"/>
    <p:sldId id="262" r:id="rId9"/>
    <p:sldId id="263" r:id="rId10"/>
    <p:sldId id="271" r:id="rId11"/>
    <p:sldId id="266" r:id="rId12"/>
    <p:sldId id="268" r:id="rId13"/>
    <p:sldId id="269" r:id="rId14"/>
    <p:sldId id="272" r:id="rId15"/>
    <p:sldId id="270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0"/>
  </p:normalViewPr>
  <p:slideViewPr>
    <p:cSldViewPr>
      <p:cViewPr varScale="1">
        <p:scale>
          <a:sx n="73" d="100"/>
          <a:sy n="73" d="100"/>
        </p:scale>
        <p:origin x="40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19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19" y="3531205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3" y="798973"/>
            <a:ext cx="802005" cy="503578"/>
          </a:xfrm>
        </p:spPr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19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6686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716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8" y="798974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1" y="798974"/>
            <a:ext cx="5301095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4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275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9149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7649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1702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3676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2548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547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906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328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42773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73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7868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32653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719524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2191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56435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0034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99152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73608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401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3806196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1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9591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94851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2281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7376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82936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23610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4979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46252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0438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56974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0593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890"/>
            <a:ext cx="6571343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6"/>
            <a:ext cx="3125652" cy="34375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0818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4"/>
            <a:ext cx="6571344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9550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1" y="2824270"/>
            <a:ext cx="3125766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4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1"/>
            <a:ext cx="31256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373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1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777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95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3"/>
            <a:ext cx="2425950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6" y="798974"/>
            <a:ext cx="3828178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2" y="3205492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6641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1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8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2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4" y="5469857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0" y="318641"/>
            <a:ext cx="3251553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9301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3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1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1" y="2015733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0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986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4935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82FBDCB-5111-4519-BE9C-BAB5C48C8320}" type="datetimeFigureOut">
              <a:rPr lang="ru-RU" smtClean="0"/>
              <a:pPr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7F410F6-1D1F-4999-98F2-7D56D425FF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856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212" y="225461"/>
            <a:ext cx="7840136" cy="11644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76570" y="1461754"/>
            <a:ext cx="7921755" cy="45259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72616" y="6022331"/>
            <a:ext cx="10467739" cy="13412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5" y="116633"/>
            <a:ext cx="7907330" cy="5349714"/>
          </a:xfrm>
          <a:gradFill>
            <a:gsLst>
              <a:gs pos="0">
                <a:schemeClr val="bg2">
                  <a:tint val="94000"/>
                  <a:satMod val="80000"/>
                  <a:lumMod val="106000"/>
                </a:schemeClr>
              </a:gs>
              <a:gs pos="100000">
                <a:schemeClr val="bg2">
                  <a:shade val="80000"/>
                </a:schemeClr>
              </a:gs>
            </a:gsLst>
            <a:path path="circle">
              <a:fillToRect l="50000" t="50000" r="50000" b="50000"/>
            </a:path>
          </a:gradFill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500" b="1" dirty="0">
                <a:solidFill>
                  <a:srgbClr val="FF0000"/>
                </a:solidFill>
              </a:rPr>
              <a:t>Ситуация 4.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002060"/>
                </a:solidFill>
              </a:rPr>
              <a:t>Алиса просит у мамы денег.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002060"/>
                </a:solidFill>
              </a:rPr>
              <a:t>- Мама, дай денег.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002060"/>
                </a:solidFill>
              </a:rPr>
              <a:t>- Зачем тебе деньги?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002060"/>
                </a:solidFill>
              </a:rPr>
              <a:t>- </a:t>
            </a:r>
            <a:r>
              <a:rPr lang="ru-RU" sz="3600" b="1" dirty="0" smtClean="0">
                <a:solidFill>
                  <a:srgbClr val="002060"/>
                </a:solidFill>
              </a:rPr>
              <a:t>Ну, </a:t>
            </a:r>
            <a:r>
              <a:rPr lang="ru-RU" sz="3600" b="1" dirty="0">
                <a:solidFill>
                  <a:srgbClr val="002060"/>
                </a:solidFill>
              </a:rPr>
              <a:t>надо.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002060"/>
                </a:solidFill>
              </a:rPr>
              <a:t>- Зачем?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002060"/>
                </a:solidFill>
              </a:rPr>
              <a:t>Алиса не ответила, мама денег не дала, Алиса обиделась и ушла.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002060"/>
                </a:solidFill>
              </a:rPr>
              <a:t>Кто прав, кто виноват?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5760639"/>
          </a:xfrm>
          <a:gradFill>
            <a:gsLst>
              <a:gs pos="0">
                <a:schemeClr val="bg2">
                  <a:tint val="94000"/>
                  <a:satMod val="80000"/>
                  <a:lumMod val="106000"/>
                </a:schemeClr>
              </a:gs>
              <a:gs pos="100000">
                <a:schemeClr val="bg2">
                  <a:shade val="80000"/>
                </a:schemeClr>
              </a:gs>
            </a:gsLst>
            <a:path path="circle">
              <a:fillToRect l="50000" t="50000" r="50000" b="50000"/>
            </a:path>
          </a:gradFill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ПАМЯТКА</a:t>
            </a:r>
          </a:p>
          <a:p>
            <a:pPr marL="0" indent="0">
              <a:buNone/>
            </a:pPr>
            <a:r>
              <a:rPr lang="ru-RU" sz="2400" dirty="0" smtClean="0"/>
              <a:t>1</a:t>
            </a:r>
            <a:r>
              <a:rPr lang="ru-RU" sz="2400" dirty="0"/>
              <a:t>. … делай из денег кумира, … ставь деньги на место Бога.</a:t>
            </a:r>
          </a:p>
          <a:p>
            <a:pPr marL="0" indent="0">
              <a:buNone/>
            </a:pPr>
            <a:r>
              <a:rPr lang="ru-RU" sz="2400" dirty="0"/>
              <a:t>2. Зарабатывай честно.</a:t>
            </a:r>
          </a:p>
          <a:p>
            <a:pPr marL="0" indent="0">
              <a:buNone/>
            </a:pPr>
            <a:r>
              <a:rPr lang="ru-RU" sz="2400" dirty="0"/>
              <a:t>3. Соизмеряй свои «хочу» и «могу».</a:t>
            </a:r>
          </a:p>
          <a:p>
            <a:pPr marL="0" indent="0">
              <a:buNone/>
            </a:pPr>
            <a:r>
              <a:rPr lang="ru-RU" sz="2400" dirty="0"/>
              <a:t>4. … хвастайся заработанными деньгами и … считай деньги прилюдно.</a:t>
            </a:r>
          </a:p>
          <a:p>
            <a:pPr marL="0" indent="0">
              <a:buNone/>
            </a:pPr>
            <a:r>
              <a:rPr lang="ru-RU" sz="2400" dirty="0"/>
              <a:t>5. Старайся … влезать в долги.</a:t>
            </a:r>
          </a:p>
          <a:p>
            <a:pPr marL="0" indent="0">
              <a:buNone/>
            </a:pPr>
            <a:r>
              <a:rPr lang="ru-RU" sz="2400" dirty="0"/>
              <a:t>6. … играй в лотереи, азартные игры.</a:t>
            </a:r>
          </a:p>
          <a:p>
            <a:pPr marL="0" indent="0">
              <a:buNone/>
            </a:pPr>
            <a:r>
              <a:rPr lang="ru-RU" sz="2400" dirty="0"/>
              <a:t>7 … трать деньги на разные мелочи.</a:t>
            </a:r>
          </a:p>
          <a:p>
            <a:pPr marL="0" indent="0">
              <a:buNone/>
            </a:pPr>
            <a:r>
              <a:rPr lang="ru-RU" sz="2400" dirty="0"/>
              <a:t>8. … нужно сразу тратить все карманные деньги </a:t>
            </a:r>
          </a:p>
          <a:p>
            <a:pPr marL="0" indent="0">
              <a:buNone/>
            </a:pPr>
            <a:r>
              <a:rPr lang="ru-RU" sz="2400" dirty="0"/>
              <a:t>9. Карманные деньги можно откладывать на какую-нибудь нужную вещь.</a:t>
            </a:r>
          </a:p>
          <a:p>
            <a:pPr marL="0" indent="0">
              <a:buNone/>
            </a:pPr>
            <a:r>
              <a:rPr lang="ru-RU" sz="2400" dirty="0"/>
              <a:t>10. Не надо думать, что можно купить полезного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bg2">
                  <a:tint val="94000"/>
                  <a:satMod val="80000"/>
                  <a:lumMod val="106000"/>
                </a:schemeClr>
              </a:gs>
              <a:gs pos="100000">
                <a:schemeClr val="bg2">
                  <a:shade val="80000"/>
                </a:schemeClr>
              </a:gs>
            </a:gsLst>
            <a:path path="circle">
              <a:fillToRect l="50000" t="50000" r="50000" b="50000"/>
            </a:path>
          </a:gradFill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0"/>
            <a:ext cx="7907331" cy="5466347"/>
          </a:xfrm>
          <a:gradFill>
            <a:gsLst>
              <a:gs pos="0">
                <a:schemeClr val="bg2">
                  <a:tint val="94000"/>
                  <a:satMod val="80000"/>
                  <a:lumMod val="106000"/>
                </a:schemeClr>
              </a:gs>
              <a:gs pos="100000">
                <a:schemeClr val="bg2">
                  <a:shade val="80000"/>
                </a:schemeClr>
              </a:gs>
            </a:gsLst>
            <a:path path="circle">
              <a:fillToRect l="50000" t="50000" r="50000" b="50000"/>
            </a:path>
          </a:gradFill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200" b="1" dirty="0" smtClean="0">
                <a:solidFill>
                  <a:srgbClr val="FF0000"/>
                </a:solidFill>
              </a:rPr>
              <a:t>ПАМЯТКА</a:t>
            </a:r>
          </a:p>
          <a:p>
            <a:pPr marL="0" indent="0">
              <a:buNone/>
            </a:pPr>
            <a:r>
              <a:rPr lang="ru-RU" sz="2200" dirty="0" smtClean="0"/>
              <a:t>1</a:t>
            </a:r>
            <a:r>
              <a:rPr lang="ru-RU" sz="2200" dirty="0"/>
              <a:t>. </a:t>
            </a:r>
            <a:r>
              <a:rPr lang="ru-RU" sz="2200" b="1" dirty="0">
                <a:solidFill>
                  <a:srgbClr val="FF0000"/>
                </a:solidFill>
              </a:rPr>
              <a:t>НЕ</a:t>
            </a:r>
            <a:r>
              <a:rPr lang="ru-RU" sz="2200" dirty="0"/>
              <a:t> делай из денег кумира, </a:t>
            </a:r>
            <a:r>
              <a:rPr lang="ru-RU" sz="2200" b="1" dirty="0">
                <a:solidFill>
                  <a:srgbClr val="FF0000"/>
                </a:solidFill>
              </a:rPr>
              <a:t>Не</a:t>
            </a:r>
            <a:r>
              <a:rPr lang="ru-RU" sz="2200" dirty="0"/>
              <a:t> ставь деньги на место Бога.</a:t>
            </a:r>
          </a:p>
          <a:p>
            <a:pPr marL="0" indent="0">
              <a:buNone/>
            </a:pPr>
            <a:r>
              <a:rPr lang="ru-RU" sz="2200" dirty="0"/>
              <a:t>2. Зарабатывай честно. </a:t>
            </a:r>
            <a:r>
              <a:rPr lang="ru-RU" sz="2200" dirty="0">
                <a:solidFill>
                  <a:srgbClr val="FF0000"/>
                </a:solidFill>
              </a:rPr>
              <a:t>+</a:t>
            </a:r>
          </a:p>
          <a:p>
            <a:pPr marL="0" indent="0">
              <a:buNone/>
            </a:pPr>
            <a:r>
              <a:rPr lang="ru-RU" sz="2200" dirty="0"/>
              <a:t>3. Соизмеряй свои «хочу» и «могу». </a:t>
            </a:r>
            <a:r>
              <a:rPr lang="ru-RU" sz="2200" dirty="0">
                <a:solidFill>
                  <a:srgbClr val="FF0000"/>
                </a:solidFill>
              </a:rPr>
              <a:t>+</a:t>
            </a:r>
          </a:p>
          <a:p>
            <a:pPr marL="0" indent="0">
              <a:buNone/>
            </a:pPr>
            <a:r>
              <a:rPr lang="ru-RU" sz="2200" dirty="0"/>
              <a:t>4. </a:t>
            </a:r>
            <a:r>
              <a:rPr lang="ru-RU" sz="2200" b="1" dirty="0">
                <a:solidFill>
                  <a:srgbClr val="FF0000"/>
                </a:solidFill>
              </a:rPr>
              <a:t>НЕ</a:t>
            </a:r>
            <a:r>
              <a:rPr lang="ru-RU" sz="2200" dirty="0"/>
              <a:t> хвастайся заработанными деньгами и </a:t>
            </a:r>
            <a:r>
              <a:rPr lang="ru-RU" sz="2200" b="1" dirty="0">
                <a:solidFill>
                  <a:srgbClr val="FF0000"/>
                </a:solidFill>
              </a:rPr>
              <a:t>НЕ</a:t>
            </a:r>
            <a:r>
              <a:rPr lang="ru-RU" sz="2200" dirty="0"/>
              <a:t> считай деньги прилюдно.</a:t>
            </a:r>
          </a:p>
          <a:p>
            <a:pPr marL="0" indent="0">
              <a:buNone/>
            </a:pPr>
            <a:r>
              <a:rPr lang="ru-RU" sz="2200" dirty="0"/>
              <a:t>5. Старайся </a:t>
            </a:r>
            <a:r>
              <a:rPr lang="ru-RU" sz="2200" b="1" dirty="0">
                <a:solidFill>
                  <a:srgbClr val="FF0000"/>
                </a:solidFill>
              </a:rPr>
              <a:t>НЕ</a:t>
            </a:r>
            <a:r>
              <a:rPr lang="ru-RU" sz="2200" dirty="0"/>
              <a:t> влезать в долги.</a:t>
            </a:r>
          </a:p>
          <a:p>
            <a:pPr marL="0" indent="0">
              <a:buNone/>
            </a:pPr>
            <a:r>
              <a:rPr lang="ru-RU" sz="2200" dirty="0"/>
              <a:t>6. </a:t>
            </a:r>
            <a:r>
              <a:rPr lang="ru-RU" sz="2200" dirty="0">
                <a:solidFill>
                  <a:srgbClr val="FF0000"/>
                </a:solidFill>
              </a:rPr>
              <a:t>НЕ</a:t>
            </a:r>
            <a:r>
              <a:rPr lang="ru-RU" sz="2200" dirty="0"/>
              <a:t> играй в лотереи, азартные игры.</a:t>
            </a:r>
          </a:p>
          <a:p>
            <a:pPr marL="0" indent="0">
              <a:buNone/>
            </a:pPr>
            <a:r>
              <a:rPr lang="ru-RU" sz="2200" dirty="0"/>
              <a:t>7 </a:t>
            </a:r>
            <a:r>
              <a:rPr lang="ru-RU" sz="2200" dirty="0">
                <a:solidFill>
                  <a:srgbClr val="FF0000"/>
                </a:solidFill>
              </a:rPr>
              <a:t>НЕ</a:t>
            </a:r>
            <a:r>
              <a:rPr lang="ru-RU" sz="2200" dirty="0"/>
              <a:t> трать деньги на разные мелочи.</a:t>
            </a:r>
          </a:p>
          <a:p>
            <a:pPr marL="0" indent="0">
              <a:buNone/>
            </a:pPr>
            <a:r>
              <a:rPr lang="ru-RU" sz="2200" dirty="0"/>
              <a:t>8. </a:t>
            </a:r>
            <a:r>
              <a:rPr lang="ru-RU" sz="2200" dirty="0">
                <a:solidFill>
                  <a:srgbClr val="FF0000"/>
                </a:solidFill>
              </a:rPr>
              <a:t>НЕ</a:t>
            </a:r>
            <a:r>
              <a:rPr lang="ru-RU" sz="2200" dirty="0"/>
              <a:t> нужно сразу тратить все карманные </a:t>
            </a:r>
            <a:r>
              <a:rPr lang="ru-RU" sz="2200" dirty="0" smtClean="0"/>
              <a:t>деньги. </a:t>
            </a:r>
            <a:endParaRPr lang="ru-RU" sz="2200" dirty="0"/>
          </a:p>
          <a:p>
            <a:pPr marL="0" indent="0">
              <a:buNone/>
            </a:pPr>
            <a:r>
              <a:rPr lang="ru-RU" sz="2200" dirty="0"/>
              <a:t>9. Карманные деньги можно откладывать на какую-нибудь нужную вещь</a:t>
            </a:r>
            <a:r>
              <a:rPr lang="ru-RU" sz="2200" dirty="0" smtClean="0">
                <a:solidFill>
                  <a:srgbClr val="FF0000"/>
                </a:solidFill>
              </a:rPr>
              <a:t>.+</a:t>
            </a:r>
          </a:p>
          <a:p>
            <a:pPr marL="0" indent="0">
              <a:buNone/>
            </a:pPr>
            <a:r>
              <a:rPr lang="ru-RU" sz="2200" dirty="0" smtClean="0"/>
              <a:t>10</a:t>
            </a:r>
            <a:r>
              <a:rPr lang="ru-RU" sz="2200" b="1" dirty="0"/>
              <a:t>.  </a:t>
            </a:r>
            <a:r>
              <a:rPr lang="ru-RU" sz="2200" b="1" dirty="0">
                <a:solidFill>
                  <a:srgbClr val="FF0000"/>
                </a:solidFill>
              </a:rPr>
              <a:t>Надо</a:t>
            </a:r>
            <a:r>
              <a:rPr lang="ru-RU" sz="2200" b="1" dirty="0"/>
              <a:t> </a:t>
            </a:r>
            <a:r>
              <a:rPr lang="ru-RU" sz="2200" dirty="0"/>
              <a:t>думать, что можно купить полезного.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847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116632"/>
            <a:ext cx="2880320" cy="1049235"/>
          </a:xfrm>
          <a:solidFill>
            <a:srgbClr val="FFFF00">
              <a:alpha val="41000"/>
            </a:srgbClr>
          </a:solidFill>
          <a:ln w="38100"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БИНГО (ЛОТО)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12776"/>
            <a:ext cx="6912768" cy="5184576"/>
          </a:xfrm>
          <a:ln cmpd="sng">
            <a:solidFill>
              <a:srgbClr val="002060">
                <a:alpha val="5000"/>
              </a:srgb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8640"/>
            <a:ext cx="8119814" cy="5988323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ПОДСЧЁТ РЕЗУЛЬТАТОВ:</a:t>
            </a:r>
          </a:p>
          <a:p>
            <a:pPr marL="0" indent="0">
              <a:buNone/>
            </a:pPr>
            <a:r>
              <a:rPr lang="ru-RU" sz="2400" dirty="0" smtClean="0"/>
              <a:t>Присвойте себе за каждый ответ "а" 3 балла, "б" – 2 балла и "в" – 1 балла. Итог просуммируйте.</a:t>
            </a:r>
          </a:p>
          <a:p>
            <a:pPr marL="0" indent="0">
              <a:buNone/>
            </a:pPr>
            <a:r>
              <a:rPr lang="ru-RU" sz="2400" b="1" u="sng" dirty="0" smtClean="0">
                <a:solidFill>
                  <a:srgbClr val="FF0000"/>
                </a:solidFill>
              </a:rPr>
              <a:t>От 19 до 24 баллов. </a:t>
            </a:r>
            <a:r>
              <a:rPr lang="ru-RU" sz="2400" dirty="0" smtClean="0"/>
              <a:t>Вы – прирождённый финансист с нюхом на прибыль, и ни один финансовый крах не способен сделать вас нищим. Теряя, вы тут же находите; падая, поднимаетесь. Но иногда деньги становятся для вас самоцелью, а это уже плохо…</a:t>
            </a:r>
          </a:p>
          <a:p>
            <a:pPr marL="0" indent="0">
              <a:buNone/>
            </a:pPr>
            <a:r>
              <a:rPr lang="ru-RU" sz="2400" b="1" u="sng" dirty="0" smtClean="0">
                <a:solidFill>
                  <a:srgbClr val="FF0000"/>
                </a:solidFill>
              </a:rPr>
              <a:t>От 14 до 18 баллов. </a:t>
            </a:r>
            <a:r>
              <a:rPr lang="ru-RU" sz="2400" dirty="0" smtClean="0"/>
              <a:t>Вы имеете сложные взаимоотношения с деньгами; они то идут косяком, то улетают с порывом ветра… Что ж, зато вы избавлены от страхов, свойственных богатым людям, и всегда преодолеете финансовые трудности, снизив свои затраты. </a:t>
            </a:r>
          </a:p>
          <a:p>
            <a:pPr marL="0" indent="0">
              <a:buNone/>
            </a:pPr>
            <a:r>
              <a:rPr lang="ru-RU" sz="2400" b="1" u="sng" dirty="0" smtClean="0">
                <a:solidFill>
                  <a:srgbClr val="FF0000"/>
                </a:solidFill>
              </a:rPr>
              <a:t>От 8 до 13 баллов. </a:t>
            </a:r>
            <a:r>
              <a:rPr lang="ru-RU" sz="2400" dirty="0" smtClean="0"/>
              <a:t>Вас деньги не любят; не за что… Впрочем, и вы их тоже – что совершенно необъяснимо для обычного человека.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95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692696"/>
            <a:ext cx="7076009" cy="5832647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77500" lnSpcReduction="20000"/>
          </a:bodyPr>
          <a:lstStyle/>
          <a:p>
            <a:r>
              <a:rPr lang="ru-RU" sz="2900" b="1" dirty="0"/>
              <a:t>За деньги можно купить часы</a:t>
            </a:r>
            <a:r>
              <a:rPr lang="ru-RU" sz="2900" b="1" dirty="0" smtClean="0"/>
              <a:t>...</a:t>
            </a:r>
          </a:p>
          <a:p>
            <a:r>
              <a:rPr lang="ru-RU" sz="2900" b="1" dirty="0" smtClean="0"/>
              <a:t> За </a:t>
            </a:r>
            <a:r>
              <a:rPr lang="ru-RU" sz="2900" b="1" dirty="0"/>
              <a:t>деньги можно купить книгу... </a:t>
            </a:r>
            <a:endParaRPr lang="ru-RU" sz="2900" b="1" dirty="0" smtClean="0"/>
          </a:p>
          <a:p>
            <a:r>
              <a:rPr lang="ru-RU" sz="2900" b="1" dirty="0" smtClean="0"/>
              <a:t>За деньги можно купить телохранителя... </a:t>
            </a:r>
          </a:p>
          <a:p>
            <a:r>
              <a:rPr lang="ru-RU" sz="2900" b="1" dirty="0" smtClean="0"/>
              <a:t>За </a:t>
            </a:r>
            <a:r>
              <a:rPr lang="ru-RU" sz="2900" b="1" dirty="0"/>
              <a:t>деньги можно купить еду... </a:t>
            </a:r>
          </a:p>
          <a:p>
            <a:r>
              <a:rPr lang="ru-RU" sz="2900" b="1" dirty="0"/>
              <a:t>За деньги можно купить дом... </a:t>
            </a:r>
          </a:p>
          <a:p>
            <a:r>
              <a:rPr lang="ru-RU" sz="2900" b="1" dirty="0"/>
              <a:t>За деньги можно купить положение в обществе... </a:t>
            </a:r>
            <a:endParaRPr lang="ru-RU" sz="2900" b="1" dirty="0" smtClean="0"/>
          </a:p>
          <a:p>
            <a:r>
              <a:rPr lang="ru-RU" sz="2900" b="1" dirty="0" smtClean="0"/>
              <a:t>За деньги можно купить лекарство...</a:t>
            </a:r>
          </a:p>
          <a:p>
            <a:r>
              <a:rPr lang="ru-RU" sz="2900" b="1" dirty="0" smtClean="0"/>
              <a:t>За </a:t>
            </a:r>
            <a:r>
              <a:rPr lang="ru-RU" sz="2900" b="1" dirty="0"/>
              <a:t>деньги можно купить поцелуй... </a:t>
            </a:r>
          </a:p>
          <a:p>
            <a:r>
              <a:rPr lang="ru-RU" sz="2900" b="1" dirty="0"/>
              <a:t>За деньги можно купить развлечения... </a:t>
            </a:r>
            <a:endParaRPr lang="ru-RU" sz="2900" b="1" dirty="0" smtClean="0"/>
          </a:p>
          <a:p>
            <a:r>
              <a:rPr lang="ru-RU" sz="2900" b="1" dirty="0" smtClean="0"/>
              <a:t>За деньги можно купить икону... </a:t>
            </a:r>
          </a:p>
          <a:p>
            <a:r>
              <a:rPr lang="ru-RU" sz="2900" b="1" dirty="0" smtClean="0"/>
              <a:t>За </a:t>
            </a:r>
            <a:r>
              <a:rPr lang="ru-RU" sz="2900" b="1" dirty="0"/>
              <a:t>деньги можно купить целый континент... </a:t>
            </a:r>
            <a:endParaRPr lang="ru-RU" sz="2900" b="1" dirty="0" smtClean="0"/>
          </a:p>
          <a:p>
            <a:r>
              <a:rPr lang="ru-RU" sz="2900" b="1" dirty="0" smtClean="0"/>
              <a:t>За деньги можно купить орден... </a:t>
            </a:r>
          </a:p>
          <a:p>
            <a:r>
              <a:rPr lang="ru-RU" sz="2900" b="1" dirty="0" smtClean="0"/>
              <a:t>За </a:t>
            </a:r>
            <a:r>
              <a:rPr lang="ru-RU" sz="2900" b="1" dirty="0"/>
              <a:t>деньги можно купить клоунов... </a:t>
            </a:r>
            <a:endParaRPr lang="ru-RU" sz="2900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45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картинки : природа, человек, люди, мальчик, дитя, мужской, весна ...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125866"/>
            <a:ext cx="4825905" cy="37079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 descr="Оригиналы и копии - как отличить подделку джинсов фирмы Levi's / Вики и ...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6787"/>
            <a:ext cx="4499992" cy="3728565"/>
          </a:xfrm>
        </p:spPr>
      </p:pic>
      <p:pic>
        <p:nvPicPr>
          <p:cNvPr id="8" name="Рисунок 7" descr="картинки : &lt;strong&gt;Деньги&lt;/strong&gt;, валюта, монета, Россия, русский, Рубли, Копейка ..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16632"/>
            <a:ext cx="4314825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0"/>
            <a:ext cx="7674076" cy="564357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Тема:</a:t>
            </a:r>
          </a:p>
          <a:p>
            <a:pPr algn="ctr"/>
            <a:r>
              <a:rPr lang="ru-RU" sz="3600" b="1" dirty="0" smtClean="0">
                <a:solidFill>
                  <a:schemeClr val="tx2"/>
                </a:solidFill>
              </a:rPr>
              <a:t>«Карманные деньги»</a:t>
            </a:r>
          </a:p>
          <a:p>
            <a:pPr algn="ctr"/>
            <a:endParaRPr lang="ru-RU" sz="3600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</a:rPr>
              <a:t>Цель:</a:t>
            </a:r>
          </a:p>
          <a:p>
            <a:pPr algn="ctr"/>
            <a:r>
              <a:rPr lang="ru-RU" sz="3600" b="1" dirty="0" smtClean="0">
                <a:solidFill>
                  <a:schemeClr val="tx2"/>
                </a:solidFill>
              </a:rPr>
              <a:t>Узнать, что такое карманные деньги и зачем они нужны.</a:t>
            </a:r>
            <a:endParaRPr lang="ru-RU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1357298"/>
            <a:ext cx="7286676" cy="2500330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</a:rPr>
              <a:t>Что такое карманные деньги?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0"/>
            <a:ext cx="8174712" cy="5157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</a:rPr>
              <a:t>Карманные деньги </a:t>
            </a:r>
          </a:p>
          <a:p>
            <a:pPr algn="ctr"/>
            <a:r>
              <a:rPr lang="ru-RU" sz="4000" b="1" i="1" dirty="0" smtClean="0">
                <a:solidFill>
                  <a:schemeClr val="tx2"/>
                </a:solidFill>
              </a:rPr>
              <a:t>- </a:t>
            </a:r>
            <a:r>
              <a:rPr lang="ru-RU" sz="4000" b="1" dirty="0">
                <a:solidFill>
                  <a:schemeClr val="tx2"/>
                </a:solidFill>
              </a:rPr>
              <a:t>это некая фиксированная сумма денег, выдаваемых ребёнку на личные расходы, и которой он волен </a:t>
            </a:r>
            <a:r>
              <a:rPr lang="ru-RU" sz="4000" b="1" dirty="0" smtClean="0">
                <a:solidFill>
                  <a:schemeClr val="tx2"/>
                </a:solidFill>
              </a:rPr>
              <a:t>распоряжаться как </a:t>
            </a:r>
            <a:r>
              <a:rPr lang="ru-RU" sz="4000" b="1" dirty="0">
                <a:solidFill>
                  <a:schemeClr val="tx2"/>
                </a:solidFill>
              </a:rPr>
              <a:t>ему угодно.</a:t>
            </a:r>
            <a:endParaRPr lang="ru-RU" sz="4000" b="1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 descr="Петъчна &lt;strong&gt;притча&lt;/strong&gt;: приказките на Владимир Кабрански | The Man On The ...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0688"/>
            <a:ext cx="7263813" cy="5447860"/>
          </a:xfrm>
        </p:spPr>
      </p:pic>
      <p:sp>
        <p:nvSpPr>
          <p:cNvPr id="6" name="TextBox 5"/>
          <p:cNvSpPr txBox="1"/>
          <p:nvPr/>
        </p:nvSpPr>
        <p:spPr>
          <a:xfrm>
            <a:off x="899592" y="116632"/>
            <a:ext cx="6984776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СТАРАЯ ПРИТЧА О ДЕНЬГАХ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16632"/>
            <a:ext cx="8712968" cy="534971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b="1" dirty="0">
                <a:solidFill>
                  <a:srgbClr val="FF0000"/>
                </a:solidFill>
              </a:rPr>
              <a:t>Ситуация 1.</a:t>
            </a:r>
            <a:r>
              <a:rPr lang="ru-RU" sz="4400" dirty="0">
                <a:solidFill>
                  <a:srgbClr val="FF0000"/>
                </a:solidFill>
              </a:rPr>
              <a:t> </a:t>
            </a:r>
            <a:endParaRPr lang="ru-RU" sz="4400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Десятилетней  </a:t>
            </a:r>
            <a:r>
              <a:rPr lang="ru-RU" sz="4400" dirty="0">
                <a:solidFill>
                  <a:srgbClr val="002060"/>
                </a:solidFill>
              </a:rPr>
              <a:t>Алисе очень захотелось самой заработать деньги. Она придумала бизнес-проект по изготовлению </a:t>
            </a:r>
            <a:r>
              <a:rPr lang="ru-RU" sz="4400" dirty="0" err="1" smtClean="0">
                <a:solidFill>
                  <a:srgbClr val="002060"/>
                </a:solidFill>
              </a:rPr>
              <a:t>сквишей</a:t>
            </a:r>
            <a:r>
              <a:rPr lang="ru-RU" sz="4400" dirty="0" smtClean="0">
                <a:solidFill>
                  <a:srgbClr val="002060"/>
                </a:solidFill>
              </a:rPr>
              <a:t> </a:t>
            </a:r>
            <a:r>
              <a:rPr lang="ru-RU" sz="4400" dirty="0">
                <a:solidFill>
                  <a:srgbClr val="002060"/>
                </a:solidFill>
              </a:rPr>
              <a:t>и продажей их за 20 рублей своим одноклассникам. Но…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-99392"/>
            <a:ext cx="8712967" cy="5565739"/>
          </a:xfrm>
          <a:gradFill>
            <a:gsLst>
              <a:gs pos="0">
                <a:schemeClr val="bg2">
                  <a:tint val="94000"/>
                  <a:satMod val="80000"/>
                  <a:lumMod val="106000"/>
                </a:schemeClr>
              </a:gs>
              <a:gs pos="100000">
                <a:schemeClr val="bg2">
                  <a:shade val="80000"/>
                </a:schemeClr>
              </a:gs>
            </a:gsLst>
            <a:path path="circle">
              <a:fillToRect l="50000" t="50000" r="50000" b="50000"/>
            </a:path>
          </a:gra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FF0000"/>
                </a:solidFill>
              </a:rPr>
              <a:t>Ситуация 2. 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	Десятилетней </a:t>
            </a:r>
            <a:r>
              <a:rPr lang="ru-RU" sz="3200" b="1" dirty="0">
                <a:solidFill>
                  <a:srgbClr val="002060"/>
                </a:solidFill>
              </a:rPr>
              <a:t>Алисе дают 200 рублей в день на карманные расходы. Она с удовольствием покупает на них жевательные </a:t>
            </a:r>
            <a:r>
              <a:rPr lang="ru-RU" sz="3200" b="1" dirty="0" smtClean="0">
                <a:solidFill>
                  <a:srgbClr val="002060"/>
                </a:solidFill>
              </a:rPr>
              <a:t>резинки, </a:t>
            </a:r>
            <a:r>
              <a:rPr lang="ru-RU" sz="3200" b="1" dirty="0">
                <a:solidFill>
                  <a:srgbClr val="002060"/>
                </a:solidFill>
              </a:rPr>
              <a:t>попрыгунчики и прочие мелочи. Алиса много рисует, у нее много </a:t>
            </a:r>
            <a:r>
              <a:rPr lang="ru-RU" sz="3200" b="1" dirty="0" smtClean="0">
                <a:solidFill>
                  <a:srgbClr val="002060"/>
                </a:solidFill>
              </a:rPr>
              <a:t>принадлежностей, </a:t>
            </a:r>
            <a:r>
              <a:rPr lang="ru-RU" sz="3200" b="1" dirty="0">
                <a:solidFill>
                  <a:srgbClr val="002060"/>
                </a:solidFill>
              </a:rPr>
              <a:t>которые всегда в творческом беспорядке. Как-то раз Алиса просит маму дать ей еще денег на покупку перманентного маркера. Мама денег не дала, Алиса обиделась. Кто прав?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bg2">
                  <a:tint val="94000"/>
                  <a:satMod val="80000"/>
                  <a:lumMod val="106000"/>
                </a:schemeClr>
              </a:gs>
              <a:gs pos="100000">
                <a:schemeClr val="bg2">
                  <a:shade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5277707"/>
          </a:xfrm>
          <a:gradFill>
            <a:gsLst>
              <a:gs pos="0">
                <a:schemeClr val="bg2">
                  <a:tint val="94000"/>
                  <a:satMod val="80000"/>
                  <a:lumMod val="106000"/>
                </a:schemeClr>
              </a:gs>
              <a:gs pos="100000">
                <a:schemeClr val="bg2">
                  <a:shade val="80000"/>
                </a:schemeClr>
              </a:gs>
            </a:gsLst>
            <a:path path="circle">
              <a:fillToRect l="50000" t="50000" r="50000" b="50000"/>
            </a:path>
          </a:gra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FF0000"/>
                </a:solidFill>
              </a:rPr>
              <a:t>Ситуация 3</a:t>
            </a:r>
            <a:r>
              <a:rPr lang="ru-RU" sz="3600" b="1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3600" dirty="0" smtClean="0"/>
              <a:t> </a:t>
            </a:r>
            <a:r>
              <a:rPr lang="ru-RU" sz="3600" b="1" dirty="0">
                <a:solidFill>
                  <a:srgbClr val="002060"/>
                </a:solidFill>
              </a:rPr>
              <a:t>Восьмиклассник Вова решил стать самостоятельным, заработать деньги и купить себе велосипед. Он принес в школу игровую приставку и </a:t>
            </a:r>
            <a:r>
              <a:rPr lang="ru-RU" sz="3600" b="1" dirty="0" smtClean="0">
                <a:solidFill>
                  <a:srgbClr val="002060"/>
                </a:solidFill>
              </a:rPr>
              <a:t>стал сдавать </a:t>
            </a:r>
            <a:r>
              <a:rPr lang="ru-RU" sz="3600" b="1" dirty="0">
                <a:solidFill>
                  <a:srgbClr val="002060"/>
                </a:solidFill>
              </a:rPr>
              <a:t>ее в аренду своим одноклассникам за 10 руб. в минуту. НО…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Галерея</Template>
  <TotalTime>389</TotalTime>
  <Words>617</Words>
  <Application>Microsoft Office PowerPoint</Application>
  <PresentationFormat>Экран (4:3)</PresentationFormat>
  <Paragraphs>64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Garamond</vt:lpstr>
      <vt:lpstr>Gill Sans MT</vt:lpstr>
      <vt:lpstr>Gallery</vt:lpstr>
      <vt:lpstr>Тема Office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БИНГО (ЛОТО)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Мои документы</dc:creator>
  <cp:lastModifiedBy>Альфия</cp:lastModifiedBy>
  <cp:revision>26</cp:revision>
  <dcterms:created xsi:type="dcterms:W3CDTF">2021-12-15T14:01:06Z</dcterms:created>
  <dcterms:modified xsi:type="dcterms:W3CDTF">2024-10-14T14:09:57Z</dcterms:modified>
</cp:coreProperties>
</file>