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3" r:id="rId3"/>
    <p:sldId id="278" r:id="rId4"/>
    <p:sldId id="285" r:id="rId5"/>
    <p:sldId id="286" r:id="rId6"/>
    <p:sldId id="287" r:id="rId7"/>
    <p:sldId id="280" r:id="rId8"/>
    <p:sldId id="276" r:id="rId9"/>
    <p:sldId id="281" r:id="rId10"/>
    <p:sldId id="283" r:id="rId11"/>
    <p:sldId id="277" r:id="rId12"/>
    <p:sldId id="28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45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yasen65@mail.ru"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692696"/>
            <a:ext cx="8784976" cy="3816424"/>
          </a:xfrm>
        </p:spPr>
        <p:txBody>
          <a:bodyPr>
            <a:normAutofit/>
          </a:bodyPr>
          <a:lstStyle/>
          <a:p>
            <a:r>
              <a:rPr lang="ru-RU" sz="4800" dirty="0" smtClean="0">
                <a:solidFill>
                  <a:prstClr val="black"/>
                </a:solidFill>
                <a:latin typeface="Times New Roman"/>
                <a:ea typeface="Calibri"/>
              </a:rPr>
              <a:t>Системно-</a:t>
            </a:r>
            <a:r>
              <a:rPr lang="ru-RU" sz="4800" dirty="0" err="1" smtClean="0">
                <a:solidFill>
                  <a:prstClr val="black"/>
                </a:solidFill>
                <a:latin typeface="Times New Roman"/>
                <a:ea typeface="Calibri"/>
              </a:rPr>
              <a:t>деятельностный</a:t>
            </a:r>
            <a:r>
              <a:rPr lang="ru-RU" sz="4800" dirty="0" smtClean="0">
                <a:solidFill>
                  <a:prstClr val="black"/>
                </a:solidFill>
                <a:latin typeface="Times New Roman"/>
                <a:ea typeface="Calibri"/>
              </a:rPr>
              <a:t> подход как методологическая основа формирования учебной деятельности</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95536" y="5157192"/>
            <a:ext cx="8489032" cy="1345704"/>
          </a:xfrm>
        </p:spPr>
        <p:txBody>
          <a:bodyPr>
            <a:normAutofit/>
          </a:bodyPr>
          <a:lstStyle/>
          <a:p>
            <a:pPr algn="l"/>
            <a:r>
              <a:rPr lang="ru-RU" sz="2400" dirty="0" err="1" smtClean="0">
                <a:solidFill>
                  <a:schemeClr val="tx1"/>
                </a:solidFill>
                <a:latin typeface="Times New Roman" panose="02020603050405020304" pitchFamily="18" charset="0"/>
                <a:cs typeface="Times New Roman" panose="02020603050405020304" pitchFamily="18" charset="0"/>
              </a:rPr>
              <a:t>Сеничева</a:t>
            </a:r>
            <a:r>
              <a:rPr lang="ru-RU" sz="2400" dirty="0" smtClean="0">
                <a:solidFill>
                  <a:schemeClr val="tx1"/>
                </a:solidFill>
                <a:latin typeface="Times New Roman" panose="02020603050405020304" pitchFamily="18" charset="0"/>
                <a:cs typeface="Times New Roman" panose="02020603050405020304" pitchFamily="18" charset="0"/>
              </a:rPr>
              <a:t> Юлия Алексеевна,</a:t>
            </a:r>
          </a:p>
          <a:p>
            <a:pPr algn="l"/>
            <a:r>
              <a:rPr lang="ru-RU" sz="2400" dirty="0" smtClean="0">
                <a:solidFill>
                  <a:schemeClr val="tx1"/>
                </a:solidFill>
                <a:latin typeface="Times New Roman" panose="02020603050405020304" pitchFamily="18" charset="0"/>
                <a:cs typeface="Times New Roman" panose="02020603050405020304" pitchFamily="18" charset="0"/>
              </a:rPr>
              <a:t>главный эксперт ПК ИРО </a:t>
            </a:r>
            <a:r>
              <a:rPr lang="en-US" sz="2400" dirty="0" smtClean="0">
                <a:solidFill>
                  <a:schemeClr val="tx1"/>
                </a:solidFill>
                <a:latin typeface="Times New Roman" panose="02020603050405020304" pitchFamily="18" charset="0"/>
                <a:cs typeface="Times New Roman" panose="02020603050405020304" pitchFamily="18" charset="0"/>
                <a:hlinkClick r:id="rId2"/>
              </a:rPr>
              <a:t>yasen65@mail.ru</a:t>
            </a:r>
            <a:r>
              <a:rPr lang="en-US" sz="2400" dirty="0" smtClean="0">
                <a:solidFill>
                  <a:schemeClr val="tx1"/>
                </a:solidFill>
                <a:latin typeface="Times New Roman" panose="02020603050405020304" pitchFamily="18" charset="0"/>
                <a:cs typeface="Times New Roman" panose="02020603050405020304" pitchFamily="18" charset="0"/>
              </a:rPr>
              <a:t> </a:t>
            </a:r>
            <a:endParaRPr lang="ru-RU" sz="2400" dirty="0" smtClean="0">
              <a:solidFill>
                <a:schemeClr val="tx1"/>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4088719"/>
            <a:ext cx="1296144" cy="1505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C:\Users\senicheva\Downloads\qr-code (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308304" y="5013176"/>
            <a:ext cx="1484660" cy="148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21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Объект 2"/>
          <p:cNvSpPr>
            <a:spLocks noGrp="1"/>
          </p:cNvSpPr>
          <p:nvPr>
            <p:ph idx="1"/>
          </p:nvPr>
        </p:nvSpPr>
        <p:spPr>
          <a:xfrm>
            <a:off x="323528" y="476672"/>
            <a:ext cx="8496944" cy="6120680"/>
          </a:xfrm>
        </p:spPr>
        <p:txBody>
          <a:bodyPr>
            <a:normAutofit fontScale="92500" lnSpcReduction="20000"/>
          </a:bodyPr>
          <a:lstStyle/>
          <a:p>
            <a:pPr marL="0" lvl="0" indent="0" algn="just">
              <a:lnSpc>
                <a:spcPct val="120000"/>
              </a:lnSpc>
              <a:spcBef>
                <a:spcPts val="0"/>
              </a:spcBef>
              <a:buNone/>
            </a:pPr>
            <a:endParaRPr lang="ru-RU" sz="1600" dirty="0" smtClean="0">
              <a:solidFill>
                <a:prstClr val="black"/>
              </a:solidFill>
              <a:latin typeface="Times New Roman" pitchFamily="18" charset="0"/>
              <a:cs typeface="Times New Roman" pitchFamily="18" charset="0"/>
            </a:endParaRPr>
          </a:p>
          <a:p>
            <a:pPr marL="0" lvl="0" indent="0" algn="just">
              <a:lnSpc>
                <a:spcPct val="120000"/>
              </a:lnSpc>
              <a:spcBef>
                <a:spcPts val="0"/>
              </a:spcBef>
              <a:buNone/>
            </a:pPr>
            <a:r>
              <a:rPr lang="ru-RU" sz="2400" dirty="0" smtClean="0">
                <a:solidFill>
                  <a:prstClr val="black"/>
                </a:solidFill>
                <a:latin typeface="Times New Roman" pitchFamily="18" charset="0"/>
                <a:cs typeface="Times New Roman" pitchFamily="18" charset="0"/>
              </a:rPr>
              <a:t>Второй </a:t>
            </a:r>
            <a:r>
              <a:rPr lang="ru-RU" sz="2400" dirty="0">
                <a:solidFill>
                  <a:prstClr val="black"/>
                </a:solidFill>
                <a:latin typeface="Times New Roman" pitchFamily="18" charset="0"/>
                <a:cs typeface="Times New Roman" pitchFamily="18" charset="0"/>
              </a:rPr>
              <a:t>компонент - </a:t>
            </a:r>
            <a:r>
              <a:rPr lang="ru-RU" sz="2400" b="1" dirty="0">
                <a:solidFill>
                  <a:srgbClr val="FF0000"/>
                </a:solidFill>
                <a:latin typeface="Times New Roman" pitchFamily="18" charset="0"/>
                <a:cs typeface="Times New Roman" pitchFamily="18" charset="0"/>
              </a:rPr>
              <a:t>учебная задача в рамках учебной ситуации</a:t>
            </a:r>
            <a:r>
              <a:rPr lang="ru-RU" sz="2400" dirty="0">
                <a:solidFill>
                  <a:prstClr val="black"/>
                </a:solidFill>
                <a:latin typeface="Times New Roman" pitchFamily="18" charset="0"/>
                <a:cs typeface="Times New Roman" pitchFamily="18" charset="0"/>
              </a:rPr>
              <a:t>, т.е. система заданий, при выполнении которых ребенок осваивает наиболее общие способы действия. Учебную задачу необходимо отличать от отдельных заданий. Обычно дети, решая много конкретных задач, сами стихийно открывают для себя общий способ их решения.</a:t>
            </a:r>
            <a:r>
              <a:rPr lang="ru-RU" sz="2400" b="1" dirty="0">
                <a:solidFill>
                  <a:prstClr val="black"/>
                </a:solidFill>
                <a:latin typeface="Times New Roman" pitchFamily="18" charset="0"/>
                <a:cs typeface="Times New Roman" pitchFamily="18" charset="0"/>
              </a:rPr>
              <a:t> Отличие учебной задачи от других: цель и результат состоят в изменении</a:t>
            </a:r>
            <a:r>
              <a:rPr lang="ru-RU" sz="2400" dirty="0">
                <a:solidFill>
                  <a:prstClr val="black"/>
                </a:solidFill>
                <a:latin typeface="Times New Roman" pitchFamily="18" charset="0"/>
                <a:cs typeface="Times New Roman" pitchFamily="18" charset="0"/>
              </a:rPr>
              <a:t> </a:t>
            </a:r>
            <a:r>
              <a:rPr lang="ru-RU" sz="2400" b="1" dirty="0">
                <a:solidFill>
                  <a:prstClr val="black"/>
                </a:solidFill>
                <a:latin typeface="Times New Roman" pitchFamily="18" charset="0"/>
                <a:cs typeface="Times New Roman" pitchFamily="18" charset="0"/>
              </a:rPr>
              <a:t>самого объекта, </a:t>
            </a:r>
            <a:r>
              <a:rPr lang="ru-RU" sz="2400" dirty="0">
                <a:solidFill>
                  <a:prstClr val="black"/>
                </a:solidFill>
                <a:latin typeface="Times New Roman" pitchFamily="18" charset="0"/>
                <a:cs typeface="Times New Roman" pitchFamily="18" charset="0"/>
              </a:rPr>
              <a:t>а не в изменении предметов, с которыми действует субъект. </a:t>
            </a:r>
          </a:p>
          <a:p>
            <a:pPr marL="0" lvl="0" indent="0" algn="just">
              <a:lnSpc>
                <a:spcPct val="120000"/>
              </a:lnSpc>
              <a:spcBef>
                <a:spcPts val="0"/>
              </a:spcBef>
              <a:buNone/>
            </a:pPr>
            <a:r>
              <a:rPr lang="ru-RU" sz="2400" b="1" dirty="0">
                <a:solidFill>
                  <a:prstClr val="black"/>
                </a:solidFill>
                <a:latin typeface="Times New Roman" pitchFamily="18" charset="0"/>
                <a:cs typeface="Times New Roman" pitchFamily="18" charset="0"/>
              </a:rPr>
              <a:t>Учебно-познавательная задача. Учебно-практическая </a:t>
            </a:r>
            <a:r>
              <a:rPr lang="ru-RU" sz="2400" b="1" dirty="0" smtClean="0">
                <a:solidFill>
                  <a:prstClr val="black"/>
                </a:solidFill>
                <a:latin typeface="Times New Roman" pitchFamily="18" charset="0"/>
                <a:cs typeface="Times New Roman" pitchFamily="18" charset="0"/>
              </a:rPr>
              <a:t>задача</a:t>
            </a:r>
          </a:p>
          <a:p>
            <a:pPr marL="0" lvl="0" indent="0" algn="just">
              <a:lnSpc>
                <a:spcPct val="120000"/>
              </a:lnSpc>
              <a:spcBef>
                <a:spcPts val="0"/>
              </a:spcBef>
              <a:buNone/>
            </a:pPr>
            <a:endParaRPr lang="ru-RU" sz="2400" dirty="0">
              <a:solidFill>
                <a:prstClr val="black"/>
              </a:solidFill>
              <a:latin typeface="Times New Roman" pitchFamily="18" charset="0"/>
              <a:cs typeface="Times New Roman" pitchFamily="18" charset="0"/>
            </a:endParaRPr>
          </a:p>
          <a:p>
            <a:pPr marL="0" indent="0" algn="ctr">
              <a:lnSpc>
                <a:spcPct val="120000"/>
              </a:lnSpc>
              <a:spcBef>
                <a:spcPts val="0"/>
              </a:spcBef>
              <a:buNone/>
            </a:pPr>
            <a:r>
              <a:rPr lang="ru-RU" sz="2400" b="1" dirty="0">
                <a:solidFill>
                  <a:srgbClr val="FF0000"/>
                </a:solidFill>
                <a:latin typeface="Times New Roman" pitchFamily="18" charset="0"/>
                <a:cs typeface="Times New Roman" pitchFamily="18" charset="0"/>
              </a:rPr>
              <a:t>Учебная ситуация</a:t>
            </a:r>
          </a:p>
          <a:p>
            <a:pPr marL="0" indent="0" algn="just">
              <a:lnSpc>
                <a:spcPct val="120000"/>
              </a:lnSpc>
              <a:spcBef>
                <a:spcPts val="0"/>
              </a:spcBef>
              <a:buNone/>
            </a:pPr>
            <a:r>
              <a:rPr lang="ru-RU" sz="2400" b="1" dirty="0" smtClean="0">
                <a:latin typeface="Times New Roman" pitchFamily="18" charset="0"/>
                <a:cs typeface="Times New Roman" pitchFamily="18" charset="0"/>
              </a:rPr>
              <a:t>выступает </a:t>
            </a:r>
            <a:r>
              <a:rPr lang="ru-RU" sz="2400" b="1" dirty="0">
                <a:latin typeface="Times New Roman" pitchFamily="18" charset="0"/>
                <a:cs typeface="Times New Roman" pitchFamily="18" charset="0"/>
              </a:rPr>
              <a:t>как единица целостного образовательного процесса, в которой обучающиеся с помощью учителя </a:t>
            </a:r>
            <a:r>
              <a:rPr lang="ru-RU" sz="2400" b="1" dirty="0">
                <a:solidFill>
                  <a:srgbClr val="FF0000"/>
                </a:solidFill>
                <a:latin typeface="Times New Roman" pitchFamily="18" charset="0"/>
                <a:cs typeface="Times New Roman" pitchFamily="18" charset="0"/>
              </a:rPr>
              <a:t>обнаруживают</a:t>
            </a:r>
            <a:r>
              <a:rPr lang="ru-RU" sz="2400" b="1" dirty="0">
                <a:latin typeface="Times New Roman" pitchFamily="18" charset="0"/>
                <a:cs typeface="Times New Roman" pitchFamily="18" charset="0"/>
              </a:rPr>
              <a:t> предмет своего действия, </a:t>
            </a:r>
            <a:r>
              <a:rPr lang="ru-RU" sz="2400" b="1" dirty="0">
                <a:solidFill>
                  <a:srgbClr val="FF0000"/>
                </a:solidFill>
                <a:latin typeface="Times New Roman" pitchFamily="18" charset="0"/>
                <a:cs typeface="Times New Roman" pitchFamily="18" charset="0"/>
              </a:rPr>
              <a:t>исследуют</a:t>
            </a:r>
            <a:r>
              <a:rPr lang="ru-RU" sz="2400" b="1" dirty="0">
                <a:latin typeface="Times New Roman" pitchFamily="18" charset="0"/>
                <a:cs typeface="Times New Roman" pitchFamily="18" charset="0"/>
              </a:rPr>
              <a:t> его, совершая разнообразные учебные действия, </a:t>
            </a:r>
            <a:r>
              <a:rPr lang="ru-RU" sz="2400" b="1" dirty="0">
                <a:solidFill>
                  <a:srgbClr val="FF0000"/>
                </a:solidFill>
                <a:latin typeface="Times New Roman" pitchFamily="18" charset="0"/>
                <a:cs typeface="Times New Roman" pitchFamily="18" charset="0"/>
              </a:rPr>
              <a:t>преобразуют</a:t>
            </a:r>
            <a:r>
              <a:rPr lang="ru-RU" sz="2400" b="1" dirty="0">
                <a:latin typeface="Times New Roman" pitchFamily="18" charset="0"/>
                <a:cs typeface="Times New Roman" pitchFamily="18" charset="0"/>
              </a:rPr>
              <a:t> его, например, переформулируют, или предлагают свое описание и т.д., частично – запоминают. </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9275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89560"/>
          </a:xfrm>
        </p:spPr>
        <p:txBody>
          <a:bodyPr>
            <a:normAutofit fontScale="90000"/>
          </a:bodyPr>
          <a:lstStyle/>
          <a:p>
            <a:endParaRPr lang="ru-RU" dirty="0"/>
          </a:p>
        </p:txBody>
      </p:sp>
      <p:sp>
        <p:nvSpPr>
          <p:cNvPr id="3" name="Содержимое 2"/>
          <p:cNvSpPr>
            <a:spLocks noGrp="1"/>
          </p:cNvSpPr>
          <p:nvPr>
            <p:ph idx="1"/>
          </p:nvPr>
        </p:nvSpPr>
        <p:spPr>
          <a:xfrm>
            <a:off x="304800" y="533400"/>
            <a:ext cx="8587680" cy="5922336"/>
          </a:xfrm>
        </p:spPr>
        <p:txBody>
          <a:bodyPr>
            <a:noAutofit/>
          </a:bodyPr>
          <a:lstStyle/>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Третий компонент </a:t>
            </a:r>
            <a:r>
              <a:rPr lang="ru-RU" sz="1700" dirty="0" smtClean="0">
                <a:latin typeface="Times New Roman" pitchFamily="18" charset="0"/>
                <a:cs typeface="Times New Roman" pitchFamily="18" charset="0"/>
              </a:rPr>
              <a:t>- </a:t>
            </a:r>
            <a:r>
              <a:rPr lang="ru-RU" sz="1700" b="1" i="1" dirty="0" smtClean="0">
                <a:latin typeface="Times New Roman" pitchFamily="18" charset="0"/>
                <a:cs typeface="Times New Roman" pitchFamily="18" charset="0"/>
              </a:rPr>
              <a:t>учебные операции</a:t>
            </a:r>
            <a:r>
              <a:rPr lang="ru-RU" sz="1700" dirty="0" smtClean="0">
                <a:latin typeface="Times New Roman" pitchFamily="18" charset="0"/>
                <a:cs typeface="Times New Roman" pitchFamily="18" charset="0"/>
              </a:rPr>
              <a:t>, они входят в состав способа действий. Операции и учебная задача считаются основным звеном структуры учебной деятельности. Операторным содержанием будут те конкретные действия, которые совершает ребенок, решая частные задачи.</a:t>
            </a:r>
          </a:p>
          <a:p>
            <a:pPr marL="0" indent="0" algn="just">
              <a:lnSpc>
                <a:spcPct val="120000"/>
              </a:lnSpc>
              <a:spcBef>
                <a:spcPts val="0"/>
              </a:spcBef>
              <a:buNone/>
            </a:pPr>
            <a:r>
              <a:rPr lang="ru-RU" sz="1700" dirty="0" smtClean="0">
                <a:latin typeface="Times New Roman" pitchFamily="18" charset="0"/>
                <a:cs typeface="Times New Roman" pitchFamily="18" charset="0"/>
              </a:rPr>
              <a:t>По степени обобщённости виды учебных действий бывают </a:t>
            </a:r>
            <a:r>
              <a:rPr lang="ru-RU" sz="1700" b="1" i="1" dirty="0" smtClean="0">
                <a:latin typeface="Times New Roman" pitchFamily="18" charset="0"/>
                <a:cs typeface="Times New Roman" pitchFamily="18" charset="0"/>
              </a:rPr>
              <a:t>общие</a:t>
            </a:r>
            <a:r>
              <a:rPr lang="ru-RU" sz="1700" dirty="0" smtClean="0">
                <a:latin typeface="Times New Roman" pitchFamily="18" charset="0"/>
                <a:cs typeface="Times New Roman" pitchFamily="18" charset="0"/>
              </a:rPr>
              <a:t> (сравнение, анализ, классификация, умение планировать свою деятельность) и </a:t>
            </a:r>
            <a:r>
              <a:rPr lang="ru-RU" sz="1700" b="1" i="1" dirty="0" smtClean="0">
                <a:latin typeface="Times New Roman" pitchFamily="18" charset="0"/>
                <a:cs typeface="Times New Roman" pitchFamily="18" charset="0"/>
              </a:rPr>
              <a:t>специфические</a:t>
            </a:r>
            <a:r>
              <a:rPr lang="ru-RU" sz="1700" dirty="0" smtClean="0">
                <a:latin typeface="Times New Roman" pitchFamily="18" charset="0"/>
                <a:cs typeface="Times New Roman" pitchFamily="18" charset="0"/>
              </a:rPr>
              <a:t> (связанные с учебным предметом). Так, учебная задача даётся в определённой учебной ситуации. Задача возникает как следствие проблемной ситуации в результате её анализа.</a:t>
            </a:r>
          </a:p>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Четвертый компонент</a:t>
            </a:r>
            <a:r>
              <a:rPr lang="ru-RU" sz="1700" dirty="0" smtClean="0">
                <a:latin typeface="Times New Roman" pitchFamily="18" charset="0"/>
                <a:cs typeface="Times New Roman" pitchFamily="18" charset="0"/>
              </a:rPr>
              <a:t> – </a:t>
            </a:r>
            <a:r>
              <a:rPr lang="ru-RU" sz="1700" b="1" i="1" dirty="0" smtClean="0">
                <a:latin typeface="Times New Roman" pitchFamily="18" charset="0"/>
                <a:cs typeface="Times New Roman" pitchFamily="18" charset="0"/>
              </a:rPr>
              <a:t>контроль (самоконтроль). </a:t>
            </a:r>
            <a:r>
              <a:rPr lang="ru-RU" sz="1700" dirty="0" smtClean="0">
                <a:latin typeface="Times New Roman" pitchFamily="18" charset="0"/>
                <a:cs typeface="Times New Roman" pitchFamily="18" charset="0"/>
              </a:rPr>
              <a:t>Первоначально учебную работу детей контролирует учитель. Но постепенно они начинают контролировать ее сами, обучаясь этому отчасти стихийно, отчасти под руководством преподавателя. Без самоконтроля невозможно полноценное развертывание учебной деятельности. </a:t>
            </a:r>
            <a:r>
              <a:rPr lang="ru-RU" sz="1700" b="1" dirty="0" smtClean="0">
                <a:latin typeface="Times New Roman" pitchFamily="18" charset="0"/>
                <a:cs typeface="Times New Roman" pitchFamily="18" charset="0"/>
              </a:rPr>
              <a:t>Контроль – это сличение способа/результата с образцом/эталоном.</a:t>
            </a:r>
          </a:p>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Пятый компонент </a:t>
            </a:r>
            <a:r>
              <a:rPr lang="ru-RU" sz="1700" dirty="0" smtClean="0">
                <a:latin typeface="Times New Roman" pitchFamily="18" charset="0"/>
                <a:cs typeface="Times New Roman" pitchFamily="18" charset="0"/>
              </a:rPr>
              <a:t>структуры учебной деятельности - </a:t>
            </a:r>
            <a:r>
              <a:rPr lang="ru-RU" sz="1700" b="1" i="1" dirty="0" smtClean="0">
                <a:latin typeface="Times New Roman" pitchFamily="18" charset="0"/>
                <a:cs typeface="Times New Roman" pitchFamily="18" charset="0"/>
              </a:rPr>
              <a:t>оценка (самооценка)</a:t>
            </a:r>
            <a:r>
              <a:rPr lang="ru-RU" sz="1700" dirty="0" smtClean="0">
                <a:latin typeface="Times New Roman" pitchFamily="18" charset="0"/>
                <a:cs typeface="Times New Roman" pitchFamily="18" charset="0"/>
              </a:rPr>
              <a:t>. Ученик, контролируя свою работу, должен научиться и адекватно ее оценивать. При этом недостаточно общей оценки - насколько правильно и качественно выполнено задание; нужна оценка своих действий - освоен способ решения задач или нет, какие операции еще не отработаны. (формирующее оценивание). </a:t>
            </a:r>
            <a:r>
              <a:rPr lang="ru-RU" sz="1700" b="1" dirty="0" smtClean="0">
                <a:latin typeface="Times New Roman" pitchFamily="18" charset="0"/>
                <a:cs typeface="Times New Roman" pitchFamily="18" charset="0"/>
              </a:rPr>
              <a:t>Оценка – установление уровня соответствия и качества результата/способа установленным критериям. </a:t>
            </a:r>
          </a:p>
          <a:p>
            <a:pPr marL="0" indent="0" algn="just">
              <a:lnSpc>
                <a:spcPct val="120000"/>
              </a:lnSpc>
              <a:spcBef>
                <a:spcPts val="0"/>
              </a:spcBef>
              <a:buNone/>
            </a:pPr>
            <a:r>
              <a:rPr lang="ru-RU" sz="1700" dirty="0" smtClean="0">
                <a:latin typeface="Times New Roman" pitchFamily="18" charset="0"/>
                <a:cs typeface="Times New Roman" pitchFamily="18" charset="0"/>
              </a:rPr>
              <a:t> </a:t>
            </a:r>
            <a:endParaRPr lang="ru-RU" sz="1700" dirty="0"/>
          </a:p>
        </p:txBody>
      </p:sp>
    </p:spTree>
    <p:extLst>
      <p:ext uri="{BB962C8B-B14F-4D97-AF65-F5344CB8AC3E}">
        <p14:creationId xmlns:p14="http://schemas.microsoft.com/office/powerpoint/2010/main" val="3264718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Объект 2"/>
          <p:cNvSpPr>
            <a:spLocks noGrp="1"/>
          </p:cNvSpPr>
          <p:nvPr>
            <p:ph idx="1"/>
          </p:nvPr>
        </p:nvSpPr>
        <p:spPr>
          <a:xfrm>
            <a:off x="323528" y="548680"/>
            <a:ext cx="8363272" cy="6048672"/>
          </a:xfrm>
        </p:spPr>
        <p:txBody>
          <a:bodyPr>
            <a:normAutofit fontScale="92500" lnSpcReduction="20000"/>
          </a:bodyPr>
          <a:lstStyle/>
          <a:p>
            <a:pPr algn="just"/>
            <a:r>
              <a:rPr lang="ru-RU" b="1" dirty="0">
                <a:latin typeface="Times New Roman" pitchFamily="18" charset="0"/>
                <a:cs typeface="Times New Roman" pitchFamily="18" charset="0"/>
              </a:rPr>
              <a:t>Системно-</a:t>
            </a:r>
            <a:r>
              <a:rPr lang="ru-RU" b="1" dirty="0" err="1">
                <a:latin typeface="Times New Roman" pitchFamily="18" charset="0"/>
                <a:cs typeface="Times New Roman" pitchFamily="18" charset="0"/>
              </a:rPr>
              <a:t>деятельностный</a:t>
            </a:r>
            <a:r>
              <a:rPr lang="ru-RU" b="1" dirty="0">
                <a:latin typeface="Times New Roman" pitchFamily="18" charset="0"/>
                <a:cs typeface="Times New Roman" pitchFamily="18" charset="0"/>
              </a:rPr>
              <a:t> подход</a:t>
            </a:r>
            <a:r>
              <a:rPr lang="ru-RU" dirty="0">
                <a:latin typeface="Times New Roman" pitchFamily="18" charset="0"/>
                <a:cs typeface="Times New Roman" pitchFamily="18" charset="0"/>
              </a:rPr>
              <a:t> – оценка способности к решению </a:t>
            </a:r>
            <a:r>
              <a:rPr lang="ru-RU" dirty="0">
                <a:solidFill>
                  <a:srgbClr val="FF0000"/>
                </a:solidFill>
                <a:latin typeface="Times New Roman" pitchFamily="18" charset="0"/>
                <a:cs typeface="Times New Roman" pitchFamily="18" charset="0"/>
              </a:rPr>
              <a:t>учебно-познавательных и учебно-практических задач</a:t>
            </a:r>
            <a:r>
              <a:rPr lang="ru-RU" dirty="0">
                <a:latin typeface="Times New Roman" pitchFamily="18" charset="0"/>
                <a:cs typeface="Times New Roman" pitchFamily="18" charset="0"/>
              </a:rPr>
              <a:t>. </a:t>
            </a:r>
          </a:p>
          <a:p>
            <a:pPr algn="just"/>
            <a:r>
              <a:rPr lang="ru-RU" dirty="0">
                <a:latin typeface="Times New Roman" pitchFamily="18" charset="0"/>
                <a:cs typeface="Times New Roman" pitchFamily="18" charset="0"/>
              </a:rPr>
              <a:t>Объект оценки - </a:t>
            </a:r>
            <a:r>
              <a:rPr lang="ru-RU" dirty="0">
                <a:solidFill>
                  <a:srgbClr val="FF0000"/>
                </a:solidFill>
                <a:latin typeface="Times New Roman" pitchFamily="18" charset="0"/>
                <a:cs typeface="Times New Roman" pitchFamily="18" charset="0"/>
              </a:rPr>
              <a:t>планируемые результаты ООП,</a:t>
            </a:r>
            <a:r>
              <a:rPr lang="ru-RU" dirty="0">
                <a:latin typeface="Times New Roman" pitchFamily="18" charset="0"/>
                <a:cs typeface="Times New Roman" pitchFamily="18" charset="0"/>
              </a:rPr>
              <a:t> выраженные в </a:t>
            </a:r>
            <a:r>
              <a:rPr lang="ru-RU" dirty="0" err="1">
                <a:latin typeface="Times New Roman" pitchFamily="18" charset="0"/>
                <a:cs typeface="Times New Roman" pitchFamily="18" charset="0"/>
              </a:rPr>
              <a:t>деятельностной</a:t>
            </a:r>
            <a:r>
              <a:rPr lang="ru-RU" dirty="0">
                <a:latin typeface="Times New Roman" pitchFamily="18" charset="0"/>
                <a:cs typeface="Times New Roman" pitchFamily="18" charset="0"/>
              </a:rPr>
              <a:t> форме. </a:t>
            </a:r>
            <a:endParaRPr lang="ru-RU" dirty="0" smtClean="0">
              <a:latin typeface="Times New Roman" pitchFamily="18" charset="0"/>
              <a:cs typeface="Times New Roman" pitchFamily="18" charset="0"/>
            </a:endParaRPr>
          </a:p>
          <a:p>
            <a:pPr algn="just"/>
            <a:r>
              <a:rPr lang="ru-RU" dirty="0">
                <a:latin typeface="Times New Roman" panose="02020603050405020304" pitchFamily="18" charset="0"/>
                <a:cs typeface="Times New Roman" panose="02020603050405020304" pitchFamily="18" charset="0"/>
              </a:rPr>
              <a:t>Учебная задача - задача, требующая от учащихся открытия и освоения общего способа (принципа) решения широкого круга частных практических задач. </a:t>
            </a:r>
          </a:p>
          <a:p>
            <a:pPr algn="just"/>
            <a:r>
              <a:rPr lang="ru-RU" dirty="0">
                <a:latin typeface="Times New Roman" panose="02020603050405020304" pitchFamily="18" charset="0"/>
                <a:cs typeface="Times New Roman" panose="02020603050405020304" pitchFamily="18" charset="0"/>
              </a:rPr>
              <a:t>Учебные задачи воплощаются в учебных заданиях.</a:t>
            </a:r>
          </a:p>
          <a:p>
            <a:pPr algn="just"/>
            <a:r>
              <a:rPr lang="ru-RU" dirty="0">
                <a:latin typeface="Times New Roman" panose="02020603050405020304" pitchFamily="18" charset="0"/>
                <a:cs typeface="Times New Roman" panose="02020603050405020304" pitchFamily="18" charset="0"/>
              </a:rPr>
              <a:t>Учебное задание - средство реализации содержания образования и формирования деятельности обучающихся.</a:t>
            </a:r>
          </a:p>
          <a:p>
            <a:pPr algn="just"/>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14805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490066"/>
          </a:xfrm>
        </p:spPr>
        <p:txBody>
          <a:bodyPr>
            <a:normAutofit fontScale="90000"/>
          </a:bodyPr>
          <a:lstStyle/>
          <a:p>
            <a:r>
              <a:rPr lang="ru-RU" dirty="0" smtClean="0">
                <a:solidFill>
                  <a:srgbClr val="0070C0"/>
                </a:solidFill>
                <a:latin typeface="Times New Roman" panose="02020603050405020304" pitchFamily="18" charset="0"/>
                <a:cs typeface="Times New Roman" panose="02020603050405020304" pitchFamily="18" charset="0"/>
              </a:rPr>
              <a:t>Треки семинара</a:t>
            </a:r>
            <a:endParaRPr lang="ru-RU"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620688"/>
            <a:ext cx="8640960" cy="5904656"/>
          </a:xfrm>
        </p:spPr>
        <p:txBody>
          <a:bodyPr>
            <a:noAutofit/>
          </a:bodyPr>
          <a:lstStyle/>
          <a:p>
            <a:pPr algn="just"/>
            <a:r>
              <a:rPr lang="ru-RU" sz="3600" dirty="0" smtClean="0">
                <a:latin typeface="Times New Roman" panose="02020603050405020304" pitchFamily="18" charset="0"/>
                <a:cs typeface="Times New Roman" panose="02020603050405020304" pitchFamily="18" charset="0"/>
              </a:rPr>
              <a:t>Системно-</a:t>
            </a:r>
            <a:r>
              <a:rPr lang="ru-RU" sz="3600" dirty="0" err="1" smtClean="0">
                <a:latin typeface="Times New Roman" panose="02020603050405020304" pitchFamily="18" charset="0"/>
                <a:cs typeface="Times New Roman" panose="02020603050405020304" pitchFamily="18" charset="0"/>
              </a:rPr>
              <a:t>деятельностный</a:t>
            </a:r>
            <a:r>
              <a:rPr lang="ru-RU" sz="3600" dirty="0" smtClean="0">
                <a:latin typeface="Times New Roman" panose="02020603050405020304" pitchFamily="18" charset="0"/>
                <a:cs typeface="Times New Roman" panose="02020603050405020304" pitchFamily="18" charset="0"/>
              </a:rPr>
              <a:t> подход - методологическая основа ФГОС ОО. Уровневый и комплексный подходы как принципы реализации системы  </a:t>
            </a:r>
            <a:r>
              <a:rPr lang="ru-RU" sz="3600" dirty="0" smtClean="0">
                <a:latin typeface="Times New Roman" panose="02020603050405020304" pitchFamily="18" charset="0"/>
                <a:cs typeface="Times New Roman" panose="02020603050405020304" pitchFamily="18" charset="0"/>
              </a:rPr>
              <a:t>оценки</a:t>
            </a:r>
            <a:endParaRPr lang="ru-RU"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147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562074"/>
          </a:xfrm>
        </p:spPr>
        <p:txBody>
          <a:bodyPr>
            <a:noAutofit/>
          </a:bodyPr>
          <a:lstStyle/>
          <a:p>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solidFill>
                  <a:srgbClr val="0070C0"/>
                </a:solidFill>
                <a:latin typeface="Times New Roman" panose="02020603050405020304" pitchFamily="18" charset="0"/>
                <a:cs typeface="Times New Roman" panose="02020603050405020304" pitchFamily="18" charset="0"/>
              </a:rPr>
              <a:t>Планируемые результаты образовательной программы уровня (</a:t>
            </a:r>
            <a:r>
              <a:rPr lang="ru-RU" sz="2800" dirty="0" err="1" smtClean="0">
                <a:solidFill>
                  <a:srgbClr val="0070C0"/>
                </a:solidFill>
                <a:latin typeface="Times New Roman" panose="02020603050405020304" pitchFamily="18" charset="0"/>
                <a:cs typeface="Times New Roman" panose="02020603050405020304" pitchFamily="18" charset="0"/>
              </a:rPr>
              <a:t>метапредметные</a:t>
            </a:r>
            <a:r>
              <a:rPr lang="ru-RU" sz="2800" dirty="0" smtClean="0">
                <a:solidFill>
                  <a:srgbClr val="0070C0"/>
                </a:solidFill>
                <a:latin typeface="Times New Roman" panose="02020603050405020304" pitchFamily="18" charset="0"/>
                <a:cs typeface="Times New Roman" panose="02020603050405020304" pitchFamily="18" charset="0"/>
              </a:rPr>
              <a:t> и предметные) подлежат обязательной оценке в рамках ВСОКО /</a:t>
            </a:r>
            <a:br>
              <a:rPr lang="ru-RU" sz="2800" dirty="0" smtClean="0">
                <a:solidFill>
                  <a:srgbClr val="0070C0"/>
                </a:solidFill>
                <a:latin typeface="Times New Roman" panose="02020603050405020304" pitchFamily="18" charset="0"/>
                <a:cs typeface="Times New Roman" panose="02020603050405020304" pitchFamily="18" charset="0"/>
              </a:rPr>
            </a:br>
            <a:r>
              <a:rPr lang="ru-RU" sz="2800" dirty="0" smtClean="0">
                <a:solidFill>
                  <a:srgbClr val="0070C0"/>
                </a:solidFill>
                <a:latin typeface="Times New Roman" panose="02020603050405020304" pitchFamily="18" charset="0"/>
                <a:cs typeface="Times New Roman" panose="02020603050405020304" pitchFamily="18" charset="0"/>
              </a:rPr>
              <a:t>ГИА – комплекс результатов уровня образования.</a:t>
            </a:r>
            <a:endParaRPr lang="ru-RU" sz="2800"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600200"/>
            <a:ext cx="8928992" cy="5069160"/>
          </a:xfrm>
        </p:spPr>
        <p:txBody>
          <a:bodyPr>
            <a:noAutofit/>
          </a:bodyPr>
          <a:lstStyle/>
          <a:p>
            <a:pPr marL="0" indent="0" algn="just">
              <a:buNone/>
            </a:pPr>
            <a:r>
              <a:rPr lang="ru-RU" sz="1700" dirty="0">
                <a:latin typeface="Times New Roman" panose="02020603050405020304" pitchFamily="18" charset="0"/>
                <a:cs typeface="Times New Roman" panose="02020603050405020304" pitchFamily="18" charset="0"/>
              </a:rPr>
              <a:t>Группы </a:t>
            </a:r>
            <a:r>
              <a:rPr lang="ru-RU" sz="1700" dirty="0" err="1">
                <a:latin typeface="Times New Roman" panose="02020603050405020304" pitchFamily="18" charset="0"/>
                <a:cs typeface="Times New Roman" panose="02020603050405020304" pitchFamily="18" charset="0"/>
              </a:rPr>
              <a:t>метапредметных</a:t>
            </a:r>
            <a:r>
              <a:rPr lang="ru-RU" sz="1700" dirty="0">
                <a:latin typeface="Times New Roman" panose="02020603050405020304" pitchFamily="18" charset="0"/>
                <a:cs typeface="Times New Roman" panose="02020603050405020304" pitchFamily="18" charset="0"/>
              </a:rPr>
              <a:t> </a:t>
            </a:r>
            <a:r>
              <a:rPr lang="ru-RU" sz="1700" dirty="0" smtClean="0">
                <a:latin typeface="Times New Roman" panose="02020603050405020304" pitchFamily="18" charset="0"/>
                <a:cs typeface="Times New Roman" panose="02020603050405020304" pitchFamily="18" charset="0"/>
              </a:rPr>
              <a:t>результатов/ УУД как общие способы действий</a:t>
            </a:r>
          </a:p>
          <a:p>
            <a:pPr marL="0" indent="0" algn="just">
              <a:buNone/>
            </a:pPr>
            <a:r>
              <a:rPr lang="ru-RU" sz="1700" b="1" dirty="0" smtClean="0">
                <a:latin typeface="Times New Roman" panose="02020603050405020304" pitchFamily="18" charset="0"/>
                <a:cs typeface="Times New Roman" panose="02020603050405020304" pitchFamily="18" charset="0"/>
              </a:rPr>
              <a:t>1</a:t>
            </a:r>
            <a:r>
              <a:rPr lang="ru-RU" sz="1700" b="1" dirty="0">
                <a:latin typeface="Times New Roman" panose="02020603050405020304" pitchFamily="18" charset="0"/>
                <a:cs typeface="Times New Roman" panose="02020603050405020304" pitchFamily="18" charset="0"/>
              </a:rPr>
              <a:t>. Овладение универсальными учебными познавательными действиями</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dirty="0" smtClean="0">
                <a:latin typeface="Times New Roman" panose="02020603050405020304" pitchFamily="18" charset="0"/>
                <a:cs typeface="Times New Roman" panose="02020603050405020304" pitchFamily="18" charset="0"/>
              </a:rPr>
              <a:t>1.Базовые </a:t>
            </a:r>
            <a:r>
              <a:rPr lang="ru-RU" sz="1700" dirty="0">
                <a:latin typeface="Times New Roman" panose="02020603050405020304" pitchFamily="18" charset="0"/>
                <a:cs typeface="Times New Roman" panose="02020603050405020304" pitchFamily="18" charset="0"/>
              </a:rPr>
              <a:t>логические действия (НОО –</a:t>
            </a:r>
            <a:r>
              <a:rPr lang="ru-RU" sz="1700" dirty="0" smtClean="0">
                <a:latin typeface="Times New Roman" panose="02020603050405020304" pitchFamily="18" charset="0"/>
                <a:cs typeface="Times New Roman" panose="02020603050405020304" pitchFamily="18" charset="0"/>
              </a:rPr>
              <a:t>5, ООО -6)- объединять части объекта (объекты) по определенному признаку</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dirty="0" smtClean="0">
                <a:latin typeface="Times New Roman" panose="02020603050405020304" pitchFamily="18" charset="0"/>
                <a:cs typeface="Times New Roman" panose="02020603050405020304" pitchFamily="18" charset="0"/>
              </a:rPr>
              <a:t> 2. Базовые  </a:t>
            </a:r>
            <a:r>
              <a:rPr lang="ru-RU" sz="1700" dirty="0">
                <a:latin typeface="Times New Roman" panose="02020603050405020304" pitchFamily="18" charset="0"/>
                <a:cs typeface="Times New Roman" panose="02020603050405020304" pitchFamily="18" charset="0"/>
              </a:rPr>
              <a:t>исследовательские действия (НОО -</a:t>
            </a:r>
            <a:r>
              <a:rPr lang="ru-RU" sz="1700" dirty="0" smtClean="0">
                <a:latin typeface="Times New Roman" panose="02020603050405020304" pitchFamily="18" charset="0"/>
                <a:cs typeface="Times New Roman" panose="02020603050405020304" pitchFamily="18" charset="0"/>
              </a:rPr>
              <a:t>6, ООО- 4)- сравнивать несколько вариантов решения задачи, выбирать наиболее подходящий.</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dirty="0" smtClean="0">
                <a:latin typeface="Times New Roman" panose="02020603050405020304" pitchFamily="18" charset="0"/>
                <a:cs typeface="Times New Roman" panose="02020603050405020304" pitchFamily="18" charset="0"/>
              </a:rPr>
              <a:t>3. Работа </a:t>
            </a:r>
            <a:r>
              <a:rPr lang="ru-RU" sz="1700" dirty="0">
                <a:latin typeface="Times New Roman" panose="02020603050405020304" pitchFamily="18" charset="0"/>
                <a:cs typeface="Times New Roman" panose="02020603050405020304" pitchFamily="18" charset="0"/>
              </a:rPr>
              <a:t>с информацией (НОО –</a:t>
            </a:r>
            <a:r>
              <a:rPr lang="ru-RU" sz="1700" dirty="0" smtClean="0">
                <a:latin typeface="Times New Roman" panose="02020603050405020304" pitchFamily="18" charset="0"/>
                <a:cs typeface="Times New Roman" panose="02020603050405020304" pitchFamily="18" charset="0"/>
              </a:rPr>
              <a:t>6, ООО -5)- самостоятельно создавать схемы, таблицы для представления информации</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b="1" dirty="0">
                <a:latin typeface="Times New Roman" panose="02020603050405020304" pitchFamily="18" charset="0"/>
                <a:cs typeface="Times New Roman" panose="02020603050405020304" pitchFamily="18" charset="0"/>
              </a:rPr>
              <a:t>2. Овладение универсальными учебными коммуникативными действиями</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dirty="0" smtClean="0">
                <a:latin typeface="Times New Roman" panose="02020603050405020304" pitchFamily="18" charset="0"/>
                <a:cs typeface="Times New Roman" panose="02020603050405020304" pitchFamily="18" charset="0"/>
              </a:rPr>
              <a:t> 1.Общение </a:t>
            </a:r>
            <a:r>
              <a:rPr lang="ru-RU" sz="1700" dirty="0">
                <a:latin typeface="Times New Roman" panose="02020603050405020304" pitchFamily="18" charset="0"/>
                <a:cs typeface="Times New Roman" panose="02020603050405020304" pitchFamily="18" charset="0"/>
              </a:rPr>
              <a:t>(НОО –</a:t>
            </a:r>
            <a:r>
              <a:rPr lang="ru-RU" sz="1700" dirty="0" smtClean="0">
                <a:latin typeface="Times New Roman" panose="02020603050405020304" pitchFamily="18" charset="0"/>
                <a:cs typeface="Times New Roman" panose="02020603050405020304" pitchFamily="18" charset="0"/>
              </a:rPr>
              <a:t>8, ООО -6) – признавать возможность существования разных точек зрения.</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dirty="0" smtClean="0">
                <a:latin typeface="Times New Roman" panose="02020603050405020304" pitchFamily="18" charset="0"/>
                <a:cs typeface="Times New Roman" panose="02020603050405020304" pitchFamily="18" charset="0"/>
              </a:rPr>
              <a:t> 2. Совместная </a:t>
            </a:r>
            <a:r>
              <a:rPr lang="ru-RU" sz="1700" dirty="0">
                <a:latin typeface="Times New Roman" panose="02020603050405020304" pitchFamily="18" charset="0"/>
                <a:cs typeface="Times New Roman" panose="02020603050405020304" pitchFamily="18" charset="0"/>
              </a:rPr>
              <a:t>деятельность (НОО –</a:t>
            </a:r>
            <a:r>
              <a:rPr lang="ru-RU" sz="1700" dirty="0" smtClean="0">
                <a:latin typeface="Times New Roman" panose="02020603050405020304" pitchFamily="18" charset="0"/>
                <a:cs typeface="Times New Roman" panose="02020603050405020304" pitchFamily="18" charset="0"/>
              </a:rPr>
              <a:t>4, ООО -4) - оценивать свой вклад в общий результат.</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b="1" dirty="0">
                <a:latin typeface="Times New Roman" panose="02020603050405020304" pitchFamily="18" charset="0"/>
                <a:cs typeface="Times New Roman" panose="02020603050405020304" pitchFamily="18" charset="0"/>
              </a:rPr>
              <a:t>3. Овладение универсальными регулятивными </a:t>
            </a:r>
            <a:r>
              <a:rPr lang="ru-RU" sz="1700" b="1" dirty="0" smtClean="0">
                <a:latin typeface="Times New Roman" panose="02020603050405020304" pitchFamily="18" charset="0"/>
                <a:cs typeface="Times New Roman" panose="02020603050405020304" pitchFamily="18" charset="0"/>
              </a:rPr>
              <a:t>действиями</a:t>
            </a:r>
          </a:p>
          <a:p>
            <a:pPr marL="0" indent="0" algn="just">
              <a:buNone/>
            </a:pPr>
            <a:r>
              <a:rPr lang="ru-RU" sz="1700" dirty="0" smtClean="0">
                <a:latin typeface="Times New Roman" panose="02020603050405020304" pitchFamily="18" charset="0"/>
                <a:cs typeface="Times New Roman" panose="02020603050405020304" pitchFamily="18" charset="0"/>
              </a:rPr>
              <a:t>1. Самоорганизация </a:t>
            </a:r>
            <a:r>
              <a:rPr lang="ru-RU" sz="1700" dirty="0">
                <a:latin typeface="Times New Roman" panose="02020603050405020304" pitchFamily="18" charset="0"/>
                <a:cs typeface="Times New Roman" panose="02020603050405020304" pitchFamily="18" charset="0"/>
              </a:rPr>
              <a:t>(НОО –</a:t>
            </a:r>
            <a:r>
              <a:rPr lang="ru-RU" sz="1700" dirty="0" smtClean="0">
                <a:latin typeface="Times New Roman" panose="02020603050405020304" pitchFamily="18" charset="0"/>
                <a:cs typeface="Times New Roman" panose="02020603050405020304" pitchFamily="18" charset="0"/>
              </a:rPr>
              <a:t>2, ООО -2)- выстраивать последовательность выбранных действий.</a:t>
            </a:r>
          </a:p>
          <a:p>
            <a:pPr marL="0" indent="0" algn="just">
              <a:buNone/>
            </a:pPr>
            <a:r>
              <a:rPr lang="ru-RU" sz="1700" dirty="0" smtClean="0">
                <a:latin typeface="Times New Roman" panose="02020603050405020304" pitchFamily="18" charset="0"/>
                <a:cs typeface="Times New Roman" panose="02020603050405020304" pitchFamily="18" charset="0"/>
              </a:rPr>
              <a:t>2. Самоконтроль </a:t>
            </a:r>
            <a:r>
              <a:rPr lang="ru-RU" sz="1700" dirty="0">
                <a:latin typeface="Times New Roman" panose="02020603050405020304" pitchFamily="18" charset="0"/>
                <a:cs typeface="Times New Roman" panose="02020603050405020304" pitchFamily="18" charset="0"/>
              </a:rPr>
              <a:t>(НОО –</a:t>
            </a:r>
            <a:r>
              <a:rPr lang="ru-RU" sz="1700" dirty="0" smtClean="0">
                <a:latin typeface="Times New Roman" panose="02020603050405020304" pitchFamily="18" charset="0"/>
                <a:cs typeface="Times New Roman" panose="02020603050405020304" pitchFamily="18" charset="0"/>
              </a:rPr>
              <a:t>2, ООО -3)- устанавливать причины успеха/неудач в учебной деятельности.</a:t>
            </a:r>
            <a:endParaRPr lang="ru-RU" sz="1700" dirty="0">
              <a:latin typeface="Times New Roman" panose="02020603050405020304" pitchFamily="18" charset="0"/>
              <a:cs typeface="Times New Roman" panose="02020603050405020304" pitchFamily="18" charset="0"/>
            </a:endParaRPr>
          </a:p>
          <a:p>
            <a:pPr marL="0" indent="0" algn="just">
              <a:buNone/>
            </a:pPr>
            <a:r>
              <a:rPr lang="ru-RU" sz="1700" b="1" dirty="0">
                <a:latin typeface="Times New Roman" panose="02020603050405020304" pitchFamily="18" charset="0"/>
                <a:cs typeface="Times New Roman" panose="02020603050405020304" pitchFamily="18" charset="0"/>
              </a:rPr>
              <a:t>Всего = </a:t>
            </a:r>
            <a:r>
              <a:rPr lang="ru-RU" sz="1700" b="1" dirty="0" smtClean="0">
                <a:latin typeface="Times New Roman" panose="02020603050405020304" pitchFamily="18" charset="0"/>
                <a:cs typeface="Times New Roman" panose="02020603050405020304" pitchFamily="18" charset="0"/>
              </a:rPr>
              <a:t>33 </a:t>
            </a:r>
            <a:r>
              <a:rPr lang="ru-RU" sz="1700" b="1" dirty="0">
                <a:latin typeface="Times New Roman" panose="02020603050405020304" pitchFamily="18" charset="0"/>
                <a:cs typeface="Times New Roman" panose="02020603050405020304" pitchFamily="18" charset="0"/>
              </a:rPr>
              <a:t>конкретных </a:t>
            </a:r>
            <a:r>
              <a:rPr lang="ru-RU" sz="1700" b="1" dirty="0" smtClean="0">
                <a:latin typeface="Times New Roman" panose="02020603050405020304" pitchFamily="18" charset="0"/>
                <a:cs typeface="Times New Roman" panose="02020603050405020304" pitchFamily="18" charset="0"/>
              </a:rPr>
              <a:t>результата</a:t>
            </a:r>
            <a:endParaRPr lang="ru-RU"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97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12968" cy="441960"/>
          </a:xfrm>
        </p:spPr>
        <p:txBody>
          <a:bodyPr>
            <a:noAutofit/>
          </a:bodyPr>
          <a:lstStyle/>
          <a:p>
            <a:r>
              <a:rPr lang="ru-RU" sz="1800" b="1" dirty="0" err="1" smtClean="0">
                <a:solidFill>
                  <a:srgbClr val="0070C0"/>
                </a:solidFill>
                <a:latin typeface="Times New Roman" panose="02020603050405020304" pitchFamily="18" charset="0"/>
                <a:cs typeface="Times New Roman" panose="02020603050405020304" pitchFamily="18" charset="0"/>
              </a:rPr>
              <a:t>Метапредметные</a:t>
            </a:r>
            <a:r>
              <a:rPr lang="ru-RU" sz="1800" b="1" dirty="0" smtClean="0">
                <a:solidFill>
                  <a:srgbClr val="0070C0"/>
                </a:solidFill>
                <a:latin typeface="Times New Roman" panose="02020603050405020304" pitchFamily="18" charset="0"/>
                <a:cs typeface="Times New Roman" panose="02020603050405020304" pitchFamily="18" charset="0"/>
              </a:rPr>
              <a:t> результаты в части познавательных, коммуникативных, регулятивных УУД ( на примере предмета География)</a:t>
            </a:r>
            <a:endParaRPr lang="ru-RU" sz="1800" b="1"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52400" y="838200"/>
            <a:ext cx="8153400" cy="5617536"/>
          </a:xfrm>
        </p:spPr>
        <p:txBody>
          <a:bodyPr>
            <a:normAutofit fontScale="70000" lnSpcReduction="20000"/>
          </a:bodyPr>
          <a:lstStyle/>
          <a:p>
            <a:pPr marL="0" indent="0" algn="just">
              <a:buNone/>
            </a:pPr>
            <a:r>
              <a:rPr lang="ru-RU" b="1" dirty="0" smtClean="0">
                <a:latin typeface="Times New Roman" panose="02020603050405020304" pitchFamily="18" charset="0"/>
                <a:cs typeface="Times New Roman" panose="02020603050405020304" pitchFamily="18" charset="0"/>
              </a:rPr>
              <a:t>Познавательные: </a:t>
            </a:r>
          </a:p>
          <a:p>
            <a:pPr algn="just"/>
            <a:r>
              <a:rPr lang="ru-RU" dirty="0" smtClean="0">
                <a:solidFill>
                  <a:srgbClr val="FF0000"/>
                </a:solidFill>
                <a:latin typeface="Times New Roman" panose="02020603050405020304" pitchFamily="18" charset="0"/>
                <a:cs typeface="Times New Roman" panose="02020603050405020304" pitchFamily="18" charset="0"/>
              </a:rPr>
              <a:t>базовые логические</a:t>
            </a:r>
          </a:p>
          <a:p>
            <a:pPr marL="0" indent="0" algn="just">
              <a:buNone/>
            </a:pPr>
            <a:r>
              <a:rPr lang="ru-RU" dirty="0" smtClean="0">
                <a:latin typeface="Times New Roman" panose="02020603050405020304" pitchFamily="18" charset="0"/>
                <a:cs typeface="Times New Roman" panose="02020603050405020304" pitchFamily="18" charset="0"/>
              </a:rPr>
              <a:t>- выявлять </a:t>
            </a:r>
            <a:r>
              <a:rPr lang="ru-RU" dirty="0">
                <a:latin typeface="Times New Roman" panose="02020603050405020304" pitchFamily="18" charset="0"/>
                <a:cs typeface="Times New Roman" panose="02020603050405020304" pitchFamily="18" charset="0"/>
              </a:rPr>
              <a:t>и характеризовать существенные признаки географических объектов, процессов и явлений;</a:t>
            </a:r>
          </a:p>
          <a:p>
            <a:pPr marL="0" indent="0" algn="just">
              <a:buNone/>
            </a:pPr>
            <a:r>
              <a:rPr lang="ru-RU" dirty="0" smtClean="0">
                <a:latin typeface="Times New Roman" panose="02020603050405020304" pitchFamily="18" charset="0"/>
                <a:cs typeface="Times New Roman" panose="02020603050405020304" pitchFamily="18" charset="0"/>
              </a:rPr>
              <a:t>- устанавливать </a:t>
            </a:r>
            <a:r>
              <a:rPr lang="ru-RU" dirty="0">
                <a:latin typeface="Times New Roman" panose="02020603050405020304" pitchFamily="18" charset="0"/>
                <a:cs typeface="Times New Roman" panose="02020603050405020304" pitchFamily="18" charset="0"/>
              </a:rPr>
              <a:t>существенный признак классификации географических объектов, процессов и явлений, основания для их сравнения;</a:t>
            </a:r>
          </a:p>
          <a:p>
            <a:pPr algn="just"/>
            <a:r>
              <a:rPr lang="ru-RU" dirty="0" smtClean="0">
                <a:solidFill>
                  <a:srgbClr val="FF0000"/>
                </a:solidFill>
                <a:latin typeface="Times New Roman" panose="02020603050405020304" pitchFamily="18" charset="0"/>
                <a:cs typeface="Times New Roman" panose="02020603050405020304" pitchFamily="18" charset="0"/>
              </a:rPr>
              <a:t>Базовые исследовательские</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использовать географические вопросы как исследовательский инструмент познания;</a:t>
            </a:r>
          </a:p>
          <a:p>
            <a:pPr marL="0" indent="0" algn="just">
              <a:buNone/>
            </a:pP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формировать гипотезу об истинности собственных суждений и суждений других, аргументировать свою позицию, мнение по географическим аспектам различных вопросов и проблем;</a:t>
            </a:r>
          </a:p>
          <a:p>
            <a:pPr algn="just"/>
            <a:r>
              <a:rPr lang="ru-RU" dirty="0" smtClean="0">
                <a:solidFill>
                  <a:srgbClr val="FF0000"/>
                </a:solidFill>
                <a:latin typeface="Times New Roman" panose="02020603050405020304" pitchFamily="18" charset="0"/>
                <a:cs typeface="Times New Roman" panose="02020603050405020304" pitchFamily="18" charset="0"/>
              </a:rPr>
              <a:t>Работа с информацией</a:t>
            </a:r>
          </a:p>
          <a:p>
            <a:pPr marL="0" indent="0" algn="just">
              <a:buNone/>
            </a:pP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выбирать, анализировать и интерпретировать географическую информацию различных видов и форм представления</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a:latin typeface="Times New Roman" panose="02020603050405020304" pitchFamily="18" charset="0"/>
                <a:cs typeface="Times New Roman" panose="02020603050405020304" pitchFamily="18" charset="0"/>
              </a:rPr>
              <a:t>систематизировать географическую информацию в разных формах</a:t>
            </a:r>
            <a:r>
              <a:rPr lang="ru-RU" dirty="0" smtClean="0">
                <a:latin typeface="Times New Roman" panose="02020603050405020304" pitchFamily="18" charset="0"/>
                <a:cs typeface="Times New Roman" panose="02020603050405020304" pitchFamily="18" charset="0"/>
              </a:rPr>
              <a:t>.</a:t>
            </a: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1333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65760"/>
          </a:xfrm>
        </p:spPr>
        <p:txBody>
          <a:bodyPr>
            <a:normAutofit fontScale="90000"/>
          </a:bodyPr>
          <a:lstStyle/>
          <a:p>
            <a:r>
              <a:rPr lang="ru-RU" dirty="0" err="1" smtClean="0">
                <a:solidFill>
                  <a:srgbClr val="0070C0"/>
                </a:solidFill>
                <a:latin typeface="Times New Roman" panose="02020603050405020304" pitchFamily="18" charset="0"/>
                <a:cs typeface="Times New Roman" panose="02020603050405020304" pitchFamily="18" charset="0"/>
              </a:rPr>
              <a:t>Метапредметные</a:t>
            </a:r>
            <a:r>
              <a:rPr lang="ru-RU" dirty="0" smtClean="0">
                <a:solidFill>
                  <a:srgbClr val="0070C0"/>
                </a:solidFill>
                <a:latin typeface="Times New Roman" panose="02020603050405020304" pitchFamily="18" charset="0"/>
                <a:cs typeface="Times New Roman" panose="02020603050405020304" pitchFamily="18" charset="0"/>
              </a:rPr>
              <a:t> результаты</a:t>
            </a:r>
            <a:endParaRPr lang="ru-RU"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8600" y="685800"/>
            <a:ext cx="7924800" cy="5769936"/>
          </a:xfrm>
        </p:spPr>
        <p:txBody>
          <a:bodyPr>
            <a:noAutofit/>
          </a:bodyPr>
          <a:lstStyle/>
          <a:p>
            <a:pPr marL="0" indent="0" algn="just">
              <a:buNone/>
            </a:pPr>
            <a:r>
              <a:rPr lang="ru-RU" sz="2000" b="1" dirty="0">
                <a:latin typeface="Times New Roman" panose="02020603050405020304" pitchFamily="18" charset="0"/>
                <a:cs typeface="Times New Roman" panose="02020603050405020304" pitchFamily="18" charset="0"/>
              </a:rPr>
              <a:t>Коммуникативные:</a:t>
            </a:r>
          </a:p>
          <a:p>
            <a:pPr marL="0" indent="0" algn="just">
              <a:buNone/>
            </a:pP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формулировать суждения, выражать свою точку зрения по географическим аспектам различных вопросов в устных и письменных текстах;</a:t>
            </a:r>
          </a:p>
          <a:p>
            <a:pPr marL="0" indent="0" algn="just">
              <a:buNone/>
            </a:pPr>
            <a:r>
              <a:rPr lang="ru-RU" sz="2000" b="1" dirty="0" smtClean="0">
                <a:latin typeface="Times New Roman" panose="02020603050405020304" pitchFamily="18" charset="0"/>
                <a:cs typeface="Times New Roman" panose="02020603050405020304" pitchFamily="18" charset="0"/>
              </a:rPr>
              <a:t>Регулятивные</a:t>
            </a:r>
          </a:p>
          <a:p>
            <a:pPr marL="0" indent="0" algn="just">
              <a:buNone/>
            </a:pPr>
            <a:r>
              <a:rPr lang="ru-RU" sz="2000" dirty="0" smtClean="0">
                <a:solidFill>
                  <a:srgbClr val="FF0000"/>
                </a:solidFill>
                <a:latin typeface="Times New Roman" panose="02020603050405020304" pitchFamily="18" charset="0"/>
                <a:cs typeface="Times New Roman" panose="02020603050405020304" pitchFamily="18" charset="0"/>
              </a:rPr>
              <a:t>Самоорганизация</a:t>
            </a:r>
          </a:p>
          <a:p>
            <a:pPr marL="0" indent="0" algn="just">
              <a:buNone/>
            </a:pPr>
            <a:r>
              <a:rPr lang="ru-RU" sz="2000" dirty="0" smtClean="0">
                <a:latin typeface="Times New Roman" panose="02020603050405020304" pitchFamily="18" charset="0"/>
                <a:cs typeface="Times New Roman" panose="02020603050405020304" pitchFamily="18" charset="0"/>
              </a:rPr>
              <a:t>- самостоятельно   </a:t>
            </a:r>
            <a:r>
              <a:rPr lang="ru-RU" sz="2000" dirty="0">
                <a:latin typeface="Times New Roman" panose="02020603050405020304" pitchFamily="18" charset="0"/>
                <a:cs typeface="Times New Roman" panose="02020603050405020304" pitchFamily="18" charset="0"/>
              </a:rPr>
              <a:t>составлять   алгоритм    решения    географических   задач и выбирать способ их решения с учётом имеющихся ресурсов и собственных возможностей, аргументировать предлагаемые варианты решений;</a:t>
            </a:r>
          </a:p>
          <a:p>
            <a:pPr marL="0" indent="0" algn="just">
              <a:buNone/>
            </a:pPr>
            <a:r>
              <a:rPr lang="ru-RU" sz="2000" dirty="0" smtClean="0">
                <a:solidFill>
                  <a:srgbClr val="FF0000"/>
                </a:solidFill>
                <a:latin typeface="Times New Roman" panose="02020603050405020304" pitchFamily="18" charset="0"/>
                <a:cs typeface="Times New Roman" panose="02020603050405020304" pitchFamily="18" charset="0"/>
              </a:rPr>
              <a:t>Самоконтроль и эмоциональный интеллект</a:t>
            </a:r>
          </a:p>
          <a:p>
            <a:pPr marL="0" indent="0" algn="just">
              <a:buNone/>
            </a:pP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оценивать соответствие результата цели и условиям;</a:t>
            </a:r>
          </a:p>
          <a:p>
            <a:pPr marL="0" indent="0" algn="just">
              <a:buNone/>
            </a:pPr>
            <a:r>
              <a:rPr lang="ru-RU" sz="2000" dirty="0" smtClean="0">
                <a:latin typeface="Times New Roman" panose="02020603050405020304" pitchFamily="18" charset="0"/>
                <a:cs typeface="Times New Roman" panose="02020603050405020304" pitchFamily="18" charset="0"/>
              </a:rPr>
              <a:t>- признавать </a:t>
            </a:r>
            <a:r>
              <a:rPr lang="ru-RU" sz="2000" dirty="0">
                <a:latin typeface="Times New Roman" panose="02020603050405020304" pitchFamily="18" charset="0"/>
                <a:cs typeface="Times New Roman" panose="02020603050405020304" pitchFamily="18" charset="0"/>
              </a:rPr>
              <a:t>своё право на ошибку и такое же право другого.</a:t>
            </a:r>
          </a:p>
          <a:p>
            <a:pPr marL="0" indent="0" algn="just">
              <a:buNone/>
            </a:pPr>
            <a:r>
              <a:rPr lang="ru-RU" sz="2000" dirty="0" smtClean="0">
                <a:solidFill>
                  <a:srgbClr val="FF0000"/>
                </a:solidFill>
                <a:latin typeface="Times New Roman" panose="02020603050405020304" pitchFamily="18" charset="0"/>
                <a:cs typeface="Times New Roman" panose="02020603050405020304" pitchFamily="18" charset="0"/>
              </a:rPr>
              <a:t>Совместная деятельность</a:t>
            </a:r>
          </a:p>
          <a:p>
            <a:pPr marL="0" indent="0" algn="just">
              <a:buNone/>
            </a:pP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сравнивать результаты   выполнения   учебного   географического проекта с исходной задачей и оценивать вклад каждого члена команды в достижение результатов, разделять сферу ответственности.</a:t>
            </a:r>
          </a:p>
          <a:p>
            <a:pPr marL="0" indent="0" algn="just">
              <a:buNone/>
            </a:pP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06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4624"/>
            <a:ext cx="7239000" cy="594360"/>
          </a:xfrm>
        </p:spPr>
        <p:txBody>
          <a:bodyPr>
            <a:normAutofit fontScale="90000"/>
          </a:bodyPr>
          <a:lstStyle/>
          <a:p>
            <a:r>
              <a:rPr lang="ru-RU" dirty="0" smtClean="0">
                <a:solidFill>
                  <a:srgbClr val="0070C0"/>
                </a:solidFill>
                <a:latin typeface="Times New Roman" panose="02020603050405020304" pitchFamily="18" charset="0"/>
                <a:cs typeface="Times New Roman" panose="02020603050405020304" pitchFamily="18" charset="0"/>
              </a:rPr>
              <a:t>Предметные результаты </a:t>
            </a:r>
            <a:endParaRPr lang="ru-RU"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8600" y="764704"/>
            <a:ext cx="8663880" cy="5691032"/>
          </a:xfrm>
        </p:spPr>
        <p:txBody>
          <a:bodyPr>
            <a:noAutofit/>
          </a:bodyPr>
          <a:lstStyle/>
          <a:p>
            <a:pPr marL="0" indent="0" algn="just">
              <a:buNone/>
            </a:pPr>
            <a:r>
              <a:rPr lang="ru-RU" sz="3000" dirty="0" smtClean="0">
                <a:latin typeface="Times New Roman" panose="02020603050405020304" pitchFamily="18" charset="0"/>
                <a:cs typeface="Times New Roman" panose="02020603050405020304" pitchFamily="18" charset="0"/>
              </a:rPr>
              <a:t>5 класс</a:t>
            </a:r>
          </a:p>
          <a:p>
            <a:pPr marL="0" indent="0" algn="just">
              <a:buNone/>
            </a:pPr>
            <a:r>
              <a:rPr lang="ru-RU" sz="3000" dirty="0" smtClean="0">
                <a:latin typeface="Times New Roman" panose="02020603050405020304" pitchFamily="18" charset="0"/>
                <a:cs typeface="Times New Roman" panose="02020603050405020304" pitchFamily="18" charset="0"/>
              </a:rPr>
              <a:t>-</a:t>
            </a:r>
            <a:r>
              <a:rPr lang="ru-RU" sz="3000" dirty="0">
                <a:latin typeface="Times New Roman" panose="02020603050405020304" pitchFamily="18" charset="0"/>
                <a:cs typeface="Times New Roman" panose="02020603050405020304" pitchFamily="18" charset="0"/>
              </a:rPr>
              <a:t>приводить примеры методов исследования, применяемых в географии; </a:t>
            </a:r>
            <a:endParaRPr lang="ru-RU" sz="3000" dirty="0" smtClean="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a:t>
            </a:r>
            <a:r>
              <a:rPr lang="ru-RU" sz="3000" dirty="0">
                <a:latin typeface="Times New Roman" panose="02020603050405020304" pitchFamily="18" charset="0"/>
                <a:cs typeface="Times New Roman" panose="02020603050405020304" pitchFamily="18" charset="0"/>
              </a:rPr>
              <a:t>интегрировать     и    интерпретировать     информацию     о    путешествиях и географических исследованиях Земли, представленную в одном или нескольких источниках;</a:t>
            </a:r>
          </a:p>
          <a:p>
            <a:pPr marL="0" indent="0" algn="just">
              <a:buNone/>
            </a:pPr>
            <a:r>
              <a:rPr lang="ru-RU" sz="3000" dirty="0" smtClean="0">
                <a:latin typeface="Times New Roman" panose="02020603050405020304" pitchFamily="18" charset="0"/>
                <a:cs typeface="Times New Roman" panose="02020603050405020304" pitchFamily="18" charset="0"/>
              </a:rPr>
              <a:t>- </a:t>
            </a:r>
            <a:r>
              <a:rPr lang="ru-RU" sz="3000" dirty="0">
                <a:latin typeface="Times New Roman" panose="02020603050405020304" pitchFamily="18" charset="0"/>
                <a:cs typeface="Times New Roman" panose="02020603050405020304" pitchFamily="18" charset="0"/>
              </a:rPr>
              <a:t>приводить примеры актуальных проблем своей местности, решение которых невозможно без участия представителей географических специальностей, изучающих литосферу;</a:t>
            </a:r>
          </a:p>
          <a:p>
            <a:pPr marL="0" indent="0">
              <a:buNone/>
            </a:pPr>
            <a:endParaRPr lang="ru-RU" sz="3000" dirty="0"/>
          </a:p>
        </p:txBody>
      </p:sp>
    </p:spTree>
    <p:extLst>
      <p:ext uri="{BB962C8B-B14F-4D97-AF65-F5344CB8AC3E}">
        <p14:creationId xmlns:p14="http://schemas.microsoft.com/office/powerpoint/2010/main" val="69485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01000" cy="562074"/>
          </a:xfrm>
        </p:spPr>
        <p:txBody>
          <a:bodyPr>
            <a:noAutofit/>
          </a:bodyPr>
          <a:lstStyle/>
          <a:p>
            <a:pPr algn="just"/>
            <a:r>
              <a:rPr lang="ru-RU" sz="2000" dirty="0" smtClean="0">
                <a:solidFill>
                  <a:srgbClr val="0070C0"/>
                </a:solidFill>
                <a:latin typeface="Times New Roman" panose="02020603050405020304" pitchFamily="18" charset="0"/>
                <a:cs typeface="Times New Roman" panose="02020603050405020304" pitchFamily="18" charset="0"/>
              </a:rPr>
              <a:t>2. Системно-</a:t>
            </a:r>
            <a:r>
              <a:rPr lang="ru-RU" sz="2000" dirty="0" err="1" smtClean="0">
                <a:solidFill>
                  <a:srgbClr val="0070C0"/>
                </a:solidFill>
                <a:latin typeface="Times New Roman" panose="02020603050405020304" pitchFamily="18" charset="0"/>
                <a:cs typeface="Times New Roman" panose="02020603050405020304" pitchFamily="18" charset="0"/>
              </a:rPr>
              <a:t>деятельностный</a:t>
            </a:r>
            <a:r>
              <a:rPr lang="ru-RU" sz="2000" dirty="0" smtClean="0">
                <a:solidFill>
                  <a:srgbClr val="0070C0"/>
                </a:solidFill>
                <a:latin typeface="Times New Roman" panose="02020603050405020304" pitchFamily="18" charset="0"/>
                <a:cs typeface="Times New Roman" panose="02020603050405020304" pitchFamily="18" charset="0"/>
              </a:rPr>
              <a:t> </a:t>
            </a:r>
            <a:r>
              <a:rPr lang="ru-RU" sz="2000" dirty="0">
                <a:solidFill>
                  <a:srgbClr val="0070C0"/>
                </a:solidFill>
                <a:latin typeface="Times New Roman" panose="02020603050405020304" pitchFamily="18" charset="0"/>
                <a:cs typeface="Times New Roman" panose="02020603050405020304" pitchFamily="18" charset="0"/>
              </a:rPr>
              <a:t>подход - методологическая основа ФГОС ОО. Уровневый и комплексный подходы как принципы реализации системы  оценки</a:t>
            </a:r>
            <a:r>
              <a:rPr lang="ru-RU" sz="2400" dirty="0">
                <a:solidFill>
                  <a:srgbClr val="0070C0"/>
                </a:solidFill>
                <a:latin typeface="Times New Roman" panose="02020603050405020304" pitchFamily="18" charset="0"/>
                <a:cs typeface="Times New Roman" panose="02020603050405020304" pitchFamily="18" charset="0"/>
              </a:rPr>
              <a:t/>
            </a:r>
            <a:br>
              <a:rPr lang="ru-RU" sz="2400" dirty="0">
                <a:solidFill>
                  <a:srgbClr val="0070C0"/>
                </a:solidFill>
                <a:latin typeface="Times New Roman" panose="02020603050405020304" pitchFamily="18" charset="0"/>
                <a:cs typeface="Times New Roman" panose="02020603050405020304" pitchFamily="18" charset="0"/>
              </a:rPr>
            </a:br>
            <a:endParaRPr lang="ru-RU" sz="2400" dirty="0">
              <a:solidFill>
                <a:srgbClr val="0070C0"/>
              </a:solidFill>
            </a:endParaRPr>
          </a:p>
        </p:txBody>
      </p:sp>
      <p:sp>
        <p:nvSpPr>
          <p:cNvPr id="3" name="Объект 2"/>
          <p:cNvSpPr>
            <a:spLocks noGrp="1"/>
          </p:cNvSpPr>
          <p:nvPr>
            <p:ph idx="1"/>
          </p:nvPr>
        </p:nvSpPr>
        <p:spPr>
          <a:xfrm>
            <a:off x="107504" y="764704"/>
            <a:ext cx="8856984" cy="5616624"/>
          </a:xfrm>
        </p:spPr>
        <p:txBody>
          <a:bodyPr>
            <a:noAutofit/>
          </a:bodyPr>
          <a:lstStyle/>
          <a:p>
            <a:pPr marL="0" indent="0" algn="just">
              <a:buNone/>
            </a:pPr>
            <a:r>
              <a:rPr lang="ru-RU" sz="1500" dirty="0">
                <a:latin typeface="Times New Roman" panose="02020603050405020304" pitchFamily="18" charset="0"/>
                <a:cs typeface="Times New Roman" panose="02020603050405020304" pitchFamily="18" charset="0"/>
              </a:rPr>
              <a:t>19.9. В соответствии с ФГОС НОО система оценки образовательной организации реализует системно-</a:t>
            </a:r>
            <a:r>
              <a:rPr lang="ru-RU" sz="1500" dirty="0" err="1">
                <a:latin typeface="Times New Roman" panose="02020603050405020304" pitchFamily="18" charset="0"/>
                <a:cs typeface="Times New Roman" panose="02020603050405020304" pitchFamily="18" charset="0"/>
              </a:rPr>
              <a:t>деятельностный</a:t>
            </a:r>
            <a:r>
              <a:rPr lang="ru-RU" sz="1500" dirty="0">
                <a:latin typeface="Times New Roman" panose="02020603050405020304" pitchFamily="18" charset="0"/>
                <a:cs typeface="Times New Roman" panose="02020603050405020304" pitchFamily="18" charset="0"/>
              </a:rPr>
              <a:t>, уровневый и комплексный подходы к оценке образовательных достижений.</a:t>
            </a:r>
          </a:p>
          <a:p>
            <a:pPr marL="0" indent="0" algn="just">
              <a:buNone/>
            </a:pPr>
            <a:r>
              <a:rPr lang="ru-RU" sz="1500" dirty="0">
                <a:latin typeface="Times New Roman" panose="02020603050405020304" pitchFamily="18" charset="0"/>
                <a:cs typeface="Times New Roman" panose="02020603050405020304" pitchFamily="18" charset="0"/>
              </a:rPr>
              <a:t>19.10. </a:t>
            </a:r>
            <a:r>
              <a:rPr lang="ru-RU" sz="1500" dirty="0">
                <a:solidFill>
                  <a:srgbClr val="FF0000"/>
                </a:solidFill>
                <a:latin typeface="Times New Roman" panose="02020603050405020304" pitchFamily="18" charset="0"/>
                <a:cs typeface="Times New Roman" panose="02020603050405020304" pitchFamily="18" charset="0"/>
              </a:rPr>
              <a:t>СДП</a:t>
            </a:r>
            <a:r>
              <a:rPr lang="ru-RU" sz="1500" dirty="0">
                <a:latin typeface="Times New Roman" panose="02020603050405020304" pitchFamily="18" charset="0"/>
                <a:cs typeface="Times New Roman" panose="02020603050405020304" pitchFamily="18" charset="0"/>
              </a:rPr>
              <a:t> проявляется в оценке способности к решению учебно-познавательных и учебно-практических задач, а также в оценке уровня функциональной грамотности. СДП обеспечивается содержанием и критериями оценки, в качестве которых выступают планируемые результаты обучения, выраженные в </a:t>
            </a:r>
            <a:r>
              <a:rPr lang="ru-RU" sz="1500" dirty="0" err="1">
                <a:latin typeface="Times New Roman" panose="02020603050405020304" pitchFamily="18" charset="0"/>
                <a:cs typeface="Times New Roman" panose="02020603050405020304" pitchFamily="18" charset="0"/>
              </a:rPr>
              <a:t>деятельностной</a:t>
            </a:r>
            <a:r>
              <a:rPr lang="ru-RU" sz="1500" dirty="0">
                <a:latin typeface="Times New Roman" panose="02020603050405020304" pitchFamily="18" charset="0"/>
                <a:cs typeface="Times New Roman" panose="02020603050405020304" pitchFamily="18" charset="0"/>
              </a:rPr>
              <a:t> форме.</a:t>
            </a:r>
          </a:p>
          <a:p>
            <a:pPr marL="0" indent="0" algn="just">
              <a:buNone/>
            </a:pPr>
            <a:r>
              <a:rPr lang="ru-RU" sz="1500" dirty="0">
                <a:latin typeface="Times New Roman" panose="02020603050405020304" pitchFamily="18" charset="0"/>
                <a:cs typeface="Times New Roman" panose="02020603050405020304" pitchFamily="18" charset="0"/>
              </a:rPr>
              <a:t>19.11. </a:t>
            </a:r>
            <a:r>
              <a:rPr lang="ru-RU" sz="1500" dirty="0">
                <a:solidFill>
                  <a:srgbClr val="FF0000"/>
                </a:solidFill>
                <a:latin typeface="Times New Roman" panose="02020603050405020304" pitchFamily="18" charset="0"/>
                <a:cs typeface="Times New Roman" panose="02020603050405020304" pitchFamily="18" charset="0"/>
              </a:rPr>
              <a:t>Уровневый подход </a:t>
            </a:r>
            <a:r>
              <a:rPr lang="ru-RU" sz="1500" dirty="0">
                <a:latin typeface="Times New Roman" panose="02020603050405020304" pitchFamily="18" charset="0"/>
                <a:cs typeface="Times New Roman" panose="02020603050405020304" pitchFamily="18" charset="0"/>
              </a:rPr>
              <a:t>к оценке образовательных достижений обучающихся реализуется за счёт фиксации различных уровней достижения обучающимися планируемых результатов. Достижение базового уровня свидетельствует о способности обучающихся решать типовые учебные задачи, целенаправленно отрабатываемые со всеми обучающимися в ходе учебного процесса, выступает достаточным для продолжения обучения и усвоения последующего учебного материала.</a:t>
            </a:r>
          </a:p>
          <a:p>
            <a:pPr marL="0" indent="0" algn="just">
              <a:buNone/>
            </a:pPr>
            <a:r>
              <a:rPr lang="ru-RU" sz="1500" dirty="0">
                <a:latin typeface="Times New Roman" panose="02020603050405020304" pitchFamily="18" charset="0"/>
                <a:cs typeface="Times New Roman" panose="02020603050405020304" pitchFamily="18" charset="0"/>
              </a:rPr>
              <a:t>19.13. </a:t>
            </a:r>
            <a:r>
              <a:rPr lang="ru-RU" sz="1500" dirty="0">
                <a:solidFill>
                  <a:srgbClr val="FF0000"/>
                </a:solidFill>
                <a:latin typeface="Times New Roman" panose="02020603050405020304" pitchFamily="18" charset="0"/>
                <a:cs typeface="Times New Roman" panose="02020603050405020304" pitchFamily="18" charset="0"/>
              </a:rPr>
              <a:t>Комплексный подход </a:t>
            </a:r>
            <a:r>
              <a:rPr lang="ru-RU" sz="1500" dirty="0">
                <a:latin typeface="Times New Roman" panose="02020603050405020304" pitchFamily="18" charset="0"/>
                <a:cs typeface="Times New Roman" panose="02020603050405020304" pitchFamily="18" charset="0"/>
              </a:rPr>
              <a:t>к оценке образовательных достижений реализуется через:</a:t>
            </a:r>
          </a:p>
          <a:p>
            <a:pPr marL="0" indent="0" algn="just">
              <a:buNone/>
            </a:pPr>
            <a:r>
              <a:rPr lang="ru-RU" sz="1500" dirty="0">
                <a:latin typeface="Times New Roman" panose="02020603050405020304" pitchFamily="18" charset="0"/>
                <a:cs typeface="Times New Roman" panose="02020603050405020304" pitchFamily="18" charset="0"/>
              </a:rPr>
              <a:t>- оценку предметных и </a:t>
            </a:r>
            <a:r>
              <a:rPr lang="ru-RU" sz="1500" dirty="0" err="1">
                <a:latin typeface="Times New Roman" panose="02020603050405020304" pitchFamily="18" charset="0"/>
                <a:cs typeface="Times New Roman" panose="02020603050405020304" pitchFamily="18" charset="0"/>
              </a:rPr>
              <a:t>метапредметных</a:t>
            </a:r>
            <a:r>
              <a:rPr lang="ru-RU" sz="1500" dirty="0">
                <a:latin typeface="Times New Roman" panose="02020603050405020304" pitchFamily="18" charset="0"/>
                <a:cs typeface="Times New Roman" panose="02020603050405020304" pitchFamily="18" charset="0"/>
              </a:rPr>
              <a:t> результатов;</a:t>
            </a:r>
          </a:p>
          <a:p>
            <a:pPr marL="0" indent="0" algn="just">
              <a:buNone/>
            </a:pPr>
            <a:r>
              <a:rPr lang="ru-RU" sz="1500" dirty="0">
                <a:latin typeface="Times New Roman" panose="02020603050405020304" pitchFamily="18" charset="0"/>
                <a:cs typeface="Times New Roman" panose="02020603050405020304" pitchFamily="18" charset="0"/>
              </a:rPr>
              <a:t>- использование комплекса оценочных процедур как основы для оценки динамики индивидуальных образовательных достижений обучающихся и для итоговой оценки; - использование контекстной информации (об особенностях обучающихся, условиях и процессе обучения и другие);</a:t>
            </a:r>
          </a:p>
          <a:p>
            <a:pPr marL="0" indent="0" algn="just">
              <a:buNone/>
            </a:pPr>
            <a:r>
              <a:rPr lang="ru-RU" sz="1500" dirty="0">
                <a:latin typeface="Times New Roman" panose="02020603050405020304" pitchFamily="18" charset="0"/>
                <a:cs typeface="Times New Roman" panose="02020603050405020304" pitchFamily="18" charset="0"/>
              </a:rPr>
              <a:t>- использование разнообразных методов и форм оценки, взаимно дополняющих друг друга, в том числе оценок творческих работ, наблюдения;</a:t>
            </a:r>
          </a:p>
          <a:p>
            <a:pPr marL="0" indent="0" algn="just">
              <a:buNone/>
            </a:pPr>
            <a:r>
              <a:rPr lang="ru-RU" sz="1500" dirty="0">
                <a:latin typeface="Times New Roman" panose="02020603050405020304" pitchFamily="18" charset="0"/>
                <a:cs typeface="Times New Roman" panose="02020603050405020304" pitchFamily="18" charset="0"/>
              </a:rPr>
              <a:t>- использование форм работы, обеспечивающих возможность включения в самостоятельную оценочную деятельность (самоанализ, самооценка, </a:t>
            </a:r>
            <a:r>
              <a:rPr lang="ru-RU" sz="1500" dirty="0" err="1">
                <a:latin typeface="Times New Roman" panose="02020603050405020304" pitchFamily="18" charset="0"/>
                <a:cs typeface="Times New Roman" panose="02020603050405020304" pitchFamily="18" charset="0"/>
              </a:rPr>
              <a:t>взаимооценка</a:t>
            </a:r>
            <a:r>
              <a:rPr lang="ru-RU" sz="1500" dirty="0">
                <a:latin typeface="Times New Roman" panose="02020603050405020304" pitchFamily="18" charset="0"/>
                <a:cs typeface="Times New Roman" panose="02020603050405020304" pitchFamily="18" charset="0"/>
              </a:rPr>
              <a:t>);</a:t>
            </a:r>
          </a:p>
          <a:p>
            <a:pPr marL="0" indent="0" algn="just">
              <a:buNone/>
            </a:pPr>
            <a:r>
              <a:rPr lang="ru-RU" sz="1500" dirty="0">
                <a:latin typeface="Times New Roman" panose="02020603050405020304" pitchFamily="18" charset="0"/>
                <a:cs typeface="Times New Roman" panose="02020603050405020304" pitchFamily="18" charset="0"/>
              </a:rPr>
              <a:t>- использование мониторинга динамических показателей освоения умений </a:t>
            </a:r>
          </a:p>
          <a:p>
            <a:pPr marL="0" indent="0" algn="just">
              <a:buNone/>
            </a:pPr>
            <a:r>
              <a:rPr lang="ru-RU" sz="1500" dirty="0">
                <a:latin typeface="Times New Roman" panose="02020603050405020304" pitchFamily="18" charset="0"/>
                <a:cs typeface="Times New Roman" panose="02020603050405020304" pitchFamily="18" charset="0"/>
              </a:rPr>
              <a:t>и знаний, в том числе формируемых с использованием информационно-коммуникационных (цифровых) технологий. </a:t>
            </a:r>
          </a:p>
          <a:p>
            <a:pPr marL="0" indent="0">
              <a:buNone/>
            </a:pPr>
            <a:endParaRPr lang="ru-RU" sz="1500" dirty="0"/>
          </a:p>
        </p:txBody>
      </p:sp>
    </p:spTree>
    <p:extLst>
      <p:ext uri="{BB962C8B-B14F-4D97-AF65-F5344CB8AC3E}">
        <p14:creationId xmlns:p14="http://schemas.microsoft.com/office/powerpoint/2010/main" val="171097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720080"/>
          </a:xfrm>
        </p:spPr>
        <p:txBody>
          <a:bodyPr>
            <a:normAutofit fontScale="90000"/>
          </a:bodyPr>
          <a:lstStyle/>
          <a:p>
            <a:r>
              <a:rPr lang="ru-RU" sz="2400" dirty="0" smtClean="0">
                <a:solidFill>
                  <a:srgbClr val="0070C0"/>
                </a:solidFill>
                <a:latin typeface="Times New Roman" panose="02020603050405020304" pitchFamily="18" charset="0"/>
                <a:cs typeface="Times New Roman" panose="02020603050405020304" pitchFamily="18" charset="0"/>
              </a:rPr>
              <a:t>СДП: организация учебной деятельности</a:t>
            </a:r>
            <a:br>
              <a:rPr lang="ru-RU" sz="2400" dirty="0" smtClean="0">
                <a:solidFill>
                  <a:srgbClr val="0070C0"/>
                </a:solidFill>
                <a:latin typeface="Times New Roman" panose="02020603050405020304" pitchFamily="18" charset="0"/>
                <a:cs typeface="Times New Roman" panose="02020603050405020304" pitchFamily="18" charset="0"/>
              </a:rPr>
            </a:br>
            <a:r>
              <a:rPr lang="ru-RU" sz="2400" dirty="0" smtClean="0">
                <a:solidFill>
                  <a:srgbClr val="0070C0"/>
                </a:solidFill>
                <a:latin typeface="Times New Roman" panose="02020603050405020304" pitchFamily="18" charset="0"/>
                <a:cs typeface="Times New Roman" panose="02020603050405020304" pitchFamily="18" charset="0"/>
              </a:rPr>
              <a:t> (Д.Б. </a:t>
            </a:r>
            <a:r>
              <a:rPr lang="ru-RU" sz="2400" dirty="0" err="1" smtClean="0">
                <a:solidFill>
                  <a:srgbClr val="0070C0"/>
                </a:solidFill>
                <a:latin typeface="Times New Roman" panose="02020603050405020304" pitchFamily="18" charset="0"/>
                <a:cs typeface="Times New Roman" panose="02020603050405020304" pitchFamily="18" charset="0"/>
              </a:rPr>
              <a:t>Эльконин</a:t>
            </a:r>
            <a:r>
              <a:rPr lang="ru-RU" sz="2400" dirty="0" smtClean="0">
                <a:solidFill>
                  <a:srgbClr val="0070C0"/>
                </a:solidFill>
                <a:latin typeface="Times New Roman" panose="02020603050405020304" pitchFamily="18" charset="0"/>
                <a:cs typeface="Times New Roman" panose="02020603050405020304" pitchFamily="18" charset="0"/>
              </a:rPr>
              <a:t> – В.В. Давыдов «Теория учебной деятельности») </a:t>
            </a:r>
            <a:br>
              <a:rPr lang="ru-RU" sz="2400" dirty="0" smtClean="0">
                <a:solidFill>
                  <a:srgbClr val="0070C0"/>
                </a:solidFill>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251520" y="838200"/>
            <a:ext cx="8712968" cy="5617536"/>
          </a:xfrm>
        </p:spPr>
        <p:txBody>
          <a:bodyPr>
            <a:noAutofit/>
          </a:bodyPr>
          <a:lstStyle/>
          <a:p>
            <a:pPr marL="0" indent="0" algn="just">
              <a:lnSpc>
                <a:spcPct val="120000"/>
              </a:lnSpc>
              <a:spcBef>
                <a:spcPts val="0"/>
              </a:spcBef>
              <a:buNone/>
            </a:pPr>
            <a:r>
              <a:rPr lang="ru-RU" sz="1800" b="1" dirty="0" smtClean="0">
                <a:latin typeface="Times New Roman" pitchFamily="18" charset="0"/>
                <a:cs typeface="Times New Roman" pitchFamily="18" charset="0"/>
              </a:rPr>
              <a:t>Основной инструмент и результат  - самостоятельность учащихся</a:t>
            </a:r>
            <a:endParaRPr lang="ru-RU" sz="1800" dirty="0" smtClean="0">
              <a:latin typeface="Times New Roman" pitchFamily="18" charset="0"/>
              <a:cs typeface="Times New Roman" pitchFamily="18" charset="0"/>
            </a:endParaRPr>
          </a:p>
          <a:p>
            <a:pPr marL="0" indent="0" algn="just">
              <a:lnSpc>
                <a:spcPct val="120000"/>
              </a:lnSpc>
              <a:spcBef>
                <a:spcPts val="0"/>
              </a:spcBef>
              <a:buNone/>
            </a:pPr>
            <a:r>
              <a:rPr lang="ru-RU" sz="1800" b="1"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Структура  учебной деятельности (УД) (по Д.Б. </a:t>
            </a:r>
            <a:r>
              <a:rPr lang="ru-RU" sz="1800" dirty="0" err="1" smtClean="0">
                <a:latin typeface="Times New Roman" pitchFamily="18" charset="0"/>
                <a:cs typeface="Times New Roman" pitchFamily="18" charset="0"/>
              </a:rPr>
              <a:t>Эльконину</a:t>
            </a:r>
            <a:r>
              <a:rPr lang="ru-RU" sz="1800" dirty="0" smtClean="0">
                <a:latin typeface="Times New Roman" pitchFamily="18" charset="0"/>
                <a:cs typeface="Times New Roman" pitchFamily="18" charset="0"/>
              </a:rPr>
              <a:t>) учебную цель, учебные действия, действия контроля процесса усвоения, действия оценки степени усвоения. (по В.В. Давыдову - учебные ситуации (задачи), учебные действия, действия контроля и оценки. </a:t>
            </a:r>
          </a:p>
          <a:p>
            <a:pPr marL="0" indent="0" algn="just">
              <a:lnSpc>
                <a:spcPct val="120000"/>
              </a:lnSpc>
              <a:spcBef>
                <a:spcPts val="0"/>
              </a:spcBef>
              <a:buNone/>
            </a:pPr>
            <a:r>
              <a:rPr lang="ru-RU" sz="1800" dirty="0" smtClean="0">
                <a:latin typeface="Times New Roman" pitchFamily="18" charset="0"/>
                <a:cs typeface="Times New Roman" pitchFamily="18" charset="0"/>
              </a:rPr>
              <a:t>Универсальные учебные действия: в широком смысле – учебная деятельность, в узком смысле - инструменты учебной деятельности.</a:t>
            </a:r>
          </a:p>
          <a:p>
            <a:pPr marL="0" indent="0" algn="just">
              <a:lnSpc>
                <a:spcPct val="120000"/>
              </a:lnSpc>
              <a:spcBef>
                <a:spcPts val="0"/>
              </a:spcBef>
              <a:buNone/>
            </a:pPr>
            <a:endParaRPr lang="ru-RU" sz="1800" b="1" dirty="0" smtClean="0">
              <a:latin typeface="Times New Roman" pitchFamily="18" charset="0"/>
              <a:cs typeface="Times New Roman" pitchFamily="18" charset="0"/>
            </a:endParaRPr>
          </a:p>
          <a:p>
            <a:pPr marL="0" indent="0" algn="just">
              <a:lnSpc>
                <a:spcPct val="120000"/>
              </a:lnSpc>
              <a:spcBef>
                <a:spcPts val="0"/>
              </a:spcBef>
              <a:buNone/>
            </a:pPr>
            <a:r>
              <a:rPr lang="ru-RU" sz="1800" b="1" dirty="0" smtClean="0">
                <a:latin typeface="Times New Roman" pitchFamily="18" charset="0"/>
                <a:cs typeface="Times New Roman" pitchFamily="18" charset="0"/>
              </a:rPr>
              <a:t>Обобщенная структура УД:</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latin typeface="Times New Roman" pitchFamily="18" charset="0"/>
                <a:cs typeface="Times New Roman" pitchFamily="18" charset="0"/>
              </a:rPr>
              <a:t>Мотивационно-целевой компонент</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latin typeface="Times New Roman" pitchFamily="18" charset="0"/>
                <a:cs typeface="Times New Roman" pitchFamily="18" charset="0"/>
              </a:rPr>
              <a:t>Операционный компонент</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solidFill>
                  <a:srgbClr val="0070C0"/>
                </a:solidFill>
                <a:latin typeface="Times New Roman" pitchFamily="18" charset="0"/>
                <a:cs typeface="Times New Roman" pitchFamily="18" charset="0"/>
              </a:rPr>
              <a:t>Контрольно-оценочный компонент </a:t>
            </a:r>
            <a:endParaRPr lang="ru-RU" sz="1800" b="1" dirty="0">
              <a:solidFill>
                <a:srgbClr val="0070C0"/>
              </a:solidFill>
            </a:endParaRPr>
          </a:p>
          <a:p>
            <a:pPr marL="0" indent="0" algn="just">
              <a:lnSpc>
                <a:spcPct val="120000"/>
              </a:lnSpc>
              <a:spcBef>
                <a:spcPts val="0"/>
              </a:spcBef>
              <a:buNone/>
            </a:pPr>
            <a:r>
              <a:rPr lang="ru-RU" sz="1800" dirty="0" smtClean="0">
                <a:latin typeface="Times New Roman" pitchFamily="18" charset="0"/>
                <a:cs typeface="Times New Roman" pitchFamily="18" charset="0"/>
              </a:rPr>
              <a:t>Первый компонент – </a:t>
            </a:r>
            <a:r>
              <a:rPr lang="ru-RU" sz="1800" b="1" dirty="0" smtClean="0">
                <a:solidFill>
                  <a:srgbClr val="FF0000"/>
                </a:solidFill>
                <a:latin typeface="Times New Roman" pitchFamily="18" charset="0"/>
                <a:cs typeface="Times New Roman" pitchFamily="18" charset="0"/>
              </a:rPr>
              <a:t>мотивация и целеполагание</a:t>
            </a:r>
            <a:r>
              <a:rPr lang="ru-RU" sz="1800" dirty="0" smtClean="0">
                <a:latin typeface="Times New Roman" pitchFamily="18" charset="0"/>
                <a:cs typeface="Times New Roman" pitchFamily="18" charset="0"/>
              </a:rPr>
              <a:t>. В основе учебно-познавательных мотивов лежат познавательная потребность и потребность в саморазвитии. Это интерес к содержательной стороне учебной деятельности, к тому, что изучается, и интерес к процессу учебной деятельности - как, какими способами решаются учебные задачи.</a:t>
            </a:r>
          </a:p>
          <a:p>
            <a:pPr marL="0" indent="0" algn="just">
              <a:lnSpc>
                <a:spcPct val="120000"/>
              </a:lnSpc>
              <a:spcBef>
                <a:spcPts val="0"/>
              </a:spcBef>
              <a:buNone/>
            </a:pPr>
            <a:r>
              <a:rPr lang="ru-RU"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378934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507288" cy="609600"/>
          </a:xfrm>
        </p:spPr>
        <p:txBody>
          <a:bodyPr>
            <a:noAutofit/>
          </a:bodyPr>
          <a:lstStyle/>
          <a:p>
            <a:r>
              <a:rPr lang="ru-RU" sz="2000" dirty="0" smtClean="0">
                <a:solidFill>
                  <a:srgbClr val="0070C0"/>
                </a:solidFill>
                <a:latin typeface="Times New Roman" panose="02020603050405020304" pitchFamily="18" charset="0"/>
                <a:cs typeface="Times New Roman" panose="02020603050405020304" pitchFamily="18" charset="0"/>
              </a:rPr>
              <a:t>Планируемые результаты – системообразующий компонент урока/ объект контроля и оценки = </a:t>
            </a:r>
            <a:r>
              <a:rPr lang="en-US" sz="2000" dirty="0" smtClean="0">
                <a:solidFill>
                  <a:srgbClr val="0070C0"/>
                </a:solidFill>
                <a:latin typeface="Times New Roman" panose="02020603050405020304" pitchFamily="18" charset="0"/>
                <a:cs typeface="Times New Roman" panose="02020603050405020304" pitchFamily="18" charset="0"/>
              </a:rPr>
              <a:t>Smart </a:t>
            </a:r>
            <a:r>
              <a:rPr lang="ru-RU" sz="2000" dirty="0" smtClean="0">
                <a:solidFill>
                  <a:srgbClr val="0070C0"/>
                </a:solidFill>
                <a:latin typeface="Times New Roman" panose="02020603050405020304" pitchFamily="18" charset="0"/>
                <a:cs typeface="Times New Roman" panose="02020603050405020304" pitchFamily="18" charset="0"/>
              </a:rPr>
              <a:t>цели урока</a:t>
            </a:r>
            <a:endParaRPr lang="ru-RU" sz="2000" dirty="0">
              <a:solidFill>
                <a:srgbClr val="0070C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0" y="685800"/>
            <a:ext cx="8229600" cy="5769936"/>
          </a:xfrm>
        </p:spPr>
        <p:txBody>
          <a:bodyPr>
            <a:noAutofit/>
          </a:bodyPr>
          <a:lstStyle/>
          <a:p>
            <a:pPr algn="just"/>
            <a:r>
              <a:rPr lang="ru-RU" sz="2000" b="1" dirty="0" smtClean="0">
                <a:latin typeface="Times New Roman" pitchFamily="18" charset="0"/>
                <a:cs typeface="Times New Roman" pitchFamily="18" charset="0"/>
              </a:rPr>
              <a:t>S (</a:t>
            </a:r>
            <a:r>
              <a:rPr lang="ru-RU" sz="2000" b="1" dirty="0" err="1" smtClean="0">
                <a:latin typeface="Times New Roman" pitchFamily="18" charset="0"/>
                <a:cs typeface="Times New Roman" pitchFamily="18" charset="0"/>
              </a:rPr>
              <a:t>specific</a:t>
            </a:r>
            <a:r>
              <a:rPr lang="ru-RU" sz="2000" b="1" dirty="0" smtClean="0">
                <a:latin typeface="Times New Roman" pitchFamily="18" charset="0"/>
                <a:cs typeface="Times New Roman" pitchFamily="18" charset="0"/>
              </a:rPr>
              <a:t>) - конкретная</a:t>
            </a:r>
            <a:r>
              <a:rPr lang="ru-RU" sz="2000" dirty="0" smtClean="0">
                <a:latin typeface="Times New Roman" pitchFamily="18" charset="0"/>
                <a:cs typeface="Times New Roman" pitchFamily="18" charset="0"/>
              </a:rPr>
              <a:t>. Конкретно поставленная цель однозначно отвечает на вопрос: кто каких </a:t>
            </a:r>
            <a:r>
              <a:rPr lang="ru-RU" sz="2000" dirty="0" smtClean="0">
                <a:solidFill>
                  <a:srgbClr val="FF0000"/>
                </a:solidFill>
                <a:latin typeface="Times New Roman" pitchFamily="18" charset="0"/>
                <a:cs typeface="Times New Roman" pitchFamily="18" charset="0"/>
              </a:rPr>
              <a:t>результатов</a:t>
            </a:r>
            <a:r>
              <a:rPr lang="ru-RU" sz="2000" dirty="0" smtClean="0">
                <a:latin typeface="Times New Roman" pitchFamily="18" charset="0"/>
                <a:cs typeface="Times New Roman" pitchFamily="18" charset="0"/>
              </a:rPr>
              <a:t> должен добиться? Ставя цель урока, мы должны точно знать, что именно должно быть сделано на уроке, чему ученики конкретно должны научиться. (планируемые результаты урока)</a:t>
            </a:r>
          </a:p>
          <a:p>
            <a:pPr algn="just"/>
            <a:r>
              <a:rPr lang="ru-RU" sz="2000" b="1" dirty="0" smtClean="0">
                <a:latin typeface="Times New Roman" pitchFamily="18" charset="0"/>
                <a:cs typeface="Times New Roman" pitchFamily="18" charset="0"/>
              </a:rPr>
              <a:t>M (</a:t>
            </a:r>
            <a:r>
              <a:rPr lang="ru-RU" sz="2000" b="1" dirty="0" err="1" smtClean="0">
                <a:latin typeface="Times New Roman" pitchFamily="18" charset="0"/>
                <a:cs typeface="Times New Roman" pitchFamily="18" charset="0"/>
              </a:rPr>
              <a:t>measurable</a:t>
            </a:r>
            <a:r>
              <a:rPr lang="ru-RU" sz="2000" b="1" dirty="0" smtClean="0">
                <a:latin typeface="Times New Roman" pitchFamily="18" charset="0"/>
                <a:cs typeface="Times New Roman" pitchFamily="18" charset="0"/>
              </a:rPr>
              <a:t>) - измеримая</a:t>
            </a:r>
            <a:r>
              <a:rPr lang="ru-RU" sz="2000" dirty="0" smtClean="0">
                <a:latin typeface="Times New Roman" pitchFamily="18" charset="0"/>
                <a:cs typeface="Times New Roman" pitchFamily="18" charset="0"/>
              </a:rPr>
              <a:t>. Когда учитель ставит цель/результат, он должен иметь четкое представление о том, как оценить ее достижение. Если критерий достижения сформулировать невозможно, значит, цель поставлена неверно.</a:t>
            </a:r>
          </a:p>
          <a:p>
            <a:pPr algn="just"/>
            <a:r>
              <a:rPr lang="ru-RU" sz="2000" b="1" dirty="0" smtClean="0">
                <a:latin typeface="Times New Roman" pitchFamily="18" charset="0"/>
                <a:cs typeface="Times New Roman" pitchFamily="18" charset="0"/>
              </a:rPr>
              <a:t>A (</a:t>
            </a:r>
            <a:r>
              <a:rPr lang="ru-RU" sz="2000" b="1" dirty="0" err="1" smtClean="0">
                <a:latin typeface="Times New Roman" pitchFamily="18" charset="0"/>
                <a:cs typeface="Times New Roman" pitchFamily="18" charset="0"/>
              </a:rPr>
              <a:t>achievable</a:t>
            </a:r>
            <a:r>
              <a:rPr lang="ru-RU" sz="2000" b="1" dirty="0" smtClean="0">
                <a:latin typeface="Times New Roman" pitchFamily="18" charset="0"/>
                <a:cs typeface="Times New Roman" pitchFamily="18" charset="0"/>
              </a:rPr>
              <a:t>) - достижимая</a:t>
            </a:r>
            <a:r>
              <a:rPr lang="ru-RU" sz="2000" dirty="0" smtClean="0">
                <a:latin typeface="Times New Roman" pitchFamily="18" charset="0"/>
                <a:cs typeface="Times New Roman" pitchFamily="18" charset="0"/>
              </a:rPr>
              <a:t>. Нельзя ставить слишком общие или слишком сложные цели. Цель должна быть реальная, которую можно достичь.</a:t>
            </a:r>
          </a:p>
          <a:p>
            <a:pPr algn="just"/>
            <a:r>
              <a:rPr lang="ru-RU" sz="2000" b="1" dirty="0" smtClean="0">
                <a:latin typeface="Times New Roman" pitchFamily="18" charset="0"/>
                <a:cs typeface="Times New Roman" pitchFamily="18" charset="0"/>
              </a:rPr>
              <a:t>R (</a:t>
            </a:r>
            <a:r>
              <a:rPr lang="ru-RU" sz="2000" b="1" dirty="0" err="1" smtClean="0">
                <a:latin typeface="Times New Roman" pitchFamily="18" charset="0"/>
                <a:cs typeface="Times New Roman" pitchFamily="18" charset="0"/>
              </a:rPr>
              <a:t>relevant</a:t>
            </a:r>
            <a:r>
              <a:rPr lang="ru-RU" sz="2000" b="1" dirty="0" smtClean="0">
                <a:latin typeface="Times New Roman" pitchFamily="18" charset="0"/>
                <a:cs typeface="Times New Roman" pitchFamily="18" charset="0"/>
              </a:rPr>
              <a:t>) - значимая.</a:t>
            </a:r>
            <a:r>
              <a:rPr lang="ru-RU" sz="2000" dirty="0" smtClean="0">
                <a:latin typeface="Times New Roman" pitchFamily="18" charset="0"/>
                <a:cs typeface="Times New Roman" pitchFamily="18" charset="0"/>
              </a:rPr>
              <a:t> Цель должна быть связана с интересами и потребностями учеников, нужная им, наполненная определенным смыслом. Ученикам надо понимать, для чего им необходимо ее добиваться.</a:t>
            </a:r>
          </a:p>
          <a:p>
            <a:pPr algn="just"/>
            <a:r>
              <a:rPr lang="ru-RU" sz="2000" b="1" dirty="0" smtClean="0">
                <a:latin typeface="Times New Roman" pitchFamily="18" charset="0"/>
                <a:cs typeface="Times New Roman" pitchFamily="18" charset="0"/>
              </a:rPr>
              <a:t>T (</a:t>
            </a:r>
            <a:r>
              <a:rPr lang="ru-RU" sz="2000" b="1" dirty="0" err="1" smtClean="0">
                <a:latin typeface="Times New Roman" pitchFamily="18" charset="0"/>
                <a:cs typeface="Times New Roman" pitchFamily="18" charset="0"/>
              </a:rPr>
              <a:t>time-bound</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привязанная ко времени. Цель должна быть привязана к конкретным временным рамкам (например, 45 минут урока).</a:t>
            </a:r>
          </a:p>
          <a:p>
            <a:pPr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583001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TotalTime>
  <Words>836</Words>
  <Application>Microsoft Office PowerPoint</Application>
  <PresentationFormat>Экран (4:3)</PresentationFormat>
  <Paragraphs>90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Системно-деятельностный подход как методологическая основа формирования учебной деятельности </vt:lpstr>
      <vt:lpstr>Треки семинара</vt:lpstr>
      <vt:lpstr> Планируемые результаты образовательной программы уровня (метапредметные и предметные) подлежат обязательной оценке в рамках ВСОКО / ГИА – комплекс результатов уровня образования.</vt:lpstr>
      <vt:lpstr>Метапредметные результаты в части познавательных, коммуникативных, регулятивных УУД ( на примере предмета География)</vt:lpstr>
      <vt:lpstr>Метапредметные результаты</vt:lpstr>
      <vt:lpstr>Предметные результаты </vt:lpstr>
      <vt:lpstr>2. Системно-деятельностный подход - методологическая основа ФГОС ОО. Уровневый и комплексный подходы как принципы реализации системы  оценки </vt:lpstr>
      <vt:lpstr>СДП: организация учебной деятельности  (Д.Б. Эльконин – В.В. Давыдов «Теория учебной деятельности»)  </vt:lpstr>
      <vt:lpstr>Планируемые результаты – системообразующий компонент урока/ объект контроля и оценки = Smart цели урока</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 А. Сеничева</dc:creator>
  <cp:lastModifiedBy>Юлия А. Сеничева</cp:lastModifiedBy>
  <cp:revision>43</cp:revision>
  <dcterms:created xsi:type="dcterms:W3CDTF">2024-05-27T02:06:04Z</dcterms:created>
  <dcterms:modified xsi:type="dcterms:W3CDTF">2024-10-04T03:55:21Z</dcterms:modified>
</cp:coreProperties>
</file>