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8" r:id="rId2"/>
    <p:sldId id="273" r:id="rId3"/>
    <p:sldId id="257" r:id="rId4"/>
    <p:sldId id="258" r:id="rId5"/>
    <p:sldId id="261" r:id="rId6"/>
    <p:sldId id="280" r:id="rId7"/>
    <p:sldId id="276" r:id="rId8"/>
    <p:sldId id="281" r:id="rId9"/>
    <p:sldId id="283" r:id="rId10"/>
    <p:sldId id="277" r:id="rId11"/>
    <p:sldId id="282" r:id="rId12"/>
    <p:sldId id="29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4" d="100"/>
          <a:sy n="94" d="100"/>
        </p:scale>
        <p:origin x="-1556" y="-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10.10.2024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10.10.2024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10.10.2024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10.10.2024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10.10.2024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10.10.2024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10.10.2024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10.10.2024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10.10.2024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10.10.2024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10.10.2024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10.10.2024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yasen65@mail.ru"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1520" y="692696"/>
            <a:ext cx="8784976" cy="3816424"/>
          </a:xfrm>
        </p:spPr>
        <p:txBody>
          <a:bodyPr>
            <a:normAutofit/>
          </a:bodyPr>
          <a:lstStyle/>
          <a:p>
            <a:r>
              <a:rPr lang="ru-RU" sz="4800" dirty="0" smtClean="0">
                <a:solidFill>
                  <a:prstClr val="black"/>
                </a:solidFill>
                <a:latin typeface="Times New Roman"/>
                <a:ea typeface="Calibri"/>
              </a:rPr>
              <a:t>Системно-</a:t>
            </a:r>
            <a:r>
              <a:rPr lang="ru-RU" sz="4800" dirty="0" err="1" smtClean="0">
                <a:solidFill>
                  <a:prstClr val="black"/>
                </a:solidFill>
                <a:latin typeface="Times New Roman"/>
                <a:ea typeface="Calibri"/>
              </a:rPr>
              <a:t>деятельностный</a:t>
            </a:r>
            <a:r>
              <a:rPr lang="ru-RU" sz="4800" dirty="0" smtClean="0">
                <a:solidFill>
                  <a:prstClr val="black"/>
                </a:solidFill>
                <a:latin typeface="Times New Roman"/>
                <a:ea typeface="Calibri"/>
              </a:rPr>
              <a:t> подход как методологическая основа формирования учебной деятельности</a:t>
            </a: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395536" y="5157192"/>
            <a:ext cx="8489032" cy="1345704"/>
          </a:xfrm>
        </p:spPr>
        <p:txBody>
          <a:bodyPr>
            <a:normAutofit/>
          </a:bodyPr>
          <a:lstStyle/>
          <a:p>
            <a:pPr algn="l"/>
            <a:r>
              <a:rPr lang="ru-RU" sz="2400" dirty="0" err="1" smtClean="0">
                <a:solidFill>
                  <a:schemeClr val="tx1"/>
                </a:solidFill>
                <a:latin typeface="Times New Roman" panose="02020603050405020304" pitchFamily="18" charset="0"/>
                <a:cs typeface="Times New Roman" panose="02020603050405020304" pitchFamily="18" charset="0"/>
              </a:rPr>
              <a:t>Сеничева</a:t>
            </a:r>
            <a:r>
              <a:rPr lang="ru-RU" sz="2400" dirty="0" smtClean="0">
                <a:solidFill>
                  <a:schemeClr val="tx1"/>
                </a:solidFill>
                <a:latin typeface="Times New Roman" panose="02020603050405020304" pitchFamily="18" charset="0"/>
                <a:cs typeface="Times New Roman" panose="02020603050405020304" pitchFamily="18" charset="0"/>
              </a:rPr>
              <a:t> Юлия Алексеевна,</a:t>
            </a:r>
          </a:p>
          <a:p>
            <a:pPr algn="l"/>
            <a:r>
              <a:rPr lang="ru-RU" sz="2400" dirty="0" smtClean="0">
                <a:solidFill>
                  <a:schemeClr val="tx1"/>
                </a:solidFill>
                <a:latin typeface="Times New Roman" panose="02020603050405020304" pitchFamily="18" charset="0"/>
                <a:cs typeface="Times New Roman" panose="02020603050405020304" pitchFamily="18" charset="0"/>
              </a:rPr>
              <a:t>главный эксперт ПК ИРО </a:t>
            </a:r>
            <a:r>
              <a:rPr lang="en-US" sz="2400" dirty="0" smtClean="0">
                <a:solidFill>
                  <a:schemeClr val="tx1"/>
                </a:solidFill>
                <a:latin typeface="Times New Roman" panose="02020603050405020304" pitchFamily="18" charset="0"/>
                <a:cs typeface="Times New Roman" panose="02020603050405020304" pitchFamily="18" charset="0"/>
                <a:hlinkClick r:id="rId2"/>
              </a:rPr>
              <a:t>yasen65@mail.ru</a:t>
            </a:r>
            <a:r>
              <a:rPr lang="en-US" sz="2400" dirty="0" smtClean="0">
                <a:solidFill>
                  <a:schemeClr val="tx1"/>
                </a:solidFill>
                <a:latin typeface="Times New Roman" panose="02020603050405020304" pitchFamily="18" charset="0"/>
                <a:cs typeface="Times New Roman" panose="02020603050405020304" pitchFamily="18" charset="0"/>
              </a:rPr>
              <a:t> </a:t>
            </a:r>
            <a:endParaRPr lang="ru-RU" sz="2400" dirty="0" smtClean="0">
              <a:solidFill>
                <a:schemeClr val="tx1"/>
              </a:solidFill>
              <a:latin typeface="Times New Roman" panose="02020603050405020304" pitchFamily="18" charset="0"/>
              <a:cs typeface="Times New Roman" panose="02020603050405020304" pitchFamily="18" charset="0"/>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48064" y="4088719"/>
            <a:ext cx="1296144" cy="1505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descr="C:\Users\senicheva\Downloads\qr-code (4).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7308304" y="5013176"/>
            <a:ext cx="1484660" cy="1484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1218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289560"/>
          </a:xfrm>
        </p:spPr>
        <p:txBody>
          <a:bodyPr>
            <a:normAutofit fontScale="90000"/>
          </a:bodyPr>
          <a:lstStyle/>
          <a:p>
            <a:endParaRPr lang="ru-RU" dirty="0"/>
          </a:p>
        </p:txBody>
      </p:sp>
      <p:sp>
        <p:nvSpPr>
          <p:cNvPr id="3" name="Содержимое 2"/>
          <p:cNvSpPr>
            <a:spLocks noGrp="1"/>
          </p:cNvSpPr>
          <p:nvPr>
            <p:ph idx="1"/>
          </p:nvPr>
        </p:nvSpPr>
        <p:spPr>
          <a:xfrm>
            <a:off x="304800" y="533400"/>
            <a:ext cx="8587680" cy="5922336"/>
          </a:xfrm>
        </p:spPr>
        <p:txBody>
          <a:bodyPr>
            <a:noAutofit/>
          </a:bodyPr>
          <a:lstStyle/>
          <a:p>
            <a:pPr marL="0" indent="0" algn="just">
              <a:lnSpc>
                <a:spcPct val="120000"/>
              </a:lnSpc>
              <a:spcBef>
                <a:spcPts val="0"/>
              </a:spcBef>
              <a:buNone/>
            </a:pPr>
            <a:r>
              <a:rPr lang="ru-RU" sz="1700" dirty="0" smtClean="0">
                <a:solidFill>
                  <a:srgbClr val="0070C0"/>
                </a:solidFill>
                <a:latin typeface="Times New Roman" pitchFamily="18" charset="0"/>
                <a:cs typeface="Times New Roman" pitchFamily="18" charset="0"/>
              </a:rPr>
              <a:t>Третий компонент </a:t>
            </a:r>
            <a:r>
              <a:rPr lang="ru-RU" sz="1700" dirty="0" smtClean="0">
                <a:latin typeface="Times New Roman" pitchFamily="18" charset="0"/>
                <a:cs typeface="Times New Roman" pitchFamily="18" charset="0"/>
              </a:rPr>
              <a:t>- </a:t>
            </a:r>
            <a:r>
              <a:rPr lang="ru-RU" sz="1700" b="1" i="1" dirty="0" smtClean="0">
                <a:latin typeface="Times New Roman" pitchFamily="18" charset="0"/>
                <a:cs typeface="Times New Roman" pitchFamily="18" charset="0"/>
              </a:rPr>
              <a:t>учебные операции</a:t>
            </a:r>
            <a:r>
              <a:rPr lang="ru-RU" sz="1700" dirty="0" smtClean="0">
                <a:latin typeface="Times New Roman" pitchFamily="18" charset="0"/>
                <a:cs typeface="Times New Roman" pitchFamily="18" charset="0"/>
              </a:rPr>
              <a:t>, они входят в состав способа действий. Операции и учебная задача считаются основным звеном структуры учебной деятельности. Операторным содержанием будут те конкретные действия, которые совершает ребенок, решая частные задачи.</a:t>
            </a:r>
          </a:p>
          <a:p>
            <a:pPr marL="0" indent="0" algn="just">
              <a:lnSpc>
                <a:spcPct val="120000"/>
              </a:lnSpc>
              <a:spcBef>
                <a:spcPts val="0"/>
              </a:spcBef>
              <a:buNone/>
            </a:pPr>
            <a:r>
              <a:rPr lang="ru-RU" sz="1700" dirty="0" smtClean="0">
                <a:latin typeface="Times New Roman" pitchFamily="18" charset="0"/>
                <a:cs typeface="Times New Roman" pitchFamily="18" charset="0"/>
              </a:rPr>
              <a:t>По степени обобщённости виды учебных действий бывают </a:t>
            </a:r>
            <a:r>
              <a:rPr lang="ru-RU" sz="1700" b="1" i="1" dirty="0" smtClean="0">
                <a:latin typeface="Times New Roman" pitchFamily="18" charset="0"/>
                <a:cs typeface="Times New Roman" pitchFamily="18" charset="0"/>
              </a:rPr>
              <a:t>общие</a:t>
            </a:r>
            <a:r>
              <a:rPr lang="ru-RU" sz="1700" dirty="0" smtClean="0">
                <a:latin typeface="Times New Roman" pitchFamily="18" charset="0"/>
                <a:cs typeface="Times New Roman" pitchFamily="18" charset="0"/>
              </a:rPr>
              <a:t> (сравнение, анализ, классификация, умение планировать свою деятельность) и </a:t>
            </a:r>
            <a:r>
              <a:rPr lang="ru-RU" sz="1700" b="1" i="1" dirty="0" smtClean="0">
                <a:latin typeface="Times New Roman" pitchFamily="18" charset="0"/>
                <a:cs typeface="Times New Roman" pitchFamily="18" charset="0"/>
              </a:rPr>
              <a:t>специфические</a:t>
            </a:r>
            <a:r>
              <a:rPr lang="ru-RU" sz="1700" dirty="0" smtClean="0">
                <a:latin typeface="Times New Roman" pitchFamily="18" charset="0"/>
                <a:cs typeface="Times New Roman" pitchFamily="18" charset="0"/>
              </a:rPr>
              <a:t> (связанные с учебным предметом). Так, учебная задача даётся в определённой учебной ситуации. Задача возникает как следствие проблемной ситуации в результате её анализа.</a:t>
            </a:r>
          </a:p>
          <a:p>
            <a:pPr marL="0" indent="0" algn="just">
              <a:lnSpc>
                <a:spcPct val="120000"/>
              </a:lnSpc>
              <a:spcBef>
                <a:spcPts val="0"/>
              </a:spcBef>
              <a:buNone/>
            </a:pPr>
            <a:r>
              <a:rPr lang="ru-RU" sz="1700" dirty="0" smtClean="0">
                <a:solidFill>
                  <a:srgbClr val="0070C0"/>
                </a:solidFill>
                <a:latin typeface="Times New Roman" pitchFamily="18" charset="0"/>
                <a:cs typeface="Times New Roman" pitchFamily="18" charset="0"/>
              </a:rPr>
              <a:t>Четвертый компонент</a:t>
            </a:r>
            <a:r>
              <a:rPr lang="ru-RU" sz="1700" dirty="0" smtClean="0">
                <a:latin typeface="Times New Roman" pitchFamily="18" charset="0"/>
                <a:cs typeface="Times New Roman" pitchFamily="18" charset="0"/>
              </a:rPr>
              <a:t> – </a:t>
            </a:r>
            <a:r>
              <a:rPr lang="ru-RU" sz="1700" b="1" i="1" dirty="0" smtClean="0">
                <a:latin typeface="Times New Roman" pitchFamily="18" charset="0"/>
                <a:cs typeface="Times New Roman" pitchFamily="18" charset="0"/>
              </a:rPr>
              <a:t>контроль (самоконтроль). </a:t>
            </a:r>
            <a:r>
              <a:rPr lang="ru-RU" sz="1700" dirty="0" smtClean="0">
                <a:latin typeface="Times New Roman" pitchFamily="18" charset="0"/>
                <a:cs typeface="Times New Roman" pitchFamily="18" charset="0"/>
              </a:rPr>
              <a:t>Первоначально учебную работу детей контролирует учитель. Но постепенно они начинают контролировать ее сами, обучаясь этому отчасти стихийно, отчасти под руководством преподавателя. Без самоконтроля невозможно полноценное развертывание учебной деятельности. </a:t>
            </a:r>
            <a:r>
              <a:rPr lang="ru-RU" sz="1700" b="1" dirty="0" smtClean="0">
                <a:latin typeface="Times New Roman" pitchFamily="18" charset="0"/>
                <a:cs typeface="Times New Roman" pitchFamily="18" charset="0"/>
              </a:rPr>
              <a:t>Контроль – это сличение способа/результата с образцом/эталоном.</a:t>
            </a:r>
          </a:p>
          <a:p>
            <a:pPr marL="0" indent="0" algn="just">
              <a:lnSpc>
                <a:spcPct val="120000"/>
              </a:lnSpc>
              <a:spcBef>
                <a:spcPts val="0"/>
              </a:spcBef>
              <a:buNone/>
            </a:pPr>
            <a:r>
              <a:rPr lang="ru-RU" sz="1700" dirty="0" smtClean="0">
                <a:solidFill>
                  <a:srgbClr val="0070C0"/>
                </a:solidFill>
                <a:latin typeface="Times New Roman" pitchFamily="18" charset="0"/>
                <a:cs typeface="Times New Roman" pitchFamily="18" charset="0"/>
              </a:rPr>
              <a:t>Пятый компонент </a:t>
            </a:r>
            <a:r>
              <a:rPr lang="ru-RU" sz="1700" dirty="0" smtClean="0">
                <a:latin typeface="Times New Roman" pitchFamily="18" charset="0"/>
                <a:cs typeface="Times New Roman" pitchFamily="18" charset="0"/>
              </a:rPr>
              <a:t>структуры учебной деятельности - </a:t>
            </a:r>
            <a:r>
              <a:rPr lang="ru-RU" sz="1700" b="1" i="1" dirty="0" smtClean="0">
                <a:latin typeface="Times New Roman" pitchFamily="18" charset="0"/>
                <a:cs typeface="Times New Roman" pitchFamily="18" charset="0"/>
              </a:rPr>
              <a:t>оценка (самооценка)</a:t>
            </a:r>
            <a:r>
              <a:rPr lang="ru-RU" sz="1700" dirty="0" smtClean="0">
                <a:latin typeface="Times New Roman" pitchFamily="18" charset="0"/>
                <a:cs typeface="Times New Roman" pitchFamily="18" charset="0"/>
              </a:rPr>
              <a:t>. Ученик, контролируя свою работу, должен научиться и адекватно ее оценивать. При этом недостаточно общей оценки - насколько правильно и качественно выполнено задание; нужна оценка своих действий - освоен способ решения задач или нет, какие операции еще не отработаны. (формирующее оценивание). </a:t>
            </a:r>
            <a:r>
              <a:rPr lang="ru-RU" sz="1700" b="1" dirty="0" smtClean="0">
                <a:latin typeface="Times New Roman" pitchFamily="18" charset="0"/>
                <a:cs typeface="Times New Roman" pitchFamily="18" charset="0"/>
              </a:rPr>
              <a:t>Оценка – установление уровня соответствия и качества результата/способа установленным критериям. </a:t>
            </a:r>
          </a:p>
          <a:p>
            <a:pPr marL="0" indent="0" algn="just">
              <a:lnSpc>
                <a:spcPct val="120000"/>
              </a:lnSpc>
              <a:spcBef>
                <a:spcPts val="0"/>
              </a:spcBef>
              <a:buNone/>
            </a:pPr>
            <a:r>
              <a:rPr lang="ru-RU" sz="1700" dirty="0" smtClean="0">
                <a:latin typeface="Times New Roman" pitchFamily="18" charset="0"/>
                <a:cs typeface="Times New Roman" pitchFamily="18" charset="0"/>
              </a:rPr>
              <a:t> </a:t>
            </a:r>
            <a:endParaRPr lang="ru-RU" sz="1700" dirty="0"/>
          </a:p>
        </p:txBody>
      </p:sp>
    </p:spTree>
    <p:extLst>
      <p:ext uri="{BB962C8B-B14F-4D97-AF65-F5344CB8AC3E}">
        <p14:creationId xmlns:p14="http://schemas.microsoft.com/office/powerpoint/2010/main" val="32647180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8229600" cy="634082"/>
          </a:xfrm>
        </p:spPr>
        <p:txBody>
          <a:bodyPr>
            <a:normAutofit fontScale="90000"/>
          </a:bodyPr>
          <a:lstStyle/>
          <a:p>
            <a:pPr algn="just"/>
            <a:endParaRPr lang="ru-RU" b="1" dirty="0"/>
          </a:p>
        </p:txBody>
      </p:sp>
      <p:sp>
        <p:nvSpPr>
          <p:cNvPr id="3" name="Объект 2"/>
          <p:cNvSpPr>
            <a:spLocks noGrp="1"/>
          </p:cNvSpPr>
          <p:nvPr>
            <p:ph idx="1"/>
          </p:nvPr>
        </p:nvSpPr>
        <p:spPr>
          <a:xfrm>
            <a:off x="251520" y="836712"/>
            <a:ext cx="8712968" cy="5289451"/>
          </a:xfrm>
        </p:spPr>
        <p:txBody>
          <a:bodyPr/>
          <a:lstStyle/>
          <a:p>
            <a:pPr marL="0" indent="0" algn="ctr">
              <a:buNone/>
            </a:pPr>
            <a:r>
              <a:rPr lang="ru-RU" b="1" dirty="0">
                <a:solidFill>
                  <a:srgbClr val="0070C0"/>
                </a:solidFill>
                <a:latin typeface="Times New Roman" panose="02020603050405020304" pitchFamily="18" charset="0"/>
                <a:cs typeface="Times New Roman" panose="02020603050405020304" pitchFamily="18" charset="0"/>
              </a:rPr>
              <a:t>Инструменты оценивания планируемых результатов (формы, приемы, технологии, образовательные стратегии</a:t>
            </a:r>
            <a:r>
              <a:rPr lang="ru-RU" b="1" dirty="0" smtClean="0">
                <a:solidFill>
                  <a:srgbClr val="0070C0"/>
                </a:solidFill>
                <a:latin typeface="Times New Roman" panose="02020603050405020304" pitchFamily="18" charset="0"/>
                <a:cs typeface="Times New Roman" panose="02020603050405020304" pitchFamily="18" charset="0"/>
              </a:rPr>
              <a:t>)</a:t>
            </a:r>
          </a:p>
          <a:p>
            <a:pPr marL="0" indent="0">
              <a:buNone/>
            </a:pPr>
            <a:r>
              <a:rPr lang="ru-RU" b="1" dirty="0" smtClean="0">
                <a:latin typeface="Times New Roman" panose="02020603050405020304" pitchFamily="18" charset="0"/>
                <a:cs typeface="Times New Roman" panose="02020603050405020304" pitchFamily="18" charset="0"/>
              </a:rPr>
              <a:t>Стратегия формирующего оценивания (</a:t>
            </a:r>
            <a:r>
              <a:rPr lang="ru-RU" b="1" dirty="0" err="1" smtClean="0">
                <a:latin typeface="Times New Roman" panose="02020603050405020304" pitchFamily="18" charset="0"/>
                <a:cs typeface="Times New Roman" panose="02020603050405020304" pitchFamily="18" charset="0"/>
              </a:rPr>
              <a:t>внутриклассное</a:t>
            </a:r>
            <a:r>
              <a:rPr lang="ru-RU" b="1" dirty="0" smtClean="0">
                <a:latin typeface="Times New Roman" panose="02020603050405020304" pitchFamily="18" charset="0"/>
                <a:cs typeface="Times New Roman" panose="02020603050405020304" pitchFamily="18" charset="0"/>
              </a:rPr>
              <a:t> оценивание)</a:t>
            </a:r>
            <a:endParaRPr lang="ru-RU" b="1" dirty="0"/>
          </a:p>
          <a:p>
            <a:pPr marL="0" indent="0">
              <a:buNone/>
            </a:pPr>
            <a:r>
              <a:rPr lang="ru-RU" dirty="0" smtClean="0">
                <a:latin typeface="Times New Roman" panose="02020603050405020304" pitchFamily="18" charset="0"/>
                <a:cs typeface="Times New Roman" panose="02020603050405020304" pitchFamily="18" charset="0"/>
              </a:rPr>
              <a:t>М. </a:t>
            </a:r>
            <a:r>
              <a:rPr lang="ru-RU" dirty="0" err="1" smtClean="0">
                <a:latin typeface="Times New Roman" panose="02020603050405020304" pitchFamily="18" charset="0"/>
                <a:cs typeface="Times New Roman" panose="02020603050405020304" pitchFamily="18" charset="0"/>
              </a:rPr>
              <a:t>Пинская</a:t>
            </a:r>
            <a:r>
              <a:rPr lang="ru-RU" dirty="0" smtClean="0">
                <a:latin typeface="Times New Roman" panose="02020603050405020304" pitchFamily="18" charset="0"/>
                <a:cs typeface="Times New Roman" panose="02020603050405020304" pitchFamily="18" charset="0"/>
              </a:rPr>
              <a:t> «Формирующее оценивание: оценивание в классе»  </a:t>
            </a:r>
            <a:endParaRPr lang="ru-RU" dirty="0">
              <a:latin typeface="Times New Roman" panose="02020603050405020304" pitchFamily="18" charset="0"/>
              <a:cs typeface="Times New Roman" panose="02020603050405020304" pitchFamily="18" charset="0"/>
            </a:endParaRPr>
          </a:p>
        </p:txBody>
      </p:sp>
      <p:pic>
        <p:nvPicPr>
          <p:cNvPr id="1026" name="Picture 2" descr="C:\Users\senicheva\Downloads\qr-code (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7596336" y="3429000"/>
            <a:ext cx="1152128" cy="11521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8761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4544" y="-675456"/>
            <a:ext cx="12601400" cy="78488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085000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16632"/>
            <a:ext cx="8229600" cy="490066"/>
          </a:xfrm>
        </p:spPr>
        <p:txBody>
          <a:bodyPr>
            <a:normAutofit fontScale="90000"/>
          </a:bodyPr>
          <a:lstStyle/>
          <a:p>
            <a:r>
              <a:rPr lang="ru-RU" dirty="0" smtClean="0">
                <a:solidFill>
                  <a:srgbClr val="0070C0"/>
                </a:solidFill>
                <a:latin typeface="Times New Roman" panose="02020603050405020304" pitchFamily="18" charset="0"/>
                <a:cs typeface="Times New Roman" panose="02020603050405020304" pitchFamily="18" charset="0"/>
              </a:rPr>
              <a:t>Треки семинара</a:t>
            </a:r>
            <a:endParaRPr lang="ru-RU" dirty="0">
              <a:solidFill>
                <a:srgbClr val="0070C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79512" y="620688"/>
            <a:ext cx="8640960" cy="5904656"/>
          </a:xfrm>
        </p:spPr>
        <p:txBody>
          <a:bodyPr>
            <a:noAutofit/>
          </a:bodyPr>
          <a:lstStyle/>
          <a:p>
            <a:pPr algn="just"/>
            <a:r>
              <a:rPr lang="ru-RU" sz="3600" dirty="0" smtClean="0">
                <a:latin typeface="Times New Roman" panose="02020603050405020304" pitchFamily="18" charset="0"/>
                <a:cs typeface="Times New Roman" panose="02020603050405020304" pitchFamily="18" charset="0"/>
              </a:rPr>
              <a:t>Системно-</a:t>
            </a:r>
            <a:r>
              <a:rPr lang="ru-RU" sz="3600" dirty="0" err="1" smtClean="0">
                <a:latin typeface="Times New Roman" panose="02020603050405020304" pitchFamily="18" charset="0"/>
                <a:cs typeface="Times New Roman" panose="02020603050405020304" pitchFamily="18" charset="0"/>
              </a:rPr>
              <a:t>деятельностный</a:t>
            </a:r>
            <a:r>
              <a:rPr lang="ru-RU" sz="3600" dirty="0" smtClean="0">
                <a:latin typeface="Times New Roman" panose="02020603050405020304" pitchFamily="18" charset="0"/>
                <a:cs typeface="Times New Roman" panose="02020603050405020304" pitchFamily="18" charset="0"/>
              </a:rPr>
              <a:t> подход - методологическая основа ФГОС ОО. Уровневый и комплексный подходы как принципы реализации системы  оценки</a:t>
            </a:r>
          </a:p>
          <a:p>
            <a:pPr algn="just"/>
            <a:r>
              <a:rPr lang="ru-RU" sz="3600" dirty="0">
                <a:latin typeface="Times New Roman" panose="02020603050405020304" pitchFamily="18" charset="0"/>
                <a:cs typeface="Times New Roman" panose="02020603050405020304" pitchFamily="18" charset="0"/>
              </a:rPr>
              <a:t>Дидактика оценивания планируемых результатов (формы, приемы, технологии, образовательные стратегии</a:t>
            </a:r>
            <a:r>
              <a:rPr lang="ru-RU" sz="3600" dirty="0" smtClean="0">
                <a:latin typeface="Times New Roman" panose="02020603050405020304" pitchFamily="18" charset="0"/>
                <a:cs typeface="Times New Roman" panose="02020603050405020304" pitchFamily="18" charset="0"/>
              </a:rPr>
              <a:t>).</a:t>
            </a:r>
          </a:p>
          <a:p>
            <a:pPr algn="just"/>
            <a:r>
              <a:rPr lang="ru-RU" sz="3600" dirty="0">
                <a:latin typeface="Times New Roman" panose="02020603050405020304" pitchFamily="18" charset="0"/>
                <a:cs typeface="Times New Roman" panose="02020603050405020304" pitchFamily="18" charset="0"/>
              </a:rPr>
              <a:t>Проектирование этапа урока с использованием приема формирующего оценивания</a:t>
            </a:r>
          </a:p>
          <a:p>
            <a:pPr algn="just"/>
            <a:endParaRPr lang="ru-RU" sz="3600" dirty="0">
              <a:latin typeface="Times New Roman" panose="02020603050405020304" pitchFamily="18" charset="0"/>
              <a:cs typeface="Times New Roman" panose="02020603050405020304" pitchFamily="18" charset="0"/>
            </a:endParaRPr>
          </a:p>
          <a:p>
            <a:pPr algn="just"/>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61475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496" y="260648"/>
            <a:ext cx="8928992" cy="864096"/>
          </a:xfrm>
        </p:spPr>
        <p:txBody>
          <a:bodyPr>
            <a:noAutofit/>
          </a:bodyPr>
          <a:lstStyle/>
          <a:p>
            <a:r>
              <a:rPr lang="ru-RU" sz="3200" dirty="0" smtClean="0">
                <a:solidFill>
                  <a:srgbClr val="0070C0"/>
                </a:solidFill>
                <a:latin typeface="Times New Roman" panose="02020603050405020304" pitchFamily="18" charset="0"/>
                <a:cs typeface="Times New Roman" panose="02020603050405020304" pitchFamily="18" charset="0"/>
              </a:rPr>
              <a:t>1. Нормативно-правовые </a:t>
            </a:r>
            <a:r>
              <a:rPr lang="ru-RU" sz="3200" dirty="0">
                <a:solidFill>
                  <a:srgbClr val="0070C0"/>
                </a:solidFill>
                <a:latin typeface="Times New Roman" panose="02020603050405020304" pitchFamily="18" charset="0"/>
                <a:cs typeface="Times New Roman" panose="02020603050405020304" pitchFamily="18" charset="0"/>
              </a:rPr>
              <a:t>основы организации оценочных процедур: система оценки ОО</a:t>
            </a:r>
          </a:p>
        </p:txBody>
      </p:sp>
      <p:sp>
        <p:nvSpPr>
          <p:cNvPr id="3" name="Объект 2"/>
          <p:cNvSpPr>
            <a:spLocks noGrp="1"/>
          </p:cNvSpPr>
          <p:nvPr>
            <p:ph idx="1"/>
          </p:nvPr>
        </p:nvSpPr>
        <p:spPr>
          <a:xfrm>
            <a:off x="457200" y="1196752"/>
            <a:ext cx="8507288" cy="5544616"/>
          </a:xfrm>
        </p:spPr>
        <p:txBody>
          <a:bodyPr>
            <a:normAutofit fontScale="92500" lnSpcReduction="10000"/>
          </a:bodyPr>
          <a:lstStyle/>
          <a:p>
            <a:pPr marL="0" indent="0" algn="just">
              <a:buNone/>
            </a:pPr>
            <a:r>
              <a:rPr lang="ru-RU" dirty="0">
                <a:latin typeface="Times New Roman" panose="02020603050405020304" pitchFamily="18" charset="0"/>
                <a:cs typeface="Times New Roman" panose="02020603050405020304" pitchFamily="18" charset="0"/>
              </a:rPr>
              <a:t>ФОП </a:t>
            </a:r>
            <a:r>
              <a:rPr lang="ru-RU" dirty="0" smtClean="0">
                <a:latin typeface="Times New Roman" panose="02020603050405020304" pitchFamily="18" charset="0"/>
                <a:cs typeface="Times New Roman" panose="02020603050405020304" pitchFamily="18" charset="0"/>
              </a:rPr>
              <a:t>НОО/ООО/СОО</a:t>
            </a:r>
            <a:endParaRPr lang="ru-RU" dirty="0">
              <a:latin typeface="Times New Roman" panose="02020603050405020304" pitchFamily="18" charset="0"/>
              <a:cs typeface="Times New Roman" panose="02020603050405020304" pitchFamily="18" charset="0"/>
            </a:endParaRPr>
          </a:p>
          <a:p>
            <a:pPr marL="0" indent="0" algn="just">
              <a:buNone/>
            </a:pPr>
            <a:r>
              <a:rPr lang="ru-RU" dirty="0" smtClean="0">
                <a:latin typeface="Times New Roman" panose="02020603050405020304" pitchFamily="18" charset="0"/>
                <a:cs typeface="Times New Roman" panose="02020603050405020304" pitchFamily="18" charset="0"/>
              </a:rPr>
              <a:t>19.1. ФГОС </a:t>
            </a:r>
            <a:r>
              <a:rPr lang="ru-RU" dirty="0">
                <a:latin typeface="Times New Roman" panose="02020603050405020304" pitchFamily="18" charset="0"/>
                <a:cs typeface="Times New Roman" panose="02020603050405020304" pitchFamily="18" charset="0"/>
              </a:rPr>
              <a:t>НОО определяет основные требования к образовательным результатам обучающихся и средствам оценки </a:t>
            </a:r>
            <a:r>
              <a:rPr lang="ru-RU" dirty="0" smtClean="0">
                <a:latin typeface="Times New Roman" panose="02020603050405020304" pitchFamily="18" charset="0"/>
                <a:cs typeface="Times New Roman" panose="02020603050405020304" pitchFamily="18" charset="0"/>
              </a:rPr>
              <a:t>их </a:t>
            </a:r>
            <a:r>
              <a:rPr lang="ru-RU" dirty="0">
                <a:latin typeface="Times New Roman" panose="02020603050405020304" pitchFamily="18" charset="0"/>
                <a:cs typeface="Times New Roman" panose="02020603050405020304" pitchFamily="18" charset="0"/>
              </a:rPr>
              <a:t>достижения.</a:t>
            </a:r>
          </a:p>
          <a:p>
            <a:pPr marL="0" indent="0" algn="just">
              <a:buNone/>
            </a:pPr>
            <a:r>
              <a:rPr lang="ru-RU" dirty="0">
                <a:latin typeface="Times New Roman" panose="02020603050405020304" pitchFamily="18" charset="0"/>
                <a:cs typeface="Times New Roman" panose="02020603050405020304" pitchFamily="18" charset="0"/>
              </a:rPr>
              <a:t>19.2. Система оценки достижения планируемых результатов </a:t>
            </a:r>
            <a:r>
              <a:rPr lang="ru-RU" dirty="0" smtClean="0">
                <a:latin typeface="Times New Roman" panose="02020603050405020304" pitchFamily="18" charset="0"/>
                <a:cs typeface="Times New Roman" panose="02020603050405020304" pitchFamily="18" charset="0"/>
              </a:rPr>
              <a:t>(СО) … служит </a:t>
            </a:r>
            <a:r>
              <a:rPr lang="ru-RU" dirty="0">
                <a:latin typeface="Times New Roman" panose="02020603050405020304" pitchFamily="18" charset="0"/>
                <a:cs typeface="Times New Roman" panose="02020603050405020304" pitchFamily="18" charset="0"/>
              </a:rPr>
              <a:t>основой при разработке образовательной организацией </a:t>
            </a:r>
            <a:r>
              <a:rPr lang="ru-RU" dirty="0">
                <a:solidFill>
                  <a:srgbClr val="FF0000"/>
                </a:solidFill>
                <a:latin typeface="Times New Roman" panose="02020603050405020304" pitchFamily="18" charset="0"/>
                <a:cs typeface="Times New Roman" panose="02020603050405020304" pitchFamily="18" charset="0"/>
              </a:rPr>
              <a:t>соответствующего локального акта. </a:t>
            </a:r>
            <a:endParaRPr lang="ru-RU" dirty="0" smtClean="0">
              <a:solidFill>
                <a:srgbClr val="FF0000"/>
              </a:solidFill>
              <a:latin typeface="Times New Roman" panose="02020603050405020304" pitchFamily="18" charset="0"/>
              <a:cs typeface="Times New Roman" panose="02020603050405020304" pitchFamily="18" charset="0"/>
            </a:endParaRPr>
          </a:p>
          <a:p>
            <a:pPr marL="0" indent="0" algn="just">
              <a:buNone/>
            </a:pPr>
            <a:r>
              <a:rPr lang="ru-RU" dirty="0">
                <a:latin typeface="Times New Roman" panose="02020603050405020304" pitchFamily="18" charset="0"/>
                <a:cs typeface="Times New Roman" panose="02020603050405020304" pitchFamily="18" charset="0"/>
              </a:rPr>
              <a:t>19.3. </a:t>
            </a:r>
            <a:r>
              <a:rPr lang="ru-RU" dirty="0" smtClean="0">
                <a:latin typeface="Times New Roman" panose="02020603050405020304" pitchFamily="18" charset="0"/>
                <a:cs typeface="Times New Roman" panose="02020603050405020304" pitchFamily="18" charset="0"/>
              </a:rPr>
              <a:t>Основные функции: </a:t>
            </a:r>
            <a:r>
              <a:rPr lang="ru-RU" dirty="0">
                <a:latin typeface="Times New Roman" panose="02020603050405020304" pitchFamily="18" charset="0"/>
                <a:cs typeface="Times New Roman" panose="02020603050405020304" pitchFamily="18" charset="0"/>
              </a:rPr>
              <a:t>ориентация образовательного процесса на </a:t>
            </a:r>
            <a:r>
              <a:rPr lang="ru-RU" dirty="0">
                <a:solidFill>
                  <a:srgbClr val="FF0000"/>
                </a:solidFill>
                <a:latin typeface="Times New Roman" panose="02020603050405020304" pitchFamily="18" charset="0"/>
                <a:cs typeface="Times New Roman" panose="02020603050405020304" pitchFamily="18" charset="0"/>
              </a:rPr>
              <a:t>достижение планируемых результатов</a:t>
            </a:r>
            <a:r>
              <a:rPr lang="ru-RU" dirty="0">
                <a:latin typeface="Times New Roman" panose="02020603050405020304" pitchFamily="18" charset="0"/>
                <a:cs typeface="Times New Roman" panose="02020603050405020304" pitchFamily="18" charset="0"/>
              </a:rPr>
              <a:t> освоения ФОП НОО </a:t>
            </a:r>
          </a:p>
          <a:p>
            <a:pPr marL="0" indent="0" algn="just">
              <a:buNone/>
            </a:pPr>
            <a:r>
              <a:rPr lang="ru-RU" dirty="0">
                <a:latin typeface="Times New Roman" panose="02020603050405020304" pitchFamily="18" charset="0"/>
                <a:cs typeface="Times New Roman" panose="02020603050405020304" pitchFamily="18" charset="0"/>
              </a:rPr>
              <a:t>и обеспечение </a:t>
            </a:r>
            <a:r>
              <a:rPr lang="ru-RU" dirty="0">
                <a:solidFill>
                  <a:srgbClr val="FF0000"/>
                </a:solidFill>
                <a:latin typeface="Times New Roman" panose="02020603050405020304" pitchFamily="18" charset="0"/>
                <a:cs typeface="Times New Roman" panose="02020603050405020304" pitchFamily="18" charset="0"/>
              </a:rPr>
              <a:t>эффективной обратной </a:t>
            </a:r>
            <a:r>
              <a:rPr lang="ru-RU" dirty="0" smtClean="0">
                <a:solidFill>
                  <a:srgbClr val="FF0000"/>
                </a:solidFill>
                <a:latin typeface="Times New Roman" panose="02020603050405020304" pitchFamily="18" charset="0"/>
                <a:cs typeface="Times New Roman" panose="02020603050405020304" pitchFamily="18" charset="0"/>
              </a:rPr>
              <a:t>связи.</a:t>
            </a:r>
            <a:endParaRPr lang="ru-RU"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9994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18058"/>
          </a:xfrm>
        </p:spPr>
        <p:txBody>
          <a:bodyPr>
            <a:normAutofit fontScale="90000"/>
          </a:bodyPr>
          <a:lstStyle/>
          <a:p>
            <a:endParaRPr lang="ru-RU" dirty="0"/>
          </a:p>
        </p:txBody>
      </p:sp>
      <p:sp>
        <p:nvSpPr>
          <p:cNvPr id="3" name="Объект 2"/>
          <p:cNvSpPr>
            <a:spLocks noGrp="1"/>
          </p:cNvSpPr>
          <p:nvPr>
            <p:ph idx="1"/>
          </p:nvPr>
        </p:nvSpPr>
        <p:spPr>
          <a:xfrm>
            <a:off x="251520" y="692696"/>
            <a:ext cx="8640960" cy="5976664"/>
          </a:xfrm>
        </p:spPr>
        <p:txBody>
          <a:bodyPr>
            <a:normAutofit/>
          </a:bodyPr>
          <a:lstStyle/>
          <a:p>
            <a:pPr marL="0" indent="0">
              <a:buNone/>
            </a:pPr>
            <a:r>
              <a:rPr lang="ru-RU" sz="3600" dirty="0">
                <a:latin typeface="Times New Roman" panose="02020603050405020304" pitchFamily="18" charset="0"/>
                <a:cs typeface="Times New Roman" panose="02020603050405020304" pitchFamily="18" charset="0"/>
              </a:rPr>
              <a:t>19.7. Внутренняя оценка включает:</a:t>
            </a:r>
          </a:p>
          <a:p>
            <a:pPr algn="just"/>
            <a:r>
              <a:rPr lang="ru-RU" sz="3600" dirty="0">
                <a:latin typeface="Times New Roman" panose="02020603050405020304" pitchFamily="18" charset="0"/>
                <a:cs typeface="Times New Roman" panose="02020603050405020304" pitchFamily="18" charset="0"/>
              </a:rPr>
              <a:t>стартовую диагностику;</a:t>
            </a:r>
          </a:p>
          <a:p>
            <a:pPr algn="just"/>
            <a:r>
              <a:rPr lang="ru-RU" sz="3600" b="1" dirty="0">
                <a:solidFill>
                  <a:srgbClr val="FF0000"/>
                </a:solidFill>
                <a:latin typeface="Times New Roman" panose="02020603050405020304" pitchFamily="18" charset="0"/>
                <a:cs typeface="Times New Roman" panose="02020603050405020304" pitchFamily="18" charset="0"/>
              </a:rPr>
              <a:t>текущую</a:t>
            </a:r>
            <a:r>
              <a:rPr lang="ru-RU" sz="3600" dirty="0">
                <a:latin typeface="Times New Roman" panose="02020603050405020304" pitchFamily="18" charset="0"/>
                <a:cs typeface="Times New Roman" panose="02020603050405020304" pitchFamily="18" charset="0"/>
              </a:rPr>
              <a:t> и тематическую оценки;</a:t>
            </a:r>
          </a:p>
          <a:p>
            <a:pPr algn="just"/>
            <a:r>
              <a:rPr lang="ru-RU" sz="3600" dirty="0">
                <a:latin typeface="Times New Roman" panose="02020603050405020304" pitchFamily="18" charset="0"/>
                <a:cs typeface="Times New Roman" panose="02020603050405020304" pitchFamily="18" charset="0"/>
              </a:rPr>
              <a:t>итоговую оценку;</a:t>
            </a:r>
          </a:p>
          <a:p>
            <a:pPr algn="just"/>
            <a:r>
              <a:rPr lang="ru-RU" sz="3600" dirty="0">
                <a:latin typeface="Times New Roman" panose="02020603050405020304" pitchFamily="18" charset="0"/>
                <a:cs typeface="Times New Roman" panose="02020603050405020304" pitchFamily="18" charset="0"/>
              </a:rPr>
              <a:t>промежуточную аттестацию;</a:t>
            </a:r>
          </a:p>
          <a:p>
            <a:pPr algn="just"/>
            <a:r>
              <a:rPr lang="ru-RU" sz="3600" dirty="0">
                <a:latin typeface="Times New Roman" panose="02020603050405020304" pitchFamily="18" charset="0"/>
                <a:cs typeface="Times New Roman" panose="02020603050405020304" pitchFamily="18" charset="0"/>
              </a:rPr>
              <a:t>психолого-педагогическое наблюдение;</a:t>
            </a:r>
          </a:p>
          <a:p>
            <a:pPr algn="just"/>
            <a:r>
              <a:rPr lang="ru-RU" sz="3600" dirty="0">
                <a:latin typeface="Times New Roman" panose="02020603050405020304" pitchFamily="18" charset="0"/>
                <a:cs typeface="Times New Roman" panose="02020603050405020304" pitchFamily="18" charset="0"/>
              </a:rPr>
              <a:t>внутренний мониторинг образовательных достижений обучающихся.</a:t>
            </a:r>
          </a:p>
          <a:p>
            <a:pPr algn="just"/>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577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02034"/>
          </a:xfrm>
        </p:spPr>
        <p:txBody>
          <a:bodyPr>
            <a:normAutofit fontScale="90000"/>
          </a:bodyPr>
          <a:lstStyle/>
          <a:p>
            <a:endParaRPr lang="ru-RU" dirty="0"/>
          </a:p>
        </p:txBody>
      </p:sp>
      <p:sp>
        <p:nvSpPr>
          <p:cNvPr id="3" name="Объект 2"/>
          <p:cNvSpPr>
            <a:spLocks noGrp="1"/>
          </p:cNvSpPr>
          <p:nvPr>
            <p:ph idx="1"/>
          </p:nvPr>
        </p:nvSpPr>
        <p:spPr>
          <a:xfrm>
            <a:off x="395536" y="332656"/>
            <a:ext cx="8496944" cy="5793507"/>
          </a:xfrm>
        </p:spPr>
        <p:txBody>
          <a:bodyPr>
            <a:noAutofit/>
          </a:bodyPr>
          <a:lstStyle/>
          <a:p>
            <a:pPr marL="0" indent="0" algn="just">
              <a:buNone/>
            </a:pPr>
            <a:r>
              <a:rPr lang="ru-RU" sz="2400" dirty="0">
                <a:latin typeface="Times New Roman" panose="02020603050405020304" pitchFamily="18" charset="0"/>
                <a:cs typeface="Times New Roman" panose="02020603050405020304" pitchFamily="18" charset="0"/>
              </a:rPr>
              <a:t>19.37.1. Текущая оценка может быть формирующей (поддерживающей </a:t>
            </a:r>
            <a:r>
              <a:rPr lang="ru-RU" sz="2400" dirty="0" smtClean="0">
                <a:latin typeface="Times New Roman" panose="02020603050405020304" pitchFamily="18" charset="0"/>
                <a:cs typeface="Times New Roman" panose="02020603050405020304" pitchFamily="18" charset="0"/>
              </a:rPr>
              <a:t>и </a:t>
            </a:r>
            <a:r>
              <a:rPr lang="ru-RU" sz="2400" dirty="0">
                <a:latin typeface="Times New Roman" panose="02020603050405020304" pitchFamily="18" charset="0"/>
                <a:cs typeface="Times New Roman" panose="02020603050405020304" pitchFamily="18" charset="0"/>
              </a:rPr>
              <a:t>направляющей усилия обучающегося, включающей его в самостоятельную оценочную деятельность) и диагностической, способствующей выявлению </a:t>
            </a:r>
            <a:r>
              <a:rPr lang="ru-RU" sz="2400" dirty="0" smtClean="0">
                <a:latin typeface="Times New Roman" panose="02020603050405020304" pitchFamily="18" charset="0"/>
                <a:cs typeface="Times New Roman" panose="02020603050405020304" pitchFamily="18" charset="0"/>
              </a:rPr>
              <a:t>и </a:t>
            </a:r>
            <a:r>
              <a:rPr lang="ru-RU" sz="2400" dirty="0">
                <a:latin typeface="Times New Roman" panose="02020603050405020304" pitchFamily="18" charset="0"/>
                <a:cs typeface="Times New Roman" panose="02020603050405020304" pitchFamily="18" charset="0"/>
              </a:rPr>
              <a:t>осознанию учителем и обучающимся существующих проблем </a:t>
            </a:r>
            <a:r>
              <a:rPr lang="ru-RU" sz="2400" dirty="0" smtClean="0">
                <a:latin typeface="Times New Roman" panose="02020603050405020304" pitchFamily="18" charset="0"/>
                <a:cs typeface="Times New Roman" panose="02020603050405020304" pitchFamily="18" charset="0"/>
              </a:rPr>
              <a:t>в </a:t>
            </a:r>
            <a:r>
              <a:rPr lang="ru-RU" sz="2400" dirty="0">
                <a:latin typeface="Times New Roman" panose="02020603050405020304" pitchFamily="18" charset="0"/>
                <a:cs typeface="Times New Roman" panose="02020603050405020304" pitchFamily="18" charset="0"/>
              </a:rPr>
              <a:t>обучении.</a:t>
            </a:r>
          </a:p>
          <a:p>
            <a:pPr marL="0" indent="0" algn="just">
              <a:buNone/>
            </a:pPr>
            <a:r>
              <a:rPr lang="ru-RU" sz="2400" dirty="0">
                <a:latin typeface="Times New Roman" panose="02020603050405020304" pitchFamily="18" charset="0"/>
                <a:cs typeface="Times New Roman" panose="02020603050405020304" pitchFamily="18" charset="0"/>
              </a:rPr>
              <a:t>19.37.2. Объектом текущей оценки являются тематические планируемые результаты, этапы освоения которых зафиксированы в тематическом планировании по учебному предмету.</a:t>
            </a:r>
          </a:p>
          <a:p>
            <a:pPr marL="0" indent="0" algn="just">
              <a:buNone/>
            </a:pPr>
            <a:r>
              <a:rPr lang="ru-RU" sz="2400" dirty="0">
                <a:latin typeface="Times New Roman" panose="02020603050405020304" pitchFamily="18" charset="0"/>
                <a:cs typeface="Times New Roman" panose="02020603050405020304" pitchFamily="18" charset="0"/>
              </a:rPr>
              <a:t>19.37.3. В текущей оценке используются различные формы и методы проверки (устные и письменные опросы, практические работы, творческие работы, индивидуальные и групповые формы, само- и </a:t>
            </a:r>
            <a:r>
              <a:rPr lang="ru-RU" sz="2400" dirty="0" err="1">
                <a:latin typeface="Times New Roman" panose="02020603050405020304" pitchFamily="18" charset="0"/>
                <a:cs typeface="Times New Roman" panose="02020603050405020304" pitchFamily="18" charset="0"/>
              </a:rPr>
              <a:t>взаимооценка</a:t>
            </a:r>
            <a:r>
              <a:rPr lang="ru-RU" sz="2400" dirty="0">
                <a:latin typeface="Times New Roman" panose="02020603050405020304" pitchFamily="18" charset="0"/>
                <a:cs typeface="Times New Roman" panose="02020603050405020304" pitchFamily="18" charset="0"/>
              </a:rPr>
              <a:t>, рефлексия, листы продвижения и другие) с учётом особенностей учебного предмета. </a:t>
            </a:r>
          </a:p>
          <a:p>
            <a:pPr marL="0" indent="0" algn="just">
              <a:buNone/>
            </a:pP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60133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9001000" cy="562074"/>
          </a:xfrm>
        </p:spPr>
        <p:txBody>
          <a:bodyPr>
            <a:noAutofit/>
          </a:bodyPr>
          <a:lstStyle/>
          <a:p>
            <a:pPr algn="just"/>
            <a:r>
              <a:rPr lang="ru-RU" sz="2000" dirty="0" smtClean="0">
                <a:solidFill>
                  <a:srgbClr val="0070C0"/>
                </a:solidFill>
                <a:latin typeface="Times New Roman" panose="02020603050405020304" pitchFamily="18" charset="0"/>
                <a:cs typeface="Times New Roman" panose="02020603050405020304" pitchFamily="18" charset="0"/>
              </a:rPr>
              <a:t>2. Системно-</a:t>
            </a:r>
            <a:r>
              <a:rPr lang="ru-RU" sz="2000" dirty="0" err="1" smtClean="0">
                <a:solidFill>
                  <a:srgbClr val="0070C0"/>
                </a:solidFill>
                <a:latin typeface="Times New Roman" panose="02020603050405020304" pitchFamily="18" charset="0"/>
                <a:cs typeface="Times New Roman" panose="02020603050405020304" pitchFamily="18" charset="0"/>
              </a:rPr>
              <a:t>деятельностный</a:t>
            </a:r>
            <a:r>
              <a:rPr lang="ru-RU" sz="2000" dirty="0" smtClean="0">
                <a:solidFill>
                  <a:srgbClr val="0070C0"/>
                </a:solidFill>
                <a:latin typeface="Times New Roman" panose="02020603050405020304" pitchFamily="18" charset="0"/>
                <a:cs typeface="Times New Roman" panose="02020603050405020304" pitchFamily="18" charset="0"/>
              </a:rPr>
              <a:t> </a:t>
            </a:r>
            <a:r>
              <a:rPr lang="ru-RU" sz="2000" dirty="0">
                <a:solidFill>
                  <a:srgbClr val="0070C0"/>
                </a:solidFill>
                <a:latin typeface="Times New Roman" panose="02020603050405020304" pitchFamily="18" charset="0"/>
                <a:cs typeface="Times New Roman" panose="02020603050405020304" pitchFamily="18" charset="0"/>
              </a:rPr>
              <a:t>подход - методологическая основа ФГОС ОО. Уровневый и комплексный подходы как принципы реализации системы  оценки</a:t>
            </a:r>
            <a:r>
              <a:rPr lang="ru-RU" sz="2400" dirty="0">
                <a:solidFill>
                  <a:srgbClr val="0070C0"/>
                </a:solidFill>
                <a:latin typeface="Times New Roman" panose="02020603050405020304" pitchFamily="18" charset="0"/>
                <a:cs typeface="Times New Roman" panose="02020603050405020304" pitchFamily="18" charset="0"/>
              </a:rPr>
              <a:t/>
            </a:r>
            <a:br>
              <a:rPr lang="ru-RU" sz="2400" dirty="0">
                <a:solidFill>
                  <a:srgbClr val="0070C0"/>
                </a:solidFill>
                <a:latin typeface="Times New Roman" panose="02020603050405020304" pitchFamily="18" charset="0"/>
                <a:cs typeface="Times New Roman" panose="02020603050405020304" pitchFamily="18" charset="0"/>
              </a:rPr>
            </a:br>
            <a:endParaRPr lang="ru-RU" sz="2400" dirty="0">
              <a:solidFill>
                <a:srgbClr val="0070C0"/>
              </a:solidFill>
            </a:endParaRPr>
          </a:p>
        </p:txBody>
      </p:sp>
      <p:sp>
        <p:nvSpPr>
          <p:cNvPr id="3" name="Объект 2"/>
          <p:cNvSpPr>
            <a:spLocks noGrp="1"/>
          </p:cNvSpPr>
          <p:nvPr>
            <p:ph idx="1"/>
          </p:nvPr>
        </p:nvSpPr>
        <p:spPr>
          <a:xfrm>
            <a:off x="107504" y="764704"/>
            <a:ext cx="8856984" cy="5616624"/>
          </a:xfrm>
        </p:spPr>
        <p:txBody>
          <a:bodyPr>
            <a:noAutofit/>
          </a:bodyPr>
          <a:lstStyle/>
          <a:p>
            <a:pPr marL="0" indent="0" algn="just">
              <a:buNone/>
            </a:pPr>
            <a:r>
              <a:rPr lang="ru-RU" sz="1500" dirty="0">
                <a:latin typeface="Times New Roman" panose="02020603050405020304" pitchFamily="18" charset="0"/>
                <a:cs typeface="Times New Roman" panose="02020603050405020304" pitchFamily="18" charset="0"/>
              </a:rPr>
              <a:t>19.9. В соответствии с ФГОС НОО система оценки образовательной организации реализует системно-</a:t>
            </a:r>
            <a:r>
              <a:rPr lang="ru-RU" sz="1500" dirty="0" err="1">
                <a:latin typeface="Times New Roman" panose="02020603050405020304" pitchFamily="18" charset="0"/>
                <a:cs typeface="Times New Roman" panose="02020603050405020304" pitchFamily="18" charset="0"/>
              </a:rPr>
              <a:t>деятельностный</a:t>
            </a:r>
            <a:r>
              <a:rPr lang="ru-RU" sz="1500" dirty="0">
                <a:latin typeface="Times New Roman" panose="02020603050405020304" pitchFamily="18" charset="0"/>
                <a:cs typeface="Times New Roman" panose="02020603050405020304" pitchFamily="18" charset="0"/>
              </a:rPr>
              <a:t>, уровневый и комплексный подходы к оценке образовательных достижений.</a:t>
            </a:r>
          </a:p>
          <a:p>
            <a:pPr marL="0" indent="0" algn="just">
              <a:buNone/>
            </a:pPr>
            <a:r>
              <a:rPr lang="ru-RU" sz="1500" dirty="0">
                <a:latin typeface="Times New Roman" panose="02020603050405020304" pitchFamily="18" charset="0"/>
                <a:cs typeface="Times New Roman" panose="02020603050405020304" pitchFamily="18" charset="0"/>
              </a:rPr>
              <a:t>19.10. </a:t>
            </a:r>
            <a:r>
              <a:rPr lang="ru-RU" sz="1500" dirty="0">
                <a:solidFill>
                  <a:srgbClr val="FF0000"/>
                </a:solidFill>
                <a:latin typeface="Times New Roman" panose="02020603050405020304" pitchFamily="18" charset="0"/>
                <a:cs typeface="Times New Roman" panose="02020603050405020304" pitchFamily="18" charset="0"/>
              </a:rPr>
              <a:t>СДП</a:t>
            </a:r>
            <a:r>
              <a:rPr lang="ru-RU" sz="1500" dirty="0">
                <a:latin typeface="Times New Roman" panose="02020603050405020304" pitchFamily="18" charset="0"/>
                <a:cs typeface="Times New Roman" panose="02020603050405020304" pitchFamily="18" charset="0"/>
              </a:rPr>
              <a:t> проявляется в оценке способности к решению учебно-познавательных и учебно-практических задач, а также в оценке уровня функциональной грамотности. СДП обеспечивается содержанием и критериями оценки, в качестве которых выступают планируемые результаты обучения, выраженные в </a:t>
            </a:r>
            <a:r>
              <a:rPr lang="ru-RU" sz="1500" dirty="0" err="1">
                <a:latin typeface="Times New Roman" panose="02020603050405020304" pitchFamily="18" charset="0"/>
                <a:cs typeface="Times New Roman" panose="02020603050405020304" pitchFamily="18" charset="0"/>
              </a:rPr>
              <a:t>деятельностной</a:t>
            </a:r>
            <a:r>
              <a:rPr lang="ru-RU" sz="1500" dirty="0">
                <a:latin typeface="Times New Roman" panose="02020603050405020304" pitchFamily="18" charset="0"/>
                <a:cs typeface="Times New Roman" panose="02020603050405020304" pitchFamily="18" charset="0"/>
              </a:rPr>
              <a:t> форме.</a:t>
            </a:r>
          </a:p>
          <a:p>
            <a:pPr marL="0" indent="0" algn="just">
              <a:buNone/>
            </a:pPr>
            <a:r>
              <a:rPr lang="ru-RU" sz="1500" dirty="0">
                <a:latin typeface="Times New Roman" panose="02020603050405020304" pitchFamily="18" charset="0"/>
                <a:cs typeface="Times New Roman" panose="02020603050405020304" pitchFamily="18" charset="0"/>
              </a:rPr>
              <a:t>19.11. </a:t>
            </a:r>
            <a:r>
              <a:rPr lang="ru-RU" sz="1500" dirty="0">
                <a:solidFill>
                  <a:srgbClr val="FF0000"/>
                </a:solidFill>
                <a:latin typeface="Times New Roman" panose="02020603050405020304" pitchFamily="18" charset="0"/>
                <a:cs typeface="Times New Roman" panose="02020603050405020304" pitchFamily="18" charset="0"/>
              </a:rPr>
              <a:t>Уровневый подход </a:t>
            </a:r>
            <a:r>
              <a:rPr lang="ru-RU" sz="1500" dirty="0">
                <a:latin typeface="Times New Roman" panose="02020603050405020304" pitchFamily="18" charset="0"/>
                <a:cs typeface="Times New Roman" panose="02020603050405020304" pitchFamily="18" charset="0"/>
              </a:rPr>
              <a:t>к оценке образовательных достижений обучающихся реализуется за счёт фиксации различных уровней достижения обучающимися планируемых результатов. Достижение базового уровня свидетельствует о способности обучающихся решать типовые учебные задачи, целенаправленно отрабатываемые со всеми обучающимися в ходе учебного процесса, выступает достаточным для продолжения обучения и усвоения последующего учебного материала.</a:t>
            </a:r>
          </a:p>
          <a:p>
            <a:pPr marL="0" indent="0" algn="just">
              <a:buNone/>
            </a:pPr>
            <a:r>
              <a:rPr lang="ru-RU" sz="1500" dirty="0">
                <a:latin typeface="Times New Roman" panose="02020603050405020304" pitchFamily="18" charset="0"/>
                <a:cs typeface="Times New Roman" panose="02020603050405020304" pitchFamily="18" charset="0"/>
              </a:rPr>
              <a:t>19.13. </a:t>
            </a:r>
            <a:r>
              <a:rPr lang="ru-RU" sz="1500" dirty="0">
                <a:solidFill>
                  <a:srgbClr val="FF0000"/>
                </a:solidFill>
                <a:latin typeface="Times New Roman" panose="02020603050405020304" pitchFamily="18" charset="0"/>
                <a:cs typeface="Times New Roman" panose="02020603050405020304" pitchFamily="18" charset="0"/>
              </a:rPr>
              <a:t>Комплексный подход </a:t>
            </a:r>
            <a:r>
              <a:rPr lang="ru-RU" sz="1500" dirty="0">
                <a:latin typeface="Times New Roman" panose="02020603050405020304" pitchFamily="18" charset="0"/>
                <a:cs typeface="Times New Roman" panose="02020603050405020304" pitchFamily="18" charset="0"/>
              </a:rPr>
              <a:t>к оценке образовательных достижений реализуется через:</a:t>
            </a:r>
          </a:p>
          <a:p>
            <a:pPr marL="0" indent="0" algn="just">
              <a:buNone/>
            </a:pPr>
            <a:r>
              <a:rPr lang="ru-RU" sz="1500" dirty="0">
                <a:latin typeface="Times New Roman" panose="02020603050405020304" pitchFamily="18" charset="0"/>
                <a:cs typeface="Times New Roman" panose="02020603050405020304" pitchFamily="18" charset="0"/>
              </a:rPr>
              <a:t>- оценку предметных и </a:t>
            </a:r>
            <a:r>
              <a:rPr lang="ru-RU" sz="1500" dirty="0" err="1">
                <a:latin typeface="Times New Roman" panose="02020603050405020304" pitchFamily="18" charset="0"/>
                <a:cs typeface="Times New Roman" panose="02020603050405020304" pitchFamily="18" charset="0"/>
              </a:rPr>
              <a:t>метапредметных</a:t>
            </a:r>
            <a:r>
              <a:rPr lang="ru-RU" sz="1500" dirty="0">
                <a:latin typeface="Times New Roman" panose="02020603050405020304" pitchFamily="18" charset="0"/>
                <a:cs typeface="Times New Roman" panose="02020603050405020304" pitchFamily="18" charset="0"/>
              </a:rPr>
              <a:t> результатов;</a:t>
            </a:r>
          </a:p>
          <a:p>
            <a:pPr marL="0" indent="0" algn="just">
              <a:buNone/>
            </a:pPr>
            <a:r>
              <a:rPr lang="ru-RU" sz="1500" dirty="0">
                <a:latin typeface="Times New Roman" panose="02020603050405020304" pitchFamily="18" charset="0"/>
                <a:cs typeface="Times New Roman" panose="02020603050405020304" pitchFamily="18" charset="0"/>
              </a:rPr>
              <a:t>- использование комплекса оценочных процедур как основы для оценки динамики индивидуальных образовательных достижений обучающихся и для итоговой оценки; - использование контекстной информации (об особенностях обучающихся, условиях и процессе обучения и другие);</a:t>
            </a:r>
          </a:p>
          <a:p>
            <a:pPr marL="0" indent="0" algn="just">
              <a:buNone/>
            </a:pPr>
            <a:r>
              <a:rPr lang="ru-RU" sz="1500" dirty="0">
                <a:latin typeface="Times New Roman" panose="02020603050405020304" pitchFamily="18" charset="0"/>
                <a:cs typeface="Times New Roman" panose="02020603050405020304" pitchFamily="18" charset="0"/>
              </a:rPr>
              <a:t>- использование разнообразных методов и форм оценки, взаимно дополняющих друг друга, в том числе оценок творческих работ, наблюдения;</a:t>
            </a:r>
          </a:p>
          <a:p>
            <a:pPr marL="0" indent="0" algn="just">
              <a:buNone/>
            </a:pPr>
            <a:r>
              <a:rPr lang="ru-RU" sz="1500" dirty="0">
                <a:latin typeface="Times New Roman" panose="02020603050405020304" pitchFamily="18" charset="0"/>
                <a:cs typeface="Times New Roman" panose="02020603050405020304" pitchFamily="18" charset="0"/>
              </a:rPr>
              <a:t>- использование форм работы, обеспечивающих возможность включения в самостоятельную оценочную деятельность (самоанализ, самооценка, </a:t>
            </a:r>
            <a:r>
              <a:rPr lang="ru-RU" sz="1500" dirty="0" err="1">
                <a:latin typeface="Times New Roman" panose="02020603050405020304" pitchFamily="18" charset="0"/>
                <a:cs typeface="Times New Roman" panose="02020603050405020304" pitchFamily="18" charset="0"/>
              </a:rPr>
              <a:t>взаимооценка</a:t>
            </a:r>
            <a:r>
              <a:rPr lang="ru-RU" sz="1500" dirty="0">
                <a:latin typeface="Times New Roman" panose="02020603050405020304" pitchFamily="18" charset="0"/>
                <a:cs typeface="Times New Roman" panose="02020603050405020304" pitchFamily="18" charset="0"/>
              </a:rPr>
              <a:t>);</a:t>
            </a:r>
          </a:p>
          <a:p>
            <a:pPr marL="0" indent="0" algn="just">
              <a:buNone/>
            </a:pPr>
            <a:r>
              <a:rPr lang="ru-RU" sz="1500" dirty="0">
                <a:latin typeface="Times New Roman" panose="02020603050405020304" pitchFamily="18" charset="0"/>
                <a:cs typeface="Times New Roman" panose="02020603050405020304" pitchFamily="18" charset="0"/>
              </a:rPr>
              <a:t>- использование мониторинга динамических показателей освоения умений </a:t>
            </a:r>
          </a:p>
          <a:p>
            <a:pPr marL="0" indent="0" algn="just">
              <a:buNone/>
            </a:pPr>
            <a:r>
              <a:rPr lang="ru-RU" sz="1500" dirty="0">
                <a:latin typeface="Times New Roman" panose="02020603050405020304" pitchFamily="18" charset="0"/>
                <a:cs typeface="Times New Roman" panose="02020603050405020304" pitchFamily="18" charset="0"/>
              </a:rPr>
              <a:t>и знаний, в том числе формируемых с использованием информационно-коммуникационных (цифровых) технологий. </a:t>
            </a:r>
          </a:p>
          <a:p>
            <a:pPr marL="0" indent="0">
              <a:buNone/>
            </a:pPr>
            <a:endParaRPr lang="ru-RU" sz="1500" dirty="0"/>
          </a:p>
        </p:txBody>
      </p:sp>
    </p:spTree>
    <p:extLst>
      <p:ext uri="{BB962C8B-B14F-4D97-AF65-F5344CB8AC3E}">
        <p14:creationId xmlns:p14="http://schemas.microsoft.com/office/powerpoint/2010/main" val="1710971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16632"/>
            <a:ext cx="8856984" cy="720080"/>
          </a:xfrm>
        </p:spPr>
        <p:txBody>
          <a:bodyPr>
            <a:normAutofit fontScale="90000"/>
          </a:bodyPr>
          <a:lstStyle/>
          <a:p>
            <a:r>
              <a:rPr lang="ru-RU" sz="2400" dirty="0" smtClean="0">
                <a:solidFill>
                  <a:srgbClr val="0070C0"/>
                </a:solidFill>
                <a:latin typeface="Times New Roman" panose="02020603050405020304" pitchFamily="18" charset="0"/>
                <a:cs typeface="Times New Roman" panose="02020603050405020304" pitchFamily="18" charset="0"/>
              </a:rPr>
              <a:t>СДП: организация учебной деятельности</a:t>
            </a:r>
            <a:br>
              <a:rPr lang="ru-RU" sz="2400" dirty="0" smtClean="0">
                <a:solidFill>
                  <a:srgbClr val="0070C0"/>
                </a:solidFill>
                <a:latin typeface="Times New Roman" panose="02020603050405020304" pitchFamily="18" charset="0"/>
                <a:cs typeface="Times New Roman" panose="02020603050405020304" pitchFamily="18" charset="0"/>
              </a:rPr>
            </a:br>
            <a:r>
              <a:rPr lang="ru-RU" sz="2400" dirty="0" smtClean="0">
                <a:solidFill>
                  <a:srgbClr val="0070C0"/>
                </a:solidFill>
                <a:latin typeface="Times New Roman" panose="02020603050405020304" pitchFamily="18" charset="0"/>
                <a:cs typeface="Times New Roman" panose="02020603050405020304" pitchFamily="18" charset="0"/>
              </a:rPr>
              <a:t> (Д.Б. </a:t>
            </a:r>
            <a:r>
              <a:rPr lang="ru-RU" sz="2400" dirty="0" err="1" smtClean="0">
                <a:solidFill>
                  <a:srgbClr val="0070C0"/>
                </a:solidFill>
                <a:latin typeface="Times New Roman" panose="02020603050405020304" pitchFamily="18" charset="0"/>
                <a:cs typeface="Times New Roman" panose="02020603050405020304" pitchFamily="18" charset="0"/>
              </a:rPr>
              <a:t>Эльконин</a:t>
            </a:r>
            <a:r>
              <a:rPr lang="ru-RU" sz="2400" dirty="0" smtClean="0">
                <a:solidFill>
                  <a:srgbClr val="0070C0"/>
                </a:solidFill>
                <a:latin typeface="Times New Roman" panose="02020603050405020304" pitchFamily="18" charset="0"/>
                <a:cs typeface="Times New Roman" panose="02020603050405020304" pitchFamily="18" charset="0"/>
              </a:rPr>
              <a:t> – В.В. Давыдов «Теория учебной деятельности») </a:t>
            </a:r>
            <a:br>
              <a:rPr lang="ru-RU" sz="2400" dirty="0" smtClean="0">
                <a:solidFill>
                  <a:srgbClr val="0070C0"/>
                </a:solidFill>
                <a:latin typeface="Times New Roman" panose="02020603050405020304" pitchFamily="18" charset="0"/>
                <a:cs typeface="Times New Roman" panose="02020603050405020304" pitchFamily="18" charset="0"/>
              </a:rPr>
            </a:br>
            <a:endParaRPr lang="ru-RU" sz="2400" dirty="0">
              <a:latin typeface="Times New Roman" panose="02020603050405020304" pitchFamily="18" charset="0"/>
              <a:cs typeface="Times New Roman" panose="02020603050405020304" pitchFamily="18" charset="0"/>
            </a:endParaRPr>
          </a:p>
        </p:txBody>
      </p:sp>
      <p:sp>
        <p:nvSpPr>
          <p:cNvPr id="3" name="Содержимое 2"/>
          <p:cNvSpPr>
            <a:spLocks noGrp="1"/>
          </p:cNvSpPr>
          <p:nvPr>
            <p:ph idx="1"/>
          </p:nvPr>
        </p:nvSpPr>
        <p:spPr>
          <a:xfrm>
            <a:off x="251520" y="838200"/>
            <a:ext cx="8712968" cy="5617536"/>
          </a:xfrm>
        </p:spPr>
        <p:txBody>
          <a:bodyPr>
            <a:noAutofit/>
          </a:bodyPr>
          <a:lstStyle/>
          <a:p>
            <a:pPr marL="0" indent="0" algn="just">
              <a:lnSpc>
                <a:spcPct val="120000"/>
              </a:lnSpc>
              <a:spcBef>
                <a:spcPts val="0"/>
              </a:spcBef>
              <a:buNone/>
            </a:pPr>
            <a:r>
              <a:rPr lang="ru-RU" sz="1800" b="1" dirty="0" smtClean="0">
                <a:latin typeface="Times New Roman" pitchFamily="18" charset="0"/>
                <a:cs typeface="Times New Roman" pitchFamily="18" charset="0"/>
              </a:rPr>
              <a:t>Основной инструмент и результат  - самостоятельность учащихся</a:t>
            </a:r>
            <a:endParaRPr lang="ru-RU" sz="1800" dirty="0" smtClean="0">
              <a:latin typeface="Times New Roman" pitchFamily="18" charset="0"/>
              <a:cs typeface="Times New Roman" pitchFamily="18" charset="0"/>
            </a:endParaRPr>
          </a:p>
          <a:p>
            <a:pPr marL="0" indent="0" algn="just">
              <a:lnSpc>
                <a:spcPct val="120000"/>
              </a:lnSpc>
              <a:spcBef>
                <a:spcPts val="0"/>
              </a:spcBef>
              <a:buNone/>
            </a:pPr>
            <a:r>
              <a:rPr lang="ru-RU" sz="1800" b="1"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Структура  учебной деятельности (УД) (по Д.Б. </a:t>
            </a:r>
            <a:r>
              <a:rPr lang="ru-RU" sz="1800" dirty="0" err="1" smtClean="0">
                <a:latin typeface="Times New Roman" pitchFamily="18" charset="0"/>
                <a:cs typeface="Times New Roman" pitchFamily="18" charset="0"/>
              </a:rPr>
              <a:t>Эльконину</a:t>
            </a:r>
            <a:r>
              <a:rPr lang="ru-RU" sz="1800" dirty="0" smtClean="0">
                <a:latin typeface="Times New Roman" pitchFamily="18" charset="0"/>
                <a:cs typeface="Times New Roman" pitchFamily="18" charset="0"/>
              </a:rPr>
              <a:t>) учебную цель, учебные действия, действия контроля процесса усвоения, действия оценки степени усвоения. (по В.В. Давыдову - учебные ситуации (задачи), учебные действия, действия контроля и оценки. </a:t>
            </a:r>
          </a:p>
          <a:p>
            <a:pPr marL="0" indent="0" algn="just">
              <a:lnSpc>
                <a:spcPct val="120000"/>
              </a:lnSpc>
              <a:spcBef>
                <a:spcPts val="0"/>
              </a:spcBef>
              <a:buNone/>
            </a:pPr>
            <a:r>
              <a:rPr lang="ru-RU" sz="1800" dirty="0" smtClean="0">
                <a:latin typeface="Times New Roman" pitchFamily="18" charset="0"/>
                <a:cs typeface="Times New Roman" pitchFamily="18" charset="0"/>
              </a:rPr>
              <a:t>Универсальные учебные действия: в широком смысле – учебная деятельность, в узком смысле - инструменты учебной деятельности.</a:t>
            </a:r>
          </a:p>
          <a:p>
            <a:pPr marL="0" indent="0" algn="just">
              <a:lnSpc>
                <a:spcPct val="120000"/>
              </a:lnSpc>
              <a:spcBef>
                <a:spcPts val="0"/>
              </a:spcBef>
              <a:buNone/>
            </a:pPr>
            <a:endParaRPr lang="ru-RU" sz="1800" b="1" dirty="0" smtClean="0">
              <a:latin typeface="Times New Roman" pitchFamily="18" charset="0"/>
              <a:cs typeface="Times New Roman" pitchFamily="18" charset="0"/>
            </a:endParaRPr>
          </a:p>
          <a:p>
            <a:pPr marL="0" indent="0" algn="just">
              <a:lnSpc>
                <a:spcPct val="120000"/>
              </a:lnSpc>
              <a:spcBef>
                <a:spcPts val="0"/>
              </a:spcBef>
              <a:buNone/>
            </a:pPr>
            <a:r>
              <a:rPr lang="ru-RU" sz="1800" b="1" dirty="0" smtClean="0">
                <a:latin typeface="Times New Roman" pitchFamily="18" charset="0"/>
                <a:cs typeface="Times New Roman" pitchFamily="18" charset="0"/>
              </a:rPr>
              <a:t>Обобщенная структура УД:</a:t>
            </a:r>
            <a:endParaRPr lang="ru-RU" sz="1800" dirty="0">
              <a:latin typeface="Times New Roman" pitchFamily="18" charset="0"/>
              <a:cs typeface="Times New Roman" pitchFamily="18" charset="0"/>
            </a:endParaRPr>
          </a:p>
          <a:p>
            <a:pPr marL="0" lvl="0" indent="0" algn="just">
              <a:lnSpc>
                <a:spcPct val="120000"/>
              </a:lnSpc>
              <a:spcBef>
                <a:spcPts val="0"/>
              </a:spcBef>
              <a:buNone/>
            </a:pPr>
            <a:r>
              <a:rPr lang="ru-RU" sz="1800" b="1" dirty="0">
                <a:latin typeface="Times New Roman" pitchFamily="18" charset="0"/>
                <a:cs typeface="Times New Roman" pitchFamily="18" charset="0"/>
              </a:rPr>
              <a:t>Мотивационно-целевой компонент</a:t>
            </a:r>
            <a:endParaRPr lang="ru-RU" sz="1800" dirty="0">
              <a:latin typeface="Times New Roman" pitchFamily="18" charset="0"/>
              <a:cs typeface="Times New Roman" pitchFamily="18" charset="0"/>
            </a:endParaRPr>
          </a:p>
          <a:p>
            <a:pPr marL="0" lvl="0" indent="0" algn="just">
              <a:lnSpc>
                <a:spcPct val="120000"/>
              </a:lnSpc>
              <a:spcBef>
                <a:spcPts val="0"/>
              </a:spcBef>
              <a:buNone/>
            </a:pPr>
            <a:r>
              <a:rPr lang="ru-RU" sz="1800" b="1" dirty="0">
                <a:latin typeface="Times New Roman" pitchFamily="18" charset="0"/>
                <a:cs typeface="Times New Roman" pitchFamily="18" charset="0"/>
              </a:rPr>
              <a:t>Операционный компонент</a:t>
            </a:r>
            <a:endParaRPr lang="ru-RU" sz="1800" dirty="0">
              <a:latin typeface="Times New Roman" pitchFamily="18" charset="0"/>
              <a:cs typeface="Times New Roman" pitchFamily="18" charset="0"/>
            </a:endParaRPr>
          </a:p>
          <a:p>
            <a:pPr marL="0" lvl="0" indent="0" algn="just">
              <a:lnSpc>
                <a:spcPct val="120000"/>
              </a:lnSpc>
              <a:spcBef>
                <a:spcPts val="0"/>
              </a:spcBef>
              <a:buNone/>
            </a:pPr>
            <a:r>
              <a:rPr lang="ru-RU" sz="1800" b="1" dirty="0">
                <a:solidFill>
                  <a:srgbClr val="0070C0"/>
                </a:solidFill>
                <a:latin typeface="Times New Roman" pitchFamily="18" charset="0"/>
                <a:cs typeface="Times New Roman" pitchFamily="18" charset="0"/>
              </a:rPr>
              <a:t>Контрольно-оценочный компонент </a:t>
            </a:r>
            <a:endParaRPr lang="ru-RU" sz="1800" b="1" dirty="0">
              <a:solidFill>
                <a:srgbClr val="0070C0"/>
              </a:solidFill>
            </a:endParaRPr>
          </a:p>
          <a:p>
            <a:pPr marL="0" indent="0" algn="just">
              <a:lnSpc>
                <a:spcPct val="120000"/>
              </a:lnSpc>
              <a:spcBef>
                <a:spcPts val="0"/>
              </a:spcBef>
              <a:buNone/>
            </a:pPr>
            <a:r>
              <a:rPr lang="ru-RU" sz="1800" dirty="0" smtClean="0">
                <a:latin typeface="Times New Roman" pitchFamily="18" charset="0"/>
                <a:cs typeface="Times New Roman" pitchFamily="18" charset="0"/>
              </a:rPr>
              <a:t>Первый компонент – </a:t>
            </a:r>
            <a:r>
              <a:rPr lang="ru-RU" sz="1800" b="1" dirty="0" smtClean="0">
                <a:solidFill>
                  <a:srgbClr val="FF0000"/>
                </a:solidFill>
                <a:latin typeface="Times New Roman" pitchFamily="18" charset="0"/>
                <a:cs typeface="Times New Roman" pitchFamily="18" charset="0"/>
              </a:rPr>
              <a:t>мотивация и целеполагание</a:t>
            </a:r>
            <a:r>
              <a:rPr lang="ru-RU" sz="1800" dirty="0" smtClean="0">
                <a:latin typeface="Times New Roman" pitchFamily="18" charset="0"/>
                <a:cs typeface="Times New Roman" pitchFamily="18" charset="0"/>
              </a:rPr>
              <a:t>. В основе учебно-познавательных мотивов лежат познавательная потребность и потребность в саморазвитии. Это интерес к содержательной стороне учебной деятельности, к тому, что изучается, и интерес к процессу учебной деятельности - как, какими способами решаются учебные задачи.</a:t>
            </a:r>
          </a:p>
          <a:p>
            <a:pPr marL="0" indent="0" algn="just">
              <a:lnSpc>
                <a:spcPct val="120000"/>
              </a:lnSpc>
              <a:spcBef>
                <a:spcPts val="0"/>
              </a:spcBef>
              <a:buNone/>
            </a:pPr>
            <a:r>
              <a:rPr lang="ru-RU" sz="1800" dirty="0" smtClean="0">
                <a:latin typeface="Times New Roman" pitchFamily="18" charset="0"/>
                <a:cs typeface="Times New Roman" pitchFamily="18" charset="0"/>
              </a:rPr>
              <a:t> </a:t>
            </a:r>
            <a:endParaRPr lang="ru-RU" sz="1800" dirty="0">
              <a:latin typeface="Times New Roman" pitchFamily="18" charset="0"/>
              <a:cs typeface="Times New Roman" pitchFamily="18" charset="0"/>
            </a:endParaRPr>
          </a:p>
        </p:txBody>
      </p:sp>
    </p:spTree>
    <p:extLst>
      <p:ext uri="{BB962C8B-B14F-4D97-AF65-F5344CB8AC3E}">
        <p14:creationId xmlns:p14="http://schemas.microsoft.com/office/powerpoint/2010/main" val="1378934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507288" cy="609600"/>
          </a:xfrm>
        </p:spPr>
        <p:txBody>
          <a:bodyPr>
            <a:noAutofit/>
          </a:bodyPr>
          <a:lstStyle/>
          <a:p>
            <a:r>
              <a:rPr lang="ru-RU" sz="2000" dirty="0" smtClean="0">
                <a:solidFill>
                  <a:srgbClr val="0070C0"/>
                </a:solidFill>
                <a:latin typeface="Times New Roman" panose="02020603050405020304" pitchFamily="18" charset="0"/>
                <a:cs typeface="Times New Roman" panose="02020603050405020304" pitchFamily="18" charset="0"/>
              </a:rPr>
              <a:t>Планируемые результаты – системообразующий компонент урока/ объект контроля и оценки = </a:t>
            </a:r>
            <a:r>
              <a:rPr lang="en-US" sz="2000" dirty="0" smtClean="0">
                <a:solidFill>
                  <a:srgbClr val="0070C0"/>
                </a:solidFill>
                <a:latin typeface="Times New Roman" panose="02020603050405020304" pitchFamily="18" charset="0"/>
                <a:cs typeface="Times New Roman" panose="02020603050405020304" pitchFamily="18" charset="0"/>
              </a:rPr>
              <a:t>Smart </a:t>
            </a:r>
            <a:r>
              <a:rPr lang="ru-RU" sz="2000" dirty="0" smtClean="0">
                <a:solidFill>
                  <a:srgbClr val="0070C0"/>
                </a:solidFill>
                <a:latin typeface="Times New Roman" panose="02020603050405020304" pitchFamily="18" charset="0"/>
                <a:cs typeface="Times New Roman" panose="02020603050405020304" pitchFamily="18" charset="0"/>
              </a:rPr>
              <a:t>цели урока</a:t>
            </a:r>
            <a:endParaRPr lang="ru-RU" sz="2000" dirty="0">
              <a:solidFill>
                <a:srgbClr val="0070C0"/>
              </a:solidFill>
              <a:latin typeface="Times New Roman" panose="02020603050405020304" pitchFamily="18" charset="0"/>
              <a:cs typeface="Times New Roman" panose="02020603050405020304" pitchFamily="18" charset="0"/>
            </a:endParaRPr>
          </a:p>
        </p:txBody>
      </p:sp>
      <p:sp>
        <p:nvSpPr>
          <p:cNvPr id="3" name="Содержимое 2"/>
          <p:cNvSpPr>
            <a:spLocks noGrp="1"/>
          </p:cNvSpPr>
          <p:nvPr>
            <p:ph idx="1"/>
          </p:nvPr>
        </p:nvSpPr>
        <p:spPr>
          <a:xfrm>
            <a:off x="0" y="685800"/>
            <a:ext cx="8229600" cy="5769936"/>
          </a:xfrm>
        </p:spPr>
        <p:txBody>
          <a:bodyPr>
            <a:noAutofit/>
          </a:bodyPr>
          <a:lstStyle/>
          <a:p>
            <a:pPr algn="just"/>
            <a:r>
              <a:rPr lang="ru-RU" sz="2000" b="1" dirty="0" smtClean="0">
                <a:latin typeface="Times New Roman" pitchFamily="18" charset="0"/>
                <a:cs typeface="Times New Roman" pitchFamily="18" charset="0"/>
              </a:rPr>
              <a:t>S (</a:t>
            </a:r>
            <a:r>
              <a:rPr lang="ru-RU" sz="2000" b="1" dirty="0" err="1" smtClean="0">
                <a:latin typeface="Times New Roman" pitchFamily="18" charset="0"/>
                <a:cs typeface="Times New Roman" pitchFamily="18" charset="0"/>
              </a:rPr>
              <a:t>specific</a:t>
            </a:r>
            <a:r>
              <a:rPr lang="ru-RU" sz="2000" b="1" dirty="0" smtClean="0">
                <a:latin typeface="Times New Roman" pitchFamily="18" charset="0"/>
                <a:cs typeface="Times New Roman" pitchFamily="18" charset="0"/>
              </a:rPr>
              <a:t>) - конкретная</a:t>
            </a:r>
            <a:r>
              <a:rPr lang="ru-RU" sz="2000" dirty="0" smtClean="0">
                <a:latin typeface="Times New Roman" pitchFamily="18" charset="0"/>
                <a:cs typeface="Times New Roman" pitchFamily="18" charset="0"/>
              </a:rPr>
              <a:t>. Конкретно поставленная цель однозначно отвечает на вопрос: кто каких </a:t>
            </a:r>
            <a:r>
              <a:rPr lang="ru-RU" sz="2000" dirty="0" smtClean="0">
                <a:solidFill>
                  <a:srgbClr val="FF0000"/>
                </a:solidFill>
                <a:latin typeface="Times New Roman" pitchFamily="18" charset="0"/>
                <a:cs typeface="Times New Roman" pitchFamily="18" charset="0"/>
              </a:rPr>
              <a:t>результатов</a:t>
            </a:r>
            <a:r>
              <a:rPr lang="ru-RU" sz="2000" dirty="0" smtClean="0">
                <a:latin typeface="Times New Roman" pitchFamily="18" charset="0"/>
                <a:cs typeface="Times New Roman" pitchFamily="18" charset="0"/>
              </a:rPr>
              <a:t> должен добиться? Ставя цель урока, мы должны точно знать, что именно должно быть сделано на уроке, чему ученики конкретно должны научиться. (планируемые результаты урока)</a:t>
            </a:r>
          </a:p>
          <a:p>
            <a:pPr algn="just"/>
            <a:r>
              <a:rPr lang="ru-RU" sz="2000" b="1" dirty="0" smtClean="0">
                <a:latin typeface="Times New Roman" pitchFamily="18" charset="0"/>
                <a:cs typeface="Times New Roman" pitchFamily="18" charset="0"/>
              </a:rPr>
              <a:t>M (</a:t>
            </a:r>
            <a:r>
              <a:rPr lang="ru-RU" sz="2000" b="1" dirty="0" err="1" smtClean="0">
                <a:latin typeface="Times New Roman" pitchFamily="18" charset="0"/>
                <a:cs typeface="Times New Roman" pitchFamily="18" charset="0"/>
              </a:rPr>
              <a:t>measurable</a:t>
            </a:r>
            <a:r>
              <a:rPr lang="ru-RU" sz="2000" b="1" dirty="0" smtClean="0">
                <a:latin typeface="Times New Roman" pitchFamily="18" charset="0"/>
                <a:cs typeface="Times New Roman" pitchFamily="18" charset="0"/>
              </a:rPr>
              <a:t>) - измеримая</a:t>
            </a:r>
            <a:r>
              <a:rPr lang="ru-RU" sz="2000" dirty="0" smtClean="0">
                <a:latin typeface="Times New Roman" pitchFamily="18" charset="0"/>
                <a:cs typeface="Times New Roman" pitchFamily="18" charset="0"/>
              </a:rPr>
              <a:t>. Когда учитель ставит цель/результат, он должен иметь четкое представление о том, как оценить ее достижение. Если критерий достижения сформулировать невозможно, значит, цель поставлена неверно.</a:t>
            </a:r>
          </a:p>
          <a:p>
            <a:pPr algn="just"/>
            <a:r>
              <a:rPr lang="ru-RU" sz="2000" b="1" dirty="0" smtClean="0">
                <a:latin typeface="Times New Roman" pitchFamily="18" charset="0"/>
                <a:cs typeface="Times New Roman" pitchFamily="18" charset="0"/>
              </a:rPr>
              <a:t>A (</a:t>
            </a:r>
            <a:r>
              <a:rPr lang="ru-RU" sz="2000" b="1" dirty="0" err="1" smtClean="0">
                <a:latin typeface="Times New Roman" pitchFamily="18" charset="0"/>
                <a:cs typeface="Times New Roman" pitchFamily="18" charset="0"/>
              </a:rPr>
              <a:t>achievable</a:t>
            </a:r>
            <a:r>
              <a:rPr lang="ru-RU" sz="2000" b="1" dirty="0" smtClean="0">
                <a:latin typeface="Times New Roman" pitchFamily="18" charset="0"/>
                <a:cs typeface="Times New Roman" pitchFamily="18" charset="0"/>
              </a:rPr>
              <a:t>) - достижимая</a:t>
            </a:r>
            <a:r>
              <a:rPr lang="ru-RU" sz="2000" dirty="0" smtClean="0">
                <a:latin typeface="Times New Roman" pitchFamily="18" charset="0"/>
                <a:cs typeface="Times New Roman" pitchFamily="18" charset="0"/>
              </a:rPr>
              <a:t>. Нельзя ставить слишком общие или слишком сложные цели. Цель должна быть реальная, которую можно достичь.</a:t>
            </a:r>
          </a:p>
          <a:p>
            <a:pPr algn="just"/>
            <a:r>
              <a:rPr lang="ru-RU" sz="2000" b="1" dirty="0" smtClean="0">
                <a:latin typeface="Times New Roman" pitchFamily="18" charset="0"/>
                <a:cs typeface="Times New Roman" pitchFamily="18" charset="0"/>
              </a:rPr>
              <a:t>R (</a:t>
            </a:r>
            <a:r>
              <a:rPr lang="ru-RU" sz="2000" b="1" dirty="0" err="1" smtClean="0">
                <a:latin typeface="Times New Roman" pitchFamily="18" charset="0"/>
                <a:cs typeface="Times New Roman" pitchFamily="18" charset="0"/>
              </a:rPr>
              <a:t>relevant</a:t>
            </a:r>
            <a:r>
              <a:rPr lang="ru-RU" sz="2000" b="1" dirty="0" smtClean="0">
                <a:latin typeface="Times New Roman" pitchFamily="18" charset="0"/>
                <a:cs typeface="Times New Roman" pitchFamily="18" charset="0"/>
              </a:rPr>
              <a:t>) - значимая.</a:t>
            </a:r>
            <a:r>
              <a:rPr lang="ru-RU" sz="2000" dirty="0" smtClean="0">
                <a:latin typeface="Times New Roman" pitchFamily="18" charset="0"/>
                <a:cs typeface="Times New Roman" pitchFamily="18" charset="0"/>
              </a:rPr>
              <a:t> Цель должна быть связана с интересами и потребностями учеников, нужная им, наполненная определенным смыслом. Ученикам надо понимать, для чего им необходимо ее добиваться.</a:t>
            </a:r>
          </a:p>
          <a:p>
            <a:pPr algn="just"/>
            <a:r>
              <a:rPr lang="ru-RU" sz="2000" b="1" dirty="0" smtClean="0">
                <a:latin typeface="Times New Roman" pitchFamily="18" charset="0"/>
                <a:cs typeface="Times New Roman" pitchFamily="18" charset="0"/>
              </a:rPr>
              <a:t>T (</a:t>
            </a:r>
            <a:r>
              <a:rPr lang="ru-RU" sz="2000" b="1" dirty="0" err="1" smtClean="0">
                <a:latin typeface="Times New Roman" pitchFamily="18" charset="0"/>
                <a:cs typeface="Times New Roman" pitchFamily="18" charset="0"/>
              </a:rPr>
              <a:t>time-bound</a:t>
            </a:r>
            <a:r>
              <a:rPr lang="ru-RU" sz="2000" b="1"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 привязанная ко времени. Цель должна быть привязана к конкретным временным рамкам (например, 45 минут урока).</a:t>
            </a:r>
          </a:p>
          <a:p>
            <a:pPr algn="just"/>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25830018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74042"/>
          </a:xfrm>
        </p:spPr>
        <p:txBody>
          <a:bodyPr>
            <a:normAutofit fontScale="90000"/>
          </a:bodyPr>
          <a:lstStyle/>
          <a:p>
            <a:endParaRPr lang="ru-RU" dirty="0"/>
          </a:p>
        </p:txBody>
      </p:sp>
      <p:sp>
        <p:nvSpPr>
          <p:cNvPr id="3" name="Объект 2"/>
          <p:cNvSpPr>
            <a:spLocks noGrp="1"/>
          </p:cNvSpPr>
          <p:nvPr>
            <p:ph idx="1"/>
          </p:nvPr>
        </p:nvSpPr>
        <p:spPr>
          <a:xfrm>
            <a:off x="323528" y="476672"/>
            <a:ext cx="8496944" cy="6120680"/>
          </a:xfrm>
        </p:spPr>
        <p:txBody>
          <a:bodyPr>
            <a:normAutofit fontScale="92500" lnSpcReduction="20000"/>
          </a:bodyPr>
          <a:lstStyle/>
          <a:p>
            <a:pPr marL="0" lvl="0" indent="0" algn="just">
              <a:lnSpc>
                <a:spcPct val="120000"/>
              </a:lnSpc>
              <a:spcBef>
                <a:spcPts val="0"/>
              </a:spcBef>
              <a:buNone/>
            </a:pPr>
            <a:endParaRPr lang="ru-RU" sz="1600" dirty="0" smtClean="0">
              <a:solidFill>
                <a:prstClr val="black"/>
              </a:solidFill>
              <a:latin typeface="Times New Roman" pitchFamily="18" charset="0"/>
              <a:cs typeface="Times New Roman" pitchFamily="18" charset="0"/>
            </a:endParaRPr>
          </a:p>
          <a:p>
            <a:pPr marL="0" lvl="0" indent="0" algn="just">
              <a:lnSpc>
                <a:spcPct val="120000"/>
              </a:lnSpc>
              <a:spcBef>
                <a:spcPts val="0"/>
              </a:spcBef>
              <a:buNone/>
            </a:pPr>
            <a:r>
              <a:rPr lang="ru-RU" sz="2400" dirty="0" smtClean="0">
                <a:solidFill>
                  <a:prstClr val="black"/>
                </a:solidFill>
                <a:latin typeface="Times New Roman" pitchFamily="18" charset="0"/>
                <a:cs typeface="Times New Roman" pitchFamily="18" charset="0"/>
              </a:rPr>
              <a:t>Второй </a:t>
            </a:r>
            <a:r>
              <a:rPr lang="ru-RU" sz="2400" dirty="0">
                <a:solidFill>
                  <a:prstClr val="black"/>
                </a:solidFill>
                <a:latin typeface="Times New Roman" pitchFamily="18" charset="0"/>
                <a:cs typeface="Times New Roman" pitchFamily="18" charset="0"/>
              </a:rPr>
              <a:t>компонент - </a:t>
            </a:r>
            <a:r>
              <a:rPr lang="ru-RU" sz="2400" b="1" dirty="0">
                <a:solidFill>
                  <a:srgbClr val="FF0000"/>
                </a:solidFill>
                <a:latin typeface="Times New Roman" pitchFamily="18" charset="0"/>
                <a:cs typeface="Times New Roman" pitchFamily="18" charset="0"/>
              </a:rPr>
              <a:t>учебная задача в рамках учебной ситуации</a:t>
            </a:r>
            <a:r>
              <a:rPr lang="ru-RU" sz="2400" dirty="0">
                <a:solidFill>
                  <a:prstClr val="black"/>
                </a:solidFill>
                <a:latin typeface="Times New Roman" pitchFamily="18" charset="0"/>
                <a:cs typeface="Times New Roman" pitchFamily="18" charset="0"/>
              </a:rPr>
              <a:t>, т.е. система заданий, при выполнении которых ребенок осваивает наиболее общие способы действия. Учебную задачу необходимо отличать от отдельных заданий. Обычно дети, решая много конкретных задач, сами стихийно открывают для себя общий способ их решения.</a:t>
            </a:r>
            <a:r>
              <a:rPr lang="ru-RU" sz="2400" b="1" dirty="0">
                <a:solidFill>
                  <a:prstClr val="black"/>
                </a:solidFill>
                <a:latin typeface="Times New Roman" pitchFamily="18" charset="0"/>
                <a:cs typeface="Times New Roman" pitchFamily="18" charset="0"/>
              </a:rPr>
              <a:t> Отличие учебной задачи от других: цель и результат состоят в изменении</a:t>
            </a:r>
            <a:r>
              <a:rPr lang="ru-RU" sz="2400" dirty="0">
                <a:solidFill>
                  <a:prstClr val="black"/>
                </a:solidFill>
                <a:latin typeface="Times New Roman" pitchFamily="18" charset="0"/>
                <a:cs typeface="Times New Roman" pitchFamily="18" charset="0"/>
              </a:rPr>
              <a:t> </a:t>
            </a:r>
            <a:r>
              <a:rPr lang="ru-RU" sz="2400" b="1" dirty="0">
                <a:solidFill>
                  <a:prstClr val="black"/>
                </a:solidFill>
                <a:latin typeface="Times New Roman" pitchFamily="18" charset="0"/>
                <a:cs typeface="Times New Roman" pitchFamily="18" charset="0"/>
              </a:rPr>
              <a:t>самого объекта, </a:t>
            </a:r>
            <a:r>
              <a:rPr lang="ru-RU" sz="2400" dirty="0">
                <a:solidFill>
                  <a:prstClr val="black"/>
                </a:solidFill>
                <a:latin typeface="Times New Roman" pitchFamily="18" charset="0"/>
                <a:cs typeface="Times New Roman" pitchFamily="18" charset="0"/>
              </a:rPr>
              <a:t>а не в изменении предметов, с которыми действует субъект. </a:t>
            </a:r>
          </a:p>
          <a:p>
            <a:pPr marL="0" lvl="0" indent="0" algn="just">
              <a:lnSpc>
                <a:spcPct val="120000"/>
              </a:lnSpc>
              <a:spcBef>
                <a:spcPts val="0"/>
              </a:spcBef>
              <a:buNone/>
            </a:pPr>
            <a:r>
              <a:rPr lang="ru-RU" sz="2400" b="1" dirty="0">
                <a:solidFill>
                  <a:prstClr val="black"/>
                </a:solidFill>
                <a:latin typeface="Times New Roman" pitchFamily="18" charset="0"/>
                <a:cs typeface="Times New Roman" pitchFamily="18" charset="0"/>
              </a:rPr>
              <a:t>Учебно-познавательная задача. Учебно-практическая </a:t>
            </a:r>
            <a:r>
              <a:rPr lang="ru-RU" sz="2400" b="1" dirty="0" smtClean="0">
                <a:solidFill>
                  <a:prstClr val="black"/>
                </a:solidFill>
                <a:latin typeface="Times New Roman" pitchFamily="18" charset="0"/>
                <a:cs typeface="Times New Roman" pitchFamily="18" charset="0"/>
              </a:rPr>
              <a:t>задача</a:t>
            </a:r>
          </a:p>
          <a:p>
            <a:pPr marL="0" lvl="0" indent="0" algn="just">
              <a:lnSpc>
                <a:spcPct val="120000"/>
              </a:lnSpc>
              <a:spcBef>
                <a:spcPts val="0"/>
              </a:spcBef>
              <a:buNone/>
            </a:pPr>
            <a:endParaRPr lang="ru-RU" sz="2400" dirty="0">
              <a:solidFill>
                <a:prstClr val="black"/>
              </a:solidFill>
              <a:latin typeface="Times New Roman" pitchFamily="18" charset="0"/>
              <a:cs typeface="Times New Roman" pitchFamily="18" charset="0"/>
            </a:endParaRPr>
          </a:p>
          <a:p>
            <a:pPr marL="0" indent="0" algn="ctr">
              <a:lnSpc>
                <a:spcPct val="120000"/>
              </a:lnSpc>
              <a:spcBef>
                <a:spcPts val="0"/>
              </a:spcBef>
              <a:buNone/>
            </a:pPr>
            <a:r>
              <a:rPr lang="ru-RU" sz="2400" b="1" dirty="0">
                <a:solidFill>
                  <a:srgbClr val="FF0000"/>
                </a:solidFill>
                <a:latin typeface="Times New Roman" pitchFamily="18" charset="0"/>
                <a:cs typeface="Times New Roman" pitchFamily="18" charset="0"/>
              </a:rPr>
              <a:t>Учебная ситуация</a:t>
            </a:r>
          </a:p>
          <a:p>
            <a:pPr marL="0" indent="0" algn="just">
              <a:lnSpc>
                <a:spcPct val="120000"/>
              </a:lnSpc>
              <a:spcBef>
                <a:spcPts val="0"/>
              </a:spcBef>
              <a:buNone/>
            </a:pPr>
            <a:r>
              <a:rPr lang="ru-RU" sz="2400" b="1" dirty="0" smtClean="0">
                <a:latin typeface="Times New Roman" pitchFamily="18" charset="0"/>
                <a:cs typeface="Times New Roman" pitchFamily="18" charset="0"/>
              </a:rPr>
              <a:t>выступает </a:t>
            </a:r>
            <a:r>
              <a:rPr lang="ru-RU" sz="2400" b="1" dirty="0">
                <a:latin typeface="Times New Roman" pitchFamily="18" charset="0"/>
                <a:cs typeface="Times New Roman" pitchFamily="18" charset="0"/>
              </a:rPr>
              <a:t>как единица целостного образовательного процесса, в которой обучающиеся с помощью учителя </a:t>
            </a:r>
            <a:r>
              <a:rPr lang="ru-RU" sz="2400" b="1" dirty="0">
                <a:solidFill>
                  <a:srgbClr val="FF0000"/>
                </a:solidFill>
                <a:latin typeface="Times New Roman" pitchFamily="18" charset="0"/>
                <a:cs typeface="Times New Roman" pitchFamily="18" charset="0"/>
              </a:rPr>
              <a:t>обнаруживают</a:t>
            </a:r>
            <a:r>
              <a:rPr lang="ru-RU" sz="2400" b="1" dirty="0">
                <a:latin typeface="Times New Roman" pitchFamily="18" charset="0"/>
                <a:cs typeface="Times New Roman" pitchFamily="18" charset="0"/>
              </a:rPr>
              <a:t> предмет своего действия, </a:t>
            </a:r>
            <a:r>
              <a:rPr lang="ru-RU" sz="2400" b="1" dirty="0">
                <a:solidFill>
                  <a:srgbClr val="FF0000"/>
                </a:solidFill>
                <a:latin typeface="Times New Roman" pitchFamily="18" charset="0"/>
                <a:cs typeface="Times New Roman" pitchFamily="18" charset="0"/>
              </a:rPr>
              <a:t>исследуют</a:t>
            </a:r>
            <a:r>
              <a:rPr lang="ru-RU" sz="2400" b="1" dirty="0">
                <a:latin typeface="Times New Roman" pitchFamily="18" charset="0"/>
                <a:cs typeface="Times New Roman" pitchFamily="18" charset="0"/>
              </a:rPr>
              <a:t> его, совершая разнообразные учебные действия, </a:t>
            </a:r>
            <a:r>
              <a:rPr lang="ru-RU" sz="2400" b="1" dirty="0">
                <a:solidFill>
                  <a:srgbClr val="FF0000"/>
                </a:solidFill>
                <a:latin typeface="Times New Roman" pitchFamily="18" charset="0"/>
                <a:cs typeface="Times New Roman" pitchFamily="18" charset="0"/>
              </a:rPr>
              <a:t>преобразуют</a:t>
            </a:r>
            <a:r>
              <a:rPr lang="ru-RU" sz="2400" b="1" dirty="0">
                <a:latin typeface="Times New Roman" pitchFamily="18" charset="0"/>
                <a:cs typeface="Times New Roman" pitchFamily="18" charset="0"/>
              </a:rPr>
              <a:t> его, например, переформулируют, или предлагают свое описание и т.д., частично – запоминают. </a:t>
            </a:r>
            <a:endParaRPr lang="ru-RU" sz="2400"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49275692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882</TotalTime>
  <Words>586</Words>
  <Application>Microsoft Office PowerPoint</Application>
  <PresentationFormat>Экран (4:3)</PresentationFormat>
  <Paragraphs>65</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Системно-деятельностный подход как методологическая основа формирования учебной деятельности </vt:lpstr>
      <vt:lpstr>Треки семинара</vt:lpstr>
      <vt:lpstr>1. Нормативно-правовые основы организации оценочных процедур: система оценки ОО</vt:lpstr>
      <vt:lpstr>Презентация PowerPoint</vt:lpstr>
      <vt:lpstr>Презентация PowerPoint</vt:lpstr>
      <vt:lpstr>2. Системно-деятельностный подход - методологическая основа ФГОС ОО. Уровневый и комплексный подходы как принципы реализации системы  оценки </vt:lpstr>
      <vt:lpstr>СДП: организация учебной деятельности  (Д.Б. Эльконин – В.В. Давыдов «Теория учебной деятельности»)  </vt:lpstr>
      <vt:lpstr>Планируемые результаты – системообразующий компонент урока/ объект контроля и оценки = Smart цели урока</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Юлия А. Сеничева</dc:creator>
  <cp:lastModifiedBy>Юлия А. Сеничева</cp:lastModifiedBy>
  <cp:revision>43</cp:revision>
  <dcterms:created xsi:type="dcterms:W3CDTF">2024-05-27T02:06:04Z</dcterms:created>
  <dcterms:modified xsi:type="dcterms:W3CDTF">2024-10-10T00:36:36Z</dcterms:modified>
</cp:coreProperties>
</file>