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57" r:id="rId3"/>
    <p:sldId id="258" r:id="rId4"/>
    <p:sldId id="260" r:id="rId5"/>
    <p:sldId id="261" r:id="rId6"/>
    <p:sldId id="263" r:id="rId7"/>
    <p:sldId id="264" r:id="rId8"/>
  </p:sldIdLst>
  <p:sldSz cx="12192000" cy="6858000"/>
  <p:notesSz cx="9872663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02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D42E-E114-4941-BFEC-2A4F9DC09C75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16A-00FE-4B1B-A5E3-F41F664AA8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02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73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2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1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5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06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84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26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4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09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B30D-52E8-4EBB-B9CC-81B43FACB11F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B51B-D856-4FF9-A624-F3ED557F4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10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ru-RU" dirty="0" smtClean="0"/>
              <a:t>Блиц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3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484" y="516731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buNone/>
            </a:pPr>
            <a:r>
              <a:rPr lang="ru-RU" dirty="0" smtClean="0"/>
              <a:t>Определите, к какому дереву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dirty="0" smtClean="0"/>
              <a:t>ближе всего находится белка?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5" t="8367" r="24234" b="15691"/>
          <a:stretch/>
        </p:blipFill>
        <p:spPr>
          <a:xfrm>
            <a:off x="5561209" y="733425"/>
            <a:ext cx="1069581" cy="1695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826" y="3307556"/>
            <a:ext cx="1540917" cy="1695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424" b="19091"/>
          <a:stretch/>
        </p:blipFill>
        <p:spPr>
          <a:xfrm>
            <a:off x="10468939" y="346353"/>
            <a:ext cx="1723061" cy="1904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605" y="3505200"/>
            <a:ext cx="1015827" cy="14216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2703" y="4422466"/>
            <a:ext cx="1059397" cy="137801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91062" y="2319568"/>
            <a:ext cx="1245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Береза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36412" y="4741396"/>
            <a:ext cx="705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Ель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009511" y="2251352"/>
            <a:ext cx="7630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Дуб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463078" y="4929187"/>
            <a:ext cx="166487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Ореховое</a:t>
            </a:r>
          </a:p>
          <a:p>
            <a:pPr algn="ctr"/>
            <a:r>
              <a:rPr lang="ru-RU" sz="2800" dirty="0" smtClean="0"/>
              <a:t>дерево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08607" y="5800478"/>
            <a:ext cx="216116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Миндальное</a:t>
            </a:r>
          </a:p>
          <a:p>
            <a:pPr algn="ctr"/>
            <a:r>
              <a:rPr lang="ru-RU" sz="2800" dirty="0" smtClean="0"/>
              <a:t>дерево</a:t>
            </a:r>
            <a:endParaRPr lang="ru-RU" sz="28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703" y="571996"/>
            <a:ext cx="1132979" cy="1132979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 flipH="1">
            <a:off x="6630790" y="1485900"/>
            <a:ext cx="1570235" cy="4953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630790" y="1733550"/>
            <a:ext cx="1789310" cy="231457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689192" y="1847850"/>
            <a:ext cx="0" cy="23681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9016221" y="1733550"/>
            <a:ext cx="1594629" cy="21050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9270606" y="1409700"/>
            <a:ext cx="1130694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7036679" y="1155013"/>
            <a:ext cx="691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8 м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10155474" y="2762706"/>
                <a:ext cx="1406347" cy="564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/>
                  <a:t>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rad>
                  </m:oMath>
                </a14:m>
                <a:r>
                  <a:rPr lang="ru-RU" sz="2800" dirty="0" smtClean="0"/>
                  <a:t> </a:t>
                </a:r>
                <a:r>
                  <a:rPr lang="ru-RU" sz="2800" dirty="0"/>
                  <a:t>м</a:t>
                </a:r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5474" y="2762706"/>
                <a:ext cx="1406347" cy="564514"/>
              </a:xfrm>
              <a:prstGeom prst="rect">
                <a:avLst/>
              </a:prstGeom>
              <a:blipFill>
                <a:blip r:embed="rId8"/>
                <a:stretch>
                  <a:fillRect l="-9091" t="-2151" r="-7359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9354364" y="852879"/>
                <a:ext cx="1207575" cy="5637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/>
                  <a:t>5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sz="2800" dirty="0"/>
                  <a:t> м</a:t>
                </a:r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364" y="852879"/>
                <a:ext cx="1207575" cy="563744"/>
              </a:xfrm>
              <a:prstGeom prst="rect">
                <a:avLst/>
              </a:prstGeom>
              <a:blipFill>
                <a:blip r:embed="rId9"/>
                <a:stretch>
                  <a:fillRect l="-10606" t="-3261" r="-9091" b="-31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6135001" y="2668795"/>
                <a:ext cx="1207575" cy="5651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/>
                  <a:t>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800" dirty="0"/>
                  <a:t> м</a:t>
                </a:r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001" y="2668795"/>
                <a:ext cx="1207575" cy="565155"/>
              </a:xfrm>
              <a:prstGeom prst="rect">
                <a:avLst/>
              </a:prstGeom>
              <a:blipFill>
                <a:blip r:embed="rId10"/>
                <a:stretch>
                  <a:fillRect l="-10101" t="-3226" r="-9596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8777277" y="3615080"/>
                <a:ext cx="1207575" cy="563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/>
                  <a:t>3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rad>
                  </m:oMath>
                </a14:m>
                <a:r>
                  <a:rPr lang="ru-RU" sz="2800" dirty="0"/>
                  <a:t> м</a:t>
                </a:r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7277" y="3615080"/>
                <a:ext cx="1207575" cy="563103"/>
              </a:xfrm>
              <a:prstGeom prst="rect">
                <a:avLst/>
              </a:prstGeom>
              <a:blipFill>
                <a:blip r:embed="rId11"/>
                <a:stretch>
                  <a:fillRect l="-10606" t="-2174" r="-9091" b="-31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476250" y="342900"/>
            <a:ext cx="4944087" cy="952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248660" y="1772508"/>
            <a:ext cx="1657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 </a:t>
            </a:r>
            <a:r>
              <a:rPr lang="ru-RU" sz="2800" dirty="0" smtClean="0"/>
              <a:t>Береза</a:t>
            </a:r>
            <a:endParaRPr lang="ru-RU" sz="28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99020" y="2710730"/>
            <a:ext cx="2557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 </a:t>
            </a:r>
            <a:r>
              <a:rPr lang="ru-RU" sz="2800" dirty="0" smtClean="0"/>
              <a:t>Миндальное</a:t>
            </a:r>
            <a:endParaRPr lang="ru-RU" sz="28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042926" y="3708493"/>
            <a:ext cx="2049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 </a:t>
            </a:r>
            <a:r>
              <a:rPr lang="ru-RU" sz="2800" dirty="0" smtClean="0"/>
              <a:t>Ореховое</a:t>
            </a:r>
            <a:endParaRPr lang="ru-RU" sz="28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476183" y="4706256"/>
            <a:ext cx="1183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 </a:t>
            </a:r>
            <a:r>
              <a:rPr lang="ru-RU" sz="2800" dirty="0" smtClean="0"/>
              <a:t>Дуб</a:t>
            </a:r>
            <a:endParaRPr lang="ru-RU" sz="2800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76468" y="5755347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44108" y="5695806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535237" y="5769412"/>
            <a:ext cx="1064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F</a:t>
            </a:r>
            <a:r>
              <a:rPr lang="ru-RU" sz="2800" b="1" dirty="0" smtClean="0"/>
              <a:t>) </a:t>
            </a:r>
            <a:r>
              <a:rPr lang="ru-RU" sz="2800" dirty="0" smtClean="0"/>
              <a:t>Ель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7096125" y="15342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effectLst/>
            </a:endParaRP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2703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536905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 smtClean="0"/>
              <a:t>Выберете фигуру, подходящую</a:t>
            </a:r>
          </a:p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/>
              <a:t>п</a:t>
            </a:r>
            <a:r>
              <a:rPr lang="ru-RU" dirty="0" smtClean="0"/>
              <a:t>од описание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76250" y="342900"/>
            <a:ext cx="4944087" cy="952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820129" y="1772508"/>
            <a:ext cx="514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</a:t>
            </a:r>
            <a:endParaRPr lang="ru-RU" sz="28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828146" y="2710730"/>
            <a:ext cx="498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823909" y="3708493"/>
            <a:ext cx="487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806274" y="4706256"/>
            <a:ext cx="522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76468" y="5755347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44108" y="5695806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836730" y="5769412"/>
            <a:ext cx="461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F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660163" y="317920"/>
            <a:ext cx="63761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Треугольник PQR - прямоугольный с прямым углом R. </a:t>
            </a:r>
            <a:endParaRPr lang="ru-RU" i="1" dirty="0" smtClean="0"/>
          </a:p>
          <a:p>
            <a:pPr algn="ctr"/>
            <a:r>
              <a:rPr lang="ru-RU" i="1" dirty="0" smtClean="0"/>
              <a:t>Сторона</a:t>
            </a:r>
            <a:r>
              <a:rPr lang="ru-RU" i="1" dirty="0"/>
              <a:t> RQ меньше стороны PR. М – середина стороны </a:t>
            </a:r>
            <a:r>
              <a:rPr lang="en-US" i="1" dirty="0"/>
              <a:t>P</a:t>
            </a:r>
            <a:r>
              <a:rPr lang="ru-RU" i="1" dirty="0" smtClean="0"/>
              <a:t>Q</a:t>
            </a:r>
            <a:r>
              <a:rPr lang="ru-RU" i="1" dirty="0" smtClean="0"/>
              <a:t>,</a:t>
            </a:r>
          </a:p>
          <a:p>
            <a:pPr algn="ctr"/>
            <a:r>
              <a:rPr lang="ru-RU" i="1" dirty="0" smtClean="0"/>
              <a:t>а</a:t>
            </a:r>
            <a:r>
              <a:rPr lang="ru-RU" i="1" dirty="0"/>
              <a:t> N- середина стороны QR. S – точка внутри данного треугольника. </a:t>
            </a:r>
            <a:endParaRPr lang="ru-RU" i="1" dirty="0" smtClean="0"/>
          </a:p>
          <a:p>
            <a:pPr algn="ctr"/>
            <a:r>
              <a:rPr lang="ru-RU" i="1" dirty="0" smtClean="0"/>
              <a:t>Отрезок</a:t>
            </a:r>
            <a:r>
              <a:rPr lang="ru-RU" i="1" dirty="0"/>
              <a:t> MN больше отрезка MS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675" y="2093659"/>
            <a:ext cx="5777916" cy="411205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1905" y="2997962"/>
            <a:ext cx="2949172" cy="2467502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3955775" y="2232880"/>
            <a:ext cx="318052" cy="3180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945134" y="2234435"/>
            <a:ext cx="318052" cy="3180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982258" y="4335043"/>
            <a:ext cx="318052" cy="3180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004444" y="4335043"/>
            <a:ext cx="318052" cy="3180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9587844" y="3031881"/>
            <a:ext cx="318052" cy="3180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72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536905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 smtClean="0"/>
              <a:t>Какие их утверждений</a:t>
            </a:r>
          </a:p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/>
              <a:t>в</a:t>
            </a:r>
            <a:r>
              <a:rPr lang="ru-RU" dirty="0" smtClean="0"/>
              <a:t>ерны?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76251" y="342900"/>
            <a:ext cx="3619500" cy="952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76468" y="5755347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44108" y="5695806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25" y="220672"/>
            <a:ext cx="7131561" cy="341421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049782"/>
              </p:ext>
            </p:extLst>
          </p:nvPr>
        </p:nvGraphicFramePr>
        <p:xfrm>
          <a:off x="4467225" y="3970103"/>
          <a:ext cx="7408323" cy="209590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397995">
                  <a:extLst>
                    <a:ext uri="{9D8B030D-6E8A-4147-A177-3AD203B41FA5}">
                      <a16:colId xmlns:a16="http://schemas.microsoft.com/office/drawing/2014/main" xmlns="" val="3023498395"/>
                    </a:ext>
                  </a:extLst>
                </a:gridCol>
                <a:gridCol w="904477">
                  <a:extLst>
                    <a:ext uri="{9D8B030D-6E8A-4147-A177-3AD203B41FA5}">
                      <a16:colId xmlns:a16="http://schemas.microsoft.com/office/drawing/2014/main" xmlns="" val="3247348146"/>
                    </a:ext>
                  </a:extLst>
                </a:gridCol>
                <a:gridCol w="1105851">
                  <a:extLst>
                    <a:ext uri="{9D8B030D-6E8A-4147-A177-3AD203B41FA5}">
                      <a16:colId xmlns:a16="http://schemas.microsoft.com/office/drawing/2014/main" xmlns="" val="598201157"/>
                    </a:ext>
                  </a:extLst>
                </a:gridCol>
              </a:tblGrid>
              <a:tr h="5828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1. Последний спектакль по абонементу будет в </a:t>
                      </a:r>
                      <a:r>
                        <a:rPr lang="ru-RU" sz="1800" dirty="0" smtClean="0">
                          <a:effectLst/>
                        </a:rPr>
                        <a:t>декабре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А) 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Б) НЕТ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46917705"/>
                  </a:ext>
                </a:extLst>
              </a:tr>
              <a:tr h="378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2. Спектакли состоятся в воскресенье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А) 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Б) НЕТ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05123849"/>
                  </a:ext>
                </a:extLst>
              </a:tr>
              <a:tr h="378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3. Начало спектаклей в 10 часов утра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А) 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Б) НЕТ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4879195"/>
                  </a:ext>
                </a:extLst>
              </a:tr>
              <a:tr h="378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4. Можно ли спектакль посетить 26 ноября?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А) ДА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Б) НЕТ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35746579"/>
                  </a:ext>
                </a:extLst>
              </a:tr>
              <a:tr h="378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5.Представление будет проходить в </a:t>
                      </a:r>
                      <a:r>
                        <a:rPr lang="en-US" sz="1800">
                          <a:effectLst/>
                        </a:rPr>
                        <a:t>mamin</a:t>
                      </a:r>
                      <a:r>
                        <a:rPr lang="ru-RU" sz="1800">
                          <a:effectLst/>
                        </a:rPr>
                        <a:t> зале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А) 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Б) НЕТ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03182950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415371" y="1772508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 </a:t>
            </a:r>
            <a:r>
              <a:rPr lang="ru-RU" sz="2800" dirty="0" smtClean="0"/>
              <a:t>1,3,5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23389" y="2710730"/>
            <a:ext cx="1308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 </a:t>
            </a:r>
            <a:r>
              <a:rPr lang="ru-RU" sz="2800" dirty="0" smtClean="0"/>
              <a:t>2,3,5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19151" y="3708493"/>
            <a:ext cx="12971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 </a:t>
            </a:r>
            <a:r>
              <a:rPr lang="ru-RU" sz="2800" dirty="0" smtClean="0"/>
              <a:t>1,4,5</a:t>
            </a:r>
          </a:p>
          <a:p>
            <a:pPr algn="ctr"/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401516" y="4706256"/>
            <a:ext cx="133241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 </a:t>
            </a:r>
            <a:r>
              <a:rPr lang="ru-RU" sz="2800" dirty="0" smtClean="0"/>
              <a:t>1,2,3</a:t>
            </a:r>
          </a:p>
          <a:p>
            <a:pPr algn="ctr"/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431972" y="5769412"/>
            <a:ext cx="12715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F</a:t>
            </a:r>
            <a:r>
              <a:rPr lang="ru-RU" sz="2800" b="1" dirty="0" smtClean="0"/>
              <a:t>) </a:t>
            </a:r>
            <a:r>
              <a:rPr lang="ru-RU" sz="2800" dirty="0" smtClean="0"/>
              <a:t>3,4,5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6459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536905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 smtClean="0"/>
              <a:t>Ответьте на вопросы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76251" y="342900"/>
            <a:ext cx="3390899" cy="6667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76468" y="5755347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44108" y="5695806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25" y="220672"/>
            <a:ext cx="7131561" cy="34142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67225" y="4059238"/>
            <a:ext cx="7200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купила два абонемента в Театр кукол. Сколько рублей она заплатила?</a:t>
            </a: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ответе запиши только число.      Ответ:_________ 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</a:t>
            </a: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Сколько  раз можно  посетить театр по данному абонементу?</a:t>
            </a: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ответе запиши только число. Ответ: _________  раз  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4155" y="1772508"/>
            <a:ext cx="2746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 </a:t>
            </a:r>
            <a:r>
              <a:rPr lang="ru-RU" sz="2800" dirty="0" smtClean="0"/>
              <a:t>3910 </a:t>
            </a:r>
            <a:r>
              <a:rPr lang="ru-RU" sz="2800" dirty="0" err="1" smtClean="0"/>
              <a:t>руб</a:t>
            </a:r>
            <a:r>
              <a:rPr lang="ru-RU" sz="2800" dirty="0" smtClean="0"/>
              <a:t>, 1 р. 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53047" y="2710730"/>
            <a:ext cx="2649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 </a:t>
            </a:r>
            <a:r>
              <a:rPr lang="ru-RU" sz="2800" dirty="0" smtClean="0"/>
              <a:t>3820 </a:t>
            </a:r>
            <a:r>
              <a:rPr lang="ru-RU" sz="2800" dirty="0" err="1" smtClean="0"/>
              <a:t>руб</a:t>
            </a:r>
            <a:r>
              <a:rPr lang="ru-RU" sz="2800" dirty="0" smtClean="0"/>
              <a:t>, 3 р.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48807" y="3708493"/>
            <a:ext cx="26378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 </a:t>
            </a:r>
            <a:r>
              <a:rPr lang="ru-RU" sz="2800" dirty="0"/>
              <a:t>3820 </a:t>
            </a:r>
            <a:r>
              <a:rPr lang="ru-RU" sz="2800" dirty="0" err="1"/>
              <a:t>руб</a:t>
            </a:r>
            <a:r>
              <a:rPr lang="ru-RU" sz="2800" dirty="0"/>
              <a:t>, </a:t>
            </a:r>
            <a:r>
              <a:rPr lang="ru-RU" sz="2800" dirty="0" smtClean="0"/>
              <a:t>1 р.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31174" y="4706256"/>
            <a:ext cx="267310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 </a:t>
            </a:r>
            <a:r>
              <a:rPr lang="ru-RU" sz="2800" dirty="0" smtClean="0"/>
              <a:t>1955 </a:t>
            </a:r>
            <a:r>
              <a:rPr lang="ru-RU" sz="2800" dirty="0" err="1" smtClean="0"/>
              <a:t>руб</a:t>
            </a:r>
            <a:r>
              <a:rPr lang="ru-RU" sz="2800" dirty="0" smtClean="0"/>
              <a:t>, 1 р.</a:t>
            </a:r>
          </a:p>
          <a:p>
            <a:pPr algn="ctr"/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61629" y="5769412"/>
            <a:ext cx="26121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F</a:t>
            </a:r>
            <a:r>
              <a:rPr lang="ru-RU" sz="2800" b="1" dirty="0" smtClean="0"/>
              <a:t>) </a:t>
            </a:r>
            <a:r>
              <a:rPr lang="ru-RU" sz="2800" dirty="0" smtClean="0"/>
              <a:t>3910 </a:t>
            </a:r>
            <a:r>
              <a:rPr lang="ru-RU" sz="2800" dirty="0" err="1" smtClean="0"/>
              <a:t>руб</a:t>
            </a:r>
            <a:r>
              <a:rPr lang="ru-RU" sz="2800" dirty="0" smtClean="0"/>
              <a:t>, 2 р.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351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536905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 smtClean="0"/>
              <a:t>Выберет верное</a:t>
            </a:r>
          </a:p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/>
              <a:t>у</a:t>
            </a:r>
            <a:r>
              <a:rPr lang="ru-RU" dirty="0" smtClean="0"/>
              <a:t>тверждение: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76251" y="342900"/>
            <a:ext cx="2667000" cy="952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820129" y="1772508"/>
            <a:ext cx="514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</a:t>
            </a:r>
            <a:endParaRPr lang="ru-RU" sz="28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828146" y="2710730"/>
            <a:ext cx="498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823909" y="3708493"/>
            <a:ext cx="487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806274" y="4706256"/>
            <a:ext cx="522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72285" y="222642"/>
            <a:ext cx="7524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Миграция птиц – это сезонное масштабное передвижение птиц из мест гнездования и обратно. Каждый год волонтеры ведут подсчет птиц в определенных местах. Ученые отлавливают некоторых птиц и помечают их лапы комбинацией разноцветных колец и флажков. Ученые используют сведения о помеченных птицах вместе с данными волонтеров для того, чтобы определить маршруты перемещения птиц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2285" y="2069116"/>
            <a:ext cx="763283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Большинство мигрирующих птиц собирается в одном месте, а затем они мигрируют в больших группах, а не поодиночке. Такое поведение – результат эволюции. Какой из приведенных ниже вариантов является наилучшим научным объяснением эволюции подобного поведения у большинства мигрирующих птиц? 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Птицы, которые мигрировали поодиночке или малыми группами, реже выживали и имели потомство. 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Птицам, которые мигрировали поодиночке или малыми группами, чаще удавалось найти подходящее пропитание. 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 Перелет большими группами позволял другим видам птиц присоединиться к миграции. 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Перелет большими группами давал каждой птице больше шансов найти место для гнездования.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60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536905"/>
            <a:ext cx="5183913" cy="5976938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 smtClean="0"/>
              <a:t>Выберет верное</a:t>
            </a:r>
          </a:p>
          <a:p>
            <a:pPr marL="0" indent="0">
              <a:lnSpc>
                <a:spcPct val="50000"/>
              </a:lnSpc>
              <a:spcBef>
                <a:spcPts val="1200"/>
              </a:spcBef>
              <a:buNone/>
            </a:pPr>
            <a:r>
              <a:rPr lang="ru-RU" dirty="0"/>
              <a:t>у</a:t>
            </a:r>
            <a:r>
              <a:rPr lang="ru-RU" dirty="0" smtClean="0"/>
              <a:t>тверждение: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76251" y="342900"/>
            <a:ext cx="2667000" cy="952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6318" y="1758443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3958" y="1698902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820129" y="1772508"/>
            <a:ext cx="514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А)</a:t>
            </a:r>
            <a:endParaRPr lang="ru-RU" sz="28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86318" y="2696665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53958" y="2637124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828146" y="2710730"/>
            <a:ext cx="498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76469" y="3694428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44109" y="3634887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823909" y="3708493"/>
            <a:ext cx="487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6469" y="4692191"/>
            <a:ext cx="3191295" cy="67043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44109" y="4632650"/>
            <a:ext cx="3123656" cy="6704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806274" y="4706256"/>
            <a:ext cx="522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D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72285" y="536905"/>
            <a:ext cx="7524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Чтобы сделать тесто для хлеба, повар смешивает муку, воду, соль и дрожжи. После смешивания тесто помещается в контейнер на несколько часов для запуска процесса брожения. В процессе брожения в тесте происходит химическое изменение: дрожжи (одноклеточные грибы) помогают трансформировать крахмал и сахар в муке в углекислый газ и алкоголь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2285" y="2537245"/>
            <a:ext cx="76328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Брожение является причиной поднятия теста. Почему тесто поднимается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lphaU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поднимается, потому что производится алкоголь и превращается в газ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Тесто поднимается, потому что в нем размножаются одноклеточные грибы.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Тесто поднимается, потому что в нем вырабатывается углекислый газ.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Тесто поднимается, потому что брожение превращает воду в пар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85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472</Words>
  <Application>Microsoft Office PowerPoint</Application>
  <PresentationFormat>Произвольный</PresentationFormat>
  <Paragraphs>98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Блиц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грамотность</dc:title>
  <dc:creator>Игнат</dc:creator>
  <cp:lastModifiedBy>Пользователь Windows</cp:lastModifiedBy>
  <cp:revision>14</cp:revision>
  <cp:lastPrinted>2024-10-17T09:45:32Z</cp:lastPrinted>
  <dcterms:created xsi:type="dcterms:W3CDTF">2024-10-13T19:53:56Z</dcterms:created>
  <dcterms:modified xsi:type="dcterms:W3CDTF">2024-10-17T09:46:57Z</dcterms:modified>
</cp:coreProperties>
</file>