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4" r:id="rId2"/>
    <p:sldId id="429" r:id="rId3"/>
    <p:sldId id="455" r:id="rId4"/>
    <p:sldId id="444" r:id="rId5"/>
    <p:sldId id="456" r:id="rId6"/>
    <p:sldId id="404" r:id="rId7"/>
    <p:sldId id="286" r:id="rId8"/>
  </p:sldIdLst>
  <p:sldSz cx="9144000" cy="5143500" type="screen16x9"/>
  <p:notesSz cx="6797675" cy="9872663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реснякова Людмила Александровна" initials="ПЛА" lastIdx="12" clrIdx="0">
    <p:extLst/>
  </p:cmAuthor>
  <p:cmAuthor id="2" name="Luda" initials="L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66D"/>
    <a:srgbClr val="207AA5"/>
    <a:srgbClr val="A5592B"/>
    <a:srgbClr val="CA6E36"/>
    <a:srgbClr val="FFFFFF"/>
    <a:srgbClr val="E88862"/>
    <a:srgbClr val="FD5A4D"/>
    <a:srgbClr val="55A8DE"/>
    <a:srgbClr val="5FC6F2"/>
    <a:srgbClr val="4D8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58" autoAdjust="0"/>
    <p:restoredTop sz="95332" autoAdjust="0"/>
  </p:normalViewPr>
  <p:slideViewPr>
    <p:cSldViewPr snapToGrid="0" snapToObjects="1">
      <p:cViewPr varScale="1">
        <p:scale>
          <a:sx n="138" d="100"/>
          <a:sy n="138" d="100"/>
        </p:scale>
        <p:origin x="-6" y="222"/>
      </p:cViewPr>
      <p:guideLst>
        <p:guide orient="horz" pos="1620"/>
        <p:guide pos="2880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7" d="100"/>
          <a:sy n="117" d="100"/>
        </p:scale>
        <p:origin x="5028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E2BF80C-B77F-4CDD-9017-1B2F1D4B84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0D5948-1FA6-48AD-A508-1DE78BA9B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577F3-CCB2-458C-BC44-A296443BA5DD}" type="datetimeFigureOut">
              <a:rPr lang="ru-RU" smtClean="0"/>
              <a:t>25.09.2024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2A1A4F-209A-4DE5-B497-7C26F8CEDA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B53BEA-51C8-4278-92B2-565172CCF4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4CA1C-DDF5-4D36-8644-30523E738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067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9907F-1D83-1C49-8FCE-AA0748F5714B}" type="datetimeFigureOut">
              <a:rPr lang="ru-RU" smtClean="0"/>
              <a:t>25.09.2024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6070C-9839-704F-966F-3E29B2481B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42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04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2CF64F-4E8D-5609-C98E-7AD0DBD7A206}"/>
              </a:ext>
            </a:extLst>
          </p:cNvPr>
          <p:cNvSpPr/>
          <p:nvPr userDrawn="1"/>
        </p:nvSpPr>
        <p:spPr>
          <a:xfrm>
            <a:off x="0" y="0"/>
            <a:ext cx="7137992" cy="5143500"/>
          </a:xfrm>
          <a:prstGeom prst="rect">
            <a:avLst/>
          </a:prstGeom>
          <a:gradFill>
            <a:gsLst>
              <a:gs pos="4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2289104-BD6B-A347-8BEA-74F57D7D9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94" y="1471871"/>
            <a:ext cx="4856424" cy="182336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 тема заголовок очень длинная в три строки очень длинный очень, </a:t>
            </a:r>
            <a:br>
              <a:rPr lang="ru-RU" dirty="0"/>
            </a:br>
            <a:r>
              <a:rPr lang="ru-RU" dirty="0"/>
              <a:t>может 4 строки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0744EAEA-C10D-5143-9EB3-DDC3379EBB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393" y="3469739"/>
            <a:ext cx="4856424" cy="7441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4068FC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Имя Фамилия, 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E25897-C3C9-6B43-BF89-EDF4F4441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2741" y="388115"/>
            <a:ext cx="2108228" cy="8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5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032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 userDrawn="1">
          <p15:clr>
            <a:srgbClr val="FBAE40"/>
          </p15:clr>
        </p15:guide>
        <p15:guide id="2" pos="5556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Чис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8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76313"/>
            <a:ext cx="7886700" cy="3674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A197CC-A4E1-A844-99C1-CBA76C835C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DCF8E1-A59E-21FE-F34C-E4A53BD74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88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89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n-lt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4068FC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26" Type="http://schemas.openxmlformats.org/officeDocument/2006/relationships/image" Target="../media/image25.GIF"/><Relationship Id="rId3" Type="http://schemas.openxmlformats.org/officeDocument/2006/relationships/image" Target="../media/image6.png"/><Relationship Id="rId21" Type="http://schemas.openxmlformats.org/officeDocument/2006/relationships/image" Target="../media/image21.png"/><Relationship Id="rId7" Type="http://schemas.openxmlformats.org/officeDocument/2006/relationships/image" Target="../media/image40.svg"/><Relationship Id="rId12" Type="http://schemas.openxmlformats.org/officeDocument/2006/relationships/image" Target="../media/image15.png"/><Relationship Id="rId17" Type="http://schemas.openxmlformats.org/officeDocument/2006/relationships/hyperlink" Target="https://&#1084;&#1086;&#1080;&#1092;&#1080;&#1085;&#1072;&#1085;&#1089;&#1099;.&#1088;&#1092;/" TargetMode="External"/><Relationship Id="rId25" Type="http://schemas.openxmlformats.org/officeDocument/2006/relationships/image" Target="../media/image24.jpg"/><Relationship Id="rId2" Type="http://schemas.openxmlformats.org/officeDocument/2006/relationships/image" Target="../media/image5.png"/><Relationship Id="rId16" Type="http://schemas.openxmlformats.org/officeDocument/2006/relationships/image" Target="../media/image18.gif"/><Relationship Id="rId20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&#1086;&#1073;&#1098;&#1103;&#1089;&#1085;&#1103;&#1077;&#1084;.&#1088;&#1092;/" TargetMode="External"/><Relationship Id="rId24" Type="http://schemas.openxmlformats.org/officeDocument/2006/relationships/image" Target="../media/image23.png"/><Relationship Id="rId5" Type="http://schemas.openxmlformats.org/officeDocument/2006/relationships/hyperlink" Target="https://fincult.info/" TargetMode="External"/><Relationship Id="rId15" Type="http://schemas.openxmlformats.org/officeDocument/2006/relationships/image" Target="../media/image17.png"/><Relationship Id="rId23" Type="http://schemas.openxmlformats.org/officeDocument/2006/relationships/image" Target="../media/image22.png"/><Relationship Id="rId10" Type="http://schemas.openxmlformats.org/officeDocument/2006/relationships/image" Target="../media/image14.gif"/><Relationship Id="rId19" Type="http://schemas.openxmlformats.org/officeDocument/2006/relationships/image" Target="../media/image49.svg"/><Relationship Id="rId4" Type="http://schemas.openxmlformats.org/officeDocument/2006/relationships/hyperlink" Target="https://cbr.ru/" TargetMode="External"/><Relationship Id="rId9" Type="http://schemas.openxmlformats.org/officeDocument/2006/relationships/image" Target="../media/image42.svg"/><Relationship Id="rId14" Type="http://schemas.openxmlformats.org/officeDocument/2006/relationships/hyperlink" Target="https://fincubator.ru/" TargetMode="External"/><Relationship Id="rId22" Type="http://schemas.openxmlformats.org/officeDocument/2006/relationships/image" Target="../media/image14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C71E68-1266-4896-BA67-F84E0959C2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81F1D5B3-E66E-BC21-1CC7-29F04251CE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394" y="3666657"/>
            <a:ext cx="3820977" cy="744140"/>
          </a:xfrm>
        </p:spPr>
        <p:txBody>
          <a:bodyPr lIns="0" tIns="0" rIns="0" bIns="0" anchor="b"/>
          <a:lstStyle/>
          <a:p>
            <a:r>
              <a:rPr lang="ru-RU" sz="1600" dirty="0" smtClean="0">
                <a:solidFill>
                  <a:schemeClr val="bg1"/>
                </a:solidFill>
              </a:rPr>
              <a:t>Ольга Власенко,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ведущий эксперт отдела финансовой грамотности Дальневосточного ГУ Банка России 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0F71A7-04C7-4165-9785-77367BBED1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93" y="515962"/>
            <a:ext cx="2346893" cy="588811"/>
          </a:xfrm>
          <a:prstGeom prst="rect">
            <a:avLst/>
          </a:prstGeom>
        </p:spPr>
      </p:pic>
      <p:sp>
        <p:nvSpPr>
          <p:cNvPr id="7" name="Заголовок 8">
            <a:extLst>
              <a:ext uri="{FF2B5EF4-FFF2-40B4-BE49-F238E27FC236}">
                <a16:creationId xmlns:a16="http://schemas.microsoft.com/office/drawing/2014/main" id="{525FD4EA-C6BE-C0B9-4174-BCCB63FD7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94" y="1654750"/>
            <a:ext cx="7873428" cy="1823364"/>
          </a:xfrm>
        </p:spPr>
        <p:txBody>
          <a:bodyPr lIns="0" tIns="0" rIns="0" bIns="0"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Финансовая грамотность </a:t>
            </a:r>
            <a:br>
              <a:rPr lang="ru-RU" sz="3600" dirty="0" smtClean="0">
                <a:solidFill>
                  <a:schemeClr val="bg1"/>
                </a:solidFill>
                <a:latin typeface="+mj-lt"/>
              </a:rPr>
            </a:b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для взрослых</a:t>
            </a:r>
            <a:endParaRPr lang="ru-RU" sz="36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8F319A8-E2B3-424F-8E78-B72E033A505F}"/>
              </a:ext>
            </a:extLst>
          </p:cNvPr>
          <p:cNvSpPr/>
          <p:nvPr/>
        </p:nvSpPr>
        <p:spPr>
          <a:xfrm>
            <a:off x="758325" y="1683039"/>
            <a:ext cx="2294078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spc="-30" dirty="0">
                <a:ea typeface="Open Sans" pitchFamily="2" charset="0"/>
                <a:cs typeface="Open Sans" pitchFamily="2" charset="0"/>
              </a:rPr>
              <a:t>Продвижение </a:t>
            </a:r>
            <a:r>
              <a:rPr lang="ru-RU" sz="1100" spc="-30" dirty="0" smtClean="0">
                <a:ea typeface="Open Sans" pitchFamily="2" charset="0"/>
                <a:cs typeface="Open Sans" pitchFamily="2" charset="0"/>
              </a:rPr>
              <a:t>ценностей</a:t>
            </a:r>
            <a:br>
              <a:rPr lang="ru-RU" sz="1100" spc="-30" dirty="0" smtClean="0">
                <a:ea typeface="Open Sans" pitchFamily="2" charset="0"/>
                <a:cs typeface="Open Sans" pitchFamily="2" charset="0"/>
              </a:rPr>
            </a:br>
            <a:r>
              <a:rPr lang="ru-RU" sz="1100" spc="-30" dirty="0" smtClean="0">
                <a:ea typeface="Open Sans" pitchFamily="2" charset="0"/>
                <a:cs typeface="Open Sans" pitchFamily="2" charset="0"/>
              </a:rPr>
              <a:t>и формирование </a:t>
            </a:r>
            <a:r>
              <a:rPr lang="ru-RU" sz="1100" spc="-30" dirty="0">
                <a:ea typeface="Open Sans" pitchFamily="2" charset="0"/>
                <a:cs typeface="Open Sans" pitchFamily="2" charset="0"/>
              </a:rPr>
              <a:t>установок финансовой культуры среди </a:t>
            </a:r>
            <a:r>
              <a:rPr lang="ru-RU" sz="1100" b="1" spc="-30" dirty="0">
                <a:solidFill>
                  <a:schemeClr val="accent1"/>
                </a:solidFill>
              </a:rPr>
              <a:t>взрослых экономически активных граждан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F8CFBA7-B8F1-4576-9018-780688FE346B}"/>
              </a:ext>
            </a:extLst>
          </p:cNvPr>
          <p:cNvSpPr/>
          <p:nvPr/>
        </p:nvSpPr>
        <p:spPr>
          <a:xfrm flipH="1">
            <a:off x="3868836" y="1679413"/>
            <a:ext cx="2480082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spc="-30" dirty="0"/>
              <a:t>Формирование </a:t>
            </a:r>
            <a:r>
              <a:rPr lang="ru-RU" sz="1100" spc="-30" dirty="0" smtClean="0"/>
              <a:t>установок</a:t>
            </a:r>
            <a:br>
              <a:rPr lang="ru-RU" sz="1100" spc="-30" dirty="0" smtClean="0"/>
            </a:br>
            <a:r>
              <a:rPr lang="ru-RU" sz="1100" spc="-30" dirty="0" smtClean="0"/>
              <a:t>на </a:t>
            </a:r>
            <a:r>
              <a:rPr lang="ru-RU" sz="1100" b="1" spc="-30" dirty="0" smtClean="0">
                <a:solidFill>
                  <a:schemeClr val="accent1"/>
                </a:solidFill>
              </a:rPr>
              <a:t>долгосрочное </a:t>
            </a:r>
            <a:r>
              <a:rPr lang="ru-RU" sz="1100" b="1" spc="-30" dirty="0">
                <a:solidFill>
                  <a:schemeClr val="accent1"/>
                </a:solidFill>
              </a:rPr>
              <a:t>планирование, </a:t>
            </a:r>
            <a:r>
              <a:rPr lang="ru-RU" sz="1100" b="1" spc="-30" dirty="0" smtClean="0">
                <a:solidFill>
                  <a:schemeClr val="accent1"/>
                </a:solidFill>
              </a:rPr>
              <a:t>доверие к </a:t>
            </a:r>
            <a:r>
              <a:rPr lang="ru-RU" sz="1100" b="1" spc="-30" dirty="0">
                <a:solidFill>
                  <a:schemeClr val="accent1"/>
                </a:solidFill>
              </a:rPr>
              <a:t>финансовым институтам и </a:t>
            </a:r>
            <a:r>
              <a:rPr lang="ru-RU" sz="1100" b="1" spc="-30" dirty="0" smtClean="0">
                <a:solidFill>
                  <a:schemeClr val="accent1"/>
                </a:solidFill>
              </a:rPr>
              <a:t>ответственное отношение</a:t>
            </a:r>
            <a:br>
              <a:rPr lang="ru-RU" sz="1100" b="1" spc="-30" dirty="0" smtClean="0">
                <a:solidFill>
                  <a:schemeClr val="accent1"/>
                </a:solidFill>
              </a:rPr>
            </a:br>
            <a:r>
              <a:rPr lang="ru-RU" sz="1100" spc="-30" dirty="0" smtClean="0"/>
              <a:t>к </a:t>
            </a:r>
            <a:r>
              <a:rPr lang="ru-RU" sz="1100" spc="-30" dirty="0"/>
              <a:t>финансам 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392AD5E-5F80-4478-B3F4-FE6FEF8F1170}"/>
              </a:ext>
            </a:extLst>
          </p:cNvPr>
          <p:cNvSpPr/>
          <p:nvPr/>
        </p:nvSpPr>
        <p:spPr>
          <a:xfrm>
            <a:off x="7016148" y="1684459"/>
            <a:ext cx="1427461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83">
              <a:defRPr/>
            </a:pPr>
            <a:r>
              <a:rPr lang="ru-RU" sz="1100" spc="-30" dirty="0"/>
              <a:t>Усиление роли </a:t>
            </a:r>
            <a:r>
              <a:rPr lang="ru-RU" sz="1100" b="1" spc="-30" dirty="0">
                <a:solidFill>
                  <a:schemeClr val="accent1"/>
                </a:solidFill>
              </a:rPr>
              <a:t>исследований</a:t>
            </a:r>
            <a:br>
              <a:rPr lang="ru-RU" sz="1100" b="1" spc="-30" dirty="0">
                <a:solidFill>
                  <a:schemeClr val="accent1"/>
                </a:solidFill>
              </a:rPr>
            </a:br>
            <a:r>
              <a:rPr lang="ru-RU" sz="1100" b="1" spc="-30" dirty="0">
                <a:solidFill>
                  <a:schemeClr val="accent1"/>
                </a:solidFill>
              </a:rPr>
              <a:t>и работы с данными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745246F-DCEE-4DD4-B491-848BFD2E68CE}"/>
              </a:ext>
            </a:extLst>
          </p:cNvPr>
          <p:cNvSpPr/>
          <p:nvPr/>
        </p:nvSpPr>
        <p:spPr>
          <a:xfrm>
            <a:off x="832547" y="2998866"/>
            <a:ext cx="2221938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83">
              <a:spcBef>
                <a:spcPts val="600"/>
              </a:spcBef>
              <a:buClr>
                <a:srgbClr val="56B1E6"/>
              </a:buClr>
              <a:defRPr/>
            </a:pPr>
            <a:r>
              <a:rPr lang="ru-RU" sz="1100" spc="-30" dirty="0">
                <a:ea typeface="Open Sans" pitchFamily="2" charset="0"/>
                <a:cs typeface="Open Sans" pitchFamily="2" charset="0"/>
              </a:rPr>
              <a:t>Учёт потребностей на разных этапах </a:t>
            </a:r>
            <a:r>
              <a:rPr lang="ru-RU" sz="1100" b="1" spc="-30" dirty="0">
                <a:solidFill>
                  <a:schemeClr val="accent1"/>
                </a:solidFill>
              </a:rPr>
              <a:t>жизненного цикла человека</a:t>
            </a:r>
          </a:p>
          <a:p>
            <a:pPr marL="171450" indent="-171450">
              <a:buClr>
                <a:srgbClr val="56B1E6"/>
              </a:buClr>
              <a:buFont typeface="Wingdings" panose="05000000000000000000" pitchFamily="2" charset="2"/>
              <a:buChar char="§"/>
            </a:pPr>
            <a:r>
              <a:rPr lang="ru-RU" sz="1100" spc="-30" dirty="0">
                <a:ea typeface="Open Sans" pitchFamily="2" charset="0"/>
                <a:cs typeface="Open Sans" pitchFamily="2" charset="0"/>
              </a:rPr>
              <a:t>дети и подростки</a:t>
            </a:r>
          </a:p>
          <a:p>
            <a:pPr marL="171450" indent="-171450">
              <a:buClr>
                <a:srgbClr val="56B1E6"/>
              </a:buClr>
              <a:buFont typeface="Wingdings" panose="05000000000000000000" pitchFamily="2" charset="2"/>
              <a:buChar char="§"/>
            </a:pPr>
            <a:r>
              <a:rPr lang="ru-RU" sz="1100" spc="-30" dirty="0">
                <a:ea typeface="Open Sans" pitchFamily="2" charset="0"/>
                <a:cs typeface="Open Sans" pitchFamily="2" charset="0"/>
              </a:rPr>
              <a:t>молодежь</a:t>
            </a:r>
          </a:p>
          <a:p>
            <a:pPr marL="171450" indent="-171450">
              <a:buClr>
                <a:srgbClr val="56B1E6"/>
              </a:buClr>
              <a:buFont typeface="Wingdings" panose="05000000000000000000" pitchFamily="2" charset="2"/>
              <a:buChar char="§"/>
            </a:pPr>
            <a:r>
              <a:rPr lang="ru-RU" sz="1100" spc="-30" dirty="0">
                <a:ea typeface="Open Sans" pitchFamily="2" charset="0"/>
                <a:cs typeface="Open Sans" pitchFamily="2" charset="0"/>
              </a:rPr>
              <a:t>экономически активные взрослые</a:t>
            </a:r>
          </a:p>
          <a:p>
            <a:pPr marL="171450" indent="-171450">
              <a:buClr>
                <a:srgbClr val="56B1E6"/>
              </a:buClr>
              <a:buFont typeface="Wingdings" panose="05000000000000000000" pitchFamily="2" charset="2"/>
              <a:buChar char="§"/>
            </a:pPr>
            <a:r>
              <a:rPr lang="ru-RU" sz="1100" spc="-30" dirty="0">
                <a:ea typeface="Open Sans" pitchFamily="2" charset="0"/>
                <a:cs typeface="Open Sans" pitchFamily="2" charset="0"/>
              </a:rPr>
              <a:t>граждане старшего возраста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FBCCB40-6E31-4D2C-A5F5-B1E50C5BB0B2}"/>
              </a:ext>
            </a:extLst>
          </p:cNvPr>
          <p:cNvSpPr/>
          <p:nvPr/>
        </p:nvSpPr>
        <p:spPr>
          <a:xfrm>
            <a:off x="3915016" y="2998866"/>
            <a:ext cx="2433902" cy="118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83">
              <a:spcBef>
                <a:spcPts val="600"/>
              </a:spcBef>
              <a:defRPr/>
            </a:pPr>
            <a:r>
              <a:rPr lang="ru-RU" sz="1100" spc="-30" dirty="0"/>
              <a:t>Внимание к новым направлениям:</a:t>
            </a:r>
          </a:p>
          <a:p>
            <a:pPr marL="171450" indent="-171450" defTabSz="685783">
              <a:buClr>
                <a:srgbClr val="56B1E6"/>
              </a:buClr>
              <a:buFont typeface="Wingdings" panose="05000000000000000000" pitchFamily="2" charset="2"/>
              <a:buChar char="§"/>
              <a:defRPr/>
            </a:pPr>
            <a:r>
              <a:rPr lang="ru-RU" sz="1100" spc="-30" dirty="0"/>
              <a:t>финансовая </a:t>
            </a:r>
            <a:r>
              <a:rPr lang="ru-RU" sz="1100" spc="-30" dirty="0" smtClean="0"/>
              <a:t>безопасность,</a:t>
            </a:r>
            <a:br>
              <a:rPr lang="ru-RU" sz="1100" spc="-30" dirty="0" smtClean="0"/>
            </a:br>
            <a:r>
              <a:rPr lang="ru-RU" sz="1100" spc="-30" dirty="0" smtClean="0"/>
              <a:t>в </a:t>
            </a:r>
            <a:r>
              <a:rPr lang="ru-RU" sz="1100" spc="-30" dirty="0"/>
              <a:t>т.ч. </a:t>
            </a:r>
            <a:r>
              <a:rPr lang="ru-RU" sz="1100" b="1" spc="-30" dirty="0">
                <a:solidFill>
                  <a:schemeClr val="accent1"/>
                </a:solidFill>
              </a:rPr>
              <a:t>финансовая кибербезопасность</a:t>
            </a:r>
            <a:r>
              <a:rPr lang="ru-RU" sz="1100" b="1" spc="-30" dirty="0"/>
              <a:t> </a:t>
            </a:r>
          </a:p>
          <a:p>
            <a:pPr marL="171450" indent="-171450" defTabSz="685783">
              <a:buClr>
                <a:srgbClr val="56B1E6"/>
              </a:buClr>
              <a:buFont typeface="Wingdings" panose="05000000000000000000" pitchFamily="2" charset="2"/>
              <a:buChar char="§"/>
              <a:defRPr/>
            </a:pPr>
            <a:r>
              <a:rPr lang="ru-RU" sz="1100" spc="-30" dirty="0"/>
              <a:t>разумное потребление, учёт </a:t>
            </a:r>
            <a:r>
              <a:rPr lang="ru-RU" sz="1100" b="1" spc="-30" dirty="0">
                <a:solidFill>
                  <a:schemeClr val="accent1"/>
                </a:solidFill>
              </a:rPr>
              <a:t>принципов поведенческой экономики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697BD60-1159-4E2C-BE2E-04A09D0196A5}"/>
              </a:ext>
            </a:extLst>
          </p:cNvPr>
          <p:cNvSpPr/>
          <p:nvPr/>
        </p:nvSpPr>
        <p:spPr>
          <a:xfrm>
            <a:off x="6988222" y="2990557"/>
            <a:ext cx="167728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83">
              <a:defRPr/>
            </a:pPr>
            <a:r>
              <a:rPr lang="ru-RU" sz="1100" spc="-30" dirty="0"/>
              <a:t>Расширение партнёрства</a:t>
            </a:r>
            <a:br>
              <a:rPr lang="ru-RU" sz="1100" spc="-30" dirty="0"/>
            </a:br>
            <a:r>
              <a:rPr lang="ru-RU" sz="1100" spc="-30" dirty="0"/>
              <a:t>в реализации Стратегии:  </a:t>
            </a:r>
            <a:r>
              <a:rPr lang="ru-RU" sz="1100" b="1" spc="-30" dirty="0">
                <a:solidFill>
                  <a:schemeClr val="accent1"/>
                </a:solidFill>
              </a:rPr>
              <a:t>работодатели, финансовые компании, волонтеры, креативные индустрии</a:t>
            </a:r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86C9989B-D05F-4D79-B7CE-D8975BF80AC5}"/>
              </a:ext>
            </a:extLst>
          </p:cNvPr>
          <p:cNvSpPr txBox="1">
            <a:spLocks/>
          </p:cNvSpPr>
          <p:nvPr/>
        </p:nvSpPr>
        <p:spPr>
          <a:xfrm>
            <a:off x="545006" y="1668630"/>
            <a:ext cx="171522" cy="2215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1600" dirty="0" smtClean="0">
                <a:solidFill>
                  <a:srgbClr val="0070C0"/>
                </a:solidFill>
              </a:rPr>
              <a:t>1</a:t>
            </a:r>
            <a:r>
              <a:rPr lang="en-US" sz="1600" dirty="0">
                <a:solidFill>
                  <a:srgbClr val="0070C0"/>
                </a:solidFill>
              </a:rPr>
              <a:t>/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id="{86C9989B-D05F-4D79-B7CE-D8975BF80AC5}"/>
              </a:ext>
            </a:extLst>
          </p:cNvPr>
          <p:cNvSpPr txBox="1">
            <a:spLocks/>
          </p:cNvSpPr>
          <p:nvPr/>
        </p:nvSpPr>
        <p:spPr>
          <a:xfrm>
            <a:off x="586803" y="2988417"/>
            <a:ext cx="171522" cy="2215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1600" dirty="0" smtClean="0">
                <a:solidFill>
                  <a:srgbClr val="0070C0"/>
                </a:solidFill>
              </a:rPr>
              <a:t>2</a:t>
            </a:r>
            <a:r>
              <a:rPr lang="en-US" sz="1600" dirty="0" smtClean="0">
                <a:solidFill>
                  <a:srgbClr val="0070C0"/>
                </a:solidFill>
              </a:rPr>
              <a:t>/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id="{86C9989B-D05F-4D79-B7CE-D8975BF80AC5}"/>
              </a:ext>
            </a:extLst>
          </p:cNvPr>
          <p:cNvSpPr txBox="1">
            <a:spLocks/>
          </p:cNvSpPr>
          <p:nvPr/>
        </p:nvSpPr>
        <p:spPr>
          <a:xfrm>
            <a:off x="3633953" y="1671489"/>
            <a:ext cx="171522" cy="2215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1600" dirty="0" smtClean="0">
                <a:solidFill>
                  <a:srgbClr val="0070C0"/>
                </a:solidFill>
              </a:rPr>
              <a:t>3</a:t>
            </a:r>
            <a:r>
              <a:rPr lang="en-US" sz="1600" dirty="0" smtClean="0">
                <a:solidFill>
                  <a:srgbClr val="0070C0"/>
                </a:solidFill>
              </a:rPr>
              <a:t>/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6" name="Заголовок 2">
            <a:extLst>
              <a:ext uri="{FF2B5EF4-FFF2-40B4-BE49-F238E27FC236}">
                <a16:creationId xmlns:a16="http://schemas.microsoft.com/office/drawing/2014/main" id="{86C9989B-D05F-4D79-B7CE-D8975BF80AC5}"/>
              </a:ext>
            </a:extLst>
          </p:cNvPr>
          <p:cNvSpPr txBox="1">
            <a:spLocks/>
          </p:cNvSpPr>
          <p:nvPr/>
        </p:nvSpPr>
        <p:spPr>
          <a:xfrm>
            <a:off x="3650203" y="3007872"/>
            <a:ext cx="171522" cy="2215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1600" dirty="0" smtClean="0">
                <a:solidFill>
                  <a:srgbClr val="0070C0"/>
                </a:solidFill>
              </a:rPr>
              <a:t>4</a:t>
            </a:r>
            <a:r>
              <a:rPr lang="en-US" sz="1600" dirty="0" smtClean="0">
                <a:solidFill>
                  <a:srgbClr val="0070C0"/>
                </a:solidFill>
              </a:rPr>
              <a:t>/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8" name="Заголовок 2">
            <a:extLst>
              <a:ext uri="{FF2B5EF4-FFF2-40B4-BE49-F238E27FC236}">
                <a16:creationId xmlns:a16="http://schemas.microsoft.com/office/drawing/2014/main" id="{86C9989B-D05F-4D79-B7CE-D8975BF80AC5}"/>
              </a:ext>
            </a:extLst>
          </p:cNvPr>
          <p:cNvSpPr txBox="1">
            <a:spLocks/>
          </p:cNvSpPr>
          <p:nvPr/>
        </p:nvSpPr>
        <p:spPr>
          <a:xfrm>
            <a:off x="6783869" y="1659404"/>
            <a:ext cx="171522" cy="2215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1600" dirty="0" smtClean="0">
                <a:solidFill>
                  <a:srgbClr val="0070C0"/>
                </a:solidFill>
              </a:rPr>
              <a:t>5</a:t>
            </a:r>
            <a:r>
              <a:rPr lang="en-US" sz="1600" dirty="0" smtClean="0">
                <a:solidFill>
                  <a:srgbClr val="0070C0"/>
                </a:solidFill>
              </a:rPr>
              <a:t>/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9" name="Заголовок 2">
            <a:extLst>
              <a:ext uri="{FF2B5EF4-FFF2-40B4-BE49-F238E27FC236}">
                <a16:creationId xmlns:a16="http://schemas.microsoft.com/office/drawing/2014/main" id="{86C9989B-D05F-4D79-B7CE-D8975BF80AC5}"/>
              </a:ext>
            </a:extLst>
          </p:cNvPr>
          <p:cNvSpPr txBox="1">
            <a:spLocks/>
          </p:cNvSpPr>
          <p:nvPr/>
        </p:nvSpPr>
        <p:spPr>
          <a:xfrm>
            <a:off x="6757926" y="3002372"/>
            <a:ext cx="171522" cy="2215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1600" dirty="0" smtClean="0">
                <a:solidFill>
                  <a:srgbClr val="0070C0"/>
                </a:solidFill>
              </a:rPr>
              <a:t>6</a:t>
            </a:r>
            <a:r>
              <a:rPr lang="en-US" sz="1600" dirty="0" smtClean="0">
                <a:solidFill>
                  <a:srgbClr val="0070C0"/>
                </a:solidFill>
              </a:rPr>
              <a:t>/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/>
          <a:lstStyle/>
          <a:p>
            <a:pPr algn="r"/>
            <a:fld id="{2EC4EB27-9ADE-42C2-9A98-47F5822B2EE7}" type="slidenum">
              <a:rPr lang="ru-RU" sz="1200" b="1">
                <a:solidFill>
                  <a:srgbClr val="0070C0"/>
                </a:solidFill>
                <a:ea typeface="+mj-ea"/>
                <a:cs typeface="Calibri" panose="020F0502020204030204" pitchFamily="34" charset="0"/>
              </a:rPr>
              <a:pPr algn="r"/>
              <a:t>2</a:t>
            </a:fld>
            <a:endParaRPr lang="ru-RU" sz="1200" b="1" dirty="0">
              <a:solidFill>
                <a:srgbClr val="0070C0"/>
              </a:solidFill>
              <a:ea typeface="+mj-ea"/>
              <a:cs typeface="Calibri" panose="020F050202020403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274DCB2-8396-440B-8DEB-9D558CD50A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118946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D8FE67C-F560-4CCE-BB09-335DC30915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1" y="283639"/>
            <a:ext cx="1106876" cy="277704"/>
          </a:xfrm>
          <a:prstGeom prst="rect">
            <a:avLst/>
          </a:prstGeom>
        </p:spPr>
      </p:pic>
      <p:sp>
        <p:nvSpPr>
          <p:cNvPr id="39" name="Заголовок 49">
            <a:extLst>
              <a:ext uri="{FF2B5EF4-FFF2-40B4-BE49-F238E27FC236}">
                <a16:creationId xmlns:a16="http://schemas.microsoft.com/office/drawing/2014/main" id="{5969F166-5A76-4AA8-A4FA-3C288DD77748}"/>
              </a:ext>
            </a:extLst>
          </p:cNvPr>
          <p:cNvSpPr txBox="1">
            <a:spLocks/>
          </p:cNvSpPr>
          <p:nvPr/>
        </p:nvSpPr>
        <p:spPr>
          <a:xfrm>
            <a:off x="1753467" y="284400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</a:rPr>
              <a:t>Стратегия 2030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Цель и приоритеты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68939" y="496529"/>
            <a:ext cx="3475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sz="1200" b="1" i="1" dirty="0" smtClean="0">
                <a:solidFill>
                  <a:schemeClr val="bg1"/>
                </a:solidFill>
              </a:rPr>
              <a:t>Переход от </a:t>
            </a:r>
            <a:r>
              <a:rPr lang="ru-RU" sz="1200" b="1" i="1" dirty="0">
                <a:solidFill>
                  <a:schemeClr val="bg1"/>
                </a:solidFill>
              </a:rPr>
              <a:t>финансовой грамотности</a:t>
            </a:r>
            <a:br>
              <a:rPr lang="ru-RU" sz="1200" b="1" i="1" dirty="0">
                <a:solidFill>
                  <a:schemeClr val="bg1"/>
                </a:solidFill>
              </a:rPr>
            </a:br>
            <a:r>
              <a:rPr lang="ru-RU" sz="1200" b="1" i="1" dirty="0">
                <a:solidFill>
                  <a:schemeClr val="bg1"/>
                </a:solidFill>
              </a:rPr>
              <a:t>к финансовой культуре</a:t>
            </a:r>
            <a:br>
              <a:rPr lang="ru-RU" sz="1200" b="1" i="1" dirty="0">
                <a:solidFill>
                  <a:schemeClr val="bg1"/>
                </a:solidFill>
              </a:rPr>
            </a:br>
            <a:r>
              <a:rPr lang="ru-RU" sz="1200" b="1" i="1" dirty="0">
                <a:solidFill>
                  <a:schemeClr val="bg1"/>
                </a:solidFill>
              </a:rPr>
              <a:t>и финансовому благополучию</a:t>
            </a:r>
          </a:p>
        </p:txBody>
      </p:sp>
      <p:sp>
        <p:nvSpPr>
          <p:cNvPr id="40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08232" y="146717"/>
            <a:ext cx="435768" cy="273844"/>
          </a:xfrm>
          <a:prstGeom prst="rect">
            <a:avLst/>
          </a:prstGeom>
        </p:spPr>
        <p:txBody>
          <a:bodyPr/>
          <a:lstStyle/>
          <a:p>
            <a:pPr algn="r"/>
            <a:fld id="{2EC4EB27-9ADE-42C2-9A98-47F5822B2EE7}" type="slidenum">
              <a:rPr lang="ru-RU" sz="1200" b="1">
                <a:solidFill>
                  <a:schemeClr val="bg1"/>
                </a:solidFill>
                <a:ea typeface="+mj-ea"/>
                <a:cs typeface="Calibri" panose="020F0502020204030204" pitchFamily="34" charset="0"/>
              </a:rPr>
              <a:pPr algn="r"/>
              <a:t>2</a:t>
            </a:fld>
            <a:endParaRPr lang="ru-RU" sz="1200" b="1" dirty="0">
              <a:solidFill>
                <a:schemeClr val="bg1"/>
              </a:solidFill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6"/>
          <p:cNvSpPr>
            <a:spLocks noChangeArrowheads="1"/>
          </p:cNvSpPr>
          <p:nvPr/>
        </p:nvSpPr>
        <p:spPr bwMode="auto">
          <a:xfrm>
            <a:off x="2902888" y="1510557"/>
            <a:ext cx="3204000" cy="3204000"/>
          </a:xfrm>
          <a:prstGeom prst="ellipse">
            <a:avLst/>
          </a:prstGeom>
          <a:noFill/>
          <a:ln w="9">
            <a:solidFill>
              <a:srgbClr val="40937D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/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/>
          <a:lstStyle/>
          <a:p>
            <a:pPr algn="r"/>
            <a:fld id="{2EC4EB27-9ADE-42C2-9A98-47F5822B2EE7}" type="slidenum">
              <a:rPr lang="ru-RU" sz="1200" b="1">
                <a:solidFill>
                  <a:srgbClr val="0070C0"/>
                </a:solidFill>
                <a:ea typeface="+mj-ea"/>
                <a:cs typeface="Calibri" panose="020F0502020204030204" pitchFamily="34" charset="0"/>
              </a:rPr>
              <a:pPr algn="r"/>
              <a:t>3</a:t>
            </a:fld>
            <a:endParaRPr lang="ru-RU" sz="1200" b="1" dirty="0">
              <a:solidFill>
                <a:srgbClr val="0070C0"/>
              </a:solidFill>
              <a:ea typeface="+mj-ea"/>
              <a:cs typeface="Calibri" panose="020F050202020403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274DCB2-8396-440B-8DEB-9D558CD50A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118946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D8FE67C-F560-4CCE-BB09-335DC30915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1" y="283639"/>
            <a:ext cx="1106876" cy="277704"/>
          </a:xfrm>
          <a:prstGeom prst="rect">
            <a:avLst/>
          </a:prstGeom>
        </p:spPr>
      </p:pic>
      <p:sp>
        <p:nvSpPr>
          <p:cNvPr id="40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08232" y="146717"/>
            <a:ext cx="435768" cy="273844"/>
          </a:xfrm>
          <a:prstGeom prst="rect">
            <a:avLst/>
          </a:prstGeom>
        </p:spPr>
        <p:txBody>
          <a:bodyPr/>
          <a:lstStyle/>
          <a:p>
            <a:pPr algn="r"/>
            <a:fld id="{2EC4EB27-9ADE-42C2-9A98-47F5822B2EE7}" type="slidenum">
              <a:rPr lang="ru-RU" sz="1200" b="1">
                <a:solidFill>
                  <a:schemeClr val="bg1"/>
                </a:solidFill>
                <a:ea typeface="+mj-ea"/>
                <a:cs typeface="Calibri" panose="020F0502020204030204" pitchFamily="34" charset="0"/>
              </a:rPr>
              <a:pPr algn="r"/>
              <a:t>3</a:t>
            </a:fld>
            <a:endParaRPr lang="ru-RU" sz="1200" b="1" dirty="0">
              <a:solidFill>
                <a:schemeClr val="bg1"/>
              </a:solidFill>
              <a:ea typeface="+mj-ea"/>
              <a:cs typeface="Calibri" panose="020F0502020204030204" pitchFamily="34" charset="0"/>
            </a:endParaRPr>
          </a:p>
        </p:txBody>
      </p:sp>
      <p:sp>
        <p:nvSpPr>
          <p:cNvPr id="52" name="Oval 7"/>
          <p:cNvSpPr>
            <a:spLocks noChangeAspect="1" noChangeArrowheads="1"/>
          </p:cNvSpPr>
          <p:nvPr/>
        </p:nvSpPr>
        <p:spPr bwMode="auto">
          <a:xfrm>
            <a:off x="3131929" y="1704087"/>
            <a:ext cx="2745919" cy="2744940"/>
          </a:xfrm>
          <a:prstGeom prst="ellipse">
            <a:avLst/>
          </a:prstGeom>
          <a:solidFill>
            <a:srgbClr val="E9FAFD"/>
          </a:solidFill>
          <a:ln>
            <a:noFill/>
          </a:ln>
          <a:extLst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 dirty="0"/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3274809" y="1832140"/>
            <a:ext cx="2455200" cy="2455745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 b="1"/>
          </a:p>
        </p:txBody>
      </p:sp>
      <p:sp>
        <p:nvSpPr>
          <p:cNvPr id="67" name="Oval 10"/>
          <p:cNvSpPr>
            <a:spLocks noChangeAspect="1" noChangeArrowheads="1"/>
          </p:cNvSpPr>
          <p:nvPr/>
        </p:nvSpPr>
        <p:spPr bwMode="auto">
          <a:xfrm>
            <a:off x="5553145" y="4190300"/>
            <a:ext cx="143610" cy="14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8" name="TextBox 19"/>
          <p:cNvSpPr>
            <a:spLocks noChangeArrowheads="1"/>
          </p:cNvSpPr>
          <p:nvPr/>
        </p:nvSpPr>
        <p:spPr bwMode="auto">
          <a:xfrm>
            <a:off x="5906208" y="1666581"/>
            <a:ext cx="25269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200" spc="-30" dirty="0">
                <a:latin typeface="+mn-lt"/>
                <a:ea typeface="Open Sans" pitchFamily="2" charset="0"/>
                <a:cs typeface="Open Sans" pitchFamily="2" charset="0"/>
                <a:sym typeface="微软雅黑" panose="020B0503020204020204" pitchFamily="34" charset="-122"/>
              </a:rPr>
              <a:t>Знание себя как личности </a:t>
            </a:r>
            <a:endParaRPr lang="ru-RU" altLang="zh-CN" sz="1200" spc="-30" dirty="0">
              <a:latin typeface="+mn-lt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0" name="TextBox 19"/>
          <p:cNvSpPr>
            <a:spLocks noChangeArrowheads="1"/>
          </p:cNvSpPr>
          <p:nvPr/>
        </p:nvSpPr>
        <p:spPr bwMode="auto">
          <a:xfrm>
            <a:off x="6412028" y="2350253"/>
            <a:ext cx="41869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200" spc="-30" dirty="0">
                <a:latin typeface="+mn-lt"/>
                <a:ea typeface="Open Sans" pitchFamily="2" charset="0"/>
                <a:cs typeface="Open Sans" pitchFamily="2" charset="0"/>
                <a:sym typeface="微软雅黑" panose="020B0503020204020204" pitchFamily="34" charset="-122"/>
              </a:rPr>
              <a:t>Самомотивация</a:t>
            </a:r>
            <a:endParaRPr lang="ru-RU" altLang="zh-CN" sz="1200" spc="-30" dirty="0">
              <a:latin typeface="+mn-lt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1" name="TextBox 19"/>
          <p:cNvSpPr>
            <a:spLocks noChangeArrowheads="1"/>
          </p:cNvSpPr>
          <p:nvPr/>
        </p:nvSpPr>
        <p:spPr bwMode="auto">
          <a:xfrm>
            <a:off x="6412027" y="3212614"/>
            <a:ext cx="41869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200" spc="-30" dirty="0">
                <a:latin typeface="+mn-lt"/>
                <a:ea typeface="Open Sans" pitchFamily="2" charset="0"/>
                <a:cs typeface="Open Sans" pitchFamily="2" charset="0"/>
                <a:sym typeface="微软雅黑" panose="020B0503020204020204" pitchFamily="34" charset="-122"/>
              </a:rPr>
              <a:t>Наличие личного опыта и знаний </a:t>
            </a:r>
            <a:endParaRPr lang="ru-RU" altLang="zh-CN" sz="1200" spc="-30" dirty="0">
              <a:latin typeface="+mn-lt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3" name="TextBox 19"/>
          <p:cNvSpPr>
            <a:spLocks noChangeArrowheads="1"/>
          </p:cNvSpPr>
          <p:nvPr/>
        </p:nvSpPr>
        <p:spPr bwMode="auto">
          <a:xfrm>
            <a:off x="5930422" y="4025824"/>
            <a:ext cx="4186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200" spc="-30" dirty="0">
                <a:latin typeface="+mn-lt"/>
                <a:ea typeface="Open Sans" pitchFamily="2" charset="0"/>
                <a:cs typeface="Open Sans" pitchFamily="2" charset="0"/>
                <a:sym typeface="微软雅黑" panose="020B0503020204020204" pitchFamily="34" charset="-122"/>
              </a:rPr>
              <a:t>Практическое использование полученных </a:t>
            </a:r>
            <a:r>
              <a:rPr lang="ru-RU" altLang="zh-CN" sz="1200" spc="-30" dirty="0" smtClean="0">
                <a:latin typeface="+mn-lt"/>
                <a:ea typeface="Open Sans" pitchFamily="2" charset="0"/>
                <a:cs typeface="Open Sans" pitchFamily="2" charset="0"/>
                <a:sym typeface="微软雅黑" panose="020B0503020204020204" pitchFamily="34" charset="-122"/>
              </a:rPr>
              <a:t>       </a:t>
            </a:r>
          </a:p>
          <a:p>
            <a:pPr eaLnBrk="1" hangingPunct="1"/>
            <a:r>
              <a:rPr lang="ru-RU" altLang="zh-CN" sz="1200" spc="-30" dirty="0" smtClean="0">
                <a:latin typeface="+mn-lt"/>
                <a:ea typeface="Open Sans" pitchFamily="2" charset="0"/>
                <a:cs typeface="Open Sans" pitchFamily="2" charset="0"/>
                <a:sym typeface="微软雅黑" panose="020B0503020204020204" pitchFamily="34" charset="-122"/>
              </a:rPr>
              <a:t>при обучении знаний </a:t>
            </a:r>
            <a:endParaRPr lang="ru-RU" altLang="zh-CN" sz="1200" spc="-30" dirty="0">
              <a:latin typeface="+mn-lt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2796745" y="3981887"/>
            <a:ext cx="612000" cy="612000"/>
          </a:xfrm>
          <a:prstGeom prst="smileyFace">
            <a:avLst/>
          </a:prstGeom>
          <a:noFill/>
          <a:ln w="222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Заголовок 49">
            <a:extLst>
              <a:ext uri="{FF2B5EF4-FFF2-40B4-BE49-F238E27FC236}">
                <a16:creationId xmlns:a16="http://schemas.microsoft.com/office/drawing/2014/main" id="{5969F166-5A76-4AA8-A4FA-3C288DD77748}"/>
              </a:ext>
            </a:extLst>
          </p:cNvPr>
          <p:cNvSpPr txBox="1">
            <a:spLocks/>
          </p:cNvSpPr>
          <p:nvPr/>
        </p:nvSpPr>
        <p:spPr>
          <a:xfrm>
            <a:off x="1753467" y="283639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</a:rPr>
              <a:t>Андрагогика </a:t>
            </a:r>
          </a:p>
          <a:p>
            <a:r>
              <a:rPr lang="ru-RU" sz="1600" dirty="0">
                <a:solidFill>
                  <a:schemeClr val="bg1"/>
                </a:solidFill>
              </a:rPr>
              <a:t>ф</a:t>
            </a:r>
            <a:r>
              <a:rPr lang="ru-RU" sz="1600" dirty="0" smtClean="0">
                <a:solidFill>
                  <a:schemeClr val="bg1"/>
                </a:solidFill>
              </a:rPr>
              <a:t>инансовой грамотности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6" name="Oval 10"/>
          <p:cNvSpPr>
            <a:spLocks noChangeAspect="1" noChangeArrowheads="1"/>
          </p:cNvSpPr>
          <p:nvPr/>
        </p:nvSpPr>
        <p:spPr bwMode="auto">
          <a:xfrm>
            <a:off x="6020728" y="3284170"/>
            <a:ext cx="143610" cy="14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Oval 10"/>
          <p:cNvSpPr>
            <a:spLocks noChangeAspect="1" noChangeArrowheads="1"/>
          </p:cNvSpPr>
          <p:nvPr/>
        </p:nvSpPr>
        <p:spPr bwMode="auto">
          <a:xfrm>
            <a:off x="5922056" y="2446817"/>
            <a:ext cx="143610" cy="14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Oval 10"/>
          <p:cNvSpPr>
            <a:spLocks noChangeAspect="1" noChangeArrowheads="1"/>
          </p:cNvSpPr>
          <p:nvPr/>
        </p:nvSpPr>
        <p:spPr bwMode="auto">
          <a:xfrm>
            <a:off x="5335431" y="1725353"/>
            <a:ext cx="143610" cy="14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Oval 10"/>
          <p:cNvSpPr>
            <a:spLocks noChangeAspect="1" noChangeArrowheads="1"/>
          </p:cNvSpPr>
          <p:nvPr/>
        </p:nvSpPr>
        <p:spPr bwMode="auto">
          <a:xfrm>
            <a:off x="3526244" y="1726701"/>
            <a:ext cx="143610" cy="144000"/>
          </a:xfrm>
          <a:prstGeom prst="ellipse">
            <a:avLst/>
          </a:prstGeom>
          <a:solidFill>
            <a:srgbClr val="E88862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Oval 10"/>
          <p:cNvSpPr>
            <a:spLocks noChangeAspect="1" noChangeArrowheads="1"/>
          </p:cNvSpPr>
          <p:nvPr/>
        </p:nvSpPr>
        <p:spPr bwMode="auto">
          <a:xfrm>
            <a:off x="2945603" y="2446817"/>
            <a:ext cx="143611" cy="144000"/>
          </a:xfrm>
          <a:prstGeom prst="ellipse">
            <a:avLst/>
          </a:prstGeom>
          <a:solidFill>
            <a:srgbClr val="E88862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" name="Oval 10"/>
          <p:cNvSpPr>
            <a:spLocks noChangeAspect="1" noChangeArrowheads="1"/>
          </p:cNvSpPr>
          <p:nvPr/>
        </p:nvSpPr>
        <p:spPr bwMode="auto">
          <a:xfrm>
            <a:off x="2843310" y="3284170"/>
            <a:ext cx="143610" cy="144000"/>
          </a:xfrm>
          <a:prstGeom prst="ellipse">
            <a:avLst/>
          </a:prstGeom>
          <a:solidFill>
            <a:srgbClr val="E88862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Oval 10"/>
          <p:cNvSpPr>
            <a:spLocks noChangeAspect="1" noChangeArrowheads="1"/>
          </p:cNvSpPr>
          <p:nvPr/>
        </p:nvSpPr>
        <p:spPr bwMode="auto">
          <a:xfrm>
            <a:off x="3316066" y="4194632"/>
            <a:ext cx="143610" cy="144000"/>
          </a:xfrm>
          <a:prstGeom prst="ellipse">
            <a:avLst/>
          </a:prstGeom>
          <a:solidFill>
            <a:srgbClr val="E88862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6" name="TextBox 19"/>
          <p:cNvSpPr>
            <a:spLocks noChangeArrowheads="1"/>
          </p:cNvSpPr>
          <p:nvPr/>
        </p:nvSpPr>
        <p:spPr bwMode="auto">
          <a:xfrm>
            <a:off x="1576381" y="1658854"/>
            <a:ext cx="41869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200" spc="-30" dirty="0" smtClean="0">
                <a:latin typeface="+mn-lt"/>
                <a:ea typeface="Open Sans" pitchFamily="2" charset="0"/>
                <a:cs typeface="Open Sans" pitchFamily="2" charset="0"/>
                <a:sym typeface="微软雅黑" panose="020B0503020204020204" pitchFamily="34" charset="-122"/>
              </a:rPr>
              <a:t>Нехватка времени </a:t>
            </a:r>
            <a:endParaRPr lang="ru-RU" altLang="zh-CN" sz="1200" spc="-30" dirty="0">
              <a:latin typeface="+mn-lt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7" name="TextBox 19"/>
          <p:cNvSpPr>
            <a:spLocks noChangeArrowheads="1"/>
          </p:cNvSpPr>
          <p:nvPr/>
        </p:nvSpPr>
        <p:spPr bwMode="auto">
          <a:xfrm>
            <a:off x="358455" y="2209631"/>
            <a:ext cx="45062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200" spc="-30" dirty="0" smtClean="0">
                <a:latin typeface="+mn-lt"/>
                <a:ea typeface="Open Sans" pitchFamily="2" charset="0"/>
                <a:cs typeface="Open Sans" pitchFamily="2" charset="0"/>
                <a:sym typeface="微软雅黑" panose="020B0503020204020204" pitchFamily="34" charset="-122"/>
              </a:rPr>
              <a:t>Психологические барьеры </a:t>
            </a:r>
          </a:p>
          <a:p>
            <a:pPr eaLnBrk="1" hangingPunct="1"/>
            <a:r>
              <a:rPr lang="ru-RU" altLang="zh-CN" sz="1200" spc="-30" dirty="0" smtClean="0">
                <a:latin typeface="+mn-lt"/>
                <a:ea typeface="Open Sans" pitchFamily="2" charset="0"/>
                <a:cs typeface="Open Sans" pitchFamily="2" charset="0"/>
                <a:sym typeface="微软雅黑" panose="020B0503020204020204" pitchFamily="34" charset="-122"/>
              </a:rPr>
              <a:t>восприятия новой информации</a:t>
            </a:r>
          </a:p>
        </p:txBody>
      </p:sp>
      <p:sp>
        <p:nvSpPr>
          <p:cNvPr id="58" name="TextBox 19"/>
          <p:cNvSpPr>
            <a:spLocks noChangeArrowheads="1"/>
          </p:cNvSpPr>
          <p:nvPr/>
        </p:nvSpPr>
        <p:spPr bwMode="auto">
          <a:xfrm>
            <a:off x="510746" y="3120280"/>
            <a:ext cx="45062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200" spc="-30" dirty="0" smtClean="0">
                <a:latin typeface="+mn-lt"/>
                <a:ea typeface="Open Sans" pitchFamily="2" charset="0"/>
                <a:cs typeface="Open Sans" pitchFamily="2" charset="0"/>
                <a:sym typeface="微软雅黑" panose="020B0503020204020204" pitchFamily="34" charset="-122"/>
              </a:rPr>
              <a:t>Устаревание личного опыта</a:t>
            </a:r>
          </a:p>
          <a:p>
            <a:pPr eaLnBrk="1" hangingPunct="1"/>
            <a:r>
              <a:rPr lang="ru-RU" altLang="zh-CN" sz="1200" spc="-30" dirty="0" smtClean="0">
                <a:latin typeface="+mn-lt"/>
                <a:ea typeface="Open Sans" pitchFamily="2" charset="0"/>
                <a:cs typeface="Open Sans" pitchFamily="2" charset="0"/>
                <a:sym typeface="微软雅黑" panose="020B0503020204020204" pitchFamily="34" charset="-122"/>
              </a:rPr>
              <a:t>и знаний </a:t>
            </a:r>
          </a:p>
        </p:txBody>
      </p:sp>
      <p:sp>
        <p:nvSpPr>
          <p:cNvPr id="59" name="TextBox 19"/>
          <p:cNvSpPr>
            <a:spLocks noChangeArrowheads="1"/>
          </p:cNvSpPr>
          <p:nvPr/>
        </p:nvSpPr>
        <p:spPr bwMode="auto">
          <a:xfrm>
            <a:off x="636811" y="3994523"/>
            <a:ext cx="45062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200" spc="-30" dirty="0" smtClean="0">
                <a:latin typeface="+mn-lt"/>
                <a:ea typeface="Open Sans" pitchFamily="2" charset="0"/>
                <a:cs typeface="Open Sans" pitchFamily="2" charset="0"/>
                <a:sym typeface="微软雅黑" panose="020B0503020204020204" pitchFamily="34" charset="-122"/>
              </a:rPr>
              <a:t>С возрастом снижается </a:t>
            </a:r>
          </a:p>
          <a:p>
            <a:pPr eaLnBrk="1" hangingPunct="1"/>
            <a:r>
              <a:rPr lang="ru-RU" altLang="zh-CN" sz="1200" spc="-30" dirty="0" smtClean="0">
                <a:latin typeface="+mn-lt"/>
                <a:ea typeface="Open Sans" pitchFamily="2" charset="0"/>
                <a:cs typeface="Open Sans" pitchFamily="2" charset="0"/>
                <a:sym typeface="微软雅黑" panose="020B0503020204020204" pitchFamily="34" charset="-122"/>
              </a:rPr>
              <a:t>продуктивность психологических </a:t>
            </a:r>
          </a:p>
          <a:p>
            <a:pPr eaLnBrk="1" hangingPunct="1"/>
            <a:r>
              <a:rPr lang="ru-RU" altLang="zh-CN" sz="1200" spc="-30" dirty="0" smtClean="0">
                <a:latin typeface="+mn-lt"/>
                <a:ea typeface="Open Sans" pitchFamily="2" charset="0"/>
                <a:cs typeface="Open Sans" pitchFamily="2" charset="0"/>
                <a:sym typeface="微软雅黑" panose="020B0503020204020204" pitchFamily="34" charset="-122"/>
              </a:rPr>
              <a:t>процессов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630407" y="655670"/>
            <a:ext cx="3475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Нельзя человека научить на всю жизнь, </a:t>
            </a:r>
          </a:p>
          <a:p>
            <a:r>
              <a:rPr lang="ru-RU" sz="1200" b="1" i="1" dirty="0" smtClean="0">
                <a:solidFill>
                  <a:schemeClr val="bg1"/>
                </a:solidFill>
              </a:rPr>
              <a:t>его надо </a:t>
            </a:r>
            <a:r>
              <a:rPr lang="ru-RU" sz="1200" b="1" i="1" dirty="0">
                <a:solidFill>
                  <a:schemeClr val="bg1"/>
                </a:solidFill>
              </a:rPr>
              <a:t>научить учиться всю жизнь</a:t>
            </a:r>
          </a:p>
        </p:txBody>
      </p:sp>
    </p:spTree>
    <p:extLst>
      <p:ext uri="{BB962C8B-B14F-4D97-AF65-F5344CB8AC3E}">
        <p14:creationId xmlns:p14="http://schemas.microsoft.com/office/powerpoint/2010/main" val="38146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274DCB2-8396-440B-8DEB-9D558CD50A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622"/>
            <a:ext cx="9144000" cy="1189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D8FE67C-F560-4CCE-BB09-335DC30915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1" y="283639"/>
            <a:ext cx="1106876" cy="277704"/>
          </a:xfrm>
          <a:prstGeom prst="rect">
            <a:avLst/>
          </a:prstGeom>
        </p:spPr>
      </p:pic>
      <p:sp>
        <p:nvSpPr>
          <p:cNvPr id="2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08232" y="147600"/>
            <a:ext cx="435768" cy="273844"/>
          </a:xfrm>
          <a:prstGeom prst="rect">
            <a:avLst/>
          </a:prstGeom>
        </p:spPr>
        <p:txBody>
          <a:bodyPr/>
          <a:lstStyle/>
          <a:p>
            <a:pPr algn="r"/>
            <a:fld id="{2EC4EB27-9ADE-42C2-9A98-47F5822B2EE7}" type="slidenum">
              <a:rPr lang="ru-RU" sz="1200" b="1">
                <a:solidFill>
                  <a:schemeClr val="bg1"/>
                </a:solidFill>
                <a:ea typeface="+mj-ea"/>
                <a:cs typeface="Calibri" panose="020F0502020204030204" pitchFamily="34" charset="0"/>
              </a:rPr>
              <a:pPr algn="r"/>
              <a:t>4</a:t>
            </a:fld>
            <a:endParaRPr lang="ru-RU" sz="1200" b="1" dirty="0">
              <a:solidFill>
                <a:schemeClr val="bg1"/>
              </a:solidFill>
              <a:ea typeface="+mj-ea"/>
              <a:cs typeface="Calibri" panose="020F0502020204030204" pitchFamily="34" charset="0"/>
            </a:endParaRPr>
          </a:p>
        </p:txBody>
      </p:sp>
      <p:sp>
        <p:nvSpPr>
          <p:cNvPr id="23" name="Content Placeholder 28">
            <a:extLst>
              <a:ext uri="{FF2B5EF4-FFF2-40B4-BE49-F238E27FC236}">
                <a16:creationId xmlns:a16="http://schemas.microsoft.com/office/drawing/2014/main" id="{4147E331-8A48-43F5-8360-AF8B73319995}"/>
              </a:ext>
            </a:extLst>
          </p:cNvPr>
          <p:cNvSpPr txBox="1">
            <a:spLocks/>
          </p:cNvSpPr>
          <p:nvPr/>
        </p:nvSpPr>
        <p:spPr>
          <a:xfrm>
            <a:off x="5677066" y="661887"/>
            <a:ext cx="3301801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r>
              <a:rPr lang="ru-RU" sz="1200" b="1" i="1" dirty="0" smtClean="0">
                <a:solidFill>
                  <a:schemeClr val="bg1"/>
                </a:solidFill>
              </a:rPr>
              <a:t>Чем </a:t>
            </a:r>
            <a:r>
              <a:rPr lang="ru-RU" sz="1200" b="1" i="1" dirty="0">
                <a:solidFill>
                  <a:schemeClr val="bg1"/>
                </a:solidFill>
              </a:rPr>
              <a:t>увереннее люди в завтрашнем дне, тем эффективнее они </a:t>
            </a:r>
            <a:r>
              <a:rPr lang="ru-RU" sz="1200" b="1" i="1" dirty="0" smtClean="0">
                <a:solidFill>
                  <a:schemeClr val="bg1"/>
                </a:solidFill>
              </a:rPr>
              <a:t>работают</a:t>
            </a:r>
            <a:endParaRPr lang="ru-RU" sz="1200" b="1" i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7" name="Content Placeholder 28">
            <a:extLst>
              <a:ext uri="{FF2B5EF4-FFF2-40B4-BE49-F238E27FC236}">
                <a16:creationId xmlns:a16="http://schemas.microsoft.com/office/drawing/2014/main" id="{DDF1C6C2-953E-4963-B21B-D0C7D4AD7BC7}"/>
              </a:ext>
            </a:extLst>
          </p:cNvPr>
          <p:cNvSpPr txBox="1">
            <a:spLocks/>
          </p:cNvSpPr>
          <p:nvPr/>
        </p:nvSpPr>
        <p:spPr>
          <a:xfrm>
            <a:off x="4489519" y="1990399"/>
            <a:ext cx="4872921" cy="10310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r>
              <a:rPr lang="ru-RU" sz="1200" dirty="0" smtClean="0"/>
              <a:t>Цикл вебинаров по финансовой грамотности для взрослых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endParaRPr lang="ru-RU" sz="7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r>
              <a:rPr lang="ru-RU" sz="1200" dirty="0" smtClean="0"/>
              <a:t>Осенняя сессия: с 3 октября по 13 декабря 2024 года </a:t>
            </a: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endParaRPr lang="ru-RU" sz="12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endParaRPr lang="ru-RU" sz="11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r>
              <a:rPr lang="ru-RU" sz="1100" dirty="0" smtClean="0"/>
              <a:t> </a:t>
            </a:r>
            <a:endParaRPr lang="ru-RU" sz="1100" i="1" dirty="0"/>
          </a:p>
        </p:txBody>
      </p:sp>
      <p:sp>
        <p:nvSpPr>
          <p:cNvPr id="19" name="Content Placeholder 28">
            <a:extLst>
              <a:ext uri="{FF2B5EF4-FFF2-40B4-BE49-F238E27FC236}">
                <a16:creationId xmlns:a16="http://schemas.microsoft.com/office/drawing/2014/main" id="{DDF1C6C2-953E-4963-B21B-D0C7D4AD7BC7}"/>
              </a:ext>
            </a:extLst>
          </p:cNvPr>
          <p:cNvSpPr txBox="1">
            <a:spLocks/>
          </p:cNvSpPr>
          <p:nvPr/>
        </p:nvSpPr>
        <p:spPr>
          <a:xfrm>
            <a:off x="3666466" y="2264052"/>
            <a:ext cx="4872921" cy="106182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endParaRPr lang="ru-RU" sz="12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endParaRPr lang="ru-RU" sz="11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endParaRPr lang="ru-RU" sz="11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r>
              <a:rPr lang="ru-RU" sz="1100" dirty="0" smtClean="0"/>
              <a:t> </a:t>
            </a:r>
            <a:endParaRPr lang="ru-RU" sz="1100" i="1" dirty="0"/>
          </a:p>
        </p:txBody>
      </p:sp>
      <p:sp>
        <p:nvSpPr>
          <p:cNvPr id="20" name="Content Placeholder 28">
            <a:extLst>
              <a:ext uri="{FF2B5EF4-FFF2-40B4-BE49-F238E27FC236}">
                <a16:creationId xmlns:a16="http://schemas.microsoft.com/office/drawing/2014/main" id="{DDF1C6C2-953E-4963-B21B-D0C7D4AD7BC7}"/>
              </a:ext>
            </a:extLst>
          </p:cNvPr>
          <p:cNvSpPr txBox="1">
            <a:spLocks/>
          </p:cNvSpPr>
          <p:nvPr/>
        </p:nvSpPr>
        <p:spPr>
          <a:xfrm>
            <a:off x="4489519" y="2565917"/>
            <a:ext cx="4246421" cy="235449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</a:pPr>
            <a:r>
              <a:rPr lang="ru-RU" sz="1200" dirty="0" smtClean="0"/>
              <a:t>Вы сможете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</a:pPr>
            <a:endParaRPr lang="ru-RU" sz="600" dirty="0" smtClean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200" dirty="0" smtClean="0"/>
              <a:t>познакомиться с основными понятиями финансовой грамотности и алгоритмами достижения финансовых целей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ru-RU" sz="6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200" dirty="0" smtClean="0"/>
              <a:t>рассмотреть принципы управления личными финансами, безопасного использования инструментов кредитования и инвестирования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ru-RU" sz="7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200" dirty="0" smtClean="0"/>
              <a:t>узнать, как инвестиции могут помочь в достижении финансовых целей, разобраться в нюансах инвестиционных продуктов  </a:t>
            </a:r>
            <a:endParaRPr lang="ru-RU" sz="11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r>
              <a:rPr lang="ru-RU" sz="1100" dirty="0" smtClean="0"/>
              <a:t> </a:t>
            </a:r>
            <a:endParaRPr lang="ru-RU" sz="1100" i="1" dirty="0"/>
          </a:p>
        </p:txBody>
      </p:sp>
      <p:sp>
        <p:nvSpPr>
          <p:cNvPr id="21" name="Content Placeholder 28">
            <a:extLst>
              <a:ext uri="{FF2B5EF4-FFF2-40B4-BE49-F238E27FC236}">
                <a16:creationId xmlns:a16="http://schemas.microsoft.com/office/drawing/2014/main" id="{4147E331-8A48-43F5-8360-AF8B73319995}"/>
              </a:ext>
            </a:extLst>
          </p:cNvPr>
          <p:cNvSpPr txBox="1">
            <a:spLocks/>
          </p:cNvSpPr>
          <p:nvPr/>
        </p:nvSpPr>
        <p:spPr>
          <a:xfrm>
            <a:off x="1430727" y="1292443"/>
            <a:ext cx="6549958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r>
              <a:rPr lang="ru-RU" sz="1800" b="1" spc="-30" dirty="0">
                <a:solidFill>
                  <a:schemeClr val="accent1"/>
                </a:solidFill>
                <a:latin typeface="+mn-lt"/>
                <a:cs typeface="+mn-cs"/>
              </a:rPr>
              <a:t>«Финансовый навигатор» (</a:t>
            </a:r>
            <a:r>
              <a:rPr lang="en-US" sz="1800" b="1" spc="-30" dirty="0">
                <a:solidFill>
                  <a:schemeClr val="accent1"/>
                </a:solidFill>
                <a:latin typeface="+mn-lt"/>
                <a:cs typeface="+mn-cs"/>
              </a:rPr>
              <a:t>investor.dni-fg.ru</a:t>
            </a:r>
            <a:r>
              <a:rPr lang="ru-RU" sz="1800" b="1" spc="-30" dirty="0">
                <a:solidFill>
                  <a:schemeClr val="accent1"/>
                </a:solidFill>
                <a:latin typeface="+mn-lt"/>
                <a:cs typeface="+mn-cs"/>
              </a:rPr>
              <a:t>)</a:t>
            </a:r>
          </a:p>
        </p:txBody>
      </p:sp>
      <p:pic>
        <p:nvPicPr>
          <p:cNvPr id="26" name="原创设计师QQ598969553          _5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73" y="1990399"/>
            <a:ext cx="2623504" cy="218759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l="7094" t="9122" r="50820" b="47873"/>
          <a:stretch/>
        </p:blipFill>
        <p:spPr bwMode="auto">
          <a:xfrm>
            <a:off x="688298" y="2082929"/>
            <a:ext cx="2442829" cy="140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78" y="3486929"/>
            <a:ext cx="1167867" cy="1167867"/>
          </a:xfrm>
          <a:prstGeom prst="rect">
            <a:avLst/>
          </a:prstGeom>
        </p:spPr>
      </p:pic>
      <p:sp>
        <p:nvSpPr>
          <p:cNvPr id="29" name="Заголовок 49">
            <a:extLst>
              <a:ext uri="{FF2B5EF4-FFF2-40B4-BE49-F238E27FC236}">
                <a16:creationId xmlns:a16="http://schemas.microsoft.com/office/drawing/2014/main" id="{5969F166-5A76-4AA8-A4FA-3C288DD7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84400"/>
            <a:ext cx="6118946" cy="426244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r>
              <a:rPr lang="ru-RU" sz="1600" dirty="0">
                <a:solidFill>
                  <a:schemeClr val="bg1"/>
                </a:solidFill>
              </a:rPr>
              <a:t>Проекты Банка России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по </a:t>
            </a:r>
            <a:r>
              <a:rPr lang="ru-RU" sz="1600" dirty="0">
                <a:solidFill>
                  <a:schemeClr val="bg1"/>
                </a:solidFill>
              </a:rPr>
              <a:t>финансовой грамотности </a:t>
            </a:r>
          </a:p>
        </p:txBody>
      </p:sp>
    </p:spTree>
    <p:extLst>
      <p:ext uri="{BB962C8B-B14F-4D97-AF65-F5344CB8AC3E}">
        <p14:creationId xmlns:p14="http://schemas.microsoft.com/office/powerpoint/2010/main" val="4491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274DCB2-8396-440B-8DEB-9D558CD50A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622"/>
            <a:ext cx="9144000" cy="1189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D8FE67C-F560-4CCE-BB09-335DC30915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1" y="283639"/>
            <a:ext cx="1106876" cy="277704"/>
          </a:xfrm>
          <a:prstGeom prst="rect">
            <a:avLst/>
          </a:prstGeom>
        </p:spPr>
      </p:pic>
      <p:sp>
        <p:nvSpPr>
          <p:cNvPr id="50" name="Заголовок 49">
            <a:extLst>
              <a:ext uri="{FF2B5EF4-FFF2-40B4-BE49-F238E27FC236}">
                <a16:creationId xmlns:a16="http://schemas.microsoft.com/office/drawing/2014/main" id="{5969F166-5A76-4AA8-A4FA-3C288DD7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200" y="284400"/>
            <a:ext cx="3351319" cy="426244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r>
              <a:rPr lang="ru-RU" sz="1600" dirty="0">
                <a:solidFill>
                  <a:schemeClr val="bg1"/>
                </a:solidFill>
              </a:rPr>
              <a:t>Проекты Банка России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по </a:t>
            </a:r>
            <a:r>
              <a:rPr lang="ru-RU" sz="1600" dirty="0">
                <a:solidFill>
                  <a:schemeClr val="bg1"/>
                </a:solidFill>
              </a:rPr>
              <a:t>финансовой грамотности </a:t>
            </a: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08232" y="147600"/>
            <a:ext cx="435768" cy="273844"/>
          </a:xfrm>
          <a:prstGeom prst="rect">
            <a:avLst/>
          </a:prstGeom>
        </p:spPr>
        <p:txBody>
          <a:bodyPr/>
          <a:lstStyle/>
          <a:p>
            <a:pPr algn="r"/>
            <a:fld id="{2EC4EB27-9ADE-42C2-9A98-47F5822B2EE7}" type="slidenum">
              <a:rPr lang="ru-RU" sz="1200" b="1">
                <a:solidFill>
                  <a:schemeClr val="bg1"/>
                </a:solidFill>
                <a:ea typeface="+mj-ea"/>
                <a:cs typeface="Calibri" panose="020F0502020204030204" pitchFamily="34" charset="0"/>
              </a:rPr>
              <a:pPr algn="r"/>
              <a:t>5</a:t>
            </a:fld>
            <a:endParaRPr lang="ru-RU" sz="1200" b="1" dirty="0">
              <a:solidFill>
                <a:schemeClr val="bg1"/>
              </a:solidFill>
              <a:ea typeface="+mj-ea"/>
              <a:cs typeface="Calibri" panose="020F0502020204030204" pitchFamily="34" charset="0"/>
            </a:endParaRPr>
          </a:p>
        </p:txBody>
      </p:sp>
      <p:sp>
        <p:nvSpPr>
          <p:cNvPr id="23" name="Content Placeholder 28">
            <a:extLst>
              <a:ext uri="{FF2B5EF4-FFF2-40B4-BE49-F238E27FC236}">
                <a16:creationId xmlns:a16="http://schemas.microsoft.com/office/drawing/2014/main" id="{4147E331-8A48-43F5-8360-AF8B73319995}"/>
              </a:ext>
            </a:extLst>
          </p:cNvPr>
          <p:cNvSpPr txBox="1">
            <a:spLocks/>
          </p:cNvSpPr>
          <p:nvPr/>
        </p:nvSpPr>
        <p:spPr>
          <a:xfrm>
            <a:off x="5677066" y="661887"/>
            <a:ext cx="3301801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r>
              <a:rPr lang="ru-RU" sz="1200" b="1" i="1" dirty="0" smtClean="0">
                <a:solidFill>
                  <a:schemeClr val="bg1"/>
                </a:solidFill>
              </a:rPr>
              <a:t>Чем </a:t>
            </a:r>
            <a:r>
              <a:rPr lang="ru-RU" sz="1200" b="1" i="1" dirty="0">
                <a:solidFill>
                  <a:schemeClr val="bg1"/>
                </a:solidFill>
              </a:rPr>
              <a:t>увереннее люди в завтрашнем дне, тем эффективнее они </a:t>
            </a:r>
            <a:r>
              <a:rPr lang="ru-RU" sz="1200" b="1" i="1" dirty="0" smtClean="0">
                <a:solidFill>
                  <a:schemeClr val="bg1"/>
                </a:solidFill>
              </a:rPr>
              <a:t>работают</a:t>
            </a:r>
            <a:endParaRPr lang="ru-RU" sz="1200" b="1" i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9" name="Content Placeholder 28">
            <a:extLst>
              <a:ext uri="{FF2B5EF4-FFF2-40B4-BE49-F238E27FC236}">
                <a16:creationId xmlns:a16="http://schemas.microsoft.com/office/drawing/2014/main" id="{DDF1C6C2-953E-4963-B21B-D0C7D4AD7BC7}"/>
              </a:ext>
            </a:extLst>
          </p:cNvPr>
          <p:cNvSpPr txBox="1">
            <a:spLocks/>
          </p:cNvSpPr>
          <p:nvPr/>
        </p:nvSpPr>
        <p:spPr>
          <a:xfrm>
            <a:off x="3666466" y="2264052"/>
            <a:ext cx="4872921" cy="106182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endParaRPr lang="ru-RU" sz="12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endParaRPr lang="ru-RU" sz="11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endParaRPr lang="ru-RU" sz="11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r>
              <a:rPr lang="ru-RU" sz="1100" dirty="0" smtClean="0"/>
              <a:t> </a:t>
            </a:r>
            <a:endParaRPr lang="ru-RU" sz="1100" i="1" dirty="0"/>
          </a:p>
        </p:txBody>
      </p:sp>
      <p:sp>
        <p:nvSpPr>
          <p:cNvPr id="21" name="Content Placeholder 28">
            <a:extLst>
              <a:ext uri="{FF2B5EF4-FFF2-40B4-BE49-F238E27FC236}">
                <a16:creationId xmlns:a16="http://schemas.microsoft.com/office/drawing/2014/main" id="{4147E331-8A48-43F5-8360-AF8B73319995}"/>
              </a:ext>
            </a:extLst>
          </p:cNvPr>
          <p:cNvSpPr txBox="1">
            <a:spLocks/>
          </p:cNvSpPr>
          <p:nvPr/>
        </p:nvSpPr>
        <p:spPr>
          <a:xfrm>
            <a:off x="1430727" y="1292443"/>
            <a:ext cx="6549958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r>
              <a:rPr lang="ru-RU" sz="1800" b="1" spc="-30" dirty="0">
                <a:solidFill>
                  <a:schemeClr val="accent1"/>
                </a:solidFill>
                <a:latin typeface="+mn-lt"/>
                <a:cs typeface="+mn-cs"/>
              </a:rPr>
              <a:t>«Тьюторы на </a:t>
            </a:r>
            <a:r>
              <a:rPr lang="ru-RU" sz="1800" b="1" spc="-30" dirty="0" smtClean="0">
                <a:solidFill>
                  <a:schemeClr val="accent1"/>
                </a:solidFill>
                <a:latin typeface="+mn-lt"/>
                <a:cs typeface="+mn-cs"/>
              </a:rPr>
              <a:t>предприятии 2.0» </a:t>
            </a:r>
            <a:endParaRPr lang="en-US" sz="1800" b="1" spc="-3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3" name="Content Placeholder 28">
            <a:extLst>
              <a:ext uri="{FF2B5EF4-FFF2-40B4-BE49-F238E27FC236}">
                <a16:creationId xmlns:a16="http://schemas.microsoft.com/office/drawing/2014/main" id="{DDF1C6C2-953E-4963-B21B-D0C7D4AD7BC7}"/>
              </a:ext>
            </a:extLst>
          </p:cNvPr>
          <p:cNvSpPr txBox="1">
            <a:spLocks/>
          </p:cNvSpPr>
          <p:nvPr/>
        </p:nvSpPr>
        <p:spPr>
          <a:xfrm>
            <a:off x="509278" y="1730042"/>
            <a:ext cx="4242831" cy="89255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r>
              <a:rPr lang="ru-RU" sz="1200" dirty="0"/>
              <a:t>Обучение представителей предприятий и организаций </a:t>
            </a:r>
            <a:endParaRPr lang="ru-RU" sz="12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r>
              <a:rPr lang="ru-RU" sz="1200" dirty="0" smtClean="0"/>
              <a:t>финансовой </a:t>
            </a:r>
            <a:r>
              <a:rPr lang="ru-RU" sz="1200" dirty="0"/>
              <a:t>грамотности для последующей трансляции информации своим коллегам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endParaRPr lang="ru-RU" sz="11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E7E0D"/>
              </a:buClr>
              <a:buSzPct val="100000"/>
            </a:pPr>
            <a:r>
              <a:rPr lang="ru-RU" sz="1100" dirty="0" smtClean="0"/>
              <a:t> </a:t>
            </a:r>
            <a:endParaRPr lang="ru-RU" sz="11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04" y="2134556"/>
            <a:ext cx="4032563" cy="2431473"/>
          </a:xfrm>
          <a:prstGeom prst="rect">
            <a:avLst/>
          </a:prstGeom>
        </p:spPr>
      </p:pic>
      <p:sp>
        <p:nvSpPr>
          <p:cNvPr id="15" name="Content Placeholder 28">
            <a:extLst>
              <a:ext uri="{FF2B5EF4-FFF2-40B4-BE49-F238E27FC236}">
                <a16:creationId xmlns:a16="http://schemas.microsoft.com/office/drawing/2014/main" id="{DDF1C6C2-953E-4963-B21B-D0C7D4AD7BC7}"/>
              </a:ext>
            </a:extLst>
          </p:cNvPr>
          <p:cNvSpPr txBox="1">
            <a:spLocks/>
          </p:cNvSpPr>
          <p:nvPr/>
        </p:nvSpPr>
        <p:spPr>
          <a:xfrm>
            <a:off x="509278" y="2388246"/>
            <a:ext cx="5140426" cy="15234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100" b="1" spc="-30" dirty="0" smtClean="0">
                <a:solidFill>
                  <a:schemeClr val="accent1"/>
                </a:solidFill>
                <a:latin typeface="+mn-lt"/>
                <a:cs typeface="+mn-cs"/>
              </a:rPr>
              <a:t>12 занятий </a:t>
            </a:r>
            <a:r>
              <a:rPr lang="ru-RU" sz="11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(вебинары продолжительностью 1 час,                 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</a:pPr>
            <a:r>
              <a:rPr lang="ru-RU" sz="11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                           самостоятельное изучение на сайте АРФГ)</a:t>
            </a:r>
            <a:endParaRPr lang="ru-RU" sz="1100" spc="-3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ru-RU" sz="11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100" b="1" spc="-30" dirty="0" smtClean="0">
                <a:solidFill>
                  <a:schemeClr val="accent1"/>
                </a:solidFill>
                <a:latin typeface="+mn-lt"/>
                <a:cs typeface="+mn-cs"/>
              </a:rPr>
              <a:t>Тестирование </a:t>
            </a:r>
            <a:r>
              <a:rPr lang="ru-RU" sz="1100" dirty="0" smtClean="0"/>
              <a:t>по темам, изученным на сайте АРФГ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ru-RU" sz="11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100" b="1" spc="-30" dirty="0">
                <a:solidFill>
                  <a:schemeClr val="accent1"/>
                </a:solidFill>
                <a:latin typeface="+mn-lt"/>
                <a:cs typeface="+mn-cs"/>
              </a:rPr>
              <a:t>Сертификат </a:t>
            </a:r>
            <a:r>
              <a:rPr lang="ru-RU" sz="1100" b="1" spc="-30" dirty="0" smtClean="0">
                <a:solidFill>
                  <a:schemeClr val="accent1"/>
                </a:solidFill>
                <a:latin typeface="+mn-lt"/>
                <a:cs typeface="+mn-cs"/>
              </a:rPr>
              <a:t>тьютора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ru-RU" sz="1100" dirty="0" smtClean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100" dirty="0" smtClean="0"/>
              <a:t> Партнеры проекта: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SzPct val="100000"/>
            </a:pPr>
            <a:r>
              <a:rPr lang="ru-RU" sz="1100" dirty="0" smtClean="0"/>
              <a:t>      </a:t>
            </a:r>
            <a:endParaRPr lang="ru-RU" sz="11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4000" y="3727829"/>
            <a:ext cx="50049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SzPct val="100000"/>
            </a:pPr>
            <a:r>
              <a:rPr lang="ru-RU" sz="1100" b="1" spc="-30" dirty="0">
                <a:solidFill>
                  <a:schemeClr val="accent1"/>
                </a:solidFill>
              </a:rPr>
              <a:t>Дальневосточное ГУ Банка России </a:t>
            </a:r>
            <a:r>
              <a:rPr lang="ru-RU" sz="1100" dirty="0"/>
              <a:t>(региональный куратор)    </a:t>
            </a:r>
            <a:endParaRPr lang="ru-RU" sz="9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</a:pPr>
            <a:r>
              <a:rPr lang="ru-RU" sz="1100" b="1" spc="-30" dirty="0">
                <a:solidFill>
                  <a:schemeClr val="accent1"/>
                </a:solidFill>
              </a:rPr>
              <a:t>Волго-Вятское ГУ Банка России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</a:pPr>
            <a:r>
              <a:rPr lang="ru-RU" sz="1100" dirty="0" smtClean="0"/>
              <a:t>(</a:t>
            </a:r>
            <a:r>
              <a:rPr lang="ru-RU" sz="1100" dirty="0"/>
              <a:t>куратор, обучение, информационное </a:t>
            </a:r>
            <a:r>
              <a:rPr lang="ru-RU" sz="1100" dirty="0" smtClean="0"/>
              <a:t>сопровождение)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</a:pPr>
            <a:endParaRPr lang="ru-RU" sz="600" b="1" spc="-3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</a:pPr>
            <a:r>
              <a:rPr lang="ru-RU" sz="1100" b="1" spc="-30" dirty="0" smtClean="0">
                <a:solidFill>
                  <a:schemeClr val="accent1"/>
                </a:solidFill>
              </a:rPr>
              <a:t>Ассоциация развития финансовой грамотности 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SzPct val="100000"/>
            </a:pPr>
            <a:r>
              <a:rPr lang="ru-RU" sz="1100" spc="-3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(модератор, организационная и информационная поддержка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 </a:t>
            </a:r>
            <a:endParaRPr lang="ru-RU" sz="11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274DCB2-8396-440B-8DEB-9D558CD50A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1189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D8FE67C-F560-4CCE-BB09-335DC30915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1" y="283639"/>
            <a:ext cx="1106876" cy="277704"/>
          </a:xfrm>
          <a:prstGeom prst="rect">
            <a:avLst/>
          </a:prstGeom>
        </p:spPr>
      </p:pic>
      <p:sp>
        <p:nvSpPr>
          <p:cNvPr id="50" name="Заголовок 49">
            <a:extLst>
              <a:ext uri="{FF2B5EF4-FFF2-40B4-BE49-F238E27FC236}">
                <a16:creationId xmlns:a16="http://schemas.microsoft.com/office/drawing/2014/main" id="{5969F166-5A76-4AA8-A4FA-3C288DD7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84400"/>
            <a:ext cx="6118946" cy="426244"/>
          </a:xfrm>
        </p:spPr>
        <p:txBody>
          <a:bodyPr anchor="t"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Проверенные источники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552023-6999-8B43-AE61-658646CE0D0D}"/>
              </a:ext>
            </a:extLst>
          </p:cNvPr>
          <p:cNvSpPr txBox="1"/>
          <p:nvPr/>
        </p:nvSpPr>
        <p:spPr>
          <a:xfrm>
            <a:off x="357083" y="2643448"/>
            <a:ext cx="1391962" cy="38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800" dirty="0">
                <a:solidFill>
                  <a:srgbClr val="000000"/>
                </a:solidFill>
                <a:latin typeface="Arial" panose="020B0604020202020204"/>
              </a:rPr>
              <a:t>Официальный сайт Банка России</a:t>
            </a:r>
            <a:br>
              <a:rPr lang="ru-RU" sz="8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en-US" sz="800" b="1" dirty="0">
                <a:solidFill>
                  <a:srgbClr val="0F50A1"/>
                </a:solidFill>
                <a:latin typeface="Arial" panose="020B0604020202020204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cbr.ru</a:t>
            </a:r>
            <a:endParaRPr lang="ru-RU" sz="800" b="1" dirty="0">
              <a:solidFill>
                <a:srgbClr val="0F50A1"/>
              </a:solidFill>
              <a:latin typeface="Arial" panose="020B060402020202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DA9D1D-8110-B445-915C-9B37BBC9A94A}"/>
              </a:ext>
            </a:extLst>
          </p:cNvPr>
          <p:cNvSpPr txBox="1"/>
          <p:nvPr/>
        </p:nvSpPr>
        <p:spPr>
          <a:xfrm>
            <a:off x="2214394" y="2639216"/>
            <a:ext cx="1466228" cy="38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800" dirty="0">
                <a:solidFill>
                  <a:srgbClr val="000000"/>
                </a:solidFill>
                <a:latin typeface="Arial" panose="020B0604020202020204"/>
              </a:rPr>
              <a:t>Информация</a:t>
            </a:r>
            <a:br>
              <a:rPr lang="ru-RU" sz="8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800" dirty="0">
                <a:solidFill>
                  <a:srgbClr val="000000"/>
                </a:solidFill>
                <a:latin typeface="Arial" panose="020B0604020202020204"/>
              </a:rPr>
              <a:t>доступным языком</a:t>
            </a:r>
            <a:br>
              <a:rPr lang="ru-RU" sz="8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en-US" sz="800" b="1" dirty="0">
                <a:solidFill>
                  <a:srgbClr val="0F50A1"/>
                </a:solidFill>
                <a:latin typeface="Arial" panose="020B0604020202020204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fincult.info</a:t>
            </a:r>
            <a:endParaRPr lang="ru-RU" sz="800" b="1" dirty="0">
              <a:solidFill>
                <a:srgbClr val="0F50A1"/>
              </a:solidFill>
              <a:latin typeface="Arial" panose="020B0604020202020204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132F6CA-45BA-C34E-B39B-5F583F7FA5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09730" y="1439299"/>
            <a:ext cx="1023676" cy="31989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0DDBF09-35FE-124F-89DC-B21FFFE5B8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29156" y="1397181"/>
            <a:ext cx="1211759" cy="33715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161C96D-8900-474F-BDE4-06E4C5D5845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583" y="1802219"/>
            <a:ext cx="846946" cy="846946"/>
          </a:xfrm>
          <a:prstGeom prst="rect">
            <a:avLst/>
          </a:prstGeom>
          <a:ln w="12700">
            <a:noFill/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73DF699-A903-9147-AAB4-CD6AE58891B7}"/>
              </a:ext>
            </a:extLst>
          </p:cNvPr>
          <p:cNvSpPr txBox="1"/>
          <p:nvPr/>
        </p:nvSpPr>
        <p:spPr>
          <a:xfrm>
            <a:off x="6990655" y="2652794"/>
            <a:ext cx="154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800" dirty="0">
                <a:solidFill>
                  <a:srgbClr val="000000"/>
                </a:solidFill>
                <a:latin typeface="Arial" panose="020B0604020202020204"/>
              </a:rPr>
              <a:t>Официальный портал </a:t>
            </a:r>
            <a:br>
              <a:rPr lang="ru-RU" sz="8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800" dirty="0">
                <a:solidFill>
                  <a:srgbClr val="000000"/>
                </a:solidFill>
                <a:latin typeface="Arial" panose="020B0604020202020204"/>
              </a:rPr>
              <a:t>о социально-экономической </a:t>
            </a:r>
            <a:br>
              <a:rPr lang="ru-RU" sz="8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800" dirty="0">
                <a:solidFill>
                  <a:srgbClr val="000000"/>
                </a:solidFill>
                <a:latin typeface="Arial" panose="020B0604020202020204"/>
              </a:rPr>
              <a:t>ситуации в России</a:t>
            </a:r>
            <a:r>
              <a:rPr lang="en-US" sz="8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Arial" panose="020B0604020202020204"/>
              </a:rPr>
              <a:t/>
            </a:r>
            <a:br>
              <a:rPr lang="ru-RU" sz="8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800" b="1" dirty="0">
                <a:solidFill>
                  <a:srgbClr val="0F50A1"/>
                </a:solidFill>
                <a:latin typeface="Arial" panose="020B0604020202020204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объясняем.рф</a:t>
            </a:r>
            <a:endParaRPr lang="ru-RU" sz="800" b="1" dirty="0">
              <a:solidFill>
                <a:srgbClr val="0F50A1"/>
              </a:solidFill>
              <a:latin typeface="Arial" panose="020B0604020202020204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A0B5B7E-AAD3-A840-8D1A-E8C0B07CBD1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134" y="1490383"/>
            <a:ext cx="830971" cy="27628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BC11226-CD41-0C41-A869-AC8DB243400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129" y="1828166"/>
            <a:ext cx="846946" cy="846946"/>
          </a:xfrm>
          <a:prstGeom prst="rect">
            <a:avLst/>
          </a:prstGeom>
          <a:ln w="12700">
            <a:noFill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71607BF-2AF8-984D-8EBF-69AC169A747A}"/>
              </a:ext>
            </a:extLst>
          </p:cNvPr>
          <p:cNvSpPr txBox="1"/>
          <p:nvPr/>
        </p:nvSpPr>
        <p:spPr>
          <a:xfrm>
            <a:off x="3886744" y="2678727"/>
            <a:ext cx="1650692" cy="48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800" dirty="0">
                <a:solidFill>
                  <a:srgbClr val="000000"/>
                </a:solidFill>
                <a:latin typeface="Arial" panose="020B0604020202020204"/>
              </a:rPr>
              <a:t>Официальный сайт </a:t>
            </a:r>
            <a:br>
              <a:rPr lang="ru-RU" sz="8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800" dirty="0">
                <a:solidFill>
                  <a:srgbClr val="000000"/>
                </a:solidFill>
                <a:latin typeface="Arial" panose="020B0604020202020204"/>
              </a:rPr>
              <a:t>Ассоциации развития финансовой грамотности</a:t>
            </a:r>
            <a:br>
              <a:rPr lang="ru-RU" sz="8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en-US" sz="800" b="1" dirty="0">
                <a:solidFill>
                  <a:srgbClr val="0F50A1"/>
                </a:solidFill>
                <a:latin typeface="Arial" panose="020B0604020202020204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fincubator.ru</a:t>
            </a:r>
            <a:endParaRPr lang="ru-RU" sz="800" b="1" dirty="0">
              <a:solidFill>
                <a:srgbClr val="0F50A1"/>
              </a:solidFill>
              <a:latin typeface="Arial" panose="020B0604020202020204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5A1DE4B-0744-5646-B263-17B536BF921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6541" y="1360630"/>
            <a:ext cx="1002557" cy="48328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EE3C61F-8559-234E-BE42-1F62A79BD7D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995" y="1807995"/>
            <a:ext cx="846946" cy="846946"/>
          </a:xfrm>
          <a:prstGeom prst="rect">
            <a:avLst/>
          </a:prstGeom>
          <a:ln w="12700">
            <a:noFill/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8C8B299-CD93-A048-BD68-BA5D07264683}"/>
              </a:ext>
            </a:extLst>
          </p:cNvPr>
          <p:cNvSpPr txBox="1"/>
          <p:nvPr/>
        </p:nvSpPr>
        <p:spPr>
          <a:xfrm>
            <a:off x="5550642" y="2668044"/>
            <a:ext cx="1368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800" dirty="0">
                <a:solidFill>
                  <a:srgbClr val="000000"/>
                </a:solidFill>
                <a:latin typeface="Arial" panose="020B0604020202020204"/>
              </a:rPr>
              <a:t>Персональный навигатор по финансам</a:t>
            </a:r>
            <a:br>
              <a:rPr lang="ru-RU" sz="8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800" b="1" dirty="0">
                <a:solidFill>
                  <a:srgbClr val="0F50A1"/>
                </a:solidFill>
                <a:latin typeface="Arial" panose="020B0604020202020204"/>
                <a:hlinkClick r:id="rId1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моифинансы.рф</a:t>
            </a:r>
            <a:endParaRPr lang="ru-RU" sz="800" b="1" dirty="0">
              <a:solidFill>
                <a:srgbClr val="0F50A1"/>
              </a:solidFill>
              <a:latin typeface="Arial" panose="020B0604020202020204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6E5C27B-340E-5C43-B490-17B52E0E4A3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805005" y="1504401"/>
            <a:ext cx="807844" cy="20196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992CFBA9-9848-294B-8D55-BCE75475EEC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5455" y="1815679"/>
            <a:ext cx="846946" cy="846946"/>
          </a:xfrm>
          <a:prstGeom prst="rect">
            <a:avLst/>
          </a:prstGeom>
          <a:ln w="12700">
            <a:noFill/>
          </a:ln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8D68A3C1-EC1B-D947-96A0-91D01BA1F439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/>
        </p:blipFill>
        <p:spPr>
          <a:xfrm>
            <a:off x="3306030" y="3184385"/>
            <a:ext cx="494910" cy="491955"/>
          </a:xfrm>
          <a:prstGeom prst="round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643409" y="4393717"/>
            <a:ext cx="1811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32">
              <a:buClr>
                <a:srgbClr val="0582BB"/>
              </a:buClr>
              <a:defRPr/>
            </a:pPr>
            <a:r>
              <a:rPr lang="ru-RU" sz="800" b="1" dirty="0">
                <a:solidFill>
                  <a:srgbClr val="000000"/>
                </a:solidFill>
              </a:rPr>
              <a:t>Мобильное </a:t>
            </a:r>
            <a:r>
              <a:rPr lang="ru-RU" sz="800" b="1" dirty="0" smtClean="0">
                <a:solidFill>
                  <a:srgbClr val="000000"/>
                </a:solidFill>
              </a:rPr>
              <a:t>приложение</a:t>
            </a:r>
          </a:p>
          <a:p>
            <a:pPr algn="ctr" defTabSz="914332">
              <a:buClr>
                <a:srgbClr val="0582BB"/>
              </a:buClr>
              <a:defRPr/>
            </a:pPr>
            <a:r>
              <a:rPr lang="ru-RU" sz="800" b="1" dirty="0" smtClean="0">
                <a:solidFill>
                  <a:srgbClr val="000000"/>
                </a:solidFill>
              </a:rPr>
              <a:t> </a:t>
            </a:r>
            <a:r>
              <a:rPr lang="ru-RU" sz="800" b="1" dirty="0">
                <a:solidFill>
                  <a:srgbClr val="000000"/>
                </a:solidFill>
              </a:rPr>
              <a:t>«ЦБ онлайн»</a:t>
            </a:r>
            <a:br>
              <a:rPr lang="ru-RU" sz="800" b="1" dirty="0">
                <a:solidFill>
                  <a:srgbClr val="000000"/>
                </a:solidFill>
              </a:rPr>
            </a:br>
            <a:r>
              <a:rPr lang="ru-RU" sz="800" dirty="0">
                <a:solidFill>
                  <a:srgbClr val="000000"/>
                </a:solidFill>
              </a:rPr>
              <a:t>Канал для общения </a:t>
            </a:r>
            <a:endParaRPr lang="ru-RU" sz="800" dirty="0" smtClean="0">
              <a:solidFill>
                <a:srgbClr val="000000"/>
              </a:solidFill>
            </a:endParaRPr>
          </a:p>
          <a:p>
            <a:pPr algn="ctr" defTabSz="914332">
              <a:buClr>
                <a:srgbClr val="0582BB"/>
              </a:buClr>
              <a:defRPr/>
            </a:pPr>
            <a:r>
              <a:rPr lang="ru-RU" sz="800" dirty="0" smtClean="0">
                <a:solidFill>
                  <a:srgbClr val="000000"/>
                </a:solidFill>
              </a:rPr>
              <a:t>с </a:t>
            </a:r>
            <a:r>
              <a:rPr lang="ru-RU" sz="800" dirty="0">
                <a:solidFill>
                  <a:srgbClr val="000000"/>
                </a:solidFill>
              </a:rPr>
              <a:t>гражданами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42" y="1908833"/>
            <a:ext cx="644233" cy="6442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03320" y="4402203"/>
            <a:ext cx="1805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32">
              <a:buClr>
                <a:srgbClr val="0582BB"/>
              </a:buClr>
              <a:defRPr/>
            </a:pPr>
            <a:r>
              <a:rPr lang="en-US" sz="800" b="1" dirty="0">
                <a:solidFill>
                  <a:srgbClr val="000000"/>
                </a:solidFill>
              </a:rPr>
              <a:t>Telegram-</a:t>
            </a:r>
            <a:r>
              <a:rPr lang="ru-RU" sz="800" b="1" dirty="0">
                <a:solidFill>
                  <a:srgbClr val="000000"/>
                </a:solidFill>
              </a:rPr>
              <a:t>канал </a:t>
            </a:r>
            <a:endParaRPr lang="ru-RU" sz="800" b="1" dirty="0" smtClean="0">
              <a:solidFill>
                <a:srgbClr val="000000"/>
              </a:solidFill>
            </a:endParaRPr>
          </a:p>
          <a:p>
            <a:pPr algn="ctr" defTabSz="914332">
              <a:buClr>
                <a:srgbClr val="0582BB"/>
              </a:buClr>
              <a:defRPr/>
            </a:pPr>
            <a:r>
              <a:rPr lang="ru-RU" sz="800" b="1" dirty="0" smtClean="0">
                <a:solidFill>
                  <a:srgbClr val="000000"/>
                </a:solidFill>
              </a:rPr>
              <a:t>Банка </a:t>
            </a:r>
            <a:r>
              <a:rPr lang="ru-RU" sz="800" b="1" dirty="0">
                <a:solidFill>
                  <a:srgbClr val="000000"/>
                </a:solidFill>
              </a:rPr>
              <a:t>России </a:t>
            </a:r>
          </a:p>
          <a:p>
            <a:pPr algn="ctr" defTabSz="914332">
              <a:buClr>
                <a:srgbClr val="0582BB"/>
              </a:buClr>
              <a:defRPr/>
            </a:pPr>
            <a:r>
              <a:rPr lang="ru-RU" sz="800" dirty="0">
                <a:solidFill>
                  <a:srgbClr val="000000"/>
                </a:solidFill>
              </a:rPr>
              <a:t>Оперативная информация о последних изменениях</a:t>
            </a:r>
            <a:endParaRPr lang="ru-RU" sz="800" b="1" dirty="0">
              <a:solidFill>
                <a:srgbClr val="000000"/>
              </a:solidFill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73CF7C3-487D-C348-B3A1-F5AFCE92949D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088" y="3261900"/>
            <a:ext cx="339772" cy="339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69" y="3629167"/>
            <a:ext cx="779774" cy="764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222" y="3597978"/>
            <a:ext cx="795739" cy="795739"/>
          </a:xfrm>
          <a:prstGeom prst="rect">
            <a:avLst/>
          </a:prstGeom>
        </p:spPr>
      </p:pic>
      <p:sp>
        <p:nvSpPr>
          <p:cNvPr id="27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08232" y="147600"/>
            <a:ext cx="435768" cy="273844"/>
          </a:xfrm>
          <a:prstGeom prst="rect">
            <a:avLst/>
          </a:prstGeom>
        </p:spPr>
        <p:txBody>
          <a:bodyPr/>
          <a:lstStyle/>
          <a:p>
            <a:pPr algn="r"/>
            <a:fld id="{2EC4EB27-9ADE-42C2-9A98-47F5822B2EE7}" type="slidenum">
              <a:rPr lang="ru-RU" sz="1200" b="1">
                <a:solidFill>
                  <a:schemeClr val="bg1"/>
                </a:solidFill>
                <a:ea typeface="+mj-ea"/>
                <a:cs typeface="Calibri" panose="020F0502020204030204" pitchFamily="34" charset="0"/>
              </a:rPr>
              <a:pPr algn="r"/>
              <a:t>6</a:t>
            </a:fld>
            <a:endParaRPr lang="ru-RU" sz="1200" b="1" dirty="0">
              <a:solidFill>
                <a:schemeClr val="bg1"/>
              </a:solidFill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5A99C6-CE3D-38E9-FC27-EE89ABB608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824874-DCA1-4060-B712-B4F5C5474F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94" y="515963"/>
            <a:ext cx="1362328" cy="34179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D2DB62-4E58-42FE-8AFE-9A2741A3DBD3}"/>
              </a:ext>
            </a:extLst>
          </p:cNvPr>
          <p:cNvSpPr/>
          <p:nvPr/>
        </p:nvSpPr>
        <p:spPr>
          <a:xfrm>
            <a:off x="483394" y="1815388"/>
            <a:ext cx="828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</a:rPr>
              <a:t>Отдел финансовой грамотности</a:t>
            </a:r>
            <a:endParaRPr lang="ru-RU" sz="1800" b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</a:rPr>
              <a:t>Дальневосточного ГУ Банка России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endParaRPr lang="en-US" sz="1800" b="1" dirty="0">
              <a:solidFill>
                <a:schemeClr val="bg1"/>
              </a:solidFill>
              <a:latin typeface="Arial"/>
            </a:endParaRPr>
          </a:p>
          <a:p>
            <a:endParaRPr lang="ru-RU" sz="18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515" y="3019530"/>
            <a:ext cx="3752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  </a:t>
            </a:r>
            <a:r>
              <a:rPr lang="ru-RU" sz="1600" i="1" dirty="0" smtClean="0">
                <a:solidFill>
                  <a:schemeClr val="bg1"/>
                </a:solidFill>
              </a:rPr>
              <a:t>Тел</a:t>
            </a:r>
            <a:r>
              <a:rPr lang="ru-RU" sz="1600" i="1" dirty="0">
                <a:solidFill>
                  <a:schemeClr val="bg1"/>
                </a:solidFill>
              </a:rPr>
              <a:t>. (</a:t>
            </a:r>
            <a:r>
              <a:rPr lang="ru-RU" sz="1600" i="1" dirty="0" smtClean="0">
                <a:solidFill>
                  <a:schemeClr val="bg1"/>
                </a:solidFill>
              </a:rPr>
              <a:t>423)262-06-56, </a:t>
            </a:r>
            <a:r>
              <a:rPr lang="en-US" sz="1600" i="1" dirty="0" smtClean="0">
                <a:solidFill>
                  <a:schemeClr val="bg1"/>
                </a:solidFill>
              </a:rPr>
              <a:t>ofg_dgu@cbr.ru</a:t>
            </a:r>
            <a:endParaRPr lang="ru-RU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льзовательские 13">
      <a:dk1>
        <a:srgbClr val="000000"/>
      </a:dk1>
      <a:lt1>
        <a:srgbClr val="FFFFFF"/>
      </a:lt1>
      <a:dk2>
        <a:srgbClr val="50B28B"/>
      </a:dk2>
      <a:lt2>
        <a:srgbClr val="957CED"/>
      </a:lt2>
      <a:accent1>
        <a:srgbClr val="0087BA"/>
      </a:accent1>
      <a:accent2>
        <a:srgbClr val="00BAED"/>
      </a:accent2>
      <a:accent3>
        <a:srgbClr val="FFBA44"/>
      </a:accent3>
      <a:accent4>
        <a:srgbClr val="FFCC87"/>
      </a:accent4>
      <a:accent5>
        <a:srgbClr val="ED1133"/>
      </a:accent5>
      <a:accent6>
        <a:srgbClr val="FF5A5A"/>
      </a:accent6>
      <a:hlink>
        <a:srgbClr val="0087BA"/>
      </a:hlink>
      <a:folHlink>
        <a:srgbClr val="7477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4759</TotalTime>
  <Words>463</Words>
  <Application>Microsoft Office PowerPoint</Application>
  <PresentationFormat>Экран (16:9)</PresentationFormat>
  <Paragraphs>115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微软雅黑</vt:lpstr>
      <vt:lpstr>宋体</vt:lpstr>
      <vt:lpstr>Arial</vt:lpstr>
      <vt:lpstr>Calibri</vt:lpstr>
      <vt:lpstr>Open Sans</vt:lpstr>
      <vt:lpstr>Tahoma</vt:lpstr>
      <vt:lpstr>Verdana</vt:lpstr>
      <vt:lpstr>Wingdings</vt:lpstr>
      <vt:lpstr>Office Theme</vt:lpstr>
      <vt:lpstr>Финансовая грамотность  для взрослых</vt:lpstr>
      <vt:lpstr>Презентация PowerPoint</vt:lpstr>
      <vt:lpstr>Презентация PowerPoint</vt:lpstr>
      <vt:lpstr>Проекты Банка России  по финансовой грамотности </vt:lpstr>
      <vt:lpstr>Проекты Банка России  по финансовой грамотности </vt:lpstr>
      <vt:lpstr>Проверенные источники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Ilin</dc:creator>
  <cp:lastModifiedBy>Власенко Ольга Сергеевна</cp:lastModifiedBy>
  <cp:revision>461</cp:revision>
  <cp:lastPrinted>2024-06-05T23:24:16Z</cp:lastPrinted>
  <dcterms:created xsi:type="dcterms:W3CDTF">2021-07-20T05:15:33Z</dcterms:created>
  <dcterms:modified xsi:type="dcterms:W3CDTF">2024-09-25T06:56:59Z</dcterms:modified>
</cp:coreProperties>
</file>