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72" r:id="rId4"/>
    <p:sldId id="289" r:id="rId5"/>
    <p:sldId id="290" r:id="rId6"/>
    <p:sldId id="291" r:id="rId7"/>
    <p:sldId id="273" r:id="rId8"/>
    <p:sldId id="294" r:id="rId9"/>
    <p:sldId id="257" r:id="rId10"/>
    <p:sldId id="258" r:id="rId11"/>
    <p:sldId id="260" r:id="rId12"/>
    <p:sldId id="261" r:id="rId13"/>
    <p:sldId id="263" r:id="rId14"/>
    <p:sldId id="278" r:id="rId15"/>
    <p:sldId id="285" r:id="rId16"/>
    <p:sldId id="284" r:id="rId17"/>
    <p:sldId id="286" r:id="rId18"/>
    <p:sldId id="287" r:id="rId19"/>
    <p:sldId id="269" r:id="rId20"/>
    <p:sldId id="270" r:id="rId21"/>
    <p:sldId id="268" r:id="rId22"/>
    <p:sldId id="271" r:id="rId23"/>
    <p:sldId id="293" r:id="rId24"/>
    <p:sldId id="264" r:id="rId25"/>
    <p:sldId id="262" r:id="rId26"/>
    <p:sldId id="266" r:id="rId27"/>
    <p:sldId id="265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yasen65@mail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8784976" cy="381642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оценочной деятельности в образовательной организации в связи с внедрением обновленных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оценки достижения планируемых результатов образовательной программы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157192"/>
            <a:ext cx="8489032" cy="1345704"/>
          </a:xfrm>
        </p:spPr>
        <p:txBody>
          <a:bodyPr>
            <a:normAutofit/>
          </a:bodyPr>
          <a:lstStyle/>
          <a:p>
            <a:pPr algn="l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эксперт ПК ИРО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yasen65@mail.ru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88719"/>
            <a:ext cx="1296144" cy="150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senicheva\Downloads\qr-code (4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08304" y="5013176"/>
            <a:ext cx="1484660" cy="1484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737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19.7. Внутренняя оценка включает: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стартовую диагностику;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текущую и тематическую оценки;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итоговую оценку;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промежуточную аттестацию;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наблюдение;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мониторинг образовательных достижений обучающихся.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19.34. Оценка предметных результатов освоения ООП НОО осуществляется учителем в ходе процедур текущего, тематического, промежуточного и итогового контроля.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19.35. Особенности оценки предметных результатов по отдельному учебному предмету фиксируются в приложении к ООП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НОО.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предметных результатов по отдельному учебному предмету должно включать:</a:t>
            </a: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итоговых планируемых результатов с указанием этапов 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формирования и способов оценки (например, текущая (тематическая);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устно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(письменно), практика);</a:t>
            </a: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выставлению отметок за промежуточную аттестацию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– с учётом степени значимости отметок за отдельные оценочные процедуры);</a:t>
            </a:r>
          </a:p>
          <a:p>
            <a:pPr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контрольных мероприятий. </a:t>
            </a:r>
          </a:p>
          <a:p>
            <a:pPr algn="just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23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496944" cy="57935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19.37.1. Текущая оценка может быть формирующей (поддерживающей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направляющей усилия обучающегося, включающей его в самостоятельную оценочную деятельность) и диагностической, способствующей выявлению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осознанию учителем и обучающимся существующих проблем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19.37.2. Объектом текущей оценки являются тематические планируемые результаты, этапы освоения которых зафиксированы в тематическом планировании по учебному предмету.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19.37.3. В текущей оценке используются различные формы и методы проверки (устные и письменные опросы, практические работы, творческие работы, индивидуальные и групповые формы, само-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рефлексия, листы продвижения и другие) с учётом особенностей учебного предмета. 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1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784976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19.38. Тематическая оценка направлена на оценку уровня достижения обучающимися тематических планируемых результатов по учебному предмету.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19.39. Промежуточная аттестация обучающихся проводится, </a:t>
            </a:r>
            <a:r>
              <a:rPr lang="ru-RU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</a:t>
            </a:r>
            <a:r>
              <a:rPr lang="ru-RU" sz="2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класса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конце каждого учебного периода по каждому изучаемому учебному предмету. 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19.40. Промежуточная аттестация обучающихся проводится на основе результатов накопленной оценки и результатов выполнения тематических проверочных работ и фиксируется в классном журнале.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19.41. Промежуточная оценка, фиксирующая достижение предметных планируемых результатов и универсальных учебных действий, является основанием для перевода обучающихся в следующий класс. </a:t>
            </a: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19.42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Итоговая оценка является процедурой внутренней оценки образовательной организации и складывается из результатов накопленной оценки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итоговой работы по учебному предмету. Предметом итоговой оценки является способность обучающихся решать учебно-познавательные и учебно-практические задачи, построенные на основном содержании учебного предмета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учётом формируемых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действий.</a:t>
            </a:r>
          </a:p>
          <a:p>
            <a:pPr marL="0" indent="0" algn="just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9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562074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образовательной программы уровня (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предметные) подлежат обязательной оценке в рамках ВСОКО /</a:t>
            </a:r>
            <a:b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 – комплекс результатов уровня образования.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результатов/ УУД как общие способы действий</a:t>
            </a:r>
          </a:p>
          <a:p>
            <a:pPr marL="0" indent="0" algn="just">
              <a:buNone/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Овладение универсальными учебными познавательными действиями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1.Базовые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логические действия (НОО –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 ООО -6)- объединять части объекта (объекты) по определенному признаку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Базовые 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исследовательские действия (НОО -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 ООО- 4)- сравнивать несколько вариантов решения задачи, выбирать наиболее подходящий.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Работа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информацией (НОО –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6, ООО -5)- самостоятельно создавать схемы, таблицы для представления информации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Овладение универсальными учебными коммуникативными действиями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1.Общение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(НОО –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 ООО -6) – признавать возможность существования разных точек зрения.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Совместная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(НОО –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 ООО -4) - оценивать свой вклад в общий результат.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Овладение универсальными регулятивными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действиями</a:t>
            </a:r>
          </a:p>
          <a:p>
            <a:pPr marL="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Самоорганизация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(НОО –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 ООО -2)- выстраивать последовательность выбранных действий.</a:t>
            </a:r>
          </a:p>
          <a:p>
            <a:pPr marL="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Самоконтроль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(НОО –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 ООО -3)- устанавливать причины успеха/неудач в учебной деятельности.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=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конкретных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97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441960"/>
          </a:xfrm>
        </p:spPr>
        <p:txBody>
          <a:bodyPr>
            <a:noAutofit/>
          </a:bodyPr>
          <a:lstStyle/>
          <a:p>
            <a:r>
              <a:rPr lang="ru-RU" sz="1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 в части познавательных, коммуникативных, регулятивных УУД ( на примере предмета География)</a:t>
            </a:r>
            <a:endParaRPr lang="ru-RU" sz="1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838200"/>
            <a:ext cx="8153400" cy="561753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Познавательные: 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логические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выявлять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характеризовать существенные признаки географических объектов, процессов и явлений;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устанавливать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существенный признак классификации географических объектов, процессов и явлений, основания для их сравнения;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исследовательские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географические вопросы как исследовательский инструмент познания;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гипотезу об истинности собственных суждений и суждений других, аргументировать свою позицию, мнение по географическим аспектам различных вопросов и проблем;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информацией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выбирать, анализировать и интерпретировать географическую информацию различных видов и форм представления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систематизировать географическую информацию в разных формах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333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9036496" cy="40547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оценки результатов ( из ОП ООО)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8189" y="620688"/>
            <a:ext cx="8658225" cy="587500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достижения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 осуществляется администрацией образовательной организации в ходе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внутришкольного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содержание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периодичность( не менее 1 раза в 2 года)  которого устанавливается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педагогического совета. Инструментарий строится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основе и может включать диагностические материалы по оценке читательской и цифровой грамотности,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регулятивных, коммуникативных и познавательных учебных действий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Наиболее адекватными формами оценки являются: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проверки читательской грамотности — письменная работа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основе;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проверки цифровой грамотности — практическая работа в сочетании с письменной (компьютеризованной) частью;</a:t>
            </a:r>
          </a:p>
          <a:p>
            <a:pPr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проверки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регулятивных, коммуникативных и познавательных учебных действий — экспертная оценка процесса и результатов выполнения групповых и индивидуальных учебных исследований и проектов.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процедурой итоговой оценки достижения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 является защита итогового индивидуального проекта, которая может рассматриваться как допуск к государственной итоговой аттестации.</a:t>
            </a:r>
          </a:p>
        </p:txBody>
      </p:sp>
    </p:spTree>
    <p:extLst>
      <p:ext uri="{BB962C8B-B14F-4D97-AF65-F5344CB8AC3E}">
        <p14:creationId xmlns:p14="http://schemas.microsoft.com/office/powerpoint/2010/main" val="898105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685800"/>
            <a:ext cx="7924800" cy="57699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Коммуникативные: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формулировать суждения, выражать свою точку зрения по географическим аспектам различных вопросов в устных и письменных текстах;</a:t>
            </a:r>
          </a:p>
          <a:p>
            <a:pPr marL="0" indent="0"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Самоорганизация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самостоятельно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   алгоритм    решения    географических   задач и выбирать способ их решения с учётом имеющихся ресурсов и собственных возможностей, аргументировать предлагаемые варианты решений;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Самоконтроль и эмоциональный интеллект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соответствие результата цели и условиям;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признавать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своё право на ошибку и такое же право другого.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сравнивать результаты   выполнения   учебного   географического проекта с исходной задачей и оценивать вклад каждого члена команды в достижение результатов, разделять сферу ответственности.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062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239000" cy="5943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764704"/>
            <a:ext cx="8663880" cy="56910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класс</a:t>
            </a:r>
          </a:p>
          <a:p>
            <a:pPr marL="0" indent="0"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приводить примеры методов исследования, применяемых в географии;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интегрировать     и    интерпретировать     информацию     о    путешествиях и географических исследованиях Земли, представленную в одном или нескольких источниках;</a:t>
            </a:r>
          </a:p>
          <a:p>
            <a:pPr marL="0" indent="0"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приводить примеры актуальных проблем своей местности, решение которых невозможно без участия представителей географических специальностей, изучающих литосферу;</a:t>
            </a:r>
          </a:p>
          <a:p>
            <a:pPr marL="0" indent="0">
              <a:buNone/>
            </a:pP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694852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5129"/>
            <a:ext cx="8784975" cy="162371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оценки результатов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оценочных процедур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(Письмо 01.169/08-01от 06.08.2021)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enicheva\Downloads\qr-code (7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437" y="2205038"/>
            <a:ext cx="3921125" cy="392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77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Треки семинара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640960" cy="5904656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межличностной и профессиональной коммуникации (тренинг)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оценочной деятельности в образовательной организации в связи с внедрением обновленных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оценочные процедуры в рамках школьной системы оценки.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оценки предметных результатов (практическая работа)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666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336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Примечание. Согласно Рекомендациям, оценочные процедуры — это контрольные, проверочные и диагностические работы, которые выполняются всеми обучающимися в классе одновременно и длительность которых не менее 30 минут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Контрольные, проверочные работы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 контроля и промежуточной аттестации, нацеленная на оценку достижения результатов; диагностическая работа – форма оценки или мониторинга результатов, нацеленная на выявление уровня и качества подготовки, включая достижение требований к результатам, а также факторы, обусловливающие выявленные результаты.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 бывают трех уровней: федеральные, региональные и проводимые общеобразовательной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(ВСОКО).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ОО –форма, порядок, периодичность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устанавливаются самостоятельно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 ( ст. 30, ч.2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5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59375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оценочные процедуры по каждому учебному предмету в одной параллели классов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чаще 1 раза в 2,5 недели;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объем учебного времени, затрачиваемого на проведение оценочных процедур, не должен превышать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10% от всего объема учебного времени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отводимого на изучение данного учебного предмета в данной параллели в текущем учебном году;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проводить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оценочные процедуры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первом и последнем уроках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учебных предметов, по которым проводится не более 1 урока в неделю, причем этот урок является первым или последним в расписании;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не проводить для обучающихся одного класса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1 оценочной процедуры в день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исключить «натаскивание»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 проведение «предварительных» контрольных или проверочных работ непосредственно перед планируемой датой проведения оценочной процедуры;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использовать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оценочных процедур копии листов с заданиями, полученные в результате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ксерографии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 использовать материалы, распечатанные на принтере с высоким разрешением, типографские бланки, учебники, записи на доске и т.п.;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при проведении оценочной процедуры учитывать необходимость реализации в рамках учебного процесса таких этапов, как проверка работ обучающихся, формирование массива результатов оценочной процедуры, анализ результатов учителем, разбор ошибок, допущенных обучающимися при выполнении работы, отработка выявленных проблем, при необходимости — повторение и закрепление материала.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9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55272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графике оценочных процедур, проводимых в общеобразовательной организации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Рекомендовано: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единый для общеобразовательной организации  график на учебный год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на ближайшее полугодие с учетом оценочных процедур, запланированных  общеобразовательной организацией, и оценочных процедур федерального и регионального уровней (график может быть утвержден как отдельным документом, так и в рамках имеющихся локальных нормативных актов ОО, устанавливающих формы, периодичность, порядок текущего контроля успеваемости и промежуточной аттестации обучающихся);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разместить сформированный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не позднее чем через 2 недели после начала учебного года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после начала полугодия, на которое формируется график, на сайте ОО на главной странице подраздела «Документы» раздела «Сведения об образовательной организации» в виде электронного документа.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может быть скорректирован при наличии изменений учебного плана, вызванных: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эпидемиологической ситуацией;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участием общеобразовательной организации в проведении национальных или международных исследований качества образования;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другими значимыми причинами.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корректировки графика его актуальная версия размещается на сайте общеобразовательной организации.</a:t>
            </a:r>
          </a:p>
          <a:p>
            <a:pPr marL="0" lvl="0" indent="0" algn="just">
              <a:buNone/>
            </a:pP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918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200223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2.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ФРП по предмету (предметные планируемые результаты),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заполните таблицу. Каждый учитель обязан предоставить график оценочных процедур в рамках своего предмета.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140860"/>
              </p:ext>
            </p:extLst>
          </p:nvPr>
        </p:nvGraphicFramePr>
        <p:xfrm>
          <a:off x="179512" y="2492896"/>
          <a:ext cx="8856983" cy="3960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807"/>
                <a:gridCol w="2174069"/>
                <a:gridCol w="2128652"/>
                <a:gridCol w="2016224"/>
                <a:gridCol w="2088231"/>
              </a:tblGrid>
              <a:tr h="193512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оценки (время,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кол-во заданий, форма)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выставлению отметок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оценочных процедур (в соответствии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ТП и ПП) – отдельным приложением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9487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43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обучения в 1 классе обучающийся научится: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856984" cy="6192688"/>
          </a:xfrm>
        </p:spPr>
        <p:txBody>
          <a:bodyPr>
            <a:normAutofit fontScale="40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и предложение; вычленять слова из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вычленять звуки из слова;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гласные и согласные звуки (в том числе различать в словах согласный звук [й’] и гласный звук [и]);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ударные и безударные гласные звуки;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согласные звуки: мягкие и твёрдые, звонкие и глухие (вне слова и в слове);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понятия «звук» и «буква»;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количество слогов в слове; делить слова на слоги (простые случаи: слова без стечения согласных); определять в слове ударный слог;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обозначать на письме мягкость согласных звуков буквами е, ё, ю, я и буквой ь в конце слова;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называть буквы русского алфавита; использовать знание последовательности букв русского алфавита для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небольшого списка слов;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аккуратным разборчивым почерком без искажений прописные и строчные буквы, соединения букв, слова;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изученные правила правописания: раздельное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 в предложении; знаки препинания в конце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точка, вопросительный и восклицательный знаки; прописная буква в начале предложения и в именах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(именах и фамилиях людей, кличках животных); перенос слов по слогам (простые случаи: слова из слогов типа «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гласный»); гласные после шипящих в сочетаниях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ши (в положении под ударением),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ща, чу,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непроверяемые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гласные и согласные (перечень слов в орфографическом словаре учебника);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списывать (без пропусков и искажений букв)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предложения, тексты объёмом не более 25 слов;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диктовку (без пропусков и искажений букв)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предложения из 3—5 слов, тексты объёмом не более 20 слов, правописание которых не расходится с произношением;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и исправлять ошибки на изученные правила,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прослушанный текст;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читать вслух и про себя (с пониманием) короткие тексты с соблюдением интонации и пауз в соответствии со знаками препинания в конце предложения;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в тексте слова, значение которых требует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 предложение из набора форм слов;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устно составлять текст из 3—5 предложений по сюжетным картинкам и на основе наблюдений;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изученные понятия в процессе решения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задач.</a:t>
            </a:r>
          </a:p>
          <a:p>
            <a:pPr marL="514350" indent="-514350" algn="just">
              <a:buFont typeface="+mj-lt"/>
              <a:buAutoNum type="arabicPeriod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70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язык, 1 класс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801079"/>
              </p:ext>
            </p:extLst>
          </p:nvPr>
        </p:nvGraphicFramePr>
        <p:xfrm>
          <a:off x="179512" y="629777"/>
          <a:ext cx="8856983" cy="5869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807"/>
                <a:gridCol w="2174069"/>
                <a:gridCol w="2056644"/>
                <a:gridCol w="2448272"/>
                <a:gridCol w="1728191"/>
              </a:tblGrid>
              <a:tr h="215115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оценки (время,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кол-во заданий, форма)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выставлению отметок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оценочных процедур (в соответствии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ТП и ПП) – отдельным приложением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948761"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8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писать под диктовку (без пропусков и искажений букв) слова, предложения из 3—5 слов, тексты объёмом не более 20 слов, правописание которых не расходится с произношением;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обозначать на письме мягкость согласных звуков буквами е, ё, ю, я и буквой ь в конце слова;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писать аккуратным разборчивым почерком без искажений прописные и строчные буквы, соединения букв, слова;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Индивидуально, письменно, 4 предложения, 15 мин.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Искажения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Пропуски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Разборчивый почерк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Аккуратность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Правильность начертания букв и соединений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 работы – даты)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52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обучения во 2 классе у обучающегося будут сформированы следующие умения: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33670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читать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записывать, сравнивать, упорядочивать числа в пределах 100;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число большее или меньшее данного числа на заданное число (в пределах 100), большее данного числа в заданное число раз (в пределах 20);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устанавливать и соблюдать порядок при вычислении значения числового выражения (со скобками или без скобок), содержащего действия сложения и вычитания в пределах 100;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арифметические действия: сложение и вычитание, в пределах 100 – устно и письменно, умножение и деление в пределах 50 с использованием таблицы умножения;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называть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различать компоненты действий умножения (множители, произведение), деления (делимое, делитель, частное);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неизвестный компонент сложения, вычитания;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при выполнении практических заданий единицы величин длины (сантиметр, дециметр, метр), массы (килограмм), времени (минута, час), стоимости (рубль, копейка);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с помощью измерительных инструментов длину, определять время с помощью часов;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сравнивать величины длины, массы, времени, стоимости, устанавливая между ними соотношение «больше или меньше на»;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решать текстовые задачи в одно-два действия: представлять задачу (краткая запись, рисунок, таблица или другая модель), планировать ход решения текстовой задачи в два действия, оформлять его в виде арифметического действия или действий, записывать ответ;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и называть геометрические фигуры: прямой угол, ломаную, многоугольник;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бумаге в клетку изображать ломаную, многоугольник, чертить с помощью линейки или угольника прямой угол, прямоугольник с заданными длинами сторон;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измерение длин реальных объектов с помощью линейки;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длину ломаной, состоящей из двух-трёх звеньев, периметр прямоугольника (квадрата);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распознавать верные (истинные) и   неверные   (ложные)   утверждения со словами «все», «каждый»;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одно-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двухшаговые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логические рассуждения и делать выводы;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общий признак группы математических объектов (чисел, величин, геометрических фигур);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закономерность в ряду объектов (чисел, геометрических фигур); представлять информацию в заданной форме: дополнять текст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числами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заполнять строку или столбец таблицы, указывать числовые данные на рисунке (изображении геометрических фигур);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сравнивать группы объектов (находить общее, различное); обнаруживать модели геометрических фигур в окружающем мире; подбирать примеры, подтверждающие суждение, ответ;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 (дополнять) текстовую задачу; </a:t>
            </a:r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проверять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 вычисления, измерения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37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Математика, 2 класс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346979"/>
              </p:ext>
            </p:extLst>
          </p:nvPr>
        </p:nvGraphicFramePr>
        <p:xfrm>
          <a:off x="179512" y="629777"/>
          <a:ext cx="8856983" cy="5656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807"/>
                <a:gridCol w="2174069"/>
                <a:gridCol w="2128652"/>
                <a:gridCol w="2016224"/>
                <a:gridCol w="2088231"/>
              </a:tblGrid>
              <a:tr h="215115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оценки (время,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кол-во заданий, форма)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выставлению отметок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оценочных процедур (в соответствии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ТП и ПП) – отдельным приложением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94876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выполнять арифметические действия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сложение и вычитание, в пределах 100 – устно и письменно, </a:t>
                      </a:r>
                      <a:r>
                        <a:rPr lang="ru-RU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умножение и деление в пределах 50 с использованием таблицы умножения;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называть и различать компоненты действий умножения (множители, произведение), деления (делимое, делитель, частное);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выражений,</a:t>
                      </a:r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письменно, индивидуально, </a:t>
                      </a:r>
                    </a:p>
                    <a:p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 с классификацией выражений  по указанным компонентам (напр., выбери выражения, в которых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7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enicheva\Desktop\события 2024\краевой семинар 13.06.2024\методический кейс\WhatsApp Image 2024-06-10 at 15.00.17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820891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41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20040"/>
            <a:ext cx="8352928" cy="732696"/>
          </a:xfrm>
        </p:spPr>
        <p:txBody>
          <a:bodyPr>
            <a:noAutofit/>
          </a:bodyPr>
          <a:lstStyle/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оценки планируемых результатов: дефициты и проблемы функционирования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 полноценной возможности для формирования у учащегося оценочной самостоятельности - "краеугольного камня" здания 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самостоятельности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(указанная способность признана сегодня ключевой компетенцией, определяющей новое качество содержания российского образования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затрудняет индивидуализацию обучения (учителю трудно зафиксировать и положительно оценить реальные достижения каждого конкретного ребенка в сравнении с предыдущими результатами его обучения);</a:t>
            </a:r>
          </a:p>
        </p:txBody>
      </p:sp>
    </p:spTree>
    <p:extLst>
      <p:ext uri="{BB962C8B-B14F-4D97-AF65-F5344CB8AC3E}">
        <p14:creationId xmlns:p14="http://schemas.microsoft.com/office/powerpoint/2010/main" val="3236724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00648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835048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малоинформативной (в силу своей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формализованности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скрытости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критериев,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отметке часто нельзя судить о действительном уровне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и, что самое главное, нельзя определить вектор дальнейших усилий - что именно надо улучшить, над чем поработать, в какой степени это вообще возможно для данного ребенка);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травмирующий характер (полностью сосредоточенная в руках учителя, "отметочная" система нередко оказывается орудием манипуляции и психологического давления, которое направлено, с одной стороны, непосредственно на ребенка, с другой стороны, на родителей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–формирующее оценивание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54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195088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преимущественно на внешний контроль, сопровождаемый санкциями, а не на мотивацию улучшения результатов 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контрольно-измерительных средств на проверку репродуктивного уровня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усвоения;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тсутствие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системного подхода к оцениванию учебных достижений, оценки деятельности, комплекса работ за определенный период 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общих критериев оценивания, как следствие, возникает несравнимость оценок.</a:t>
            </a:r>
          </a:p>
        </p:txBody>
      </p:sp>
    </p:spTree>
    <p:extLst>
      <p:ext uri="{BB962C8B-B14F-4D97-AF65-F5344CB8AC3E}">
        <p14:creationId xmlns:p14="http://schemas.microsoft.com/office/powerpoint/2010/main" val="1010876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Треки семинара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640960" cy="5904656"/>
          </a:xfrm>
        </p:spPr>
        <p:txBody>
          <a:bodyPr>
            <a:noAutofit/>
          </a:bodyPr>
          <a:lstStyle/>
          <a:p>
            <a:pPr algn="just"/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основы организации оценочных процедур: система оценки ОО</a:t>
            </a:r>
          </a:p>
          <a:p>
            <a:pPr marL="0" indent="0" algn="just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– Проектирование графика оценочных процедур (предметные результаты)</a:t>
            </a:r>
          </a:p>
          <a:p>
            <a:pPr algn="just"/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- методологическая основа ФГОС ОО. Уровневый и комплексный подходы как принципы реализации системы  оценки</a:t>
            </a:r>
          </a:p>
          <a:p>
            <a:pPr algn="just"/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работа. 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47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79296" cy="634082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основы организации оценочных процедур: система оценки 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3614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1. 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нормативные документы, на основе которых строится школьная система оценки.</a:t>
            </a:r>
          </a:p>
          <a:p>
            <a:pPr marL="514350" indent="-514350" algn="just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Перечислите основные оценочные процедуры и дайте их характеристики.</a:t>
            </a:r>
          </a:p>
          <a:p>
            <a:pPr marL="514350" indent="-514350" algn="just"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является объектом оценки? Назовите особенности оценки результатов.</a:t>
            </a:r>
          </a:p>
          <a:p>
            <a:pPr marL="0" indent="0" algn="just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senicheva\Downloads\qr-code (6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92696"/>
            <a:ext cx="1218853" cy="1218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047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60648"/>
            <a:ext cx="8928992" cy="86409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Нормативно-правовые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организации оценочных процедур: система оценки 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5446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ФОП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НОО/ООО/СОО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19.1. ФГОС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НОО определяет основные требования к образовательным результатам обучающихся и средствам оценки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19.2. Система оценки достижения планируемых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(СО) … служит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основой при разработке образовательной организацией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соответствующего локального акта.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образовательного процесса на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освоения ФОП НОО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обеспечение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эффективной обратной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2971</Words>
  <Application>Microsoft Office PowerPoint</Application>
  <PresentationFormat>Экран (4:3)</PresentationFormat>
  <Paragraphs>220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Изменение оценочной деятельности в образовательной организации в связи с внедрением обновленных ФГОС. Проектирование системы оценки достижения планируемых результатов образовательной программы  </vt:lpstr>
      <vt:lpstr>Треки семинара</vt:lpstr>
      <vt:lpstr>Презентация PowerPoint</vt:lpstr>
      <vt:lpstr>Система оценки планируемых результатов: дефициты и проблемы функционирования </vt:lpstr>
      <vt:lpstr>Презентация PowerPoint</vt:lpstr>
      <vt:lpstr>Презентация PowerPoint</vt:lpstr>
      <vt:lpstr>Треки семинара</vt:lpstr>
      <vt:lpstr>Нормативно-правовые основы организации оценочных процедур: система оценки ОО</vt:lpstr>
      <vt:lpstr>1. Нормативно-правовые основы организации оценочных процедур: система оценки ОО</vt:lpstr>
      <vt:lpstr>Презентация PowerPoint</vt:lpstr>
      <vt:lpstr>Презентация PowerPoint</vt:lpstr>
      <vt:lpstr>Презентация PowerPoint</vt:lpstr>
      <vt:lpstr>Презентация PowerPoint</vt:lpstr>
      <vt:lpstr> Планируемые результаты образовательной программы уровня (метапредметные и предметные) подлежат обязательной оценке в рамках ВСОКО / ГИА – комплекс результатов уровня образования.</vt:lpstr>
      <vt:lpstr>Метапредметные результаты в части познавательных, коммуникативных, регулятивных УУД ( на примере предмета География)</vt:lpstr>
      <vt:lpstr>Особенности оценки результатов ( из ОП ООО)</vt:lpstr>
      <vt:lpstr>Метапредметные результаты</vt:lpstr>
      <vt:lpstr>Предметные результаты </vt:lpstr>
      <vt:lpstr>Особенности оценки результатов  и оценочных процедур  (Письмо 01.169/08-01от 06.08.2021)</vt:lpstr>
      <vt:lpstr>Презентация PowerPoint</vt:lpstr>
      <vt:lpstr>Презентация PowerPoint</vt:lpstr>
      <vt:lpstr>Презентация PowerPoint</vt:lpstr>
      <vt:lpstr>Практическая работа 2. Используя ФРП по предмету (предметные планируемые результаты),  заполните таблицу. Каждый учитель обязан предоставить график оценочных процедур в рамках своего предмета. </vt:lpstr>
      <vt:lpstr>К концу обучения в 1 классе обучающийся научится:  </vt:lpstr>
      <vt:lpstr>Русский язык, 1 класс</vt:lpstr>
      <vt:lpstr>К концу обучения во 2 классе у обучающегося будут сформированы следующие умения: </vt:lpstr>
      <vt:lpstr>Математика, 2 класс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А. Сеничева</dc:creator>
  <cp:lastModifiedBy>Юлия А. Сеничева</cp:lastModifiedBy>
  <cp:revision>52</cp:revision>
  <dcterms:created xsi:type="dcterms:W3CDTF">2024-05-27T02:06:04Z</dcterms:created>
  <dcterms:modified xsi:type="dcterms:W3CDTF">2024-09-23T06:49:47Z</dcterms:modified>
</cp:coreProperties>
</file>