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7" r:id="rId2"/>
    <p:sldId id="258" r:id="rId3"/>
    <p:sldId id="269" r:id="rId4"/>
    <p:sldId id="260" r:id="rId5"/>
    <p:sldId id="261" r:id="rId6"/>
    <p:sldId id="279" r:id="rId7"/>
    <p:sldId id="262" r:id="rId8"/>
    <p:sldId id="280" r:id="rId9"/>
    <p:sldId id="263" r:id="rId10"/>
    <p:sldId id="270" r:id="rId11"/>
    <p:sldId id="264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Д. Матвеева" initials="АДМ" lastIdx="1" clrIdx="0">
    <p:extLst>
      <p:ext uri="{19B8F6BF-5375-455C-9EA6-DF929625EA0E}">
        <p15:presenceInfo xmlns:p15="http://schemas.microsoft.com/office/powerpoint/2012/main" userId="S-1-5-21-3421436519-2093076791-1874923885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189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Русский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обучения,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Лист1!$A$2:$A$35</c:f>
              <c:strCache>
                <c:ptCount val="34"/>
                <c:pt idx="0">
                  <c:v>Ольгинский муниципальный район</c:v>
                </c:pt>
                <c:pt idx="1">
                  <c:v>Уссурийский городской округ</c:v>
                </c:pt>
                <c:pt idx="2">
                  <c:v>Находкинский городской округ</c:v>
                </c:pt>
                <c:pt idx="3">
                  <c:v>Городской округ ЗАТО Фокино</c:v>
                </c:pt>
                <c:pt idx="4">
                  <c:v>Красноармейский муниципальный район</c:v>
                </c:pt>
                <c:pt idx="5">
                  <c:v>Артемовский городской округ</c:v>
                </c:pt>
                <c:pt idx="6">
                  <c:v>Михайловский муниципальный район</c:v>
                </c:pt>
                <c:pt idx="7">
                  <c:v>Хорольский муниципальный округ</c:v>
                </c:pt>
                <c:pt idx="8">
                  <c:v>Ханкайский муниципальный округ</c:v>
                </c:pt>
                <c:pt idx="9">
                  <c:v>Дальнереченский городской округ</c:v>
                </c:pt>
                <c:pt idx="10">
                  <c:v>Кировский муниципальный район</c:v>
                </c:pt>
                <c:pt idx="11">
                  <c:v>Городской округ Большой Камень</c:v>
                </c:pt>
                <c:pt idx="12">
                  <c:v>Партизанский муниципальный район</c:v>
                </c:pt>
                <c:pt idx="13">
                  <c:v>Яковлевский муниципальный район</c:v>
                </c:pt>
                <c:pt idx="14">
                  <c:v>Город Владивосток</c:v>
                </c:pt>
                <c:pt idx="15">
                  <c:v>Арсеньевский городской округ</c:v>
                </c:pt>
                <c:pt idx="16">
                  <c:v>Октябрьский муниципальный округ</c:v>
                </c:pt>
                <c:pt idx="17">
                  <c:v>Лесозаводский городской округ</c:v>
                </c:pt>
                <c:pt idx="18">
                  <c:v>Городской округ Спасск-Дальний</c:v>
                </c:pt>
                <c:pt idx="19">
                  <c:v>Пограничный муниципальный округ</c:v>
                </c:pt>
                <c:pt idx="20">
                  <c:v>Надеждинский муниципальный район</c:v>
                </c:pt>
                <c:pt idx="21">
                  <c:v>Чугуевский муниципальный округ</c:v>
                </c:pt>
                <c:pt idx="22">
                  <c:v>Лазовский муниципальный округ</c:v>
                </c:pt>
                <c:pt idx="23">
                  <c:v>Тернейский муниципальный округ</c:v>
                </c:pt>
                <c:pt idx="24">
                  <c:v>Анучинский муниципальный округ</c:v>
                </c:pt>
                <c:pt idx="25">
                  <c:v>Спасский муниципальный район</c:v>
                </c:pt>
                <c:pt idx="26">
                  <c:v>Пожарский муниципальный район</c:v>
                </c:pt>
                <c:pt idx="27">
                  <c:v>Шкотовский муниципальный район</c:v>
                </c:pt>
                <c:pt idx="28">
                  <c:v>Дальнегорский городской округ</c:v>
                </c:pt>
                <c:pt idx="29">
                  <c:v>Черниговский муниципальный район</c:v>
                </c:pt>
                <c:pt idx="30">
                  <c:v>Кавалеровский муниципальный район</c:v>
                </c:pt>
                <c:pt idx="31">
                  <c:v>Партизанский городской округ</c:v>
                </c:pt>
                <c:pt idx="32">
                  <c:v>Хасанский муниципальный район</c:v>
                </c:pt>
                <c:pt idx="33">
                  <c:v>Дальнереченский муниципальный район</c:v>
                </c:pt>
              </c:strCache>
            </c:strRef>
          </c:cat>
          <c:val>
            <c:numRef>
              <c:f>Лист1!$B$2:$B$35</c:f>
              <c:numCache>
                <c:formatCode>0.00</c:formatCode>
                <c:ptCount val="34"/>
                <c:pt idx="0">
                  <c:v>64.099999999999994</c:v>
                </c:pt>
                <c:pt idx="1">
                  <c:v>63.04</c:v>
                </c:pt>
                <c:pt idx="2">
                  <c:v>62.5</c:v>
                </c:pt>
                <c:pt idx="3">
                  <c:v>60.47</c:v>
                </c:pt>
                <c:pt idx="4">
                  <c:v>59.81</c:v>
                </c:pt>
                <c:pt idx="5">
                  <c:v>58.58</c:v>
                </c:pt>
                <c:pt idx="6">
                  <c:v>58.47</c:v>
                </c:pt>
                <c:pt idx="7">
                  <c:v>58.05</c:v>
                </c:pt>
                <c:pt idx="8">
                  <c:v>57.44</c:v>
                </c:pt>
                <c:pt idx="9">
                  <c:v>57.28</c:v>
                </c:pt>
                <c:pt idx="10">
                  <c:v>57.02</c:v>
                </c:pt>
                <c:pt idx="11">
                  <c:v>56.76</c:v>
                </c:pt>
                <c:pt idx="12">
                  <c:v>55.74</c:v>
                </c:pt>
                <c:pt idx="13">
                  <c:v>55.35</c:v>
                </c:pt>
                <c:pt idx="14">
                  <c:v>54.44</c:v>
                </c:pt>
                <c:pt idx="15">
                  <c:v>53.1</c:v>
                </c:pt>
                <c:pt idx="16">
                  <c:v>52.08</c:v>
                </c:pt>
                <c:pt idx="17">
                  <c:v>51.69</c:v>
                </c:pt>
                <c:pt idx="18">
                  <c:v>51.39</c:v>
                </c:pt>
                <c:pt idx="19">
                  <c:v>50.86</c:v>
                </c:pt>
                <c:pt idx="20">
                  <c:v>50.75</c:v>
                </c:pt>
                <c:pt idx="21">
                  <c:v>50.64</c:v>
                </c:pt>
                <c:pt idx="22">
                  <c:v>50.51</c:v>
                </c:pt>
                <c:pt idx="23">
                  <c:v>49.66</c:v>
                </c:pt>
                <c:pt idx="24">
                  <c:v>49.18</c:v>
                </c:pt>
                <c:pt idx="25">
                  <c:v>49.14</c:v>
                </c:pt>
                <c:pt idx="26">
                  <c:v>48.94</c:v>
                </c:pt>
                <c:pt idx="27">
                  <c:v>46.86</c:v>
                </c:pt>
                <c:pt idx="28">
                  <c:v>43.37</c:v>
                </c:pt>
                <c:pt idx="29">
                  <c:v>42.47</c:v>
                </c:pt>
                <c:pt idx="30">
                  <c:v>41.34</c:v>
                </c:pt>
                <c:pt idx="31">
                  <c:v>41.05</c:v>
                </c:pt>
                <c:pt idx="32">
                  <c:v>39.729999999999997</c:v>
                </c:pt>
                <c:pt idx="33">
                  <c:v>31.82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B-45EC-B628-8D46A9B79A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219019264"/>
        <c:axId val="293342016"/>
      </c:barChart>
      <c:catAx>
        <c:axId val="219019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342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342016"/>
        <c:scaling>
          <c:orientation val="minMax"/>
          <c:max val="100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01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Математика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обучения, %</c:v>
                </c:pt>
              </c:strCache>
            </c:strRef>
          </c:tx>
          <c:spPr>
            <a:solidFill>
              <a:schemeClr val="accent5"/>
            </a:solidFill>
            <a:ln w="15875" cap="flat" cmpd="sng" algn="ctr">
              <a:solidFill>
                <a:schemeClr val="accent5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Лист1!$A$2:$A$35</c:f>
              <c:strCache>
                <c:ptCount val="34"/>
                <c:pt idx="0">
                  <c:v>Ханкайский муниципальный округ</c:v>
                </c:pt>
                <c:pt idx="1">
                  <c:v>Дальнереченский городской округ</c:v>
                </c:pt>
                <c:pt idx="2">
                  <c:v>Город Владивосток</c:v>
                </c:pt>
                <c:pt idx="3">
                  <c:v>Чугуевский муниципальный округ</c:v>
                </c:pt>
                <c:pt idx="4">
                  <c:v>Находкинский городской округ</c:v>
                </c:pt>
                <c:pt idx="5">
                  <c:v>Городской округ Большой Камень</c:v>
                </c:pt>
                <c:pt idx="6">
                  <c:v>Пограничный муниципальный округ</c:v>
                </c:pt>
                <c:pt idx="7">
                  <c:v>Яковлевский муниципальный район</c:v>
                </c:pt>
                <c:pt idx="8">
                  <c:v>Кировский муниципальный район</c:v>
                </c:pt>
                <c:pt idx="9">
                  <c:v>Пожарский муниципальный район</c:v>
                </c:pt>
                <c:pt idx="10">
                  <c:v>Партизанский муниципальный район</c:v>
                </c:pt>
                <c:pt idx="11">
                  <c:v>Артемовский городской округ</c:v>
                </c:pt>
                <c:pt idx="12">
                  <c:v>Дальнегорский городской округ</c:v>
                </c:pt>
                <c:pt idx="13">
                  <c:v>Арсеньевский городской округ</c:v>
                </c:pt>
                <c:pt idx="14">
                  <c:v>Красноармейский муниципальный район</c:v>
                </c:pt>
                <c:pt idx="15">
                  <c:v>Михайловский муниципальный район</c:v>
                </c:pt>
                <c:pt idx="16">
                  <c:v>Лесозаводский городской округ</c:v>
                </c:pt>
                <c:pt idx="17">
                  <c:v>Городской округ ЗАТО Фокино</c:v>
                </c:pt>
                <c:pt idx="18">
                  <c:v>Уссурийский городской округ</c:v>
                </c:pt>
                <c:pt idx="19">
                  <c:v>Надеждинский муниципальный район</c:v>
                </c:pt>
                <c:pt idx="20">
                  <c:v>Октябрьский муниципальный округ</c:v>
                </c:pt>
                <c:pt idx="21">
                  <c:v>Партизанский городской округ</c:v>
                </c:pt>
                <c:pt idx="22">
                  <c:v>Черниговский муниципальный район</c:v>
                </c:pt>
                <c:pt idx="23">
                  <c:v>Ольгинский муниципальный район</c:v>
                </c:pt>
                <c:pt idx="24">
                  <c:v>Лазовский муниципальный округ</c:v>
                </c:pt>
                <c:pt idx="25">
                  <c:v>Хасанский муниципальный район</c:v>
                </c:pt>
                <c:pt idx="26">
                  <c:v>Хорольский муниципальный округ</c:v>
                </c:pt>
                <c:pt idx="27">
                  <c:v>Тернейский муниципальный округ</c:v>
                </c:pt>
                <c:pt idx="28">
                  <c:v>Спасский муниципальный район</c:v>
                </c:pt>
                <c:pt idx="29">
                  <c:v>Дальнереченский муниципальный район</c:v>
                </c:pt>
                <c:pt idx="30">
                  <c:v>Городской округ Спасск-Дальний</c:v>
                </c:pt>
                <c:pt idx="31">
                  <c:v>Кавалеровский муниципальный район</c:v>
                </c:pt>
                <c:pt idx="32">
                  <c:v>Шкотовский муниципальный район</c:v>
                </c:pt>
                <c:pt idx="33">
                  <c:v>Анучинский муниципальный округ</c:v>
                </c:pt>
              </c:strCache>
            </c:strRef>
          </c:cat>
          <c:val>
            <c:numRef>
              <c:f>Лист1!$B$2:$B$35</c:f>
              <c:numCache>
                <c:formatCode>0.00</c:formatCode>
                <c:ptCount val="34"/>
                <c:pt idx="0">
                  <c:v>61.53846153846154</c:v>
                </c:pt>
                <c:pt idx="1">
                  <c:v>59.677419354838712</c:v>
                </c:pt>
                <c:pt idx="2">
                  <c:v>58.976120941419005</c:v>
                </c:pt>
                <c:pt idx="3">
                  <c:v>58.369098712446352</c:v>
                </c:pt>
                <c:pt idx="4">
                  <c:v>57.636706473915773</c:v>
                </c:pt>
                <c:pt idx="5">
                  <c:v>57.246376811594203</c:v>
                </c:pt>
                <c:pt idx="6">
                  <c:v>57.142857142857146</c:v>
                </c:pt>
                <c:pt idx="7">
                  <c:v>53.459119496855344</c:v>
                </c:pt>
                <c:pt idx="8">
                  <c:v>53.305785123966942</c:v>
                </c:pt>
                <c:pt idx="9">
                  <c:v>52.816901408450704</c:v>
                </c:pt>
                <c:pt idx="10">
                  <c:v>51.803278688524593</c:v>
                </c:pt>
                <c:pt idx="11">
                  <c:v>51.726844583987436</c:v>
                </c:pt>
                <c:pt idx="12">
                  <c:v>50.602409638554214</c:v>
                </c:pt>
                <c:pt idx="13">
                  <c:v>50.586264656616422</c:v>
                </c:pt>
                <c:pt idx="14">
                  <c:v>50.467289719626166</c:v>
                </c:pt>
                <c:pt idx="15">
                  <c:v>48.941798941798936</c:v>
                </c:pt>
                <c:pt idx="16">
                  <c:v>48.906560636182903</c:v>
                </c:pt>
                <c:pt idx="17">
                  <c:v>47.840531561461795</c:v>
                </c:pt>
                <c:pt idx="18">
                  <c:v>47.571900047147565</c:v>
                </c:pt>
                <c:pt idx="19">
                  <c:v>46.268656716417908</c:v>
                </c:pt>
                <c:pt idx="20">
                  <c:v>41.964285714285715</c:v>
                </c:pt>
                <c:pt idx="21">
                  <c:v>40.73319755600815</c:v>
                </c:pt>
                <c:pt idx="22">
                  <c:v>39.156626506024097</c:v>
                </c:pt>
                <c:pt idx="23">
                  <c:v>38.461538461538467</c:v>
                </c:pt>
                <c:pt idx="24">
                  <c:v>38.383838383838388</c:v>
                </c:pt>
                <c:pt idx="25">
                  <c:v>37.671232876712331</c:v>
                </c:pt>
                <c:pt idx="26">
                  <c:v>37.583892617449663</c:v>
                </c:pt>
                <c:pt idx="27">
                  <c:v>37.241379310344833</c:v>
                </c:pt>
                <c:pt idx="28">
                  <c:v>34.482758620689651</c:v>
                </c:pt>
                <c:pt idx="29">
                  <c:v>33.707865168539328</c:v>
                </c:pt>
                <c:pt idx="30">
                  <c:v>28.997867803837952</c:v>
                </c:pt>
                <c:pt idx="31">
                  <c:v>28.740157480314963</c:v>
                </c:pt>
                <c:pt idx="32">
                  <c:v>28.5024154589372</c:v>
                </c:pt>
                <c:pt idx="33">
                  <c:v>22.950819672131146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F-498C-BBDE-86F2AAA13C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292198400"/>
        <c:axId val="293343744"/>
      </c:barChart>
      <c:catAx>
        <c:axId val="292198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9334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343744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crossAx val="2921984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3T14:32:46.748" idx="1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1A82C1-5FFE-99FC-44F7-8EBF2B1B9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B3D208-D754-2459-EAA9-83F5DB931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4271-1331-4452-881E-898437D3224A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E2EEE-26BA-EF38-8770-4D4B49411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650DF-EBD7-1244-E1D3-0E3B85624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B568-9709-4CEA-A565-5ED5DEAE5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6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D8070-D9CD-8D41-1F42-C33AE22D6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67F854-6F87-EA0C-1A9B-AB8A170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AC097A-484F-D4FF-B96D-5C68211E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0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C1D20F5-CE80-6AB5-012B-ED08711CB1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3430270 h 6858000"/>
              <a:gd name="connsiteX5" fmla="*/ 876426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3430270"/>
                </a:lnTo>
                <a:cubicBezTo>
                  <a:pt x="12191999" y="5329555"/>
                  <a:pt x="10662919" y="6858000"/>
                  <a:pt x="8764269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5A9FB47-03F0-836A-5245-19852DA4EDB5}"/>
              </a:ext>
            </a:extLst>
          </p:cNvPr>
          <p:cNvSpPr/>
          <p:nvPr/>
        </p:nvSpPr>
        <p:spPr>
          <a:xfrm>
            <a:off x="8764269" y="3430270"/>
            <a:ext cx="3427730" cy="3427729"/>
          </a:xfrm>
          <a:custGeom>
            <a:avLst/>
            <a:gdLst>
              <a:gd name="connsiteX0" fmla="*/ 3427730 w 3427730"/>
              <a:gd name="connsiteY0" fmla="*/ 0 h 3427729"/>
              <a:gd name="connsiteX1" fmla="*/ 0 w 3427730"/>
              <a:gd name="connsiteY1" fmla="*/ 3427730 h 3427729"/>
              <a:gd name="connsiteX2" fmla="*/ 3427730 w 3427730"/>
              <a:gd name="connsiteY2" fmla="*/ 3427730 h 3427729"/>
              <a:gd name="connsiteX3" fmla="*/ 3427730 w 3427730"/>
              <a:gd name="connsiteY3" fmla="*/ 0 h 34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730" h="3427729">
                <a:moveTo>
                  <a:pt x="3427730" y="0"/>
                </a:moveTo>
                <a:cubicBezTo>
                  <a:pt x="3427730" y="1899285"/>
                  <a:pt x="1898650" y="3427730"/>
                  <a:pt x="0" y="3427730"/>
                </a:cubicBezTo>
                <a:lnTo>
                  <a:pt x="3427730" y="3427730"/>
                </a:lnTo>
                <a:lnTo>
                  <a:pt x="3427730" y="0"/>
                </a:lnTo>
                <a:close/>
              </a:path>
            </a:pathLst>
          </a:custGeom>
          <a:solidFill>
            <a:srgbClr val="13818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3D96DD-D849-71BA-6111-25ADD9B57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797736F-CF0D-0124-7BE7-75B7E6853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50" y="341630"/>
            <a:ext cx="6174740" cy="6174740"/>
          </a:xfrm>
          <a:custGeom>
            <a:avLst/>
            <a:gdLst>
              <a:gd name="connsiteX0" fmla="*/ 3087371 w 6174740"/>
              <a:gd name="connsiteY0" fmla="*/ 0 h 6174740"/>
              <a:gd name="connsiteX1" fmla="*/ 4813490 w 6174740"/>
              <a:gd name="connsiteY1" fmla="*/ 527309 h 6174740"/>
              <a:gd name="connsiteX2" fmla="*/ 4992272 w 6174740"/>
              <a:gd name="connsiteY2" fmla="*/ 661004 h 6174740"/>
              <a:gd name="connsiteX3" fmla="*/ 5051169 w 6174740"/>
              <a:gd name="connsiteY3" fmla="*/ 705048 h 6174740"/>
              <a:gd name="connsiteX4" fmla="*/ 5270421 w 6174740"/>
              <a:gd name="connsiteY4" fmla="*/ 904320 h 6174740"/>
              <a:gd name="connsiteX5" fmla="*/ 6174740 w 6174740"/>
              <a:gd name="connsiteY5" fmla="*/ 3087370 h 6174740"/>
              <a:gd name="connsiteX6" fmla="*/ 6035981 w 6174740"/>
              <a:gd name="connsiteY6" fmla="*/ 4005410 h 6174740"/>
              <a:gd name="connsiteX7" fmla="*/ 5802213 w 6174740"/>
              <a:gd name="connsiteY7" fmla="*/ 4558935 h 6174740"/>
              <a:gd name="connsiteX8" fmla="*/ 4559217 w 6174740"/>
              <a:gd name="connsiteY8" fmla="*/ 5802085 h 6174740"/>
              <a:gd name="connsiteX9" fmla="*/ 3557662 w 6174740"/>
              <a:gd name="connsiteY9" fmla="*/ 6139164 h 6174740"/>
              <a:gd name="connsiteX10" fmla="*/ 3403119 w 6174740"/>
              <a:gd name="connsiteY10" fmla="*/ 6158799 h 6174740"/>
              <a:gd name="connsiteX11" fmla="*/ 3246290 w 6174740"/>
              <a:gd name="connsiteY11" fmla="*/ 6170723 h 6174740"/>
              <a:gd name="connsiteX12" fmla="*/ 3087370 w 6174740"/>
              <a:gd name="connsiteY12" fmla="*/ 6174740 h 6174740"/>
              <a:gd name="connsiteX13" fmla="*/ 2928506 w 6174740"/>
              <a:gd name="connsiteY13" fmla="*/ 6170723 h 6174740"/>
              <a:gd name="connsiteX14" fmla="*/ 0 w 6174740"/>
              <a:gd name="connsiteY14" fmla="*/ 3087370 h 6174740"/>
              <a:gd name="connsiteX15" fmla="*/ 3087371 w 6174740"/>
              <a:gd name="connsiteY15" fmla="*/ 0 h 6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4740" h="6174740">
                <a:moveTo>
                  <a:pt x="3087371" y="0"/>
                </a:moveTo>
                <a:cubicBezTo>
                  <a:pt x="3726736" y="0"/>
                  <a:pt x="4320739" y="194400"/>
                  <a:pt x="4813490" y="527309"/>
                </a:cubicBezTo>
                <a:lnTo>
                  <a:pt x="4992272" y="661004"/>
                </a:lnTo>
                <a:lnTo>
                  <a:pt x="5051169" y="705048"/>
                </a:lnTo>
                <a:cubicBezTo>
                  <a:pt x="5127411" y="767969"/>
                  <a:pt x="5200581" y="834479"/>
                  <a:pt x="5270421" y="904320"/>
                </a:cubicBezTo>
                <a:cubicBezTo>
                  <a:pt x="5829142" y="1463040"/>
                  <a:pt x="6174740" y="2234883"/>
                  <a:pt x="6174740" y="3087370"/>
                </a:cubicBezTo>
                <a:cubicBezTo>
                  <a:pt x="6174740" y="3407053"/>
                  <a:pt x="6126163" y="3715395"/>
                  <a:pt x="6035981" y="4005410"/>
                </a:cubicBezTo>
                <a:cubicBezTo>
                  <a:pt x="5975860" y="4198754"/>
                  <a:pt x="5897249" y="4383952"/>
                  <a:pt x="5802213" y="4558935"/>
                </a:cubicBezTo>
                <a:cubicBezTo>
                  <a:pt x="5517105" y="5083885"/>
                  <a:pt x="5084177" y="5516897"/>
                  <a:pt x="4559217" y="5802085"/>
                </a:cubicBezTo>
                <a:cubicBezTo>
                  <a:pt x="4252991" y="5968444"/>
                  <a:pt x="3915448" y="6084501"/>
                  <a:pt x="3557662" y="6139164"/>
                </a:cubicBezTo>
                <a:cubicBezTo>
                  <a:pt x="3506550" y="6146972"/>
                  <a:pt x="3455025" y="6153528"/>
                  <a:pt x="3403119" y="6158799"/>
                </a:cubicBezTo>
                <a:cubicBezTo>
                  <a:pt x="3351213" y="6164070"/>
                  <a:pt x="3298926" y="6168055"/>
                  <a:pt x="3246290" y="6170723"/>
                </a:cubicBezTo>
                <a:lnTo>
                  <a:pt x="3087370" y="6174740"/>
                </a:lnTo>
                <a:lnTo>
                  <a:pt x="2928506" y="6170723"/>
                </a:lnTo>
                <a:cubicBezTo>
                  <a:pt x="1297346" y="6088026"/>
                  <a:pt x="0" y="4739065"/>
                  <a:pt x="0" y="3087370"/>
                </a:cubicBezTo>
                <a:cubicBezTo>
                  <a:pt x="0" y="1382395"/>
                  <a:pt x="1382395" y="0"/>
                  <a:pt x="30873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F91FFF6-4C03-7D93-625D-47EC2992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0" y="1097281"/>
            <a:ext cx="4663440" cy="5562599"/>
          </a:xfrm>
        </p:spPr>
        <p:txBody>
          <a:bodyPr/>
          <a:lstStyle>
            <a:lvl1pPr algn="l"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chemeClr val="bg1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marL="3429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8001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12573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6573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21145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6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A04DC2-40A0-83AD-C210-4FB4ACA4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54E0DCD-021D-F45C-2EDF-22567DC72B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5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2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E1843D4-49AC-1F6A-A790-A50BD02B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D165736-A4CD-E14C-E750-388DB8D36E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64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DDF331-2770-C4DD-6ACE-560DF3BAD0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0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6EB2BD-F2B4-D605-EF79-8FBD2DA6A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598F62C9-8BAB-8957-DA8D-D17A7AC68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12192000" y="3799205"/>
                  <a:pt x="9133205" y="6858000"/>
                  <a:pt x="533400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6263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FFDF-0F1C-1BDE-2C7C-6F1EEA51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2A32B-87BF-A1C4-AE44-6C01AC3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3" r:id="rId4"/>
    <p:sldLayoutId id="2147483669" r:id="rId5"/>
    <p:sldLayoutId id="2147483664" r:id="rId6"/>
    <p:sldLayoutId id="2147483668" r:id="rId7"/>
    <p:sldLayoutId id="2147483665" r:id="rId8"/>
    <p:sldLayoutId id="2147483651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education-quality/sistema-monitoringa-kachestva-dopolnitelnogo-professionalnogo-obrazovaniya-pedagogicheskih-rabotnik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education-quality/sistema-monitoringa-kachestva-dopolnitelnogo-professionalnogo-obrazovaniya-pedagogicheskih-rabotnikov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education-quality/sistema-monitoringa-kachestva-dopolnitelnogo-professionalnogo-obrazovaniya-pedagogicheskih-rabotnikov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education-quality/sistema-monitoringa-kachestva-dopolnitelnogo-professionalnogo-obrazovaniya-pedagogicheskih-rabotnikov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education-quality/sistema-monitoringa-kachestva-dopolnitelnogo-professionalnogo-obrazovaniya-pedagogicheskih-rabotnikov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education-quality/sistema-monitoringa-kachestva-dopolnitelnogo-professionalnogo-obrazovaniya-pedagogicheskih-rabotnikov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education-quality/sistema-monitoringa-kachestva-dopolnitelnogo-professionalnogo-obrazovaniya-pedagogicheskih-rabotnikov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education-quality/sistema-monitoringa-kachestva-dopolnitelnogo-professionalnogo-obrazovaniya-pedagogicheskih-rabotnikov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education-quality/sistema-monitoringa-kachestva-dopolnitelnogo-professionalnogo-obrazovaniya-pedagogicheskih-rabotnikov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education-quality/sistema-monitoringa-kachestva-dopolnitelnogo-professionalnogo-obrazovaniya-pedagogicheskih-rabotnikov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education-quality/sistema-monitoringa-kachestva-dopolnitelnogo-professionalnogo-obrazovaniya-pedagogicheskih-rabotnikov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06AD5E-8059-51D8-7B2E-A3A2EF52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1298756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государственной итоговой </a:t>
            </a:r>
            <a:r>
              <a:rPr lang="ru-RU"/>
              <a:t>аттестации                            в </a:t>
            </a:r>
            <a:r>
              <a:rPr lang="ru-RU" dirty="0"/>
              <a:t>форме ОГЭ (основной период)</a:t>
            </a:r>
            <a:br>
              <a:rPr lang="ru-RU" dirty="0"/>
            </a:br>
            <a:r>
              <a:rPr lang="ru-RU" dirty="0"/>
              <a:t>в </a:t>
            </a:r>
            <a:r>
              <a:rPr lang="ru-RU"/>
              <a:t>2024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F7F44-40A8-4CA9-8879-9606FEFF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24" y="879166"/>
            <a:ext cx="6172621" cy="530184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ОГЭ по АТЕ предмет </a:t>
            </a:r>
            <a:r>
              <a:rPr lang="ru-RU" b="1" dirty="0"/>
              <a:t>Физика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5092E5-3D31-426B-A107-823D98147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61183"/>
              </p:ext>
            </p:extLst>
          </p:nvPr>
        </p:nvGraphicFramePr>
        <p:xfrm>
          <a:off x="379182" y="1409350"/>
          <a:ext cx="5023329" cy="5400084"/>
        </p:xfrm>
        <a:graphic>
          <a:graphicData uri="http://schemas.openxmlformats.org/drawingml/2006/table">
            <a:tbl>
              <a:tblPr/>
              <a:tblGrid>
                <a:gridCol w="1974826">
                  <a:extLst>
                    <a:ext uri="{9D8B030D-6E8A-4147-A177-3AD203B41FA5}">
                      <a16:colId xmlns:a16="http://schemas.microsoft.com/office/drawing/2014/main" val="1804621614"/>
                    </a:ext>
                  </a:extLst>
                </a:gridCol>
                <a:gridCol w="460626">
                  <a:extLst>
                    <a:ext uri="{9D8B030D-6E8A-4147-A177-3AD203B41FA5}">
                      <a16:colId xmlns:a16="http://schemas.microsoft.com/office/drawing/2014/main" val="2204064353"/>
                    </a:ext>
                  </a:extLst>
                </a:gridCol>
                <a:gridCol w="527625">
                  <a:extLst>
                    <a:ext uri="{9D8B030D-6E8A-4147-A177-3AD203B41FA5}">
                      <a16:colId xmlns:a16="http://schemas.microsoft.com/office/drawing/2014/main" val="4149880101"/>
                    </a:ext>
                  </a:extLst>
                </a:gridCol>
                <a:gridCol w="527626">
                  <a:extLst>
                    <a:ext uri="{9D8B030D-6E8A-4147-A177-3AD203B41FA5}">
                      <a16:colId xmlns:a16="http://schemas.microsoft.com/office/drawing/2014/main" val="2101581473"/>
                    </a:ext>
                  </a:extLst>
                </a:gridCol>
                <a:gridCol w="544375">
                  <a:extLst>
                    <a:ext uri="{9D8B030D-6E8A-4147-A177-3AD203B41FA5}">
                      <a16:colId xmlns:a16="http://schemas.microsoft.com/office/drawing/2014/main" val="1725418944"/>
                    </a:ext>
                  </a:extLst>
                </a:gridCol>
                <a:gridCol w="988251">
                  <a:extLst>
                    <a:ext uri="{9D8B030D-6E8A-4147-A177-3AD203B41FA5}">
                      <a16:colId xmlns:a16="http://schemas.microsoft.com/office/drawing/2014/main" val="2452727309"/>
                    </a:ext>
                  </a:extLst>
                </a:gridCol>
              </a:tblGrid>
              <a:tr h="310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АТЕ</a:t>
                      </a:r>
                      <a:endParaRPr lang="ru-RU" sz="10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«2», %</a:t>
                      </a:r>
                      <a:endParaRPr lang="ru-RU" sz="105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«3», %</a:t>
                      </a:r>
                      <a:endParaRPr lang="ru-RU" sz="105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«4», %</a:t>
                      </a:r>
                      <a:endParaRPr lang="ru-RU" sz="105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«5», %</a:t>
                      </a:r>
                      <a:endParaRPr lang="ru-RU" sz="105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</a:t>
                      </a:r>
                      <a:r>
                        <a:rPr lang="ru-RU" sz="105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%</a:t>
                      </a:r>
                      <a:endParaRPr lang="ru-RU" sz="10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353315"/>
                  </a:ext>
                </a:extLst>
              </a:tr>
              <a:tr h="3103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Кавалеровский муниципальный район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45,83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54,17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771601"/>
                  </a:ext>
                </a:extLst>
              </a:tr>
              <a:tr h="2941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Дальнегорский</a:t>
                      </a:r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67454"/>
                  </a:ext>
                </a:extLst>
              </a:tr>
              <a:tr h="3103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Михайловский муниципальный район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55,56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12219"/>
                  </a:ext>
                </a:extLst>
              </a:tr>
              <a:tr h="3103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муниципальный округ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647110"/>
                  </a:ext>
                </a:extLst>
              </a:tr>
              <a:tr h="2941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Хасанский</a:t>
                      </a:r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7,69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53,85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38,46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92,31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758709"/>
                  </a:ext>
                </a:extLst>
              </a:tr>
              <a:tr h="3103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Черниговский муниципальный район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2,44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19,51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53,66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24,39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78,05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02359"/>
                  </a:ext>
                </a:extLst>
              </a:tr>
              <a:tr h="3103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Шкотовский</a:t>
                      </a:r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96307"/>
                  </a:ext>
                </a:extLst>
              </a:tr>
              <a:tr h="3103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Пограничный муниципальный округ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94053"/>
                  </a:ext>
                </a:extLst>
              </a:tr>
              <a:tr h="2941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Находкинский городской округ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46,02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81,42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42358"/>
                  </a:ext>
                </a:extLst>
              </a:tr>
              <a:tr h="1554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 Владивосток</a:t>
                      </a:r>
                      <a:endParaRPr lang="ru-RU" sz="1050" b="0" i="0" u="none" strike="noStrike" kern="80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28,54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36,44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69,84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12227"/>
                  </a:ext>
                </a:extLst>
              </a:tr>
              <a:tr h="2941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Дальнереченский</a:t>
                      </a:r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31,58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34,21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34,21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68,42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248242"/>
                  </a:ext>
                </a:extLst>
              </a:tr>
              <a:tr h="2941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Лесозаводский городской округ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32,14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48998"/>
                  </a:ext>
                </a:extLst>
              </a:tr>
              <a:tr h="2941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Уссурийский городской округ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34,08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40,78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25,14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65,92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25945"/>
                  </a:ext>
                </a:extLst>
              </a:tr>
              <a:tr h="2941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 округ Спасск-Дальний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42,31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34,62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23,08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57,69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38215"/>
                  </a:ext>
                </a:extLst>
              </a:tr>
              <a:tr h="3103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Дальнереченский</a:t>
                      </a:r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657821"/>
                  </a:ext>
                </a:extLst>
              </a:tr>
              <a:tr h="3103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Анучинский</a:t>
                      </a:r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муниципальный округ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29506"/>
                  </a:ext>
                </a:extLst>
              </a:tr>
              <a:tr h="2941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kern="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 округ ЗАТО Фокино</a:t>
                      </a:r>
                      <a:endParaRPr lang="ru-RU" sz="1050" b="0" i="0" u="none" strike="noStrike" kern="8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632" marR="632" marT="632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87524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72541F1-2283-4AD6-B6FF-EF9F2672C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35351"/>
              </p:ext>
            </p:extLst>
          </p:nvPr>
        </p:nvGraphicFramePr>
        <p:xfrm>
          <a:off x="5936609" y="1602297"/>
          <a:ext cx="5430474" cy="5207133"/>
        </p:xfrm>
        <a:graphic>
          <a:graphicData uri="http://schemas.openxmlformats.org/drawingml/2006/table">
            <a:tbl>
              <a:tblPr/>
              <a:tblGrid>
                <a:gridCol w="2206772">
                  <a:extLst>
                    <a:ext uri="{9D8B030D-6E8A-4147-A177-3AD203B41FA5}">
                      <a16:colId xmlns:a16="http://schemas.microsoft.com/office/drawing/2014/main" val="2052279452"/>
                    </a:ext>
                  </a:extLst>
                </a:gridCol>
                <a:gridCol w="544136">
                  <a:extLst>
                    <a:ext uri="{9D8B030D-6E8A-4147-A177-3AD203B41FA5}">
                      <a16:colId xmlns:a16="http://schemas.microsoft.com/office/drawing/2014/main" val="3398057747"/>
                    </a:ext>
                  </a:extLst>
                </a:gridCol>
                <a:gridCol w="489721">
                  <a:extLst>
                    <a:ext uri="{9D8B030D-6E8A-4147-A177-3AD203B41FA5}">
                      <a16:colId xmlns:a16="http://schemas.microsoft.com/office/drawing/2014/main" val="1277281082"/>
                    </a:ext>
                  </a:extLst>
                </a:gridCol>
                <a:gridCol w="535067">
                  <a:extLst>
                    <a:ext uri="{9D8B030D-6E8A-4147-A177-3AD203B41FA5}">
                      <a16:colId xmlns:a16="http://schemas.microsoft.com/office/drawing/2014/main" val="1424541904"/>
                    </a:ext>
                  </a:extLst>
                </a:gridCol>
                <a:gridCol w="462515">
                  <a:extLst>
                    <a:ext uri="{9D8B030D-6E8A-4147-A177-3AD203B41FA5}">
                      <a16:colId xmlns:a16="http://schemas.microsoft.com/office/drawing/2014/main" val="1156504835"/>
                    </a:ext>
                  </a:extLst>
                </a:gridCol>
                <a:gridCol w="1192263">
                  <a:extLst>
                    <a:ext uri="{9D8B030D-6E8A-4147-A177-3AD203B41FA5}">
                      <a16:colId xmlns:a16="http://schemas.microsoft.com/office/drawing/2014/main" val="2968841183"/>
                    </a:ext>
                  </a:extLst>
                </a:gridCol>
              </a:tblGrid>
              <a:tr h="451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., %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958824"/>
                  </a:ext>
                </a:extLst>
              </a:tr>
              <a:tr h="4254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Красноармейский муниципальный район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55,56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267596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Тернейский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69880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Хорольский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35,71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38560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Чугуевский муниципальный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7056"/>
                  </a:ext>
                </a:extLst>
              </a:tr>
              <a:tr h="3347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Яковлевский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27,27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72,73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24368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городской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550039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Артемовский городской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84445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Арсеньевский городской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51,72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46,55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31334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Лазовский муниципальный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85,71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77493"/>
                  </a:ext>
                </a:extLst>
              </a:tr>
              <a:tr h="4513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Надеждинский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62,96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2529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Спасский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994400"/>
                  </a:ext>
                </a:extLst>
              </a:tr>
              <a:tr h="3347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37,93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709582"/>
                  </a:ext>
                </a:extLst>
              </a:tr>
              <a:tr h="3347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Ольгинский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23745"/>
                  </a:ext>
                </a:extLst>
              </a:tr>
              <a:tr h="3347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Октябрьский муниципальный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28145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Большой Камень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76,92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70248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Кировский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35,71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177387"/>
                  </a:ext>
                </a:extLst>
              </a:tr>
              <a:tr h="2309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Пожарский муниципальный район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26,09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47,83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140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3F02C9-9F71-4D7F-B8B4-C3016F0ED959}"/>
              </a:ext>
            </a:extLst>
          </p:cNvPr>
          <p:cNvSpPr txBox="1"/>
          <p:nvPr/>
        </p:nvSpPr>
        <p:spPr>
          <a:xfrm>
            <a:off x="5995332" y="763430"/>
            <a:ext cx="604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2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35DF5B-DC53-968C-FB92-31FFCA49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60" y="812054"/>
            <a:ext cx="11566744" cy="847593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Распределения первичных баллов участников ГИА-9 в форме ОГЭ по предмету </a:t>
            </a:r>
            <a:r>
              <a:rPr lang="ru-RU" b="1" dirty="0"/>
              <a:t>«Физика», </a:t>
            </a:r>
            <a:r>
              <a:rPr lang="ru-RU" dirty="0"/>
              <a:t>проживающих в населенных пунктах городского и сельского типа</a:t>
            </a:r>
          </a:p>
        </p:txBody>
      </p:sp>
      <p:pic>
        <p:nvPicPr>
          <p:cNvPr id="6" name="Image 2" descr="Picture">
            <a:extLst>
              <a:ext uri="{FF2B5EF4-FFF2-40B4-BE49-F238E27FC236}">
                <a16:creationId xmlns:a16="http://schemas.microsoft.com/office/drawing/2014/main" id="{00000000-0008-0000-1500-00000300000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660" y="1939267"/>
            <a:ext cx="10964410" cy="3533138"/>
          </a:xfrm>
          <a:prstGeom prst="rect">
            <a:avLst/>
          </a:prstGeom>
          <a:ln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FF486F-A6B5-47BD-9C7B-ADCB63E8C1F1}"/>
              </a:ext>
            </a:extLst>
          </p:cNvPr>
          <p:cNvSpPr txBox="1"/>
          <p:nvPr/>
        </p:nvSpPr>
        <p:spPr>
          <a:xfrm>
            <a:off x="9775970" y="100668"/>
            <a:ext cx="241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 ФГБУ «ФЦТ» </a:t>
            </a:r>
          </a:p>
        </p:txBody>
      </p:sp>
    </p:spTree>
    <p:extLst>
      <p:ext uri="{BB962C8B-B14F-4D97-AF65-F5344CB8AC3E}">
        <p14:creationId xmlns:p14="http://schemas.microsoft.com/office/powerpoint/2010/main" val="209539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03458-98B9-41B3-A791-7683F20C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26" y="90601"/>
            <a:ext cx="6524956" cy="865743"/>
          </a:xfrm>
        </p:spPr>
        <p:txBody>
          <a:bodyPr>
            <a:normAutofit/>
          </a:bodyPr>
          <a:lstStyle/>
          <a:p>
            <a:r>
              <a:rPr lang="ru-RU" dirty="0"/>
              <a:t>Результаты ОГЭ по АТЕ предмет </a:t>
            </a:r>
            <a:r>
              <a:rPr lang="ru-RU" b="1" dirty="0"/>
              <a:t>Химия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9F0C585F-6015-43CB-B715-7B4B01DAD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73459"/>
              </p:ext>
            </p:extLst>
          </p:nvPr>
        </p:nvGraphicFramePr>
        <p:xfrm>
          <a:off x="203015" y="1365723"/>
          <a:ext cx="5396919" cy="5051853"/>
        </p:xfrm>
        <a:graphic>
          <a:graphicData uri="http://schemas.openxmlformats.org/drawingml/2006/table">
            <a:tbl>
              <a:tblPr/>
              <a:tblGrid>
                <a:gridCol w="2238856">
                  <a:extLst>
                    <a:ext uri="{9D8B030D-6E8A-4147-A177-3AD203B41FA5}">
                      <a16:colId xmlns:a16="http://schemas.microsoft.com/office/drawing/2014/main" val="2316670989"/>
                    </a:ext>
                  </a:extLst>
                </a:gridCol>
                <a:gridCol w="500557">
                  <a:extLst>
                    <a:ext uri="{9D8B030D-6E8A-4147-A177-3AD203B41FA5}">
                      <a16:colId xmlns:a16="http://schemas.microsoft.com/office/drawing/2014/main" val="64209059"/>
                    </a:ext>
                  </a:extLst>
                </a:gridCol>
                <a:gridCol w="536962">
                  <a:extLst>
                    <a:ext uri="{9D8B030D-6E8A-4147-A177-3AD203B41FA5}">
                      <a16:colId xmlns:a16="http://schemas.microsoft.com/office/drawing/2014/main" val="3202155431"/>
                    </a:ext>
                  </a:extLst>
                </a:gridCol>
                <a:gridCol w="491456">
                  <a:extLst>
                    <a:ext uri="{9D8B030D-6E8A-4147-A177-3AD203B41FA5}">
                      <a16:colId xmlns:a16="http://schemas.microsoft.com/office/drawing/2014/main" val="837564888"/>
                    </a:ext>
                  </a:extLst>
                </a:gridCol>
                <a:gridCol w="500558">
                  <a:extLst>
                    <a:ext uri="{9D8B030D-6E8A-4147-A177-3AD203B41FA5}">
                      <a16:colId xmlns:a16="http://schemas.microsoft.com/office/drawing/2014/main" val="1513493502"/>
                    </a:ext>
                  </a:extLst>
                </a:gridCol>
                <a:gridCol w="1128530">
                  <a:extLst>
                    <a:ext uri="{9D8B030D-6E8A-4147-A177-3AD203B41FA5}">
                      <a16:colId xmlns:a16="http://schemas.microsoft.com/office/drawing/2014/main" val="2878033925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обуч., %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927529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Кавалеровский муниципальный район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45,83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35815"/>
                  </a:ext>
                </a:extLst>
              </a:tr>
              <a:tr h="2007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Дальнегорский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городской округ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54733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Михайловский муниципальный район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77635"/>
                  </a:ext>
                </a:extLst>
              </a:tr>
              <a:tr h="2007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Ханкайский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31397"/>
                  </a:ext>
                </a:extLst>
              </a:tr>
              <a:tr h="213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Хасанский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57294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Черниговский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32039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Шкотовский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район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653852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Пограничный муниципальный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883103"/>
                  </a:ext>
                </a:extLst>
              </a:tr>
              <a:tr h="2007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Находкинский городской округ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46,02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69940"/>
                  </a:ext>
                </a:extLst>
              </a:tr>
              <a:tr h="2007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 Владивосток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94698"/>
                  </a:ext>
                </a:extLst>
              </a:tr>
              <a:tr h="2007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городской округ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31,58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66200"/>
                  </a:ext>
                </a:extLst>
              </a:tr>
              <a:tr h="2007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Лесозаводский городской округ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50115"/>
                  </a:ext>
                </a:extLst>
              </a:tr>
              <a:tr h="2007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Уссурийский городской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751836"/>
                  </a:ext>
                </a:extLst>
              </a:tr>
              <a:tr h="2007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Спасск-Дальний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41896"/>
                  </a:ext>
                </a:extLst>
              </a:tr>
              <a:tr h="3954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5043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Анучинский муниципальный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38587"/>
                  </a:ext>
                </a:extLst>
              </a:tr>
              <a:tr h="2480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ЗАТО Фокино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15320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6BF7DB16-E2E5-4E75-B948-B8FB1AC51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10784"/>
              </p:ext>
            </p:extLst>
          </p:nvPr>
        </p:nvGraphicFramePr>
        <p:xfrm>
          <a:off x="6096000" y="1365723"/>
          <a:ext cx="5396918" cy="5051851"/>
        </p:xfrm>
        <a:graphic>
          <a:graphicData uri="http://schemas.openxmlformats.org/drawingml/2006/table">
            <a:tbl>
              <a:tblPr/>
              <a:tblGrid>
                <a:gridCol w="2274975">
                  <a:extLst>
                    <a:ext uri="{9D8B030D-6E8A-4147-A177-3AD203B41FA5}">
                      <a16:colId xmlns:a16="http://schemas.microsoft.com/office/drawing/2014/main" val="813660445"/>
                    </a:ext>
                  </a:extLst>
                </a:gridCol>
                <a:gridCol w="511651">
                  <a:extLst>
                    <a:ext uri="{9D8B030D-6E8A-4147-A177-3AD203B41FA5}">
                      <a16:colId xmlns:a16="http://schemas.microsoft.com/office/drawing/2014/main" val="3968047100"/>
                    </a:ext>
                  </a:extLst>
                </a:gridCol>
                <a:gridCol w="520323">
                  <a:extLst>
                    <a:ext uri="{9D8B030D-6E8A-4147-A177-3AD203B41FA5}">
                      <a16:colId xmlns:a16="http://schemas.microsoft.com/office/drawing/2014/main" val="1374902851"/>
                    </a:ext>
                  </a:extLst>
                </a:gridCol>
                <a:gridCol w="511653">
                  <a:extLst>
                    <a:ext uri="{9D8B030D-6E8A-4147-A177-3AD203B41FA5}">
                      <a16:colId xmlns:a16="http://schemas.microsoft.com/office/drawing/2014/main" val="2090114394"/>
                    </a:ext>
                  </a:extLst>
                </a:gridCol>
                <a:gridCol w="492492">
                  <a:extLst>
                    <a:ext uri="{9D8B030D-6E8A-4147-A177-3AD203B41FA5}">
                      <a16:colId xmlns:a16="http://schemas.microsoft.com/office/drawing/2014/main" val="2876228912"/>
                    </a:ext>
                  </a:extLst>
                </a:gridCol>
                <a:gridCol w="1085824">
                  <a:extLst>
                    <a:ext uri="{9D8B030D-6E8A-4147-A177-3AD203B41FA5}">
                      <a16:colId xmlns:a16="http://schemas.microsoft.com/office/drawing/2014/main" val="1188892442"/>
                    </a:ext>
                  </a:extLst>
                </a:gridCol>
              </a:tblGrid>
              <a:tr h="565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847599"/>
                  </a:ext>
                </a:extLst>
              </a:tr>
              <a:tr h="4126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Красноармейский муниципальный район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55,56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12217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Тернейский муниципальный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73674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Хорольский муниципальный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35,71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23393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Чугуевский муниципальный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54414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Яковлевский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27,27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72,73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29248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городской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37653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Артемовский городской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33360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Арсеньевский городской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51,72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46,55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86655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Лазовский муниципальный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85,71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41846"/>
                  </a:ext>
                </a:extLst>
              </a:tr>
              <a:tr h="2139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Надеждинский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район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62,96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17195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Спасский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835477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37,93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81293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Ольгинский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66335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Октябрьский муниципальный округ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90408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Большой Камень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76,92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10924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Кировский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35,71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269052"/>
                  </a:ext>
                </a:extLst>
              </a:tr>
              <a:tr h="2573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Пожарский муниципальный район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26,09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47,83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259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933E69-A003-401F-A617-21B3EA91CD7E}"/>
              </a:ext>
            </a:extLst>
          </p:cNvPr>
          <p:cNvSpPr txBox="1"/>
          <p:nvPr/>
        </p:nvSpPr>
        <p:spPr>
          <a:xfrm>
            <a:off x="4261607" y="523472"/>
            <a:ext cx="7801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6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63D4E-B15A-4BB2-9D94-115C90E8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04" y="879167"/>
            <a:ext cx="11222792" cy="59436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Распределения первичных баллов участников ГИА-9 в форме ОГЭ по предмету </a:t>
            </a:r>
            <a:r>
              <a:rPr lang="ru-RU" b="1" dirty="0"/>
              <a:t>«Химия», </a:t>
            </a:r>
            <a:r>
              <a:rPr lang="ru-RU" dirty="0"/>
              <a:t>проживающих в населенных пунктах городского и сельского типа</a:t>
            </a:r>
          </a:p>
        </p:txBody>
      </p:sp>
      <p:pic>
        <p:nvPicPr>
          <p:cNvPr id="4" name="Image 2" descr="Picture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296" y="2019081"/>
            <a:ext cx="10887232" cy="3467319"/>
          </a:xfrm>
          <a:prstGeom prst="rect">
            <a:avLst/>
          </a:prstGeom>
          <a:ln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A36BA1-BB76-4770-A316-2464D871D058}"/>
              </a:ext>
            </a:extLst>
          </p:cNvPr>
          <p:cNvSpPr txBox="1"/>
          <p:nvPr/>
        </p:nvSpPr>
        <p:spPr>
          <a:xfrm>
            <a:off x="9775970" y="87392"/>
            <a:ext cx="241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 ФГБУ «ФЦТ» </a:t>
            </a:r>
          </a:p>
        </p:txBody>
      </p:sp>
    </p:spTree>
    <p:extLst>
      <p:ext uri="{BB962C8B-B14F-4D97-AF65-F5344CB8AC3E}">
        <p14:creationId xmlns:p14="http://schemas.microsoft.com/office/powerpoint/2010/main" val="426073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874A0-55C8-4411-B3B3-8CD5F830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947" y="18036"/>
            <a:ext cx="6529660" cy="59436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ОГЭ по АТЕ предмет </a:t>
            </a:r>
            <a:r>
              <a:rPr lang="ru-RU" b="1" dirty="0"/>
              <a:t>Информатика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827B876-C1A3-4A02-8784-0139B6245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49668"/>
              </p:ext>
            </p:extLst>
          </p:nvPr>
        </p:nvGraphicFramePr>
        <p:xfrm>
          <a:off x="93095" y="841362"/>
          <a:ext cx="5563871" cy="5844653"/>
        </p:xfrm>
        <a:graphic>
          <a:graphicData uri="http://schemas.openxmlformats.org/drawingml/2006/table">
            <a:tbl>
              <a:tblPr/>
              <a:tblGrid>
                <a:gridCol w="2456757">
                  <a:extLst>
                    <a:ext uri="{9D8B030D-6E8A-4147-A177-3AD203B41FA5}">
                      <a16:colId xmlns:a16="http://schemas.microsoft.com/office/drawing/2014/main" val="3282070731"/>
                    </a:ext>
                  </a:extLst>
                </a:gridCol>
                <a:gridCol w="520519">
                  <a:extLst>
                    <a:ext uri="{9D8B030D-6E8A-4147-A177-3AD203B41FA5}">
                      <a16:colId xmlns:a16="http://schemas.microsoft.com/office/drawing/2014/main" val="1670099090"/>
                    </a:ext>
                  </a:extLst>
                </a:gridCol>
                <a:gridCol w="511728">
                  <a:extLst>
                    <a:ext uri="{9D8B030D-6E8A-4147-A177-3AD203B41FA5}">
                      <a16:colId xmlns:a16="http://schemas.microsoft.com/office/drawing/2014/main" val="150236791"/>
                    </a:ext>
                  </a:extLst>
                </a:gridCol>
                <a:gridCol w="539681">
                  <a:extLst>
                    <a:ext uri="{9D8B030D-6E8A-4147-A177-3AD203B41FA5}">
                      <a16:colId xmlns:a16="http://schemas.microsoft.com/office/drawing/2014/main" val="2360514755"/>
                    </a:ext>
                  </a:extLst>
                </a:gridCol>
                <a:gridCol w="536896">
                  <a:extLst>
                    <a:ext uri="{9D8B030D-6E8A-4147-A177-3AD203B41FA5}">
                      <a16:colId xmlns:a16="http://schemas.microsoft.com/office/drawing/2014/main" val="2966860862"/>
                    </a:ext>
                  </a:extLst>
                </a:gridCol>
                <a:gridCol w="998290">
                  <a:extLst>
                    <a:ext uri="{9D8B030D-6E8A-4147-A177-3AD203B41FA5}">
                      <a16:colId xmlns:a16="http://schemas.microsoft.com/office/drawing/2014/main" val="668203519"/>
                    </a:ext>
                  </a:extLst>
                </a:gridCol>
              </a:tblGrid>
              <a:tr h="483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обуч.,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66161"/>
                  </a:ext>
                </a:extLst>
              </a:tr>
              <a:tr h="5275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Кавалеровский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67,01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968953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Дальнегорский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86305"/>
                  </a:ext>
                </a:extLst>
              </a:tr>
              <a:tr h="5275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Михайловский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39878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Ханкайский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1458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Хасанский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33,77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70535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Черниговский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11431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Шкотовский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999578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Пограничный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58,02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42734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Находкинский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49,53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616398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 Владивосток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33735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80727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Лесозаводский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50,99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70104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Уссурийский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26918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Спасск-Дальний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44094"/>
                  </a:ext>
                </a:extLst>
              </a:tr>
              <a:tr h="5275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38181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Анучинский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087121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ЗАТО Фокино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2221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17B92F4-CFA2-439A-90C7-8D92658FD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38002"/>
              </p:ext>
            </p:extLst>
          </p:nvPr>
        </p:nvGraphicFramePr>
        <p:xfrm>
          <a:off x="5965434" y="1348280"/>
          <a:ext cx="5644929" cy="5438414"/>
        </p:xfrm>
        <a:graphic>
          <a:graphicData uri="http://schemas.openxmlformats.org/drawingml/2006/table">
            <a:tbl>
              <a:tblPr/>
              <a:tblGrid>
                <a:gridCol w="2438591">
                  <a:extLst>
                    <a:ext uri="{9D8B030D-6E8A-4147-A177-3AD203B41FA5}">
                      <a16:colId xmlns:a16="http://schemas.microsoft.com/office/drawing/2014/main" val="2111158015"/>
                    </a:ext>
                  </a:extLst>
                </a:gridCol>
                <a:gridCol w="532034">
                  <a:extLst>
                    <a:ext uri="{9D8B030D-6E8A-4147-A177-3AD203B41FA5}">
                      <a16:colId xmlns:a16="http://schemas.microsoft.com/office/drawing/2014/main" val="1369835483"/>
                    </a:ext>
                  </a:extLst>
                </a:gridCol>
                <a:gridCol w="586258">
                  <a:extLst>
                    <a:ext uri="{9D8B030D-6E8A-4147-A177-3AD203B41FA5}">
                      <a16:colId xmlns:a16="http://schemas.microsoft.com/office/drawing/2014/main" val="1189938749"/>
                    </a:ext>
                  </a:extLst>
                </a:gridCol>
                <a:gridCol w="594291">
                  <a:extLst>
                    <a:ext uri="{9D8B030D-6E8A-4147-A177-3AD203B41FA5}">
                      <a16:colId xmlns:a16="http://schemas.microsoft.com/office/drawing/2014/main" val="959163387"/>
                    </a:ext>
                  </a:extLst>
                </a:gridCol>
                <a:gridCol w="602321">
                  <a:extLst>
                    <a:ext uri="{9D8B030D-6E8A-4147-A177-3AD203B41FA5}">
                      <a16:colId xmlns:a16="http://schemas.microsoft.com/office/drawing/2014/main" val="1431087099"/>
                    </a:ext>
                  </a:extLst>
                </a:gridCol>
                <a:gridCol w="891434">
                  <a:extLst>
                    <a:ext uri="{9D8B030D-6E8A-4147-A177-3AD203B41FA5}">
                      <a16:colId xmlns:a16="http://schemas.microsoft.com/office/drawing/2014/main" val="804806337"/>
                    </a:ext>
                  </a:extLst>
                </a:gridCol>
              </a:tblGrid>
              <a:tr h="674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31599"/>
                  </a:ext>
                </a:extLst>
              </a:tr>
              <a:tr h="4695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Красноармейский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46,15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1821"/>
                  </a:ext>
                </a:extLst>
              </a:tr>
              <a:tr h="268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Тернейский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54,76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31376"/>
                  </a:ext>
                </a:extLst>
              </a:tr>
              <a:tr h="2790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Хорольский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49,18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36961"/>
                  </a:ext>
                </a:extLst>
              </a:tr>
              <a:tr h="2480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Чугуевский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28,81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70298"/>
                  </a:ext>
                </a:extLst>
              </a:tr>
              <a:tr h="24802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Яковлевский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30,95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95522"/>
                  </a:ext>
                </a:extLst>
              </a:tr>
              <a:tr h="2790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городской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40,21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31,96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07944"/>
                  </a:ext>
                </a:extLst>
              </a:tr>
              <a:tr h="2285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Артемовский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46,18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55,42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04257"/>
                  </a:ext>
                </a:extLst>
              </a:tr>
              <a:tr h="2777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Арсеньевский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городской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51,84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36,73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8,98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45,71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38777"/>
                  </a:ext>
                </a:extLst>
              </a:tr>
              <a:tr h="2285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Лазовский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63,16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26,32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730310"/>
                  </a:ext>
                </a:extLst>
              </a:tr>
              <a:tr h="4538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Надеждинский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53,04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26,52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70331"/>
                  </a:ext>
                </a:extLst>
              </a:tr>
              <a:tr h="2285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Спасский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14531"/>
                  </a:ext>
                </a:extLst>
              </a:tr>
              <a:tr h="2285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73,72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89502"/>
                  </a:ext>
                </a:extLst>
              </a:tr>
              <a:tr h="2765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Ольгинский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54,55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45,45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45,45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458596"/>
                  </a:ext>
                </a:extLst>
              </a:tr>
              <a:tr h="2376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55,41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31,08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37,84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74202"/>
                  </a:ext>
                </a:extLst>
              </a:tr>
              <a:tr h="2376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Большой Камень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54,84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41,94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623953"/>
                  </a:ext>
                </a:extLst>
              </a:tr>
              <a:tr h="2285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61,62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34,34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135269"/>
                  </a:ext>
                </a:extLst>
              </a:tr>
              <a:tr h="34509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Пожарский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59,65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3380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6E7A5D-3A64-4DE1-8C99-668C180AE46F}"/>
              </a:ext>
            </a:extLst>
          </p:cNvPr>
          <p:cNvSpPr txBox="1"/>
          <p:nvPr/>
        </p:nvSpPr>
        <p:spPr>
          <a:xfrm>
            <a:off x="5965434" y="456641"/>
            <a:ext cx="604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1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ED14-9516-4314-905B-5C3C19A0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59" y="870778"/>
            <a:ext cx="11306682" cy="59436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Распределения первичных баллов участников ГИА-9 в форме ОГЭ по предмету </a:t>
            </a:r>
            <a:r>
              <a:rPr lang="ru-RU" b="1" dirty="0"/>
              <a:t>«Информатика», </a:t>
            </a:r>
            <a:r>
              <a:rPr lang="ru-RU" dirty="0"/>
              <a:t>проживающих в населенных пунктах городского и сельского типа</a:t>
            </a:r>
          </a:p>
        </p:txBody>
      </p:sp>
      <p:pic>
        <p:nvPicPr>
          <p:cNvPr id="4" name="Image 2" descr="Picture">
            <a:extLst>
              <a:ext uri="{FF2B5EF4-FFF2-40B4-BE49-F238E27FC236}">
                <a16:creationId xmlns:a16="http://schemas.microsoft.com/office/drawing/2014/main" id="{00000000-0008-0000-1700-0000030000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829" y="1809356"/>
            <a:ext cx="10775309" cy="3718989"/>
          </a:xfrm>
          <a:prstGeom prst="rect">
            <a:avLst/>
          </a:prstGeom>
          <a:ln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BE0D81-587C-46AD-9818-9C2667DFA4DB}"/>
              </a:ext>
            </a:extLst>
          </p:cNvPr>
          <p:cNvSpPr txBox="1"/>
          <p:nvPr/>
        </p:nvSpPr>
        <p:spPr>
          <a:xfrm>
            <a:off x="9708279" y="117446"/>
            <a:ext cx="241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 ФГБУ «ФЦТ» </a:t>
            </a:r>
          </a:p>
        </p:txBody>
      </p:sp>
    </p:spTree>
    <p:extLst>
      <p:ext uri="{BB962C8B-B14F-4D97-AF65-F5344CB8AC3E}">
        <p14:creationId xmlns:p14="http://schemas.microsoft.com/office/powerpoint/2010/main" val="102241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4A3D1-3FB9-44E2-8979-1CC4D90E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569" y="155192"/>
            <a:ext cx="6172620" cy="59436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ОГЭ по АТЕ предмет </a:t>
            </a:r>
            <a:r>
              <a:rPr lang="ru-RU" b="1" dirty="0"/>
              <a:t>Биология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D9D87E2-BC2A-4EE5-8341-91A12156A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84526"/>
              </p:ext>
            </p:extLst>
          </p:nvPr>
        </p:nvGraphicFramePr>
        <p:xfrm>
          <a:off x="244097" y="867780"/>
          <a:ext cx="5861292" cy="5902140"/>
        </p:xfrm>
        <a:graphic>
          <a:graphicData uri="http://schemas.openxmlformats.org/drawingml/2006/table">
            <a:tbl>
              <a:tblPr/>
              <a:tblGrid>
                <a:gridCol w="2713482">
                  <a:extLst>
                    <a:ext uri="{9D8B030D-6E8A-4147-A177-3AD203B41FA5}">
                      <a16:colId xmlns:a16="http://schemas.microsoft.com/office/drawing/2014/main" val="1817676514"/>
                    </a:ext>
                  </a:extLst>
                </a:gridCol>
                <a:gridCol w="740170">
                  <a:extLst>
                    <a:ext uri="{9D8B030D-6E8A-4147-A177-3AD203B41FA5}">
                      <a16:colId xmlns:a16="http://schemas.microsoft.com/office/drawing/2014/main" val="2088347350"/>
                    </a:ext>
                  </a:extLst>
                </a:gridCol>
                <a:gridCol w="562062">
                  <a:extLst>
                    <a:ext uri="{9D8B030D-6E8A-4147-A177-3AD203B41FA5}">
                      <a16:colId xmlns:a16="http://schemas.microsoft.com/office/drawing/2014/main" val="3434570577"/>
                    </a:ext>
                  </a:extLst>
                </a:gridCol>
                <a:gridCol w="570452">
                  <a:extLst>
                    <a:ext uri="{9D8B030D-6E8A-4147-A177-3AD203B41FA5}">
                      <a16:colId xmlns:a16="http://schemas.microsoft.com/office/drawing/2014/main" val="836036801"/>
                    </a:ext>
                  </a:extLst>
                </a:gridCol>
                <a:gridCol w="521036">
                  <a:extLst>
                    <a:ext uri="{9D8B030D-6E8A-4147-A177-3AD203B41FA5}">
                      <a16:colId xmlns:a16="http://schemas.microsoft.com/office/drawing/2014/main" val="2415450283"/>
                    </a:ext>
                  </a:extLst>
                </a:gridCol>
                <a:gridCol w="754090">
                  <a:extLst>
                    <a:ext uri="{9D8B030D-6E8A-4147-A177-3AD203B41FA5}">
                      <a16:colId xmlns:a16="http://schemas.microsoft.com/office/drawing/2014/main" val="1182872213"/>
                    </a:ext>
                  </a:extLst>
                </a:gridCol>
              </a:tblGrid>
              <a:tr h="395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обуч.,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578117"/>
                  </a:ext>
                </a:extLst>
              </a:tr>
              <a:tr h="5418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Кавалеровский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55054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Дальнегорский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38,04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08224"/>
                  </a:ext>
                </a:extLst>
              </a:tr>
              <a:tr h="5418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Михайловский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64182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Ханкайский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40,24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15,85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6024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Хасанский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89591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Черниговский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39,85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48,87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78295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Шкотовский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76201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Пограничный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33394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Находкинский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73396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 Владивосток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42,93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56,98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56869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30,77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25268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Лесозаводский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35208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Уссурийский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94271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Спасск-Дальний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457730"/>
                  </a:ext>
                </a:extLst>
              </a:tr>
              <a:tr h="5418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64893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Анучинский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583346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ЗАТО Фокино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3627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637EA8E-0C77-49E7-8F4B-FCBBE6BD2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23793"/>
              </p:ext>
            </p:extLst>
          </p:nvPr>
        </p:nvGraphicFramePr>
        <p:xfrm>
          <a:off x="6478707" y="1350628"/>
          <a:ext cx="5551105" cy="5419318"/>
        </p:xfrm>
        <a:graphic>
          <a:graphicData uri="http://schemas.openxmlformats.org/drawingml/2006/table">
            <a:tbl>
              <a:tblPr/>
              <a:tblGrid>
                <a:gridCol w="2277016">
                  <a:extLst>
                    <a:ext uri="{9D8B030D-6E8A-4147-A177-3AD203B41FA5}">
                      <a16:colId xmlns:a16="http://schemas.microsoft.com/office/drawing/2014/main" val="2702480435"/>
                    </a:ext>
                  </a:extLst>
                </a:gridCol>
                <a:gridCol w="522501">
                  <a:extLst>
                    <a:ext uri="{9D8B030D-6E8A-4147-A177-3AD203B41FA5}">
                      <a16:colId xmlns:a16="http://schemas.microsoft.com/office/drawing/2014/main" val="2966111336"/>
                    </a:ext>
                  </a:extLst>
                </a:gridCol>
                <a:gridCol w="648074">
                  <a:extLst>
                    <a:ext uri="{9D8B030D-6E8A-4147-A177-3AD203B41FA5}">
                      <a16:colId xmlns:a16="http://schemas.microsoft.com/office/drawing/2014/main" val="3656658446"/>
                    </a:ext>
                  </a:extLst>
                </a:gridCol>
                <a:gridCol w="624894">
                  <a:extLst>
                    <a:ext uri="{9D8B030D-6E8A-4147-A177-3AD203B41FA5}">
                      <a16:colId xmlns:a16="http://schemas.microsoft.com/office/drawing/2014/main" val="4170851209"/>
                    </a:ext>
                  </a:extLst>
                </a:gridCol>
                <a:gridCol w="547443">
                  <a:extLst>
                    <a:ext uri="{9D8B030D-6E8A-4147-A177-3AD203B41FA5}">
                      <a16:colId xmlns:a16="http://schemas.microsoft.com/office/drawing/2014/main" val="1383458208"/>
                    </a:ext>
                  </a:extLst>
                </a:gridCol>
                <a:gridCol w="931177">
                  <a:extLst>
                    <a:ext uri="{9D8B030D-6E8A-4147-A177-3AD203B41FA5}">
                      <a16:colId xmlns:a16="http://schemas.microsoft.com/office/drawing/2014/main" val="4039490037"/>
                    </a:ext>
                  </a:extLst>
                </a:gridCol>
              </a:tblGrid>
              <a:tr h="37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16553"/>
                  </a:ext>
                </a:extLst>
              </a:tr>
              <a:tr h="4499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Красноармейский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54,88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58,54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176636"/>
                  </a:ext>
                </a:extLst>
              </a:tr>
              <a:tr h="230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Тернейский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89293"/>
                  </a:ext>
                </a:extLst>
              </a:tr>
              <a:tr h="3684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Хорольский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31,39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68,61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263106"/>
                  </a:ext>
                </a:extLst>
              </a:tr>
              <a:tr h="230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Чугуевский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44,86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34,58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54,21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40319"/>
                  </a:ext>
                </a:extLst>
              </a:tr>
              <a:tr h="3684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Яковлевский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38,89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55,56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61,11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7596"/>
                  </a:ext>
                </a:extLst>
              </a:tr>
              <a:tr h="230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44,81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40,26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7541"/>
                  </a:ext>
                </a:extLst>
              </a:tr>
              <a:tr h="230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Артемовский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48,72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30431"/>
                  </a:ext>
                </a:extLst>
              </a:tr>
              <a:tr h="230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Арсеньевский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42,44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544684"/>
                  </a:ext>
                </a:extLst>
              </a:tr>
              <a:tr h="230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Лазовский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51,28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012817"/>
                  </a:ext>
                </a:extLst>
              </a:tr>
              <a:tr h="4499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Надеждинский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53,04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50848"/>
                  </a:ext>
                </a:extLst>
              </a:tr>
              <a:tr h="230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Спасский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57,93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420994"/>
                  </a:ext>
                </a:extLst>
              </a:tr>
              <a:tr h="3684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52,81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08056"/>
                  </a:ext>
                </a:extLst>
              </a:tr>
              <a:tr h="3684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Ольгинский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61,54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61343"/>
                  </a:ext>
                </a:extLst>
              </a:tr>
              <a:tr h="3684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55,17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43,97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9414"/>
                  </a:ext>
                </a:extLst>
              </a:tr>
              <a:tr h="230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Большой Камень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54,78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44,35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52917"/>
                  </a:ext>
                </a:extLst>
              </a:tr>
              <a:tr h="230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26,58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43,04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58630"/>
                  </a:ext>
                </a:extLst>
              </a:tr>
              <a:tr h="2301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Пожарский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41,82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47,27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52,73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129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398E26-F6D5-4248-B183-F84027562ED5}"/>
              </a:ext>
            </a:extLst>
          </p:cNvPr>
          <p:cNvSpPr txBox="1"/>
          <p:nvPr/>
        </p:nvSpPr>
        <p:spPr>
          <a:xfrm>
            <a:off x="6096000" y="483059"/>
            <a:ext cx="604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4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39570-F49B-46AD-B11F-A99786CD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27" y="879167"/>
            <a:ext cx="11105346" cy="59436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Распределения первичных баллов участников ГИА-9 в форме ОГЭ по предмету </a:t>
            </a:r>
            <a:r>
              <a:rPr lang="ru-RU" b="1" dirty="0"/>
              <a:t>«Биология», </a:t>
            </a:r>
            <a:r>
              <a:rPr lang="ru-RU" dirty="0"/>
              <a:t>проживающих в населенных пунктах городского и сельского типа</a:t>
            </a:r>
          </a:p>
        </p:txBody>
      </p:sp>
      <p:pic>
        <p:nvPicPr>
          <p:cNvPr id="4" name="Image 2" descr="Picture">
            <a:extLst>
              <a:ext uri="{FF2B5EF4-FFF2-40B4-BE49-F238E27FC236}">
                <a16:creationId xmlns:a16="http://schemas.microsoft.com/office/drawing/2014/main" id="{00000000-0008-0000-1800-0000030000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499" y="1901635"/>
            <a:ext cx="10397805" cy="3282761"/>
          </a:xfrm>
          <a:prstGeom prst="rect">
            <a:avLst/>
          </a:prstGeom>
          <a:ln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FA8195-66A3-4440-819F-F609E8491B2B}"/>
              </a:ext>
            </a:extLst>
          </p:cNvPr>
          <p:cNvSpPr txBox="1"/>
          <p:nvPr/>
        </p:nvSpPr>
        <p:spPr>
          <a:xfrm>
            <a:off x="9708279" y="117446"/>
            <a:ext cx="241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 ФГБУ «ФЦТ» </a:t>
            </a:r>
          </a:p>
        </p:txBody>
      </p:sp>
    </p:spTree>
    <p:extLst>
      <p:ext uri="{BB962C8B-B14F-4D97-AF65-F5344CB8AC3E}">
        <p14:creationId xmlns:p14="http://schemas.microsoft.com/office/powerpoint/2010/main" val="354270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2333E-4FC2-470C-83E3-AA9A5579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571" y="96472"/>
            <a:ext cx="6130675" cy="59436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ОГЭ по АТЕ предмет </a:t>
            </a:r>
            <a:r>
              <a:rPr lang="ru-RU" b="1" dirty="0"/>
              <a:t>История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0F686F-841D-418B-A39F-90A4EEA03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339585"/>
              </p:ext>
            </p:extLst>
          </p:nvPr>
        </p:nvGraphicFramePr>
        <p:xfrm>
          <a:off x="84706" y="796290"/>
          <a:ext cx="5317804" cy="5965238"/>
        </p:xfrm>
        <a:graphic>
          <a:graphicData uri="http://schemas.openxmlformats.org/drawingml/2006/table">
            <a:tbl>
              <a:tblPr/>
              <a:tblGrid>
                <a:gridCol w="2331323">
                  <a:extLst>
                    <a:ext uri="{9D8B030D-6E8A-4147-A177-3AD203B41FA5}">
                      <a16:colId xmlns:a16="http://schemas.microsoft.com/office/drawing/2014/main" val="1796991963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val="350646370"/>
                    </a:ext>
                  </a:extLst>
                </a:gridCol>
                <a:gridCol w="545284">
                  <a:extLst>
                    <a:ext uri="{9D8B030D-6E8A-4147-A177-3AD203B41FA5}">
                      <a16:colId xmlns:a16="http://schemas.microsoft.com/office/drawing/2014/main" val="584988929"/>
                    </a:ext>
                  </a:extLst>
                </a:gridCol>
                <a:gridCol w="478173">
                  <a:extLst>
                    <a:ext uri="{9D8B030D-6E8A-4147-A177-3AD203B41FA5}">
                      <a16:colId xmlns:a16="http://schemas.microsoft.com/office/drawing/2014/main" val="319367541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val="2914615239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187503479"/>
                    </a:ext>
                  </a:extLst>
                </a:gridCol>
              </a:tblGrid>
              <a:tr h="463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обуч.,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474511"/>
                  </a:ext>
                </a:extLst>
              </a:tr>
              <a:tr h="4635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Кавалеровский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07403"/>
                  </a:ext>
                </a:extLst>
              </a:tr>
              <a:tr h="2376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Дальнегорский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23399"/>
                  </a:ext>
                </a:extLst>
              </a:tr>
              <a:tr h="4635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Михайловский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61633"/>
                  </a:ext>
                </a:extLst>
              </a:tr>
              <a:tr h="2376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Ханкайский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131170"/>
                  </a:ext>
                </a:extLst>
              </a:tr>
              <a:tr h="2376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Хасанский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82472"/>
                  </a:ext>
                </a:extLst>
              </a:tr>
              <a:tr h="4635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Черниговский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3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283462"/>
                  </a:ext>
                </a:extLst>
              </a:tr>
              <a:tr h="4635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Шкотовский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58110"/>
                  </a:ext>
                </a:extLst>
              </a:tr>
              <a:tr h="4635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Пограничный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70862"/>
                  </a:ext>
                </a:extLst>
              </a:tr>
              <a:tr h="2376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Находкинский городской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43,59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586723"/>
                  </a:ext>
                </a:extLst>
              </a:tr>
              <a:tr h="2376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 Владивосток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45,77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73174"/>
                  </a:ext>
                </a:extLst>
              </a:tr>
              <a:tr h="2376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58122"/>
                  </a:ext>
                </a:extLst>
              </a:tr>
              <a:tr h="2376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Лесозаводский городской округ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214107"/>
                  </a:ext>
                </a:extLst>
              </a:tr>
              <a:tr h="2376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Уссурийский городской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00041"/>
                  </a:ext>
                </a:extLst>
              </a:tr>
              <a:tr h="258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Спасск-Дальний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96631"/>
                  </a:ext>
                </a:extLst>
              </a:tr>
              <a:tr h="5059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965542"/>
                  </a:ext>
                </a:extLst>
              </a:tr>
              <a:tr h="258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Анучинский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231021"/>
                  </a:ext>
                </a:extLst>
              </a:tr>
              <a:tr h="258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ЗАТО Фокино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588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1042096-EB5B-4223-AD69-B5D4B4C8F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037574"/>
              </p:ext>
            </p:extLst>
          </p:nvPr>
        </p:nvGraphicFramePr>
        <p:xfrm>
          <a:off x="5813572" y="1308683"/>
          <a:ext cx="5771629" cy="5449045"/>
        </p:xfrm>
        <a:graphic>
          <a:graphicData uri="http://schemas.openxmlformats.org/drawingml/2006/table">
            <a:tbl>
              <a:tblPr/>
              <a:tblGrid>
                <a:gridCol w="2542513">
                  <a:extLst>
                    <a:ext uri="{9D8B030D-6E8A-4147-A177-3AD203B41FA5}">
                      <a16:colId xmlns:a16="http://schemas.microsoft.com/office/drawing/2014/main" val="819976075"/>
                    </a:ext>
                  </a:extLst>
                </a:gridCol>
                <a:gridCol w="629633">
                  <a:extLst>
                    <a:ext uri="{9D8B030D-6E8A-4147-A177-3AD203B41FA5}">
                      <a16:colId xmlns:a16="http://schemas.microsoft.com/office/drawing/2014/main" val="4204540127"/>
                    </a:ext>
                  </a:extLst>
                </a:gridCol>
                <a:gridCol w="575664">
                  <a:extLst>
                    <a:ext uri="{9D8B030D-6E8A-4147-A177-3AD203B41FA5}">
                      <a16:colId xmlns:a16="http://schemas.microsoft.com/office/drawing/2014/main" val="3457174587"/>
                    </a:ext>
                  </a:extLst>
                </a:gridCol>
                <a:gridCol w="647622">
                  <a:extLst>
                    <a:ext uri="{9D8B030D-6E8A-4147-A177-3AD203B41FA5}">
                      <a16:colId xmlns:a16="http://schemas.microsoft.com/office/drawing/2014/main" val="21290450"/>
                    </a:ext>
                  </a:extLst>
                </a:gridCol>
                <a:gridCol w="602648">
                  <a:extLst>
                    <a:ext uri="{9D8B030D-6E8A-4147-A177-3AD203B41FA5}">
                      <a16:colId xmlns:a16="http://schemas.microsoft.com/office/drawing/2014/main" val="1166001338"/>
                    </a:ext>
                  </a:extLst>
                </a:gridCol>
                <a:gridCol w="773549">
                  <a:extLst>
                    <a:ext uri="{9D8B030D-6E8A-4147-A177-3AD203B41FA5}">
                      <a16:colId xmlns:a16="http://schemas.microsoft.com/office/drawing/2014/main" val="729586968"/>
                    </a:ext>
                  </a:extLst>
                </a:gridCol>
              </a:tblGrid>
              <a:tr h="428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54116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Красноармейский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86623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Тернейский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7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46361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Хорольский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70,59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76,47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17867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Чугуевский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57,14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724473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Яковлевский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769408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41,18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64,71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980777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Артемовский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46,03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53,97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53,97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62818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Арсеньевский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96926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Лазовский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29262"/>
                  </a:ext>
                </a:extLst>
              </a:tr>
              <a:tr h="2330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Надеждинский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27,78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51755"/>
                  </a:ext>
                </a:extLst>
              </a:tr>
              <a:tr h="2822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Спасский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81878"/>
                  </a:ext>
                </a:extLst>
              </a:tr>
              <a:tr h="41449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77543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Ольгинский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012245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45,83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196064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Большой Камень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50588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31,82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68,18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49057"/>
                  </a:ext>
                </a:extLst>
              </a:tr>
              <a:tr h="2806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Пожарский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56,52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39,13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317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0A6325-DEF1-4B9F-8333-EA99C21ADC68}"/>
              </a:ext>
            </a:extLst>
          </p:cNvPr>
          <p:cNvSpPr txBox="1"/>
          <p:nvPr/>
        </p:nvSpPr>
        <p:spPr>
          <a:xfrm>
            <a:off x="5542334" y="443322"/>
            <a:ext cx="604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4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3B70A-A2FE-45B2-B194-0E3FB351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009" y="107380"/>
            <a:ext cx="6014906" cy="59436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ОГЭ по АТЕ предмет </a:t>
            </a:r>
            <a:r>
              <a:rPr lang="ru-RU" b="1" dirty="0"/>
              <a:t>География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5DEB105-2D34-4C7A-8B6B-DD42ED1F7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521983"/>
              </p:ext>
            </p:extLst>
          </p:nvPr>
        </p:nvGraphicFramePr>
        <p:xfrm>
          <a:off x="302817" y="809057"/>
          <a:ext cx="5376529" cy="5941561"/>
        </p:xfrm>
        <a:graphic>
          <a:graphicData uri="http://schemas.openxmlformats.org/drawingml/2006/table">
            <a:tbl>
              <a:tblPr/>
              <a:tblGrid>
                <a:gridCol w="2205491">
                  <a:extLst>
                    <a:ext uri="{9D8B030D-6E8A-4147-A177-3AD203B41FA5}">
                      <a16:colId xmlns:a16="http://schemas.microsoft.com/office/drawing/2014/main" val="3134957840"/>
                    </a:ext>
                  </a:extLst>
                </a:gridCol>
                <a:gridCol w="536896">
                  <a:extLst>
                    <a:ext uri="{9D8B030D-6E8A-4147-A177-3AD203B41FA5}">
                      <a16:colId xmlns:a16="http://schemas.microsoft.com/office/drawing/2014/main" val="2013290621"/>
                    </a:ext>
                  </a:extLst>
                </a:gridCol>
                <a:gridCol w="511728">
                  <a:extLst>
                    <a:ext uri="{9D8B030D-6E8A-4147-A177-3AD203B41FA5}">
                      <a16:colId xmlns:a16="http://schemas.microsoft.com/office/drawing/2014/main" val="3694174199"/>
                    </a:ext>
                  </a:extLst>
                </a:gridCol>
                <a:gridCol w="612396">
                  <a:extLst>
                    <a:ext uri="{9D8B030D-6E8A-4147-A177-3AD203B41FA5}">
                      <a16:colId xmlns:a16="http://schemas.microsoft.com/office/drawing/2014/main" val="1775734856"/>
                    </a:ext>
                  </a:extLst>
                </a:gridCol>
                <a:gridCol w="595619">
                  <a:extLst>
                    <a:ext uri="{9D8B030D-6E8A-4147-A177-3AD203B41FA5}">
                      <a16:colId xmlns:a16="http://schemas.microsoft.com/office/drawing/2014/main" val="1639656376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989518779"/>
                    </a:ext>
                  </a:extLst>
                </a:gridCol>
              </a:tblGrid>
              <a:tr h="381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обуч.,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172246"/>
                  </a:ext>
                </a:extLst>
              </a:tr>
              <a:tr h="4394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Кавалеровский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24088"/>
                  </a:ext>
                </a:extLst>
              </a:tr>
              <a:tr h="224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Дальнегорский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городской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23,81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41268"/>
                  </a:ext>
                </a:extLst>
              </a:tr>
              <a:tr h="4394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Михайловский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75997"/>
                  </a:ext>
                </a:extLst>
              </a:tr>
              <a:tr h="381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Ханкайский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5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8108"/>
                  </a:ext>
                </a:extLst>
              </a:tr>
              <a:tr h="381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Хасанский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263849"/>
                  </a:ext>
                </a:extLst>
              </a:tr>
              <a:tr h="381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Черниговский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18785"/>
                  </a:ext>
                </a:extLst>
              </a:tr>
              <a:tr h="381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Шкотовский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38,02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077320"/>
                  </a:ext>
                </a:extLst>
              </a:tr>
              <a:tr h="381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Пограничный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837"/>
                  </a:ext>
                </a:extLst>
              </a:tr>
              <a:tr h="224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Находкинский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38,01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7865"/>
                  </a:ext>
                </a:extLst>
              </a:tr>
              <a:tr h="224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 Владивосток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52,97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66413"/>
                  </a:ext>
                </a:extLst>
              </a:tr>
              <a:tr h="381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66319"/>
                  </a:ext>
                </a:extLst>
              </a:tr>
              <a:tr h="224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Лесозаводский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02124"/>
                  </a:ext>
                </a:extLst>
              </a:tr>
              <a:tr h="224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Уссурийский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503"/>
                  </a:ext>
                </a:extLst>
              </a:tr>
              <a:tr h="224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Спасск-Дальний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6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15356"/>
                  </a:ext>
                </a:extLst>
              </a:tr>
              <a:tr h="4394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21243"/>
                  </a:ext>
                </a:extLst>
              </a:tr>
              <a:tr h="3811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Анучинский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500091"/>
                  </a:ext>
                </a:extLst>
              </a:tr>
              <a:tr h="2248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ЗАТО Фокино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5574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A3AE99F-0ACE-4D84-879C-CB42734EA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78243"/>
              </p:ext>
            </p:extLst>
          </p:nvPr>
        </p:nvGraphicFramePr>
        <p:xfrm>
          <a:off x="6096000" y="1275127"/>
          <a:ext cx="5623420" cy="5475489"/>
        </p:xfrm>
        <a:graphic>
          <a:graphicData uri="http://schemas.openxmlformats.org/drawingml/2006/table">
            <a:tbl>
              <a:tblPr/>
              <a:tblGrid>
                <a:gridCol w="2443993">
                  <a:extLst>
                    <a:ext uri="{9D8B030D-6E8A-4147-A177-3AD203B41FA5}">
                      <a16:colId xmlns:a16="http://schemas.microsoft.com/office/drawing/2014/main" val="632135701"/>
                    </a:ext>
                  </a:extLst>
                </a:gridCol>
                <a:gridCol w="637563">
                  <a:extLst>
                    <a:ext uri="{9D8B030D-6E8A-4147-A177-3AD203B41FA5}">
                      <a16:colId xmlns:a16="http://schemas.microsoft.com/office/drawing/2014/main" val="1287697731"/>
                    </a:ext>
                  </a:extLst>
                </a:gridCol>
                <a:gridCol w="612396">
                  <a:extLst>
                    <a:ext uri="{9D8B030D-6E8A-4147-A177-3AD203B41FA5}">
                      <a16:colId xmlns:a16="http://schemas.microsoft.com/office/drawing/2014/main" val="75140603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2779833061"/>
                    </a:ext>
                  </a:extLst>
                </a:gridCol>
                <a:gridCol w="562062">
                  <a:extLst>
                    <a:ext uri="{9D8B030D-6E8A-4147-A177-3AD203B41FA5}">
                      <a16:colId xmlns:a16="http://schemas.microsoft.com/office/drawing/2014/main" val="2145806482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2511781016"/>
                    </a:ext>
                  </a:extLst>
                </a:gridCol>
              </a:tblGrid>
              <a:tr h="379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693837"/>
                  </a:ext>
                </a:extLst>
              </a:tr>
              <a:tr h="42037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Красноармейский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38,94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33888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Тернейский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40,24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46,34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64000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Хорольский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40,54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48,65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59,46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088857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Чугуевский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55,22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28688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Яковлевский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34,78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45,65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86047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32,89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29,53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39,93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80410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Артемовский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44,23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18,01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51452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Арсеньевский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47,73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28,25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47,08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88153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Лазовский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41,82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58,18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97744"/>
                  </a:ext>
                </a:extLst>
              </a:tr>
              <a:tr h="3784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Надеждинский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47,95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28,08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69228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Спасский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54,42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43,54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5496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43,28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56,22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6041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Ольгинский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51,52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57,58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21715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790200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Большой Камень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36,02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46,58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59,63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49742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847967"/>
                  </a:ext>
                </a:extLst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Пожарский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45,66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127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59E829-9326-46BD-AD76-69F18C4201C1}"/>
              </a:ext>
            </a:extLst>
          </p:cNvPr>
          <p:cNvSpPr txBox="1"/>
          <p:nvPr/>
        </p:nvSpPr>
        <p:spPr>
          <a:xfrm>
            <a:off x="5846316" y="469195"/>
            <a:ext cx="604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7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185F7A-C6BE-0DC5-BE19-6E75362A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2" y="838548"/>
            <a:ext cx="10728960" cy="594360"/>
          </a:xfrm>
        </p:spPr>
        <p:txBody>
          <a:bodyPr/>
          <a:lstStyle/>
          <a:p>
            <a:r>
              <a:rPr lang="ru-RU" dirty="0"/>
              <a:t>Численность участников ОГЭ в 2024 года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3BEF48E-5278-40FE-8327-11A99BE08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90108"/>
              </p:ext>
            </p:extLst>
          </p:nvPr>
        </p:nvGraphicFramePr>
        <p:xfrm>
          <a:off x="297227" y="1507082"/>
          <a:ext cx="8661398" cy="7679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03662">
                  <a:extLst>
                    <a:ext uri="{9D8B030D-6E8A-4147-A177-3AD203B41FA5}">
                      <a16:colId xmlns:a16="http://schemas.microsoft.com/office/drawing/2014/main" val="2146336386"/>
                    </a:ext>
                  </a:extLst>
                </a:gridCol>
                <a:gridCol w="1664434">
                  <a:extLst>
                    <a:ext uri="{9D8B030D-6E8A-4147-A177-3AD203B41FA5}">
                      <a16:colId xmlns:a16="http://schemas.microsoft.com/office/drawing/2014/main" val="2578266370"/>
                    </a:ext>
                  </a:extLst>
                </a:gridCol>
                <a:gridCol w="1664434">
                  <a:extLst>
                    <a:ext uri="{9D8B030D-6E8A-4147-A177-3AD203B41FA5}">
                      <a16:colId xmlns:a16="http://schemas.microsoft.com/office/drawing/2014/main" val="2762717551"/>
                    </a:ext>
                  </a:extLst>
                </a:gridCol>
                <a:gridCol w="1664434">
                  <a:extLst>
                    <a:ext uri="{9D8B030D-6E8A-4147-A177-3AD203B41FA5}">
                      <a16:colId xmlns:a16="http://schemas.microsoft.com/office/drawing/2014/main" val="601496822"/>
                    </a:ext>
                  </a:extLst>
                </a:gridCol>
                <a:gridCol w="1664434">
                  <a:extLst>
                    <a:ext uri="{9D8B030D-6E8A-4147-A177-3AD203B41FA5}">
                      <a16:colId xmlns:a16="http://schemas.microsoft.com/office/drawing/2014/main" val="1862085037"/>
                    </a:ext>
                  </a:extLst>
                </a:gridCol>
              </a:tblGrid>
              <a:tr h="1915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Количество ВТГ, 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j-lt"/>
                        </a:rPr>
                        <a:t>из них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378905"/>
                  </a:ext>
                </a:extLst>
              </a:tr>
              <a:tr h="383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сдавали только в форме ОГЭ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сдавали только в форме ГВЭ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сдавали в форме ОГЭ и ГВЭ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477999"/>
                  </a:ext>
                </a:extLst>
              </a:tr>
              <a:tr h="191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j-lt"/>
                        </a:rPr>
                        <a:t>2024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j-lt"/>
                        </a:rPr>
                        <a:t>20019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j-lt"/>
                        </a:rPr>
                        <a:t>19430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j-lt"/>
                        </a:rPr>
                        <a:t>576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126530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3515E-9E3A-43D0-8B7F-9979B75B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343" y="2322777"/>
            <a:ext cx="6858594" cy="23288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7BB0D6-0F85-4CC0-8308-3A165FAFF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2" y="4524317"/>
            <a:ext cx="6858594" cy="2322777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7D71A2B-6DD9-4C56-9650-FD670E722709}"/>
              </a:ext>
            </a:extLst>
          </p:cNvPr>
          <p:cNvGrpSpPr/>
          <p:nvPr/>
        </p:nvGrpSpPr>
        <p:grpSpPr>
          <a:xfrm>
            <a:off x="929411" y="2679772"/>
            <a:ext cx="3190082" cy="1016089"/>
            <a:chOff x="1208015" y="2692534"/>
            <a:chExt cx="3190082" cy="10160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6DBD8E-BBF0-442E-9761-F52B562D7026}"/>
                </a:ext>
              </a:extLst>
            </p:cNvPr>
            <p:cNvSpPr txBox="1"/>
            <p:nvPr/>
          </p:nvSpPr>
          <p:spPr>
            <a:xfrm>
              <a:off x="1222282" y="2840883"/>
              <a:ext cx="3175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+mj-lt"/>
                </a:rPr>
                <a:t> Соотношение численности ВТГ по формам участия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7C60BAF-B6CB-4DE0-A6FA-1C2AB33ACE31}"/>
                </a:ext>
              </a:extLst>
            </p:cNvPr>
            <p:cNvSpPr/>
            <p:nvPr/>
          </p:nvSpPr>
          <p:spPr>
            <a:xfrm>
              <a:off x="1208015" y="2692534"/>
              <a:ext cx="3187816" cy="1016089"/>
            </a:xfrm>
            <a:prstGeom prst="rect">
              <a:avLst/>
            </a:prstGeom>
            <a:noFill/>
            <a:ln w="38100">
              <a:solidFill>
                <a:srgbClr val="1381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65673AF-9F2C-4E43-BCE6-2E29F279DEDE}"/>
              </a:ext>
            </a:extLst>
          </p:cNvPr>
          <p:cNvGrpSpPr/>
          <p:nvPr/>
        </p:nvGrpSpPr>
        <p:grpSpPr>
          <a:xfrm>
            <a:off x="8113089" y="5197181"/>
            <a:ext cx="3322040" cy="688678"/>
            <a:chOff x="8539993" y="5176007"/>
            <a:chExt cx="3322040" cy="6886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B27368-004B-4957-A2C8-C74A92E991DA}"/>
                </a:ext>
              </a:extLst>
            </p:cNvPr>
            <p:cNvSpPr txBox="1"/>
            <p:nvPr/>
          </p:nvSpPr>
          <p:spPr>
            <a:xfrm>
              <a:off x="8598716" y="5218354"/>
              <a:ext cx="3123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+mj-lt"/>
                </a:rPr>
                <a:t>Доля ВТГ, сдававших только в форме ГВЭ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AA9C162-3E24-4367-87D9-ADB146DD32E7}"/>
                </a:ext>
              </a:extLst>
            </p:cNvPr>
            <p:cNvSpPr/>
            <p:nvPr/>
          </p:nvSpPr>
          <p:spPr>
            <a:xfrm>
              <a:off x="8539993" y="5176007"/>
              <a:ext cx="3322040" cy="637564"/>
            </a:xfrm>
            <a:prstGeom prst="rect">
              <a:avLst/>
            </a:prstGeom>
            <a:noFill/>
            <a:ln w="38100">
              <a:solidFill>
                <a:srgbClr val="1381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BFF4194-75FE-4BE3-B39B-FC1160791D42}"/>
              </a:ext>
            </a:extLst>
          </p:cNvPr>
          <p:cNvCxnSpPr/>
          <p:nvPr/>
        </p:nvCxnSpPr>
        <p:spPr>
          <a:xfrm>
            <a:off x="4275588" y="3187816"/>
            <a:ext cx="704676" cy="0"/>
          </a:xfrm>
          <a:prstGeom prst="straightConnector1">
            <a:avLst/>
          </a:prstGeom>
          <a:ln w="38100">
            <a:solidFill>
              <a:srgbClr val="1381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FB1B0C8-A593-4DAB-B121-E505B2167B09}"/>
              </a:ext>
            </a:extLst>
          </p:cNvPr>
          <p:cNvCxnSpPr>
            <a:cxnSpLocks/>
          </p:cNvCxnSpPr>
          <p:nvPr/>
        </p:nvCxnSpPr>
        <p:spPr>
          <a:xfrm flipH="1">
            <a:off x="7053219" y="5515963"/>
            <a:ext cx="798876" cy="1974"/>
          </a:xfrm>
          <a:prstGeom prst="straightConnector1">
            <a:avLst/>
          </a:prstGeom>
          <a:ln w="38100">
            <a:solidFill>
              <a:srgbClr val="1381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A2B6EA-697E-4599-A13C-A461431E906D}"/>
              </a:ext>
            </a:extLst>
          </p:cNvPr>
          <p:cNvSpPr txBox="1"/>
          <p:nvPr/>
        </p:nvSpPr>
        <p:spPr>
          <a:xfrm>
            <a:off x="9733446" y="6501468"/>
            <a:ext cx="241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 ФГБУ «ФЦТ» </a:t>
            </a:r>
          </a:p>
        </p:txBody>
      </p:sp>
    </p:spTree>
    <p:extLst>
      <p:ext uri="{BB962C8B-B14F-4D97-AF65-F5344CB8AC3E}">
        <p14:creationId xmlns:p14="http://schemas.microsoft.com/office/powerpoint/2010/main" val="344294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1BE98-3912-4347-9F32-CB7EA36B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84" y="761721"/>
            <a:ext cx="11096957" cy="59436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Распределения первичных баллов участников ГИА-9 в форме ОГЭ по предмету </a:t>
            </a:r>
            <a:r>
              <a:rPr lang="ru-RU" b="1" dirty="0"/>
              <a:t>«География», </a:t>
            </a:r>
            <a:r>
              <a:rPr lang="ru-RU" dirty="0"/>
              <a:t>проживающих в населенных пунктах городского и сельского типа</a:t>
            </a:r>
          </a:p>
        </p:txBody>
      </p:sp>
      <p:pic>
        <p:nvPicPr>
          <p:cNvPr id="4" name="Image 2" descr="Picture">
            <a:extLst>
              <a:ext uri="{FF2B5EF4-FFF2-40B4-BE49-F238E27FC236}">
                <a16:creationId xmlns:a16="http://schemas.microsoft.com/office/drawing/2014/main" id="{00000000-0008-0000-1900-0000030000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1624798"/>
            <a:ext cx="10515250" cy="3886769"/>
          </a:xfrm>
          <a:prstGeom prst="rect">
            <a:avLst/>
          </a:prstGeom>
          <a:ln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126B48-0BD0-4948-B8F5-047899C9FE74}"/>
              </a:ext>
            </a:extLst>
          </p:cNvPr>
          <p:cNvSpPr txBox="1"/>
          <p:nvPr/>
        </p:nvSpPr>
        <p:spPr>
          <a:xfrm>
            <a:off x="9708279" y="117446"/>
            <a:ext cx="241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 ФГБУ «ФЦТ» </a:t>
            </a:r>
          </a:p>
        </p:txBody>
      </p:sp>
    </p:spTree>
    <p:extLst>
      <p:ext uri="{BB962C8B-B14F-4D97-AF65-F5344CB8AC3E}">
        <p14:creationId xmlns:p14="http://schemas.microsoft.com/office/powerpoint/2010/main" val="232909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16F29-8F10-4E18-8C0B-C3F370DE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055" y="104626"/>
            <a:ext cx="8211144" cy="563740"/>
          </a:xfrm>
        </p:spPr>
        <p:txBody>
          <a:bodyPr/>
          <a:lstStyle/>
          <a:p>
            <a:r>
              <a:rPr lang="ru-RU" dirty="0"/>
              <a:t>Результаты ОГЭ по АТЕ предмет </a:t>
            </a:r>
            <a:r>
              <a:rPr lang="ru-RU" b="1" dirty="0"/>
              <a:t>Английский язык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5EE54CB-8DCC-4F1C-8828-5ADBC2D309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138758"/>
              </p:ext>
            </p:extLst>
          </p:nvPr>
        </p:nvGraphicFramePr>
        <p:xfrm>
          <a:off x="168597" y="968448"/>
          <a:ext cx="5452026" cy="5773790"/>
        </p:xfrm>
        <a:graphic>
          <a:graphicData uri="http://schemas.openxmlformats.org/drawingml/2006/table">
            <a:tbl>
              <a:tblPr/>
              <a:tblGrid>
                <a:gridCol w="2658493">
                  <a:extLst>
                    <a:ext uri="{9D8B030D-6E8A-4147-A177-3AD203B41FA5}">
                      <a16:colId xmlns:a16="http://schemas.microsoft.com/office/drawing/2014/main" val="4048514094"/>
                    </a:ext>
                  </a:extLst>
                </a:gridCol>
                <a:gridCol w="553673">
                  <a:extLst>
                    <a:ext uri="{9D8B030D-6E8A-4147-A177-3AD203B41FA5}">
                      <a16:colId xmlns:a16="http://schemas.microsoft.com/office/drawing/2014/main" val="2083417747"/>
                    </a:ext>
                  </a:extLst>
                </a:gridCol>
                <a:gridCol w="494951">
                  <a:extLst>
                    <a:ext uri="{9D8B030D-6E8A-4147-A177-3AD203B41FA5}">
                      <a16:colId xmlns:a16="http://schemas.microsoft.com/office/drawing/2014/main" val="1313448752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val="3714942317"/>
                    </a:ext>
                  </a:extLst>
                </a:gridCol>
                <a:gridCol w="494951">
                  <a:extLst>
                    <a:ext uri="{9D8B030D-6E8A-4147-A177-3AD203B41FA5}">
                      <a16:colId xmlns:a16="http://schemas.microsoft.com/office/drawing/2014/main" val="149866710"/>
                    </a:ext>
                  </a:extLst>
                </a:gridCol>
                <a:gridCol w="746619">
                  <a:extLst>
                    <a:ext uri="{9D8B030D-6E8A-4147-A177-3AD203B41FA5}">
                      <a16:colId xmlns:a16="http://schemas.microsoft.com/office/drawing/2014/main" val="37845434"/>
                    </a:ext>
                  </a:extLst>
                </a:gridCol>
              </a:tblGrid>
              <a:tr h="47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обуч.,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150190"/>
                  </a:ext>
                </a:extLst>
              </a:tr>
              <a:tr h="5211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Кавалеровский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69266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Дальнегорский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46758"/>
                  </a:ext>
                </a:extLst>
              </a:tr>
              <a:tr h="5211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Михайловский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03563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Ханкайский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06026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Хасанский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18681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Черниговский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04968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Шкотовский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82084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Пограничный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44,44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09110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Находкинский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83,49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52349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 Владивосток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78830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547782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Лесозаводский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16564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Уссурийский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50,26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72120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Спасск-Дальний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55861"/>
                  </a:ext>
                </a:extLst>
              </a:tr>
              <a:tr h="5211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334395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Анучинский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34453"/>
                  </a:ext>
                </a:extLst>
              </a:tr>
              <a:tr h="2666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ЗАТО Фокино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73246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E142EAE-B8D0-4127-B8A1-AFF4CD029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03968"/>
              </p:ext>
            </p:extLst>
          </p:nvPr>
        </p:nvGraphicFramePr>
        <p:xfrm>
          <a:off x="6023296" y="1359016"/>
          <a:ext cx="5729680" cy="5383214"/>
        </p:xfrm>
        <a:graphic>
          <a:graphicData uri="http://schemas.openxmlformats.org/drawingml/2006/table">
            <a:tbl>
              <a:tblPr/>
              <a:tblGrid>
                <a:gridCol w="2726421">
                  <a:extLst>
                    <a:ext uri="{9D8B030D-6E8A-4147-A177-3AD203B41FA5}">
                      <a16:colId xmlns:a16="http://schemas.microsoft.com/office/drawing/2014/main" val="3783687999"/>
                    </a:ext>
                  </a:extLst>
                </a:gridCol>
                <a:gridCol w="587230">
                  <a:extLst>
                    <a:ext uri="{9D8B030D-6E8A-4147-A177-3AD203B41FA5}">
                      <a16:colId xmlns:a16="http://schemas.microsoft.com/office/drawing/2014/main" val="4215817420"/>
                    </a:ext>
                  </a:extLst>
                </a:gridCol>
                <a:gridCol w="545284">
                  <a:extLst>
                    <a:ext uri="{9D8B030D-6E8A-4147-A177-3AD203B41FA5}">
                      <a16:colId xmlns:a16="http://schemas.microsoft.com/office/drawing/2014/main" val="3715373986"/>
                    </a:ext>
                  </a:extLst>
                </a:gridCol>
                <a:gridCol w="528507">
                  <a:extLst>
                    <a:ext uri="{9D8B030D-6E8A-4147-A177-3AD203B41FA5}">
                      <a16:colId xmlns:a16="http://schemas.microsoft.com/office/drawing/2014/main" val="1795383680"/>
                    </a:ext>
                  </a:extLst>
                </a:gridCol>
                <a:gridCol w="536895">
                  <a:extLst>
                    <a:ext uri="{9D8B030D-6E8A-4147-A177-3AD203B41FA5}">
                      <a16:colId xmlns:a16="http://schemas.microsoft.com/office/drawing/2014/main" val="1619306057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3750283489"/>
                    </a:ext>
                  </a:extLst>
                </a:gridCol>
              </a:tblGrid>
              <a:tr h="520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23026"/>
                  </a:ext>
                </a:extLst>
              </a:tr>
              <a:tr h="5204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Красноармейский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43098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Тернейский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27317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Хорольский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46,15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89284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Чугуевский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678885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Яковлевский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10517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25,64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74,36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44948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Артемовский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301969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Арсеньевский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48,15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81,48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805467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Лазовский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42272"/>
                  </a:ext>
                </a:extLst>
              </a:tr>
              <a:tr h="3480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Надеждинский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47,73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84,09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42697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Спасский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38651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24809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Ольгинский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75900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426998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Большой Камень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46,34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74548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81193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Пожарский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27,27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45,45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27,27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72,73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56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0516CE-45D9-4927-B02A-E2CF0E26C123}"/>
              </a:ext>
            </a:extLst>
          </p:cNvPr>
          <p:cNvSpPr txBox="1"/>
          <p:nvPr/>
        </p:nvSpPr>
        <p:spPr>
          <a:xfrm>
            <a:off x="5844332" y="583727"/>
            <a:ext cx="604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3290A-9C14-444E-9828-14923A46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12" y="198120"/>
            <a:ext cx="8395702" cy="647629"/>
          </a:xfrm>
        </p:spPr>
        <p:txBody>
          <a:bodyPr/>
          <a:lstStyle/>
          <a:p>
            <a:r>
              <a:rPr lang="ru-RU" dirty="0"/>
              <a:t>Результаты ОГЭ по АТЕ предмет </a:t>
            </a:r>
            <a:r>
              <a:rPr lang="ru-RU" b="1" dirty="0"/>
              <a:t>Обществознание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AAEE74A-3DBD-4BA5-AD27-59A45581D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986159"/>
              </p:ext>
            </p:extLst>
          </p:nvPr>
        </p:nvGraphicFramePr>
        <p:xfrm>
          <a:off x="185374" y="934892"/>
          <a:ext cx="5980533" cy="5724986"/>
        </p:xfrm>
        <a:graphic>
          <a:graphicData uri="http://schemas.openxmlformats.org/drawingml/2006/table">
            <a:tbl>
              <a:tblPr/>
              <a:tblGrid>
                <a:gridCol w="2549437">
                  <a:extLst>
                    <a:ext uri="{9D8B030D-6E8A-4147-A177-3AD203B41FA5}">
                      <a16:colId xmlns:a16="http://schemas.microsoft.com/office/drawing/2014/main" val="2800361816"/>
                    </a:ext>
                  </a:extLst>
                </a:gridCol>
                <a:gridCol w="553673">
                  <a:extLst>
                    <a:ext uri="{9D8B030D-6E8A-4147-A177-3AD203B41FA5}">
                      <a16:colId xmlns:a16="http://schemas.microsoft.com/office/drawing/2014/main" val="2965930289"/>
                    </a:ext>
                  </a:extLst>
                </a:gridCol>
                <a:gridCol w="629175">
                  <a:extLst>
                    <a:ext uri="{9D8B030D-6E8A-4147-A177-3AD203B41FA5}">
                      <a16:colId xmlns:a16="http://schemas.microsoft.com/office/drawing/2014/main" val="1553761107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2535552069"/>
                    </a:ext>
                  </a:extLst>
                </a:gridCol>
                <a:gridCol w="645952">
                  <a:extLst>
                    <a:ext uri="{9D8B030D-6E8A-4147-A177-3AD203B41FA5}">
                      <a16:colId xmlns:a16="http://schemas.microsoft.com/office/drawing/2014/main" val="945817878"/>
                    </a:ext>
                  </a:extLst>
                </a:gridCol>
                <a:gridCol w="906010">
                  <a:extLst>
                    <a:ext uri="{9D8B030D-6E8A-4147-A177-3AD203B41FA5}">
                      <a16:colId xmlns:a16="http://schemas.microsoft.com/office/drawing/2014/main" val="3447085627"/>
                    </a:ext>
                  </a:extLst>
                </a:gridCol>
              </a:tblGrid>
              <a:tr h="473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обуч.,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535750"/>
                  </a:ext>
                </a:extLst>
              </a:tr>
              <a:tr h="516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Кавалеровский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74,77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30521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Дальнегорский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61,58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18825"/>
                  </a:ext>
                </a:extLst>
              </a:tr>
              <a:tr h="516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Михайловский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32,28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35695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Ханкайский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26,87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25664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Хасанский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13366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Черниговский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97173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Шкотовский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84,87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5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748512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Пограничный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604799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Находкинский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37,49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917532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 Владивосток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36,48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486633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69,93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50039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Лесозаводский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39,93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33422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Уссурийский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40,28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83998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Спасск-Дальний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29102"/>
                  </a:ext>
                </a:extLst>
              </a:tr>
              <a:tr h="516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705629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Анучинский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22383"/>
                  </a:ext>
                </a:extLst>
              </a:tr>
              <a:tr h="264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ЗАТО Фокино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6426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C17FF31-F2E0-4386-9ECA-4CF1F7CBB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9906"/>
              </p:ext>
            </p:extLst>
          </p:nvPr>
        </p:nvGraphicFramePr>
        <p:xfrm>
          <a:off x="6476301" y="1532870"/>
          <a:ext cx="5318619" cy="5158923"/>
        </p:xfrm>
        <a:graphic>
          <a:graphicData uri="http://schemas.openxmlformats.org/drawingml/2006/table">
            <a:tbl>
              <a:tblPr/>
              <a:tblGrid>
                <a:gridCol w="2365695">
                  <a:extLst>
                    <a:ext uri="{9D8B030D-6E8A-4147-A177-3AD203B41FA5}">
                      <a16:colId xmlns:a16="http://schemas.microsoft.com/office/drawing/2014/main" val="3831891360"/>
                    </a:ext>
                  </a:extLst>
                </a:gridCol>
                <a:gridCol w="587230">
                  <a:extLst>
                    <a:ext uri="{9D8B030D-6E8A-4147-A177-3AD203B41FA5}">
                      <a16:colId xmlns:a16="http://schemas.microsoft.com/office/drawing/2014/main" val="3837110749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1002139522"/>
                    </a:ext>
                  </a:extLst>
                </a:gridCol>
                <a:gridCol w="503340">
                  <a:extLst>
                    <a:ext uri="{9D8B030D-6E8A-4147-A177-3AD203B41FA5}">
                      <a16:colId xmlns:a16="http://schemas.microsoft.com/office/drawing/2014/main" val="4031852253"/>
                    </a:ext>
                  </a:extLst>
                </a:gridCol>
                <a:gridCol w="520117">
                  <a:extLst>
                    <a:ext uri="{9D8B030D-6E8A-4147-A177-3AD203B41FA5}">
                      <a16:colId xmlns:a16="http://schemas.microsoft.com/office/drawing/2014/main" val="1295357317"/>
                    </a:ext>
                  </a:extLst>
                </a:gridCol>
                <a:gridCol w="847287">
                  <a:extLst>
                    <a:ext uri="{9D8B030D-6E8A-4147-A177-3AD203B41FA5}">
                      <a16:colId xmlns:a16="http://schemas.microsoft.com/office/drawing/2014/main" val="2595118394"/>
                    </a:ext>
                  </a:extLst>
                </a:gridCol>
              </a:tblGrid>
              <a:tr h="568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10610"/>
                  </a:ext>
                </a:extLst>
              </a:tr>
              <a:tr h="3524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Красноармейский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70,68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27,82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29,32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901981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Тернейский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78,13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C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386476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Хорольский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муниципальный 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70,13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29,44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86734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Чугуевский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33,64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37,27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828087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Яковлевский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34,52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7613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54,98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825828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Артемовский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72,21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26,36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65512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Арсеньевский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67,91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75444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Лазовский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76,92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31674"/>
                  </a:ext>
                </a:extLst>
              </a:tr>
              <a:tr h="4720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Надеждинский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70,59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29501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Спасский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70,18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537480"/>
                  </a:ext>
                </a:extLst>
              </a:tr>
              <a:tr h="3524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68,64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30,51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86215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Ольгинский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07657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67,34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28,23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44569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Большой Камень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35,32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85975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71,77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738025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Пожарский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71,27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25,41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548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5294CD-929A-4172-8B3D-13D0D219C9BC}"/>
              </a:ext>
            </a:extLst>
          </p:cNvPr>
          <p:cNvSpPr txBox="1"/>
          <p:nvPr/>
        </p:nvSpPr>
        <p:spPr>
          <a:xfrm>
            <a:off x="6165907" y="629206"/>
            <a:ext cx="604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9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3EA93-FF80-4370-8CAA-AAA70B27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854000"/>
            <a:ext cx="11797717" cy="59436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Распределения первичных баллов участников ГИА-9 в форме ОГЭ по предмету </a:t>
            </a:r>
            <a:r>
              <a:rPr lang="ru-RU" b="1" dirty="0"/>
              <a:t>«Обществознание», </a:t>
            </a:r>
            <a:r>
              <a:rPr lang="ru-RU" dirty="0"/>
              <a:t>проживающих в населенных пунктах городского и сельского типа</a:t>
            </a:r>
          </a:p>
        </p:txBody>
      </p:sp>
      <p:pic>
        <p:nvPicPr>
          <p:cNvPr id="4" name="Image 2" descr="Picture">
            <a:extLst>
              <a:ext uri="{FF2B5EF4-FFF2-40B4-BE49-F238E27FC236}">
                <a16:creationId xmlns:a16="http://schemas.microsoft.com/office/drawing/2014/main" id="{00000000-0008-0000-1A00-0000030000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1868079"/>
            <a:ext cx="10532028" cy="3668655"/>
          </a:xfrm>
          <a:prstGeom prst="rect">
            <a:avLst/>
          </a:prstGeom>
          <a:ln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4C445D-B5C8-4BA1-B89D-F798057B8782}"/>
              </a:ext>
            </a:extLst>
          </p:cNvPr>
          <p:cNvSpPr txBox="1"/>
          <p:nvPr/>
        </p:nvSpPr>
        <p:spPr>
          <a:xfrm>
            <a:off x="9708279" y="117446"/>
            <a:ext cx="241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 ФГБУ «ФЦТ» </a:t>
            </a:r>
          </a:p>
        </p:txBody>
      </p:sp>
    </p:spTree>
    <p:extLst>
      <p:ext uri="{BB962C8B-B14F-4D97-AF65-F5344CB8AC3E}">
        <p14:creationId xmlns:p14="http://schemas.microsoft.com/office/powerpoint/2010/main" val="23106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D22E3-8DCD-43D9-8C02-C639C881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613" y="21948"/>
            <a:ext cx="6961185" cy="594360"/>
          </a:xfrm>
        </p:spPr>
        <p:txBody>
          <a:bodyPr/>
          <a:lstStyle/>
          <a:p>
            <a:r>
              <a:rPr lang="ru-RU" dirty="0"/>
              <a:t>Результаты ОГЭ по АТЕ предмет </a:t>
            </a:r>
            <a:r>
              <a:rPr lang="ru-RU" b="1" dirty="0"/>
              <a:t>Литература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518E67-F8BD-478F-B255-7687CBAB5E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617845"/>
              </p:ext>
            </p:extLst>
          </p:nvPr>
        </p:nvGraphicFramePr>
        <p:xfrm>
          <a:off x="202153" y="828675"/>
          <a:ext cx="5165973" cy="5831208"/>
        </p:xfrm>
        <a:graphic>
          <a:graphicData uri="http://schemas.openxmlformats.org/drawingml/2006/table">
            <a:tbl>
              <a:tblPr/>
              <a:tblGrid>
                <a:gridCol w="2264210">
                  <a:extLst>
                    <a:ext uri="{9D8B030D-6E8A-4147-A177-3AD203B41FA5}">
                      <a16:colId xmlns:a16="http://schemas.microsoft.com/office/drawing/2014/main" val="3552699037"/>
                    </a:ext>
                  </a:extLst>
                </a:gridCol>
                <a:gridCol w="520118">
                  <a:extLst>
                    <a:ext uri="{9D8B030D-6E8A-4147-A177-3AD203B41FA5}">
                      <a16:colId xmlns:a16="http://schemas.microsoft.com/office/drawing/2014/main" val="1663855543"/>
                    </a:ext>
                  </a:extLst>
                </a:gridCol>
                <a:gridCol w="545284">
                  <a:extLst>
                    <a:ext uri="{9D8B030D-6E8A-4147-A177-3AD203B41FA5}">
                      <a16:colId xmlns:a16="http://schemas.microsoft.com/office/drawing/2014/main" val="2570594511"/>
                    </a:ext>
                  </a:extLst>
                </a:gridCol>
                <a:gridCol w="536896">
                  <a:extLst>
                    <a:ext uri="{9D8B030D-6E8A-4147-A177-3AD203B41FA5}">
                      <a16:colId xmlns:a16="http://schemas.microsoft.com/office/drawing/2014/main" val="952691814"/>
                    </a:ext>
                  </a:extLst>
                </a:gridCol>
                <a:gridCol w="562062">
                  <a:extLst>
                    <a:ext uri="{9D8B030D-6E8A-4147-A177-3AD203B41FA5}">
                      <a16:colId xmlns:a16="http://schemas.microsoft.com/office/drawing/2014/main" val="4034630628"/>
                    </a:ext>
                  </a:extLst>
                </a:gridCol>
                <a:gridCol w="737403">
                  <a:extLst>
                    <a:ext uri="{9D8B030D-6E8A-4147-A177-3AD203B41FA5}">
                      <a16:colId xmlns:a16="http://schemas.microsoft.com/office/drawing/2014/main" val="2232936688"/>
                    </a:ext>
                  </a:extLst>
                </a:gridCol>
              </a:tblGrid>
              <a:tr h="407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обуч.,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326691"/>
                  </a:ext>
                </a:extLst>
              </a:tr>
              <a:tr h="4450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Кавалеровский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52339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Дальнегорский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01644"/>
                  </a:ext>
                </a:extLst>
              </a:tr>
              <a:tr h="4450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Михайловский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20123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Ханкайский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4146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Хасанский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52116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Черниговский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87625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Шкотовский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34124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Пограничный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516956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Находкинский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48283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 Владивосток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81281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22205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Лесозаводский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813537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Уссурийский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59,62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17418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Спасск-Дальний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54,55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69957"/>
                  </a:ext>
                </a:extLst>
              </a:tr>
              <a:tr h="4450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Дальнереченский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88115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Анучинский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28101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ЗАТО Фокино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9434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50A1116-954A-471B-ABCB-5FA94DB32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9021"/>
              </p:ext>
            </p:extLst>
          </p:nvPr>
        </p:nvGraphicFramePr>
        <p:xfrm>
          <a:off x="5931017" y="1342239"/>
          <a:ext cx="5301843" cy="5317647"/>
        </p:xfrm>
        <a:graphic>
          <a:graphicData uri="http://schemas.openxmlformats.org/drawingml/2006/table">
            <a:tbl>
              <a:tblPr/>
              <a:tblGrid>
                <a:gridCol w="2550253">
                  <a:extLst>
                    <a:ext uri="{9D8B030D-6E8A-4147-A177-3AD203B41FA5}">
                      <a16:colId xmlns:a16="http://schemas.microsoft.com/office/drawing/2014/main" val="1110451541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val="4203245390"/>
                    </a:ext>
                  </a:extLst>
                </a:gridCol>
                <a:gridCol w="553674">
                  <a:extLst>
                    <a:ext uri="{9D8B030D-6E8A-4147-A177-3AD203B41FA5}">
                      <a16:colId xmlns:a16="http://schemas.microsoft.com/office/drawing/2014/main" val="1779388874"/>
                    </a:ext>
                  </a:extLst>
                </a:gridCol>
                <a:gridCol w="545284">
                  <a:extLst>
                    <a:ext uri="{9D8B030D-6E8A-4147-A177-3AD203B41FA5}">
                      <a16:colId xmlns:a16="http://schemas.microsoft.com/office/drawing/2014/main" val="3579842443"/>
                    </a:ext>
                  </a:extLst>
                </a:gridCol>
                <a:gridCol w="486561">
                  <a:extLst>
                    <a:ext uri="{9D8B030D-6E8A-4147-A177-3AD203B41FA5}">
                      <a16:colId xmlns:a16="http://schemas.microsoft.com/office/drawing/2014/main" val="665414578"/>
                    </a:ext>
                  </a:extLst>
                </a:gridCol>
                <a:gridCol w="662732">
                  <a:extLst>
                    <a:ext uri="{9D8B030D-6E8A-4147-A177-3AD203B41FA5}">
                      <a16:colId xmlns:a16="http://schemas.microsoft.com/office/drawing/2014/main" val="809699533"/>
                    </a:ext>
                  </a:extLst>
                </a:gridCol>
              </a:tblGrid>
              <a:tr h="399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«5», 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Качество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.,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155538"/>
                  </a:ext>
                </a:extLst>
              </a:tr>
              <a:tr h="5083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Красноармейский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08567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Тернейский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29931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Хорольский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21168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Чугуевский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9217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Яковлевский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01168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30,77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30,77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23,08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54460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Артемовский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29,41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52,94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70,59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978329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Арсеньевский городской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42,86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42719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Лазовский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84528"/>
                  </a:ext>
                </a:extLst>
              </a:tr>
              <a:tr h="5083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Надеждинский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652940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Спасский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107476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Партизанский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16680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Ольгинский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334314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Октябрьский муниципальный округ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53684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Городской округ Большой Камень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02817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Кировский муниципальный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16,67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635904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Пожарский 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675" marR="2675" marT="2675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7240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B218DE-39D2-4BA1-91C7-02DC78AAED95}"/>
              </a:ext>
            </a:extLst>
          </p:cNvPr>
          <p:cNvSpPr txBox="1"/>
          <p:nvPr/>
        </p:nvSpPr>
        <p:spPr>
          <a:xfrm>
            <a:off x="5560504" y="443954"/>
            <a:ext cx="604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68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7A8D3-86A1-4527-A897-E8C5A635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336" y="258381"/>
            <a:ext cx="7965040" cy="9999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ТОП-10 пар предметов в форме ОГЭ ГИА-9 по выбору выпускниками текущего года</a:t>
            </a:r>
          </a:p>
        </p:txBody>
      </p:sp>
      <p:pic>
        <p:nvPicPr>
          <p:cNvPr id="4" name="Image 3" descr="Picture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497" y="1414805"/>
            <a:ext cx="8184789" cy="5118924"/>
          </a:xfrm>
          <a:prstGeom prst="rect">
            <a:avLst/>
          </a:prstGeom>
          <a:ln>
            <a:prstDash val="solid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A78EBF-54D8-4442-9453-EC170D8C4858}"/>
              </a:ext>
            </a:extLst>
          </p:cNvPr>
          <p:cNvSpPr txBox="1"/>
          <p:nvPr/>
        </p:nvSpPr>
        <p:spPr>
          <a:xfrm>
            <a:off x="9840286" y="-21187"/>
            <a:ext cx="241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 ФГБУ «ФЦТ» </a:t>
            </a:r>
          </a:p>
        </p:txBody>
      </p:sp>
    </p:spTree>
    <p:extLst>
      <p:ext uri="{BB962C8B-B14F-4D97-AF65-F5344CB8AC3E}">
        <p14:creationId xmlns:p14="http://schemas.microsoft.com/office/powerpoint/2010/main" val="47950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6ADE4-5622-430D-926A-862A6A14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12055"/>
            <a:ext cx="12192001" cy="471461"/>
          </a:xfrm>
        </p:spPr>
        <p:txBody>
          <a:bodyPr>
            <a:normAutofit fontScale="90000"/>
          </a:bodyPr>
          <a:lstStyle/>
          <a:p>
            <a:r>
              <a:rPr lang="ru-RU" dirty="0"/>
              <a:t>Количество участников ОГЭ по учебным предметам </a:t>
            </a:r>
            <a:br>
              <a:rPr lang="ru-RU" dirty="0"/>
            </a:br>
            <a:r>
              <a:rPr lang="ru-RU" dirty="0"/>
              <a:t>по категориям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FDD2CD6-FF1F-494E-9484-42AD5A82C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532633"/>
              </p:ext>
            </p:extLst>
          </p:nvPr>
        </p:nvGraphicFramePr>
        <p:xfrm>
          <a:off x="1593908" y="1535185"/>
          <a:ext cx="9279343" cy="52488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65143">
                  <a:extLst>
                    <a:ext uri="{9D8B030D-6E8A-4147-A177-3AD203B41FA5}">
                      <a16:colId xmlns:a16="http://schemas.microsoft.com/office/drawing/2014/main" val="1507696525"/>
                    </a:ext>
                  </a:extLst>
                </a:gridCol>
                <a:gridCol w="1160778">
                  <a:extLst>
                    <a:ext uri="{9D8B030D-6E8A-4147-A177-3AD203B41FA5}">
                      <a16:colId xmlns:a16="http://schemas.microsoft.com/office/drawing/2014/main" val="3846673796"/>
                    </a:ext>
                  </a:extLst>
                </a:gridCol>
                <a:gridCol w="1278541">
                  <a:extLst>
                    <a:ext uri="{9D8B030D-6E8A-4147-A177-3AD203B41FA5}">
                      <a16:colId xmlns:a16="http://schemas.microsoft.com/office/drawing/2014/main" val="4008544730"/>
                    </a:ext>
                  </a:extLst>
                </a:gridCol>
                <a:gridCol w="1599066">
                  <a:extLst>
                    <a:ext uri="{9D8B030D-6E8A-4147-A177-3AD203B41FA5}">
                      <a16:colId xmlns:a16="http://schemas.microsoft.com/office/drawing/2014/main" val="877479752"/>
                    </a:ext>
                  </a:extLst>
                </a:gridCol>
                <a:gridCol w="1253892">
                  <a:extLst>
                    <a:ext uri="{9D8B030D-6E8A-4147-A177-3AD203B41FA5}">
                      <a16:colId xmlns:a16="http://schemas.microsoft.com/office/drawing/2014/main" val="3020629349"/>
                    </a:ext>
                  </a:extLst>
                </a:gridCol>
                <a:gridCol w="1421923">
                  <a:extLst>
                    <a:ext uri="{9D8B030D-6E8A-4147-A177-3AD203B41FA5}">
                      <a16:colId xmlns:a16="http://schemas.microsoft.com/office/drawing/2014/main" val="2802442996"/>
                    </a:ext>
                  </a:extLst>
                </a:gridCol>
              </a:tblGrid>
              <a:tr h="643697"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noFill/>
                          </a:ln>
                          <a:effectLst/>
                        </a:rPr>
                        <a:t>Предмет</a:t>
                      </a:r>
                      <a:endParaRPr lang="ru-RU" sz="180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ctr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</a:rPr>
                        <a:t>ВТГ ООШ, чел.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ctr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</a:rPr>
                        <a:t>ВТГ СОШ, чел.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ctr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</a:rPr>
                        <a:t>Выпускники лицеев и гимназий, чел.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ctr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</a:rPr>
                        <a:t>Выпускники спец. ОО, чел.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</a:rPr>
                        <a:t>ОВЗ, чел.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ctr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682260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Русский язык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411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17458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1203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280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860771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411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17454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1203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280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050350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Физика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1601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86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597389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Химия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1256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124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037361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Информатика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6770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554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102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53048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Биология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193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4604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206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12701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История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657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554316"/>
                  </a:ext>
                </a:extLst>
              </a:tr>
              <a:tr h="214566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География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294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8830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399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037163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Английский язык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1613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229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42551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Обществознание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211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9065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542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114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151431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Литература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441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77993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Русский язык (ГВЭ)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520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554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968922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Математика (ГВЭ)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522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552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92874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Физика (ГВЭ)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450153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Химия (ГВЭ)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195757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Биология (ГВЭ)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159083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История (ГВЭ)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448469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География (ГВЭ)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975583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Английский язык (ГВЭ)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78534"/>
                  </a:ext>
                </a:extLst>
              </a:tr>
              <a:tr h="231083">
                <a:tc>
                  <a:txBody>
                    <a:bodyPr/>
                    <a:lstStyle/>
                    <a:p>
                      <a:pPr marL="0" indent="-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Обществознание (ГВЭ)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lang="ru-RU" sz="1400" baseline="0" dirty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50" marR="55150" marT="0" marB="0" anchor="b">
                    <a:lnL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7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05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5" y="209219"/>
            <a:ext cx="4672668" cy="59729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dirty="0"/>
              <a:t>Выбор предметов ОГЭ</a:t>
            </a:r>
          </a:p>
        </p:txBody>
      </p:sp>
      <p:pic>
        <p:nvPicPr>
          <p:cNvPr id="6" name="Image 1" descr="Picture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215" y="806514"/>
            <a:ext cx="6781102" cy="2893031"/>
          </a:xfrm>
          <a:prstGeom prst="rect">
            <a:avLst/>
          </a:prstGeom>
          <a:ln>
            <a:prstDash val="solid"/>
          </a:ln>
        </p:spPr>
      </p:pic>
      <p:pic>
        <p:nvPicPr>
          <p:cNvPr id="7" name="Image 2" descr="Picture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1508" y="3601221"/>
            <a:ext cx="6940493" cy="3171808"/>
          </a:xfrm>
          <a:prstGeom prst="rect">
            <a:avLst/>
          </a:prstGeom>
          <a:ln>
            <a:prstDash val="solid"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B88587-4285-419B-8D7D-8255B6D5996E}"/>
              </a:ext>
            </a:extLst>
          </p:cNvPr>
          <p:cNvGrpSpPr/>
          <p:nvPr/>
        </p:nvGrpSpPr>
        <p:grpSpPr>
          <a:xfrm>
            <a:off x="7541703" y="1489837"/>
            <a:ext cx="4530055" cy="872455"/>
            <a:chOff x="7290033" y="1112333"/>
            <a:chExt cx="4530055" cy="87245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03DE95-ED77-439C-ADA5-FDA199A57B05}"/>
                </a:ext>
              </a:extLst>
            </p:cNvPr>
            <p:cNvSpPr txBox="1"/>
            <p:nvPr/>
          </p:nvSpPr>
          <p:spPr>
            <a:xfrm>
              <a:off x="7290033" y="1225396"/>
              <a:ext cx="4530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+mj-lt"/>
                </a:rPr>
                <a:t>Популярность предметов по выбору выпускниками текущего года</a:t>
              </a: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075F5FA4-EEB8-4EED-BFD6-AFE8E56927DE}"/>
                </a:ext>
              </a:extLst>
            </p:cNvPr>
            <p:cNvSpPr/>
            <p:nvPr/>
          </p:nvSpPr>
          <p:spPr>
            <a:xfrm>
              <a:off x="7659149" y="1112333"/>
              <a:ext cx="3867324" cy="872455"/>
            </a:xfrm>
            <a:prstGeom prst="rect">
              <a:avLst/>
            </a:prstGeom>
            <a:noFill/>
            <a:ln w="38100">
              <a:solidFill>
                <a:srgbClr val="1381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4A56626-4A94-4911-A5E6-BD243A53572E}"/>
              </a:ext>
            </a:extLst>
          </p:cNvPr>
          <p:cNvCxnSpPr/>
          <p:nvPr/>
        </p:nvCxnSpPr>
        <p:spPr>
          <a:xfrm flipH="1">
            <a:off x="7118059" y="1917675"/>
            <a:ext cx="629174" cy="0"/>
          </a:xfrm>
          <a:prstGeom prst="straightConnector1">
            <a:avLst/>
          </a:prstGeom>
          <a:ln w="38100">
            <a:solidFill>
              <a:srgbClr val="1381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2DEC6D4-E7E1-4E7A-8C16-6E11A0A19F46}"/>
              </a:ext>
            </a:extLst>
          </p:cNvPr>
          <p:cNvGrpSpPr/>
          <p:nvPr/>
        </p:nvGrpSpPr>
        <p:grpSpPr>
          <a:xfrm>
            <a:off x="262177" y="3954328"/>
            <a:ext cx="4160940" cy="837342"/>
            <a:chOff x="838899" y="4303552"/>
            <a:chExt cx="4160940" cy="8892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678EA0-7BCB-47FA-A8F8-7B35F872C682}"/>
                </a:ext>
              </a:extLst>
            </p:cNvPr>
            <p:cNvSpPr txBox="1"/>
            <p:nvPr/>
          </p:nvSpPr>
          <p:spPr>
            <a:xfrm>
              <a:off x="838899" y="4404220"/>
              <a:ext cx="4160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+mj-lt"/>
                </a:rPr>
                <a:t>Популярность предметов по выбору по группам ОО в 2024 году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43B4244-4856-4AA5-BFB7-FFE2DF82F9B4}"/>
                </a:ext>
              </a:extLst>
            </p:cNvPr>
            <p:cNvSpPr/>
            <p:nvPr/>
          </p:nvSpPr>
          <p:spPr>
            <a:xfrm>
              <a:off x="838899" y="4303552"/>
              <a:ext cx="4160940" cy="889233"/>
            </a:xfrm>
            <a:prstGeom prst="rect">
              <a:avLst/>
            </a:prstGeom>
            <a:noFill/>
            <a:ln w="38100">
              <a:solidFill>
                <a:srgbClr val="1381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659A40D-9DD2-4A74-BA17-BD86B14D60C0}"/>
              </a:ext>
            </a:extLst>
          </p:cNvPr>
          <p:cNvCxnSpPr>
            <a:cxnSpLocks/>
          </p:cNvCxnSpPr>
          <p:nvPr/>
        </p:nvCxnSpPr>
        <p:spPr>
          <a:xfrm>
            <a:off x="4588778" y="4263163"/>
            <a:ext cx="662730" cy="0"/>
          </a:xfrm>
          <a:prstGeom prst="straightConnector1">
            <a:avLst/>
          </a:prstGeom>
          <a:ln w="38100">
            <a:solidFill>
              <a:srgbClr val="1381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B6C7BA-ACB5-48C7-8775-3A0F2FC34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34" y="4886464"/>
            <a:ext cx="3705225" cy="1619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26464F-826B-404B-BAB9-98253F5D5DE7}"/>
              </a:ext>
            </a:extLst>
          </p:cNvPr>
          <p:cNvSpPr txBox="1"/>
          <p:nvPr/>
        </p:nvSpPr>
        <p:spPr>
          <a:xfrm>
            <a:off x="9806730" y="7175"/>
            <a:ext cx="241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 ФГБУ «ФЦТ» </a:t>
            </a:r>
          </a:p>
        </p:txBody>
      </p:sp>
    </p:spTree>
    <p:extLst>
      <p:ext uri="{BB962C8B-B14F-4D97-AF65-F5344CB8AC3E}">
        <p14:creationId xmlns:p14="http://schemas.microsoft.com/office/powerpoint/2010/main" val="195963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C1D86-A1A2-D17C-BA4E-DD5BC269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514" y="300327"/>
            <a:ext cx="7236903" cy="488239"/>
          </a:xfrm>
        </p:spPr>
        <p:txBody>
          <a:bodyPr>
            <a:normAutofit/>
          </a:bodyPr>
          <a:lstStyle/>
          <a:p>
            <a:r>
              <a:rPr lang="ru-RU" dirty="0"/>
              <a:t>Результаты ОГЭ по АТЕ предмет </a:t>
            </a:r>
            <a:r>
              <a:rPr lang="ru-RU" b="1" dirty="0"/>
              <a:t>Русский язык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A8EED7-7519-4FA8-AC2A-2984654E1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624347"/>
              </p:ext>
            </p:extLst>
          </p:nvPr>
        </p:nvGraphicFramePr>
        <p:xfrm>
          <a:off x="310394" y="928243"/>
          <a:ext cx="5427677" cy="574291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52714">
                  <a:extLst>
                    <a:ext uri="{9D8B030D-6E8A-4147-A177-3AD203B41FA5}">
                      <a16:colId xmlns:a16="http://schemas.microsoft.com/office/drawing/2014/main" val="2230104913"/>
                    </a:ext>
                  </a:extLst>
                </a:gridCol>
                <a:gridCol w="527676">
                  <a:extLst>
                    <a:ext uri="{9D8B030D-6E8A-4147-A177-3AD203B41FA5}">
                      <a16:colId xmlns:a16="http://schemas.microsoft.com/office/drawing/2014/main" val="86426947"/>
                    </a:ext>
                  </a:extLst>
                </a:gridCol>
                <a:gridCol w="527676">
                  <a:extLst>
                    <a:ext uri="{9D8B030D-6E8A-4147-A177-3AD203B41FA5}">
                      <a16:colId xmlns:a16="http://schemas.microsoft.com/office/drawing/2014/main" val="1057250605"/>
                    </a:ext>
                  </a:extLst>
                </a:gridCol>
                <a:gridCol w="527676">
                  <a:extLst>
                    <a:ext uri="{9D8B030D-6E8A-4147-A177-3AD203B41FA5}">
                      <a16:colId xmlns:a16="http://schemas.microsoft.com/office/drawing/2014/main" val="2638107555"/>
                    </a:ext>
                  </a:extLst>
                </a:gridCol>
                <a:gridCol w="527676">
                  <a:extLst>
                    <a:ext uri="{9D8B030D-6E8A-4147-A177-3AD203B41FA5}">
                      <a16:colId xmlns:a16="http://schemas.microsoft.com/office/drawing/2014/main" val="3450552680"/>
                    </a:ext>
                  </a:extLst>
                </a:gridCol>
                <a:gridCol w="864259">
                  <a:extLst>
                    <a:ext uri="{9D8B030D-6E8A-4147-A177-3AD203B41FA5}">
                      <a16:colId xmlns:a16="http://schemas.microsoft.com/office/drawing/2014/main" val="1674006712"/>
                    </a:ext>
                  </a:extLst>
                </a:gridCol>
              </a:tblGrid>
              <a:tr h="1608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«2», %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«3», %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«4», %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«5», %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обуч., %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466385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Кавалеровский муниципальный район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48,43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35,83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5,51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906961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Дальнегорский</a:t>
                      </a: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 округ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13,25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43,37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24,82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18,55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43,37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118322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Михайловский муниципальный район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1,32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40,21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41,27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17,20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58,47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513042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Ханкайский</a:t>
                      </a: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округ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26,15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57,44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88393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Хасанский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48,63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29,11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10,62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162049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Черниговский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13,86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43,67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33,13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42,47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220847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Шкотовский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52,66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35,27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11,59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990408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Пограничный муниципальный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7,43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41,71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34,86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685012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Находкинский городской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37,69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24,81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62,50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807426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Владивосток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6,42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060094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Дальнереченский городской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42,72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38,19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19,09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190052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Лесозаводский городской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46,52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15,71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51,69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736259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Уссурийский городской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22,25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229673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Спасск-Дальний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39,45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51,39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856156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Дальнереченский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17,05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28,41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3,41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31,82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800257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Анучинский муниципальный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37,70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081662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ЗАТО Фокино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41,86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60,47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463343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40,19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40,65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19,16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59,81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017787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Тернейский муниципальный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46,90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38,62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11,03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49,66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72558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Хорольский муниципальный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18,79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58,05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698274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Чугуевский муниципальный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32,62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18,03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790326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17,61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55,35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676962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городской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20,93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38,03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41,05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51804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Артемовский городской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39,92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19,53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876716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Арсеньевский городской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42,71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16,42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53,10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129884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Лазовский муниципальный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45,45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50,51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944317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Надеждинский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40,30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34,97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50,75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430765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48,71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084613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36,07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19,67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44493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Ольгинский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42,31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21,79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64,10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83495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 муниципальный округ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43,15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29,46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22,62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52,08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015253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Большой Камень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38,89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36,23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20,53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56,76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72481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 муниципальный район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21,49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57,02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105059"/>
                  </a:ext>
                </a:extLst>
              </a:tr>
              <a:tr h="1608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Пожарский муниципальный район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46,48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32,04</a:t>
                      </a:r>
                      <a:endParaRPr lang="ru-RU" sz="1000" kern="0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16,90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48,94</a:t>
                      </a:r>
                      <a:endParaRPr lang="ru-RU" sz="100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40" marR="34440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056057"/>
                  </a:ext>
                </a:extLst>
              </a:tr>
            </a:tbl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F8CFD91-9734-43ED-A708-337EF1E3EBD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16426967"/>
              </p:ext>
            </p:extLst>
          </p:nvPr>
        </p:nvGraphicFramePr>
        <p:xfrm>
          <a:off x="5995332" y="1507734"/>
          <a:ext cx="5785606" cy="535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CE124B-B134-48D8-A0A2-ED1B7CA97A40}"/>
              </a:ext>
            </a:extLst>
          </p:cNvPr>
          <p:cNvSpPr txBox="1"/>
          <p:nvPr/>
        </p:nvSpPr>
        <p:spPr>
          <a:xfrm>
            <a:off x="5995332" y="763430"/>
            <a:ext cx="604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8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790C1-9561-4098-9DE7-A490C0B1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059" y="157713"/>
            <a:ext cx="7085920" cy="611407"/>
          </a:xfrm>
        </p:spPr>
        <p:txBody>
          <a:bodyPr>
            <a:normAutofit/>
          </a:bodyPr>
          <a:lstStyle/>
          <a:p>
            <a:r>
              <a:rPr lang="ru-RU" dirty="0"/>
              <a:t>Сравнение ОГЭ предмет </a:t>
            </a:r>
            <a:r>
              <a:rPr lang="ru-RU" b="1" dirty="0"/>
              <a:t>Русский язык</a:t>
            </a:r>
            <a:r>
              <a:rPr lang="ru-RU" dirty="0"/>
              <a:t> по АТЕ</a:t>
            </a:r>
          </a:p>
        </p:txBody>
      </p:sp>
      <p:pic>
        <p:nvPicPr>
          <p:cNvPr id="5" name="Объект 4" descr="C:\Users\Alina\Desktop\анализ огэ\04 Рез. ОГЭ РЯ по АТЕ 2023.tif">
            <a:extLst>
              <a:ext uri="{FF2B5EF4-FFF2-40B4-BE49-F238E27FC236}">
                <a16:creationId xmlns:a16="http://schemas.microsoft.com/office/drawing/2014/main" id="{D9321E2D-B090-4F0C-B4BE-1B3A84F4C1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52" y="769121"/>
            <a:ext cx="5830349" cy="608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64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543F91-EC32-732F-7A5C-42E6D42F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951" y="101128"/>
            <a:ext cx="7414190" cy="62246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Результаты ОГЭ по АТЕ предмет </a:t>
            </a:r>
            <a:r>
              <a:rPr lang="ru-RU" sz="3200" b="1" dirty="0"/>
              <a:t>Математика</a:t>
            </a:r>
            <a:endParaRPr lang="ru-RU" sz="32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2F4B4DF-316B-467A-9B5D-A87E7724F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82700"/>
              </p:ext>
            </p:extLst>
          </p:nvPr>
        </p:nvGraphicFramePr>
        <p:xfrm>
          <a:off x="134224" y="827432"/>
          <a:ext cx="6098797" cy="587933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625754">
                  <a:extLst>
                    <a:ext uri="{9D8B030D-6E8A-4147-A177-3AD203B41FA5}">
                      <a16:colId xmlns:a16="http://schemas.microsoft.com/office/drawing/2014/main" val="278101740"/>
                    </a:ext>
                  </a:extLst>
                </a:gridCol>
                <a:gridCol w="637025">
                  <a:extLst>
                    <a:ext uri="{9D8B030D-6E8A-4147-A177-3AD203B41FA5}">
                      <a16:colId xmlns:a16="http://schemas.microsoft.com/office/drawing/2014/main" val="1741851635"/>
                    </a:ext>
                  </a:extLst>
                </a:gridCol>
                <a:gridCol w="577671">
                  <a:extLst>
                    <a:ext uri="{9D8B030D-6E8A-4147-A177-3AD203B41FA5}">
                      <a16:colId xmlns:a16="http://schemas.microsoft.com/office/drawing/2014/main" val="3567324347"/>
                    </a:ext>
                  </a:extLst>
                </a:gridCol>
                <a:gridCol w="577671">
                  <a:extLst>
                    <a:ext uri="{9D8B030D-6E8A-4147-A177-3AD203B41FA5}">
                      <a16:colId xmlns:a16="http://schemas.microsoft.com/office/drawing/2014/main" val="2708860102"/>
                    </a:ext>
                  </a:extLst>
                </a:gridCol>
                <a:gridCol w="664208">
                  <a:extLst>
                    <a:ext uri="{9D8B030D-6E8A-4147-A177-3AD203B41FA5}">
                      <a16:colId xmlns:a16="http://schemas.microsoft.com/office/drawing/2014/main" val="3451935610"/>
                    </a:ext>
                  </a:extLst>
                </a:gridCol>
                <a:gridCol w="1016468">
                  <a:extLst>
                    <a:ext uri="{9D8B030D-6E8A-4147-A177-3AD203B41FA5}">
                      <a16:colId xmlns:a16="http://schemas.microsoft.com/office/drawing/2014/main" val="825326026"/>
                    </a:ext>
                  </a:extLst>
                </a:gridCol>
              </a:tblGrid>
              <a:tr h="3538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АТЕ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«2», 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«3», 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«4», 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«5», 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ctr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Качество </a:t>
                      </a:r>
                      <a:r>
                        <a:rPr lang="ru-RU" sz="1200" dirty="0" err="1">
                          <a:effectLst/>
                          <a:latin typeface="+mj-lt"/>
                        </a:rPr>
                        <a:t>обуч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., 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635117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Кавалеровский муниципальный район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4,72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66,54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26,77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1,97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28,74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155693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Дальнегорский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городской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18,31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31,08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46,75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3,86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50,60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95270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Михайловский муниципальный район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0,26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50,79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46,83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2,12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48,94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802947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Ханкайский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муниципальный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5,13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33,33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50,26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11,28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61,54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021325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Хасанский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4,45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57,88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35,27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2,40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37,67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811839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Черниговский муниципальный район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12,95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47,89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34,94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4,22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39,16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061341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Шкотовский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0,00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71,50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24,64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3,86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28,50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393547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Пограничный муниципальный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10,86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32,00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53,14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4,00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57,14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813894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Находкинский городской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0,38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41,99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52,80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4,84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57,64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660149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Город Владивосток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7,04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33,98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49,77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9,21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58,98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109200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Дальнереченский городской округ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0,32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40,00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55,48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4,19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59,68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097126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Лесозаводский городской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0,60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50,50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44,14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4,77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48,91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108845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Уссурийский городской округ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0,09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52,33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41,73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5,85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47,57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356796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Городской округ Спасск-Дальний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3,62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67,38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26,65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2,35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29,00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539434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Дальнереченский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муниципальный район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15,73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50,56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31,46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2,25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33,71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81010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Анучинский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муниципальный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3,28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73,77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18,85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4,10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22,95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471662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Городской округ ЗАТО Фокино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0,66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51,50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45,85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1,99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47,84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039925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Красноармейский муниципальный район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0,00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49,53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44,86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5,61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50,47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739038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Тернейский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муниципальный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4,14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58,62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34,48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2,76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37,24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691942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Хорольский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муниципальный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0,34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62,08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35,57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2,01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37,58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84152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Чугуевский муниципальный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2,15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39,48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53,22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5,15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58,37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4723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Яковлевский муниципальный район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0,63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45,91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52,20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1,26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53,46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139166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Партизанский городской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22,00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37,27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39,31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1,43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40,73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816251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Артемовский городской округ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0,39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47,88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48,04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3,69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51,73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524898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Арсеньевский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городской округ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4,02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45,39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47,74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2,85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50,59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162387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Лазовский муниципальный округ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3,03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58,59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37,37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1,01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38,38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120498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Надеждинский муниципальный район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6,18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47,55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43,50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2,77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46,27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489759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Спасский муниципальный район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0,43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65,09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33,62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0,86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34,48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225189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Партизанский муниципальный район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0,66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47,54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49,18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2,62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51,80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608603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Ольгинский муниципальный район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3,85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57,69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37,18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1,28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38,46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204746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Октябрьский муниципальный округ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3,27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54,76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38,39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3,57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41,96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180656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Городской округ Большой Камень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1,69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41,06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50,72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6,52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57,25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976420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Кировский муниципальный район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1,24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45,45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46,28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7,02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53,31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513100"/>
                  </a:ext>
                </a:extLst>
              </a:tr>
              <a:tr h="16216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Пожарский муниципальный район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3,17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44,01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48,94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3,87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52,82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4" marR="8454" marT="0" marB="0" anchor="b">
                    <a:lnL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81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97482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D3528C0-B436-492B-BF35-BF0A6C240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910147"/>
              </p:ext>
            </p:extLst>
          </p:nvPr>
        </p:nvGraphicFramePr>
        <p:xfrm>
          <a:off x="6369609" y="1391512"/>
          <a:ext cx="5688167" cy="546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D42AA27-0E3C-49C7-AEED-0F0B68D526A5}"/>
              </a:ext>
            </a:extLst>
          </p:cNvPr>
          <p:cNvSpPr txBox="1"/>
          <p:nvPr/>
        </p:nvSpPr>
        <p:spPr>
          <a:xfrm>
            <a:off x="6233021" y="570150"/>
            <a:ext cx="604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преподавания учебных предметов для всех обучающихся, а также по организации дифференцированного обучения школьников с разным уровнем предметной подготовки (по результатам САО ОГЭ 2024)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https://pkiro.ru/education-quality/sistema-monitoringa-kachestva-dopolnitelnogo-professionalnogo-obrazovaniya-pedagogicheskih-rabotnikov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7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EB1BF-AC87-4F05-81FD-FB7DA85A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724" y="198436"/>
            <a:ext cx="7008539" cy="476681"/>
          </a:xfrm>
        </p:spPr>
        <p:txBody>
          <a:bodyPr/>
          <a:lstStyle/>
          <a:p>
            <a:r>
              <a:rPr lang="ru-RU" dirty="0"/>
              <a:t>Сравнение ОГЭ предмет </a:t>
            </a:r>
            <a:r>
              <a:rPr lang="ru-RU" b="1" dirty="0"/>
              <a:t>Математика</a:t>
            </a:r>
            <a:r>
              <a:rPr lang="ru-RU" dirty="0"/>
              <a:t> по АТЕ</a:t>
            </a:r>
          </a:p>
        </p:txBody>
      </p:sp>
      <p:pic>
        <p:nvPicPr>
          <p:cNvPr id="4" name="Объект 3" descr="C:\Users\Alina\Desktop\анализ огэ\04 Рез. ОГЭ МАТ по АТЕ 2024.tif">
            <a:extLst>
              <a:ext uri="{FF2B5EF4-FFF2-40B4-BE49-F238E27FC236}">
                <a16:creationId xmlns:a16="http://schemas.microsoft.com/office/drawing/2014/main" id="{90E97E5C-C74D-4CBF-849F-866B70796C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07" y="817732"/>
            <a:ext cx="5645791" cy="5841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88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31881-09F6-58EB-B1C7-D200F399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ВТГ по обязательным предметам по формам ГИА (по итогам первых результатов)</a:t>
            </a:r>
          </a:p>
        </p:txBody>
      </p:sp>
      <p:pic>
        <p:nvPicPr>
          <p:cNvPr id="5" name="Image 1" descr="Picture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4112" y="1786855"/>
            <a:ext cx="7223619" cy="4793260"/>
          </a:xfrm>
          <a:prstGeom prst="rect">
            <a:avLst/>
          </a:prstGeom>
          <a:ln>
            <a:prstDash val="solid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CB11BB-76AF-4F51-A9D6-828FA5905700}"/>
              </a:ext>
            </a:extLst>
          </p:cNvPr>
          <p:cNvSpPr txBox="1"/>
          <p:nvPr/>
        </p:nvSpPr>
        <p:spPr>
          <a:xfrm>
            <a:off x="9733446" y="6501468"/>
            <a:ext cx="241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официальным данным ФГБУ «ФЦТ» </a:t>
            </a:r>
          </a:p>
        </p:txBody>
      </p:sp>
    </p:spTree>
    <p:extLst>
      <p:ext uri="{BB962C8B-B14F-4D97-AF65-F5344CB8AC3E}">
        <p14:creationId xmlns:p14="http://schemas.microsoft.com/office/powerpoint/2010/main" val="1850403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4432</Words>
  <Application>Microsoft Office PowerPoint</Application>
  <PresentationFormat>Широкоэкранный</PresentationFormat>
  <Paragraphs>2553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Montserrat Bold</vt:lpstr>
      <vt:lpstr>Montserrat Medium</vt:lpstr>
      <vt:lpstr>Montserrat regular</vt:lpstr>
      <vt:lpstr>Times New Roman</vt:lpstr>
      <vt:lpstr>Тема Office</vt:lpstr>
      <vt:lpstr>Результаты государственной итоговой аттестации                            в форме ОГЭ (основной период) в 2024 году</vt:lpstr>
      <vt:lpstr>Численность участников ОГЭ в 2024 года</vt:lpstr>
      <vt:lpstr>Количество участников ОГЭ по учебным предметам  по категориям</vt:lpstr>
      <vt:lpstr>Выбор предметов ОГЭ</vt:lpstr>
      <vt:lpstr>Результаты ОГЭ по АТЕ предмет Русский язык</vt:lpstr>
      <vt:lpstr>Сравнение ОГЭ предмет Русский язык по АТЕ</vt:lpstr>
      <vt:lpstr>Результаты ОГЭ по АТЕ предмет Математика</vt:lpstr>
      <vt:lpstr>Сравнение ОГЭ предмет Математика по АТЕ</vt:lpstr>
      <vt:lpstr>Результаты ВТГ по обязательным предметам по формам ГИА (по итогам первых результатов)</vt:lpstr>
      <vt:lpstr>Результаты ОГЭ по АТЕ предмет Физика</vt:lpstr>
      <vt:lpstr>Распределения первичных баллов участников ГИА-9 в форме ОГЭ по предмету «Физика», проживающих в населенных пунктах городского и сельского типа</vt:lpstr>
      <vt:lpstr>Результаты ОГЭ по АТЕ предмет Химия</vt:lpstr>
      <vt:lpstr>Распределения первичных баллов участников ГИА-9 в форме ОГЭ по предмету «Химия», проживающих в населенных пунктах городского и сельского типа</vt:lpstr>
      <vt:lpstr>Результаты ОГЭ по АТЕ предмет Информатика</vt:lpstr>
      <vt:lpstr>Распределения первичных баллов участников ГИА-9 в форме ОГЭ по предмету «Информатика», проживающих в населенных пунктах городского и сельского типа</vt:lpstr>
      <vt:lpstr>Результаты ОГЭ по АТЕ предмет Биология</vt:lpstr>
      <vt:lpstr>Распределения первичных баллов участников ГИА-9 в форме ОГЭ по предмету «Биология», проживающих в населенных пунктах городского и сельского типа</vt:lpstr>
      <vt:lpstr>Результаты ОГЭ по АТЕ предмет История</vt:lpstr>
      <vt:lpstr>Результаты ОГЭ по АТЕ предмет География</vt:lpstr>
      <vt:lpstr>Распределения первичных баллов участников ГИА-9 в форме ОГЭ по предмету «География», проживающих в населенных пунктах городского и сельского типа</vt:lpstr>
      <vt:lpstr>Результаты ОГЭ по АТЕ предмет Английский язык</vt:lpstr>
      <vt:lpstr>Результаты ОГЭ по АТЕ предмет Обществознание</vt:lpstr>
      <vt:lpstr>Распределения первичных баллов участников ГИА-9 в форме ОГЭ по предмету «Обществознание», проживающих в населенных пунктах городского и сельского типа</vt:lpstr>
      <vt:lpstr>Результаты ОГЭ по АТЕ предмет Литература</vt:lpstr>
      <vt:lpstr>ТОП-10 пар предметов в форме ОГЭ ГИА-9 по выбору выпускниками текущего года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 Nurgatin</dc:creator>
  <cp:lastModifiedBy>Ирина А. Карташова</cp:lastModifiedBy>
  <cp:revision>39</cp:revision>
  <dcterms:created xsi:type="dcterms:W3CDTF">2022-06-03T19:16:13Z</dcterms:created>
  <dcterms:modified xsi:type="dcterms:W3CDTF">2024-09-05T01:31:18Z</dcterms:modified>
</cp:coreProperties>
</file>