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7" r:id="rId1"/>
  </p:sldMasterIdLst>
  <p:notesMasterIdLst>
    <p:notesMasterId r:id="rId28"/>
  </p:notesMasterIdLst>
  <p:sldIdLst>
    <p:sldId id="282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306" r:id="rId26"/>
    <p:sldId id="307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126" autoAdjust="0"/>
  </p:normalViewPr>
  <p:slideViewPr>
    <p:cSldViewPr snapToGrid="0">
      <p:cViewPr>
        <p:scale>
          <a:sx n="116" d="100"/>
          <a:sy n="116" d="100"/>
        </p:scale>
        <p:origin x="-677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DD6442-9DE5-402C-8C74-B84ABAA5B178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948B7A-42E5-490F-BC9D-01A17485F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43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2478D-CF27-4922-B810-6071833D9AF9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CBA4-F311-4FED-BCD5-C909A5DA61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680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2478D-CF27-4922-B810-6071833D9AF9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CBA4-F311-4FED-BCD5-C909A5DA61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813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2478D-CF27-4922-B810-6071833D9AF9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CBA4-F311-4FED-BCD5-C909A5DA613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27327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2478D-CF27-4922-B810-6071833D9AF9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CBA4-F311-4FED-BCD5-C909A5DA61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772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2478D-CF27-4922-B810-6071833D9AF9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CBA4-F311-4FED-BCD5-C909A5DA613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8068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2478D-CF27-4922-B810-6071833D9AF9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CBA4-F311-4FED-BCD5-C909A5DA61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231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2478D-CF27-4922-B810-6071833D9AF9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CBA4-F311-4FED-BCD5-C909A5DA61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1569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2478D-CF27-4922-B810-6071833D9AF9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CBA4-F311-4FED-BCD5-C909A5DA61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039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2478D-CF27-4922-B810-6071833D9AF9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CBA4-F311-4FED-BCD5-C909A5DA61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479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2478D-CF27-4922-B810-6071833D9AF9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CBA4-F311-4FED-BCD5-C909A5DA61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302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2478D-CF27-4922-B810-6071833D9AF9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CBA4-F311-4FED-BCD5-C909A5DA61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377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2478D-CF27-4922-B810-6071833D9AF9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CBA4-F311-4FED-BCD5-C909A5DA61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43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2478D-CF27-4922-B810-6071833D9AF9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CBA4-F311-4FED-BCD5-C909A5DA61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787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2478D-CF27-4922-B810-6071833D9AF9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CBA4-F311-4FED-BCD5-C909A5DA61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919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2478D-CF27-4922-B810-6071833D9AF9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CBA4-F311-4FED-BCD5-C909A5DA61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615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CBA4-F311-4FED-BCD5-C909A5DA613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2478D-CF27-4922-B810-6071833D9AF9}" type="datetimeFigureOut">
              <a:rPr lang="ru-RU" smtClean="0"/>
              <a:t>22.03.2024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89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2478D-CF27-4922-B810-6071833D9AF9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620CBA4-F311-4FED-BCD5-C909A5DA61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602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vashifinancy.ru/" TargetMode="External"/><Relationship Id="rId2" Type="http://schemas.openxmlformats.org/officeDocument/2006/relationships/hyperlink" Target="https://fmc.hse.ru/methodology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hyperlink" Target="https://&#1084;&#1086;&#1080;&#1092;&#1080;&#1085;&#1072;&#1085;&#1089;&#1099;.&#1088;&#1092;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du.pacc.ru/Videosandpresentations/articles/presenations/" TargetMode="External"/><Relationship Id="rId2" Type="http://schemas.openxmlformats.org/officeDocument/2006/relationships/hyperlink" Target="https://edu.pacc.ru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s://edu.pacc.ru/Videomaterials/articles/smeshariki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ni-fg.ru/" TargetMode="External"/><Relationship Id="rId2" Type="http://schemas.openxmlformats.org/officeDocument/2006/relationships/hyperlink" Target="https://doligra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fincult.info/teaching/" TargetMode="External"/><Relationship Id="rId2" Type="http://schemas.openxmlformats.org/officeDocument/2006/relationships/hyperlink" Target="https://&#1093;&#1086;&#1095;&#1091;&#1084;&#1086;&#1075;&#1091;&#1079;&#1085;&#1072;&#1102;.&#1088;&#1092;/%D0%B8%D0%BD%D1%82%D0%B5%D1%80%D0%B0%D0%BA%D1%82%D0%B8%D0%B2/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skiv.instrao.ru/bank-zadaniy/finansovaya-gramotnost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fg.mgpu.ru/napravleniya-proekta/obuchenie-v-sisteme-osnovnoj-programmy/programma-obucheniya/" TargetMode="External"/><Relationship Id="rId2" Type="http://schemas.openxmlformats.org/officeDocument/2006/relationships/hyperlink" Target="https://fg.mgpu.ru/napravleniya-proekta/obuchenie-v-sisteme-osnovnoj-programmy/metodicheskoe-posobie-dlya-uchitelej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fg.mgpu.ru/napravleniya-proekta/obuchenie-v-sisteme-osnovnoj-programmy/posobie-dlya-uchashhihsya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fingram39.ru/projects/5652-sbornik-spetsialnykh-moduley-po-finansovoy-gramotnosti-dlya-umk-po-predmetam.html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fmc.hse.ru/methodology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fmc.hse.ru/8-9forms" TargetMode="External"/><Relationship Id="rId2" Type="http://schemas.openxmlformats.org/officeDocument/2006/relationships/hyperlink" Target="https://fmc.hse.ru/5-7forms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4542503"/>
            <a:ext cx="7766936" cy="1386349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Балицкая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Вероника Владимировна,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</a:t>
            </a:r>
            <a:r>
              <a:rPr lang="ru-RU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 </a:t>
            </a:r>
            <a:r>
              <a:rPr lang="ru-RU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ПК ИРО 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balitskaya@pkiro.ru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WhatsApp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89147182447</a:t>
            </a:r>
          </a:p>
          <a:p>
            <a:pPr algn="l"/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263315" y="794085"/>
            <a:ext cx="8969255" cy="2438604"/>
          </a:xfrm>
        </p:spPr>
        <p:txBody>
          <a:bodyPr/>
          <a:lstStyle/>
          <a:p>
            <a:pPr algn="l"/>
            <a:r>
              <a:rPr lang="ru-RU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положения Стратегии повышения финансовой грамотности и формирования финансовой культуры до 2030 года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69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8709" y="419388"/>
            <a:ext cx="1110441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утверждение критериев и требований к образовательным программам, направленных на повышение уровня финансовой грамотности и финансовой культуры, проведение мониторинга качества реализуемых программ;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программ, учебных и методических материалов, обеспечивающих формирование финансовой культуры, в систему образования Российской Федерации на всех уровнях, их своевременная актуализация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разработке цифровых образовательных продуктов в области повышения финансовой грамотности и формирования финансовой культуры, в том числе в игровых форматах;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школьных олимпиад по финансовой грамотности, в том числе тех, победителям и призерам которых предоставляются особые права при приеме на обучение в соответствии с законодательством Российской Федерации об образовании, проведение студенческих олимпиад по финансовой грамотности; подготовка и регулярное повышение квалификации педагогических работников дошкольных образовательных, общеобразовательных и профессиональных образовательных организаций, преподавателей образовательных организаций высшего образования;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продвижение лучших педагогических практик при преподавании финансовой грамотности посредством проведения конкурсов профессионального мастерства для педагогических работников, преподающих образовательные программы, содержащие элементы финансовой грамотности;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VI. Механизмы реализации, индикаторы (показатели), мониторинг и риски реализации Стратегии </a:t>
            </a:r>
          </a:p>
        </p:txBody>
      </p:sp>
    </p:spTree>
    <p:extLst>
      <p:ext uri="{BB962C8B-B14F-4D97-AF65-F5344CB8AC3E}">
        <p14:creationId xmlns:p14="http://schemas.microsoft.com/office/powerpoint/2010/main" val="1218417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6275" y="455890"/>
            <a:ext cx="8542421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образовательные ресурсы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Центр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«Федеральный методический центр по финансовой грамотности системы общего и среднего профессионального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образования»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fmc.hse.ru/methodology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Ваши финансы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https://vashifinancy.ru/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 В этом разделе вы можете ознакомиться с материалами, созданными в рамках совместного проекта Минфина России и Всемирного банка в период с 2010 по 2020 год.        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В ходе реализации проекта «Содействие повышению уровня финансовой грамотности населения и развитию финансового образования в Российской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Федерации» по заказу Минфина России были разработаны и размещены в библиотеке портала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Вашифинансы.рф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материалы, предназначенные для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интеграции финансовой грамотности в существующие школьные предметы.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Эти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представлены в двух основных формах: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предметные уроки с элементами финансовой грамотности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●комплекты учебно-методических материалов, дополняющие образовательную программу школьного предмета в определенном классе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уроками и заданиями с содержанием финансовой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грамотности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Материалы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портала «Мои финансы»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https://xn--80apaohbc3aw9e.xn--p1ai/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3705" y="3296651"/>
            <a:ext cx="2005611" cy="2005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631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75347" y="192505"/>
            <a:ext cx="875899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проекты ПАКК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https://edu.pacc.ru/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Проект         «Учимся финансовой грамотности вместе с киногероями».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По заказу Министерства финансов РФ в рамках реализации проекта «Содействие повышению уровня финансовой грамотности населения и развитию финансового образования в Российской Федерации» Консультационная компания ПАКК подготовила вспомогательные видеоматериалы к учебно-методическим комплектам (УМК) по финансовой грамотности.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Для учащихся 5-11 классов предназначены три учебных игровых сериала, герои которых, ровесники потенциальных зрителей, попадая в различные непростые ситуации, демонстрируют примеры ошибочного и разумного финансового поведения. Каждый сериал состоит из самостоятельных короткометражных художественных фильмов, объединенных героями и базовой темой финансовой грамотности. Все серии сняты по оригинальным сценариям. Для каждой серии разработаны методические рекомендации по проведению занятий.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Разработаны также 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анимированные презентации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охватывающие разнообразные темы из сферы финансовой грамотности. Для школьников младших классов сняты новые мультипликационные серии с полюбившимися детям персонажами 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«</a:t>
            </a:r>
            <a:r>
              <a:rPr lang="ru-RU" sz="20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Смешариков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7107" y="3946358"/>
            <a:ext cx="1952125" cy="1985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1015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63" y="120316"/>
            <a:ext cx="11730790" cy="6653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2042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8148" y="302359"/>
            <a:ext cx="856648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 игра, игры по финансовой грамотности от Центрального банка РФ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https://doligra.ru/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финансовой грамотности познакомят самых маленьких участников с основами финансовой грамотности, а учащиеся старших классов закрепят свои знания, полученные на уроках финансовой грамотности.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Предлагаемые игры, разного формата и продолжительности, можно использовать в рамках отдельных школьных уроков, организации досуга, а также станут прекрасным дополнением к программе детского лагеря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"Онлайн-уроки финансовой грамотности"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en-US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dni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-</a:t>
            </a:r>
            <a:r>
              <a:rPr lang="en-US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fg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ru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Проект помогает старшеклассникам из любой точки России получить равный доступ к финансовым знаниям, предоставляет возможность «живого» общения с профессионалами финансового рынка, способствует формированию принципов ответственного и грамотного подхода к принятию финансовых решений.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Эксперты рассказывают школьникам о личном финансовом планировании, инвестировании, страховании, преимуществах использования банковских карт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Особое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уделяется правилам безопасности на финансовом рынке и защите прав потребителей финансовых услуг.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684" y="4006516"/>
            <a:ext cx="2081463" cy="1973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114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3925" y="627057"/>
            <a:ext cx="930041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Медиабиблиотека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сайта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хочумогузнаю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ru-RU" sz="20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://xn--80afmshcb2bdox6g.xn--p1ai/%D0%B8%D0%BD%D1%82%D0%B5%D1%80%D0%B0%D0%BA%D1%82%D0%B8%D0%B2</a:t>
            </a:r>
            <a:r>
              <a:rPr lang="ru-RU" sz="20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endParaRPr lang="ru-RU" sz="2000" u="sng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Материалы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сайта содержат информацию о правах потребителей финансовых услуг, законодательную базу, интерактивные материалы для самостоятельного изучения правил пользования такими услугами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В разделе </a:t>
            </a:r>
            <a:r>
              <a:rPr lang="ru-RU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Медиабиблиотека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представлены интерактивные материалы, посвященные финансовым услугам: настольная тренинг-игра, онлайн-тесты, результаты конкурсов плакатов, информационные видеоролики, сценарии школьных мероприятий и другие материалы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Преподавательская» платформа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Финкульт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https://fincult.info/teaching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endParaRPr lang="ru-RU" sz="20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Раздел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учителей и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тьюторов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посвященный организации и проведению учебных занятий по финансовой грамотности. Здесь вы найдете необходимые справочные, методические и обучающие материалы.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549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6747" y="889844"/>
            <a:ext cx="847023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 заданий по финансовой грамотности  ИСРО РАО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http://skiv.instrao.ru/bank-zadaniy/finansovaya-gramotnost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Задания, объединенные в тематические блоки, составляют основу инструментария для оценки функциональной грамотности (также как и в исследовании PISA).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Блок заданий включает в себя описание реальной ситуации, представленное, как правило, в проблемном ключе, и ряд вопросов-заданий, относящихся к этой ситуации. Учащиеся должны выполнить задания, используя знания из различных предметных областей. Их последовательное выполнение способствует тому, что двигаясь от вопроса к вопросу, ученики погружаются в описанную историю (ситуацию) применяют свои знания и умения, а также приобретают как новые знания, так и функциональные навыки. </a:t>
            </a:r>
          </a:p>
        </p:txBody>
      </p:sp>
    </p:spTree>
    <p:extLst>
      <p:ext uri="{BB962C8B-B14F-4D97-AF65-F5344CB8AC3E}">
        <p14:creationId xmlns:p14="http://schemas.microsoft.com/office/powerpoint/2010/main" val="1737155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0631" y="117369"/>
            <a:ext cx="1133374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ПРОЕКТ ПО ФИНАНСОВОЙ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ГРАМОТНОСТИ</a:t>
            </a:r>
          </a:p>
          <a:p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является обязательным в соответствии с ДЕЙСТВУЮЩИМ ФГОС  среднего общего образования. Одно из возможных направлений проектирования –финансовая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грамотность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•Учебная программа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•Пособие для учащегося «От жизненной ситуации –к индивидуальному проекту»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•Методические рекомендации для учителя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Ссылки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обучающихся по созданию индивидуальных проектов в процессе формирования финансовой грамотности в системе основной образовательной программы школы. Методическое пособие для учителя. Е. Л. Рутковская, А. В.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Половникова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др. [Электронный ресурс]. URL: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https://fg.mgpu.ru/napravleniya-proekta/obuchenie-v-sisteme-osnovnoj-programmy/metodicheskoe-posobie-dlya-uchitelej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проектной деятельности школьников по созданию ими индивидуальных проектов в области финансовой грамотности. Программа. Е. Л. Рутковская, А. В.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Половникова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др. [Электронный ресурс]. URL: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https://fg.mgpu.ru/napravleniya-proekta/obuchenie-v-sisteme-osnovnoj-programmy/programma-obucheniya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жизненной ситуации — к индивидуальному проекту. Информационно-просветительское пособие для обучающихся. Е. Л. Рутковская, А. В.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Половникова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др. [Электронный ресурс]. URL: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https://fg.mgpu.ru/napravleniya-proekta/obuchenie-v-sisteme-osnovnoj-programmy/posobie-dlya-uchashhihsya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17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8305" y="439068"/>
            <a:ext cx="10118557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внеурочной деятельностью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понимать образовательную деятельность, направленную на достижение планируемых результатов освоения основных образовательных программ (личностных,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предметных), осуществляемую в формах, отличных от урочной.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Внеурочная деятельность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неотъемлемой и обязательной частью основной общеобразовательной программы. Целью внеурочной деятельности является обеспечение достижения ребенком планируемых результатов освоения основной образовательной программы за счет расширения информационной, предметной, культурной среды, в которой происходит образовательная деятельность, повышения гибкости ее организации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внеурочной деятельности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предусматривать активность и самостоятельность обучающихся; сочетать индивидуальную и групповую работу; обеспечивать гибкий режим занятий (продолжительность, последовательность), переменный состав обучающихся, проектную и исследовательскую деятельность (в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экспедиции, практики), экскурсии (в музеи, парки, на предприятия и др.), походы, деловые игры и пр.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8775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0180" y="209923"/>
            <a:ext cx="9829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внеурочной деятельности </a:t>
            </a:r>
            <a:endParaRPr lang="ru-RU" sz="20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обеспечения преемственности содержания образовательных программ начального общего и основного общего образования целесообразно при формировании плана внеурочной деятельности образовательной организации предусмотреть часть, рекомендуемую для всех обучающихся: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час в неделю – на информационно-просветительские занятия патриотической, нравственной и экологической направленности «Разговоры о важном» (понедельник, первый урок);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час в неделю – на занятия по формированию функциональной грамотности обучающихся (в том числе финансовой грамотности );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час в неделю – на занятия, направленные на удовлетворение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профориентационных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интересов и потребностей обучающихся (в том числе основы предпринимательства). </a:t>
            </a:r>
          </a:p>
        </p:txBody>
      </p:sp>
    </p:spTree>
    <p:extLst>
      <p:ext uri="{BB962C8B-B14F-4D97-AF65-F5344CB8AC3E}">
        <p14:creationId xmlns:p14="http://schemas.microsoft.com/office/powerpoint/2010/main" val="2658948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0327" y="221422"/>
            <a:ext cx="10113817" cy="1349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192"/>
              </a:lnSpc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</a:t>
            </a:r>
            <a:r>
              <a:rPr lang="ru-RU" b="1" spc="2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</a:t>
            </a:r>
            <a:r>
              <a:rPr lang="ru-RU" b="1" spc="46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финансовой</a:t>
            </a:r>
            <a:r>
              <a:rPr lang="ru-RU" b="1" spc="3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грамотности</a:t>
            </a:r>
          </a:p>
          <a:p>
            <a:pPr algn="ctr">
              <a:lnSpc>
                <a:spcPts val="2159"/>
              </a:lnSpc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b="1" spc="1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</a:t>
            </a:r>
            <a:r>
              <a:rPr lang="ru-RU" b="1" spc="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финансовой</a:t>
            </a:r>
            <a:r>
              <a:rPr lang="ru-RU" b="1" spc="46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</a:t>
            </a:r>
            <a:r>
              <a:rPr lang="ru-RU" b="1" spc="1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ru-RU" b="1" spc="2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2030 года</a:t>
            </a:r>
          </a:p>
          <a:p>
            <a:pPr algn="ctr">
              <a:lnSpc>
                <a:spcPts val="2159"/>
              </a:lnSpc>
            </a:pP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797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</a:t>
            </a:r>
            <a:r>
              <a:rPr lang="ru-RU" spc="5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</a:t>
            </a:r>
            <a:r>
              <a:rPr lang="ru-RU" spc="6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распоряжением</a:t>
            </a:r>
            <a:r>
              <a:rPr lang="ru-RU" spc="5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</a:t>
            </a:r>
            <a:r>
              <a:rPr lang="ru-RU" spc="5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</a:t>
            </a:r>
            <a:r>
              <a:rPr lang="ru-RU" spc="4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</a:p>
          <a:p>
            <a:pPr marL="214884" marR="0" algn="ctr">
              <a:lnSpc>
                <a:spcPts val="1447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ru-RU" spc="1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октября</a:t>
            </a:r>
            <a:r>
              <a:rPr lang="ru-RU" spc="4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r>
              <a:rPr lang="ru-RU" spc="2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lang="ru-RU" spc="23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2958-р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10364" y="1935079"/>
            <a:ext cx="3600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 (выдержки)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10363" y="2454902"/>
            <a:ext cx="949830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Устойчивое повышение качества и уровня жизни граждан требует повышения финансовой грамотности и формирования финансовой культуры, обеспечения финансового благополучия граждан, осознанного использования ими финансовых продуктов и услуг, разумного принятия финансовых решений, инвестирования и управления рисками.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Стратегии используются следующие термины: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грамотность"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основные знания, умения и навыки, необходимые для принятия финансовых решений в целях достижения финансового благополучия и управления финансовыми рисками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культура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- ценности, установки и поведенческие практики граждан в финансовой сфере, зависящие от воспитания, уровня финансовой грамотности, опыта принятия финансовых решений, уровня развития финансового рынка и общественных институтов.</a:t>
            </a:r>
          </a:p>
        </p:txBody>
      </p:sp>
    </p:spTree>
    <p:extLst>
      <p:ext uri="{BB962C8B-B14F-4D97-AF65-F5344CB8AC3E}">
        <p14:creationId xmlns:p14="http://schemas.microsoft.com/office/powerpoint/2010/main" val="729794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3768" y="335846"/>
            <a:ext cx="98298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того, в вариативную часть плана внеурочной деятельности целесообразно включить: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часа в неделю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на занятия, связанные с реализацией особых интеллектуальных и социокультурных потребностей обучающихся (в том числе для сопровождения изучения отдельных учебных предметов на углубленном уровне, проектно-исследовательской деятельности, исторического просвещения);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часа в неделю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на занятия, направленные на удовлетворение интересов и потребностей обучающихся в творческом и физическом развитии (в том числе организация занятий в школьных театрах, школьных музеях, школьных спортивных клубах, а также в рамках реализации программы развития социальной активности обучающихся начальных классов «Орлята России»);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часа в неделю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на занятия, направленные на удовлетворение социальных интересов и потребностей обучающихся (в том числе в рамках Российского движения школьников,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Юнармии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реализации проекта «Россия – страна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возможностей»)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7217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505" y="128583"/>
            <a:ext cx="11177337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внеурочной деятельности 5-9 класс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«Функциональная грамотность: учимся для жизни». Финансовая грамотность.</a:t>
            </a:r>
          </a:p>
          <a:p>
            <a:endParaRPr lang="ru-RU" sz="20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финансовой грамотности предполагает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знаний, умений, установок и моделей поведения,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принятия разумных финансовых решений. С этой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в модуль финансовой грамотности Программы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разделы «Школа финансовых решений» (5—7 классы)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финансового успеха» (8—9 классы).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Изучая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этих разделов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обучающиеся познакомятся с базовыми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правилами грамотного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 денежных средств, научатся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выявлять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анализировать финансовую информацию, оценивать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проблемы, обосновывать финансовые решения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финансовые риски. Занятия по программе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способствуют выработке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умений и навыков, необходимых при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рассмотрении финансовых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вопросов, не имеющих однозначно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правильных решений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требующих анализа альтернатив и возможных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последствий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сделанного выбора с учетом возможностей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предпочтений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конкретного человека или семьи.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занятий создает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для применения финансовых знаний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решении практических вопросов, входящих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задач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рассматриваемых при изучении математики,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географии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обществознания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040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889844"/>
            <a:ext cx="6096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Сборник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специальных модулей по финансовой грамотности для УМК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экономике, географии, математике, английскому языку, праву, обществознанию, алгебре и ОБЖ. 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Федеральные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образовательные стандарты основного и среднего общего образования в качестве одного из важных качеств выпускника выделяют: «владение умениями применять полученные знания в повседневной жизни, прогнозировать последствия принимаемых решений».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Таким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образом, повышение уровня финансовой грамотности современных школьников, с одной стороны, является задачей государства, а с другой, отвечает социальному запросу со стороны обучающихся и их родителей.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https://www.fingram39.ru/projects/5652-sbornik-spetsialnykh-moduley-po-finansovoy-gramotnosti-dlya-umk-po-predmetam.html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4" descr="C:\Users\User\Desktop\для вебинара\обложки модулей\37a2346872b94cfd41218dfa36b7c28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89" y="1058779"/>
            <a:ext cx="2747211" cy="4439653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6825565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2485" y="768897"/>
            <a:ext cx="689008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Секреты финансовой грамоты. Калашникова Н.Г.,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Жаркова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Е.Н. Начальная школа.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Пособие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адресовано обучающимся в  начальной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призвано сформировать у них базовые финансовые понятия с помощью доступных детям примеров из жизни сказочных героев и из реальных ситуаций.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Пособие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 детей распоряжаться деньгами, объяснит взаимосвязь труда и его стоимости, ответит на вопрос: "Откуда берутся деньги?". Содержание учебного пособия включает материал в виде схем, графиков, таблиц, диаграмм и заданий для развития проектно-исследовательских умений и направлено на воспитание у обучающихся моральных качеств и нравственных установок.</a:t>
            </a:r>
          </a:p>
        </p:txBody>
      </p:sp>
      <p:pic>
        <p:nvPicPr>
          <p:cNvPr id="3" name="object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11" y="768897"/>
            <a:ext cx="3060032" cy="437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59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01716" y="424802"/>
            <a:ext cx="67818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«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грамотность». Целостная система учебных курсов со 2 по 11 класс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подготовленных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совместного проекта Министерства финансов Российской Федерации и Всемирного банка «Содействие повышению уровня финансовой грамотности населения и развитию финансового образования в Российской Федерации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Для каждого курса создан учебно-методический комплект, включающий материалы для обучающихся, учебную программу, методические рекомендации для педагога, контрольные измерительные материалы и материалы для родителей.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Учебные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содержат значительный объём информации, что позволяет использовать их не только в учебном процессе, но и во внеурочной деятельности — для самообразования обучающихся, реализации их индивидуальной образовательной траектории, совместной работы с родителями и др. 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fmc.hse.ru/methodology</a:t>
            </a:r>
            <a:endParaRPr lang="ru-RU" dirty="0"/>
          </a:p>
        </p:txBody>
      </p:sp>
      <p:pic>
        <p:nvPicPr>
          <p:cNvPr id="3" name="Picture 2" descr="https://duckam.ru/wp-content/uploads/documents/classes/fin-5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78" y="1395663"/>
            <a:ext cx="3392905" cy="4499810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63561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80346" y="174100"/>
            <a:ext cx="8418095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учебно-методического обеспечения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рекомендуется использовать УМК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«Основы финансовой грамотности»,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разработанный по заказу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Банка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в соответствии ФГОС ООО и примерной основной образовательной программой основного общего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УМК «Основы финансовой грамотности» является составной частью УМК по курсам «Обществознание» и «Экономика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УМК прошел предварительную экспертизу в Российской академии образования и может быть использован в образовательной программе основного общего образования.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УМК включает в себя: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Чумаченко В.В., Горяев А.П. Основы финансовой грамотности: учебное пособие. 8-9 классы. – 4-е изд. – М. «Просвещение», 2019. – 272 с.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Чумаченко В.В., Горяев А.П. Основы финансовой грамотности: методические рекомендации. 8-9 классы. – М. «Просвещение», 2019. – 112 с.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Чумаченко В.В., Горяев А.П. Основы финансовой грамотности: рабочая тетрадь. 8-9 классы. – М. «Просвещение», 2020. – 64 с.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можно использовать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учебного курса по финансовой грамотности для учащихся 5-7 классов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fmc.hse.ru/5-7forms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8-9 классов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fmc.hse.ru/8-9forms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Users\Вероника\Desktop\d3a7a321-95f8-11e6-b62d-0050569c7d1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61" y="993013"/>
            <a:ext cx="2795337" cy="4355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76382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1582341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грамотность. Современный мир»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(8–9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Лавренева Е.Б., Лаврентьева О.Н.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отражает изменения, происходящие во всех сферах общества. Особо динамичными являются области науки, техники, технологий производства и оказания различных услуг, что вынуждает современного человека следовать за этими изменениями, быть активным, хорошо ориентироваться в большом потоке информации, осваивать различные не только профессиональные, но и повседневные бытовые технологии.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Эти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тенденции также отражаются на области личных финансов современной семьи, в том числе современного подростка. 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5" t="37727" r="70122" b="21570"/>
          <a:stretch>
            <a:fillRect/>
          </a:stretch>
        </p:blipFill>
        <p:spPr bwMode="auto">
          <a:xfrm>
            <a:off x="252662" y="1672389"/>
            <a:ext cx="2795337" cy="42110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9841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4964" y="272949"/>
            <a:ext cx="102315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Общее состояние финансовой грамотности и финансовой культуры в Российской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 (выдержки)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0718" y="1000634"/>
            <a:ext cx="101276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Положительный эффект от популяризации финансовой грамотности особенно сильно отражается в росте показателей финансовой грамотности молодежи - по итогам исследования молодые люди демонстрируют более рациональное и ответственное финансовое поведение (33 процента осознанно выбирают финансовую услугу по сравнению с 27 процентами взрослых граждан, 55 процентов делают сбережения по сравнению с 45 процентами взрослых граждан), лучше разбираются в цифровых и инвестиционных финансовых инструментах (60 процентов используют двойную аутентификацию при пользовании финансами онлайн по сравнению с 36 процентами взрослых граждан, 23 процента активно инвестируют по сравнению с 11 процентами взрослых граждан).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Существенное влияние на это оказало внедрение финансовой грамотности в образовательный процесс.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02673" y="3958258"/>
            <a:ext cx="99544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тем достигнутые результаты не в полной мере отвечают целям формирования устойчивых моделей финансового поведения. 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Значительное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граждан не строит долгосрочные планы (75 процентов), не формирует сбережения в значимых объемах 7 (53 процента). Необходимы повышение информированности граждан об инструментах финансового рынка и формирование навыков осознанного (рационального) выбора этих инструментов.</a:t>
            </a:r>
          </a:p>
        </p:txBody>
      </p:sp>
    </p:spTree>
    <p:extLst>
      <p:ext uri="{BB962C8B-B14F-4D97-AF65-F5344CB8AC3E}">
        <p14:creationId xmlns:p14="http://schemas.microsoft.com/office/powerpoint/2010/main" val="898312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5691" y="148257"/>
            <a:ext cx="9074727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опросу, проведенному в 2022 году при участии автономной некоммерческой организации "Международный учебно-методический центр финансового мониторинга", каждый второй молодой россиянин в возрасте от 14 до 35 лет (53 процента) считает, что ему не хватает знаний об основах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финансовой безопасности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чтобы защитить себя от мошенничества и других рисков потери денег, 87 процентов россиян моложе 35 лет заявляют о желании повысить свою грамотность в этой сфере.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многие граждане в России могут совершать большинство финансовых операций в онлайн-режиме круглосуточно с помощью мобильных приложений. Развитие подобных решений наряду с плюсами для потребителей финансовых услуг привело также к росту мошеннических действий с использованием цифровых технологий, увеличению количества нелегальных участников финансового рынка и "финансовых пирамид", осуществляющих деятельность посредством информационно-телекоммуникационной сети "Интернет".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этой связи в ближайшие годы приоритет в вопросах финансовой безопасности будут иметь вопросы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финансовой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кибербезопасности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под которой понимается совокупность методов и практик управления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киберрисками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 защиты от атак злоумышленников в отношении цифровых финансовых технологий. </a:t>
            </a:r>
          </a:p>
        </p:txBody>
      </p:sp>
    </p:spTree>
    <p:extLst>
      <p:ext uri="{BB962C8B-B14F-4D97-AF65-F5344CB8AC3E}">
        <p14:creationId xmlns:p14="http://schemas.microsoft.com/office/powerpoint/2010/main" val="4105797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3564" y="286986"/>
            <a:ext cx="924098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в рамках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Стратегии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ставится задача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перехода от финансовой грамотности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набора знаний, умений и навыков к финансовой культуре, которая включает в себя ценности, установки и поведенческие практики, определяет качество использования гражданами финансовой грамотности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этого необходимо целенаправленное воздействие на все компоненты финансовой культуры через различные каналы коммуникации и соответствующих субъектов - государство, образовательные организации, финансовые организации, бизнес, креативные индустрии, добровольцев (волонтеров), семью, гражданское общество. </a:t>
            </a:r>
            <a:endParaRPr lang="ru-RU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формирования финансовой культуры необходимо учитывать и факторы, связанные с самой природой человека, когнитивные и эмоциональные механизмы финансового поведения, которые приводят 9 к ошибкам и нерациональным действиям.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финансовой культуры должно включать в себя не только финансовое просвещение, но и обучение людей общим навыкам принятия решений в условиях неопределенности и с учетом когнитивных искажений. </a:t>
            </a:r>
          </a:p>
        </p:txBody>
      </p:sp>
    </p:spTree>
    <p:extLst>
      <p:ext uri="{BB962C8B-B14F-4D97-AF65-F5344CB8AC3E}">
        <p14:creationId xmlns:p14="http://schemas.microsoft.com/office/powerpoint/2010/main" val="611050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0936" y="147843"/>
            <a:ext cx="4516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Цели и задачи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Стратегии (выдержки)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2619" y="937966"/>
            <a:ext cx="980209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Целью Стратегии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формирование к 2030 году у большинства граждан Российской Федерации ключевых элементов финансовой культуры (ценностей, установок и поведенческих практик), способствующих финансовому благополучию гражданина, семьи и общества, в том числе через формирование компетенций по финансовой грамотности, расширение практических навыков и опыта принятия финансовых решений, обеспечение надежности функционирования финансовой системы.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достижения поставленной цели необходимо решить следующие взаимосвязанные задачи Стратегии: 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продвижение ценностей и формирование установок финансовой культуры среди взрослых экономически активных граждан в целях выработки осознанных и рациональных поведенческих практик; 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и развитие накопленного опыта в рамках системы образования по повышению финансовой грамотности детей и молодежи, дополнение образовательных программ элементами финансовой культуры; --использование различных каналов коммуникаций по актуальным вопросам финансовой грамотности и финансовой культуры в целях формирования и закрепления навыков осознанного финансового поведения граждан; 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целевой информационно-просветительской деятельности в отношении отдельных групп граждан; 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440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4853" y="849430"/>
            <a:ext cx="1082732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положительного опыта использования гражданами финансовых продуктов и услуг, сопровождаемое экспертизой со стороны государства и гражданского общества качества и потребительской ценности предлагаемых на рынке финансовых продуктов и услуг;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доверительного отношения граждан к финансовому рынку и финансовым институтам; обеспечение финансовой безопасности, в том числе финансовой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кибербезопасности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путем формирования у граждан навыков, установок и поведенческих практик для защиты от возможных рисков в финансовой сфере, эффективного противодействия нелегальной деятельности на финансовом рынке и мошенничеству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подготовки кадров в сфере финансовой грамотности;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регулярного мониторинга состояния финансовой грамотности и финансовой культуры в Российской Федерации, в том числе по субъектам Российской Федерации;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открытости (прозрачности) бюджетов бюджетной системы Российской Федерации для осуществления контроля за эффективным использованием бюджетных средств в целях воспитания гражданской ответственности и укрепления доверия граждан к органам государственной власти и органам местного самоуправления. </a:t>
            </a:r>
          </a:p>
        </p:txBody>
      </p:sp>
    </p:spTree>
    <p:extLst>
      <p:ext uri="{BB962C8B-B14F-4D97-AF65-F5344CB8AC3E}">
        <p14:creationId xmlns:p14="http://schemas.microsoft.com/office/powerpoint/2010/main" val="807720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6473" y="147935"/>
            <a:ext cx="87837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Ожидаемые результаты реализации Стратегии, ключевые характеристики финансовой грамотности и финансовой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 (выдержки)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6473" y="1166843"/>
            <a:ext cx="987136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 результатом реализации Стратегии является повышение уровня финансовой грамотности и финансовой культуры, отраженное в следующих характеристиках: 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сфере личных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финансов, ведение учета личных доходов и расходов, умение ставить перед собой краткосрочные и долгосрочные финансовые цели и выстраивать траекторию достижения этих целей;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рациональное и ответственное потребление во всех сферах жизнедеятельности, умение отказаться от спонтанных трат; осознанный выбор финансовой организации и умение проверить ее надежность, умение выбрать финансовые продукты, соответствующие жизненной ситуации и целям гражданина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-умение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пользоваться платежными инструментами;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-ответственное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заимствование, умение оценить свои финансовые возможности при принятии решения о получении кредита (займа), дисциплинированное обслуживание кредитов (займов), понимание кредитной истории, индивидуального кредитного рейтинга, условий личного банкротства и его последствий; </a:t>
            </a:r>
          </a:p>
        </p:txBody>
      </p:sp>
    </p:spTree>
    <p:extLst>
      <p:ext uri="{BB962C8B-B14F-4D97-AF65-F5344CB8AC3E}">
        <p14:creationId xmlns:p14="http://schemas.microsoft.com/office/powerpoint/2010/main" val="3539823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1945" y="473931"/>
            <a:ext cx="89985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 Основные направления реализации Стратегии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(выдержки)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направлениями реализации Стратегии являются: </a:t>
            </a:r>
            <a:endParaRPr lang="ru-RU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информационно-просветительская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кадров в сфере финансовой грамотности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финансовыми организациями;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бизнесом; взаимодействие с гражданским обществом и некоммерческими организациями;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международного сотрудничества;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 инициативного бюджетирования, иных практик, а также обеспечение открытости бюджетной информации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деятельности являются распространение и систематизация знаний по финансовой грамотности и создание предпосылок для формирования финансовой культуры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образовательной деятельности в области повышения финансовой грамотности и формирования финансовой культуры входят: обеспечение системного подхода к повышению финансовой грамотности и формированию финансовой культуры граждан, повышению уровня финансовой безопасности, в том числе финансовой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кибербезопасности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2620169805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2491</TotalTime>
  <Words>2998</Words>
  <Application>Microsoft Office PowerPoint</Application>
  <PresentationFormat>Произвольный</PresentationFormat>
  <Paragraphs>157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Аспект</vt:lpstr>
      <vt:lpstr>Основные положения Стратегии повышения финансовой грамотности и формирования финансовой культуры до 2030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Вероника</dc:creator>
  <cp:lastModifiedBy>Вероника В. Балицкая</cp:lastModifiedBy>
  <cp:revision>374</cp:revision>
  <dcterms:created xsi:type="dcterms:W3CDTF">2020-09-27T20:17:05Z</dcterms:created>
  <dcterms:modified xsi:type="dcterms:W3CDTF">2024-03-22T03:59:48Z</dcterms:modified>
</cp:coreProperties>
</file>