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8" r:id="rId6"/>
    <p:sldId id="258" r:id="rId7"/>
    <p:sldId id="260" r:id="rId8"/>
    <p:sldId id="261" r:id="rId9"/>
    <p:sldId id="263" r:id="rId10"/>
    <p:sldId id="259" r:id="rId11"/>
    <p:sldId id="271" r:id="rId12"/>
    <p:sldId id="264" r:id="rId13"/>
    <p:sldId id="262" r:id="rId14"/>
    <p:sldId id="266" r:id="rId15"/>
    <p:sldId id="265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1125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оценочной деятельности в образовательной организации в связи с внедрением обновленных ФГОС НОО и ФНОС ООО.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оценки достижения планируемых результатов НОО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6093296"/>
            <a:ext cx="6400800" cy="40960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73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19.9. В соответствии с ФГОС НОО система оценки образовательной организации реализует системно-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уровневый и комплексный подходы к оценке образовательных достижений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19.10.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СДП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оценке способности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учебно-познавательных и учебно-практических задач, а также в оценке уровня функциональной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грамотности. СДП обеспечивается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и критериями оценки, в качестве которых выступают планируемые результаты обучения, выраженные 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форме.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19.11.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Уровневый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образовательных достижений обучающихся реализуется за счёт фиксации различных уровней достижения обучающимися планируемых результатов. Достижение базового уровня свидетельствует о способности обучающихся решать типовые учебные задачи, целенаправленно отрабатываемые со всеми обучающимися в ходе учебного процесса, выступает достаточным для продолжения обучения и усвоения последующего учебного материала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19.13.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образовательных достижений реализуется через: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оценку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результатов;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оценочных процедур как основы для оценки динамики индивидуальных образовательных достижений обучающихся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итоговой оценки;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контекстной информации (об особенностях обучающихся, условиях и процессе обучения и другие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методов и форм оценки, взаимно дополняющих друг друга, в том числе оценок творческих работ, наблюдения;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работы, обеспечивающих возможность включения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самостоятельную оценочную деятельность (самоанализ, самооценка,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динамических показателей освоения умений 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знаний, в том числе формируемых с использованием информационно-коммуникационных (цифровых) технологий. </a:t>
            </a:r>
          </a:p>
          <a:p>
            <a:pPr marL="0" indent="0" algn="just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76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55272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графике оценочных процедур, проводимых в общеобразовательной организации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Рекомендовано: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сформировать единый для общеобразовательной организации  график на учебный год либо на ближайшее полугодие с учетом оценочных процедур, запланированных  общеобразовательной организацией, и оценочных процедур федерального и регионального уровней (график может быть утвержден как отдельным документом, так и в рамках имеющихся локальных нормативных актов ОО, устанавливающих формы, периодичность, порядок текущего контроля успеваемости и промежуточной аттестации обучающихся);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разместить сформированный график не позднее чем через 2 недели после начала учебного года либо после начала полугодия, на которое формируется график, на сайте ОО на главной странице подраздела «Документы» раздела «Сведения об образовательной организации» в виде электронного документа.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может быть скорректирован при наличии изменений учебного плана, вызванных: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эпидемиологической ситуацией;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участием общеобразовательной организации в проведении национальных или международных исследований качества образования;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другими значимыми причинами.</a:t>
            </a:r>
          </a:p>
          <a:p>
            <a:pPr marL="0" lvl="0" indent="0" algn="just"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корректировки графика его актуальная версия размещается на сайте общеобразовательной организации.</a:t>
            </a:r>
          </a:p>
          <a:p>
            <a:pPr marL="0" lvl="0" indent="0" algn="just">
              <a:buNone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18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 1 классе обучающийся научится: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192688"/>
          </a:xfrm>
        </p:spPr>
        <p:txBody>
          <a:bodyPr>
            <a:normAutofit fontScale="4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и предложение; вычленять слова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вычленять звуки из слова;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гласные и согласные звуки (в том числе различать в словах согласный звук [й’] и гласный звук [и]);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ударные и безударные гласные звуки;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согласные звуки: мягкие и твёрдые, звонкие и глухие (вне слова и в слове);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понятия «звук» и «буква»;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количество слогов в слове; делить слова на слоги (простые случаи: слова без стечения согласных); определять в слове ударный слог;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обозначать на письме мягкость согласных звуков буквами е, ё, ю, я и буквой ь в конце слова;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называть буквы русского алфавита; использовать знание последовательности букв русского алфавита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небольшого списка слов;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аккуратным разборчивым почерком без искажений прописные и строчные буквы, соединения букв, слова;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изученные правила правописания: раздельное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в предложении; знаки препинания в конце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точка, вопросительный и восклицательный знаки; прописная буква в начале предложения и в именах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(именах и фамилиях людей, кличках животных); перенос слов по слогам (простые случаи: слова из слогов типа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гласный»); гласные после шипящих в сочетаниях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ши (в положении под ударением),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ща, чу,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непроверяемые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и согласные (перечень слов в орфографическом словаре учебника);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списывать (без пропусков и искажений букв)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предложения, тексты объёмом не более 25 слов;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диктовку (без пропусков и искажений букв)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предложения из 3—5 слов, тексты объёмом не более 20 слов, правописание которых не расходится с произношением;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 исправлять ошибки на изученные правила,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прослушанный текст;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вслух и про себя (с пониманием) короткие тексты с соблюдением интонации и пауз в соответствии со знаками препинания в конце предложения;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в тексте слова, значение которых требует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предложение из набора форм слов;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 составлять текст из 3—5 предложений по сюжетным картинкам и на основе наблюдений;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изученные понятия в процессе 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01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1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801079"/>
              </p:ext>
            </p:extLst>
          </p:nvPr>
        </p:nvGraphicFramePr>
        <p:xfrm>
          <a:off x="179512" y="629777"/>
          <a:ext cx="8856983" cy="586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07"/>
                <a:gridCol w="2174069"/>
                <a:gridCol w="2056644"/>
                <a:gridCol w="2448272"/>
                <a:gridCol w="1728191"/>
              </a:tblGrid>
              <a:tr h="21511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оценки (время,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кол-во заданий, форма)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выставлению отметок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оценочных процедур (в соответствии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ТП и ПП) – отдельным приложением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8761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писать под диктовку (без пропусков и искажений букв) слова, предложения из 3—5 слов, тексты объёмом не более 20 слов, правописание которых не расходится с произношением;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обозначать на письме мягкость согласных звуков буквами е, ё, ю, я и буквой ь в конце слова;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писать аккуратным разборчивым почерком без искажений прописные и строчные буквы, соединения букв, слова;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Индивидуально, письменно, 4 предложения, 15 мин.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Искажения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Пропуски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Разборчивый почерк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Аккуратность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Правильность начертания букв и соединений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работы – даты)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2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обучения во 2 классе у обучающегося будут сформированы следующие умения: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3367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записывать, сравнивать, упорядочивать числа в пределах 100;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число большее или меньшее данного числа на заданное число (в пределах 100), большее данного числа в заданное число раз (в пределах 20);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и соблюдать порядок при вычислении значения числового выражения (со скобками или без скобок), содержащего действия сложения и вычитания в пределах 100;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арифметические действия: сложение и вычитание, в пределах 100 – устно и письменно, умножение и деление в пределах 50 с использованием таблицы умножения;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различать компоненты действий умножения (множители, произведение), деления (делимое, делитель, частное);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неизвестный компонент сложения, вычитания;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при выполнении практических заданий единицы величин длины (сантиметр, дециметр, метр), массы (килограмм), времени (минута, час), стоимости (рубль, копейка);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с помощью измерительных инструментов длину, определять время с помощью часов;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величины длины, массы, времени, стоимости, устанавливая между ними соотношение «больше или меньше на»;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текстовые задачи в одно-два действия: представлять задачу (краткая запись, рисунок, таблица или другая модель), планировать ход решения текстовой задачи в два действия, оформлять его в виде арифметического действия или действий, записывать ответ;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и называть геометрические фигуры: прямой угол, ломаную, многоугольник;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бумаге в клетку изображать ломаную, многоугольник, чертить с помощью линейки или угольника прямой угол, прямоугольник с заданными длинами сторон;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измерение длин реальных объектов с помощью линейки;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длину ломаной, состоящей из двух-трёх звеньев, периметр прямоугольника (квадрата);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верные (истинные) и   неверные   (ложные)   утверждения со словами «все», «каждый»;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одно-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двухшаговые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логические рассуждения и делать выводы;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общий признак группы математических объектов (чисел, величин, геометрических фигур);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закономерность в ряду объектов (чисел, геометрических фигур); представлять информацию в заданной форме: дополнять текст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числами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заполнять строку или столбец таблицы, указывать числовые данные на рисунке (изображении геометрических фигур);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группы объектов (находить общее, различное); обнаруживать модели геометрических фигур в окружающем мире; подбирать примеры, подтверждающие суждение, ответ;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(дополнять) текстовую задачу;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вычисления, измерения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7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2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346979"/>
              </p:ext>
            </p:extLst>
          </p:nvPr>
        </p:nvGraphicFramePr>
        <p:xfrm>
          <a:off x="179512" y="629777"/>
          <a:ext cx="8856983" cy="5656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07"/>
                <a:gridCol w="2174069"/>
                <a:gridCol w="2128652"/>
                <a:gridCol w="2016224"/>
                <a:gridCol w="2088231"/>
              </a:tblGrid>
              <a:tr h="21511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оценки (время,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кол-во заданий, форма)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выставлению отметок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оценочных процедур (в соответствии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ТП и ПП) – отдельным приложением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4876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выполнять арифметические действия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сложение и вычитание, в пределах 100 – устно и письменно, </a:t>
                      </a:r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умножение и деление в пределах 50 с использованием таблицы умножения;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называть и различать компоненты действий умножения (множители, произведение), деления (делимое, делитель, частное);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выражений,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письменно, индивидуально, </a:t>
                      </a:r>
                    </a:p>
                    <a:p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с классификацией выражений  по указанным компонентам (напр., выбери выражения, в которых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95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5774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«Графика»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«Живопись»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«Живопись»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Осваивать навыки работы цветом, навыки смешения красок, пастозное плотное и прозрачное нанесение краски; осваивать разный характер мазков и движений кистью, навыки создания выразительной фактуры и кроющие качества гуаши.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Приобретать опыт работы акварельной краской и понимать особенности работы прозрачной краской.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названия основных и составных цветов и способы получения разных оттенков составного цвета.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и сравнивать тёмные и светлые оттенки цвета; осваивать смешение цветных красок с белой и чёрной (для изменения их тона).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о делении цветов на тёплые и холодные; уметь различать и сравнивать тёплые и холодные оттенки цвета.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Осваивать эмоциональную выразительность цвета: цвет звонкий и яркий, радостный; цвет мягкий, «глухой» и мрачный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Приобретать опыт создания пейзажей, передающих разные состояния погоды (например, туман, грозу) на основе изменения тонального звучания цвета, приобретать опыт передачи разного цветового состояния моря.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в изображении сказочных персонажей выразить их характер (герои сказок добрые и злые, нежные и грозные); обсуждать, объяснять, какими художественными средствами удалось показать характер сказочных персонажей.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«Скульптура»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«Декоративно-прикладное искусство»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«Восприятие произведений искусства»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«Азбука цифровой графики»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9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ФОП НОО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19.1. 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 определяет основные требования к образовательным результатам обучающихся и средствам оценки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19.2. Система оценки достижения планируемых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(СО) … служит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при разработке образовательной организацией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локального акта.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образовательного процесса на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освоения ФОП НОО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обратной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129"/>
            <a:ext cx="8784975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оценки результатов и оценочных процедур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01.169/08-01о06.08.2021)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825687"/>
            <a:ext cx="11449272" cy="52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77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 Согласно Рекомендациям, оценочные процедуры — это контрольные, проверочные и диагностические работы, которые выполняются всеми обучающимися в классе одновременно и длительность которых не менее 30 минут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Контрольные, проверочные работы -форма текущего контроля и промежуточной аттестации, нацеленная на оценку достижения результатов; диагностическая работа – форма оценки или мониторинга результатов, нацеленная на выявление уровня и качества подготовки, включая достижение требований к результатам, а также факторы, обусловливающие выявленные результаты.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бывают трех уровней: федеральные, региональные и проводимые общеобразовательной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(ВСОКО).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ОО –форма, порядок, периодичность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самостоятельно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( ст. 30, ч.2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оценочные процедуры по каждому учебному предмету в одной параллели классов не чаще 1 раза в 2,5 недели;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объем учебного времени, затрачиваемого на проведение оценочных процедур, не должен превышать 10% от всего объема учебного времени, отводимого на изучение данного учебного предмета в данной параллели в текущем учебном году;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проводить оценочные процедуры на первом и последнем уроках, за исключением учебных предметов, по которым проводится не более 1 урока в неделю, причем этот урок является первым или последним в расписании;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проводить для обучающихся одного класса более 1 оценочной процедуры в день;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исключить «натаскивание» обучающихся, проведение «предварительных» контрольных или проверочных работ непосредственно перед планируемой датой проведения оценочной процедуры;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использовать для проведения оценочных процедур копии листов с заданиями, полученные в результате ксерографии, можно  использовать материалы, распечатанные на принтере с высоким разрешением, типографские бланки, учебники, записи на доске и т.п.;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 проведении оценочной процедуры учитывать необходимость реализации в рамках учебного процесса таких этапов, как проверка работ обучающихся, формирование массива результатов оценочной процедуры, анализ результатов учителем, разбор ошибок, допущенных обучающимися при выполнении работы, отработка выявленных проблем, при необходимости — повторение и закрепление материала.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94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19.7. Внутренняя оценка включает: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стартовую диагностику;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текущую и тематическую оценки;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итоговую оценку;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промежуточную аттестацию;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наблюдение;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мониторинг образовательных достижений обучающихся.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19.34. Оценка предметных результатов освоения ООП НОО осуществляется учителем в ходе процедур текущего, тематического, промежуточного и итогового контроля.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19.35. Особенности оценки предметных результатов по отдельному учебному предмету фиксируются в приложении к ООП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НОО. Описание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предметных результатов по отдельному учебному предмету должно включать: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итоговых планируемых результатов с указанием этапов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формирования и способов оценки (например, текущая (тематическая);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(письменно), практика);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выставлению отметок за промежуточную аттестацию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– с учётом степени значимости отметок за отдельные оценочные процедуры);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контрольных мероприятий.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3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19.37.1. Текущая оценка может быть формирующей (поддерживающей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направляющей усилия обучающегося, включающей его в самостоятельную оценочную деятельность) и диагностической, способствующей выявлению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осознанию учителем и обучающимся существующих проблем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19.37.2. Объектом текущей оценки являются тематические планируемые результаты, этапы освоения которых зафиксированы в тематическом планировании по учебному предмету.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19.37.3. В текущей оценке используются различные формы и методы проверки (устные и письменные опросы, практические работы, творческие работы, индивидуальные и групповые формы, само-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рефлексия, листы продвижения и другие) с учётом особенностей учебного предмета. 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1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784976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19.38. Тематическая оценка направлена на оценку уровня достижения обучающимися тематических планируемых результатов по учебному предмету.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19.39. Промежуточная аттестация обучающихся проводится, </a:t>
            </a:r>
            <a: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конце каждого учебного периода по каждому изучаемому учебному предмету. 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19.40. Промежуточная аттестация обучающихся проводится на основе результатов накопленной оценки и результатов выполнения тематических проверочных работ и фиксируется в классном журнале.</a:t>
            </a:r>
          </a:p>
          <a:p>
            <a:pPr marL="0" indent="0" algn="just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19.41. Промежуточная оценка, фиксирующая достижение предметных планируемых результатов и универсальных учебных действий, является основанием для перевода обучающихся в следующий класс.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19.42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Итоговая оценка является процедурой внутренней оценки образовательной организации и складывается из результатов накопленной оценки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работы по учебному предмету. Предметом итоговой оценки является способность обучающихся решать учебно-познавательные и учебно-практические задачи, построенные на основном содержании учебного предмета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формируемых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действий.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24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2447</Words>
  <Application>Microsoft Office PowerPoint</Application>
  <PresentationFormat>Экран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Изменение оценочной деятельности в образовательной организации в связи с внедрением обновленных ФГОС НОО и ФНОС ООО.  Проектирование системы оценки достижения планируемых результатов НОО</vt:lpstr>
      <vt:lpstr>ФОП НОО</vt:lpstr>
      <vt:lpstr>Особенности оценки результатов и оценочных процедур (Письмо 01.169/08-01о06.08.2021)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 концу обучения в 1 классе обучающийся научится:  </vt:lpstr>
      <vt:lpstr>Русский язык, 1 класс</vt:lpstr>
      <vt:lpstr>К концу обучения во 2 классе у обучающегося будут сформированы следующие умения: </vt:lpstr>
      <vt:lpstr>Математика, 2 класс</vt:lpstr>
      <vt:lpstr>ИЗО,  2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А. Сеничева</dc:creator>
  <cp:lastModifiedBy>Юлия А. Сеничева</cp:lastModifiedBy>
  <cp:revision>18</cp:revision>
  <dcterms:created xsi:type="dcterms:W3CDTF">2024-05-27T02:06:04Z</dcterms:created>
  <dcterms:modified xsi:type="dcterms:W3CDTF">2024-06-09T23:58:11Z</dcterms:modified>
</cp:coreProperties>
</file>