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1" r:id="rId25"/>
    <p:sldId id="282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118B603-C502-4134-ACD3-9D7EA2663399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7865190-1B2B-4E62-8369-C349E74DE75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808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B603-C502-4134-ACD3-9D7EA2663399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5190-1B2B-4E62-8369-C349E74DE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13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B603-C502-4134-ACD3-9D7EA2663399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5190-1B2B-4E62-8369-C349E74DE75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308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B603-C502-4134-ACD3-9D7EA2663399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5190-1B2B-4E62-8369-C349E74DE75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678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B603-C502-4134-ACD3-9D7EA2663399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5190-1B2B-4E62-8369-C349E74DE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663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B603-C502-4134-ACD3-9D7EA2663399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5190-1B2B-4E62-8369-C349E74DE75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956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B603-C502-4134-ACD3-9D7EA2663399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5190-1B2B-4E62-8369-C349E74DE75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610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B603-C502-4134-ACD3-9D7EA2663399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5190-1B2B-4E62-8369-C349E74DE75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477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B603-C502-4134-ACD3-9D7EA2663399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5190-1B2B-4E62-8369-C349E74DE75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85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B603-C502-4134-ACD3-9D7EA2663399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5190-1B2B-4E62-8369-C349E74DE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85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B603-C502-4134-ACD3-9D7EA2663399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5190-1B2B-4E62-8369-C349E74DE75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073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B603-C502-4134-ACD3-9D7EA2663399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5190-1B2B-4E62-8369-C349E74DE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227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B603-C502-4134-ACD3-9D7EA2663399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5190-1B2B-4E62-8369-C349E74DE75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919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B603-C502-4134-ACD3-9D7EA2663399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5190-1B2B-4E62-8369-C349E74DE75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670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B603-C502-4134-ACD3-9D7EA2663399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5190-1B2B-4E62-8369-C349E74DE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859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B603-C502-4134-ACD3-9D7EA2663399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5190-1B2B-4E62-8369-C349E74DE75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10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B603-C502-4134-ACD3-9D7EA2663399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5190-1B2B-4E62-8369-C349E74DE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961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118B603-C502-4134-ACD3-9D7EA2663399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865190-1B2B-4E62-8369-C349E74DE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50125" y="1723292"/>
            <a:ext cx="7315200" cy="3458308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Методы и приемы работы с учебной и научно – популярной литературой на уроках окружающего мира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62799" y="5580185"/>
            <a:ext cx="4806461" cy="1160584"/>
          </a:xfrm>
        </p:spPr>
        <p:txBody>
          <a:bodyPr>
            <a:noAutofit/>
          </a:bodyPr>
          <a:lstStyle/>
          <a:p>
            <a:pPr algn="r"/>
            <a:r>
              <a:rPr lang="ru-RU" sz="1800" b="1" dirty="0"/>
              <a:t>Подготовила:</a:t>
            </a:r>
            <a:r>
              <a:rPr lang="ru-RU" sz="1800" dirty="0"/>
              <a:t> </a:t>
            </a:r>
            <a:r>
              <a:rPr lang="ru-RU" sz="1800" dirty="0" err="1"/>
              <a:t>Ледина</a:t>
            </a:r>
            <a:r>
              <a:rPr lang="ru-RU" sz="1800" dirty="0"/>
              <a:t> Алевтина Анатольевна </a:t>
            </a:r>
          </a:p>
          <a:p>
            <a:pPr algn="r"/>
            <a:r>
              <a:rPr lang="ru-RU" sz="1800" dirty="0"/>
              <a:t>учитель нач. классов </a:t>
            </a:r>
            <a:endParaRPr lang="ru-RU" sz="1800" dirty="0" smtClean="0"/>
          </a:p>
          <a:p>
            <a:pPr algn="r"/>
            <a:r>
              <a:rPr lang="ru-RU" sz="1800" dirty="0" smtClean="0"/>
              <a:t>МБОУ </a:t>
            </a:r>
            <a:r>
              <a:rPr lang="ru-RU" sz="1800" dirty="0"/>
              <a:t>«СОШ №46 г. Владивостока»</a:t>
            </a:r>
          </a:p>
          <a:p>
            <a:pPr algn="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201222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68215"/>
            <a:ext cx="10515600" cy="890954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/>
              <a:t>Шестиугольное обучение набор шестиугольных карточек (</a:t>
            </a:r>
            <a:r>
              <a:rPr lang="ru-RU" sz="4000" i="1" dirty="0" err="1" smtClean="0"/>
              <a:t>гексов</a:t>
            </a:r>
            <a:r>
              <a:rPr lang="ru-RU" sz="4000" i="1" dirty="0" smtClean="0"/>
              <a:t>).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9846"/>
            <a:ext cx="10515600" cy="43961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Каждый из шестиугольников– определённые знания, отдельная смысловая единица (понятие, событие, явление) в виде текста или изображения. Это могут быть слова, фразы, предложения, понятия, даты, причины и последствия каких-либо событий. «</a:t>
            </a:r>
            <a:r>
              <a:rPr lang="ru-RU" dirty="0" err="1" smtClean="0"/>
              <a:t>Гексы</a:t>
            </a:r>
            <a:r>
              <a:rPr lang="ru-RU" dirty="0" smtClean="0"/>
              <a:t>» (</a:t>
            </a:r>
            <a:r>
              <a:rPr lang="ru-RU" dirty="0" err="1" smtClean="0"/>
              <a:t>hexagon</a:t>
            </a:r>
            <a:r>
              <a:rPr lang="ru-RU" dirty="0" smtClean="0"/>
              <a:t>) соединяются друг с другом благодаря лексическим, грамматическим и фонетическим категориям. Форма шестигранных карточек способствует творческой работе учащихся. Этот метод развивает у учащихся умения обобщать и систематизировать знания.</a:t>
            </a:r>
          </a:p>
          <a:p>
            <a:pPr marL="0" indent="0" algn="just">
              <a:buNone/>
            </a:pPr>
            <a:r>
              <a:rPr lang="ru-RU" dirty="0" smtClean="0"/>
              <a:t>Метод шестигранного обучения входит в концепцию обучения SOLO (структура наблюдаемых результатов обучения). Эта концепция была разработана </a:t>
            </a:r>
            <a:r>
              <a:rPr lang="ru-RU" dirty="0" err="1" smtClean="0"/>
              <a:t>Бигтсом</a:t>
            </a:r>
            <a:r>
              <a:rPr lang="ru-RU" dirty="0" smtClean="0"/>
              <a:t> Джоном </a:t>
            </a:r>
            <a:r>
              <a:rPr lang="ru-RU" dirty="0" err="1" smtClean="0"/>
              <a:t>Бервиллом</a:t>
            </a:r>
            <a:r>
              <a:rPr lang="ru-RU" dirty="0" smtClean="0"/>
              <a:t> и </a:t>
            </a:r>
            <a:r>
              <a:rPr lang="ru-RU" dirty="0" err="1" smtClean="0"/>
              <a:t>Коллисом</a:t>
            </a:r>
            <a:r>
              <a:rPr lang="ru-RU" dirty="0" smtClean="0"/>
              <a:t> Кевином в 1982 году. Она описывает уровень взаимодействия учащегося с концепцией, идеей или предметной областью.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050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" t="14238" r="11480" b="11719"/>
          <a:stretch/>
        </p:blipFill>
        <p:spPr>
          <a:xfrm>
            <a:off x="5849815" y="1485674"/>
            <a:ext cx="5474677" cy="39469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7" y="645418"/>
            <a:ext cx="5416061" cy="543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78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9230" y="504092"/>
            <a:ext cx="10503877" cy="580292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/>
              <a:t>1 стадия – когда обучающиеся не имеют никакого знания или понимания изучаемой темы. Обучающийся обычно отвечает «Я не понимаю».</a:t>
            </a:r>
          </a:p>
          <a:p>
            <a:pPr marL="0" indent="0" algn="just">
              <a:buNone/>
            </a:pPr>
            <a:r>
              <a:rPr lang="ru-RU" dirty="0" smtClean="0"/>
              <a:t>2 стадия обучающиеся имеют ограниченное знание темы они могут просто знать один отдельный факт по теме. Таким образом, типичный ответ может быть: «У меня есть некоторое понимание этой темы»</a:t>
            </a:r>
          </a:p>
          <a:p>
            <a:pPr marL="0" indent="0" algn="just">
              <a:buNone/>
            </a:pPr>
            <a:r>
              <a:rPr lang="ru-RU" dirty="0" smtClean="0"/>
              <a:t>3 стадия обучающийся знает несколько фактов по этой теме, но не может связать их вместе. Поэтому типичным ответом может быть «Я знаю кое-что об этой теме» или «Я собрал некоторую информацию по этой теме».</a:t>
            </a:r>
          </a:p>
          <a:p>
            <a:pPr marL="0" indent="0" algn="just">
              <a:buNone/>
            </a:pPr>
            <a:r>
              <a:rPr lang="ru-RU" dirty="0" smtClean="0"/>
              <a:t>4 стадия обучающиеся могут связываться друг с другом и объяснять несколько идей по соответствующей теме. Таким образом, типичный ответ ученика может быть: «Я вижу связи между информацией, которую я собрал».</a:t>
            </a:r>
          </a:p>
          <a:p>
            <a:pPr marL="0" indent="0" algn="just">
              <a:buNone/>
            </a:pPr>
            <a:r>
              <a:rPr lang="ru-RU" dirty="0" smtClean="0"/>
              <a:t>5 стадия – обучающиеся могут не только связать множество связанных идей, но и связать их с другими более крупными идеями и концепциями. Таким образом, ответ обучающегося на этом уровне может звучать так: «Размышляя и оценивая свое обучение, я могу взглянуть на картину в целом и связать вместе множество разных идей».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424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4046" y="1324709"/>
            <a:ext cx="5222631" cy="43390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dirty="0" smtClean="0"/>
              <a:t>Таким образом, метод шестигранного обучения позволяет уйти от пассивного слушания к активной форме работы обучающихся, что приводит к повышению эффективности занятий.</a:t>
            </a:r>
          </a:p>
          <a:p>
            <a:endParaRPr lang="ru-RU" dirty="0"/>
          </a:p>
        </p:txBody>
      </p:sp>
      <p:pic>
        <p:nvPicPr>
          <p:cNvPr id="4" name="Picture 6" descr="Дети рисуют радугу» — создано в Шедеврум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107" y="1324709"/>
            <a:ext cx="4504592" cy="433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024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5" r="2469" b="4016"/>
          <a:stretch/>
        </p:blipFill>
        <p:spPr>
          <a:xfrm rot="16200000">
            <a:off x="3171093" y="-1705709"/>
            <a:ext cx="5896708" cy="10292863"/>
          </a:xfrm>
        </p:spPr>
      </p:pic>
    </p:spTree>
    <p:extLst>
      <p:ext uri="{BB962C8B-B14F-4D97-AF65-F5344CB8AC3E}">
        <p14:creationId xmlns:p14="http://schemas.microsoft.com/office/powerpoint/2010/main" val="3130113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623" y="808892"/>
            <a:ext cx="10837983" cy="679939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latin typeface="+mn-lt"/>
              </a:rPr>
              <a:t>Роль леса в природе и жизни человека</a:t>
            </a:r>
            <a:endParaRPr lang="ru-RU" sz="4000" i="1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2392744"/>
              </p:ext>
            </p:extLst>
          </p:nvPr>
        </p:nvGraphicFramePr>
        <p:xfrm>
          <a:off x="879230" y="1805353"/>
          <a:ext cx="10550770" cy="4208586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5275385">
                  <a:extLst>
                    <a:ext uri="{9D8B030D-6E8A-4147-A177-3AD203B41FA5}">
                      <a16:colId xmlns:a16="http://schemas.microsoft.com/office/drawing/2014/main" val="34713934"/>
                    </a:ext>
                  </a:extLst>
                </a:gridCol>
                <a:gridCol w="5275385">
                  <a:extLst>
                    <a:ext uri="{9D8B030D-6E8A-4147-A177-3AD203B41FA5}">
                      <a16:colId xmlns:a16="http://schemas.microsoft.com/office/drawing/2014/main" val="2585554175"/>
                    </a:ext>
                  </a:extLst>
                </a:gridCol>
              </a:tblGrid>
              <a:tr h="5354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Роль леса в жизни природы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Роль леса в жизни людей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5410500"/>
                  </a:ext>
                </a:extLst>
              </a:tr>
              <a:tr h="5357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Дом для растений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Место отдыха человека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1533698"/>
                  </a:ext>
                </a:extLst>
              </a:tr>
              <a:tr h="5357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Дом для животных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В лесу много лекарственных растений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3737763"/>
                  </a:ext>
                </a:extLst>
              </a:tr>
              <a:tr h="5357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Дом для грибов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Топливо, обогрев человека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1377166"/>
                  </a:ext>
                </a:extLst>
              </a:tr>
              <a:tr h="5357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Защитник водоемов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Источник пищи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9282639"/>
                  </a:ext>
                </a:extLst>
              </a:tr>
              <a:tr h="4767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Выделяет кислород и поглощает углекислый газ.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Источник чистой воды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9682081"/>
                  </a:ext>
                </a:extLst>
              </a:tr>
              <a:tr h="5178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Листья многих деревьев выделяют - фитонциды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0509237"/>
                  </a:ext>
                </a:extLst>
              </a:tr>
              <a:tr h="5357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Защитник почвы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7339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4956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Учебный процесс веселый мальчишка-школьник доволен на отлично, ученик  разучивает буквы и ... |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248" y="3821052"/>
            <a:ext cx="3505198" cy="23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031" y="623888"/>
            <a:ext cx="10515600" cy="870073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/>
              <a:t>Методика «Восстанови текст»</a:t>
            </a:r>
            <a:endParaRPr lang="ru-RU" sz="36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969" y="1493961"/>
            <a:ext cx="10515600" cy="53783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Цель: сформировать умение целенаправленно читать текст, сравнивать заключенную в тексте информацию</a:t>
            </a:r>
          </a:p>
          <a:p>
            <a:pPr marL="0" indent="0" algn="just">
              <a:buNone/>
            </a:pPr>
            <a:r>
              <a:rPr lang="ru-RU" dirty="0" smtClean="0"/>
              <a:t>Существует прием антиципация (лат. </a:t>
            </a:r>
            <a:r>
              <a:rPr lang="en-US" dirty="0" err="1" smtClean="0"/>
              <a:t>Anticipatio</a:t>
            </a:r>
            <a:r>
              <a:rPr lang="en-US" dirty="0" smtClean="0"/>
              <a:t>)-</a:t>
            </a:r>
            <a:r>
              <a:rPr lang="ru-RU" dirty="0" smtClean="0"/>
              <a:t> это предвосхищение, предугадывание содержания. При работе нужно угадывать содержание деформированных предложений и текстов, так как в них слова и предложения расположены не по порядку. Угадали- нам легче установить порядок</a:t>
            </a:r>
            <a:r>
              <a:rPr lang="en-US" dirty="0"/>
              <a:t>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427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ybí kost (obrázek černého rybí kost, kostra ryby) Stock Vector od ©  Tribaliumivanka 269793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308" y="3842170"/>
            <a:ext cx="6119445" cy="234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3384" y="621323"/>
            <a:ext cx="10779369" cy="368104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3200" i="1" dirty="0" smtClean="0"/>
              <a:t>«</a:t>
            </a:r>
            <a:r>
              <a:rPr lang="ru-RU" sz="3200" i="1" dirty="0" err="1" smtClean="0"/>
              <a:t>Фишбоун</a:t>
            </a:r>
            <a:r>
              <a:rPr lang="ru-RU" sz="3200" i="1" dirty="0" smtClean="0"/>
              <a:t>»</a:t>
            </a:r>
            <a:r>
              <a:rPr lang="ru-RU" sz="3200" dirty="0" smtClean="0"/>
              <a:t> - универсальный прием, которым можно пользоваться на уроках любого типа. Схема «</a:t>
            </a:r>
            <a:r>
              <a:rPr lang="ru-RU" sz="3200" dirty="0" err="1" smtClean="0"/>
              <a:t>Фишбоун</a:t>
            </a:r>
            <a:r>
              <a:rPr lang="ru-RU" sz="3200" dirty="0" smtClean="0"/>
              <a:t>» может быть использована в качестве отдельно применяемого методического приема для анализа какой-либо ситуации либо выступать стратегией целого урока. Эффективнее всего применять ее во время урока обобщения и систематизации знаний, когда материал по теме уже пройден и необходимо привести все изученные понятия в стройную систему, предусматривающую раскрытие и усвоение связей и отношений между ее элементами.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252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Групповая работа на уроках в начальной школе. | Средняя общеобразовательная  школа №1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111" y="2157132"/>
            <a:ext cx="5876858" cy="330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26831"/>
            <a:ext cx="10415954" cy="811457"/>
          </a:xfrm>
        </p:spPr>
        <p:txBody>
          <a:bodyPr/>
          <a:lstStyle/>
          <a:p>
            <a:r>
              <a:rPr lang="ru-RU" i="1" dirty="0" smtClean="0"/>
              <a:t>Схемы «</a:t>
            </a:r>
            <a:r>
              <a:rPr lang="ru-RU" i="1" dirty="0" err="1" smtClean="0"/>
              <a:t>Фишбоун</a:t>
            </a:r>
            <a:r>
              <a:rPr lang="ru-RU" i="1" dirty="0" smtClean="0"/>
              <a:t>» дают возможность: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76400"/>
            <a:ext cx="4519246" cy="4267199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- организовать работу участников в парах или группах;</a:t>
            </a:r>
          </a:p>
          <a:p>
            <a:r>
              <a:rPr lang="ru-RU" sz="2400" dirty="0" smtClean="0"/>
              <a:t>- развивать критическое мышление;</a:t>
            </a:r>
          </a:p>
          <a:p>
            <a:r>
              <a:rPr lang="ru-RU" sz="2400" dirty="0" smtClean="0"/>
              <a:t>- визуализировать взаимосвязи между причинами и следствиями;</a:t>
            </a:r>
          </a:p>
          <a:p>
            <a:r>
              <a:rPr lang="ru-RU" sz="2400" dirty="0" smtClean="0"/>
              <a:t>- ранжировать факторы по степени их значимости.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791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2" t="20539" b="10031"/>
          <a:stretch/>
        </p:blipFill>
        <p:spPr>
          <a:xfrm>
            <a:off x="8393723" y="1219200"/>
            <a:ext cx="3317631" cy="49471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923" y="587864"/>
            <a:ext cx="10404231" cy="854075"/>
          </a:xfrm>
        </p:spPr>
        <p:txBody>
          <a:bodyPr>
            <a:normAutofit/>
          </a:bodyPr>
          <a:lstStyle/>
          <a:p>
            <a:r>
              <a:rPr lang="ru-RU" sz="3600" i="1" dirty="0" smtClean="0"/>
              <a:t>Рыбий скелет» состоит из четырех блоков информации: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9923" y="1641230"/>
            <a:ext cx="7250723" cy="452510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голова, где обозначаются проблема, вопрос или тема, которые подлежат анализу;</a:t>
            </a:r>
          </a:p>
          <a:p>
            <a:pPr algn="just"/>
            <a:r>
              <a:rPr lang="ru-RU" dirty="0" smtClean="0"/>
              <a:t>верхние косточки (расположенные справа при вертикальной форме схемы или сверху при горизонтальной) – на них фиксируются причины и основные понятия того или иного явления, проблемы;</a:t>
            </a:r>
          </a:p>
          <a:p>
            <a:pPr algn="just"/>
            <a:r>
              <a:rPr lang="ru-RU" dirty="0" smtClean="0"/>
              <a:t>нижние косточки (изображаются напротив) - факты, подтверждающие наличие сформулированных причин или суть понятий, указанных на схеме;</a:t>
            </a:r>
          </a:p>
          <a:p>
            <a:pPr algn="just"/>
            <a:r>
              <a:rPr lang="ru-RU" dirty="0" smtClean="0"/>
              <a:t>хвост- ответ на поставленный вопрос, выводы, обобщения.</a:t>
            </a:r>
          </a:p>
        </p:txBody>
      </p:sp>
    </p:spTree>
    <p:extLst>
      <p:ext uri="{BB962C8B-B14F-4D97-AF65-F5344CB8AC3E}">
        <p14:creationId xmlns:p14="http://schemas.microsoft.com/office/powerpoint/2010/main" val="2305298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Значимость изучения познавательной литературы возрастает, т.к. умение работать с информацией в современной школе рассматривается как особая задача. Познавательная литература в большей мере удовлетворяет интерес ребёнка к разным областям знания. Она дает ребенку возможность познакомиться с рассуждением как типом речи, учит следить за логикой разворачивания мысли.</a:t>
            </a:r>
          </a:p>
        </p:txBody>
      </p:sp>
    </p:spTree>
    <p:extLst>
      <p:ext uri="{BB962C8B-B14F-4D97-AF65-F5344CB8AC3E}">
        <p14:creationId xmlns:p14="http://schemas.microsoft.com/office/powerpoint/2010/main" val="33944893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480647" y="468923"/>
            <a:ext cx="11230708" cy="5884986"/>
            <a:chOff x="344181" y="-269033"/>
            <a:chExt cx="6651468" cy="3564683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5883787" y="2155954"/>
              <a:ext cx="476250" cy="70072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grpSp>
          <p:nvGrpSpPr>
            <p:cNvPr id="32" name="Группа 31"/>
            <p:cNvGrpSpPr/>
            <p:nvPr/>
          </p:nvGrpSpPr>
          <p:grpSpPr>
            <a:xfrm>
              <a:off x="344181" y="-269033"/>
              <a:ext cx="6651468" cy="3564683"/>
              <a:chOff x="344181" y="-269033"/>
              <a:chExt cx="6651468" cy="3564683"/>
            </a:xfrm>
          </p:grpSpPr>
          <p:sp>
            <p:nvSpPr>
              <p:cNvPr id="33" name="Равнобедренный треугольник 32"/>
              <p:cNvSpPr/>
              <p:nvPr/>
            </p:nvSpPr>
            <p:spPr>
              <a:xfrm rot="16200000">
                <a:off x="30772" y="1634158"/>
                <a:ext cx="1821000" cy="974331"/>
              </a:xfrm>
              <a:prstGeom prst="triangle">
                <a:avLst>
                  <a:gd name="adj" fmla="val 48142"/>
                </a:avLst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Лес в опасности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4" name="Прямая соединительная линия 33"/>
              <p:cNvCxnSpPr/>
              <p:nvPr/>
            </p:nvCxnSpPr>
            <p:spPr>
              <a:xfrm flipV="1">
                <a:off x="1590675" y="1438275"/>
                <a:ext cx="476250" cy="676275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 flipV="1">
                <a:off x="2809875" y="1438275"/>
                <a:ext cx="476250" cy="676275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 flipV="1">
                <a:off x="4838700" y="1438276"/>
                <a:ext cx="476250" cy="676275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 flipV="1">
                <a:off x="5883787" y="1457325"/>
                <a:ext cx="476250" cy="676275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 flipV="1">
                <a:off x="4010025" y="1428750"/>
                <a:ext cx="476250" cy="676275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1590675" y="2114550"/>
                <a:ext cx="476250" cy="700723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>
                <a:off x="2819400" y="2124075"/>
                <a:ext cx="476250" cy="700405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4010025" y="2133600"/>
                <a:ext cx="476250" cy="700405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4838700" y="2133599"/>
                <a:ext cx="476250" cy="700405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sp>
            <p:nvSpPr>
              <p:cNvPr id="43" name="Прямоугольник 42"/>
              <p:cNvSpPr/>
              <p:nvPr/>
            </p:nvSpPr>
            <p:spPr>
              <a:xfrm>
                <a:off x="1590675" y="1581150"/>
                <a:ext cx="1066800" cy="266700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1514475" y="2809875"/>
                <a:ext cx="1066800" cy="266700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2809875" y="2828925"/>
                <a:ext cx="1066800" cy="466725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3980363" y="2822577"/>
                <a:ext cx="1066800" cy="266700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5143500" y="2828925"/>
                <a:ext cx="1066800" cy="266700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6137360" y="1759857"/>
                <a:ext cx="858289" cy="695325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2886076" y="-269033"/>
                <a:ext cx="867243" cy="1706716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3857625" y="295275"/>
                <a:ext cx="1285875" cy="1143001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5200270" y="1152525"/>
                <a:ext cx="1066800" cy="266700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1574148" y="1149278"/>
                <a:ext cx="1066800" cy="266700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1838285" y="377520"/>
                <a:ext cx="971550" cy="727379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344181" y="758371"/>
                <a:ext cx="1438275" cy="266700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647700" y="0"/>
                <a:ext cx="1066800" cy="704850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56" name="Прямая соединительная линия 55"/>
          <p:cNvCxnSpPr/>
          <p:nvPr/>
        </p:nvCxnSpPr>
        <p:spPr>
          <a:xfrm>
            <a:off x="2160959" y="4567388"/>
            <a:ext cx="8226760" cy="5497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266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504093" y="504092"/>
            <a:ext cx="11183816" cy="5849816"/>
            <a:chOff x="344181" y="-269033"/>
            <a:chExt cx="6651468" cy="3564683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5899235" y="2148817"/>
              <a:ext cx="476250" cy="70072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grpSp>
          <p:nvGrpSpPr>
            <p:cNvPr id="32" name="Группа 31"/>
            <p:cNvGrpSpPr/>
            <p:nvPr/>
          </p:nvGrpSpPr>
          <p:grpSpPr>
            <a:xfrm>
              <a:off x="344181" y="-269033"/>
              <a:ext cx="6651468" cy="3564683"/>
              <a:chOff x="344181" y="-269033"/>
              <a:chExt cx="6651468" cy="3564683"/>
            </a:xfrm>
          </p:grpSpPr>
          <p:sp>
            <p:nvSpPr>
              <p:cNvPr id="33" name="Равнобедренный треугольник 32"/>
              <p:cNvSpPr/>
              <p:nvPr/>
            </p:nvSpPr>
            <p:spPr>
              <a:xfrm rot="16200000">
                <a:off x="30772" y="1634158"/>
                <a:ext cx="1821000" cy="974331"/>
              </a:xfrm>
              <a:prstGeom prst="triangle">
                <a:avLst>
                  <a:gd name="adj" fmla="val 48142"/>
                </a:avLst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Лес в опасности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4" name="Прямая соединительная линия 33"/>
              <p:cNvCxnSpPr/>
              <p:nvPr/>
            </p:nvCxnSpPr>
            <p:spPr>
              <a:xfrm flipV="1">
                <a:off x="1590675" y="1438275"/>
                <a:ext cx="476250" cy="676275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 flipV="1">
                <a:off x="2809875" y="1438275"/>
                <a:ext cx="476250" cy="676275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 flipV="1">
                <a:off x="4838700" y="1438276"/>
                <a:ext cx="476250" cy="676275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 flipV="1">
                <a:off x="5883787" y="1457325"/>
                <a:ext cx="476250" cy="676275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 flipV="1">
                <a:off x="4010025" y="1428750"/>
                <a:ext cx="476250" cy="676275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1590675" y="2114550"/>
                <a:ext cx="476250" cy="700723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>
                <a:off x="2819400" y="2124075"/>
                <a:ext cx="476250" cy="700405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4010025" y="2133600"/>
                <a:ext cx="476250" cy="700405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4838700" y="2133599"/>
                <a:ext cx="476250" cy="700405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sp>
            <p:nvSpPr>
              <p:cNvPr id="43" name="Прямоугольник 42"/>
              <p:cNvSpPr/>
              <p:nvPr/>
            </p:nvSpPr>
            <p:spPr>
              <a:xfrm>
                <a:off x="1590675" y="1581150"/>
                <a:ext cx="1066800" cy="266700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1514475" y="2809875"/>
                <a:ext cx="1066800" cy="266700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Вырубка леса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2809875" y="2828925"/>
                <a:ext cx="1066800" cy="466725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Лесные пожары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3952875" y="2828925"/>
                <a:ext cx="1066800" cy="266700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Браконьерство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5143500" y="2828925"/>
                <a:ext cx="1066800" cy="266700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Загрязнение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6137360" y="1759857"/>
                <a:ext cx="858289" cy="695325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2886076" y="-269033"/>
                <a:ext cx="867243" cy="1706716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3857625" y="295275"/>
                <a:ext cx="1285875" cy="1143001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5200270" y="1152525"/>
                <a:ext cx="1066800" cy="266700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1514475" y="1143000"/>
                <a:ext cx="1066800" cy="266700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1838285" y="377520"/>
                <a:ext cx="971550" cy="727379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344181" y="758371"/>
                <a:ext cx="1438275" cy="266700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647700" y="0"/>
                <a:ext cx="1066800" cy="704850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56" name="Прямая соединительная линия 55"/>
          <p:cNvCxnSpPr/>
          <p:nvPr/>
        </p:nvCxnSpPr>
        <p:spPr>
          <a:xfrm>
            <a:off x="2160959" y="4567388"/>
            <a:ext cx="8226760" cy="5497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281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504092" y="504092"/>
            <a:ext cx="11172093" cy="5884985"/>
            <a:chOff x="344181" y="-269033"/>
            <a:chExt cx="6651468" cy="3564683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5883787" y="2148817"/>
              <a:ext cx="476250" cy="70072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grpSp>
          <p:nvGrpSpPr>
            <p:cNvPr id="32" name="Группа 31"/>
            <p:cNvGrpSpPr/>
            <p:nvPr/>
          </p:nvGrpSpPr>
          <p:grpSpPr>
            <a:xfrm>
              <a:off x="344181" y="-269033"/>
              <a:ext cx="6651468" cy="3564683"/>
              <a:chOff x="344181" y="-269033"/>
              <a:chExt cx="6651468" cy="3564683"/>
            </a:xfrm>
          </p:grpSpPr>
          <p:sp>
            <p:nvSpPr>
              <p:cNvPr id="33" name="Равнобедренный треугольник 32"/>
              <p:cNvSpPr/>
              <p:nvPr/>
            </p:nvSpPr>
            <p:spPr>
              <a:xfrm rot="16200000">
                <a:off x="30772" y="1634158"/>
                <a:ext cx="1821000" cy="974331"/>
              </a:xfrm>
              <a:prstGeom prst="triangle">
                <a:avLst>
                  <a:gd name="adj" fmla="val 48142"/>
                </a:avLst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Лес в опасности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4" name="Прямая соединительная линия 33"/>
              <p:cNvCxnSpPr/>
              <p:nvPr/>
            </p:nvCxnSpPr>
            <p:spPr>
              <a:xfrm flipV="1">
                <a:off x="1590675" y="1438275"/>
                <a:ext cx="476250" cy="676275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 flipV="1">
                <a:off x="2809875" y="1438275"/>
                <a:ext cx="476250" cy="676275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 flipV="1">
                <a:off x="4838700" y="1438276"/>
                <a:ext cx="476250" cy="676275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 flipV="1">
                <a:off x="5883787" y="1457325"/>
                <a:ext cx="476250" cy="676275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 flipV="1">
                <a:off x="4010025" y="1428750"/>
                <a:ext cx="476250" cy="676275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1590675" y="2114550"/>
                <a:ext cx="476250" cy="700723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>
                <a:off x="2819400" y="2124075"/>
                <a:ext cx="476250" cy="700405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4010025" y="2133600"/>
                <a:ext cx="476250" cy="700405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4838700" y="2133599"/>
                <a:ext cx="476250" cy="700405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sp>
            <p:nvSpPr>
              <p:cNvPr id="43" name="Прямоугольник 42"/>
              <p:cNvSpPr/>
              <p:nvPr/>
            </p:nvSpPr>
            <p:spPr>
              <a:xfrm>
                <a:off x="1590675" y="1581150"/>
                <a:ext cx="1066800" cy="266700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Защитные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1514475" y="2809875"/>
                <a:ext cx="1066800" cy="266700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Вырубка леса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2809875" y="2828925"/>
                <a:ext cx="1066800" cy="466725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Лесные пожары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3952875" y="2828925"/>
                <a:ext cx="1066800" cy="266700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Браконьерство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5143500" y="2828925"/>
                <a:ext cx="1066800" cy="266700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Загрязнение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6137360" y="1759857"/>
                <a:ext cx="858289" cy="695325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2886076" y="-269033"/>
                <a:ext cx="867243" cy="1706716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Ряд мер и правил по защите лесов от пожаров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3857625" y="295275"/>
                <a:ext cx="1285875" cy="1143001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Комплекс мер (штрафы), предотвращение истребление животных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5200270" y="1152525"/>
                <a:ext cx="1066800" cy="266700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Утилизация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1514475" y="1143000"/>
                <a:ext cx="1066800" cy="266700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Ограниченные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1838285" y="377520"/>
                <a:ext cx="971550" cy="727379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Вторичная переработка древесины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344181" y="758371"/>
                <a:ext cx="1438275" cy="266700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Эксплуатационные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647700" y="0"/>
                <a:ext cx="1066800" cy="704850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Регулировать объем вырубки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56" name="Прямая соединительная линия 55"/>
          <p:cNvCxnSpPr/>
          <p:nvPr/>
        </p:nvCxnSpPr>
        <p:spPr>
          <a:xfrm>
            <a:off x="2160959" y="4567388"/>
            <a:ext cx="8226760" cy="5497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68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92368" y="492369"/>
            <a:ext cx="11195539" cy="5873261"/>
            <a:chOff x="344181" y="-269033"/>
            <a:chExt cx="6651468" cy="3564683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5883787" y="2148817"/>
              <a:ext cx="476250" cy="70072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grpSp>
          <p:nvGrpSpPr>
            <p:cNvPr id="6" name="Группа 5"/>
            <p:cNvGrpSpPr/>
            <p:nvPr/>
          </p:nvGrpSpPr>
          <p:grpSpPr>
            <a:xfrm>
              <a:off x="344181" y="-269033"/>
              <a:ext cx="6651468" cy="3564683"/>
              <a:chOff x="344181" y="-269033"/>
              <a:chExt cx="6651468" cy="3564683"/>
            </a:xfrm>
          </p:grpSpPr>
          <p:sp>
            <p:nvSpPr>
              <p:cNvPr id="7" name="Равнобедренный треугольник 6"/>
              <p:cNvSpPr/>
              <p:nvPr/>
            </p:nvSpPr>
            <p:spPr>
              <a:xfrm rot="16200000">
                <a:off x="30772" y="1634158"/>
                <a:ext cx="1821000" cy="974331"/>
              </a:xfrm>
              <a:prstGeom prst="triangle">
                <a:avLst>
                  <a:gd name="adj" fmla="val 48142"/>
                </a:avLst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Лес в опасности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" name="Прямая соединительная линия 7"/>
              <p:cNvCxnSpPr/>
              <p:nvPr/>
            </p:nvCxnSpPr>
            <p:spPr>
              <a:xfrm flipV="1">
                <a:off x="1590675" y="1438275"/>
                <a:ext cx="476250" cy="676275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flipV="1">
                <a:off x="2809875" y="1438275"/>
                <a:ext cx="476250" cy="676275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flipV="1">
                <a:off x="4838700" y="1438276"/>
                <a:ext cx="476250" cy="676275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 flipV="1">
                <a:off x="5883787" y="1457325"/>
                <a:ext cx="476250" cy="676275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flipV="1">
                <a:off x="4010025" y="1428750"/>
                <a:ext cx="476250" cy="676275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1590675" y="2114550"/>
                <a:ext cx="476250" cy="700723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2819400" y="2124075"/>
                <a:ext cx="476250" cy="700405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4010025" y="2133600"/>
                <a:ext cx="476250" cy="700405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4838700" y="2133599"/>
                <a:ext cx="476250" cy="700405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sp>
            <p:nvSpPr>
              <p:cNvPr id="17" name="Прямоугольник 16"/>
              <p:cNvSpPr/>
              <p:nvPr/>
            </p:nvSpPr>
            <p:spPr>
              <a:xfrm>
                <a:off x="1590675" y="1581150"/>
                <a:ext cx="1066800" cy="266700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Защитные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1514475" y="2809875"/>
                <a:ext cx="1066800" cy="266700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Вырубка леса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2809875" y="2828925"/>
                <a:ext cx="1066800" cy="466725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Лесные пожары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3952875" y="2828925"/>
                <a:ext cx="1066800" cy="266700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Браконьерство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5143500" y="2828925"/>
                <a:ext cx="1066800" cy="266700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Загрязнение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6137360" y="1759857"/>
                <a:ext cx="858289" cy="695325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Лес надо беречь и охранять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2886076" y="-269033"/>
                <a:ext cx="867243" cy="1706716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Ряд мер и правил по защите лесов от пожаров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3857625" y="295275"/>
                <a:ext cx="1285875" cy="1143001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Комплекс мер (штрафы), предотвращение истребление животных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5200270" y="1152525"/>
                <a:ext cx="1066800" cy="266700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Утилизация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1514475" y="1143000"/>
                <a:ext cx="1066800" cy="266700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Ограниченные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1838285" y="377520"/>
                <a:ext cx="971550" cy="727379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Вторичная переработка древесины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344181" y="758371"/>
                <a:ext cx="1438275" cy="266700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Эксплуатационные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647700" y="0"/>
                <a:ext cx="1066800" cy="704850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Регулировать объем вырубки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30" name="Прямая соединительная линия 29"/>
          <p:cNvCxnSpPr/>
          <p:nvPr/>
        </p:nvCxnSpPr>
        <p:spPr>
          <a:xfrm>
            <a:off x="2160959" y="4567388"/>
            <a:ext cx="8226760" cy="5497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03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1633" y="902677"/>
            <a:ext cx="9812214" cy="967154"/>
          </a:xfrm>
        </p:spPr>
        <p:txBody>
          <a:bodyPr/>
          <a:lstStyle/>
          <a:p>
            <a:pPr algn="ctr"/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1633" y="2620108"/>
            <a:ext cx="9812213" cy="3777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Использование данных технологий позволяет развивать познавательную активность младших школьников, повышает мотивацию к обучению, активизирует их деятельность, что способствует развитию креативных качеств учащихся и их самореализации, а из начальной школы выпускаются ученики, понимающие критически осмысливающие жизненные процессы и ситуации</a:t>
            </a:r>
          </a:p>
        </p:txBody>
      </p:sp>
    </p:spTree>
    <p:extLst>
      <p:ext uri="{BB962C8B-B14F-4D97-AF65-F5344CB8AC3E}">
        <p14:creationId xmlns:p14="http://schemas.microsoft.com/office/powerpoint/2010/main" val="3009604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00" y="0"/>
            <a:ext cx="123051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07" y="2363286"/>
            <a:ext cx="8663355" cy="1034197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Благодарю за внимание!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44704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Работа над всесторонним пониманием детьми познавательных произведений требует от учителя дополнительного внимания, специфических приемов и способов работы на уроке. Познавательная литература требует владения умениями извлекать и присваивать познавательную информацию. </a:t>
            </a:r>
          </a:p>
        </p:txBody>
      </p:sp>
    </p:spTree>
    <p:extLst>
      <p:ext uri="{BB962C8B-B14F-4D97-AF65-F5344CB8AC3E}">
        <p14:creationId xmlns:p14="http://schemas.microsoft.com/office/powerpoint/2010/main" val="8607808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современной методической литературе немало работ, посвящённых исследованию детской познавательной литературы и её изучению в начальной школе. Известный методист М.П. </a:t>
            </a:r>
            <a:r>
              <a:rPr lang="ru-RU" dirty="0" err="1"/>
              <a:t>Воюшина</a:t>
            </a:r>
            <a:r>
              <a:rPr lang="ru-RU" dirty="0"/>
              <a:t> в качестве примеров называет способы работы с познавательной книгой: выделение известной и новой информации, постановка познавательных вопросов к тексту, определение темы и основной мысли текста, составление плана текста, сопоставительный анализ разных видов текстов, литературные игры. </a:t>
            </a:r>
          </a:p>
        </p:txBody>
      </p:sp>
    </p:spTree>
    <p:extLst>
      <p:ext uri="{BB962C8B-B14F-4D97-AF65-F5344CB8AC3E}">
        <p14:creationId xmlns:p14="http://schemas.microsoft.com/office/powerpoint/2010/main" val="31174604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05" y="257908"/>
            <a:ext cx="11544327" cy="6471138"/>
          </a:xfrm>
        </p:spPr>
      </p:pic>
    </p:spTree>
    <p:extLst>
      <p:ext uri="{BB962C8B-B14F-4D97-AF65-F5344CB8AC3E}">
        <p14:creationId xmlns:p14="http://schemas.microsoft.com/office/powerpoint/2010/main" val="2159666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50984"/>
            <a:ext cx="10515600" cy="1746739"/>
          </a:xfrm>
        </p:spPr>
        <p:txBody>
          <a:bodyPr>
            <a:noAutofit/>
          </a:bodyPr>
          <a:lstStyle/>
          <a:p>
            <a:pPr algn="ctr"/>
            <a:r>
              <a:rPr lang="ru-RU" i="1" dirty="0" smtClean="0"/>
              <a:t>Выделение известной и новой информации. </a:t>
            </a:r>
            <a:br>
              <a:rPr lang="ru-RU" i="1" dirty="0" smtClean="0"/>
            </a:br>
            <a:r>
              <a:rPr lang="ru-RU" i="1" dirty="0" smtClean="0"/>
              <a:t>Прием «</a:t>
            </a:r>
            <a:r>
              <a:rPr lang="ru-RU" i="1" dirty="0" err="1" smtClean="0"/>
              <a:t>Инсерт</a:t>
            </a:r>
            <a:r>
              <a:rPr lang="ru-RU" i="1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73570"/>
            <a:ext cx="10515600" cy="37033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Стадия осмысления.</a:t>
            </a:r>
          </a:p>
          <a:p>
            <a:pPr marL="0" indent="0" algn="ctr">
              <a:buNone/>
            </a:pPr>
            <a:r>
              <a:rPr lang="ru-RU" sz="3600" dirty="0"/>
              <a:t>«+» - уже знал;</a:t>
            </a:r>
          </a:p>
          <a:p>
            <a:pPr marL="0" indent="0" algn="ctr">
              <a:buNone/>
            </a:pPr>
            <a:r>
              <a:rPr lang="ru-RU" sz="3600" dirty="0"/>
              <a:t>«!» - новое;</a:t>
            </a:r>
          </a:p>
          <a:p>
            <a:pPr marL="0" indent="0" algn="ctr">
              <a:buNone/>
            </a:pPr>
            <a:r>
              <a:rPr lang="ru-RU" sz="3600" dirty="0"/>
              <a:t>« - « - думал иначе;</a:t>
            </a:r>
          </a:p>
          <a:p>
            <a:pPr marL="0" indent="0" algn="ctr">
              <a:buNone/>
            </a:pPr>
            <a:r>
              <a:rPr lang="ru-RU" sz="3600" dirty="0"/>
              <a:t>«?» - не понял, есть вопросы.</a:t>
            </a:r>
          </a:p>
          <a:p>
            <a:pPr marL="0" indent="0" algn="ctr"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915696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5521061"/>
              </p:ext>
            </p:extLst>
          </p:nvPr>
        </p:nvGraphicFramePr>
        <p:xfrm>
          <a:off x="433754" y="293075"/>
          <a:ext cx="11324496" cy="6215232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830821">
                  <a:extLst>
                    <a:ext uri="{9D8B030D-6E8A-4147-A177-3AD203B41FA5}">
                      <a16:colId xmlns:a16="http://schemas.microsoft.com/office/drawing/2014/main" val="775266733"/>
                    </a:ext>
                  </a:extLst>
                </a:gridCol>
                <a:gridCol w="2830821">
                  <a:extLst>
                    <a:ext uri="{9D8B030D-6E8A-4147-A177-3AD203B41FA5}">
                      <a16:colId xmlns:a16="http://schemas.microsoft.com/office/drawing/2014/main" val="27522178"/>
                    </a:ext>
                  </a:extLst>
                </a:gridCol>
                <a:gridCol w="2830821">
                  <a:extLst>
                    <a:ext uri="{9D8B030D-6E8A-4147-A177-3AD203B41FA5}">
                      <a16:colId xmlns:a16="http://schemas.microsoft.com/office/drawing/2014/main" val="3613848085"/>
                    </a:ext>
                  </a:extLst>
                </a:gridCol>
                <a:gridCol w="2832033">
                  <a:extLst>
                    <a:ext uri="{9D8B030D-6E8A-4147-A177-3AD203B41FA5}">
                      <a16:colId xmlns:a16="http://schemas.microsoft.com/office/drawing/2014/main" val="3179787123"/>
                    </a:ext>
                  </a:extLst>
                </a:gridCol>
              </a:tblGrid>
              <a:tr h="26409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«+»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«!»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«-»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</a:t>
                      </a:r>
                      <a:r>
                        <a:rPr lang="en-US" sz="1800" dirty="0">
                          <a:effectLst/>
                        </a:rPr>
                        <a:t>?</a:t>
                      </a:r>
                      <a:r>
                        <a:rPr lang="ru-RU" sz="1800" dirty="0">
                          <a:effectLst/>
                        </a:rPr>
                        <a:t>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/>
                </a:tc>
                <a:extLst>
                  <a:ext uri="{0D108BD9-81ED-4DB2-BD59-A6C34878D82A}">
                    <a16:rowId xmlns:a16="http://schemas.microsoft.com/office/drawing/2014/main" val="3120165521"/>
                  </a:ext>
                </a:extLst>
              </a:tr>
              <a:tr h="96422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Сперва люди просто обменивались вещами, позже потребовались деньги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Греки подсчитывали стоимость доспехов и утвари в быках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Первыми деньгами и народов, занимавшихся животноводством, служил скот.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Что такое саго?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/>
                </a:tc>
                <a:extLst>
                  <a:ext uri="{0D108BD9-81ED-4DB2-BD59-A6C34878D82A}">
                    <a16:rowId xmlns:a16="http://schemas.microsoft.com/office/drawing/2014/main" val="2573515627"/>
                  </a:ext>
                </a:extLst>
              </a:tr>
              <a:tr h="120736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Во многих странах деньгами служил табак.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В Африке вместо денег ходили куски соли, в Китае – спрессованные бруски чайных листьев, в Тибете – грецкие орехи.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В Южной Америке высоко ценились «монеты» из </a:t>
                      </a:r>
                      <a:r>
                        <a:rPr lang="ru-RU" sz="1600" b="0" dirty="0" smtClean="0">
                          <a:effectLst/>
                        </a:rPr>
                        <a:t>каучука </a:t>
                      </a:r>
                      <a:r>
                        <a:rPr lang="ru-RU" sz="1600" b="0" dirty="0">
                          <a:effectLst/>
                        </a:rPr>
                        <a:t>в виде крупных шаров.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Король Уганды приказал засеять поля бусами, но ему так и не удалось вырастить собственную монету?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/>
                </a:tc>
                <a:extLst>
                  <a:ext uri="{0D108BD9-81ED-4DB2-BD59-A6C34878D82A}">
                    <a16:rowId xmlns:a16="http://schemas.microsoft.com/office/drawing/2014/main" val="3187274253"/>
                  </a:ext>
                </a:extLst>
              </a:tr>
              <a:tr h="1450511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Полотно и хлопчатобумажная ткань использовалась в качестве денег.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Стеклянные бусы превратились в валюту Африки и Южной Америки.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 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Папуасы вырывали у молодых кабанов верхние клыки, чтобы нижние росли, загибаясь в кольцо и превращались тем самым в деньги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/>
                </a:tc>
                <a:extLst>
                  <a:ext uri="{0D108BD9-81ED-4DB2-BD59-A6C34878D82A}">
                    <a16:rowId xmlns:a16="http://schemas.microsoft.com/office/drawing/2014/main" val="2136695216"/>
                  </a:ext>
                </a:extLst>
              </a:tr>
              <a:tr h="96422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В Африке богатство измерялось количеством слоновой кости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В древнерусском языке были соответствующие обозначения – мордки, гривна Кун.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 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Что такое ракови –ны- каури?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/>
                </a:tc>
                <a:extLst>
                  <a:ext uri="{0D108BD9-81ED-4DB2-BD59-A6C34878D82A}">
                    <a16:rowId xmlns:a16="http://schemas.microsoft.com/office/drawing/2014/main" val="1845599742"/>
                  </a:ext>
                </a:extLst>
              </a:tr>
              <a:tr h="96422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В качестве денег использовались собачьи зубы, зубы кита, </a:t>
                      </a:r>
                      <a:r>
                        <a:rPr lang="ru-RU" sz="1600" b="0" dirty="0" smtClean="0">
                          <a:effectLst/>
                        </a:rPr>
                        <a:t>кенгуру</a:t>
                      </a:r>
                      <a:r>
                        <a:rPr lang="ru-RU" sz="1600" b="0" dirty="0">
                          <a:effectLst/>
                        </a:rPr>
                        <a:t>, дельфина….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До недавнего времени существовали племена, признавшие в качестве денег черепа.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 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 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/>
                </a:tc>
                <a:extLst>
                  <a:ext uri="{0D108BD9-81ED-4DB2-BD59-A6C34878D82A}">
                    <a16:rowId xmlns:a16="http://schemas.microsoft.com/office/drawing/2014/main" val="2502383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837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81648"/>
            <a:ext cx="10515600" cy="900967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/>
              <a:t>Свободный микрофон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82615"/>
            <a:ext cx="10515600" cy="459434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Ученики читают дома тексты и выполняют задания к ним. В классе они попарно проверяют друг у друга выполнение задания. Затем учитель предлагает «микрофон» желающему рассказать, что – то интересное по своему тексту. Ученик, взяв «микрофон», рассказывает. Те ученики, у которых сходные по смыслу тексты и им есть что добавить к выступлению, или желающие высказать свое отношение к сообщению поднимают руки. Учитель передает «микрофон» следующему и так </a:t>
            </a:r>
            <a:r>
              <a:rPr lang="ru-RU" dirty="0" smtClean="0"/>
              <a:t>далее.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4210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Маленький мальчик в замешательстве чешет голову, делая домашнее задание по  математике за партой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754" y="1195754"/>
            <a:ext cx="4700586" cy="470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554" y="726831"/>
            <a:ext cx="6424246" cy="4208585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/>
              <a:t>Перепутанные тексты </a:t>
            </a:r>
            <a:r>
              <a:rPr lang="ru-RU" dirty="0" smtClean="0"/>
              <a:t>– это прием исследования. Цель данного приема – выявить специфику поэтического и прозаического текстов, художественного и научного текстов.</a:t>
            </a:r>
          </a:p>
          <a:p>
            <a:pPr marL="0" indent="0" algn="just">
              <a:buNone/>
            </a:pPr>
            <a:endParaRPr lang="ru-RU" dirty="0" smtClean="0"/>
          </a:p>
          <a:p>
            <a:pPr algn="just"/>
            <a:r>
              <a:rPr lang="ru-RU" b="1" dirty="0" smtClean="0"/>
              <a:t>Разрезной текст. </a:t>
            </a:r>
            <a:r>
              <a:rPr lang="ru-RU" dirty="0" smtClean="0"/>
              <a:t>Цель данного приёма- выстраивание композиции по разрезным частям.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268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104</TotalTime>
  <Words>1321</Words>
  <Application>Microsoft Office PowerPoint</Application>
  <PresentationFormat>Широкоэкранный</PresentationFormat>
  <Paragraphs>118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Garamond</vt:lpstr>
      <vt:lpstr>Times New Roman</vt:lpstr>
      <vt:lpstr>Натуральные материалы</vt:lpstr>
      <vt:lpstr>Методы и приемы работы с учебной и научно – популярной литературой на уроках окружающего мира</vt:lpstr>
      <vt:lpstr>Презентация PowerPoint</vt:lpstr>
      <vt:lpstr>Презентация PowerPoint</vt:lpstr>
      <vt:lpstr>Презентация PowerPoint</vt:lpstr>
      <vt:lpstr>Презентация PowerPoint</vt:lpstr>
      <vt:lpstr>Выделение известной и новой информации.  Прием «Инсерт»</vt:lpstr>
      <vt:lpstr>Презентация PowerPoint</vt:lpstr>
      <vt:lpstr>Свободный микрофон</vt:lpstr>
      <vt:lpstr>Презентация PowerPoint</vt:lpstr>
      <vt:lpstr>Шестиугольное обучение набор шестиугольных карточек (гексов).</vt:lpstr>
      <vt:lpstr>Презентация PowerPoint</vt:lpstr>
      <vt:lpstr>Презентация PowerPoint</vt:lpstr>
      <vt:lpstr>Презентация PowerPoint</vt:lpstr>
      <vt:lpstr>Презентация PowerPoint</vt:lpstr>
      <vt:lpstr>Роль леса в природе и жизни человека</vt:lpstr>
      <vt:lpstr>Методика «Восстанови текст»</vt:lpstr>
      <vt:lpstr>Презентация PowerPoint</vt:lpstr>
      <vt:lpstr>Схемы «Фишбоун» дают возможность:</vt:lpstr>
      <vt:lpstr>Рыбий скелет» состоит из четырех блоков информации: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и приемы работы с учебной и научно – популярной литературой на уроках окружающего мира</dc:title>
  <dc:creator>Катя HR</dc:creator>
  <cp:lastModifiedBy>Катя HR</cp:lastModifiedBy>
  <cp:revision>11</cp:revision>
  <dcterms:created xsi:type="dcterms:W3CDTF">2024-05-07T07:51:24Z</dcterms:created>
  <dcterms:modified xsi:type="dcterms:W3CDTF">2024-05-07T09:36:00Z</dcterms:modified>
</cp:coreProperties>
</file>