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0" r:id="rId22"/>
  </p:sldIdLst>
  <p:sldSz cx="20104100" cy="11309350"/>
  <p:notesSz cx="10020300" cy="68881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10" y="2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8378" y="448019"/>
            <a:ext cx="3745229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FAAF4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FAAF4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FAAF4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rgbClr val="FAAF4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95230" cy="113085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5230" y="0"/>
            <a:ext cx="1895230" cy="113085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0460" y="0"/>
            <a:ext cx="1895230" cy="1130855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5690" y="0"/>
            <a:ext cx="1895230" cy="1130855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0920" y="0"/>
            <a:ext cx="1895230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6151" y="0"/>
            <a:ext cx="1895230" cy="1130855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1381" y="0"/>
            <a:ext cx="1895230" cy="1130855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66611" y="0"/>
            <a:ext cx="1895230" cy="1130855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1841" y="0"/>
            <a:ext cx="1895230" cy="1130855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57072" y="0"/>
            <a:ext cx="1895230" cy="1130855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52302" y="0"/>
            <a:ext cx="1151797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95230" cy="113085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95230" y="0"/>
            <a:ext cx="1895230" cy="1130855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0460" y="0"/>
            <a:ext cx="1895230" cy="1130855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5690" y="0"/>
            <a:ext cx="1895230" cy="1130855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0920" y="0"/>
            <a:ext cx="1895230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6151" y="0"/>
            <a:ext cx="1895230" cy="1130855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1381" y="0"/>
            <a:ext cx="1895230" cy="1130855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66611" y="0"/>
            <a:ext cx="1895230" cy="1130855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61841" y="0"/>
            <a:ext cx="1895230" cy="1130855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057072" y="0"/>
            <a:ext cx="1895230" cy="1130855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52302" y="0"/>
            <a:ext cx="1151797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8378" y="448019"/>
            <a:ext cx="3745229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rgbClr val="FAAF4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4998" y="1937921"/>
            <a:ext cx="17209770" cy="782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029382" y="10467316"/>
            <a:ext cx="34544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‹#›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250" y="1068030"/>
            <a:ext cx="9144000" cy="8775065"/>
            <a:chOff x="2177944" y="1068030"/>
            <a:chExt cx="8251190" cy="8775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9827" y="1068030"/>
              <a:ext cx="8209174" cy="82091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7944" y="2073235"/>
              <a:ext cx="8062581" cy="7769396"/>
            </a:xfrm>
            <a:prstGeom prst="rect">
              <a:avLst/>
            </a:prstGeom>
          </p:spPr>
        </p:pic>
      </p:grp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890250" y="3664310"/>
            <a:ext cx="837565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«Мечты сбываются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!!!»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Елена Михайловна Попова,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читель начальных классов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МБОУ СОШ №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г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.о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. Большой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Камень</a:t>
            </a:r>
            <a:endParaRPr kumimoji="0" lang="en-US" sz="3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aseline="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89147302900</a:t>
            </a:r>
            <a:endParaRPr lang="en-US" sz="2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popovalena2311@gmail.com</a:t>
            </a:r>
            <a:endParaRPr lang="ru-RU" sz="2400" baseline="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7650" y="1539875"/>
            <a:ext cx="17039590" cy="8356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17955" algn="just">
              <a:lnSpc>
                <a:spcPct val="126299"/>
              </a:lnSpc>
              <a:spcBef>
                <a:spcPts val="95"/>
              </a:spcBef>
            </a:pPr>
            <a:r>
              <a:rPr sz="3600" b="1" spc="-30" dirty="0">
                <a:latin typeface="Lucida Sans Unicode"/>
                <a:cs typeface="Lucida Sans Unicode"/>
              </a:rPr>
              <a:t>Перед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каждым</a:t>
            </a:r>
            <a:r>
              <a:rPr sz="3600" b="1" spc="-11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новым</a:t>
            </a:r>
            <a:r>
              <a:rPr sz="3600" b="1" spc="-11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месяцем</a:t>
            </a:r>
            <a:r>
              <a:rPr sz="3600" b="1" spc="-11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командам</a:t>
            </a:r>
            <a:r>
              <a:rPr sz="3600" b="1" spc="-110" dirty="0">
                <a:latin typeface="Lucida Sans Unicode"/>
                <a:cs typeface="Lucida Sans Unicode"/>
              </a:rPr>
              <a:t> </a:t>
            </a:r>
            <a:r>
              <a:rPr sz="3600" b="1" spc="-65" dirty="0">
                <a:latin typeface="Lucida Sans Unicode"/>
                <a:cs typeface="Lucida Sans Unicode"/>
              </a:rPr>
              <a:t>будут</a:t>
            </a:r>
            <a:r>
              <a:rPr sz="3600" b="1" spc="-11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зачитываться</a:t>
            </a:r>
            <a:r>
              <a:rPr sz="3600" b="1" spc="-110" dirty="0"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Lucida Sans Unicode"/>
                <a:cs typeface="Lucida Sans Unicode"/>
              </a:rPr>
              <a:t>текущие</a:t>
            </a:r>
            <a:r>
              <a:rPr sz="3600" b="1" spc="-11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Lucida Sans Unicode"/>
                <a:cs typeface="Lucida Sans Unicode"/>
              </a:rPr>
              <a:t>события</a:t>
            </a:r>
            <a:r>
              <a:rPr sz="3600" b="1" spc="-10" dirty="0">
                <a:latin typeface="Bahnschrift"/>
                <a:cs typeface="Bahnschrift"/>
              </a:rPr>
              <a:t>, </a:t>
            </a:r>
            <a:r>
              <a:rPr sz="3600" b="1" spc="-30" dirty="0">
                <a:latin typeface="Lucida Sans Unicode"/>
                <a:cs typeface="Lucida Sans Unicode"/>
              </a:rPr>
              <a:t>которые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spc="-75" dirty="0">
                <a:latin typeface="Lucida Sans Unicode"/>
                <a:cs typeface="Lucida Sans Unicode"/>
              </a:rPr>
              <a:t>происходят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или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spc="-55" dirty="0">
                <a:latin typeface="Lucida Sans Unicode"/>
                <a:cs typeface="Lucida Sans Unicode"/>
              </a:rPr>
              <a:t>произойдут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spc="80" dirty="0">
                <a:latin typeface="Lucida Sans Unicode"/>
                <a:cs typeface="Lucida Sans Unicode"/>
              </a:rPr>
              <a:t>в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ближайшее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время</a:t>
            </a:r>
            <a:r>
              <a:rPr sz="3600" b="1" spc="-110" dirty="0">
                <a:latin typeface="Lucida Sans Unicode"/>
                <a:cs typeface="Lucida Sans Unicode"/>
              </a:rPr>
              <a:t> </a:t>
            </a:r>
            <a:r>
              <a:rPr sz="3600" b="1" spc="80" dirty="0">
                <a:latin typeface="Lucida Sans Unicode"/>
                <a:cs typeface="Lucida Sans Unicode"/>
              </a:rPr>
              <a:t>в</a:t>
            </a:r>
            <a:r>
              <a:rPr sz="3600" b="1" spc="-114" dirty="0">
                <a:latin typeface="Lucida Sans Unicode"/>
                <a:cs typeface="Lucida Sans Unicode"/>
              </a:rPr>
              <a:t> </a:t>
            </a:r>
            <a:r>
              <a:rPr sz="3600" b="1" spc="-10" dirty="0">
                <a:latin typeface="Lucida Sans Unicode"/>
                <a:cs typeface="Lucida Sans Unicode"/>
              </a:rPr>
              <a:t>семье</a:t>
            </a:r>
            <a:r>
              <a:rPr sz="3600" b="1" spc="-10" dirty="0">
                <a:latin typeface="Bahnschrift"/>
                <a:cs typeface="Bahnschrift"/>
              </a:rPr>
              <a:t>.</a:t>
            </a:r>
            <a:endParaRPr sz="3600" b="1">
              <a:latin typeface="Bahnschrift"/>
              <a:cs typeface="Bahnschrift"/>
            </a:endParaRPr>
          </a:p>
          <a:p>
            <a:pPr algn="just">
              <a:lnSpc>
                <a:spcPct val="100000"/>
              </a:lnSpc>
              <a:spcBef>
                <a:spcPts val="975"/>
              </a:spcBef>
            </a:pPr>
            <a:endParaRPr sz="3600" b="1">
              <a:latin typeface="Bahnschrift"/>
              <a:cs typeface="Bahnschrift"/>
            </a:endParaRPr>
          </a:p>
          <a:p>
            <a:pPr marL="12700" marR="303530" algn="just">
              <a:lnSpc>
                <a:spcPct val="126299"/>
              </a:lnSpc>
              <a:spcBef>
                <a:spcPts val="5"/>
              </a:spcBef>
            </a:pP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Задача</a:t>
            </a:r>
            <a:r>
              <a:rPr sz="3600" b="1" spc="-17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команды</a:t>
            </a:r>
            <a:r>
              <a:rPr sz="3600" b="1" spc="-17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395" dirty="0">
                <a:solidFill>
                  <a:srgbClr val="002060"/>
                </a:solidFill>
                <a:latin typeface="Bahnschrift"/>
                <a:cs typeface="Bahnschrift"/>
              </a:rPr>
              <a:t>—</a:t>
            </a:r>
            <a:r>
              <a:rPr sz="3600" b="1" spc="275" dirty="0">
                <a:solidFill>
                  <a:srgbClr val="002060"/>
                </a:solidFill>
                <a:latin typeface="Bahnschrift"/>
                <a:cs typeface="Bahnschrift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понять</a:t>
            </a:r>
            <a:r>
              <a:rPr sz="3600" b="1" dirty="0">
                <a:solidFill>
                  <a:srgbClr val="002060"/>
                </a:solidFill>
                <a:latin typeface="Bahnschrift"/>
                <a:cs typeface="Bahnschrift"/>
              </a:rPr>
              <a:t>,</a:t>
            </a:r>
            <a:r>
              <a:rPr sz="3600" b="1" spc="270" dirty="0">
                <a:solidFill>
                  <a:srgbClr val="002060"/>
                </a:solidFill>
                <a:latin typeface="Bahnschrift"/>
                <a:cs typeface="Bahnschrift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как</a:t>
            </a:r>
            <a:r>
              <a:rPr sz="3600" b="1" spc="-17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нужно</a:t>
            </a:r>
            <a:r>
              <a:rPr sz="3600" b="1" spc="-17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35" dirty="0">
                <a:solidFill>
                  <a:srgbClr val="002060"/>
                </a:solidFill>
                <a:latin typeface="Lucida Sans Unicode"/>
                <a:cs typeface="Lucida Sans Unicode"/>
              </a:rPr>
              <a:t>распределить</a:t>
            </a:r>
            <a:r>
              <a:rPr sz="3600" b="1" spc="-17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семейный</a:t>
            </a:r>
            <a:r>
              <a:rPr sz="3600" b="1" spc="-17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бюджет</a:t>
            </a:r>
            <a:r>
              <a:rPr sz="3600" b="1" spc="-17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на</a:t>
            </a:r>
            <a:r>
              <a:rPr sz="3600" b="1" spc="-17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следующий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месяц</a:t>
            </a:r>
            <a:r>
              <a:rPr sz="3600" b="1" dirty="0">
                <a:solidFill>
                  <a:srgbClr val="002060"/>
                </a:solidFill>
                <a:latin typeface="Bahnschrift"/>
                <a:cs typeface="Bahnschrift"/>
              </a:rPr>
              <a:t>,</a:t>
            </a:r>
            <a:r>
              <a:rPr sz="3600" b="1" spc="290" dirty="0">
                <a:solidFill>
                  <a:srgbClr val="002060"/>
                </a:solidFill>
                <a:latin typeface="Bahnschrift"/>
                <a:cs typeface="Bahnschrift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чтобы</a:t>
            </a:r>
            <a:r>
              <a:rPr sz="3600" b="1" spc="-1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семья</a:t>
            </a:r>
            <a:r>
              <a:rPr sz="3600" b="1" spc="-15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без</a:t>
            </a:r>
            <a:r>
              <a:rPr sz="3600" b="1" spc="-1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проблем</a:t>
            </a:r>
            <a:r>
              <a:rPr sz="3600" b="1" spc="-15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95" dirty="0">
                <a:solidFill>
                  <a:srgbClr val="002060"/>
                </a:solidFill>
                <a:latin typeface="Lucida Sans Unicode"/>
                <a:cs typeface="Lucida Sans Unicode"/>
              </a:rPr>
              <a:t>его</a:t>
            </a:r>
            <a:r>
              <a:rPr sz="3600" b="1" spc="-1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прожила</a:t>
            </a:r>
            <a:r>
              <a:rPr sz="3600" b="1" spc="-1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2060"/>
                </a:solidFill>
                <a:latin typeface="Lucida Sans Unicode"/>
                <a:cs typeface="Lucida Sans Unicode"/>
              </a:rPr>
              <a:t>и</a:t>
            </a:r>
            <a:r>
              <a:rPr sz="3600" b="1" spc="-155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осталась</a:t>
            </a:r>
            <a:r>
              <a:rPr sz="3600" b="1" spc="-150" dirty="0">
                <a:solidFill>
                  <a:srgbClr val="002060"/>
                </a:solidFill>
                <a:latin typeface="Lucida Sans Unicode"/>
                <a:cs typeface="Lucida Sans Unicode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Lucida Sans Unicode"/>
                <a:cs typeface="Lucida Sans Unicode"/>
              </a:rPr>
              <a:t>счастлива</a:t>
            </a:r>
            <a:r>
              <a:rPr sz="3600" b="1" spc="-10" dirty="0">
                <a:solidFill>
                  <a:srgbClr val="002060"/>
                </a:solidFill>
                <a:latin typeface="Bahnschrift"/>
                <a:cs typeface="Bahnschrift"/>
              </a:rPr>
              <a:t>.</a:t>
            </a:r>
            <a:endParaRPr sz="3600" b="1">
              <a:solidFill>
                <a:srgbClr val="002060"/>
              </a:solidFill>
              <a:latin typeface="Bahnschrift"/>
              <a:cs typeface="Bahnschrift"/>
            </a:endParaRPr>
          </a:p>
          <a:p>
            <a:pPr algn="just">
              <a:lnSpc>
                <a:spcPct val="100000"/>
              </a:lnSpc>
              <a:spcBef>
                <a:spcPts val="975"/>
              </a:spcBef>
            </a:pPr>
            <a:endParaRPr sz="3600" b="1">
              <a:latin typeface="Bahnschrift"/>
              <a:cs typeface="Bahnschrift"/>
            </a:endParaRPr>
          </a:p>
          <a:p>
            <a:pPr marL="12700" marR="5080" algn="just">
              <a:lnSpc>
                <a:spcPct val="126299"/>
              </a:lnSpc>
              <a:spcBef>
                <a:spcPts val="5"/>
              </a:spcBef>
            </a:pPr>
            <a:r>
              <a:rPr sz="3600" b="1" dirty="0">
                <a:latin typeface="Lucida Sans Unicode"/>
                <a:cs typeface="Lucida Sans Unicode"/>
              </a:rPr>
              <a:t>Опираться</a:t>
            </a:r>
            <a:r>
              <a:rPr sz="3600" b="1" spc="-160" dirty="0">
                <a:latin typeface="Lucida Sans Unicode"/>
                <a:cs typeface="Lucida Sans Unicode"/>
              </a:rPr>
              <a:t> </a:t>
            </a:r>
            <a:r>
              <a:rPr sz="3600" b="1" spc="-50" dirty="0">
                <a:latin typeface="Lucida Sans Unicode"/>
                <a:cs typeface="Lucida Sans Unicode"/>
              </a:rPr>
              <a:t>при</a:t>
            </a:r>
            <a:r>
              <a:rPr sz="3600" b="1" spc="-16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принятии</a:t>
            </a:r>
            <a:r>
              <a:rPr sz="3600" b="1" spc="-155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решения</a:t>
            </a:r>
            <a:r>
              <a:rPr sz="3600" b="1" spc="-16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о</a:t>
            </a:r>
            <a:r>
              <a:rPr sz="3600" b="1" spc="-155" dirty="0">
                <a:latin typeface="Lucida Sans Unicode"/>
                <a:cs typeface="Lucida Sans Unicode"/>
              </a:rPr>
              <a:t> </a:t>
            </a:r>
            <a:r>
              <a:rPr sz="3600" b="1" spc="-40" dirty="0">
                <a:latin typeface="Lucida Sans Unicode"/>
                <a:cs typeface="Lucida Sans Unicode"/>
              </a:rPr>
              <a:t>распределении</a:t>
            </a:r>
            <a:r>
              <a:rPr sz="3600" b="1" spc="-160" dirty="0">
                <a:latin typeface="Lucida Sans Unicode"/>
                <a:cs typeface="Lucida Sans Unicode"/>
              </a:rPr>
              <a:t> </a:t>
            </a:r>
            <a:r>
              <a:rPr sz="3600" b="1" spc="-25" dirty="0">
                <a:latin typeface="Lucida Sans Unicode"/>
                <a:cs typeface="Lucida Sans Unicode"/>
              </a:rPr>
              <a:t>стоит</a:t>
            </a:r>
            <a:r>
              <a:rPr sz="3600" b="1" spc="-155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на</a:t>
            </a:r>
            <a:r>
              <a:rPr sz="3600" b="1" spc="-160" dirty="0">
                <a:latin typeface="Lucida Sans Unicode"/>
                <a:cs typeface="Lucida Sans Unicode"/>
              </a:rPr>
              <a:t> </a:t>
            </a:r>
            <a:r>
              <a:rPr sz="3600" b="1" spc="-20" dirty="0">
                <a:latin typeface="Lucida Sans Unicode"/>
                <a:cs typeface="Lucida Sans Unicode"/>
              </a:rPr>
              <a:t>нормальные</a:t>
            </a:r>
            <a:r>
              <a:rPr sz="3600" b="1" spc="-155" dirty="0">
                <a:latin typeface="Lucida Sans Unicode"/>
                <a:cs typeface="Lucida Sans Unicode"/>
              </a:rPr>
              <a:t> </a:t>
            </a:r>
            <a:r>
              <a:rPr sz="3600" b="1" spc="-10" dirty="0">
                <a:latin typeface="Lucida Sans Unicode"/>
                <a:cs typeface="Lucida Sans Unicode"/>
              </a:rPr>
              <a:t>расходы</a:t>
            </a:r>
            <a:r>
              <a:rPr sz="3600" b="1" spc="-10" dirty="0">
                <a:latin typeface="Bahnschrift"/>
                <a:cs typeface="Bahnschrift"/>
              </a:rPr>
              <a:t>, </a:t>
            </a:r>
            <a:r>
              <a:rPr sz="3600" b="1" spc="-30" dirty="0">
                <a:latin typeface="Lucida Sans Unicode"/>
                <a:cs typeface="Lucida Sans Unicode"/>
              </a:rPr>
              <a:t>которые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семья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spc="-10" dirty="0">
                <a:latin typeface="Lucida Sans Unicode"/>
                <a:cs typeface="Lucida Sans Unicode"/>
              </a:rPr>
              <a:t>несла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spc="80" dirty="0">
                <a:latin typeface="Lucida Sans Unicode"/>
                <a:cs typeface="Lucida Sans Unicode"/>
              </a:rPr>
              <a:t>в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июне</a:t>
            </a:r>
            <a:r>
              <a:rPr sz="3600" b="1" dirty="0">
                <a:latin typeface="Bahnschrift"/>
                <a:cs typeface="Bahnschrift"/>
              </a:rPr>
              <a:t>.</a:t>
            </a:r>
            <a:r>
              <a:rPr sz="3600" b="1" spc="305" dirty="0">
                <a:latin typeface="Bahnschrift"/>
                <a:cs typeface="Bahnschrift"/>
              </a:rPr>
              <a:t> </a:t>
            </a:r>
            <a:r>
              <a:rPr sz="3600" b="1" spc="-10" dirty="0">
                <a:latin typeface="Lucida Sans Unicode"/>
                <a:cs typeface="Lucida Sans Unicode"/>
              </a:rPr>
              <a:t>Однако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spc="-35" dirty="0">
                <a:latin typeface="Lucida Sans Unicode"/>
                <a:cs typeface="Lucida Sans Unicode"/>
              </a:rPr>
              <a:t>некоторые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события</a:t>
            </a:r>
            <a:r>
              <a:rPr sz="3600" b="1" spc="-1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3600" b="1" spc="-25" dirty="0">
                <a:latin typeface="Lucida Sans Unicode"/>
                <a:cs typeface="Lucida Sans Unicode"/>
              </a:rPr>
              <a:t>могут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повлиять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на</a:t>
            </a:r>
            <a:r>
              <a:rPr sz="3600" b="1" spc="-140" dirty="0">
                <a:latin typeface="Lucida Sans Unicode"/>
                <a:cs typeface="Lucida Sans Unicode"/>
              </a:rPr>
              <a:t> </a:t>
            </a:r>
            <a:r>
              <a:rPr sz="3600" b="1" spc="-10" dirty="0">
                <a:latin typeface="Lucida Sans Unicode"/>
                <a:cs typeface="Lucida Sans Unicode"/>
              </a:rPr>
              <a:t>изменения </a:t>
            </a:r>
            <a:r>
              <a:rPr sz="3600" b="1" spc="-80" dirty="0">
                <a:latin typeface="Lucida Sans Unicode"/>
                <a:cs typeface="Lucida Sans Unicode"/>
              </a:rPr>
              <a:t>расходов</a:t>
            </a:r>
            <a:r>
              <a:rPr sz="3600" b="1" spc="-165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на</a:t>
            </a:r>
            <a:r>
              <a:rPr sz="3600" b="1" spc="-225" dirty="0">
                <a:latin typeface="Lucida Sans Unicode"/>
                <a:cs typeface="Lucida Sans Unicode"/>
              </a:rPr>
              <a:t> </a:t>
            </a:r>
            <a:r>
              <a:rPr sz="3600" b="1" spc="-35" dirty="0">
                <a:latin typeface="Lucida Sans Unicode"/>
                <a:cs typeface="Lucida Sans Unicode"/>
              </a:rPr>
              <a:t>категорию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не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spc="-20" dirty="0">
                <a:latin typeface="Lucida Sans Unicode"/>
                <a:cs typeface="Lucida Sans Unicode"/>
              </a:rPr>
              <a:t>только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spc="80" dirty="0">
                <a:latin typeface="Lucida Sans Unicode"/>
                <a:cs typeface="Lucida Sans Unicode"/>
              </a:rPr>
              <a:t>в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следующем</a:t>
            </a:r>
            <a:r>
              <a:rPr sz="3600" b="1" dirty="0">
                <a:latin typeface="Bahnschrift"/>
                <a:cs typeface="Bahnschrift"/>
              </a:rPr>
              <a:t>,</a:t>
            </a:r>
            <a:r>
              <a:rPr sz="3600" b="1" spc="254" dirty="0">
                <a:latin typeface="Bahnschrift"/>
                <a:cs typeface="Bahnschrift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но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dirty="0">
                <a:latin typeface="Lucida Sans Unicode"/>
                <a:cs typeface="Lucida Sans Unicode"/>
              </a:rPr>
              <a:t>и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spc="80" dirty="0">
                <a:latin typeface="Lucida Sans Unicode"/>
                <a:cs typeface="Lucida Sans Unicode"/>
              </a:rPr>
              <a:t>в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spc="-40" dirty="0">
                <a:latin typeface="Lucida Sans Unicode"/>
                <a:cs typeface="Lucida Sans Unicode"/>
              </a:rPr>
              <a:t>дальнейших</a:t>
            </a:r>
            <a:r>
              <a:rPr sz="3600" b="1" spc="-195" dirty="0">
                <a:latin typeface="Lucida Sans Unicode"/>
                <a:cs typeface="Lucida Sans Unicode"/>
              </a:rPr>
              <a:t> </a:t>
            </a:r>
            <a:r>
              <a:rPr sz="3600" b="1" spc="-35">
                <a:latin typeface="Lucida Sans Unicode"/>
                <a:cs typeface="Lucida Sans Unicode"/>
              </a:rPr>
              <a:t>месяцах</a:t>
            </a:r>
            <a:r>
              <a:rPr sz="3600" b="1" spc="-195">
                <a:latin typeface="Lucida Sans Unicode"/>
                <a:cs typeface="Lucida Sans Unicode"/>
              </a:rPr>
              <a:t> </a:t>
            </a:r>
            <a:r>
              <a:rPr sz="3600" b="1" spc="345" smtClean="0">
                <a:latin typeface="Bahnschrift"/>
                <a:cs typeface="Bahnschrift"/>
              </a:rPr>
              <a:t>—</a:t>
            </a:r>
            <a:r>
              <a:rPr sz="3600" b="1" spc="-75" smtClean="0">
                <a:latin typeface="Lucida Sans Unicode"/>
                <a:cs typeface="Lucida Sans Unicode"/>
              </a:rPr>
              <a:t>будьте</a:t>
            </a:r>
            <a:r>
              <a:rPr sz="3600" b="1" spc="-150" smtClean="0">
                <a:latin typeface="Lucida Sans Unicode"/>
                <a:cs typeface="Lucida Sans Unicode"/>
              </a:rPr>
              <a:t> </a:t>
            </a:r>
            <a:r>
              <a:rPr sz="3600" b="1" spc="-10" dirty="0">
                <a:latin typeface="Lucida Sans Unicode"/>
                <a:cs typeface="Lucida Sans Unicode"/>
              </a:rPr>
              <a:t>внимательны</a:t>
            </a:r>
            <a:r>
              <a:rPr sz="3600" b="1" spc="-10" dirty="0">
                <a:latin typeface="Bahnschrift"/>
                <a:cs typeface="Bahnschrift"/>
              </a:rPr>
              <a:t>.</a:t>
            </a:r>
            <a:endParaRPr sz="3600" b="1">
              <a:latin typeface="Bahnschrift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1850" y="16160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1850" y="43592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850" y="71786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83830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b="1" spc="-35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5400" b="1" spc="-125" dirty="0">
                <a:solidFill>
                  <a:srgbClr val="C00000"/>
                </a:solidFill>
                <a:latin typeface="Arial Black" pitchFamily="34" charset="0"/>
              </a:rPr>
              <a:t>игры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10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850" y="1920875"/>
            <a:ext cx="17764913" cy="1563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4000" b="1" dirty="0">
                <a:latin typeface="Lucida Sans Unicode"/>
                <a:cs typeface="Lucida Sans Unicode"/>
              </a:rPr>
              <a:t>После</a:t>
            </a:r>
            <a:r>
              <a:rPr sz="4000" b="1" spc="-160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принятия</a:t>
            </a:r>
            <a:r>
              <a:rPr sz="4000" b="1" spc="-160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решения</a:t>
            </a:r>
            <a:r>
              <a:rPr sz="4000" b="1" dirty="0">
                <a:latin typeface="Microsoft Sans Serif"/>
                <a:cs typeface="Microsoft Sans Serif"/>
              </a:rPr>
              <a:t>,</a:t>
            </a:r>
            <a:r>
              <a:rPr sz="4000" b="1" spc="-5" dirty="0">
                <a:latin typeface="Microsoft Sans Serif"/>
                <a:cs typeface="Microsoft Sans Serif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на</a:t>
            </a:r>
            <a:r>
              <a:rPr sz="4000" b="1" spc="-160" dirty="0">
                <a:latin typeface="Lucida Sans Unicode"/>
                <a:cs typeface="Lucida Sans Unicode"/>
              </a:rPr>
              <a:t> </a:t>
            </a:r>
            <a:r>
              <a:rPr sz="4000" b="1" spc="-30" dirty="0">
                <a:latin typeface="Lucida Sans Unicode"/>
                <a:cs typeface="Lucida Sans Unicode"/>
              </a:rPr>
              <a:t>слайде</a:t>
            </a:r>
            <a:r>
              <a:rPr sz="4000" b="1" spc="-155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появляются</a:t>
            </a:r>
            <a:r>
              <a:rPr sz="4000" b="1" spc="-160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оптимальные</a:t>
            </a:r>
            <a:r>
              <a:rPr sz="4000" b="1" spc="-160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для</a:t>
            </a:r>
            <a:r>
              <a:rPr sz="4000" b="1" spc="-160" dirty="0">
                <a:latin typeface="Lucida Sans Unicode"/>
                <a:cs typeface="Lucida Sans Unicode"/>
              </a:rPr>
              <a:t> </a:t>
            </a:r>
            <a:r>
              <a:rPr sz="4000" b="1" spc="-70" dirty="0">
                <a:latin typeface="Lucida Sans Unicode"/>
                <a:cs typeface="Lucida Sans Unicode"/>
              </a:rPr>
              <a:t>этого</a:t>
            </a:r>
            <a:r>
              <a:rPr sz="4000" b="1" spc="-155" dirty="0">
                <a:latin typeface="Lucida Sans Unicode"/>
                <a:cs typeface="Lucida Sans Unicode"/>
              </a:rPr>
              <a:t> </a:t>
            </a:r>
            <a:r>
              <a:rPr sz="4000" b="1" spc="-10" dirty="0">
                <a:latin typeface="Lucida Sans Unicode"/>
                <a:cs typeface="Lucida Sans Unicode"/>
              </a:rPr>
              <a:t>месяца </a:t>
            </a:r>
            <a:r>
              <a:rPr sz="4000" b="1" spc="-105" dirty="0">
                <a:solidFill>
                  <a:srgbClr val="00B050"/>
                </a:solidFill>
                <a:latin typeface="Lucida Sans Unicode"/>
                <a:cs typeface="Lucida Sans Unicode"/>
              </a:rPr>
              <a:t>расходы</a:t>
            </a:r>
            <a:r>
              <a:rPr sz="4000" b="1" spc="-160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на</a:t>
            </a:r>
            <a:r>
              <a:rPr sz="4000" b="1" spc="-155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каждую</a:t>
            </a:r>
            <a:r>
              <a:rPr sz="4000" b="1" spc="-155" dirty="0">
                <a:latin typeface="Lucida Sans Unicode"/>
                <a:cs typeface="Lucida Sans Unicode"/>
              </a:rPr>
              <a:t> </a:t>
            </a:r>
            <a:r>
              <a:rPr sz="4000" b="1" spc="-10" dirty="0">
                <a:latin typeface="Lucida Sans Unicode"/>
                <a:cs typeface="Lucida Sans Unicode"/>
              </a:rPr>
              <a:t>категорию</a:t>
            </a:r>
            <a:r>
              <a:rPr sz="4000" b="1" spc="-10" dirty="0">
                <a:latin typeface="Microsoft Sans Serif"/>
                <a:cs typeface="Microsoft Sans Serif"/>
              </a:rPr>
              <a:t>.</a:t>
            </a:r>
            <a:endParaRPr sz="4000" b="1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0050" y="5349875"/>
            <a:ext cx="7682865" cy="3618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299"/>
              </a:lnSpc>
              <a:spcBef>
                <a:spcPts val="95"/>
              </a:spcBef>
            </a:pPr>
            <a:r>
              <a:rPr sz="3100" spc="195" dirty="0">
                <a:latin typeface="Arial Black" pitchFamily="34" charset="0"/>
                <a:cs typeface="Lucida Sans Unicode"/>
              </a:rPr>
              <a:t>В</a:t>
            </a:r>
            <a:r>
              <a:rPr sz="3100" spc="-200" dirty="0">
                <a:latin typeface="Arial Black" pitchFamily="34" charset="0"/>
                <a:cs typeface="Lucida Sans Unicode"/>
              </a:rPr>
              <a:t> </a:t>
            </a:r>
            <a:r>
              <a:rPr sz="3100" dirty="0">
                <a:latin typeface="Arial Black" pitchFamily="34" charset="0"/>
                <a:cs typeface="Lucida Sans Unicode"/>
              </a:rPr>
              <a:t>случае</a:t>
            </a:r>
            <a:r>
              <a:rPr sz="3100" dirty="0">
                <a:latin typeface="Arial Black" pitchFamily="34" charset="0"/>
                <a:cs typeface="Microsoft Sans Serif"/>
              </a:rPr>
              <a:t>,</a:t>
            </a:r>
            <a:r>
              <a:rPr sz="3100" spc="-40" dirty="0">
                <a:latin typeface="Arial Black" pitchFamily="34" charset="0"/>
                <a:cs typeface="Microsoft Sans Serif"/>
              </a:rPr>
              <a:t> </a:t>
            </a:r>
            <a:r>
              <a:rPr sz="3100" dirty="0">
                <a:latin typeface="Arial Black" pitchFamily="34" charset="0"/>
                <a:cs typeface="Lucida Sans Unicode"/>
              </a:rPr>
              <a:t>если</a:t>
            </a:r>
            <a:r>
              <a:rPr sz="3100" spc="-200" dirty="0">
                <a:latin typeface="Arial Black" pitchFamily="34" charset="0"/>
                <a:cs typeface="Lucida Sans Unicode"/>
              </a:rPr>
              <a:t> </a:t>
            </a:r>
            <a:r>
              <a:rPr sz="3100" dirty="0">
                <a:latin typeface="Arial Black" pitchFamily="34" charset="0"/>
                <a:cs typeface="Lucida Sans Unicode"/>
              </a:rPr>
              <a:t>у</a:t>
            </a:r>
            <a:r>
              <a:rPr sz="3100" spc="-195" dirty="0">
                <a:latin typeface="Arial Black" pitchFamily="34" charset="0"/>
                <a:cs typeface="Lucida Sans Unicode"/>
              </a:rPr>
              <a:t> </a:t>
            </a:r>
            <a:r>
              <a:rPr sz="3100" dirty="0">
                <a:latin typeface="Arial Black" pitchFamily="34" charset="0"/>
                <a:cs typeface="Lucida Sans Unicode"/>
              </a:rPr>
              <a:t>семьи</a:t>
            </a:r>
            <a:r>
              <a:rPr sz="3100" spc="-195" dirty="0">
                <a:latin typeface="Arial Black" pitchFamily="34" charset="0"/>
                <a:cs typeface="Lucida Sans Unicode"/>
              </a:rPr>
              <a:t> </a:t>
            </a:r>
            <a:r>
              <a:rPr sz="3100" spc="80" dirty="0">
                <a:latin typeface="Arial Black" pitchFamily="34" charset="0"/>
                <a:cs typeface="Lucida Sans Unicode"/>
              </a:rPr>
              <a:t>в</a:t>
            </a:r>
            <a:r>
              <a:rPr sz="3100" spc="-200" dirty="0">
                <a:latin typeface="Arial Black" pitchFamily="34" charset="0"/>
                <a:cs typeface="Lucida Sans Unicode"/>
              </a:rPr>
              <a:t> </a:t>
            </a:r>
            <a:r>
              <a:rPr sz="3100" spc="-10" dirty="0">
                <a:latin typeface="Arial Black" pitchFamily="34" charset="0"/>
                <a:cs typeface="Lucida Sans Unicode"/>
              </a:rPr>
              <a:t>начале </a:t>
            </a:r>
            <a:r>
              <a:rPr sz="3100" dirty="0">
                <a:latin typeface="Arial Black" pitchFamily="34" charset="0"/>
                <a:cs typeface="Lucida Sans Unicode"/>
              </a:rPr>
              <a:t>месяца</a:t>
            </a:r>
            <a:r>
              <a:rPr sz="3100" spc="-160" dirty="0">
                <a:latin typeface="Arial Black" pitchFamily="34" charset="0"/>
                <a:cs typeface="Lucida Sans Unicode"/>
              </a:rPr>
              <a:t> </a:t>
            </a:r>
            <a:r>
              <a:rPr sz="3100" spc="-2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получилось</a:t>
            </a:r>
            <a:r>
              <a:rPr sz="3100" spc="-15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10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заложить</a:t>
            </a:r>
            <a:r>
              <a:rPr sz="3100" spc="-15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100" dirty="0">
                <a:latin typeface="Arial Black" pitchFamily="34" charset="0"/>
                <a:cs typeface="Lucida Sans Unicode"/>
              </a:rPr>
              <a:t>на</a:t>
            </a:r>
            <a:r>
              <a:rPr sz="3100" spc="-155" dirty="0">
                <a:latin typeface="Arial Black" pitchFamily="34" charset="0"/>
                <a:cs typeface="Lucida Sans Unicode"/>
              </a:rPr>
              <a:t> </a:t>
            </a:r>
            <a:r>
              <a:rPr sz="3100" spc="-25" dirty="0">
                <a:latin typeface="Arial Black" pitchFamily="34" charset="0"/>
                <a:cs typeface="Lucida Sans Unicode"/>
              </a:rPr>
              <a:t>ту </a:t>
            </a:r>
            <a:r>
              <a:rPr sz="3100" dirty="0">
                <a:latin typeface="Arial Black" pitchFamily="34" charset="0"/>
                <a:cs typeface="Lucida Sans Unicode"/>
              </a:rPr>
              <a:t>или</a:t>
            </a:r>
            <a:r>
              <a:rPr sz="3100" spc="-155" dirty="0">
                <a:latin typeface="Arial Black" pitchFamily="34" charset="0"/>
                <a:cs typeface="Lucida Sans Unicode"/>
              </a:rPr>
              <a:t> </a:t>
            </a:r>
            <a:r>
              <a:rPr sz="3100" dirty="0">
                <a:latin typeface="Arial Black" pitchFamily="34" charset="0"/>
                <a:cs typeface="Lucida Sans Unicode"/>
              </a:rPr>
              <a:t>иную</a:t>
            </a:r>
            <a:r>
              <a:rPr sz="3100" spc="-150" dirty="0">
                <a:latin typeface="Arial Black" pitchFamily="34" charset="0"/>
                <a:cs typeface="Lucida Sans Unicode"/>
              </a:rPr>
              <a:t> </a:t>
            </a:r>
            <a:r>
              <a:rPr sz="3100" spc="-35" dirty="0">
                <a:latin typeface="Arial Black" pitchFamily="34" charset="0"/>
                <a:cs typeface="Lucida Sans Unicode"/>
              </a:rPr>
              <a:t>категорию</a:t>
            </a:r>
            <a:r>
              <a:rPr sz="3100" spc="-150" dirty="0">
                <a:latin typeface="Arial Black" pitchFamily="34" charset="0"/>
                <a:cs typeface="Lucida Sans Unicode"/>
              </a:rPr>
              <a:t> </a:t>
            </a:r>
            <a:r>
              <a:rPr sz="3100" spc="-10" dirty="0">
                <a:latin typeface="Arial Black" pitchFamily="34" charset="0"/>
                <a:cs typeface="Lucida Sans Unicode"/>
              </a:rPr>
              <a:t>расходов </a:t>
            </a:r>
            <a:r>
              <a:rPr sz="3100" spc="-40" dirty="0">
                <a:latin typeface="Arial Black" pitchFamily="34" charset="0"/>
                <a:cs typeface="Lucida Sans Unicode"/>
              </a:rPr>
              <a:t>необходимый</a:t>
            </a:r>
            <a:r>
              <a:rPr sz="3100" spc="-75" dirty="0">
                <a:latin typeface="Arial Black" pitchFamily="34" charset="0"/>
                <a:cs typeface="Lucida Sans Unicode"/>
              </a:rPr>
              <a:t> </a:t>
            </a:r>
            <a:r>
              <a:rPr sz="3100" dirty="0">
                <a:latin typeface="Arial Black" pitchFamily="34" charset="0"/>
                <a:cs typeface="Lucida Sans Unicode"/>
              </a:rPr>
              <a:t>минимум</a:t>
            </a:r>
            <a:r>
              <a:rPr sz="3100" spc="-70" dirty="0">
                <a:latin typeface="Arial Black" pitchFamily="34" charset="0"/>
                <a:cs typeface="Lucida Sans Unicode"/>
              </a:rPr>
              <a:t> </a:t>
            </a:r>
            <a:r>
              <a:rPr sz="3100" spc="-50" dirty="0">
                <a:latin typeface="Arial Black" pitchFamily="34" charset="0"/>
                <a:cs typeface="Lucida Sans Unicode"/>
              </a:rPr>
              <a:t>средств</a:t>
            </a:r>
            <a:r>
              <a:rPr sz="3100" spc="-75" dirty="0">
                <a:latin typeface="Arial Black" pitchFamily="34" charset="0"/>
                <a:cs typeface="Lucida Sans Unicode"/>
              </a:rPr>
              <a:t> </a:t>
            </a:r>
            <a:r>
              <a:rPr sz="3100" spc="1180" dirty="0">
                <a:latin typeface="Arial Black" pitchFamily="34" charset="0"/>
                <a:cs typeface="Microsoft Sans Serif"/>
              </a:rPr>
              <a:t>— </a:t>
            </a:r>
            <a:r>
              <a:rPr sz="3100" dirty="0">
                <a:latin typeface="Arial Black" pitchFamily="34" charset="0"/>
                <a:cs typeface="Lucida Sans Unicode"/>
              </a:rPr>
              <a:t>она</a:t>
            </a:r>
            <a:r>
              <a:rPr sz="3100" spc="-215" dirty="0">
                <a:latin typeface="Arial Black" pitchFamily="34" charset="0"/>
                <a:cs typeface="Lucida Sans Unicode"/>
              </a:rPr>
              <a:t> </a:t>
            </a:r>
            <a:r>
              <a:rPr sz="3100">
                <a:latin typeface="Arial Black" pitchFamily="34" charset="0"/>
                <a:cs typeface="Lucida Sans Unicode"/>
              </a:rPr>
              <a:t>зарабатывает</a:t>
            </a:r>
            <a:r>
              <a:rPr sz="3100" spc="-190">
                <a:latin typeface="Arial Black" pitchFamily="34" charset="0"/>
                <a:cs typeface="Lucida Sans Unicode"/>
              </a:rPr>
              <a:t> </a:t>
            </a:r>
            <a:endParaRPr lang="ru-RU" sz="3100" spc="-190" dirty="0" smtClean="0">
              <a:latin typeface="Arial Black" pitchFamily="34" charset="0"/>
              <a:cs typeface="Lucida Sans Unicode"/>
            </a:endParaRPr>
          </a:p>
          <a:p>
            <a:pPr marL="12700" marR="5080" algn="ctr">
              <a:lnSpc>
                <a:spcPct val="126299"/>
              </a:lnSpc>
              <a:spcBef>
                <a:spcPts val="95"/>
              </a:spcBef>
            </a:pPr>
            <a:r>
              <a:rPr sz="3100" spc="-55" smtClean="0">
                <a:solidFill>
                  <a:srgbClr val="009444"/>
                </a:solidFill>
                <a:latin typeface="Arial Black" pitchFamily="34" charset="0"/>
                <a:cs typeface="Microsoft Sans Serif"/>
              </a:rPr>
              <a:t>10</a:t>
            </a:r>
            <a:r>
              <a:rPr sz="3100" spc="-110" smtClean="0">
                <a:solidFill>
                  <a:srgbClr val="009444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100" spc="100" dirty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очков</a:t>
            </a:r>
            <a:r>
              <a:rPr sz="3100" spc="-245" dirty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100" spc="85" dirty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счастья</a:t>
            </a:r>
            <a:r>
              <a:rPr sz="3100" spc="85" dirty="0">
                <a:solidFill>
                  <a:srgbClr val="009444"/>
                </a:solidFill>
                <a:latin typeface="Arial Black" pitchFamily="34" charset="0"/>
                <a:cs typeface="Microsoft Sans Serif"/>
              </a:rPr>
              <a:t>.</a:t>
            </a:r>
            <a:endParaRPr sz="3100">
              <a:latin typeface="Arial Black" pitchFamily="34" charset="0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8792" y="5281379"/>
            <a:ext cx="6734809" cy="4355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299"/>
              </a:lnSpc>
              <a:spcBef>
                <a:spcPts val="95"/>
              </a:spcBef>
            </a:pPr>
            <a:r>
              <a:rPr sz="3200" b="1" dirty="0">
                <a:latin typeface="Arial Black" pitchFamily="34" charset="0"/>
                <a:cs typeface="Lucida Sans Unicode"/>
              </a:rPr>
              <a:t>Если</a:t>
            </a:r>
            <a:r>
              <a:rPr sz="3200" b="1" spc="-40" dirty="0">
                <a:latin typeface="Arial Black" pitchFamily="34" charset="0"/>
                <a:cs typeface="Lucida Sans Unicode"/>
              </a:rPr>
              <a:t> </a:t>
            </a:r>
            <a:r>
              <a:rPr sz="3200" b="1" dirty="0">
                <a:latin typeface="Arial Black" pitchFamily="34" charset="0"/>
                <a:cs typeface="Lucida Sans Unicode"/>
              </a:rPr>
              <a:t>семья</a:t>
            </a:r>
            <a:r>
              <a:rPr sz="3200" b="1" spc="-40" dirty="0">
                <a:latin typeface="Arial Black" pitchFamily="34" charset="0"/>
                <a:cs typeface="Lucida Sans Unicode"/>
              </a:rPr>
              <a:t> 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заложила</a:t>
            </a:r>
            <a:r>
              <a:rPr sz="3200" b="1" spc="-40" dirty="0">
                <a:latin typeface="Arial Black" pitchFamily="34" charset="0"/>
                <a:cs typeface="Lucida Sans Unicode"/>
              </a:rPr>
              <a:t> </a:t>
            </a:r>
            <a:r>
              <a:rPr sz="3200" b="1" spc="-25" dirty="0">
                <a:latin typeface="Arial Black" pitchFamily="34" charset="0"/>
                <a:cs typeface="Lucida Sans Unicode"/>
              </a:rPr>
              <a:t>на </a:t>
            </a:r>
            <a:r>
              <a:rPr sz="3200" b="1" spc="-35" dirty="0">
                <a:latin typeface="Arial Black" pitchFamily="34" charset="0"/>
                <a:cs typeface="Lucida Sans Unicode"/>
              </a:rPr>
              <a:t>категорию</a:t>
            </a:r>
            <a:r>
              <a:rPr sz="3200" b="1" spc="-210" dirty="0">
                <a:latin typeface="Arial Black" pitchFamily="34" charset="0"/>
                <a:cs typeface="Lucida Sans Unicode"/>
              </a:rPr>
              <a:t> </a:t>
            </a:r>
            <a:r>
              <a:rPr sz="3200" b="1" spc="-80" dirty="0">
                <a:latin typeface="Arial Black" pitchFamily="34" charset="0"/>
                <a:cs typeface="Lucida Sans Unicode"/>
              </a:rPr>
              <a:t>расходов</a:t>
            </a:r>
            <a:r>
              <a:rPr sz="3200" b="1" spc="-165" dirty="0">
                <a:latin typeface="Arial Black" pitchFamily="34" charset="0"/>
                <a:cs typeface="Lucida Sans Unicode"/>
              </a:rPr>
              <a:t> 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меньше</a:t>
            </a:r>
            <a:r>
              <a:rPr sz="3200" b="1" dirty="0">
                <a:latin typeface="Arial Black" pitchFamily="34" charset="0"/>
                <a:cs typeface="Microsoft Sans Serif"/>
              </a:rPr>
              <a:t>,</a:t>
            </a:r>
            <a:r>
              <a:rPr sz="3200" b="1" spc="-110" dirty="0">
                <a:latin typeface="Arial Black" pitchFamily="34" charset="0"/>
                <a:cs typeface="Microsoft Sans Serif"/>
              </a:rPr>
              <a:t> </a:t>
            </a:r>
            <a:r>
              <a:rPr sz="3200" b="1" spc="-25" dirty="0">
                <a:latin typeface="Arial Black" pitchFamily="34" charset="0"/>
                <a:cs typeface="Lucida Sans Unicode"/>
              </a:rPr>
              <a:t>чем </a:t>
            </a:r>
            <a:r>
              <a:rPr sz="3200" b="1" dirty="0">
                <a:latin typeface="Arial Black" pitchFamily="34" charset="0"/>
                <a:cs typeface="Lucida Sans Unicode"/>
              </a:rPr>
              <a:t>было</a:t>
            </a:r>
            <a:r>
              <a:rPr sz="3200" b="1" spc="-180" dirty="0">
                <a:latin typeface="Arial Black" pitchFamily="34" charset="0"/>
                <a:cs typeface="Lucida Sans Unicode"/>
              </a:rPr>
              <a:t> </a:t>
            </a:r>
            <a:r>
              <a:rPr sz="3200" b="1" dirty="0">
                <a:latin typeface="Arial Black" pitchFamily="34" charset="0"/>
                <a:cs typeface="Lucida Sans Unicode"/>
              </a:rPr>
              <a:t>оптимально</a:t>
            </a:r>
            <a:r>
              <a:rPr sz="3200" b="1" spc="-180" dirty="0">
                <a:latin typeface="Arial Black" pitchFamily="34" charset="0"/>
                <a:cs typeface="Lucida Sans Unicode"/>
              </a:rPr>
              <a:t> </a:t>
            </a:r>
            <a:r>
              <a:rPr sz="3200" b="1" spc="1230" dirty="0">
                <a:latin typeface="Arial Black" pitchFamily="34" charset="0"/>
                <a:cs typeface="Microsoft Sans Serif"/>
              </a:rPr>
              <a:t>—</a:t>
            </a:r>
            <a:r>
              <a:rPr sz="3200" b="1" spc="-20" dirty="0">
                <a:latin typeface="Arial Black" pitchFamily="34" charset="0"/>
                <a:cs typeface="Microsoft Sans Serif"/>
              </a:rPr>
              <a:t> </a:t>
            </a:r>
            <a:r>
              <a:rPr sz="3200" b="1" dirty="0">
                <a:latin typeface="Arial Black" pitchFamily="34" charset="0"/>
                <a:cs typeface="Lucida Sans Unicode"/>
              </a:rPr>
              <a:t>она</a:t>
            </a:r>
            <a:r>
              <a:rPr sz="3200" b="1" spc="-180" dirty="0">
                <a:latin typeface="Arial Black" pitchFamily="34" charset="0"/>
                <a:cs typeface="Lucida Sans Unicode"/>
              </a:rPr>
              <a:t> </a:t>
            </a:r>
            <a:r>
              <a:rPr sz="3200" b="1" spc="55" dirty="0">
                <a:solidFill>
                  <a:srgbClr val="FA7341"/>
                </a:solidFill>
                <a:latin typeface="Arial Black" pitchFamily="34" charset="0"/>
                <a:cs typeface="Lucida Sans Unicode"/>
              </a:rPr>
              <a:t>теряет </a:t>
            </a:r>
            <a:r>
              <a:rPr sz="3200" b="1" spc="120" dirty="0">
                <a:solidFill>
                  <a:srgbClr val="FA7341"/>
                </a:solidFill>
                <a:latin typeface="Arial Black" pitchFamily="34" charset="0"/>
                <a:cs typeface="Lucida Sans Unicode"/>
              </a:rPr>
              <a:t>очки</a:t>
            </a:r>
            <a:r>
              <a:rPr sz="3200" b="1" spc="-245" dirty="0">
                <a:solidFill>
                  <a:srgbClr val="FA7341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b="1" spc="100" dirty="0">
                <a:solidFill>
                  <a:srgbClr val="FA7341"/>
                </a:solidFill>
                <a:latin typeface="Arial Black" pitchFamily="34" charset="0"/>
                <a:cs typeface="Lucida Sans Unicode"/>
              </a:rPr>
              <a:t>счастья</a:t>
            </a:r>
            <a:r>
              <a:rPr sz="3200" b="1" spc="100" dirty="0">
                <a:latin typeface="Arial Black" pitchFamily="34" charset="0"/>
                <a:cs typeface="Microsoft Sans Serif"/>
              </a:rPr>
              <a:t>:</a:t>
            </a:r>
            <a:r>
              <a:rPr sz="3200" b="1" spc="-15" dirty="0">
                <a:latin typeface="Arial Black" pitchFamily="34" charset="0"/>
                <a:cs typeface="Microsoft Sans Serif"/>
              </a:rPr>
              <a:t> </a:t>
            </a:r>
            <a:r>
              <a:rPr sz="3200" b="1" spc="-45" dirty="0">
                <a:latin typeface="Arial Black" pitchFamily="34" charset="0"/>
                <a:cs typeface="Lucida Sans Unicode"/>
              </a:rPr>
              <a:t>по</a:t>
            </a:r>
            <a:r>
              <a:rPr sz="3200" b="1" spc="-165" dirty="0">
                <a:latin typeface="Arial Black" pitchFamily="34" charset="0"/>
                <a:cs typeface="Lucida Sans Unicode"/>
              </a:rPr>
              <a:t> </a:t>
            </a:r>
            <a:r>
              <a:rPr sz="3200" b="1" spc="-69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Microsoft Sans Serif"/>
              </a:rPr>
              <a:t>1</a:t>
            </a:r>
            <a:r>
              <a:rPr sz="3200" b="1" spc="-1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очку</a:t>
            </a:r>
            <a:r>
              <a:rPr sz="3200" b="1" spc="-165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за</a:t>
            </a:r>
            <a:r>
              <a:rPr sz="3200" b="1" spc="-165" dirty="0">
                <a:latin typeface="Arial Black" pitchFamily="34" charset="0"/>
                <a:cs typeface="Lucida Sans Unicode"/>
              </a:rPr>
              <a:t> </a:t>
            </a:r>
            <a:r>
              <a:rPr sz="3200" b="1" spc="-10" dirty="0">
                <a:latin typeface="Arial Black" pitchFamily="34" charset="0"/>
                <a:cs typeface="Lucida Sans Unicode"/>
              </a:rPr>
              <a:t>каждую</a:t>
            </a:r>
            <a:r>
              <a:rPr sz="3200" spc="-1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тысячу</a:t>
            </a:r>
            <a:r>
              <a:rPr sz="3200" spc="-2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b="1" spc="-25" dirty="0">
                <a:latin typeface="Arial Black" pitchFamily="34" charset="0"/>
                <a:cs typeface="Lucida Sans Unicode"/>
              </a:rPr>
              <a:t>рублей</a:t>
            </a:r>
            <a:r>
              <a:rPr sz="3200" b="1" spc="-25" dirty="0">
                <a:latin typeface="Arial Black" pitchFamily="34" charset="0"/>
                <a:cs typeface="Microsoft Sans Serif"/>
              </a:rPr>
              <a:t>,</a:t>
            </a:r>
            <a:r>
              <a:rPr sz="3200" b="1" spc="-45" dirty="0">
                <a:latin typeface="Arial Black" pitchFamily="34" charset="0"/>
                <a:cs typeface="Microsoft Sans Serif"/>
              </a:rPr>
              <a:t> </a:t>
            </a:r>
            <a:r>
              <a:rPr sz="3200" b="1" spc="-30" dirty="0">
                <a:latin typeface="Arial Black" pitchFamily="34" charset="0"/>
                <a:cs typeface="Lucida Sans Unicode"/>
              </a:rPr>
              <a:t>которой</a:t>
            </a:r>
            <a:r>
              <a:rPr sz="3200" b="1" spc="-195" dirty="0">
                <a:latin typeface="Arial Black" pitchFamily="34" charset="0"/>
                <a:cs typeface="Lucida Sans Unicode"/>
              </a:rPr>
              <a:t> </a:t>
            </a:r>
            <a:r>
              <a:rPr sz="3200" b="1" dirty="0">
                <a:latin typeface="Arial Black" pitchFamily="34" charset="0"/>
                <a:cs typeface="Lucida Sans Unicode"/>
              </a:rPr>
              <a:t>не</a:t>
            </a:r>
            <a:r>
              <a:rPr sz="3200" b="1" spc="-200" dirty="0">
                <a:latin typeface="Arial Black" pitchFamily="34" charset="0"/>
                <a:cs typeface="Lucida Sans Unicode"/>
              </a:rPr>
              <a:t> </a:t>
            </a:r>
            <a:r>
              <a:rPr sz="3200" b="1" spc="-25" dirty="0">
                <a:latin typeface="Arial Black" pitchFamily="34" charset="0"/>
                <a:cs typeface="Lucida Sans Unicode"/>
              </a:rPr>
              <a:t>хватает </a:t>
            </a:r>
            <a:r>
              <a:rPr sz="3200" b="1" spc="-100" dirty="0">
                <a:latin typeface="Arial Black" pitchFamily="34" charset="0"/>
                <a:cs typeface="Lucida Sans Unicode"/>
              </a:rPr>
              <a:t>до</a:t>
            </a:r>
            <a:r>
              <a:rPr sz="3200" b="1" spc="-165" dirty="0">
                <a:latin typeface="Arial Black" pitchFamily="34" charset="0"/>
                <a:cs typeface="Lucida Sans Unicode"/>
              </a:rPr>
              <a:t> </a:t>
            </a:r>
            <a:r>
              <a:rPr sz="3200" b="1" spc="-10" dirty="0">
                <a:latin typeface="Arial Black" pitchFamily="34" charset="0"/>
                <a:cs typeface="Lucida Sans Unicode"/>
              </a:rPr>
              <a:t>минимума</a:t>
            </a:r>
            <a:r>
              <a:rPr sz="3200" b="1" spc="-10" dirty="0">
                <a:latin typeface="Arial Black" pitchFamily="34" charset="0"/>
                <a:cs typeface="Microsoft Sans Serif"/>
              </a:rPr>
              <a:t>.</a:t>
            </a:r>
            <a:endParaRPr sz="3200" b="1">
              <a:latin typeface="Arial Black" pitchFamily="34" charset="0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8050" y="21494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3250" y="549275"/>
            <a:ext cx="55626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b="1" spc="-35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5400" b="1" spc="-125" dirty="0">
                <a:solidFill>
                  <a:srgbClr val="C00000"/>
                </a:solidFill>
                <a:latin typeface="Arial Black" pitchFamily="34" charset="0"/>
              </a:rPr>
              <a:t>игры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11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2450" y="1844675"/>
            <a:ext cx="16964025" cy="8198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3600" b="1" dirty="0">
                <a:latin typeface="Arial Black" pitchFamily="34" charset="0"/>
                <a:cs typeface="Lucida Sans Unicode"/>
              </a:rPr>
              <a:t>Помимо</a:t>
            </a:r>
            <a:r>
              <a:rPr sz="3600" b="1" spc="-160" dirty="0">
                <a:latin typeface="Arial Black" pitchFamily="34" charset="0"/>
                <a:cs typeface="Lucida Sans Unicode"/>
              </a:rPr>
              <a:t> </a:t>
            </a:r>
            <a:r>
              <a:rPr sz="3600" b="1" spc="-30" dirty="0">
                <a:latin typeface="Arial Black" pitchFamily="34" charset="0"/>
                <a:cs typeface="Lucida Sans Unicode"/>
              </a:rPr>
              <a:t>затрат</a:t>
            </a:r>
            <a:r>
              <a:rPr sz="3600" b="1" spc="-15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на</a:t>
            </a:r>
            <a:r>
              <a:rPr sz="3600" b="1" spc="-155" dirty="0">
                <a:latin typeface="Arial Black" pitchFamily="34" charset="0"/>
                <a:cs typeface="Lucida Sans Unicode"/>
              </a:rPr>
              <a:t> </a:t>
            </a:r>
            <a:r>
              <a:rPr sz="3600" b="1" spc="-35" dirty="0">
                <a:latin typeface="Arial Black" pitchFamily="34" charset="0"/>
                <a:cs typeface="Lucida Sans Unicode"/>
              </a:rPr>
              <a:t>категории</a:t>
            </a:r>
            <a:r>
              <a:rPr sz="3600" b="1" spc="-155" dirty="0">
                <a:latin typeface="Arial Black" pitchFamily="34" charset="0"/>
                <a:cs typeface="Lucida Sans Unicode"/>
              </a:rPr>
              <a:t> </a:t>
            </a:r>
            <a:r>
              <a:rPr sz="3600" b="1" spc="-40" dirty="0">
                <a:latin typeface="Arial Black" pitchFamily="34" charset="0"/>
                <a:cs typeface="Lucida Sans Unicode"/>
              </a:rPr>
              <a:t>расходов</a:t>
            </a:r>
            <a:r>
              <a:rPr sz="3600" b="1" spc="-40" dirty="0">
                <a:latin typeface="Arial Black" pitchFamily="34" charset="0"/>
                <a:cs typeface="Sitka Banner"/>
              </a:rPr>
              <a:t>,</a:t>
            </a:r>
            <a:r>
              <a:rPr sz="3600" b="1" spc="114" dirty="0">
                <a:latin typeface="Arial Black" pitchFamily="34" charset="0"/>
                <a:cs typeface="Sitka Banner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семья</a:t>
            </a:r>
            <a:r>
              <a:rPr sz="3600" b="1" spc="-15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также</a:t>
            </a:r>
            <a:r>
              <a:rPr sz="3600" b="1" spc="-15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имеет</a:t>
            </a:r>
            <a:r>
              <a:rPr sz="3600" b="1" spc="-15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возможность</a:t>
            </a:r>
            <a:r>
              <a:rPr sz="3600" b="1" spc="-160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откладывать </a:t>
            </a:r>
            <a:r>
              <a:rPr sz="3600" b="1" spc="-5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деньги</a:t>
            </a:r>
            <a:r>
              <a:rPr sz="3600" b="1" spc="-17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8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в</a:t>
            </a:r>
            <a:r>
              <a:rPr sz="3600" b="1" spc="-17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сбережения</a:t>
            </a:r>
            <a:r>
              <a:rPr sz="3600" b="1" dirty="0">
                <a:latin typeface="Arial Black" pitchFamily="34" charset="0"/>
                <a:cs typeface="Sitka Banner"/>
              </a:rPr>
              <a:t>.</a:t>
            </a:r>
            <a:r>
              <a:rPr sz="3600" b="1" spc="105" dirty="0">
                <a:latin typeface="Arial Black" pitchFamily="34" charset="0"/>
                <a:cs typeface="Sitka Banner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Сбережения</a:t>
            </a:r>
            <a:r>
              <a:rPr sz="3600" b="1" spc="-170" dirty="0">
                <a:latin typeface="Arial Black" pitchFamily="34" charset="0"/>
                <a:cs typeface="Lucida Sans Unicode"/>
              </a:rPr>
              <a:t> </a:t>
            </a:r>
            <a:r>
              <a:rPr sz="3600" b="1" spc="-35" dirty="0">
                <a:latin typeface="Arial Black" pitchFamily="34" charset="0"/>
                <a:cs typeface="Lucida Sans Unicode"/>
              </a:rPr>
              <a:t>пригодятся</a:t>
            </a:r>
            <a:r>
              <a:rPr sz="3600" b="1" spc="-17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семье</a:t>
            </a:r>
            <a:r>
              <a:rPr sz="3600" b="1" spc="-16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для</a:t>
            </a:r>
            <a:r>
              <a:rPr sz="3600" b="1" spc="-170" dirty="0">
                <a:latin typeface="Arial Black" pitchFamily="34" charset="0"/>
                <a:cs typeface="Lucida Sans Unicode"/>
              </a:rPr>
              <a:t> </a:t>
            </a:r>
            <a:r>
              <a:rPr sz="3600" b="1" spc="-80" dirty="0">
                <a:latin typeface="Arial Black" pitchFamily="34" charset="0"/>
                <a:cs typeface="Lucida Sans Unicode"/>
              </a:rPr>
              <a:t>расходов</a:t>
            </a:r>
            <a:r>
              <a:rPr sz="3600" b="1" spc="-16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на</a:t>
            </a:r>
            <a:r>
              <a:rPr sz="3600" b="1" spc="-170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непредвиденные </a:t>
            </a:r>
            <a:r>
              <a:rPr sz="3600" b="1" dirty="0">
                <a:latin typeface="Arial Black" pitchFamily="34" charset="0"/>
                <a:cs typeface="Lucida Sans Unicode"/>
              </a:rPr>
              <a:t>события</a:t>
            </a:r>
            <a:r>
              <a:rPr sz="3600" b="1" dirty="0">
                <a:latin typeface="Arial Black" pitchFamily="34" charset="0"/>
                <a:cs typeface="Sitka Banner"/>
              </a:rPr>
              <a:t>,</a:t>
            </a:r>
            <a:r>
              <a:rPr sz="3600" b="1" spc="100" dirty="0">
                <a:latin typeface="Arial Black" pitchFamily="34" charset="0"/>
                <a:cs typeface="Sitka Banner"/>
              </a:rPr>
              <a:t> </a:t>
            </a:r>
            <a:r>
              <a:rPr sz="3600" b="1" spc="-30" dirty="0">
                <a:latin typeface="Arial Black" pitchFamily="34" charset="0"/>
                <a:cs typeface="Lucida Sans Unicode"/>
              </a:rPr>
              <a:t>которые</a:t>
            </a:r>
            <a:r>
              <a:rPr sz="3600" b="1" spc="-175" dirty="0">
                <a:latin typeface="Arial Black" pitchFamily="34" charset="0"/>
                <a:cs typeface="Lucida Sans Unicode"/>
              </a:rPr>
              <a:t> </a:t>
            </a:r>
            <a:r>
              <a:rPr sz="3600" b="1" spc="-25" dirty="0">
                <a:latin typeface="Arial Black" pitchFamily="34" charset="0"/>
                <a:cs typeface="Lucida Sans Unicode"/>
              </a:rPr>
              <a:t>могут</a:t>
            </a:r>
            <a:r>
              <a:rPr sz="3600" b="1" spc="-17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</a:t>
            </a:r>
            <a:r>
              <a:rPr sz="3600" b="1" spc="-17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ней</a:t>
            </a:r>
            <a:r>
              <a:rPr sz="3600" b="1" spc="-175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произойти</a:t>
            </a:r>
            <a:r>
              <a:rPr sz="3600" b="1" spc="-10" dirty="0">
                <a:latin typeface="Arial Black" pitchFamily="34" charset="0"/>
                <a:cs typeface="Sitka Banner"/>
              </a:rPr>
              <a:t>.</a:t>
            </a:r>
            <a:endParaRPr sz="3600" b="1">
              <a:latin typeface="Arial Black" pitchFamily="34" charset="0"/>
              <a:cs typeface="Sitka Banner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3600" b="1">
              <a:latin typeface="Arial Black" pitchFamily="34" charset="0"/>
              <a:cs typeface="Sitka Banner"/>
            </a:endParaRPr>
          </a:p>
          <a:p>
            <a:pPr marL="12700" marR="835660">
              <a:lnSpc>
                <a:spcPct val="126299"/>
              </a:lnSpc>
              <a:spcBef>
                <a:spcPts val="5"/>
              </a:spcBef>
            </a:pPr>
            <a:r>
              <a:rPr sz="3600" b="1" dirty="0">
                <a:latin typeface="Arial Black" pitchFamily="34" charset="0"/>
                <a:cs typeface="Lucida Sans Unicode"/>
              </a:rPr>
              <a:t>Каждый</a:t>
            </a:r>
            <a:r>
              <a:rPr sz="3600" b="1" spc="-10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месяц</a:t>
            </a:r>
            <a:r>
              <a:rPr sz="3600" b="1" spc="-10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семья</a:t>
            </a:r>
            <a:r>
              <a:rPr sz="3600" b="1" spc="-9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сталкивается</a:t>
            </a:r>
            <a:r>
              <a:rPr sz="3600" b="1" spc="-10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</a:t>
            </a:r>
            <a:r>
              <a:rPr sz="3600" b="1" spc="-95" dirty="0">
                <a:latin typeface="Arial Black" pitchFamily="34" charset="0"/>
                <a:cs typeface="Lucida Sans Unicode"/>
              </a:rPr>
              <a:t> </a:t>
            </a:r>
            <a:r>
              <a:rPr sz="3600" b="1" spc="-4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непредвиденными</a:t>
            </a:r>
            <a:r>
              <a:rPr sz="3600" b="1" spc="-10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событиями</a:t>
            </a:r>
            <a:r>
              <a:rPr sz="3600" b="1" dirty="0">
                <a:latin typeface="Arial Black" pitchFamily="34" charset="0"/>
                <a:cs typeface="Sitka Banner"/>
              </a:rPr>
              <a:t>,</a:t>
            </a:r>
            <a:r>
              <a:rPr sz="3600" b="1" spc="175" dirty="0">
                <a:latin typeface="Arial Black" pitchFamily="34" charset="0"/>
                <a:cs typeface="Sitka Banner"/>
              </a:rPr>
              <a:t> </a:t>
            </a:r>
            <a:r>
              <a:rPr sz="3600" b="1" spc="-30" dirty="0">
                <a:latin typeface="Arial Black" pitchFamily="34" charset="0"/>
                <a:cs typeface="Lucida Sans Unicode"/>
              </a:rPr>
              <a:t>которые</a:t>
            </a:r>
            <a:r>
              <a:rPr sz="3600" b="1" spc="-95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могут нести</a:t>
            </a:r>
            <a:r>
              <a:rPr sz="3600" b="1" spc="-17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за</a:t>
            </a:r>
            <a:r>
              <a:rPr sz="3600" b="1" spc="-16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собой</a:t>
            </a:r>
            <a:r>
              <a:rPr sz="3600" b="1" spc="-17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как</a:t>
            </a:r>
            <a:r>
              <a:rPr sz="3600" b="1" spc="-16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возможности</a:t>
            </a:r>
            <a:r>
              <a:rPr sz="3600" b="1" dirty="0">
                <a:latin typeface="Arial Black" pitchFamily="34" charset="0"/>
                <a:cs typeface="Sitka Banner"/>
              </a:rPr>
              <a:t>,</a:t>
            </a:r>
            <a:r>
              <a:rPr sz="3600" b="1" spc="105" dirty="0">
                <a:latin typeface="Arial Black" pitchFamily="34" charset="0"/>
                <a:cs typeface="Sitka Banner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так</a:t>
            </a:r>
            <a:r>
              <a:rPr sz="3600" b="1" spc="-16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и</a:t>
            </a:r>
            <a:r>
              <a:rPr sz="3600" b="1" spc="-165" dirty="0">
                <a:latin typeface="Arial Black" pitchFamily="34" charset="0"/>
                <a:cs typeface="Lucida Sans Unicode"/>
              </a:rPr>
              <a:t> </a:t>
            </a:r>
            <a:r>
              <a:rPr sz="3600" b="1" spc="-20" dirty="0">
                <a:latin typeface="Arial Black" pitchFamily="34" charset="0"/>
                <a:cs typeface="Lucida Sans Unicode"/>
              </a:rPr>
              <a:t>неприятные</a:t>
            </a:r>
            <a:r>
              <a:rPr sz="3600" b="1" spc="-170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последствия</a:t>
            </a:r>
            <a:endParaRPr sz="3600" b="1">
              <a:latin typeface="Arial Black" pitchFamily="34" charset="0"/>
              <a:cs typeface="Lucida Sans Unicode"/>
            </a:endParaRPr>
          </a:p>
          <a:p>
            <a:pPr marL="12700" marR="1638300">
              <a:lnSpc>
                <a:spcPct val="126299"/>
              </a:lnSpc>
              <a:spcBef>
                <a:spcPts val="4700"/>
              </a:spcBef>
            </a:pPr>
            <a:r>
              <a:rPr sz="3600" b="1" spc="-40" dirty="0">
                <a:latin typeface="Arial Black" pitchFamily="34" charset="0"/>
                <a:cs typeface="Lucida Sans Unicode"/>
              </a:rPr>
              <a:t>Непредвиденные</a:t>
            </a:r>
            <a:r>
              <a:rPr sz="3600" b="1" spc="-13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события</a:t>
            </a:r>
            <a:r>
              <a:rPr sz="3600" b="1" spc="-125" dirty="0">
                <a:latin typeface="Arial Black" pitchFamily="34" charset="0"/>
                <a:cs typeface="Lucida Sans Unicode"/>
              </a:rPr>
              <a:t> </a:t>
            </a:r>
            <a:r>
              <a:rPr sz="3600" b="1" spc="-20" dirty="0">
                <a:latin typeface="Arial Black" pitchFamily="34" charset="0"/>
                <a:cs typeface="Lucida Sans Unicode"/>
              </a:rPr>
              <a:t>определяются</a:t>
            </a:r>
            <a:r>
              <a:rPr sz="3600" b="1" spc="-125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жеребьевкой</a:t>
            </a:r>
            <a:r>
              <a:rPr sz="3600" b="1" spc="-125" dirty="0">
                <a:latin typeface="Arial Black" pitchFamily="34" charset="0"/>
                <a:cs typeface="Lucida Sans Unicode"/>
              </a:rPr>
              <a:t> </a:t>
            </a:r>
            <a:r>
              <a:rPr sz="3600" b="1" spc="880" dirty="0">
                <a:latin typeface="Arial Black" pitchFamily="34" charset="0"/>
                <a:cs typeface="Sitka Banner"/>
              </a:rPr>
              <a:t>—</a:t>
            </a:r>
            <a:r>
              <a:rPr sz="3600" b="1" spc="150" dirty="0">
                <a:latin typeface="Arial Black" pitchFamily="34" charset="0"/>
                <a:cs typeface="Sitka Banner"/>
              </a:rPr>
              <a:t> </a:t>
            </a:r>
            <a:r>
              <a:rPr sz="3600" b="1" spc="-30" dirty="0">
                <a:latin typeface="Arial Black" pitchFamily="34" charset="0"/>
                <a:cs typeface="Lucida Sans Unicode"/>
              </a:rPr>
              <a:t>после</a:t>
            </a:r>
            <a:r>
              <a:rPr sz="3600" b="1" spc="-125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демонстрации </a:t>
            </a:r>
            <a:r>
              <a:rPr sz="3600" b="1" spc="-40" dirty="0">
                <a:latin typeface="Arial Black" pitchFamily="34" charset="0"/>
                <a:cs typeface="Lucida Sans Unicode"/>
              </a:rPr>
              <a:t>оптимальных</a:t>
            </a:r>
            <a:r>
              <a:rPr sz="3600" b="1" spc="-204" dirty="0">
                <a:latin typeface="Arial Black" pitchFamily="34" charset="0"/>
                <a:cs typeface="Lucida Sans Unicode"/>
              </a:rPr>
              <a:t> </a:t>
            </a:r>
            <a:r>
              <a:rPr sz="3600" b="1" spc="-40" dirty="0">
                <a:latin typeface="Arial Black" pitchFamily="34" charset="0"/>
                <a:cs typeface="Lucida Sans Unicode"/>
              </a:rPr>
              <a:t>расходов</a:t>
            </a:r>
            <a:r>
              <a:rPr sz="3600" b="1" spc="-40" dirty="0">
                <a:latin typeface="Arial Black" pitchFamily="34" charset="0"/>
                <a:cs typeface="Sitka Banner"/>
              </a:rPr>
              <a:t>,</a:t>
            </a:r>
            <a:r>
              <a:rPr sz="3600" b="1" spc="-10" dirty="0">
                <a:latin typeface="Arial Black" pitchFamily="34" charset="0"/>
                <a:cs typeface="Sitka Banner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команды</a:t>
            </a:r>
            <a:r>
              <a:rPr sz="3600" b="1" spc="-220" dirty="0">
                <a:latin typeface="Arial Black" pitchFamily="34" charset="0"/>
                <a:cs typeface="Lucida Sans Unicode"/>
              </a:rPr>
              <a:t> </a:t>
            </a:r>
            <a:r>
              <a:rPr sz="3600" b="1" spc="-45" dirty="0">
                <a:latin typeface="Arial Black" pitchFamily="34" charset="0"/>
                <a:cs typeface="Lucida Sans Unicode"/>
              </a:rPr>
              <a:t>по</a:t>
            </a:r>
            <a:r>
              <a:rPr sz="3600" b="1" spc="-200" dirty="0">
                <a:latin typeface="Arial Black" pitchFamily="34" charset="0"/>
                <a:cs typeface="Lucida Sans Unicode"/>
              </a:rPr>
              <a:t> </a:t>
            </a:r>
            <a:r>
              <a:rPr sz="3600" b="1" spc="-35" dirty="0">
                <a:latin typeface="Arial Black" pitchFamily="34" charset="0"/>
                <a:cs typeface="Lucida Sans Unicode"/>
              </a:rPr>
              <a:t>очереди</a:t>
            </a:r>
            <a:r>
              <a:rPr sz="3600" b="1" spc="-21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тянут</a:t>
            </a:r>
            <a:r>
              <a:rPr sz="3600" b="1" spc="-225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карточку</a:t>
            </a:r>
            <a:r>
              <a:rPr sz="3600" b="1" spc="-220" dirty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latin typeface="Arial Black" pitchFamily="34" charset="0"/>
                <a:cs typeface="Lucida Sans Unicode"/>
              </a:rPr>
              <a:t>с</a:t>
            </a:r>
            <a:r>
              <a:rPr sz="3600" b="1" spc="-225" dirty="0"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latin typeface="Arial Black" pitchFamily="34" charset="0"/>
                <a:cs typeface="Lucida Sans Unicode"/>
              </a:rPr>
              <a:t>событием</a:t>
            </a:r>
            <a:r>
              <a:rPr sz="3600" b="1" spc="-10" dirty="0">
                <a:latin typeface="Arial Black" pitchFamily="34" charset="0"/>
                <a:cs typeface="Sitka Banner"/>
              </a:rPr>
              <a:t>.</a:t>
            </a:r>
            <a:endParaRPr sz="3600" b="1">
              <a:latin typeface="Arial Black" pitchFamily="34" charset="0"/>
              <a:cs typeface="Sitka Banne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050" y="18446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650" y="51974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8050" y="80168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71638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b="1" spc="-35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5400" b="1" spc="-125" dirty="0">
                <a:solidFill>
                  <a:srgbClr val="C00000"/>
                </a:solidFill>
                <a:latin typeface="Arial Black" pitchFamily="34" charset="0"/>
              </a:rPr>
              <a:t>игры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12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7850" y="1692275"/>
            <a:ext cx="14801215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b="1" spc="110" dirty="0">
                <a:solidFill>
                  <a:srgbClr val="00B050"/>
                </a:solidFill>
                <a:latin typeface="Lucida Sans Unicode"/>
                <a:cs typeface="Lucida Sans Unicode"/>
              </a:rPr>
              <a:t>Семья</a:t>
            </a:r>
            <a:r>
              <a:rPr sz="4000" b="1" spc="-22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114" dirty="0">
                <a:solidFill>
                  <a:srgbClr val="00B050"/>
                </a:solidFill>
                <a:latin typeface="Lucida Sans Unicode"/>
                <a:cs typeface="Lucida Sans Unicode"/>
              </a:rPr>
              <a:t>может</a:t>
            </a:r>
            <a:r>
              <a:rPr sz="4000" b="1" spc="-22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80" dirty="0">
                <a:solidFill>
                  <a:srgbClr val="00B050"/>
                </a:solidFill>
                <a:latin typeface="Lucida Sans Unicode"/>
                <a:cs typeface="Lucida Sans Unicode"/>
              </a:rPr>
              <a:t>столкнуться</a:t>
            </a:r>
            <a:r>
              <a:rPr sz="4000" b="1" spc="-22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с</a:t>
            </a:r>
            <a:r>
              <a:rPr sz="4000" b="1" spc="-21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125" dirty="0">
                <a:solidFill>
                  <a:srgbClr val="00B050"/>
                </a:solidFill>
                <a:latin typeface="Lucida Sans Unicode"/>
                <a:cs typeface="Lucida Sans Unicode"/>
              </a:rPr>
              <a:t>двумя</a:t>
            </a:r>
            <a:r>
              <a:rPr sz="4000" b="1" spc="-22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85" dirty="0">
                <a:solidFill>
                  <a:srgbClr val="00B050"/>
                </a:solidFill>
                <a:latin typeface="Lucida Sans Unicode"/>
                <a:cs typeface="Lucida Sans Unicode"/>
              </a:rPr>
              <a:t>категориями</a:t>
            </a:r>
            <a:r>
              <a:rPr sz="4000" b="1" spc="-220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70" dirty="0">
                <a:solidFill>
                  <a:srgbClr val="00B050"/>
                </a:solidFill>
                <a:latin typeface="Lucida Sans Unicode"/>
                <a:cs typeface="Lucida Sans Unicode"/>
              </a:rPr>
              <a:t>событий:</a:t>
            </a:r>
            <a:endParaRPr sz="4000" b="1">
              <a:solidFill>
                <a:srgbClr val="00B050"/>
              </a:solidFill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678378" y="448019"/>
            <a:ext cx="62494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spc="-35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5400" spc="-125" dirty="0">
                <a:solidFill>
                  <a:srgbClr val="C00000"/>
                </a:solidFill>
                <a:latin typeface="Arial Black" pitchFamily="34" charset="0"/>
              </a:rPr>
              <a:t>игры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4763" y="3026085"/>
            <a:ext cx="8984019" cy="63453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961" y="3026085"/>
            <a:ext cx="8973548" cy="63453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13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936" y="2073275"/>
            <a:ext cx="16240913" cy="62108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4000" spc="-25" dirty="0">
                <a:latin typeface="Arial Black" pitchFamily="34" charset="0"/>
                <a:cs typeface="Lucida Sans Unicode"/>
              </a:rPr>
              <a:t>Также</a:t>
            </a:r>
            <a:r>
              <a:rPr sz="4000" spc="-170" dirty="0">
                <a:latin typeface="Arial Black" pitchFamily="34" charset="0"/>
                <a:cs typeface="Lucida Sans Unicode"/>
              </a:rPr>
              <a:t> </a:t>
            </a:r>
            <a:r>
              <a:rPr sz="4000" spc="80" dirty="0">
                <a:latin typeface="Arial Black" pitchFamily="34" charset="0"/>
                <a:cs typeface="Lucida Sans Unicode"/>
              </a:rPr>
              <a:t>в</a:t>
            </a:r>
            <a:r>
              <a:rPr sz="4000" spc="-170" dirty="0">
                <a:latin typeface="Arial Black" pitchFamily="34" charset="0"/>
                <a:cs typeface="Lucida Sans Unicode"/>
              </a:rPr>
              <a:t> </a:t>
            </a:r>
            <a:r>
              <a:rPr sz="4000" spc="-50" dirty="0">
                <a:latin typeface="Arial Black" pitchFamily="34" charset="0"/>
                <a:cs typeface="Lucida Sans Unicode"/>
              </a:rPr>
              <a:t>конце</a:t>
            </a:r>
            <a:r>
              <a:rPr sz="4000" spc="-170" dirty="0">
                <a:latin typeface="Arial Black" pitchFamily="34" charset="0"/>
                <a:cs typeface="Lucida Sans Unicode"/>
              </a:rPr>
              <a:t> </a:t>
            </a:r>
            <a:r>
              <a:rPr sz="4000" spc="-55" dirty="0">
                <a:latin typeface="Arial Black" pitchFamily="34" charset="0"/>
                <a:cs typeface="Lucida Sans Unicode"/>
              </a:rPr>
              <a:t>игры</a:t>
            </a:r>
            <a:r>
              <a:rPr sz="4000" spc="-170" dirty="0">
                <a:latin typeface="Arial Black" pitchFamily="34" charset="0"/>
                <a:cs typeface="Lucida Sans Unicode"/>
              </a:rPr>
              <a:t> </a:t>
            </a:r>
            <a:r>
              <a:rPr sz="4000" spc="-10" dirty="0">
                <a:latin typeface="Arial Black" pitchFamily="34" charset="0"/>
                <a:cs typeface="Lucida Sans Unicode"/>
              </a:rPr>
              <a:t>команды</a:t>
            </a:r>
            <a:r>
              <a:rPr sz="4000" spc="-170" dirty="0">
                <a:latin typeface="Arial Black" pitchFamily="34" charset="0"/>
                <a:cs typeface="Lucida Sans Unicode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имеют</a:t>
            </a:r>
            <a:r>
              <a:rPr sz="4000" spc="-170" dirty="0">
                <a:latin typeface="Arial Black" pitchFamily="34" charset="0"/>
                <a:cs typeface="Lucida Sans Unicode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возможность</a:t>
            </a:r>
            <a:r>
              <a:rPr sz="4000" spc="-170" dirty="0">
                <a:latin typeface="Arial Black" pitchFamily="34" charset="0"/>
                <a:cs typeface="Lucida Sans Unicode"/>
              </a:rPr>
              <a:t> </a:t>
            </a:r>
            <a:r>
              <a:rPr sz="4000" b="1" spc="-3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потратить</a:t>
            </a:r>
            <a:r>
              <a:rPr sz="4000" b="1" spc="-16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свои</a:t>
            </a:r>
            <a:r>
              <a:rPr sz="4000" b="1" spc="-17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сбережения </a:t>
            </a:r>
            <a:r>
              <a:rPr sz="4000" dirty="0">
                <a:latin typeface="Arial Black" pitchFamily="34" charset="0"/>
                <a:cs typeface="Lucida Sans Unicode"/>
              </a:rPr>
              <a:t>на</a:t>
            </a:r>
            <a:r>
              <a:rPr sz="4000" spc="-195" dirty="0">
                <a:latin typeface="Arial Black" pitchFamily="34" charset="0"/>
                <a:cs typeface="Lucida Sans Unicode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большую</a:t>
            </a:r>
            <a:r>
              <a:rPr sz="4000" spc="-190" dirty="0">
                <a:latin typeface="Arial Black" pitchFamily="34" charset="0"/>
                <a:cs typeface="Lucida Sans Unicode"/>
              </a:rPr>
              <a:t> </a:t>
            </a:r>
            <a:r>
              <a:rPr sz="4000" spc="-30" dirty="0">
                <a:latin typeface="Arial Black" pitchFamily="34" charset="0"/>
                <a:cs typeface="Lucida Sans Unicode"/>
              </a:rPr>
              <a:t>покупку</a:t>
            </a:r>
            <a:r>
              <a:rPr sz="4000" spc="-30" dirty="0">
                <a:latin typeface="Arial Black" pitchFamily="34" charset="0"/>
                <a:cs typeface="Microsoft Sans Serif"/>
              </a:rPr>
              <a:t>.</a:t>
            </a:r>
            <a:r>
              <a:rPr sz="4000" spc="-35" dirty="0">
                <a:latin typeface="Arial Black" pitchFamily="34" charset="0"/>
                <a:cs typeface="Microsoft Sans Serif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За</a:t>
            </a:r>
            <a:r>
              <a:rPr sz="4000" spc="-195" dirty="0">
                <a:latin typeface="Arial Black" pitchFamily="34" charset="0"/>
                <a:cs typeface="Lucida Sans Unicode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каждую</a:t>
            </a:r>
            <a:r>
              <a:rPr sz="4000" spc="-190" dirty="0">
                <a:latin typeface="Arial Black" pitchFamily="34" charset="0"/>
                <a:cs typeface="Lucida Sans Unicode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тысячу</a:t>
            </a:r>
            <a:r>
              <a:rPr sz="4000" spc="-190" dirty="0">
                <a:latin typeface="Arial Black" pitchFamily="34" charset="0"/>
                <a:cs typeface="Lucida Sans Unicode"/>
              </a:rPr>
              <a:t> </a:t>
            </a:r>
            <a:r>
              <a:rPr sz="4000" spc="-25" dirty="0">
                <a:latin typeface="Arial Black" pitchFamily="34" charset="0"/>
                <a:cs typeface="Lucida Sans Unicode"/>
              </a:rPr>
              <a:t>рублей</a:t>
            </a:r>
            <a:r>
              <a:rPr sz="4000" spc="-25" dirty="0">
                <a:latin typeface="Arial Black" pitchFamily="34" charset="0"/>
                <a:cs typeface="Microsoft Sans Serif"/>
              </a:rPr>
              <a:t>,</a:t>
            </a:r>
            <a:r>
              <a:rPr sz="4000" spc="-40" dirty="0">
                <a:latin typeface="Arial Black" pitchFamily="34" charset="0"/>
                <a:cs typeface="Microsoft Sans Serif"/>
              </a:rPr>
              <a:t> </a:t>
            </a:r>
            <a:r>
              <a:rPr sz="4000" spc="-30" dirty="0">
                <a:latin typeface="Arial Black" pitchFamily="34" charset="0"/>
                <a:cs typeface="Lucida Sans Unicode"/>
              </a:rPr>
              <a:t>которую</a:t>
            </a:r>
            <a:r>
              <a:rPr sz="4000" spc="-190" dirty="0">
                <a:latin typeface="Arial Black" pitchFamily="34" charset="0"/>
                <a:cs typeface="Lucida Sans Unicode"/>
              </a:rPr>
              <a:t> </a:t>
            </a:r>
            <a:r>
              <a:rPr sz="4000" spc="-10" dirty="0">
                <a:latin typeface="Arial Black" pitchFamily="34" charset="0"/>
                <a:cs typeface="Lucida Sans Unicode"/>
              </a:rPr>
              <a:t>команда</a:t>
            </a:r>
            <a:r>
              <a:rPr sz="4000" spc="-190" dirty="0">
                <a:latin typeface="Arial Black" pitchFamily="34" charset="0"/>
                <a:cs typeface="Lucida Sans Unicode"/>
              </a:rPr>
              <a:t> </a:t>
            </a:r>
            <a:r>
              <a:rPr sz="4000" spc="-10" dirty="0">
                <a:latin typeface="Arial Black" pitchFamily="34" charset="0"/>
                <a:cs typeface="Lucida Sans Unicode"/>
              </a:rPr>
              <a:t>потратит</a:t>
            </a:r>
            <a:r>
              <a:rPr sz="4000" spc="775" dirty="0">
                <a:latin typeface="Arial Black" pitchFamily="34" charset="0"/>
                <a:cs typeface="Lucida Sans Unicode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на</a:t>
            </a:r>
            <a:r>
              <a:rPr sz="4000" spc="-240" dirty="0">
                <a:latin typeface="Arial Black" pitchFamily="34" charset="0"/>
                <a:cs typeface="Lucida Sans Unicode"/>
              </a:rPr>
              <a:t> </a:t>
            </a:r>
            <a:r>
              <a:rPr sz="4000" spc="-35" dirty="0">
                <a:latin typeface="Arial Black" pitchFamily="34" charset="0"/>
                <a:cs typeface="Lucida Sans Unicode"/>
              </a:rPr>
              <a:t>покупку</a:t>
            </a:r>
            <a:r>
              <a:rPr sz="4000" spc="-35" dirty="0">
                <a:latin typeface="Arial Black" pitchFamily="34" charset="0"/>
                <a:cs typeface="Microsoft Sans Serif"/>
              </a:rPr>
              <a:t>,</a:t>
            </a:r>
            <a:r>
              <a:rPr sz="4000" spc="-45" dirty="0">
                <a:latin typeface="Arial Black" pitchFamily="34" charset="0"/>
                <a:cs typeface="Microsoft Sans Serif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она</a:t>
            </a:r>
            <a:r>
              <a:rPr sz="4000" spc="-200" dirty="0">
                <a:latin typeface="Arial Black" pitchFamily="34" charset="0"/>
                <a:cs typeface="Lucida Sans Unicode"/>
              </a:rPr>
              <a:t> </a:t>
            </a:r>
            <a:r>
              <a:rPr sz="4000" spc="-10" dirty="0">
                <a:latin typeface="Arial Black" pitchFamily="34" charset="0"/>
                <a:cs typeface="Lucida Sans Unicode"/>
              </a:rPr>
              <a:t>получит</a:t>
            </a:r>
            <a:r>
              <a:rPr sz="4000" spc="-204" dirty="0">
                <a:latin typeface="Arial Black" pitchFamily="34" charset="0"/>
                <a:cs typeface="Lucida Sans Unicode"/>
              </a:rPr>
              <a:t> </a:t>
            </a:r>
            <a:r>
              <a:rPr sz="4000" spc="-250" dirty="0">
                <a:latin typeface="Arial Black" pitchFamily="34" charset="0"/>
                <a:cs typeface="Microsoft Sans Serif"/>
              </a:rPr>
              <a:t>3</a:t>
            </a:r>
            <a:r>
              <a:rPr sz="4000" spc="-10" dirty="0">
                <a:latin typeface="Arial Black" pitchFamily="34" charset="0"/>
                <a:cs typeface="Microsoft Sans Serif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очка</a:t>
            </a:r>
            <a:r>
              <a:rPr sz="4000" spc="-200" dirty="0">
                <a:latin typeface="Arial Black" pitchFamily="34" charset="0"/>
                <a:cs typeface="Lucida Sans Unicode"/>
              </a:rPr>
              <a:t> </a:t>
            </a:r>
            <a:r>
              <a:rPr sz="4000" spc="-10" dirty="0">
                <a:latin typeface="Arial Black" pitchFamily="34" charset="0"/>
                <a:cs typeface="Lucida Sans Unicode"/>
              </a:rPr>
              <a:t>счастья</a:t>
            </a:r>
            <a:r>
              <a:rPr sz="4000" spc="-10" dirty="0">
                <a:latin typeface="Arial Black" pitchFamily="34" charset="0"/>
                <a:cs typeface="Microsoft Sans Serif"/>
              </a:rPr>
              <a:t>.</a:t>
            </a:r>
            <a:endParaRPr sz="4000">
              <a:latin typeface="Arial Black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4000">
              <a:latin typeface="Arial Black" pitchFamily="34" charset="0"/>
              <a:cs typeface="Microsoft Sans Serif"/>
            </a:endParaRPr>
          </a:p>
          <a:p>
            <a:pPr marL="12700" marR="1760855">
              <a:lnSpc>
                <a:spcPct val="126299"/>
              </a:lnSpc>
            </a:pPr>
            <a:r>
              <a:rPr sz="40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Победителем</a:t>
            </a:r>
            <a:r>
              <a:rPr sz="4000" spc="-17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spc="-55" dirty="0">
                <a:latin typeface="Arial Black" pitchFamily="34" charset="0"/>
                <a:cs typeface="Lucida Sans Unicode"/>
              </a:rPr>
              <a:t>игры</a:t>
            </a:r>
            <a:r>
              <a:rPr sz="4000" spc="-165" dirty="0">
                <a:latin typeface="Arial Black" pitchFamily="34" charset="0"/>
                <a:cs typeface="Lucida Sans Unicode"/>
              </a:rPr>
              <a:t> </a:t>
            </a:r>
            <a:r>
              <a:rPr sz="4000" spc="-55" dirty="0">
                <a:latin typeface="Arial Black" pitchFamily="34" charset="0"/>
                <a:cs typeface="Lucida Sans Unicode"/>
              </a:rPr>
              <a:t>будет</a:t>
            </a:r>
            <a:r>
              <a:rPr sz="4000" spc="-165" dirty="0">
                <a:latin typeface="Arial Black" pitchFamily="34" charset="0"/>
                <a:cs typeface="Lucida Sans Unicode"/>
              </a:rPr>
              <a:t> </a:t>
            </a:r>
            <a:r>
              <a:rPr sz="4000" spc="-35" dirty="0">
                <a:latin typeface="Arial Black" pitchFamily="34" charset="0"/>
                <a:cs typeface="Lucida Sans Unicode"/>
              </a:rPr>
              <a:t>признана</a:t>
            </a:r>
            <a:r>
              <a:rPr sz="4000" spc="-165" dirty="0">
                <a:latin typeface="Arial Black" pitchFamily="34" charset="0"/>
                <a:cs typeface="Lucida Sans Unicode"/>
              </a:rPr>
              <a:t> </a:t>
            </a:r>
            <a:r>
              <a:rPr sz="4000" spc="-20" dirty="0">
                <a:latin typeface="Arial Black" pitchFamily="34" charset="0"/>
                <a:cs typeface="Lucida Sans Unicode"/>
              </a:rPr>
              <a:t>команда</a:t>
            </a:r>
            <a:r>
              <a:rPr sz="4000" spc="-20" dirty="0">
                <a:latin typeface="Arial Black" pitchFamily="34" charset="0"/>
                <a:cs typeface="Microsoft Sans Serif"/>
              </a:rPr>
              <a:t>,</a:t>
            </a:r>
            <a:r>
              <a:rPr sz="4000" spc="-10" dirty="0">
                <a:latin typeface="Arial Black" pitchFamily="34" charset="0"/>
                <a:cs typeface="Microsoft Sans Serif"/>
              </a:rPr>
              <a:t> </a:t>
            </a:r>
            <a:r>
              <a:rPr sz="4000" dirty="0">
                <a:latin typeface="Arial Black" pitchFamily="34" charset="0"/>
                <a:cs typeface="Lucida Sans Unicode"/>
              </a:rPr>
              <a:t>набравшая</a:t>
            </a:r>
            <a:r>
              <a:rPr sz="4000" spc="-165" dirty="0">
                <a:latin typeface="Arial Black" pitchFamily="34" charset="0"/>
                <a:cs typeface="Lucida Sans Unicode"/>
              </a:rPr>
              <a:t> </a:t>
            </a:r>
            <a:r>
              <a:rPr sz="40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наибольшее </a:t>
            </a:r>
            <a:r>
              <a:rPr sz="40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количество</a:t>
            </a:r>
            <a:r>
              <a:rPr sz="4000" b="1" spc="-14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очков</a:t>
            </a:r>
            <a:r>
              <a:rPr sz="4000" b="1" spc="-14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счастья</a:t>
            </a:r>
            <a:r>
              <a:rPr sz="4000" b="1" spc="-10" dirty="0">
                <a:solidFill>
                  <a:srgbClr val="00B050"/>
                </a:solidFill>
                <a:latin typeface="Arial Black" pitchFamily="34" charset="0"/>
                <a:cs typeface="Microsoft Sans Serif"/>
              </a:rPr>
              <a:t>.</a:t>
            </a:r>
            <a:endParaRPr sz="4000" b="1">
              <a:solidFill>
                <a:srgbClr val="00B050"/>
              </a:solidFill>
              <a:latin typeface="Arial Black" pitchFamily="34" charset="0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1850" y="22256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8050" y="59594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53350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spc="-35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5400" spc="-125" dirty="0">
                <a:solidFill>
                  <a:srgbClr val="C00000"/>
                </a:solidFill>
                <a:latin typeface="Arial Black" pitchFamily="34" charset="0"/>
              </a:rPr>
              <a:t>игры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14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0050" y="1844675"/>
            <a:ext cx="17038955" cy="665772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3600" spc="-60" dirty="0">
                <a:latin typeface="Arial Black" pitchFamily="34" charset="0"/>
                <a:cs typeface="Lucida Sans Unicode"/>
              </a:rPr>
              <a:t>Подруга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бабушки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45" dirty="0">
                <a:latin typeface="Arial Black" pitchFamily="34" charset="0"/>
                <a:cs typeface="Lucida Sans Unicode"/>
              </a:rPr>
              <a:t>пригласила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ее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и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внуков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80" dirty="0">
                <a:latin typeface="Arial Black" pitchFamily="34" charset="0"/>
                <a:cs typeface="Lucida Sans Unicode"/>
              </a:rPr>
              <a:t>приехать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к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ней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spc="80" dirty="0">
                <a:latin typeface="Arial Black" pitchFamily="34" charset="0"/>
                <a:cs typeface="Lucida Sans Unicode"/>
              </a:rPr>
              <a:t>в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45" dirty="0">
                <a:latin typeface="Arial Black" pitchFamily="34" charset="0"/>
                <a:cs typeface="Lucida Sans Unicode"/>
              </a:rPr>
              <a:t>гости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210" dirty="0">
                <a:latin typeface="Arial Black" pitchFamily="34" charset="0"/>
                <a:cs typeface="Microsoft Sans Serif"/>
              </a:rPr>
              <a:t>2</a:t>
            </a:r>
            <a:r>
              <a:rPr sz="3600" spc="-5" dirty="0">
                <a:latin typeface="Arial Black" pitchFamily="34" charset="0"/>
                <a:cs typeface="Microsoft Sans Serif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недели</a:t>
            </a:r>
            <a:endParaRPr sz="3600">
              <a:latin typeface="Arial Black" pitchFamily="34" charset="0"/>
              <a:cs typeface="Lucida Sans Unicode"/>
            </a:endParaRPr>
          </a:p>
          <a:p>
            <a:pPr marL="12700" marR="41275">
              <a:lnSpc>
                <a:spcPct val="126299"/>
              </a:lnSpc>
              <a:spcBef>
                <a:spcPts val="5"/>
              </a:spcBef>
            </a:pP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побережье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60" dirty="0">
                <a:latin typeface="Arial Black" pitchFamily="34" charset="0"/>
                <a:cs typeface="Lucida Sans Unicode"/>
              </a:rPr>
              <a:t>Черного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моря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80" dirty="0">
                <a:latin typeface="Arial Black" pitchFamily="34" charset="0"/>
                <a:cs typeface="Lucida Sans Unicode"/>
              </a:rPr>
              <a:t>в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Сочи</a:t>
            </a:r>
            <a:r>
              <a:rPr sz="3600" dirty="0">
                <a:latin typeface="Arial Black" pitchFamily="34" charset="0"/>
                <a:cs typeface="Microsoft Sans Serif"/>
              </a:rPr>
              <a:t>. </a:t>
            </a:r>
            <a:r>
              <a:rPr sz="3600" dirty="0">
                <a:latin typeface="Arial Black" pitchFamily="34" charset="0"/>
                <a:cs typeface="Lucida Sans Unicode"/>
              </a:rPr>
              <a:t>Бабушка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с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энтузиазмом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восприняла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идею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поездки</a:t>
            </a:r>
            <a:r>
              <a:rPr sz="3600" spc="-20" dirty="0">
                <a:latin typeface="Arial Black" pitchFamily="34" charset="0"/>
                <a:cs typeface="Microsoft Sans Serif"/>
              </a:rPr>
              <a:t>, </a:t>
            </a:r>
            <a:r>
              <a:rPr sz="3600" spc="-55" dirty="0">
                <a:latin typeface="Arial Black" pitchFamily="34" charset="0"/>
                <a:cs typeface="Lucida Sans Unicode"/>
              </a:rPr>
              <a:t>дети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тоже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обрадовались</a:t>
            </a:r>
            <a:r>
              <a:rPr sz="3600" spc="-10" dirty="0">
                <a:latin typeface="Arial Black" pitchFamily="34" charset="0"/>
                <a:cs typeface="Microsoft Sans Serif"/>
              </a:rPr>
              <a:t>.</a:t>
            </a:r>
            <a:endParaRPr sz="3600">
              <a:latin typeface="Arial Black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65"/>
              </a:spcBef>
            </a:pPr>
            <a:endParaRPr lang="ru-RU" sz="3600" dirty="0" smtClean="0">
              <a:latin typeface="Arial Black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165"/>
              </a:spcBef>
            </a:pPr>
            <a:endParaRPr sz="3600">
              <a:latin typeface="Arial Black" pitchFamily="34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spc="5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Это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очень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кстати</a:t>
            </a:r>
            <a:r>
              <a:rPr sz="3600" spc="-2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,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потому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что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у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3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родителей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на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работе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сейчас</a:t>
            </a:r>
            <a:r>
              <a:rPr sz="3600" spc="-17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тяжелый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6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период</a:t>
            </a:r>
            <a:r>
              <a:rPr sz="3600" spc="-17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118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—</a:t>
            </a:r>
            <a:endParaRPr sz="3600">
              <a:solidFill>
                <a:srgbClr val="002060"/>
              </a:solidFill>
              <a:latin typeface="Arial Black" pitchFamily="34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им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5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предстоит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5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сразу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несколько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командировок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8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в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3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регионы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России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8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в</a:t>
            </a:r>
            <a:r>
              <a:rPr sz="3600" spc="-1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ближайшие</a:t>
            </a:r>
            <a:r>
              <a:rPr sz="3600" spc="-13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21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2</a:t>
            </a:r>
            <a:r>
              <a:rPr sz="3600" spc="25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недели</a:t>
            </a:r>
            <a:r>
              <a:rPr sz="3600" spc="-10" dirty="0">
                <a:solidFill>
                  <a:srgbClr val="002060"/>
                </a:solidFill>
                <a:latin typeface="Microsoft Sans Serif"/>
                <a:cs typeface="Microsoft Sans Serif"/>
              </a:rPr>
              <a:t>.</a:t>
            </a:r>
            <a:endParaRPr sz="3600">
              <a:solidFill>
                <a:srgbClr val="00206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4250" y="19970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8050" y="61118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32014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185" dirty="0">
                <a:solidFill>
                  <a:srgbClr val="C00000"/>
                </a:solidFill>
                <a:latin typeface="Arial Black" pitchFamily="34" charset="0"/>
              </a:rPr>
              <a:t>Июль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54782" y="10467316"/>
            <a:ext cx="232410" cy="3600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950" spc="-310" dirty="0">
                <a:latin typeface="Microsoft Sans Serif"/>
                <a:cs typeface="Microsoft Sans Serif"/>
              </a:rPr>
              <a:t>17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998327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175" dirty="0">
                <a:solidFill>
                  <a:srgbClr val="C00000"/>
                </a:solidFill>
                <a:latin typeface="Arial Black" pitchFamily="34" charset="0"/>
              </a:rPr>
              <a:t>Оптимальные</a:t>
            </a:r>
            <a:r>
              <a:rPr sz="4000" spc="-37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000" spc="-245" dirty="0">
                <a:solidFill>
                  <a:srgbClr val="C00000"/>
                </a:solidFill>
                <a:latin typeface="Arial Black" pitchFamily="34" charset="0"/>
              </a:rPr>
              <a:t>расходы</a:t>
            </a:r>
            <a:r>
              <a:rPr sz="4000" spc="-37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000" spc="-505" dirty="0">
                <a:solidFill>
                  <a:srgbClr val="C00000"/>
                </a:solidFill>
                <a:latin typeface="Arial Black" pitchFamily="34" charset="0"/>
              </a:rPr>
              <a:t>за</a:t>
            </a:r>
            <a:r>
              <a:rPr sz="4000" spc="-36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000" spc="-120" dirty="0">
                <a:solidFill>
                  <a:srgbClr val="C00000"/>
                </a:solidFill>
                <a:latin typeface="Arial Black" pitchFamily="34" charset="0"/>
              </a:rPr>
              <a:t>июль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4782" y="10479127"/>
            <a:ext cx="25209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Bahnschrift"/>
                <a:cs typeface="Bahnschrift"/>
              </a:rPr>
              <a:t>18</a:t>
            </a:r>
            <a:endParaRPr sz="1950">
              <a:latin typeface="Bahnschrift"/>
              <a:cs typeface="Bahnschrif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7412" y="1528749"/>
            <a:ext cx="11779885" cy="680720"/>
          </a:xfrm>
          <a:custGeom>
            <a:avLst/>
            <a:gdLst/>
            <a:ahLst/>
            <a:cxnLst/>
            <a:rect l="l" t="t" r="r" b="b"/>
            <a:pathLst>
              <a:path w="11779885" h="680719">
                <a:moveTo>
                  <a:pt x="11643624" y="0"/>
                </a:moveTo>
                <a:lnTo>
                  <a:pt x="136121" y="0"/>
                </a:lnTo>
                <a:lnTo>
                  <a:pt x="93096" y="6939"/>
                </a:lnTo>
                <a:lnTo>
                  <a:pt x="55729" y="26263"/>
                </a:lnTo>
                <a:lnTo>
                  <a:pt x="26263" y="55729"/>
                </a:lnTo>
                <a:lnTo>
                  <a:pt x="6939" y="93096"/>
                </a:lnTo>
                <a:lnTo>
                  <a:pt x="0" y="136121"/>
                </a:lnTo>
                <a:lnTo>
                  <a:pt x="0" y="680607"/>
                </a:lnTo>
                <a:lnTo>
                  <a:pt x="11779746" y="680607"/>
                </a:lnTo>
                <a:lnTo>
                  <a:pt x="11779746" y="136121"/>
                </a:lnTo>
                <a:lnTo>
                  <a:pt x="11772806" y="93096"/>
                </a:lnTo>
                <a:lnTo>
                  <a:pt x="11753483" y="55729"/>
                </a:lnTo>
                <a:lnTo>
                  <a:pt x="11724017" y="26263"/>
                </a:lnTo>
                <a:lnTo>
                  <a:pt x="11686650" y="6939"/>
                </a:lnTo>
                <a:lnTo>
                  <a:pt x="11643624" y="0"/>
                </a:lnTo>
                <a:close/>
              </a:path>
            </a:pathLst>
          </a:custGeom>
          <a:solidFill>
            <a:srgbClr val="009444">
              <a:alpha val="195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46250" y="1158875"/>
          <a:ext cx="15240000" cy="9193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617">
                <a:tc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400" spc="-50" dirty="0">
                          <a:latin typeface="Arial Black" pitchFamily="34" charset="0"/>
                          <a:cs typeface="Verdana"/>
                        </a:rPr>
                        <a:t>Категория</a:t>
                      </a:r>
                      <a:r>
                        <a:rPr sz="2400" spc="-110" dirty="0">
                          <a:latin typeface="Arial Black" pitchFamily="34" charset="0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Arial Black" pitchFamily="34" charset="0"/>
                          <a:cs typeface="Verdana"/>
                        </a:rPr>
                        <a:t>расходов</a:t>
                      </a:r>
                      <a:endParaRPr sz="2400">
                        <a:latin typeface="Arial Black" pitchFamily="34" charset="0"/>
                        <a:cs typeface="Verdana"/>
                      </a:endParaRPr>
                    </a:p>
                  </a:txBody>
                  <a:tcPr marL="0" marR="0" marT="172720" marB="0">
                    <a:lnR w="38100">
                      <a:solidFill>
                        <a:srgbClr val="009444"/>
                      </a:solidFill>
                      <a:prstDash val="solid"/>
                    </a:lnR>
                    <a:lnB w="28575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400" dirty="0">
                          <a:latin typeface="Arial Black" pitchFamily="34" charset="0"/>
                          <a:cs typeface="Verdana"/>
                        </a:rPr>
                        <a:t>Размер</a:t>
                      </a:r>
                      <a:r>
                        <a:rPr sz="2400" spc="-110" dirty="0">
                          <a:latin typeface="Arial Black" pitchFamily="34" charset="0"/>
                          <a:cs typeface="Verdana"/>
                        </a:rPr>
                        <a:t> </a:t>
                      </a:r>
                      <a:r>
                        <a:rPr sz="2400" spc="-30" dirty="0">
                          <a:latin typeface="Arial Black" pitchFamily="34" charset="0"/>
                          <a:cs typeface="Verdana"/>
                        </a:rPr>
                        <a:t>оптимальных</a:t>
                      </a:r>
                      <a:r>
                        <a:rPr sz="2400" spc="-110" dirty="0">
                          <a:latin typeface="Arial Black" pitchFamily="34" charset="0"/>
                          <a:cs typeface="Verdana"/>
                        </a:rPr>
                        <a:t> </a:t>
                      </a:r>
                      <a:r>
                        <a:rPr sz="2400" spc="-10" dirty="0">
                          <a:latin typeface="Arial Black" pitchFamily="34" charset="0"/>
                          <a:cs typeface="Verdana"/>
                        </a:rPr>
                        <a:t>расходов</a:t>
                      </a:r>
                      <a:endParaRPr sz="2400">
                        <a:latin typeface="Arial Black" pitchFamily="34" charset="0"/>
                        <a:cs typeface="Verdana"/>
                      </a:endParaRPr>
                    </a:p>
                  </a:txBody>
                  <a:tcPr marL="0" marR="0" marT="172720" marB="0">
                    <a:lnL w="38100">
                      <a:solidFill>
                        <a:srgbClr val="009444"/>
                      </a:solidFill>
                      <a:prstDash val="solid"/>
                    </a:lnL>
                    <a:lnB w="28575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183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Питание</a:t>
                      </a:r>
                      <a:r>
                        <a:rPr sz="3200" b="1" spc="18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35" dirty="0">
                          <a:latin typeface="Arial" pitchFamily="34" charset="0"/>
                          <a:cs typeface="Arial" pitchFamily="34" charset="0"/>
                        </a:rPr>
                        <a:t>дома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28575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0256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28575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93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Питание</a:t>
                      </a:r>
                      <a:r>
                        <a:rPr sz="3200" b="1" spc="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вне</a:t>
                      </a:r>
                      <a:r>
                        <a:rPr sz="3200" b="1" spc="10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35" dirty="0">
                          <a:latin typeface="Arial" pitchFamily="34" charset="0"/>
                          <a:cs typeface="Arial" pitchFamily="34" charset="0"/>
                        </a:rPr>
                        <a:t>дома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207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Хозяйственные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sz="3200" b="1" spc="5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599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spc="60" dirty="0">
                          <a:latin typeface="Arial" pitchFamily="34" charset="0"/>
                          <a:cs typeface="Arial" pitchFamily="34" charset="0"/>
                        </a:rPr>
                        <a:t>Одежда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601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65" dirty="0">
                          <a:latin typeface="Arial" pitchFamily="34" charset="0"/>
                          <a:cs typeface="Arial" pitchFamily="34" charset="0"/>
                        </a:rPr>
                        <a:t>Содержание</a:t>
                      </a:r>
                      <a:r>
                        <a:rPr sz="3200" b="1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машины</a:t>
                      </a:r>
                      <a:r>
                        <a:rPr sz="3200" b="1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sz="3200" b="1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-10" dirty="0">
                          <a:latin typeface="Arial" pitchFamily="34" charset="0"/>
                          <a:cs typeface="Arial" pitchFamily="34" charset="0"/>
                        </a:rPr>
                        <a:t>бензин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797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-10" dirty="0">
                          <a:latin typeface="Arial" pitchFamily="34" charset="0"/>
                          <a:cs typeface="Arial" pitchFamily="34" charset="0"/>
                        </a:rPr>
                        <a:t>Медикаменты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65430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6793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spc="65" dirty="0">
                          <a:latin typeface="Arial" pitchFamily="34" charset="0"/>
                          <a:cs typeface="Arial" pitchFamily="34" charset="0"/>
                        </a:rPr>
                        <a:t>Мобильная</a:t>
                      </a:r>
                      <a:r>
                        <a:rPr sz="3200" b="1" spc="-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55" dirty="0">
                          <a:latin typeface="Arial" pitchFamily="34" charset="0"/>
                          <a:cs typeface="Arial" pitchFamily="34" charset="0"/>
                        </a:rPr>
                        <a:t>связь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241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Карманные</a:t>
                      </a:r>
                      <a:r>
                        <a:rPr sz="3200" b="1" spc="1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6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sz="3200" b="1" spc="18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-10" dirty="0">
                          <a:latin typeface="Arial" pitchFamily="34" charset="0"/>
                          <a:cs typeface="Arial" pitchFamily="34" charset="0"/>
                        </a:rPr>
                        <a:t>детей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1770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6797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Развлечения</a:t>
                      </a:r>
                      <a:r>
                        <a:rPr sz="3200" b="1" spc="41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-10" dirty="0">
                          <a:latin typeface="Arial" pitchFamily="34" charset="0"/>
                          <a:cs typeface="Arial" pitchFamily="34" charset="0"/>
                        </a:rPr>
                        <a:t>семьи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3403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dirty="0">
                          <a:latin typeface="Arial" pitchFamily="34" charset="0"/>
                          <a:cs typeface="Arial" pitchFamily="34" charset="0"/>
                        </a:rPr>
                        <a:t>Дополнительное</a:t>
                      </a:r>
                      <a:r>
                        <a:rPr sz="3200" b="1" spc="19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50" dirty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r>
                        <a:rPr sz="3200" b="1" spc="19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-10" dirty="0">
                          <a:latin typeface="Arial" pitchFamily="34" charset="0"/>
                          <a:cs typeface="Arial" pitchFamily="34" charset="0"/>
                        </a:rPr>
                        <a:t>детей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5023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spc="-20" dirty="0">
                          <a:latin typeface="Arial" pitchFamily="34" charset="0"/>
                          <a:cs typeface="Arial" pitchFamily="34" charset="0"/>
                        </a:rPr>
                        <a:t>Дача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2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3200" b="1" spc="-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200" b="1" spc="4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2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746250" y="1006475"/>
            <a:ext cx="16078200" cy="9692640"/>
          </a:xfrm>
          <a:custGeom>
            <a:avLst/>
            <a:gdLst/>
            <a:ahLst/>
            <a:cxnLst/>
            <a:rect l="l" t="t" r="r" b="b"/>
            <a:pathLst>
              <a:path w="11779885" h="9235440">
                <a:moveTo>
                  <a:pt x="11779746" y="9130612"/>
                </a:moveTo>
                <a:lnTo>
                  <a:pt x="11771517" y="9171369"/>
                </a:lnTo>
                <a:lnTo>
                  <a:pt x="11749078" y="9204652"/>
                </a:lnTo>
                <a:lnTo>
                  <a:pt x="11715795" y="9227092"/>
                </a:lnTo>
                <a:lnTo>
                  <a:pt x="11675037" y="9235320"/>
                </a:lnTo>
                <a:lnTo>
                  <a:pt x="104708" y="9235320"/>
                </a:lnTo>
                <a:lnTo>
                  <a:pt x="63951" y="9227092"/>
                </a:lnTo>
                <a:lnTo>
                  <a:pt x="30668" y="9204652"/>
                </a:lnTo>
                <a:lnTo>
                  <a:pt x="8228" y="9171369"/>
                </a:lnTo>
                <a:lnTo>
                  <a:pt x="0" y="9130612"/>
                </a:lnTo>
                <a:lnTo>
                  <a:pt x="0" y="0"/>
                </a:lnTo>
              </a:path>
            </a:pathLst>
          </a:custGeom>
          <a:ln w="62825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937" y="1692275"/>
            <a:ext cx="16328390" cy="771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3600" spc="-10" dirty="0">
                <a:latin typeface="Arial Black" pitchFamily="34" charset="0"/>
                <a:cs typeface="Lucida Sans Unicode"/>
              </a:rPr>
              <a:t>Наступает</a:t>
            </a:r>
            <a:r>
              <a:rPr sz="3600" spc="-185" dirty="0">
                <a:latin typeface="Arial Black" pitchFamily="34" charset="0"/>
                <a:cs typeface="Lucida Sans Unicode"/>
              </a:rPr>
              <a:t> </a:t>
            </a:r>
            <a:r>
              <a:rPr sz="3600" spc="-25" dirty="0">
                <a:latin typeface="Arial Black" pitchFamily="34" charset="0"/>
                <a:cs typeface="Lucida Sans Unicode"/>
              </a:rPr>
              <a:t>август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1230" dirty="0">
                <a:latin typeface="Arial Black" pitchFamily="34" charset="0"/>
                <a:cs typeface="Microsoft Sans Serif"/>
              </a:rPr>
              <a:t>—</a:t>
            </a:r>
            <a:r>
              <a:rPr sz="3600" spc="-30" dirty="0">
                <a:latin typeface="Arial Black" pitchFamily="34" charset="0"/>
                <a:cs typeface="Microsoft Sans Serif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совсем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40" dirty="0">
                <a:latin typeface="Arial Black" pitchFamily="34" charset="0"/>
                <a:cs typeface="Lucida Sans Unicode"/>
              </a:rPr>
              <a:t>скоро</a:t>
            </a:r>
            <a:r>
              <a:rPr sz="3600" spc="-18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детям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55" dirty="0">
                <a:latin typeface="Arial Black" pitchFamily="34" charset="0"/>
                <a:cs typeface="Lucida Sans Unicode"/>
              </a:rPr>
              <a:t>предстоит</a:t>
            </a:r>
            <a:r>
              <a:rPr sz="3600" spc="-18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снова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отправиться</a:t>
            </a:r>
            <a:r>
              <a:rPr sz="3600" spc="-185" dirty="0">
                <a:latin typeface="Arial Black" pitchFamily="34" charset="0"/>
                <a:cs typeface="Lucida Sans Unicode"/>
              </a:rPr>
              <a:t> </a:t>
            </a:r>
            <a:r>
              <a:rPr sz="3600" spc="80" dirty="0">
                <a:latin typeface="Arial Black" pitchFamily="34" charset="0"/>
                <a:cs typeface="Lucida Sans Unicode"/>
              </a:rPr>
              <a:t>в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школу</a:t>
            </a:r>
            <a:r>
              <a:rPr sz="3600" spc="-10" dirty="0">
                <a:latin typeface="Arial Black" pitchFamily="34" charset="0"/>
                <a:cs typeface="Microsoft Sans Serif"/>
              </a:rPr>
              <a:t>. </a:t>
            </a:r>
            <a:r>
              <a:rPr sz="3600" dirty="0">
                <a:latin typeface="Arial Black" pitchFamily="34" charset="0"/>
                <a:cs typeface="Lucida Sans Unicode"/>
              </a:rPr>
              <a:t>Родители</a:t>
            </a:r>
            <a:r>
              <a:rPr sz="3600" spc="-185" dirty="0">
                <a:latin typeface="Arial Black" pitchFamily="34" charset="0"/>
                <a:cs typeface="Lucida Sans Unicode"/>
              </a:rPr>
              <a:t> </a:t>
            </a:r>
            <a:r>
              <a:rPr sz="3600" spc="-25" dirty="0">
                <a:latin typeface="Arial Black" pitchFamily="34" charset="0"/>
                <a:cs typeface="Lucida Sans Unicode"/>
              </a:rPr>
              <a:t>дали</a:t>
            </a:r>
            <a:r>
              <a:rPr sz="3600" spc="-17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возможность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детям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побольше</a:t>
            </a:r>
            <a:r>
              <a:rPr sz="3600" spc="-175" dirty="0">
                <a:latin typeface="Arial Black" pitchFamily="34" charset="0"/>
                <a:cs typeface="Lucida Sans Unicode"/>
              </a:rPr>
              <a:t> </a:t>
            </a:r>
            <a:r>
              <a:rPr sz="3600" spc="-100" dirty="0">
                <a:latin typeface="Arial Black" pitchFamily="34" charset="0"/>
                <a:cs typeface="Lucida Sans Unicode"/>
              </a:rPr>
              <a:t>отдохнуть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80" dirty="0">
                <a:latin typeface="Arial Black" pitchFamily="34" charset="0"/>
                <a:cs typeface="Lucida Sans Unicode"/>
              </a:rPr>
              <a:t>перед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школой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и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перенесли почти</a:t>
            </a:r>
            <a:r>
              <a:rPr sz="3600" spc="-200" dirty="0">
                <a:latin typeface="Arial Black" pitchFamily="34" charset="0"/>
                <a:cs typeface="Lucida Sans Unicode"/>
              </a:rPr>
              <a:t> </a:t>
            </a:r>
            <a:r>
              <a:rPr sz="3600" spc="-90" dirty="0">
                <a:latin typeface="Arial Black" pitchFamily="34" charset="0"/>
                <a:cs typeface="Lucida Sans Unicode"/>
              </a:rPr>
              <a:t>всех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35" dirty="0">
                <a:latin typeface="Arial Black" pitchFamily="34" charset="0"/>
                <a:cs typeface="Lucida Sans Unicode"/>
              </a:rPr>
              <a:t>репетиторов</a:t>
            </a:r>
            <a:r>
              <a:rPr sz="3600" spc="-18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сентябрь</a:t>
            </a:r>
            <a:r>
              <a:rPr sz="3600" spc="-10" dirty="0">
                <a:latin typeface="Arial Black" pitchFamily="34" charset="0"/>
                <a:cs typeface="Microsoft Sans Serif"/>
              </a:rPr>
              <a:t>.</a:t>
            </a:r>
            <a:endParaRPr sz="3600">
              <a:latin typeface="Arial Black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3600">
              <a:latin typeface="Arial Black" pitchFamily="34" charset="0"/>
              <a:cs typeface="Microsoft Sans Serif"/>
            </a:endParaRPr>
          </a:p>
          <a:p>
            <a:pPr marL="12700" marR="127000">
              <a:lnSpc>
                <a:spcPct val="126299"/>
              </a:lnSpc>
            </a:pP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Родители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,</a:t>
            </a:r>
            <a:r>
              <a:rPr sz="3600" spc="-135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между</a:t>
            </a:r>
            <a:r>
              <a:rPr sz="3600" spc="-2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тем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,</a:t>
            </a:r>
            <a:r>
              <a:rPr sz="3600" spc="-75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почти</a:t>
            </a:r>
            <a:r>
              <a:rPr sz="3600" spc="-2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каждые</a:t>
            </a:r>
            <a:r>
              <a:rPr sz="3600" spc="-2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выходные</a:t>
            </a:r>
            <a:r>
              <a:rPr sz="3600" spc="-18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3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проводят</a:t>
            </a:r>
            <a:r>
              <a:rPr sz="3600" spc="-204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на</a:t>
            </a:r>
            <a:r>
              <a:rPr sz="3600" spc="-2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3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даче</a:t>
            </a:r>
            <a:r>
              <a:rPr sz="3600" spc="-35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,</a:t>
            </a:r>
            <a:r>
              <a:rPr sz="3600" spc="-75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помогая</a:t>
            </a:r>
            <a:r>
              <a:rPr sz="3600" spc="-2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бабушке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и</a:t>
            </a:r>
            <a:r>
              <a:rPr sz="3600" spc="-19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5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дедушке</a:t>
            </a:r>
            <a:r>
              <a:rPr sz="3600" spc="-19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со</a:t>
            </a:r>
            <a:r>
              <a:rPr sz="3600" spc="-18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сбором</a:t>
            </a:r>
            <a:r>
              <a:rPr sz="3600" spc="-19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урожая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.</a:t>
            </a:r>
            <a:r>
              <a:rPr sz="3600" spc="-35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600" spc="-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Дети</a:t>
            </a:r>
            <a:r>
              <a:rPr sz="3600" spc="-18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несказанно</a:t>
            </a:r>
            <a:r>
              <a:rPr sz="3600" spc="-19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6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рады</a:t>
            </a:r>
            <a:r>
              <a:rPr sz="3600" spc="-18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123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—</a:t>
            </a:r>
            <a:r>
              <a:rPr sz="3600" spc="-3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квартира</a:t>
            </a:r>
            <a:r>
              <a:rPr sz="3600" spc="-19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чаще</a:t>
            </a:r>
            <a:r>
              <a:rPr sz="3600" spc="-19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остается свободной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.</a:t>
            </a:r>
            <a:endParaRPr sz="3600">
              <a:solidFill>
                <a:srgbClr val="002060"/>
              </a:solidFill>
              <a:latin typeface="Arial Black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3600">
              <a:latin typeface="Arial Black" pitchFamily="34" charset="0"/>
              <a:cs typeface="Microsoft Sans Serif"/>
            </a:endParaRPr>
          </a:p>
          <a:p>
            <a:pPr marL="12700" marR="48260">
              <a:lnSpc>
                <a:spcPct val="126299"/>
              </a:lnSpc>
            </a:pPr>
            <a:r>
              <a:rPr sz="3600" spc="-204" dirty="0">
                <a:latin typeface="Arial Black" pitchFamily="34" charset="0"/>
                <a:cs typeface="Lucida Sans Unicode"/>
              </a:rPr>
              <a:t>У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папы</a:t>
            </a:r>
            <a:r>
              <a:rPr sz="3600" spc="-195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продолжается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насыщенный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60" dirty="0">
                <a:latin typeface="Arial Black" pitchFamily="34" charset="0"/>
                <a:cs typeface="Lucida Sans Unicode"/>
              </a:rPr>
              <a:t>период</a:t>
            </a:r>
            <a:r>
              <a:rPr sz="3600" spc="-17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30" dirty="0">
                <a:latin typeface="Arial Black" pitchFamily="34" charset="0"/>
                <a:cs typeface="Lucida Sans Unicode"/>
              </a:rPr>
              <a:t>работе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1230" dirty="0">
                <a:latin typeface="Arial Black" pitchFamily="34" charset="0"/>
                <a:cs typeface="Microsoft Sans Serif"/>
              </a:rPr>
              <a:t>—</a:t>
            </a:r>
            <a:r>
              <a:rPr sz="3600" spc="-25" dirty="0">
                <a:latin typeface="Arial Black" pitchFamily="34" charset="0"/>
                <a:cs typeface="Microsoft Sans Serif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ему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55" dirty="0">
                <a:latin typeface="Arial Black" pitchFamily="34" charset="0"/>
                <a:cs typeface="Lucida Sans Unicode"/>
              </a:rPr>
              <a:t>приходится</a:t>
            </a:r>
            <a:r>
              <a:rPr sz="3600" spc="-17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даже</a:t>
            </a:r>
            <a:r>
              <a:rPr sz="3600" spc="-180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дома </a:t>
            </a:r>
            <a:r>
              <a:rPr sz="3600" dirty="0">
                <a:latin typeface="Arial Black" pitchFamily="34" charset="0"/>
                <a:cs typeface="Lucida Sans Unicode"/>
              </a:rPr>
              <a:t>быть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контакте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со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своими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коллегами</a:t>
            </a:r>
            <a:r>
              <a:rPr sz="3600" spc="-10" dirty="0">
                <a:latin typeface="Arial Black" pitchFamily="34" charset="0"/>
                <a:cs typeface="Microsoft Sans Serif"/>
              </a:rPr>
              <a:t>.</a:t>
            </a:r>
            <a:endParaRPr sz="3600">
              <a:latin typeface="Arial Black" pitchFamily="34" charset="0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8446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903" y="5204030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0" y="79406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282047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140" dirty="0">
                <a:solidFill>
                  <a:srgbClr val="C00000"/>
                </a:solidFill>
                <a:latin typeface="Arial Black" pitchFamily="34" charset="0"/>
              </a:rPr>
              <a:t>Август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54782" y="10479127"/>
            <a:ext cx="2546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60" dirty="0">
                <a:latin typeface="Microsoft Sans Serif"/>
                <a:cs typeface="Microsoft Sans Serif"/>
              </a:rPr>
              <a:t>19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1059287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5" dirty="0">
                <a:solidFill>
                  <a:srgbClr val="C00000"/>
                </a:solidFill>
                <a:latin typeface="Arial Black" pitchFamily="34" charset="0"/>
              </a:rPr>
              <a:t>Оптимальные</a:t>
            </a:r>
            <a:r>
              <a:rPr sz="4400" spc="-37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400" spc="-245" dirty="0">
                <a:solidFill>
                  <a:srgbClr val="C00000"/>
                </a:solidFill>
                <a:latin typeface="Arial Black" pitchFamily="34" charset="0"/>
              </a:rPr>
              <a:t>расходы</a:t>
            </a:r>
            <a:r>
              <a:rPr sz="4400" spc="-37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400" spc="-505" dirty="0">
                <a:solidFill>
                  <a:srgbClr val="C00000"/>
                </a:solidFill>
                <a:latin typeface="Arial Black" pitchFamily="34" charset="0"/>
              </a:rPr>
              <a:t>за</a:t>
            </a:r>
            <a:r>
              <a:rPr sz="4400" spc="-36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400" spc="-110" dirty="0">
                <a:solidFill>
                  <a:srgbClr val="C00000"/>
                </a:solidFill>
                <a:latin typeface="Arial Black" pitchFamily="34" charset="0"/>
              </a:rPr>
              <a:t>август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4782" y="10479127"/>
            <a:ext cx="3206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40" dirty="0">
                <a:latin typeface="Microsoft Sans Serif"/>
                <a:cs typeface="Microsoft Sans Serif"/>
              </a:rPr>
              <a:t>20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7412" y="1528749"/>
            <a:ext cx="11779885" cy="680720"/>
          </a:xfrm>
          <a:custGeom>
            <a:avLst/>
            <a:gdLst/>
            <a:ahLst/>
            <a:cxnLst/>
            <a:rect l="l" t="t" r="r" b="b"/>
            <a:pathLst>
              <a:path w="11779885" h="680719">
                <a:moveTo>
                  <a:pt x="11643624" y="0"/>
                </a:moveTo>
                <a:lnTo>
                  <a:pt x="136121" y="0"/>
                </a:lnTo>
                <a:lnTo>
                  <a:pt x="93096" y="6939"/>
                </a:lnTo>
                <a:lnTo>
                  <a:pt x="55729" y="26263"/>
                </a:lnTo>
                <a:lnTo>
                  <a:pt x="26263" y="55729"/>
                </a:lnTo>
                <a:lnTo>
                  <a:pt x="6939" y="93096"/>
                </a:lnTo>
                <a:lnTo>
                  <a:pt x="0" y="136121"/>
                </a:lnTo>
                <a:lnTo>
                  <a:pt x="0" y="680607"/>
                </a:lnTo>
                <a:lnTo>
                  <a:pt x="11779746" y="680607"/>
                </a:lnTo>
                <a:lnTo>
                  <a:pt x="11779746" y="136121"/>
                </a:lnTo>
                <a:lnTo>
                  <a:pt x="11772806" y="93096"/>
                </a:lnTo>
                <a:lnTo>
                  <a:pt x="11753483" y="55729"/>
                </a:lnTo>
                <a:lnTo>
                  <a:pt x="11724017" y="26263"/>
                </a:lnTo>
                <a:lnTo>
                  <a:pt x="11686650" y="6939"/>
                </a:lnTo>
                <a:lnTo>
                  <a:pt x="11643624" y="0"/>
                </a:lnTo>
                <a:close/>
              </a:path>
            </a:pathLst>
          </a:custGeom>
          <a:solidFill>
            <a:srgbClr val="009444">
              <a:alpha val="195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289050" y="1387475"/>
          <a:ext cx="15849600" cy="9372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2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740">
                <a:tc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400" b="1" spc="-50" dirty="0">
                          <a:latin typeface="Verdana"/>
                          <a:cs typeface="Verdana"/>
                        </a:rPr>
                        <a:t>Категория</a:t>
                      </a:r>
                      <a:r>
                        <a:rPr sz="24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b="1" spc="-10" dirty="0">
                          <a:latin typeface="Verdana"/>
                          <a:cs typeface="Verdana"/>
                        </a:rPr>
                        <a:t>расходов</a:t>
                      </a:r>
                      <a:endParaRPr sz="2400" b="1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R w="38100">
                      <a:solidFill>
                        <a:srgbClr val="009444"/>
                      </a:solidFill>
                      <a:prstDash val="solid"/>
                    </a:lnR>
                    <a:lnB w="28575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400" b="1" dirty="0">
                          <a:latin typeface="Verdana"/>
                          <a:cs typeface="Verdana"/>
                        </a:rPr>
                        <a:t>Размер</a:t>
                      </a:r>
                      <a:r>
                        <a:rPr sz="24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b="1" spc="-30" dirty="0">
                          <a:latin typeface="Verdana"/>
                          <a:cs typeface="Verdana"/>
                        </a:rPr>
                        <a:t>оптимальных</a:t>
                      </a:r>
                      <a:r>
                        <a:rPr sz="24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b="1" spc="-10" dirty="0">
                          <a:latin typeface="Verdana"/>
                          <a:cs typeface="Verdana"/>
                        </a:rPr>
                        <a:t>расходов</a:t>
                      </a:r>
                      <a:endParaRPr sz="2400" b="1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38100">
                      <a:solidFill>
                        <a:srgbClr val="009444"/>
                      </a:solidFill>
                      <a:prstDash val="solid"/>
                    </a:lnL>
                    <a:lnB w="28575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67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Питание</a:t>
                      </a:r>
                      <a:r>
                        <a:rPr sz="3200" b="1" spc="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35" dirty="0">
                          <a:latin typeface="Trebuchet MS"/>
                          <a:cs typeface="Trebuchet MS"/>
                        </a:rPr>
                        <a:t>дома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28575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28575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194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Питание</a:t>
                      </a:r>
                      <a:r>
                        <a:rPr sz="3200" b="1" spc="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dirty="0">
                          <a:latin typeface="Trebuchet MS"/>
                          <a:cs typeface="Trebuchet MS"/>
                        </a:rPr>
                        <a:t>вне</a:t>
                      </a:r>
                      <a:r>
                        <a:rPr sz="3200" b="1" spc="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35" dirty="0">
                          <a:latin typeface="Trebuchet MS"/>
                          <a:cs typeface="Trebuchet MS"/>
                        </a:rPr>
                        <a:t>дома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48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Хозяйственные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3200" b="1" spc="50" dirty="0">
                          <a:latin typeface="Trebuchet MS"/>
                          <a:cs typeface="Trebuchet MS"/>
                        </a:rPr>
                        <a:t>расходы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67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spc="60" dirty="0">
                          <a:latin typeface="Trebuchet MS"/>
                          <a:cs typeface="Trebuchet MS"/>
                        </a:rPr>
                        <a:t>Одежда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568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65" dirty="0">
                          <a:latin typeface="Trebuchet MS"/>
                          <a:cs typeface="Trebuchet MS"/>
                        </a:rPr>
                        <a:t>Содержание</a:t>
                      </a:r>
                      <a:r>
                        <a:rPr sz="32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dirty="0">
                          <a:latin typeface="Trebuchet MS"/>
                          <a:cs typeface="Trebuchet MS"/>
                        </a:rPr>
                        <a:t>машины</a:t>
                      </a:r>
                      <a:r>
                        <a:rPr sz="32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32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бензин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766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Медикаменты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65430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194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spc="65" dirty="0">
                          <a:latin typeface="Trebuchet MS"/>
                          <a:cs typeface="Trebuchet MS"/>
                        </a:rPr>
                        <a:t>Мобильная</a:t>
                      </a:r>
                      <a:r>
                        <a:rPr sz="3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55" dirty="0">
                          <a:latin typeface="Trebuchet MS"/>
                          <a:cs typeface="Trebuchet MS"/>
                        </a:rPr>
                        <a:t>связь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8148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Карманные</a:t>
                      </a:r>
                      <a:r>
                        <a:rPr sz="3200" b="1" spc="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60" dirty="0">
                          <a:latin typeface="Trebuchet MS"/>
                          <a:cs typeface="Trebuchet MS"/>
                        </a:rPr>
                        <a:t>расходы</a:t>
                      </a:r>
                      <a:r>
                        <a:rPr sz="3200" b="1" spc="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детей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191770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9766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Развлечения</a:t>
                      </a:r>
                      <a:r>
                        <a:rPr sz="3200" b="1" spc="4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семьи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042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Дополнительное</a:t>
                      </a:r>
                      <a:r>
                        <a:rPr sz="3200" b="1" spc="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50" dirty="0">
                          <a:latin typeface="Trebuchet MS"/>
                          <a:cs typeface="Trebuchet MS"/>
                        </a:rPr>
                        <a:t>образование</a:t>
                      </a:r>
                      <a:r>
                        <a:rPr sz="3200" b="1" spc="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детей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63696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spc="-20" dirty="0">
                          <a:latin typeface="Trebuchet MS"/>
                          <a:cs typeface="Trebuchet MS"/>
                        </a:rPr>
                        <a:t>Дача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136650" y="1692275"/>
            <a:ext cx="15970885" cy="9235440"/>
          </a:xfrm>
          <a:custGeom>
            <a:avLst/>
            <a:gdLst/>
            <a:ahLst/>
            <a:cxnLst/>
            <a:rect l="l" t="t" r="r" b="b"/>
            <a:pathLst>
              <a:path w="11779885" h="9235440">
                <a:moveTo>
                  <a:pt x="11779746" y="9130612"/>
                </a:moveTo>
                <a:lnTo>
                  <a:pt x="11771517" y="9171369"/>
                </a:lnTo>
                <a:lnTo>
                  <a:pt x="11749078" y="9204652"/>
                </a:lnTo>
                <a:lnTo>
                  <a:pt x="11715795" y="9227092"/>
                </a:lnTo>
                <a:lnTo>
                  <a:pt x="11675037" y="9235320"/>
                </a:lnTo>
                <a:lnTo>
                  <a:pt x="104708" y="9235320"/>
                </a:lnTo>
                <a:lnTo>
                  <a:pt x="63951" y="9227092"/>
                </a:lnTo>
                <a:lnTo>
                  <a:pt x="30668" y="9204652"/>
                </a:lnTo>
                <a:lnTo>
                  <a:pt x="8228" y="9171369"/>
                </a:lnTo>
                <a:lnTo>
                  <a:pt x="0" y="9130612"/>
                </a:lnTo>
                <a:lnTo>
                  <a:pt x="0" y="0"/>
                </a:lnTo>
              </a:path>
            </a:pathLst>
          </a:custGeom>
          <a:ln w="62825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937" y="1692275"/>
            <a:ext cx="17240250" cy="7685181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3600" dirty="0">
                <a:latin typeface="Arial Black" pitchFamily="34" charset="0"/>
                <a:cs typeface="Lucida Sans Unicode"/>
              </a:rPr>
              <a:t>Начался</a:t>
            </a:r>
            <a:r>
              <a:rPr sz="3600" spc="-16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учебный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-135" dirty="0">
                <a:latin typeface="Arial Black" pitchFamily="34" charset="0"/>
                <a:cs typeface="Lucida Sans Unicode"/>
              </a:rPr>
              <a:t>год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spc="80" dirty="0">
                <a:latin typeface="Arial Black" pitchFamily="34" charset="0"/>
                <a:cs typeface="Lucida Sans Unicode"/>
              </a:rPr>
              <a:t>в</a:t>
            </a:r>
            <a:r>
              <a:rPr sz="3600" spc="-15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школе</a:t>
            </a:r>
            <a:r>
              <a:rPr sz="3600">
                <a:latin typeface="Arial Black" pitchFamily="34" charset="0"/>
                <a:cs typeface="Microsoft Sans Serif"/>
              </a:rPr>
              <a:t>. </a:t>
            </a:r>
            <a:endParaRPr lang="ru-RU" sz="3600" dirty="0" smtClean="0">
              <a:latin typeface="Arial Black" pitchFamily="34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endParaRPr lang="ru-RU" sz="3600" dirty="0">
              <a:latin typeface="Arial Black" pitchFamily="34" charset="0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endParaRPr sz="3600">
              <a:latin typeface="Arial Black" pitchFamily="34" charset="0"/>
              <a:cs typeface="Microsoft Sans Serif"/>
            </a:endParaRPr>
          </a:p>
          <a:p>
            <a:pPr marL="12700" marR="656590">
              <a:lnSpc>
                <a:spcPct val="126299"/>
              </a:lnSpc>
              <a:spcBef>
                <a:spcPts val="5"/>
              </a:spcBef>
            </a:pP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Бабушка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4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дедушкой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вернулись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5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летнего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пребывания</a:t>
            </a:r>
            <a:r>
              <a:rPr sz="3600" spc="-16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на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2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даче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3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обратно</a:t>
            </a:r>
            <a:r>
              <a:rPr sz="3600" spc="-165" dirty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8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в</a:t>
            </a:r>
            <a:r>
              <a:rPr sz="3600" spc="-165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spc="-1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квартиру</a:t>
            </a:r>
            <a:r>
              <a:rPr sz="3600" spc="-10" dirty="0">
                <a:solidFill>
                  <a:srgbClr val="002060"/>
                </a:solidFill>
                <a:latin typeface="Arial Black" pitchFamily="34" charset="0"/>
                <a:cs typeface="Microsoft Sans Serif"/>
              </a:rPr>
              <a:t>.</a:t>
            </a:r>
            <a:endParaRPr sz="3600">
              <a:solidFill>
                <a:srgbClr val="002060"/>
              </a:solidFill>
              <a:latin typeface="Arial Black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lang="ru-RU" sz="3600" dirty="0" smtClean="0">
              <a:latin typeface="Arial Black" pitchFamily="34" charset="0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3600">
              <a:latin typeface="Arial Black" pitchFamily="34" charset="0"/>
              <a:cs typeface="Microsoft Sans Serif"/>
            </a:endParaRPr>
          </a:p>
          <a:p>
            <a:pPr marL="12700" marR="89535">
              <a:lnSpc>
                <a:spcPct val="126299"/>
              </a:lnSpc>
            </a:pPr>
            <a:r>
              <a:rPr sz="3600" spc="-10" dirty="0">
                <a:latin typeface="Arial Black" pitchFamily="34" charset="0"/>
                <a:cs typeface="Lucida Sans Unicode"/>
              </a:rPr>
              <a:t>Сентябрь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обещает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быть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очень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насыщенным</a:t>
            </a:r>
            <a:r>
              <a:rPr sz="3600" dirty="0">
                <a:latin typeface="Arial Black" pitchFamily="34" charset="0"/>
                <a:cs typeface="Microsoft Sans Serif"/>
              </a:rPr>
              <a:t>:</a:t>
            </a:r>
            <a:r>
              <a:rPr sz="3600" spc="-10" dirty="0">
                <a:latin typeface="Arial Black" pitchFamily="34" charset="0"/>
                <a:cs typeface="Microsoft Sans Serif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у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мамы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с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-30" dirty="0">
                <a:latin typeface="Arial Black" pitchFamily="34" charset="0"/>
                <a:cs typeface="Lucida Sans Unicode"/>
              </a:rPr>
              <a:t>папой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30" dirty="0">
                <a:latin typeface="Arial Black" pitchFamily="34" charset="0"/>
                <a:cs typeface="Lucida Sans Unicode"/>
              </a:rPr>
              <a:t>работе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начало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30" dirty="0">
                <a:latin typeface="Arial Black" pitchFamily="34" charset="0"/>
                <a:cs typeface="Lucida Sans Unicode"/>
              </a:rPr>
              <a:t>сезона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1180" dirty="0">
                <a:latin typeface="Arial Black" pitchFamily="34" charset="0"/>
                <a:cs typeface="Microsoft Sans Serif"/>
              </a:rPr>
              <a:t>— </a:t>
            </a:r>
            <a:r>
              <a:rPr sz="3600" spc="-25" dirty="0">
                <a:latin typeface="Arial Black" pitchFamily="34" charset="0"/>
                <a:cs typeface="Lucida Sans Unicode"/>
              </a:rPr>
              <a:t>папе</a:t>
            </a:r>
            <a:r>
              <a:rPr sz="3600" spc="-22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даже</a:t>
            </a:r>
            <a:r>
              <a:rPr sz="3600" spc="-200" dirty="0">
                <a:latin typeface="Arial Black" pitchFamily="34" charset="0"/>
                <a:cs typeface="Lucida Sans Unicode"/>
              </a:rPr>
              <a:t> </a:t>
            </a:r>
            <a:r>
              <a:rPr sz="3600" spc="-35" dirty="0">
                <a:latin typeface="Arial Black" pitchFamily="34" charset="0"/>
                <a:cs typeface="Lucida Sans Unicode"/>
              </a:rPr>
              <a:t>предоставили</a:t>
            </a:r>
            <a:r>
              <a:rPr sz="3600" spc="-190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корпоративный</a:t>
            </a:r>
            <a:r>
              <a:rPr sz="3600" spc="-195" dirty="0">
                <a:latin typeface="Arial Black" pitchFamily="34" charset="0"/>
                <a:cs typeface="Lucida Sans Unicode"/>
              </a:rPr>
              <a:t> </a:t>
            </a:r>
            <a:r>
              <a:rPr sz="3600" spc="-40" dirty="0">
                <a:latin typeface="Arial Black" pitchFamily="34" charset="0"/>
                <a:cs typeface="Lucida Sans Unicode"/>
              </a:rPr>
              <a:t>телефон</a:t>
            </a:r>
            <a:r>
              <a:rPr sz="3600" spc="-40" dirty="0">
                <a:latin typeface="Arial Black" pitchFamily="34" charset="0"/>
                <a:cs typeface="Microsoft Sans Serif"/>
              </a:rPr>
              <a:t>, </a:t>
            </a:r>
            <a:r>
              <a:rPr sz="3600" dirty="0">
                <a:latin typeface="Arial Black" pitchFamily="34" charset="0"/>
                <a:cs typeface="Lucida Sans Unicode"/>
              </a:rPr>
              <a:t>а</a:t>
            </a:r>
            <a:r>
              <a:rPr sz="3600" spc="-19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детям</a:t>
            </a:r>
            <a:r>
              <a:rPr sz="3600" spc="-195" dirty="0">
                <a:latin typeface="Arial Black" pitchFamily="34" charset="0"/>
                <a:cs typeface="Lucida Sans Unicode"/>
              </a:rPr>
              <a:t> </a:t>
            </a:r>
            <a:r>
              <a:rPr sz="3600" spc="-30" dirty="0">
                <a:latin typeface="Arial Black" pitchFamily="34" charset="0"/>
                <a:cs typeface="Lucida Sans Unicode"/>
              </a:rPr>
              <a:t>задают</a:t>
            </a:r>
            <a:r>
              <a:rPr sz="3600" spc="-190" dirty="0">
                <a:latin typeface="Arial Black" pitchFamily="34" charset="0"/>
                <a:cs typeface="Lucida Sans Unicode"/>
              </a:rPr>
              <a:t> </a:t>
            </a:r>
            <a:r>
              <a:rPr sz="3600" spc="-95" dirty="0">
                <a:latin typeface="Arial Black" pitchFamily="34" charset="0"/>
                <a:cs typeface="Lucida Sans Unicode"/>
              </a:rPr>
              <a:t>гораздо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больше </a:t>
            </a:r>
            <a:r>
              <a:rPr sz="3600" spc="-40" dirty="0">
                <a:latin typeface="Arial Black" pitchFamily="34" charset="0"/>
                <a:cs typeface="Lucida Sans Unicode"/>
              </a:rPr>
              <a:t>домашнего</a:t>
            </a:r>
            <a:r>
              <a:rPr sz="3600" spc="-175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задания</a:t>
            </a:r>
            <a:r>
              <a:rPr sz="3600" spc="-20" dirty="0">
                <a:latin typeface="Arial Black" pitchFamily="34" charset="0"/>
                <a:cs typeface="Microsoft Sans Serif"/>
              </a:rPr>
              <a:t>,</a:t>
            </a:r>
            <a:r>
              <a:rPr sz="3600" spc="-15" dirty="0">
                <a:latin typeface="Arial Black" pitchFamily="34" charset="0"/>
                <a:cs typeface="Microsoft Sans Serif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чем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80" dirty="0">
                <a:latin typeface="Arial Black" pitchFamily="34" charset="0"/>
                <a:cs typeface="Lucida Sans Unicode"/>
              </a:rPr>
              <a:t>в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прошлом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году</a:t>
            </a:r>
            <a:r>
              <a:rPr sz="3600" spc="-10" dirty="0">
                <a:latin typeface="Arial Black" pitchFamily="34" charset="0"/>
                <a:cs typeface="Microsoft Sans Serif"/>
              </a:rPr>
              <a:t>.</a:t>
            </a:r>
            <a:endParaRPr sz="3600">
              <a:latin typeface="Arial Black" pitchFamily="34" charset="0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18446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650" y="39020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650" y="66452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3745229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165" dirty="0">
                <a:solidFill>
                  <a:srgbClr val="C00000"/>
                </a:solidFill>
                <a:latin typeface="Arial Black" pitchFamily="34" charset="0"/>
              </a:rPr>
              <a:t>Сентябрь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54782" y="10479127"/>
            <a:ext cx="2317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310" dirty="0">
                <a:latin typeface="Microsoft Sans Serif"/>
                <a:cs typeface="Microsoft Sans Serif"/>
              </a:rPr>
              <a:t>21</a:t>
            </a:r>
            <a:endParaRPr sz="1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1103" y="3476333"/>
            <a:ext cx="16973550" cy="2251710"/>
          </a:xfrm>
          <a:custGeom>
            <a:avLst/>
            <a:gdLst/>
            <a:ahLst/>
            <a:cxnLst/>
            <a:rect l="l" t="t" r="r" b="b"/>
            <a:pathLst>
              <a:path w="16973550" h="2251710">
                <a:moveTo>
                  <a:pt x="62825" y="0"/>
                </a:moveTo>
                <a:lnTo>
                  <a:pt x="16910479" y="0"/>
                </a:lnTo>
                <a:lnTo>
                  <a:pt x="16934935" y="4937"/>
                </a:lnTo>
                <a:lnTo>
                  <a:pt x="16954905" y="18401"/>
                </a:lnTo>
                <a:lnTo>
                  <a:pt x="16968368" y="38370"/>
                </a:lnTo>
                <a:lnTo>
                  <a:pt x="16973305" y="62825"/>
                </a:lnTo>
                <a:lnTo>
                  <a:pt x="16973305" y="2188415"/>
                </a:lnTo>
                <a:lnTo>
                  <a:pt x="16968368" y="2212869"/>
                </a:lnTo>
                <a:lnTo>
                  <a:pt x="16954905" y="2232839"/>
                </a:lnTo>
                <a:lnTo>
                  <a:pt x="16934935" y="2246303"/>
                </a:lnTo>
                <a:lnTo>
                  <a:pt x="16910479" y="2251240"/>
                </a:lnTo>
                <a:lnTo>
                  <a:pt x="62825" y="2251240"/>
                </a:lnTo>
                <a:lnTo>
                  <a:pt x="38370" y="2246303"/>
                </a:lnTo>
                <a:lnTo>
                  <a:pt x="18401" y="2232839"/>
                </a:lnTo>
                <a:lnTo>
                  <a:pt x="4937" y="2212869"/>
                </a:lnTo>
                <a:lnTo>
                  <a:pt x="0" y="2188415"/>
                </a:lnTo>
                <a:lnTo>
                  <a:pt x="0" y="62825"/>
                </a:lnTo>
                <a:lnTo>
                  <a:pt x="4937" y="38370"/>
                </a:lnTo>
                <a:lnTo>
                  <a:pt x="18401" y="18401"/>
                </a:lnTo>
                <a:lnTo>
                  <a:pt x="38370" y="4937"/>
                </a:lnTo>
                <a:lnTo>
                  <a:pt x="62825" y="0"/>
                </a:lnTo>
                <a:close/>
              </a:path>
            </a:pathLst>
          </a:custGeom>
          <a:ln w="136121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03450" y="3368675"/>
            <a:ext cx="15849600" cy="2338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3405" marR="5080" indent="-1830705" algn="ctr">
              <a:lnSpc>
                <a:spcPct val="126299"/>
              </a:lnSpc>
              <a:spcBef>
                <a:spcPts val="95"/>
              </a:spcBef>
            </a:pPr>
            <a:r>
              <a:rPr lang="ru-RU" sz="3100" spc="105" dirty="0" smtClean="0">
                <a:latin typeface="Lucida Sans Unicode"/>
                <a:cs typeface="Lucida Sans Unicode"/>
              </a:rPr>
              <a:t>      </a:t>
            </a:r>
            <a:r>
              <a:rPr sz="6000" spc="105" smtClean="0">
                <a:latin typeface="Arial Black" pitchFamily="34" charset="0"/>
                <a:cs typeface="Lucida Sans Unicode"/>
              </a:rPr>
              <a:t>Это</a:t>
            </a:r>
            <a:r>
              <a:rPr sz="6000" spc="-175" smtClean="0">
                <a:latin typeface="Arial Black" pitchFamily="34" charset="0"/>
                <a:cs typeface="Lucida Sans Unicode"/>
              </a:rPr>
              <a:t> </a:t>
            </a:r>
            <a:r>
              <a:rPr sz="6000" spc="125" dirty="0">
                <a:latin typeface="Arial Black" pitchFamily="34" charset="0"/>
                <a:cs typeface="Lucida Sans Unicode"/>
              </a:rPr>
              <a:t>навык</a:t>
            </a:r>
            <a:r>
              <a:rPr sz="6000" spc="-170" dirty="0">
                <a:latin typeface="Arial Black" pitchFamily="34" charset="0"/>
                <a:cs typeface="Lucida Sans Unicode"/>
              </a:rPr>
              <a:t> </a:t>
            </a:r>
            <a:r>
              <a:rPr sz="6000" dirty="0">
                <a:latin typeface="Arial Black" pitchFamily="34" charset="0"/>
                <a:cs typeface="Lucida Sans Unicode"/>
              </a:rPr>
              <a:t>грамотного</a:t>
            </a:r>
            <a:r>
              <a:rPr sz="6000" spc="-175" dirty="0">
                <a:latin typeface="Arial Black" pitchFamily="34" charset="0"/>
                <a:cs typeface="Lucida Sans Unicode"/>
              </a:rPr>
              <a:t> </a:t>
            </a:r>
            <a:r>
              <a:rPr sz="6000" spc="85">
                <a:latin typeface="Arial Black" pitchFamily="34" charset="0"/>
                <a:cs typeface="Lucida Sans Unicode"/>
              </a:rPr>
              <a:t>управления</a:t>
            </a:r>
            <a:r>
              <a:rPr sz="6000" spc="-170">
                <a:latin typeface="Arial Black" pitchFamily="34" charset="0"/>
                <a:cs typeface="Lucida Sans Unicode"/>
              </a:rPr>
              <a:t> </a:t>
            </a:r>
            <a:r>
              <a:rPr sz="6000" spc="50" smtClean="0">
                <a:latin typeface="Arial Black" pitchFamily="34" charset="0"/>
                <a:cs typeface="Lucida Sans Unicode"/>
              </a:rPr>
              <a:t>деньгами</a:t>
            </a:r>
            <a:r>
              <a:rPr sz="6000" spc="50" dirty="0">
                <a:latin typeface="Arial Black" pitchFamily="34" charset="0"/>
                <a:cs typeface="Microsoft Sans Serif"/>
              </a:rPr>
              <a:t>.</a:t>
            </a:r>
            <a:endParaRPr sz="6000">
              <a:latin typeface="Arial Black" pitchFamily="34" charset="0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2</a:t>
            </a:fld>
            <a:endParaRPr spc="-50" dirty="0">
              <a:latin typeface="Bahnschrift"/>
              <a:cs typeface="Bahnschrif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7650" y="6516943"/>
            <a:ext cx="17373599" cy="30493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6525" algn="ctr">
              <a:lnSpc>
                <a:spcPct val="126299"/>
              </a:lnSpc>
              <a:spcBef>
                <a:spcPts val="95"/>
              </a:spcBef>
            </a:pPr>
            <a:r>
              <a:rPr sz="5400" b="1" spc="14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</a:t>
            </a:r>
            <a:r>
              <a:rPr sz="5400" b="1" spc="-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зарабатываем</a:t>
            </a:r>
            <a:r>
              <a:rPr sz="5400" b="1" spc="-1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деньги</a:t>
            </a:r>
            <a:r>
              <a:rPr sz="5400" b="1" spc="-2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5400" b="1" spc="45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400" b="1" spc="45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700" marR="5080" indent="136525" algn="ctr">
              <a:lnSpc>
                <a:spcPct val="126299"/>
              </a:lnSpc>
              <a:spcBef>
                <a:spcPts val="95"/>
              </a:spcBef>
            </a:pPr>
            <a:r>
              <a:rPr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</a:t>
            </a:r>
            <a:r>
              <a:rPr sz="5400" b="1" spc="-195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грамотно</a:t>
            </a:r>
            <a:r>
              <a:rPr sz="5400" b="1" spc="-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тратить</a:t>
            </a:r>
            <a:r>
              <a:rPr sz="5400" b="1" spc="-19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sz="5400" b="1" spc="-17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</a:t>
            </a:r>
            <a:r>
              <a:rPr sz="5400" b="1" spc="-1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или</a:t>
            </a:r>
            <a:r>
              <a:rPr sz="5400" b="1" spc="-1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иные</a:t>
            </a:r>
            <a:r>
              <a:rPr sz="5400" b="1" spc="-1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вещи,</a:t>
            </a:r>
            <a:r>
              <a:rPr sz="5400" b="1" spc="7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которые</a:t>
            </a:r>
            <a:r>
              <a:rPr sz="5400" b="1" spc="-1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приближают</a:t>
            </a:r>
            <a:r>
              <a:rPr sz="5400" b="1" spc="-1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</a:t>
            </a:r>
            <a:r>
              <a:rPr sz="5400" b="1" spc="-17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5400" b="1" spc="-17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5400" b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цели.</a:t>
            </a:r>
            <a:endParaRPr sz="5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1897487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b="1" spc="-165" dirty="0">
                <a:solidFill>
                  <a:srgbClr val="C00000"/>
                </a:solidFill>
                <a:latin typeface="Arial Black" pitchFamily="34" charset="0"/>
              </a:rPr>
              <a:t>Что</a:t>
            </a:r>
            <a:r>
              <a:rPr sz="6000" b="1" spc="-38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180" dirty="0">
                <a:solidFill>
                  <a:srgbClr val="C00000"/>
                </a:solidFill>
                <a:latin typeface="Arial Black" pitchFamily="34" charset="0"/>
              </a:rPr>
              <a:t>такое</a:t>
            </a:r>
            <a:r>
              <a:rPr sz="6000" b="1" spc="-38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280" dirty="0">
                <a:solidFill>
                  <a:srgbClr val="C00000"/>
                </a:solidFill>
                <a:latin typeface="Arial Black" pitchFamily="34" charset="0"/>
              </a:rPr>
              <a:t>финансовая</a:t>
            </a:r>
            <a:r>
              <a:rPr sz="6000" b="1" spc="-38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120" dirty="0">
                <a:solidFill>
                  <a:srgbClr val="C00000"/>
                </a:solidFill>
                <a:latin typeface="Arial Black" pitchFamily="34" charset="0"/>
              </a:rPr>
              <a:t>грамотность</a:t>
            </a:r>
            <a:r>
              <a:rPr sz="6000" b="1" spc="-120" dirty="0">
                <a:solidFill>
                  <a:srgbClr val="C00000"/>
                </a:solidFill>
                <a:latin typeface="Arial Black" pitchFamily="34" charset="0"/>
                <a:cs typeface="Trebuchet M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1127867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5" dirty="0">
                <a:solidFill>
                  <a:srgbClr val="C00000"/>
                </a:solidFill>
                <a:latin typeface="Arial Black" pitchFamily="34" charset="0"/>
              </a:rPr>
              <a:t>Оптимальные</a:t>
            </a:r>
            <a:r>
              <a:rPr sz="4400" spc="-37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400" spc="-245" dirty="0">
                <a:solidFill>
                  <a:srgbClr val="C00000"/>
                </a:solidFill>
                <a:latin typeface="Arial Black" pitchFamily="34" charset="0"/>
              </a:rPr>
              <a:t>расходы</a:t>
            </a:r>
            <a:r>
              <a:rPr sz="4400" spc="-37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400" spc="-505" dirty="0">
                <a:solidFill>
                  <a:srgbClr val="C00000"/>
                </a:solidFill>
                <a:latin typeface="Arial Black" pitchFamily="34" charset="0"/>
              </a:rPr>
              <a:t>за</a:t>
            </a:r>
            <a:r>
              <a:rPr sz="4400" spc="-36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4400" spc="-145" dirty="0">
                <a:solidFill>
                  <a:srgbClr val="C00000"/>
                </a:solidFill>
                <a:latin typeface="Arial Black" pitchFamily="34" charset="0"/>
              </a:rPr>
              <a:t>сентябрь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54782" y="10479127"/>
            <a:ext cx="2705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Constantia"/>
                <a:cs typeface="Constantia"/>
              </a:rPr>
              <a:t>22</a:t>
            </a:r>
            <a:endParaRPr sz="195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67412" y="1528749"/>
            <a:ext cx="11779885" cy="680720"/>
          </a:xfrm>
          <a:custGeom>
            <a:avLst/>
            <a:gdLst/>
            <a:ahLst/>
            <a:cxnLst/>
            <a:rect l="l" t="t" r="r" b="b"/>
            <a:pathLst>
              <a:path w="11779885" h="680719">
                <a:moveTo>
                  <a:pt x="11643624" y="0"/>
                </a:moveTo>
                <a:lnTo>
                  <a:pt x="136121" y="0"/>
                </a:lnTo>
                <a:lnTo>
                  <a:pt x="93096" y="6939"/>
                </a:lnTo>
                <a:lnTo>
                  <a:pt x="55729" y="26263"/>
                </a:lnTo>
                <a:lnTo>
                  <a:pt x="26263" y="55729"/>
                </a:lnTo>
                <a:lnTo>
                  <a:pt x="6939" y="93096"/>
                </a:lnTo>
                <a:lnTo>
                  <a:pt x="0" y="136121"/>
                </a:lnTo>
                <a:lnTo>
                  <a:pt x="0" y="680607"/>
                </a:lnTo>
                <a:lnTo>
                  <a:pt x="11779746" y="680607"/>
                </a:lnTo>
                <a:lnTo>
                  <a:pt x="11779746" y="136121"/>
                </a:lnTo>
                <a:lnTo>
                  <a:pt x="11772806" y="93096"/>
                </a:lnTo>
                <a:lnTo>
                  <a:pt x="11753483" y="55729"/>
                </a:lnTo>
                <a:lnTo>
                  <a:pt x="11724017" y="26263"/>
                </a:lnTo>
                <a:lnTo>
                  <a:pt x="11686650" y="6939"/>
                </a:lnTo>
                <a:lnTo>
                  <a:pt x="11643624" y="0"/>
                </a:lnTo>
                <a:close/>
              </a:path>
            </a:pathLst>
          </a:custGeom>
          <a:solidFill>
            <a:srgbClr val="009444">
              <a:alpha val="195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60450" y="1235075"/>
          <a:ext cx="15011400" cy="930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 marL="160655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400" b="1" spc="-50" dirty="0">
                          <a:latin typeface="Verdana"/>
                          <a:cs typeface="Verdana"/>
                        </a:rPr>
                        <a:t>Категория</a:t>
                      </a:r>
                      <a:r>
                        <a:rPr sz="24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b="1" spc="-10" dirty="0">
                          <a:latin typeface="Verdana"/>
                          <a:cs typeface="Verdana"/>
                        </a:rPr>
                        <a:t>расходов</a:t>
                      </a:r>
                      <a:endParaRPr sz="2400" b="1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R w="38100">
                      <a:solidFill>
                        <a:srgbClr val="009444"/>
                      </a:solidFill>
                      <a:prstDash val="solid"/>
                    </a:lnR>
                    <a:lnB w="28575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2400" b="1" dirty="0">
                          <a:latin typeface="Verdana"/>
                          <a:cs typeface="Verdana"/>
                        </a:rPr>
                        <a:t>Размер</a:t>
                      </a:r>
                      <a:r>
                        <a:rPr sz="24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b="1" spc="-30" dirty="0">
                          <a:latin typeface="Verdana"/>
                          <a:cs typeface="Verdana"/>
                        </a:rPr>
                        <a:t>оптимальных</a:t>
                      </a:r>
                      <a:r>
                        <a:rPr sz="2400" b="1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2400" b="1" spc="-10" dirty="0">
                          <a:latin typeface="Verdana"/>
                          <a:cs typeface="Verdana"/>
                        </a:rPr>
                        <a:t>расходов</a:t>
                      </a:r>
                      <a:endParaRPr sz="2400" b="1">
                        <a:latin typeface="Verdana"/>
                        <a:cs typeface="Verdana"/>
                      </a:endParaRPr>
                    </a:p>
                  </a:txBody>
                  <a:tcPr marL="0" marR="0" marT="172720" marB="0">
                    <a:lnL w="38100">
                      <a:solidFill>
                        <a:srgbClr val="009444"/>
                      </a:solidFill>
                      <a:prstDash val="solid"/>
                    </a:lnL>
                    <a:lnB w="28575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Питание</a:t>
                      </a:r>
                      <a:r>
                        <a:rPr sz="3200" b="1" spc="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35" dirty="0">
                          <a:latin typeface="Trebuchet MS"/>
                          <a:cs typeface="Trebuchet MS"/>
                        </a:rPr>
                        <a:t>дома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28575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28575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81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Питание</a:t>
                      </a:r>
                      <a:r>
                        <a:rPr sz="3200" b="1" spc="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dirty="0">
                          <a:latin typeface="Trebuchet MS"/>
                          <a:cs typeface="Trebuchet MS"/>
                        </a:rPr>
                        <a:t>вне</a:t>
                      </a:r>
                      <a:r>
                        <a:rPr sz="3200" b="1" spc="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35" dirty="0">
                          <a:latin typeface="Trebuchet MS"/>
                          <a:cs typeface="Trebuchet MS"/>
                        </a:rPr>
                        <a:t>дома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12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0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Хозяйственные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3200" b="1" spc="50" dirty="0">
                          <a:latin typeface="Trebuchet MS"/>
                          <a:cs typeface="Trebuchet MS"/>
                        </a:rPr>
                        <a:t>расходы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r>
                        <a:rPr sz="3200" b="1" spc="60" dirty="0">
                          <a:latin typeface="Trebuchet MS"/>
                          <a:cs typeface="Trebuchet MS"/>
                        </a:rPr>
                        <a:t>Одежда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0256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581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65" dirty="0">
                          <a:latin typeface="Trebuchet MS"/>
                          <a:cs typeface="Trebuchet MS"/>
                        </a:rPr>
                        <a:t>Содержание</a:t>
                      </a:r>
                      <a:r>
                        <a:rPr sz="32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dirty="0">
                          <a:latin typeface="Trebuchet MS"/>
                          <a:cs typeface="Trebuchet MS"/>
                        </a:rPr>
                        <a:t>машины</a:t>
                      </a:r>
                      <a:r>
                        <a:rPr sz="32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dirty="0">
                          <a:latin typeface="Trebuchet MS"/>
                          <a:cs typeface="Trebuchet MS"/>
                        </a:rPr>
                        <a:t>и</a:t>
                      </a:r>
                      <a:r>
                        <a:rPr sz="3200" b="1" spc="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бензин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61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Медикаменты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2090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65430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581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spc="65" dirty="0">
                          <a:latin typeface="Trebuchet MS"/>
                          <a:cs typeface="Trebuchet MS"/>
                        </a:rPr>
                        <a:t>Мобильная</a:t>
                      </a:r>
                      <a:r>
                        <a:rPr sz="32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55" dirty="0">
                          <a:latin typeface="Trebuchet MS"/>
                          <a:cs typeface="Trebuchet MS"/>
                        </a:rPr>
                        <a:t>связь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90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Карманные</a:t>
                      </a:r>
                      <a:r>
                        <a:rPr sz="3200" b="1" spc="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60" dirty="0">
                          <a:latin typeface="Trebuchet MS"/>
                          <a:cs typeface="Trebuchet MS"/>
                        </a:rPr>
                        <a:t>расходы</a:t>
                      </a:r>
                      <a:r>
                        <a:rPr sz="3200" b="1" spc="1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детей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191770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1272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1661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Развлечения</a:t>
                      </a:r>
                      <a:r>
                        <a:rPr sz="3200" b="1" spc="4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семьи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661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dirty="0">
                          <a:latin typeface="Trebuchet MS"/>
                          <a:cs typeface="Trebuchet MS"/>
                        </a:rPr>
                        <a:t>Дополнительное</a:t>
                      </a:r>
                      <a:r>
                        <a:rPr sz="3200" b="1" spc="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50" dirty="0">
                          <a:latin typeface="Trebuchet MS"/>
                          <a:cs typeface="Trebuchet MS"/>
                        </a:rPr>
                        <a:t>образование</a:t>
                      </a:r>
                      <a:r>
                        <a:rPr sz="3200" b="1" spc="1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-10" dirty="0">
                          <a:latin typeface="Trebuchet MS"/>
                          <a:cs typeface="Trebuchet MS"/>
                        </a:rPr>
                        <a:t>детей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  <a:lnB w="12700">
                      <a:solidFill>
                        <a:srgbClr val="00944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7978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200" b="1" spc="-20" dirty="0">
                          <a:latin typeface="Trebuchet MS"/>
                          <a:cs typeface="Trebuchet MS"/>
                        </a:rPr>
                        <a:t>Дача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33679" marB="0">
                    <a:lnR w="38100">
                      <a:solidFill>
                        <a:srgbClr val="009444"/>
                      </a:solidFill>
                      <a:prstDash val="solid"/>
                    </a:lnR>
                    <a:lnT w="12700">
                      <a:solidFill>
                        <a:srgbClr val="00944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15315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7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3200" b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3200" b="1" spc="45" dirty="0">
                          <a:latin typeface="Trebuchet MS"/>
                          <a:cs typeface="Trebuchet MS"/>
                        </a:rPr>
                        <a:t>000</a:t>
                      </a:r>
                      <a:endParaRPr sz="3200" b="1">
                        <a:latin typeface="Trebuchet MS"/>
                        <a:cs typeface="Trebuchet MS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009444"/>
                      </a:solidFill>
                      <a:prstDash val="solid"/>
                    </a:lnL>
                    <a:lnT w="12700">
                      <a:solidFill>
                        <a:srgbClr val="00944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60450" y="1463675"/>
            <a:ext cx="15087600" cy="9235440"/>
          </a:xfrm>
          <a:custGeom>
            <a:avLst/>
            <a:gdLst/>
            <a:ahLst/>
            <a:cxnLst/>
            <a:rect l="l" t="t" r="r" b="b"/>
            <a:pathLst>
              <a:path w="11779885" h="9235440">
                <a:moveTo>
                  <a:pt x="11779746" y="9130612"/>
                </a:moveTo>
                <a:lnTo>
                  <a:pt x="11771517" y="9171369"/>
                </a:lnTo>
                <a:lnTo>
                  <a:pt x="11749078" y="9204652"/>
                </a:lnTo>
                <a:lnTo>
                  <a:pt x="11715795" y="9227092"/>
                </a:lnTo>
                <a:lnTo>
                  <a:pt x="11675037" y="9235320"/>
                </a:lnTo>
                <a:lnTo>
                  <a:pt x="104708" y="9235320"/>
                </a:lnTo>
                <a:lnTo>
                  <a:pt x="63951" y="9227092"/>
                </a:lnTo>
                <a:lnTo>
                  <a:pt x="30668" y="9204652"/>
                </a:lnTo>
                <a:lnTo>
                  <a:pt x="8228" y="9171369"/>
                </a:lnTo>
                <a:lnTo>
                  <a:pt x="0" y="9130612"/>
                </a:lnTo>
                <a:lnTo>
                  <a:pt x="0" y="0"/>
                </a:lnTo>
              </a:path>
            </a:pathLst>
          </a:custGeom>
          <a:ln w="62825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914507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35" dirty="0">
                <a:solidFill>
                  <a:srgbClr val="C00000"/>
                </a:solidFill>
              </a:rPr>
              <a:t>Время</a:t>
            </a:r>
            <a:r>
              <a:rPr sz="4400" spc="-385" dirty="0">
                <a:solidFill>
                  <a:srgbClr val="C00000"/>
                </a:solidFill>
              </a:rPr>
              <a:t> </a:t>
            </a:r>
            <a:r>
              <a:rPr sz="4400" spc="-295" dirty="0">
                <a:solidFill>
                  <a:srgbClr val="C00000"/>
                </a:solidFill>
              </a:rPr>
              <a:t>финальных</a:t>
            </a:r>
            <a:r>
              <a:rPr sz="4400" spc="-385" dirty="0">
                <a:solidFill>
                  <a:srgbClr val="C00000"/>
                </a:solidFill>
              </a:rPr>
              <a:t> </a:t>
            </a:r>
            <a:r>
              <a:rPr sz="4400" spc="-90" dirty="0">
                <a:solidFill>
                  <a:srgbClr val="C00000"/>
                </a:solidFill>
              </a:rPr>
              <a:t>покупок</a:t>
            </a:r>
          </a:p>
        </p:txBody>
      </p:sp>
      <p:sp>
        <p:nvSpPr>
          <p:cNvPr id="3" name="object 3"/>
          <p:cNvSpPr/>
          <p:nvPr/>
        </p:nvSpPr>
        <p:spPr>
          <a:xfrm>
            <a:off x="1444982" y="1916171"/>
            <a:ext cx="17047210" cy="775335"/>
          </a:xfrm>
          <a:custGeom>
            <a:avLst/>
            <a:gdLst/>
            <a:ahLst/>
            <a:cxnLst/>
            <a:rect l="l" t="t" r="r" b="b"/>
            <a:pathLst>
              <a:path w="17047210" h="775335">
                <a:moveTo>
                  <a:pt x="16910479" y="0"/>
                </a:moveTo>
                <a:lnTo>
                  <a:pt x="136121" y="0"/>
                </a:lnTo>
                <a:lnTo>
                  <a:pt x="93096" y="6939"/>
                </a:lnTo>
                <a:lnTo>
                  <a:pt x="55729" y="26263"/>
                </a:lnTo>
                <a:lnTo>
                  <a:pt x="26263" y="55729"/>
                </a:lnTo>
                <a:lnTo>
                  <a:pt x="6939" y="93096"/>
                </a:lnTo>
                <a:lnTo>
                  <a:pt x="0" y="136121"/>
                </a:lnTo>
                <a:lnTo>
                  <a:pt x="0" y="774845"/>
                </a:lnTo>
                <a:lnTo>
                  <a:pt x="17046601" y="774845"/>
                </a:lnTo>
                <a:lnTo>
                  <a:pt x="17046601" y="136121"/>
                </a:lnTo>
                <a:lnTo>
                  <a:pt x="17039662" y="93096"/>
                </a:lnTo>
                <a:lnTo>
                  <a:pt x="17020338" y="55729"/>
                </a:lnTo>
                <a:lnTo>
                  <a:pt x="16990872" y="26263"/>
                </a:lnTo>
                <a:lnTo>
                  <a:pt x="16953505" y="6939"/>
                </a:lnTo>
                <a:lnTo>
                  <a:pt x="16910479" y="0"/>
                </a:lnTo>
                <a:close/>
              </a:path>
            </a:pathLst>
          </a:custGeom>
          <a:solidFill>
            <a:srgbClr val="FFD800">
              <a:alpha val="312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9850" y="1920875"/>
            <a:ext cx="18745200" cy="9067800"/>
            <a:chOff x="979027" y="1513042"/>
            <a:chExt cx="17978755" cy="8670290"/>
          </a:xfrm>
        </p:grpSpPr>
        <p:sp>
          <p:nvSpPr>
            <p:cNvPr id="5" name="object 5"/>
            <p:cNvSpPr/>
            <p:nvPr/>
          </p:nvSpPr>
          <p:spPr>
            <a:xfrm>
              <a:off x="1508933" y="2020880"/>
              <a:ext cx="16983075" cy="7748905"/>
            </a:xfrm>
            <a:custGeom>
              <a:avLst/>
              <a:gdLst/>
              <a:ahLst/>
              <a:cxnLst/>
              <a:rect l="l" t="t" r="r" b="b"/>
              <a:pathLst>
                <a:path w="16983075" h="7748905">
                  <a:moveTo>
                    <a:pt x="16982649" y="0"/>
                  </a:moveTo>
                  <a:lnTo>
                    <a:pt x="16982649" y="7643746"/>
                  </a:lnTo>
                  <a:lnTo>
                    <a:pt x="16974421" y="7684503"/>
                  </a:lnTo>
                  <a:lnTo>
                    <a:pt x="16951981" y="7717786"/>
                  </a:lnTo>
                  <a:lnTo>
                    <a:pt x="16918698" y="7740226"/>
                  </a:lnTo>
                  <a:lnTo>
                    <a:pt x="16877940" y="7748455"/>
                  </a:lnTo>
                  <a:lnTo>
                    <a:pt x="40757" y="7748455"/>
                  </a:lnTo>
                  <a:lnTo>
                    <a:pt x="0" y="7740226"/>
                  </a:lnTo>
                </a:path>
              </a:pathLst>
            </a:custGeom>
            <a:ln w="83767">
              <a:solidFill>
                <a:srgbClr val="FAA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7918" y="1769579"/>
              <a:ext cx="17371695" cy="8157209"/>
            </a:xfrm>
            <a:custGeom>
              <a:avLst/>
              <a:gdLst/>
              <a:ahLst/>
              <a:cxnLst/>
              <a:rect l="l" t="t" r="r" b="b"/>
              <a:pathLst>
                <a:path w="17371695" h="8157209">
                  <a:moveTo>
                    <a:pt x="104708" y="0"/>
                  </a:moveTo>
                  <a:lnTo>
                    <a:pt x="17266489" y="0"/>
                  </a:lnTo>
                  <a:lnTo>
                    <a:pt x="17307248" y="8228"/>
                  </a:lnTo>
                  <a:lnTo>
                    <a:pt x="17340530" y="30668"/>
                  </a:lnTo>
                  <a:lnTo>
                    <a:pt x="17362970" y="63951"/>
                  </a:lnTo>
                  <a:lnTo>
                    <a:pt x="17371198" y="104708"/>
                  </a:lnTo>
                  <a:lnTo>
                    <a:pt x="17371198" y="8052110"/>
                  </a:lnTo>
                  <a:lnTo>
                    <a:pt x="17362970" y="8092868"/>
                  </a:lnTo>
                  <a:lnTo>
                    <a:pt x="17340530" y="8126151"/>
                  </a:lnTo>
                  <a:lnTo>
                    <a:pt x="17307248" y="8148591"/>
                  </a:lnTo>
                  <a:lnTo>
                    <a:pt x="17266489" y="8156819"/>
                  </a:lnTo>
                  <a:lnTo>
                    <a:pt x="104708" y="8156819"/>
                  </a:lnTo>
                  <a:lnTo>
                    <a:pt x="63951" y="8148591"/>
                  </a:lnTo>
                  <a:lnTo>
                    <a:pt x="30668" y="8126151"/>
                  </a:lnTo>
                  <a:lnTo>
                    <a:pt x="8228" y="8092868"/>
                  </a:lnTo>
                  <a:lnTo>
                    <a:pt x="0" y="8052110"/>
                  </a:lnTo>
                  <a:lnTo>
                    <a:pt x="0" y="104708"/>
                  </a:lnTo>
                  <a:lnTo>
                    <a:pt x="8228" y="63951"/>
                  </a:lnTo>
                  <a:lnTo>
                    <a:pt x="30668" y="30668"/>
                  </a:lnTo>
                  <a:lnTo>
                    <a:pt x="63951" y="8228"/>
                  </a:lnTo>
                  <a:lnTo>
                    <a:pt x="104708" y="0"/>
                  </a:lnTo>
                  <a:close/>
                </a:path>
              </a:pathLst>
            </a:custGeom>
            <a:ln w="20941">
              <a:solidFill>
                <a:srgbClr val="FAA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4263" y="1518278"/>
              <a:ext cx="17968595" cy="8659495"/>
            </a:xfrm>
            <a:custGeom>
              <a:avLst/>
              <a:gdLst/>
              <a:ahLst/>
              <a:cxnLst/>
              <a:rect l="l" t="t" r="r" b="b"/>
              <a:pathLst>
                <a:path w="17968595" h="8659495">
                  <a:moveTo>
                    <a:pt x="104708" y="0"/>
                  </a:moveTo>
                  <a:lnTo>
                    <a:pt x="17863330" y="0"/>
                  </a:lnTo>
                  <a:lnTo>
                    <a:pt x="17904088" y="8228"/>
                  </a:lnTo>
                  <a:lnTo>
                    <a:pt x="17937371" y="30668"/>
                  </a:lnTo>
                  <a:lnTo>
                    <a:pt x="17959810" y="63951"/>
                  </a:lnTo>
                  <a:lnTo>
                    <a:pt x="17968039" y="104708"/>
                  </a:lnTo>
                  <a:lnTo>
                    <a:pt x="17968039" y="8554713"/>
                  </a:lnTo>
                  <a:lnTo>
                    <a:pt x="17959810" y="8595470"/>
                  </a:lnTo>
                  <a:lnTo>
                    <a:pt x="17937371" y="8628753"/>
                  </a:lnTo>
                  <a:lnTo>
                    <a:pt x="17904088" y="8651193"/>
                  </a:lnTo>
                  <a:lnTo>
                    <a:pt x="17863330" y="8659422"/>
                  </a:lnTo>
                  <a:lnTo>
                    <a:pt x="104708" y="8659422"/>
                  </a:lnTo>
                  <a:lnTo>
                    <a:pt x="63951" y="8651193"/>
                  </a:lnTo>
                  <a:lnTo>
                    <a:pt x="30668" y="8628753"/>
                  </a:lnTo>
                  <a:lnTo>
                    <a:pt x="8228" y="8595470"/>
                  </a:lnTo>
                  <a:lnTo>
                    <a:pt x="0" y="8554713"/>
                  </a:lnTo>
                  <a:lnTo>
                    <a:pt x="0" y="104708"/>
                  </a:lnTo>
                  <a:lnTo>
                    <a:pt x="8228" y="63951"/>
                  </a:lnTo>
                  <a:lnTo>
                    <a:pt x="30668" y="30668"/>
                  </a:lnTo>
                  <a:lnTo>
                    <a:pt x="63951" y="8228"/>
                  </a:lnTo>
                  <a:lnTo>
                    <a:pt x="104708" y="0"/>
                  </a:lnTo>
                  <a:close/>
                </a:path>
              </a:pathLst>
            </a:custGeom>
            <a:ln w="10470">
              <a:solidFill>
                <a:srgbClr val="FAAF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74650" y="1844675"/>
          <a:ext cx="17907000" cy="8653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9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pPr marR="352425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3600" b="1" spc="-10" dirty="0">
                          <a:latin typeface="Arial" pitchFamily="34" charset="0"/>
                          <a:cs typeface="Arial" pitchFamily="34" charset="0"/>
                        </a:rPr>
                        <a:t>Покупка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1135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B w="57150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3600" b="1" spc="-10" dirty="0"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1135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B w="57150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3600" b="1" spc="-65">
                          <a:latin typeface="Arial" pitchFamily="34" charset="0"/>
                          <a:cs typeface="Arial" pitchFamily="34" charset="0"/>
                        </a:rPr>
                        <a:t>Очков</a:t>
                      </a:r>
                      <a:r>
                        <a:rPr sz="3600" b="1" spc="-13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10" smtClean="0">
                          <a:latin typeface="Arial" pitchFamily="34" charset="0"/>
                          <a:cs typeface="Arial" pitchFamily="34" charset="0"/>
                        </a:rPr>
                        <a:t>счастья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91135" marB="0">
                    <a:lnL w="38100">
                      <a:solidFill>
                        <a:srgbClr val="FAAF41"/>
                      </a:solidFill>
                      <a:prstDash val="solid"/>
                    </a:lnL>
                    <a:lnB w="57150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69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600" spc="75" dirty="0">
                          <a:latin typeface="Arial" pitchFamily="34" charset="0"/>
                          <a:cs typeface="Arial" pitchFamily="34" charset="0"/>
                        </a:rPr>
                        <a:t>Поход</a:t>
                      </a:r>
                      <a:r>
                        <a:rPr sz="3600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5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sz="3600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театр</a:t>
                      </a:r>
                      <a:r>
                        <a:rPr sz="3600" spc="4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всей</a:t>
                      </a:r>
                      <a:r>
                        <a:rPr sz="3600" spc="4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10" dirty="0">
                          <a:latin typeface="Arial" pitchFamily="34" charset="0"/>
                          <a:cs typeface="Arial" pitchFamily="34" charset="0"/>
                        </a:rPr>
                        <a:t>семьей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57150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lang="ru-RU" sz="3600" b="1" spc="5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57150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57150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59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2170"/>
                        </a:spcBef>
                      </a:pPr>
                      <a:r>
                        <a:rPr sz="3600" spc="50" dirty="0">
                          <a:latin typeface="Arial" pitchFamily="34" charset="0"/>
                          <a:cs typeface="Arial" pitchFamily="34" charset="0"/>
                        </a:rPr>
                        <a:t>Покупка</a:t>
                      </a:r>
                      <a:r>
                        <a:rPr sz="3600" spc="1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приставки</a:t>
                      </a:r>
                      <a:r>
                        <a:rPr sz="3600" spc="1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sz="3600" spc="11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10" dirty="0">
                          <a:latin typeface="Arial" pitchFamily="34" charset="0"/>
                          <a:cs typeface="Arial" pitchFamily="34" charset="0"/>
                        </a:rPr>
                        <a:t>детей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75590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lang="ru-RU" sz="3600" b="1" spc="5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44475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600" spc="50" dirty="0">
                          <a:latin typeface="Arial" pitchFamily="34" charset="0"/>
                          <a:cs typeface="Arial" pitchFamily="34" charset="0"/>
                        </a:rPr>
                        <a:t>Аренда</a:t>
                      </a:r>
                      <a:r>
                        <a:rPr sz="3600" spc="9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коттеджа</a:t>
                      </a:r>
                      <a:r>
                        <a:rPr sz="3600" spc="9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sz="3600" spc="9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семьи</a:t>
                      </a:r>
                      <a:r>
                        <a:rPr sz="3600" spc="9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sz="3600" spc="9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10" dirty="0">
                          <a:latin typeface="Arial" pitchFamily="34" charset="0"/>
                          <a:cs typeface="Arial" pitchFamily="34" charset="0"/>
                        </a:rPr>
                        <a:t>выходные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sz="3600" b="1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769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600" spc="60" dirty="0">
                          <a:latin typeface="Arial" pitchFamily="34" charset="0"/>
                          <a:cs typeface="Arial" pitchFamily="34" charset="0"/>
                        </a:rPr>
                        <a:t>Поездка</a:t>
                      </a:r>
                      <a:r>
                        <a:rPr sz="3600" spc="2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детей</a:t>
                      </a:r>
                      <a:r>
                        <a:rPr sz="3600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5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sz="3600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лагерь</a:t>
                      </a:r>
                      <a:r>
                        <a:rPr sz="3600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sz="3600" spc="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10" dirty="0">
                          <a:latin typeface="Arial" pitchFamily="34" charset="0"/>
                          <a:cs typeface="Arial" pitchFamily="34" charset="0"/>
                        </a:rPr>
                        <a:t>неделю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sz="3600" b="1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90880">
                        <a:lnSpc>
                          <a:spcPct val="100000"/>
                        </a:lnSpc>
                      </a:pPr>
                      <a:r>
                        <a:rPr sz="3600" spc="50" dirty="0">
                          <a:latin typeface="Arial" pitchFamily="34" charset="0"/>
                          <a:cs typeface="Arial" pitchFamily="34" charset="0"/>
                        </a:rPr>
                        <a:t>Ремонт</a:t>
                      </a:r>
                      <a:r>
                        <a:rPr sz="3600" spc="-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5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sz="3600" spc="-2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10" dirty="0">
                          <a:latin typeface="Arial" pitchFamily="34" charset="0"/>
                          <a:cs typeface="Arial" pitchFamily="34" charset="0"/>
                        </a:rPr>
                        <a:t>гостиной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70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R="69850"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sz="3600" b="1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385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2170"/>
                        </a:spcBef>
                      </a:pPr>
                      <a:r>
                        <a:rPr sz="3600" spc="60" dirty="0">
                          <a:latin typeface="Arial" pitchFamily="34" charset="0"/>
                          <a:cs typeface="Arial" pitchFamily="34" charset="0"/>
                        </a:rPr>
                        <a:t>Поездка</a:t>
                      </a:r>
                      <a:r>
                        <a:rPr sz="3600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5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sz="3600" spc="55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600" spc="55" dirty="0" smtClean="0">
                          <a:latin typeface="Arial" pitchFamily="34" charset="0"/>
                          <a:cs typeface="Arial" pitchFamily="34" charset="0"/>
                        </a:rPr>
                        <a:t>санаторий</a:t>
                      </a:r>
                      <a:r>
                        <a:rPr lang="ru-RU" sz="3600" spc="55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sz="3600" spc="6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выходные</a:t>
                      </a:r>
                      <a:r>
                        <a:rPr sz="3600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всей</a:t>
                      </a:r>
                      <a:r>
                        <a:rPr sz="3600" spc="5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10" dirty="0">
                          <a:latin typeface="Arial" pitchFamily="34" charset="0"/>
                          <a:cs typeface="Arial" pitchFamily="34" charset="0"/>
                        </a:rPr>
                        <a:t>семьей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75590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R="69850"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sz="3600" b="1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065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059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2170"/>
                        </a:spcBef>
                      </a:pPr>
                      <a:r>
                        <a:rPr sz="3600" spc="60" dirty="0">
                          <a:latin typeface="Arial" pitchFamily="34" charset="0"/>
                          <a:cs typeface="Arial" pitchFamily="34" charset="0"/>
                        </a:rPr>
                        <a:t>Постройка</a:t>
                      </a:r>
                      <a:r>
                        <a:rPr sz="3600" spc="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бани</a:t>
                      </a:r>
                      <a:r>
                        <a:rPr sz="3600" spc="3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sz="3600" spc="3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20" dirty="0">
                          <a:latin typeface="Arial" pitchFamily="34" charset="0"/>
                          <a:cs typeface="Arial" pitchFamily="34" charset="0"/>
                        </a:rPr>
                        <a:t>даче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75590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R="69850"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sz="3600" b="1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70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99060" algn="ctr">
                        <a:lnSpc>
                          <a:spcPct val="100000"/>
                        </a:lnSpc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210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270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28575">
                      <a:solidFill>
                        <a:srgbClr val="FAAF41"/>
                      </a:solidFill>
                      <a:prstDash val="solid"/>
                    </a:lnT>
                    <a:lnB w="28575">
                      <a:solidFill>
                        <a:srgbClr val="FAAF4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7730"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1839"/>
                        </a:spcBef>
                      </a:pPr>
                      <a:r>
                        <a:rPr sz="3600" spc="50" dirty="0">
                          <a:latin typeface="Arial" pitchFamily="34" charset="0"/>
                          <a:cs typeface="Arial" pitchFamily="34" charset="0"/>
                        </a:rPr>
                        <a:t>Покупка</a:t>
                      </a:r>
                      <a:r>
                        <a:rPr sz="3600" spc="85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новой</a:t>
                      </a:r>
                      <a:r>
                        <a:rPr sz="3600" spc="9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машины</a:t>
                      </a:r>
                      <a:r>
                        <a:rPr sz="3600" spc="9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dirty="0">
                          <a:latin typeface="Arial" pitchFamily="34" charset="0"/>
                          <a:cs typeface="Arial" pitchFamily="34" charset="0"/>
                        </a:rPr>
                        <a:t>для</a:t>
                      </a:r>
                      <a:r>
                        <a:rPr sz="3600" spc="9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spc="-20" dirty="0">
                          <a:latin typeface="Arial" pitchFamily="34" charset="0"/>
                          <a:cs typeface="Arial" pitchFamily="34" charset="0"/>
                        </a:rPr>
                        <a:t>мамы</a:t>
                      </a:r>
                      <a:endParaRPr sz="3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33679" marB="0">
                    <a:lnL w="83767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lang="ru-RU" sz="3600" b="1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sz="3600" b="1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sz="3600" b="1" spc="5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FAAF41"/>
                      </a:solidFill>
                      <a:prstDash val="solid"/>
                    </a:lnL>
                    <a:lnR w="38100">
                      <a:solidFill>
                        <a:srgbClr val="FAAF41"/>
                      </a:solidFill>
                      <a:prstDash val="solid"/>
                    </a:lnR>
                    <a:lnT w="28575">
                      <a:solidFill>
                        <a:srgbClr val="FAAF4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ct val="100000"/>
                        </a:lnSpc>
                        <a:spcBef>
                          <a:spcPts val="2005"/>
                        </a:spcBef>
                      </a:pPr>
                      <a:r>
                        <a:rPr sz="3600" b="1" spc="-25" dirty="0"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sz="36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54635" marB="0">
                    <a:lnL w="38100">
                      <a:solidFill>
                        <a:srgbClr val="FAAF41"/>
                      </a:solidFill>
                      <a:prstDash val="solid"/>
                    </a:lnL>
                    <a:lnT w="28575">
                      <a:solidFill>
                        <a:srgbClr val="FAAF4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9054782" y="10479127"/>
            <a:ext cx="27749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latin typeface="Trebuchet MS"/>
                <a:cs typeface="Trebuchet MS"/>
              </a:rPr>
              <a:t>25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05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0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82550" y="0"/>
            <a:ext cx="12963525" cy="10774680"/>
            <a:chOff x="0" y="0"/>
            <a:chExt cx="12963525" cy="10774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39777" cy="107745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777" y="0"/>
              <a:ext cx="1895230" cy="107745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5007" y="0"/>
              <a:ext cx="1895230" cy="107745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0237" y="0"/>
              <a:ext cx="1895230" cy="107745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5467" y="0"/>
              <a:ext cx="1895230" cy="107745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0698" y="0"/>
              <a:ext cx="1895230" cy="107745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5928" y="0"/>
              <a:ext cx="1895230" cy="107745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1158" y="0"/>
              <a:ext cx="1151797" cy="107745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52516" y="5349875"/>
            <a:ext cx="4124325" cy="3222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299"/>
              </a:lnSpc>
              <a:spcBef>
                <a:spcPts val="95"/>
              </a:spcBef>
            </a:pPr>
            <a:r>
              <a:rPr sz="3600" spc="65" dirty="0">
                <a:latin typeface="Arial Black" pitchFamily="34" charset="0"/>
                <a:cs typeface="Lucida Sans Unicode"/>
              </a:rPr>
              <a:t>Собственный </a:t>
            </a:r>
            <a:r>
              <a:rPr sz="3600" spc="50" dirty="0">
                <a:latin typeface="Arial Black" pitchFamily="34" charset="0"/>
                <a:cs typeface="Lucida Sans Unicode"/>
              </a:rPr>
              <a:t>заработок</a:t>
            </a:r>
            <a:r>
              <a:rPr sz="3600" spc="-185" dirty="0">
                <a:latin typeface="Arial Black" pitchFamily="34" charset="0"/>
                <a:cs typeface="Lucida Sans Unicode"/>
              </a:rPr>
              <a:t> </a:t>
            </a:r>
            <a:r>
              <a:rPr sz="3200" spc="-95" dirty="0">
                <a:solidFill>
                  <a:srgbClr val="0070C0"/>
                </a:solidFill>
                <a:latin typeface="Arial Black" pitchFamily="34" charset="0"/>
                <a:cs typeface="Candara"/>
              </a:rPr>
              <a:t>(</a:t>
            </a:r>
            <a:r>
              <a:rPr sz="3200" i="1" spc="-95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зарплата</a:t>
            </a:r>
            <a:r>
              <a:rPr sz="3200" spc="-95" dirty="0">
                <a:solidFill>
                  <a:srgbClr val="0070C0"/>
                </a:solidFill>
                <a:latin typeface="Arial Black" pitchFamily="34" charset="0"/>
                <a:cs typeface="Segoe UI Symbol"/>
              </a:rPr>
              <a:t>, </a:t>
            </a:r>
            <a:r>
              <a:rPr sz="3200" i="1" spc="-11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доход </a:t>
            </a:r>
            <a:r>
              <a:rPr sz="3200" i="1" spc="-65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от</a:t>
            </a:r>
            <a:r>
              <a:rPr sz="3200" i="1" spc="-15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1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бизнеса</a:t>
            </a:r>
            <a:r>
              <a:rPr sz="3200" spc="-10" dirty="0">
                <a:solidFill>
                  <a:srgbClr val="0070C0"/>
                </a:solidFill>
                <a:latin typeface="Arial Black" pitchFamily="34" charset="0"/>
                <a:cs typeface="Segoe UI Symbol"/>
              </a:rPr>
              <a:t>, </a:t>
            </a:r>
            <a:r>
              <a:rPr sz="3200" i="1" spc="-3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самозанятость</a:t>
            </a:r>
            <a:r>
              <a:rPr sz="3200" spc="-30" dirty="0">
                <a:solidFill>
                  <a:srgbClr val="0070C0"/>
                </a:solidFill>
                <a:latin typeface="Arial Black" pitchFamily="34" charset="0"/>
                <a:cs typeface="Candara"/>
              </a:rPr>
              <a:t>)</a:t>
            </a:r>
            <a:endParaRPr sz="3200">
              <a:solidFill>
                <a:srgbClr val="0070C0"/>
              </a:solidFill>
              <a:latin typeface="Arial Black" pitchFamily="34" charset="0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84850" y="5502275"/>
            <a:ext cx="4419599" cy="258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9765" algn="ctr">
              <a:lnSpc>
                <a:spcPct val="126299"/>
              </a:lnSpc>
              <a:spcBef>
                <a:spcPts val="95"/>
              </a:spcBef>
            </a:pPr>
            <a:r>
              <a:rPr sz="3600" spc="80">
                <a:latin typeface="Arial Black" pitchFamily="34" charset="0"/>
                <a:cs typeface="Lucida Sans Unicode"/>
              </a:rPr>
              <a:t>Пособия</a:t>
            </a:r>
            <a:r>
              <a:rPr sz="3600" spc="775">
                <a:latin typeface="Arial Black" pitchFamily="34" charset="0"/>
                <a:cs typeface="Lucida Sans Unicode"/>
              </a:rPr>
              <a:t> </a:t>
            </a:r>
            <a:endParaRPr lang="ru-RU" sz="3600" spc="775" dirty="0" smtClean="0">
              <a:latin typeface="Arial Black" pitchFamily="34" charset="0"/>
              <a:cs typeface="Lucida Sans Unicode"/>
            </a:endParaRPr>
          </a:p>
          <a:p>
            <a:pPr marL="12700" marR="5080" indent="659765" algn="ctr">
              <a:lnSpc>
                <a:spcPct val="126299"/>
              </a:lnSpc>
              <a:spcBef>
                <a:spcPts val="95"/>
              </a:spcBef>
            </a:pPr>
            <a:r>
              <a:rPr sz="3200" spc="-10" smtClean="0">
                <a:solidFill>
                  <a:srgbClr val="0070C0"/>
                </a:solidFill>
                <a:latin typeface="Arial Black" pitchFamily="34" charset="0"/>
                <a:cs typeface="Candara"/>
              </a:rPr>
              <a:t>(</a:t>
            </a:r>
            <a:r>
              <a:rPr sz="3200" i="1" spc="-10" smtClean="0">
                <a:solidFill>
                  <a:srgbClr val="0070C0"/>
                </a:solidFill>
                <a:latin typeface="Arial Black" pitchFamily="34" charset="0"/>
                <a:cs typeface="Arial"/>
              </a:rPr>
              <a:t>по</a:t>
            </a:r>
            <a:r>
              <a:rPr lang="ru-RU" sz="3200" i="1" spc="-20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120" smtClean="0">
                <a:solidFill>
                  <a:srgbClr val="0070C0"/>
                </a:solidFill>
                <a:latin typeface="Arial Black" pitchFamily="34" charset="0"/>
                <a:cs typeface="Arial"/>
              </a:rPr>
              <a:t>безработице</a:t>
            </a:r>
            <a:r>
              <a:rPr sz="3200" spc="-120" dirty="0">
                <a:solidFill>
                  <a:srgbClr val="0070C0"/>
                </a:solidFill>
                <a:latin typeface="Arial Black" pitchFamily="34" charset="0"/>
                <a:cs typeface="Segoe UI Symbol"/>
              </a:rPr>
              <a:t>, </a:t>
            </a:r>
            <a:r>
              <a:rPr sz="3200" i="1" spc="-11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пенсия</a:t>
            </a:r>
            <a:r>
              <a:rPr sz="3200" spc="-110" dirty="0">
                <a:solidFill>
                  <a:srgbClr val="0070C0"/>
                </a:solidFill>
                <a:latin typeface="Arial Black" pitchFamily="34" charset="0"/>
                <a:cs typeface="Segoe UI Symbol"/>
              </a:rPr>
              <a:t>,</a:t>
            </a:r>
            <a:r>
              <a:rPr sz="3200" spc="-105" dirty="0">
                <a:solidFill>
                  <a:srgbClr val="0070C0"/>
                </a:solidFill>
                <a:latin typeface="Arial Black" pitchFamily="34" charset="0"/>
                <a:cs typeface="Segoe UI Symbol"/>
              </a:rPr>
              <a:t> </a:t>
            </a:r>
            <a:r>
              <a:rPr sz="3200" i="1" spc="-30">
                <a:solidFill>
                  <a:srgbClr val="0070C0"/>
                </a:solidFill>
                <a:latin typeface="Arial Black" pitchFamily="34" charset="0"/>
                <a:cs typeface="Arial"/>
              </a:rPr>
              <a:t>по</a:t>
            </a:r>
            <a:r>
              <a:rPr sz="3200" i="1" spc="-15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10" smtClean="0">
                <a:solidFill>
                  <a:srgbClr val="0070C0"/>
                </a:solidFill>
                <a:latin typeface="Arial Black" pitchFamily="34" charset="0"/>
                <a:cs typeface="Arial"/>
              </a:rPr>
              <a:t>уходу</a:t>
            </a:r>
            <a:r>
              <a:rPr lang="ru-RU" sz="3200" i="1" spc="-1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105" smtClean="0">
                <a:solidFill>
                  <a:srgbClr val="0070C0"/>
                </a:solidFill>
                <a:latin typeface="Arial Black" pitchFamily="34" charset="0"/>
                <a:cs typeface="Arial"/>
              </a:rPr>
              <a:t>за</a:t>
            </a:r>
            <a:r>
              <a:rPr sz="3200" i="1" spc="-110" smtClean="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1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ребенком</a:t>
            </a:r>
            <a:r>
              <a:rPr sz="3200" spc="-10" dirty="0">
                <a:solidFill>
                  <a:srgbClr val="0070C0"/>
                </a:solidFill>
                <a:latin typeface="Arial Black" pitchFamily="34" charset="0"/>
                <a:cs typeface="Candara"/>
              </a:rPr>
              <a:t>)</a:t>
            </a:r>
            <a:endParaRPr sz="3200">
              <a:solidFill>
                <a:srgbClr val="0070C0"/>
              </a:solidFill>
              <a:latin typeface="Arial Black" pitchFamily="34" charset="0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37476" y="5578475"/>
            <a:ext cx="4348574" cy="45222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988060" algn="ctr">
              <a:lnSpc>
                <a:spcPct val="100000"/>
              </a:lnSpc>
              <a:spcBef>
                <a:spcPts val="1070"/>
              </a:spcBef>
            </a:pPr>
            <a:r>
              <a:rPr sz="3600" spc="-10" dirty="0">
                <a:latin typeface="Arial Black" pitchFamily="34" charset="0"/>
                <a:cs typeface="Lucida Sans Unicode"/>
              </a:rPr>
              <a:t>Доходы</a:t>
            </a:r>
            <a:endParaRPr sz="3600">
              <a:latin typeface="Arial Black" pitchFamily="34" charset="0"/>
              <a:cs typeface="Lucida Sans Unicode"/>
            </a:endParaRPr>
          </a:p>
          <a:p>
            <a:pPr marL="247650" marR="5080" indent="-235585" algn="ctr">
              <a:lnSpc>
                <a:spcPct val="126299"/>
              </a:lnSpc>
              <a:spcBef>
                <a:spcPts val="5"/>
              </a:spcBef>
            </a:pPr>
            <a:r>
              <a:rPr sz="3600" spc="50" dirty="0">
                <a:latin typeface="Arial Black" pitchFamily="34" charset="0"/>
                <a:cs typeface="Lucida Sans Unicode"/>
              </a:rPr>
              <a:t>от</a:t>
            </a:r>
            <a:r>
              <a:rPr sz="3600" spc="-245" dirty="0">
                <a:latin typeface="Arial Black" pitchFamily="34" charset="0"/>
                <a:cs typeface="Lucida Sans Unicode"/>
              </a:rPr>
              <a:t> </a:t>
            </a:r>
            <a:r>
              <a:rPr sz="3600" spc="55" dirty="0">
                <a:latin typeface="Arial Black" pitchFamily="34" charset="0"/>
                <a:cs typeface="Lucida Sans Unicode"/>
              </a:rPr>
              <a:t>собственности </a:t>
            </a:r>
            <a:r>
              <a:rPr sz="3200" spc="-90" dirty="0">
                <a:solidFill>
                  <a:srgbClr val="0070C0"/>
                </a:solidFill>
                <a:latin typeface="Arial Black" pitchFamily="34" charset="0"/>
                <a:cs typeface="Candara"/>
              </a:rPr>
              <a:t>(</a:t>
            </a:r>
            <a:r>
              <a:rPr sz="3200" i="1" spc="-9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сдача</a:t>
            </a:r>
            <a:r>
              <a:rPr sz="3200" i="1" spc="-10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1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квартиры </a:t>
            </a:r>
            <a:r>
              <a:rPr sz="3200" i="1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в</a:t>
            </a:r>
            <a:r>
              <a:rPr sz="3200" i="1" spc="-125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95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аренду</a:t>
            </a:r>
            <a:r>
              <a:rPr sz="3200" spc="-95">
                <a:solidFill>
                  <a:srgbClr val="0070C0"/>
                </a:solidFill>
                <a:latin typeface="Arial Black" pitchFamily="34" charset="0"/>
                <a:cs typeface="Segoe UI Symbol"/>
              </a:rPr>
              <a:t>,</a:t>
            </a:r>
            <a:r>
              <a:rPr sz="3200" spc="-110">
                <a:solidFill>
                  <a:srgbClr val="0070C0"/>
                </a:solidFill>
                <a:latin typeface="Arial Black" pitchFamily="34" charset="0"/>
                <a:cs typeface="Segoe UI Symbol"/>
              </a:rPr>
              <a:t> </a:t>
            </a:r>
            <a:endParaRPr lang="ru-RU" sz="3200" spc="-110" dirty="0" smtClean="0">
              <a:solidFill>
                <a:srgbClr val="0070C0"/>
              </a:solidFill>
              <a:latin typeface="Arial Black" pitchFamily="34" charset="0"/>
              <a:cs typeface="Segoe UI Symbol"/>
            </a:endParaRPr>
          </a:p>
          <a:p>
            <a:pPr marL="247650" marR="5080" indent="-235585" algn="ctr">
              <a:lnSpc>
                <a:spcPct val="126299"/>
              </a:lnSpc>
              <a:spcBef>
                <a:spcPts val="5"/>
              </a:spcBef>
            </a:pPr>
            <a:r>
              <a:rPr sz="3200" i="1" spc="-10" smtClean="0">
                <a:solidFill>
                  <a:srgbClr val="0070C0"/>
                </a:solidFill>
                <a:latin typeface="Arial Black" pitchFamily="34" charset="0"/>
                <a:cs typeface="Arial"/>
              </a:rPr>
              <a:t>доходы </a:t>
            </a:r>
            <a:r>
              <a:rPr sz="3200" i="1" spc="-3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по</a:t>
            </a:r>
            <a:r>
              <a:rPr sz="3200" i="1" spc="-18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 </a:t>
            </a:r>
            <a:r>
              <a:rPr sz="3200" i="1" spc="-10" dirty="0">
                <a:solidFill>
                  <a:srgbClr val="0070C0"/>
                </a:solidFill>
                <a:latin typeface="Arial Black" pitchFamily="34" charset="0"/>
                <a:cs typeface="Arial"/>
              </a:rPr>
              <a:t>инвестициям</a:t>
            </a:r>
            <a:r>
              <a:rPr sz="3200" spc="-10" dirty="0">
                <a:solidFill>
                  <a:srgbClr val="0070C0"/>
                </a:solidFill>
                <a:latin typeface="Arial Black" pitchFamily="34" charset="0"/>
                <a:cs typeface="Candara"/>
              </a:rPr>
              <a:t>)</a:t>
            </a:r>
            <a:endParaRPr sz="3200">
              <a:solidFill>
                <a:srgbClr val="0070C0"/>
              </a:solidFill>
              <a:latin typeface="Arial Black" pitchFamily="34" charset="0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99408" y="6035675"/>
            <a:ext cx="3425241" cy="1124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3600" spc="95" dirty="0">
                <a:latin typeface="Arial Black" pitchFamily="34" charset="0"/>
                <a:cs typeface="Lucida Sans Unicode"/>
              </a:rPr>
              <a:t>Прочие</a:t>
            </a:r>
            <a:r>
              <a:rPr sz="3600" spc="-245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доходы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1874627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b="1" spc="-75" dirty="0">
                <a:solidFill>
                  <a:srgbClr val="C00000"/>
                </a:solidFill>
                <a:latin typeface="Arial Black" pitchFamily="34" charset="0"/>
              </a:rPr>
              <a:t>Откуда</a:t>
            </a:r>
            <a:r>
              <a:rPr sz="6000" b="1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130" dirty="0">
                <a:solidFill>
                  <a:srgbClr val="C00000"/>
                </a:solidFill>
                <a:latin typeface="Arial Black" pitchFamily="34" charset="0"/>
              </a:rPr>
              <a:t>в</a:t>
            </a:r>
            <a:r>
              <a:rPr sz="6000" b="1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240" dirty="0">
                <a:solidFill>
                  <a:srgbClr val="C00000"/>
                </a:solidFill>
                <a:latin typeface="Arial Black" pitchFamily="34" charset="0"/>
              </a:rPr>
              <a:t>нашей</a:t>
            </a:r>
            <a:r>
              <a:rPr sz="6000" b="1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330" dirty="0">
                <a:solidFill>
                  <a:srgbClr val="C00000"/>
                </a:solidFill>
                <a:latin typeface="Arial Black" pitchFamily="34" charset="0"/>
              </a:rPr>
              <a:t>семье</a:t>
            </a:r>
            <a:r>
              <a:rPr sz="6000" b="1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165" dirty="0">
                <a:solidFill>
                  <a:srgbClr val="C00000"/>
                </a:solidFill>
                <a:latin typeface="Arial Black" pitchFamily="34" charset="0"/>
              </a:rPr>
              <a:t>появляются</a:t>
            </a:r>
            <a:r>
              <a:rPr sz="6000" b="1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spc="-40" dirty="0">
                <a:solidFill>
                  <a:srgbClr val="C00000"/>
                </a:solidFill>
                <a:latin typeface="Arial Black" pitchFamily="34" charset="0"/>
              </a:rPr>
              <a:t>деньги</a:t>
            </a:r>
            <a:r>
              <a:rPr sz="6000" b="1" spc="-40" dirty="0">
                <a:solidFill>
                  <a:srgbClr val="C00000"/>
                </a:solidFill>
                <a:latin typeface="Arial Black" pitchFamily="34" charset="0"/>
                <a:cs typeface="Trebuchet MS"/>
              </a:rPr>
              <a:t>?</a:t>
            </a: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19450" y="1539875"/>
            <a:ext cx="2439716" cy="297373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413569" y="1768475"/>
            <a:ext cx="12628245" cy="2819400"/>
            <a:chOff x="1413569" y="3612455"/>
            <a:chExt cx="12628245" cy="277495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22682" y="3612455"/>
              <a:ext cx="2418774" cy="26805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9483" y="3612455"/>
              <a:ext cx="2764313" cy="26805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3569" y="3842814"/>
              <a:ext cx="2984202" cy="2544425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3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1874627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spc="-130" dirty="0">
                <a:solidFill>
                  <a:srgbClr val="C00000"/>
                </a:solidFill>
                <a:latin typeface="Arial Black" pitchFamily="34" charset="0"/>
              </a:rPr>
              <a:t>Куда</a:t>
            </a:r>
            <a:r>
              <a:rPr sz="6000" spc="-37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90" dirty="0">
                <a:solidFill>
                  <a:srgbClr val="C00000"/>
                </a:solidFill>
                <a:latin typeface="Arial Black" pitchFamily="34" charset="0"/>
              </a:rPr>
              <a:t>уходят</a:t>
            </a:r>
            <a:r>
              <a:rPr sz="6000" spc="-38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70" dirty="0">
                <a:solidFill>
                  <a:srgbClr val="C00000"/>
                </a:solidFill>
                <a:latin typeface="Arial Black" pitchFamily="34" charset="0"/>
              </a:rPr>
              <a:t>деньги</a:t>
            </a:r>
            <a:r>
              <a:rPr sz="6000" b="1" spc="-70" dirty="0">
                <a:solidFill>
                  <a:srgbClr val="C00000"/>
                </a:solidFill>
                <a:latin typeface="Arial Black" pitchFamily="34" charset="0"/>
                <a:cs typeface="Trebuchet MS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9850" y="1768476"/>
            <a:ext cx="124206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4400" spc="13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На</a:t>
            </a:r>
            <a:r>
              <a:rPr sz="4400" spc="-229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400" spc="8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что</a:t>
            </a:r>
            <a:r>
              <a:rPr sz="4400" spc="-229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400" spc="12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семья</a:t>
            </a:r>
            <a:r>
              <a:rPr sz="4400" spc="-229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400" spc="1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обычно</a:t>
            </a:r>
            <a:r>
              <a:rPr sz="4400" spc="-229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400" spc="6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тратит</a:t>
            </a:r>
            <a:r>
              <a:rPr sz="4400" spc="-229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400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деньги?</a:t>
            </a:r>
            <a:endParaRPr sz="4400">
              <a:solidFill>
                <a:srgbClr val="00B050"/>
              </a:solidFill>
              <a:latin typeface="Arial Black" pitchFamily="34" charset="0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8451" y="2835275"/>
            <a:ext cx="2915086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10" dirty="0">
                <a:latin typeface="Lucida Sans Unicode"/>
                <a:cs typeface="Lucida Sans Unicode"/>
              </a:rPr>
              <a:t>Питание</a:t>
            </a:r>
            <a:endParaRPr sz="4400" b="1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8450" y="4283075"/>
            <a:ext cx="2025451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100" dirty="0">
                <a:latin typeface="Lucida Sans Unicode"/>
                <a:cs typeface="Lucida Sans Unicode"/>
              </a:rPr>
              <a:t>ЖКХ</a:t>
            </a:r>
            <a:endParaRPr sz="4400" b="1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6050" y="5883275"/>
            <a:ext cx="525779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Lucida Sans Unicode"/>
                <a:cs typeface="Lucida Sans Unicode"/>
              </a:rPr>
              <a:t>Бытовые</a:t>
            </a:r>
            <a:r>
              <a:rPr sz="4400" b="1" spc="95" dirty="0">
                <a:latin typeface="Lucida Sans Unicode"/>
                <a:cs typeface="Lucida Sans Unicode"/>
              </a:rPr>
              <a:t> </a:t>
            </a:r>
            <a:r>
              <a:rPr sz="4400" b="1" spc="-80" dirty="0">
                <a:latin typeface="Lucida Sans Unicode"/>
                <a:cs typeface="Lucida Sans Unicode"/>
              </a:rPr>
              <a:t>расходы</a:t>
            </a:r>
            <a:endParaRPr sz="4400" b="1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6050" y="7331075"/>
            <a:ext cx="236239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10" dirty="0">
                <a:latin typeface="Lucida Sans Unicode"/>
                <a:cs typeface="Lucida Sans Unicode"/>
              </a:rPr>
              <a:t>Одежда</a:t>
            </a:r>
            <a:endParaRPr sz="4400" b="1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6050" y="9007475"/>
            <a:ext cx="33530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80" dirty="0">
                <a:latin typeface="Lucida Sans Unicode"/>
                <a:cs typeface="Lucida Sans Unicode"/>
              </a:rPr>
              <a:t>Транспорт</a:t>
            </a:r>
            <a:endParaRPr sz="4400" b="1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95050" y="2911475"/>
            <a:ext cx="838200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40" dirty="0">
                <a:solidFill>
                  <a:schemeClr val="tx1"/>
                </a:solidFill>
                <a:latin typeface="Lucida Sans Unicode"/>
                <a:cs typeface="Lucida Sans Unicode"/>
              </a:rPr>
              <a:t>Дополнительное</a:t>
            </a:r>
            <a:r>
              <a:rPr sz="4400" b="1" spc="-130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4400" b="1" spc="-10" dirty="0">
                <a:solidFill>
                  <a:schemeClr val="tx1"/>
                </a:solidFill>
                <a:latin typeface="Lucida Sans Unicode"/>
                <a:cs typeface="Lucida Sans Unicode"/>
              </a:rPr>
              <a:t>образование</a:t>
            </a:r>
            <a:endParaRPr sz="4400" b="1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71250" y="4359275"/>
            <a:ext cx="743780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Lucida Sans Unicode"/>
                <a:cs typeface="Lucida Sans Unicode"/>
              </a:rPr>
              <a:t>Сотовая</a:t>
            </a:r>
            <a:r>
              <a:rPr sz="4400" b="1" spc="-90" dirty="0">
                <a:latin typeface="Lucida Sans Unicode"/>
                <a:cs typeface="Lucida Sans Unicode"/>
              </a:rPr>
              <a:t> </a:t>
            </a:r>
            <a:r>
              <a:rPr sz="4400" b="1" dirty="0">
                <a:latin typeface="Lucida Sans Unicode"/>
                <a:cs typeface="Lucida Sans Unicode"/>
              </a:rPr>
              <a:t>связь</a:t>
            </a:r>
            <a:r>
              <a:rPr sz="4400" b="1" dirty="0">
                <a:latin typeface="Segoe UI Light"/>
                <a:cs typeface="Segoe UI Light"/>
              </a:rPr>
              <a:t>,</a:t>
            </a:r>
            <a:r>
              <a:rPr sz="4400" b="1" spc="50" dirty="0">
                <a:latin typeface="Segoe UI Light"/>
                <a:cs typeface="Segoe UI Light"/>
              </a:rPr>
              <a:t> </a:t>
            </a:r>
            <a:r>
              <a:rPr sz="4400" b="1" spc="-10" dirty="0">
                <a:latin typeface="Lucida Sans Unicode"/>
                <a:cs typeface="Lucida Sans Unicode"/>
              </a:rPr>
              <a:t>интернет</a:t>
            </a:r>
            <a:endParaRPr sz="4400" b="1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47450" y="5883275"/>
            <a:ext cx="759020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90" dirty="0">
                <a:latin typeface="Lucida Sans Unicode"/>
                <a:cs typeface="Lucida Sans Unicode"/>
              </a:rPr>
              <a:t>Отдых</a:t>
            </a:r>
            <a:r>
              <a:rPr sz="4400" b="1" spc="-145" dirty="0">
                <a:latin typeface="Lucida Sans Unicode"/>
                <a:cs typeface="Lucida Sans Unicode"/>
              </a:rPr>
              <a:t> </a:t>
            </a:r>
            <a:r>
              <a:rPr sz="4400" b="1" dirty="0">
                <a:latin typeface="Lucida Sans Unicode"/>
                <a:cs typeface="Lucida Sans Unicode"/>
              </a:rPr>
              <a:t>и</a:t>
            </a:r>
            <a:r>
              <a:rPr sz="4400" b="1" spc="-145" dirty="0">
                <a:latin typeface="Lucida Sans Unicode"/>
                <a:cs typeface="Lucida Sans Unicode"/>
              </a:rPr>
              <a:t> </a:t>
            </a:r>
            <a:r>
              <a:rPr sz="4400" b="1" spc="-10" dirty="0">
                <a:latin typeface="Lucida Sans Unicode"/>
                <a:cs typeface="Lucida Sans Unicode"/>
              </a:rPr>
              <a:t>развлечения</a:t>
            </a:r>
            <a:endParaRPr sz="4400" b="1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76050" y="7407275"/>
            <a:ext cx="3627802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10" dirty="0">
                <a:latin typeface="Lucida Sans Unicode"/>
                <a:cs typeface="Lucida Sans Unicode"/>
              </a:rPr>
              <a:t>Подарки</a:t>
            </a:r>
            <a:endParaRPr sz="4400" b="1">
              <a:latin typeface="Lucida Sans Unicode"/>
              <a:cs typeface="Lucida Sans Unicode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27250" y="2759075"/>
            <a:ext cx="914400" cy="838200"/>
            <a:chOff x="4455361" y="4434420"/>
            <a:chExt cx="565785" cy="387985"/>
          </a:xfrm>
        </p:grpSpPr>
        <p:sp>
          <p:nvSpPr>
            <p:cNvPr id="14" name="object 14"/>
            <p:cNvSpPr/>
            <p:nvPr/>
          </p:nvSpPr>
          <p:spPr>
            <a:xfrm>
              <a:off x="4512951" y="4670014"/>
              <a:ext cx="461009" cy="136525"/>
            </a:xfrm>
            <a:custGeom>
              <a:avLst/>
              <a:gdLst/>
              <a:ahLst/>
              <a:cxnLst/>
              <a:rect l="l" t="t" r="r" b="b"/>
              <a:pathLst>
                <a:path w="461010" h="136525">
                  <a:moveTo>
                    <a:pt x="0" y="0"/>
                  </a:moveTo>
                  <a:lnTo>
                    <a:pt x="6711" y="43024"/>
                  </a:lnTo>
                  <a:lnTo>
                    <a:pt x="25399" y="80390"/>
                  </a:lnTo>
                  <a:lnTo>
                    <a:pt x="53896" y="109857"/>
                  </a:lnTo>
                  <a:lnTo>
                    <a:pt x="90033" y="129181"/>
                  </a:lnTo>
                  <a:lnTo>
                    <a:pt x="131641" y="136121"/>
                  </a:lnTo>
                  <a:lnTo>
                    <a:pt x="329077" y="136121"/>
                  </a:lnTo>
                  <a:lnTo>
                    <a:pt x="370689" y="129181"/>
                  </a:lnTo>
                  <a:lnTo>
                    <a:pt x="406826" y="109857"/>
                  </a:lnTo>
                  <a:lnTo>
                    <a:pt x="435321" y="80390"/>
                  </a:lnTo>
                  <a:lnTo>
                    <a:pt x="454008" y="43024"/>
                  </a:lnTo>
                  <a:lnTo>
                    <a:pt x="460718" y="0"/>
                  </a:lnTo>
                  <a:lnTo>
                    <a:pt x="0" y="0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12951" y="4450126"/>
              <a:ext cx="461009" cy="136525"/>
            </a:xfrm>
            <a:custGeom>
              <a:avLst/>
              <a:gdLst/>
              <a:ahLst/>
              <a:cxnLst/>
              <a:rect l="l" t="t" r="r" b="b"/>
              <a:pathLst>
                <a:path w="461010" h="136525">
                  <a:moveTo>
                    <a:pt x="460718" y="136121"/>
                  </a:moveTo>
                  <a:lnTo>
                    <a:pt x="454007" y="93097"/>
                  </a:lnTo>
                  <a:lnTo>
                    <a:pt x="435319" y="55730"/>
                  </a:lnTo>
                  <a:lnTo>
                    <a:pt x="406822" y="26263"/>
                  </a:lnTo>
                  <a:lnTo>
                    <a:pt x="370685" y="6939"/>
                  </a:lnTo>
                  <a:lnTo>
                    <a:pt x="329077" y="0"/>
                  </a:lnTo>
                  <a:lnTo>
                    <a:pt x="131641" y="0"/>
                  </a:lnTo>
                  <a:lnTo>
                    <a:pt x="90029" y="6939"/>
                  </a:lnTo>
                  <a:lnTo>
                    <a:pt x="53892" y="26263"/>
                  </a:lnTo>
                  <a:lnTo>
                    <a:pt x="25397" y="55730"/>
                  </a:lnTo>
                  <a:lnTo>
                    <a:pt x="6710" y="93097"/>
                  </a:lnTo>
                  <a:lnTo>
                    <a:pt x="0" y="136121"/>
                  </a:lnTo>
                  <a:lnTo>
                    <a:pt x="460718" y="136121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71068" y="4586247"/>
              <a:ext cx="534035" cy="83820"/>
            </a:xfrm>
            <a:custGeom>
              <a:avLst/>
              <a:gdLst/>
              <a:ahLst/>
              <a:cxnLst/>
              <a:rect l="l" t="t" r="r" b="b"/>
              <a:pathLst>
                <a:path w="534035" h="83820">
                  <a:moveTo>
                    <a:pt x="495790" y="83767"/>
                  </a:moveTo>
                  <a:lnTo>
                    <a:pt x="38224" y="83767"/>
                  </a:lnTo>
                  <a:lnTo>
                    <a:pt x="23344" y="80849"/>
                  </a:lnTo>
                  <a:lnTo>
                    <a:pt x="11194" y="72892"/>
                  </a:lnTo>
                  <a:lnTo>
                    <a:pt x="3003" y="61089"/>
                  </a:lnTo>
                  <a:lnTo>
                    <a:pt x="0" y="46634"/>
                  </a:lnTo>
                  <a:lnTo>
                    <a:pt x="0" y="37141"/>
                  </a:lnTo>
                  <a:lnTo>
                    <a:pt x="3003" y="22684"/>
                  </a:lnTo>
                  <a:lnTo>
                    <a:pt x="11194" y="10878"/>
                  </a:lnTo>
                  <a:lnTo>
                    <a:pt x="23344" y="2918"/>
                  </a:lnTo>
                  <a:lnTo>
                    <a:pt x="38224" y="0"/>
                  </a:lnTo>
                  <a:lnTo>
                    <a:pt x="495790" y="0"/>
                  </a:lnTo>
                  <a:lnTo>
                    <a:pt x="510670" y="2918"/>
                  </a:lnTo>
                  <a:lnTo>
                    <a:pt x="522820" y="10878"/>
                  </a:lnTo>
                  <a:lnTo>
                    <a:pt x="531011" y="22684"/>
                  </a:lnTo>
                  <a:lnTo>
                    <a:pt x="534015" y="37141"/>
                  </a:lnTo>
                  <a:lnTo>
                    <a:pt x="534015" y="46634"/>
                  </a:lnTo>
                  <a:lnTo>
                    <a:pt x="531011" y="61089"/>
                  </a:lnTo>
                  <a:lnTo>
                    <a:pt x="522820" y="72892"/>
                  </a:lnTo>
                  <a:lnTo>
                    <a:pt x="510670" y="80849"/>
                  </a:lnTo>
                  <a:lnTo>
                    <a:pt x="495790" y="83767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127250" y="4283075"/>
            <a:ext cx="838200" cy="838200"/>
            <a:chOff x="4560184" y="5617629"/>
            <a:chExt cx="387350" cy="356235"/>
          </a:xfrm>
        </p:grpSpPr>
        <p:sp>
          <p:nvSpPr>
            <p:cNvPr id="18" name="object 18"/>
            <p:cNvSpPr/>
            <p:nvPr/>
          </p:nvSpPr>
          <p:spPr>
            <a:xfrm>
              <a:off x="4575891" y="5633336"/>
              <a:ext cx="356235" cy="325120"/>
            </a:xfrm>
            <a:custGeom>
              <a:avLst/>
              <a:gdLst/>
              <a:ahLst/>
              <a:cxnLst/>
              <a:rect l="l" t="t" r="r" b="b"/>
              <a:pathLst>
                <a:path w="356235" h="325120">
                  <a:moveTo>
                    <a:pt x="354875" y="158205"/>
                  </a:moveTo>
                  <a:lnTo>
                    <a:pt x="297300" y="9379"/>
                  </a:lnTo>
                  <a:lnTo>
                    <a:pt x="295113" y="3725"/>
                  </a:lnTo>
                  <a:lnTo>
                    <a:pt x="289732" y="0"/>
                  </a:lnTo>
                  <a:lnTo>
                    <a:pt x="283741" y="0"/>
                  </a:lnTo>
                  <a:lnTo>
                    <a:pt x="72033" y="0"/>
                  </a:lnTo>
                  <a:lnTo>
                    <a:pt x="66049" y="0"/>
                  </a:lnTo>
                  <a:lnTo>
                    <a:pt x="60668" y="3725"/>
                  </a:lnTo>
                  <a:lnTo>
                    <a:pt x="58480" y="9379"/>
                  </a:lnTo>
                  <a:lnTo>
                    <a:pt x="905" y="158205"/>
                  </a:lnTo>
                  <a:lnTo>
                    <a:pt x="0" y="165442"/>
                  </a:lnTo>
                  <a:lnTo>
                    <a:pt x="2431" y="171919"/>
                  </a:lnTo>
                  <a:lnTo>
                    <a:pt x="7489" y="176579"/>
                  </a:lnTo>
                  <a:lnTo>
                    <a:pt x="14464" y="178367"/>
                  </a:lnTo>
                  <a:lnTo>
                    <a:pt x="46567" y="178367"/>
                  </a:lnTo>
                  <a:lnTo>
                    <a:pt x="46567" y="309829"/>
                  </a:lnTo>
                  <a:lnTo>
                    <a:pt x="46567" y="317986"/>
                  </a:lnTo>
                  <a:lnTo>
                    <a:pt x="53087" y="324597"/>
                  </a:lnTo>
                  <a:lnTo>
                    <a:pt x="61125" y="324597"/>
                  </a:lnTo>
                  <a:lnTo>
                    <a:pt x="294649" y="324597"/>
                  </a:lnTo>
                  <a:lnTo>
                    <a:pt x="302693" y="324597"/>
                  </a:lnTo>
                  <a:lnTo>
                    <a:pt x="309214" y="317986"/>
                  </a:lnTo>
                  <a:lnTo>
                    <a:pt x="309214" y="309829"/>
                  </a:lnTo>
                  <a:lnTo>
                    <a:pt x="309214" y="178367"/>
                  </a:lnTo>
                  <a:lnTo>
                    <a:pt x="341317" y="178367"/>
                  </a:lnTo>
                  <a:lnTo>
                    <a:pt x="348291" y="176579"/>
                  </a:lnTo>
                  <a:lnTo>
                    <a:pt x="353350" y="171919"/>
                  </a:lnTo>
                  <a:lnTo>
                    <a:pt x="355781" y="165442"/>
                  </a:lnTo>
                  <a:lnTo>
                    <a:pt x="354875" y="158205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70014" y="5811341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005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127250" y="7254875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461010" h="414654">
                <a:moveTo>
                  <a:pt x="459251" y="201918"/>
                </a:moveTo>
                <a:lnTo>
                  <a:pt x="384742" y="11971"/>
                </a:lnTo>
                <a:lnTo>
                  <a:pt x="381911" y="4755"/>
                </a:lnTo>
                <a:lnTo>
                  <a:pt x="374955" y="0"/>
                </a:lnTo>
                <a:lnTo>
                  <a:pt x="367195" y="0"/>
                </a:lnTo>
                <a:lnTo>
                  <a:pt x="314136" y="0"/>
                </a:lnTo>
                <a:lnTo>
                  <a:pt x="307541" y="32666"/>
                </a:lnTo>
                <a:lnTo>
                  <a:pt x="289554" y="59342"/>
                </a:lnTo>
                <a:lnTo>
                  <a:pt x="262877" y="77329"/>
                </a:lnTo>
                <a:lnTo>
                  <a:pt x="230211" y="83925"/>
                </a:lnTo>
                <a:lnTo>
                  <a:pt x="197546" y="77329"/>
                </a:lnTo>
                <a:lnTo>
                  <a:pt x="170872" y="59342"/>
                </a:lnTo>
                <a:lnTo>
                  <a:pt x="152888" y="32666"/>
                </a:lnTo>
                <a:lnTo>
                  <a:pt x="146294" y="0"/>
                </a:lnTo>
                <a:lnTo>
                  <a:pt x="93227" y="0"/>
                </a:lnTo>
                <a:lnTo>
                  <a:pt x="85475" y="0"/>
                </a:lnTo>
                <a:lnTo>
                  <a:pt x="78512" y="4755"/>
                </a:lnTo>
                <a:lnTo>
                  <a:pt x="75681" y="11971"/>
                </a:lnTo>
                <a:lnTo>
                  <a:pt x="1171" y="201918"/>
                </a:lnTo>
                <a:lnTo>
                  <a:pt x="0" y="211156"/>
                </a:lnTo>
                <a:lnTo>
                  <a:pt x="3146" y="219422"/>
                </a:lnTo>
                <a:lnTo>
                  <a:pt x="9692" y="225369"/>
                </a:lnTo>
                <a:lnTo>
                  <a:pt x="18718" y="227651"/>
                </a:lnTo>
                <a:lnTo>
                  <a:pt x="99694" y="227651"/>
                </a:lnTo>
                <a:lnTo>
                  <a:pt x="99694" y="395438"/>
                </a:lnTo>
                <a:lnTo>
                  <a:pt x="101175" y="402775"/>
                </a:lnTo>
                <a:lnTo>
                  <a:pt x="105214" y="408766"/>
                </a:lnTo>
                <a:lnTo>
                  <a:pt x="111205" y="412805"/>
                </a:lnTo>
                <a:lnTo>
                  <a:pt x="118542" y="414287"/>
                </a:lnTo>
                <a:lnTo>
                  <a:pt x="341880" y="414287"/>
                </a:lnTo>
                <a:lnTo>
                  <a:pt x="349217" y="412805"/>
                </a:lnTo>
                <a:lnTo>
                  <a:pt x="355208" y="408766"/>
                </a:lnTo>
                <a:lnTo>
                  <a:pt x="359247" y="402775"/>
                </a:lnTo>
                <a:lnTo>
                  <a:pt x="360728" y="395438"/>
                </a:lnTo>
                <a:lnTo>
                  <a:pt x="360728" y="227651"/>
                </a:lnTo>
                <a:lnTo>
                  <a:pt x="441704" y="227651"/>
                </a:lnTo>
                <a:lnTo>
                  <a:pt x="450730" y="225369"/>
                </a:lnTo>
                <a:lnTo>
                  <a:pt x="457276" y="219422"/>
                </a:lnTo>
                <a:lnTo>
                  <a:pt x="460423" y="211156"/>
                </a:lnTo>
                <a:lnTo>
                  <a:pt x="459251" y="201918"/>
                </a:lnTo>
                <a:close/>
              </a:path>
            </a:pathLst>
          </a:custGeom>
          <a:ln w="31412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2127250" y="5654675"/>
            <a:ext cx="838200" cy="838200"/>
            <a:chOff x="4569345" y="6807962"/>
            <a:chExt cx="371475" cy="394970"/>
          </a:xfrm>
        </p:grpSpPr>
        <p:sp>
          <p:nvSpPr>
            <p:cNvPr id="22" name="object 22"/>
            <p:cNvSpPr/>
            <p:nvPr/>
          </p:nvSpPr>
          <p:spPr>
            <a:xfrm>
              <a:off x="4585052" y="6982397"/>
              <a:ext cx="339725" cy="205104"/>
            </a:xfrm>
            <a:custGeom>
              <a:avLst/>
              <a:gdLst/>
              <a:ahLst/>
              <a:cxnLst/>
              <a:rect l="l" t="t" r="r" b="b"/>
              <a:pathLst>
                <a:path w="339725" h="205104">
                  <a:moveTo>
                    <a:pt x="339528" y="21553"/>
                  </a:moveTo>
                  <a:lnTo>
                    <a:pt x="339528" y="66521"/>
                  </a:lnTo>
                  <a:lnTo>
                    <a:pt x="333111" y="110217"/>
                  </a:lnTo>
                  <a:lnTo>
                    <a:pt x="315242" y="148169"/>
                  </a:lnTo>
                  <a:lnTo>
                    <a:pt x="287995" y="178097"/>
                  </a:lnTo>
                  <a:lnTo>
                    <a:pt x="253442" y="197724"/>
                  </a:lnTo>
                  <a:lnTo>
                    <a:pt x="213658" y="204772"/>
                  </a:lnTo>
                  <a:lnTo>
                    <a:pt x="125878" y="204772"/>
                  </a:lnTo>
                  <a:lnTo>
                    <a:pt x="86089" y="197724"/>
                  </a:lnTo>
                  <a:lnTo>
                    <a:pt x="51534" y="178097"/>
                  </a:lnTo>
                  <a:lnTo>
                    <a:pt x="24286" y="148169"/>
                  </a:lnTo>
                  <a:lnTo>
                    <a:pt x="6417" y="110217"/>
                  </a:lnTo>
                  <a:lnTo>
                    <a:pt x="0" y="66521"/>
                  </a:lnTo>
                  <a:lnTo>
                    <a:pt x="0" y="21553"/>
                  </a:lnTo>
                  <a:lnTo>
                    <a:pt x="1542" y="13163"/>
                  </a:lnTo>
                  <a:lnTo>
                    <a:pt x="5749" y="6312"/>
                  </a:lnTo>
                  <a:lnTo>
                    <a:pt x="11987" y="1693"/>
                  </a:lnTo>
                  <a:lnTo>
                    <a:pt x="19624" y="0"/>
                  </a:lnTo>
                  <a:lnTo>
                    <a:pt x="319904" y="0"/>
                  </a:lnTo>
                  <a:lnTo>
                    <a:pt x="327544" y="1693"/>
                  </a:lnTo>
                  <a:lnTo>
                    <a:pt x="333781" y="6312"/>
                  </a:lnTo>
                  <a:lnTo>
                    <a:pt x="337986" y="13163"/>
                  </a:lnTo>
                  <a:lnTo>
                    <a:pt x="339528" y="21553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6326" y="6807962"/>
              <a:ext cx="239075" cy="18322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127250" y="8778875"/>
            <a:ext cx="914400" cy="838200"/>
            <a:chOff x="4528658" y="9152415"/>
            <a:chExt cx="493395" cy="49339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6362" y="9409863"/>
              <a:ext cx="141786" cy="1468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2566" y="9409863"/>
              <a:ext cx="141786" cy="14688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44364" y="9168122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79">
                  <a:moveTo>
                    <a:pt x="230987" y="85191"/>
                  </a:moveTo>
                  <a:lnTo>
                    <a:pt x="279401" y="93440"/>
                  </a:lnTo>
                  <a:lnTo>
                    <a:pt x="320901" y="116305"/>
                  </a:lnTo>
                  <a:lnTo>
                    <a:pt x="352701" y="150957"/>
                  </a:lnTo>
                  <a:lnTo>
                    <a:pt x="372020" y="194569"/>
                  </a:lnTo>
                  <a:lnTo>
                    <a:pt x="89965" y="194569"/>
                  </a:lnTo>
                  <a:lnTo>
                    <a:pt x="109283" y="150957"/>
                  </a:lnTo>
                  <a:lnTo>
                    <a:pt x="141083" y="116305"/>
                  </a:lnTo>
                  <a:lnTo>
                    <a:pt x="182579" y="93440"/>
                  </a:lnTo>
                  <a:lnTo>
                    <a:pt x="230987" y="85191"/>
                  </a:lnTo>
                  <a:close/>
                </a:path>
                <a:path w="462279" h="462279">
                  <a:moveTo>
                    <a:pt x="230987" y="0"/>
                  </a:moveTo>
                  <a:lnTo>
                    <a:pt x="184436" y="4693"/>
                  </a:lnTo>
                  <a:lnTo>
                    <a:pt x="141078" y="18152"/>
                  </a:lnTo>
                  <a:lnTo>
                    <a:pt x="101842" y="39450"/>
                  </a:lnTo>
                  <a:lnTo>
                    <a:pt x="67656" y="67656"/>
                  </a:lnTo>
                  <a:lnTo>
                    <a:pt x="39450" y="101842"/>
                  </a:lnTo>
                  <a:lnTo>
                    <a:pt x="18152" y="141078"/>
                  </a:lnTo>
                  <a:lnTo>
                    <a:pt x="4693" y="184436"/>
                  </a:lnTo>
                  <a:lnTo>
                    <a:pt x="0" y="230987"/>
                  </a:lnTo>
                  <a:lnTo>
                    <a:pt x="4693" y="277541"/>
                  </a:lnTo>
                  <a:lnTo>
                    <a:pt x="18152" y="320901"/>
                  </a:lnTo>
                  <a:lnTo>
                    <a:pt x="39450" y="360137"/>
                  </a:lnTo>
                  <a:lnTo>
                    <a:pt x="67656" y="394323"/>
                  </a:lnTo>
                  <a:lnTo>
                    <a:pt x="101842" y="422528"/>
                  </a:lnTo>
                  <a:lnTo>
                    <a:pt x="141078" y="443824"/>
                  </a:lnTo>
                  <a:lnTo>
                    <a:pt x="184436" y="457282"/>
                  </a:lnTo>
                  <a:lnTo>
                    <a:pt x="230987" y="461975"/>
                  </a:lnTo>
                  <a:lnTo>
                    <a:pt x="277542" y="457282"/>
                  </a:lnTo>
                  <a:lnTo>
                    <a:pt x="320902" y="443824"/>
                  </a:lnTo>
                  <a:lnTo>
                    <a:pt x="360141" y="422528"/>
                  </a:lnTo>
                  <a:lnTo>
                    <a:pt x="394328" y="394323"/>
                  </a:lnTo>
                  <a:lnTo>
                    <a:pt x="422535" y="360137"/>
                  </a:lnTo>
                  <a:lnTo>
                    <a:pt x="443833" y="320901"/>
                  </a:lnTo>
                  <a:lnTo>
                    <a:pt x="457292" y="277541"/>
                  </a:lnTo>
                  <a:lnTo>
                    <a:pt x="461985" y="230987"/>
                  </a:lnTo>
                  <a:lnTo>
                    <a:pt x="457292" y="184436"/>
                  </a:lnTo>
                  <a:lnTo>
                    <a:pt x="443833" y="141078"/>
                  </a:lnTo>
                  <a:lnTo>
                    <a:pt x="422535" y="101842"/>
                  </a:lnTo>
                  <a:lnTo>
                    <a:pt x="394328" y="67656"/>
                  </a:lnTo>
                  <a:lnTo>
                    <a:pt x="360141" y="39450"/>
                  </a:lnTo>
                  <a:lnTo>
                    <a:pt x="320902" y="18152"/>
                  </a:lnTo>
                  <a:lnTo>
                    <a:pt x="277542" y="4693"/>
                  </a:lnTo>
                  <a:lnTo>
                    <a:pt x="230987" y="0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9899650" y="2835275"/>
            <a:ext cx="990600" cy="762000"/>
            <a:chOff x="9769572" y="4429422"/>
            <a:chExt cx="516255" cy="391795"/>
          </a:xfrm>
        </p:grpSpPr>
        <p:sp>
          <p:nvSpPr>
            <p:cNvPr id="29" name="object 29"/>
            <p:cNvSpPr/>
            <p:nvPr/>
          </p:nvSpPr>
          <p:spPr>
            <a:xfrm>
              <a:off x="9884373" y="4605137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475" y="0"/>
                  </a:moveTo>
                  <a:lnTo>
                    <a:pt x="286475" y="56715"/>
                  </a:lnTo>
                  <a:lnTo>
                    <a:pt x="279172" y="101986"/>
                  </a:lnTo>
                  <a:lnTo>
                    <a:pt x="258838" y="141305"/>
                  </a:lnTo>
                  <a:lnTo>
                    <a:pt x="227832" y="172311"/>
                  </a:lnTo>
                  <a:lnTo>
                    <a:pt x="188514" y="192645"/>
                  </a:lnTo>
                  <a:lnTo>
                    <a:pt x="143243" y="199947"/>
                  </a:lnTo>
                  <a:lnTo>
                    <a:pt x="97966" y="192645"/>
                  </a:lnTo>
                  <a:lnTo>
                    <a:pt x="58644" y="172311"/>
                  </a:lnTo>
                  <a:lnTo>
                    <a:pt x="27637" y="141305"/>
                  </a:lnTo>
                  <a:lnTo>
                    <a:pt x="7302" y="101986"/>
                  </a:lnTo>
                  <a:lnTo>
                    <a:pt x="0" y="56715"/>
                  </a:lnTo>
                  <a:lnTo>
                    <a:pt x="0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85278" y="4445128"/>
              <a:ext cx="485140" cy="223520"/>
            </a:xfrm>
            <a:custGeom>
              <a:avLst/>
              <a:gdLst/>
              <a:ahLst/>
              <a:cxnLst/>
              <a:rect l="l" t="t" r="r" b="b"/>
              <a:pathLst>
                <a:path w="485140" h="223520">
                  <a:moveTo>
                    <a:pt x="484673" y="111495"/>
                  </a:moveTo>
                  <a:lnTo>
                    <a:pt x="242336" y="0"/>
                  </a:lnTo>
                  <a:lnTo>
                    <a:pt x="0" y="111495"/>
                  </a:lnTo>
                  <a:lnTo>
                    <a:pt x="242336" y="223001"/>
                  </a:lnTo>
                  <a:lnTo>
                    <a:pt x="484673" y="111495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0052050" y="4359275"/>
            <a:ext cx="838200" cy="609600"/>
            <a:chOff x="9821689" y="5697151"/>
            <a:chExt cx="419734" cy="238125"/>
          </a:xfrm>
        </p:grpSpPr>
        <p:sp>
          <p:nvSpPr>
            <p:cNvPr id="32" name="object 32"/>
            <p:cNvSpPr/>
            <p:nvPr/>
          </p:nvSpPr>
          <p:spPr>
            <a:xfrm>
              <a:off x="9902301" y="5801537"/>
              <a:ext cx="259079" cy="53975"/>
            </a:xfrm>
            <a:custGeom>
              <a:avLst/>
              <a:gdLst/>
              <a:ahLst/>
              <a:cxnLst/>
              <a:rect l="l" t="t" r="r" b="b"/>
              <a:pathLst>
                <a:path w="259079" h="53975">
                  <a:moveTo>
                    <a:pt x="0" y="53527"/>
                  </a:moveTo>
                  <a:lnTo>
                    <a:pt x="38970" y="23789"/>
                  </a:lnTo>
                  <a:lnTo>
                    <a:pt x="82869" y="5947"/>
                  </a:lnTo>
                  <a:lnTo>
                    <a:pt x="129232" y="0"/>
                  </a:lnTo>
                  <a:lnTo>
                    <a:pt x="175597" y="5947"/>
                  </a:lnTo>
                  <a:lnTo>
                    <a:pt x="219499" y="23789"/>
                  </a:lnTo>
                  <a:lnTo>
                    <a:pt x="258473" y="53527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37395" y="5712857"/>
              <a:ext cx="388620" cy="80010"/>
            </a:xfrm>
            <a:custGeom>
              <a:avLst/>
              <a:gdLst/>
              <a:ahLst/>
              <a:cxnLst/>
              <a:rect l="l" t="t" r="r" b="b"/>
              <a:pathLst>
                <a:path w="388620" h="80010">
                  <a:moveTo>
                    <a:pt x="0" y="79423"/>
                  </a:moveTo>
                  <a:lnTo>
                    <a:pt x="38025" y="47654"/>
                  </a:lnTo>
                  <a:lnTo>
                    <a:pt x="79888" y="23827"/>
                  </a:lnTo>
                  <a:lnTo>
                    <a:pt x="124492" y="7942"/>
                  </a:lnTo>
                  <a:lnTo>
                    <a:pt x="170741" y="0"/>
                  </a:lnTo>
                  <a:lnTo>
                    <a:pt x="217539" y="0"/>
                  </a:lnTo>
                  <a:lnTo>
                    <a:pt x="263788" y="7942"/>
                  </a:lnTo>
                  <a:lnTo>
                    <a:pt x="308393" y="23827"/>
                  </a:lnTo>
                  <a:lnTo>
                    <a:pt x="350256" y="47654"/>
                  </a:lnTo>
                  <a:lnTo>
                    <a:pt x="388281" y="79423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69713" y="5893374"/>
              <a:ext cx="123825" cy="26034"/>
            </a:xfrm>
            <a:custGeom>
              <a:avLst/>
              <a:gdLst/>
              <a:ahLst/>
              <a:cxnLst/>
              <a:rect l="l" t="t" r="r" b="b"/>
              <a:pathLst>
                <a:path w="123825" h="26035">
                  <a:moveTo>
                    <a:pt x="0" y="25609"/>
                  </a:moveTo>
                  <a:lnTo>
                    <a:pt x="28923" y="6402"/>
                  </a:lnTo>
                  <a:lnTo>
                    <a:pt x="61825" y="0"/>
                  </a:lnTo>
                  <a:lnTo>
                    <a:pt x="94726" y="6402"/>
                  </a:lnTo>
                  <a:lnTo>
                    <a:pt x="123650" y="25609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0204450" y="5807075"/>
            <a:ext cx="762000" cy="838200"/>
            <a:chOff x="9821688" y="6806079"/>
            <a:chExt cx="405130" cy="405130"/>
          </a:xfrm>
        </p:grpSpPr>
        <p:sp>
          <p:nvSpPr>
            <p:cNvPr id="36" name="object 36"/>
            <p:cNvSpPr/>
            <p:nvPr/>
          </p:nvSpPr>
          <p:spPr>
            <a:xfrm>
              <a:off x="9893112" y="6877491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261698" y="130854"/>
                  </a:moveTo>
                  <a:lnTo>
                    <a:pt x="251415" y="181789"/>
                  </a:lnTo>
                  <a:lnTo>
                    <a:pt x="223372" y="223383"/>
                  </a:lnTo>
                  <a:lnTo>
                    <a:pt x="181779" y="251426"/>
                  </a:lnTo>
                  <a:lnTo>
                    <a:pt x="130844" y="261709"/>
                  </a:lnTo>
                  <a:lnTo>
                    <a:pt x="79915" y="251426"/>
                  </a:lnTo>
                  <a:lnTo>
                    <a:pt x="38324" y="223383"/>
                  </a:lnTo>
                  <a:lnTo>
                    <a:pt x="10282" y="181789"/>
                  </a:lnTo>
                  <a:lnTo>
                    <a:pt x="0" y="130854"/>
                  </a:lnTo>
                  <a:lnTo>
                    <a:pt x="10282" y="79919"/>
                  </a:lnTo>
                  <a:lnTo>
                    <a:pt x="38324" y="38326"/>
                  </a:lnTo>
                  <a:lnTo>
                    <a:pt x="79915" y="10283"/>
                  </a:lnTo>
                  <a:lnTo>
                    <a:pt x="130844" y="0"/>
                  </a:lnTo>
                  <a:lnTo>
                    <a:pt x="181779" y="10283"/>
                  </a:lnTo>
                  <a:lnTo>
                    <a:pt x="223372" y="38326"/>
                  </a:lnTo>
                  <a:lnTo>
                    <a:pt x="251415" y="79919"/>
                  </a:lnTo>
                  <a:lnTo>
                    <a:pt x="261698" y="130854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837394" y="6821786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373130" y="186559"/>
                  </a:moveTo>
                  <a:lnTo>
                    <a:pt x="366465" y="236154"/>
                  </a:lnTo>
                  <a:lnTo>
                    <a:pt x="347658" y="280719"/>
                  </a:lnTo>
                  <a:lnTo>
                    <a:pt x="318487" y="318477"/>
                  </a:lnTo>
                  <a:lnTo>
                    <a:pt x="280730" y="347648"/>
                  </a:lnTo>
                  <a:lnTo>
                    <a:pt x="236165" y="366455"/>
                  </a:lnTo>
                  <a:lnTo>
                    <a:pt x="186570" y="373119"/>
                  </a:lnTo>
                  <a:lnTo>
                    <a:pt x="136971" y="366455"/>
                  </a:lnTo>
                  <a:lnTo>
                    <a:pt x="92402" y="347648"/>
                  </a:lnTo>
                  <a:lnTo>
                    <a:pt x="54643" y="318477"/>
                  </a:lnTo>
                  <a:lnTo>
                    <a:pt x="25471" y="280719"/>
                  </a:lnTo>
                  <a:lnTo>
                    <a:pt x="6664" y="236154"/>
                  </a:lnTo>
                  <a:lnTo>
                    <a:pt x="0" y="186559"/>
                  </a:lnTo>
                  <a:lnTo>
                    <a:pt x="6664" y="136964"/>
                  </a:lnTo>
                  <a:lnTo>
                    <a:pt x="25471" y="92399"/>
                  </a:lnTo>
                  <a:lnTo>
                    <a:pt x="54643" y="54642"/>
                  </a:lnTo>
                  <a:lnTo>
                    <a:pt x="92402" y="25471"/>
                  </a:lnTo>
                  <a:lnTo>
                    <a:pt x="136971" y="6664"/>
                  </a:lnTo>
                  <a:lnTo>
                    <a:pt x="186570" y="0"/>
                  </a:lnTo>
                  <a:lnTo>
                    <a:pt x="236165" y="6664"/>
                  </a:lnTo>
                  <a:lnTo>
                    <a:pt x="280730" y="25471"/>
                  </a:lnTo>
                  <a:lnTo>
                    <a:pt x="318487" y="54642"/>
                  </a:lnTo>
                  <a:lnTo>
                    <a:pt x="347658" y="92399"/>
                  </a:lnTo>
                  <a:lnTo>
                    <a:pt x="366465" y="136964"/>
                  </a:lnTo>
                  <a:lnTo>
                    <a:pt x="373130" y="186559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356850" y="7407275"/>
            <a:ext cx="685800" cy="533400"/>
            <a:chOff x="9800750" y="8020699"/>
            <a:chExt cx="428625" cy="368300"/>
          </a:xfrm>
        </p:grpSpPr>
        <p:sp>
          <p:nvSpPr>
            <p:cNvPr id="39" name="object 39"/>
            <p:cNvSpPr/>
            <p:nvPr/>
          </p:nvSpPr>
          <p:spPr>
            <a:xfrm>
              <a:off x="9841772" y="8110248"/>
              <a:ext cx="346710" cy="262890"/>
            </a:xfrm>
            <a:custGeom>
              <a:avLst/>
              <a:gdLst/>
              <a:ahLst/>
              <a:cxnLst/>
              <a:rect l="l" t="t" r="r" b="b"/>
              <a:pathLst>
                <a:path w="346709" h="262890">
                  <a:moveTo>
                    <a:pt x="330513" y="0"/>
                  </a:moveTo>
                  <a:lnTo>
                    <a:pt x="339340" y="0"/>
                  </a:lnTo>
                  <a:lnTo>
                    <a:pt x="346492" y="7162"/>
                  </a:lnTo>
                  <a:lnTo>
                    <a:pt x="346492" y="15989"/>
                  </a:lnTo>
                  <a:lnTo>
                    <a:pt x="346492" y="246746"/>
                  </a:lnTo>
                  <a:lnTo>
                    <a:pt x="346492" y="255573"/>
                  </a:lnTo>
                  <a:lnTo>
                    <a:pt x="339340" y="262724"/>
                  </a:lnTo>
                  <a:lnTo>
                    <a:pt x="330513" y="262724"/>
                  </a:lnTo>
                  <a:lnTo>
                    <a:pt x="15989" y="262724"/>
                  </a:lnTo>
                  <a:lnTo>
                    <a:pt x="7162" y="262724"/>
                  </a:lnTo>
                  <a:lnTo>
                    <a:pt x="0" y="255573"/>
                  </a:lnTo>
                  <a:lnTo>
                    <a:pt x="0" y="246746"/>
                  </a:lnTo>
                  <a:lnTo>
                    <a:pt x="0" y="15989"/>
                  </a:lnTo>
                  <a:lnTo>
                    <a:pt x="0" y="7162"/>
                  </a:lnTo>
                  <a:lnTo>
                    <a:pt x="7162" y="0"/>
                  </a:lnTo>
                  <a:lnTo>
                    <a:pt x="15989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0750" y="8020699"/>
              <a:ext cx="428549" cy="251741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>
                <a:latin typeface="Bahnschrift"/>
                <a:cs typeface="Bahnschrift"/>
              </a:rPr>
              <a:pPr marL="38100">
                <a:lnSpc>
                  <a:spcPct val="100000"/>
                </a:lnSpc>
                <a:spcBef>
                  <a:spcPts val="220"/>
                </a:spcBef>
              </a:pPr>
              <a:t>4</a:t>
            </a:fld>
            <a:endParaRPr spc="-50" dirty="0">
              <a:latin typeface="Bahnschrift"/>
              <a:cs typeface="Bahnschrif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4782" y="10479127"/>
            <a:ext cx="1714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0" dirty="0">
                <a:latin typeface="Tahoma"/>
                <a:cs typeface="Tahoma"/>
              </a:rPr>
              <a:t>G</a:t>
            </a:r>
            <a:endParaRPr sz="19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3032" y="5502275"/>
            <a:ext cx="4505618" cy="28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6299"/>
              </a:lnSpc>
              <a:spcBef>
                <a:spcPts val="95"/>
              </a:spcBef>
            </a:pPr>
            <a:r>
              <a:rPr sz="4000" b="1" spc="105">
                <a:latin typeface="Arial Black" pitchFamily="34" charset="0"/>
                <a:cs typeface="Lucida Sans Unicode"/>
              </a:rPr>
              <a:t>Обязательные</a:t>
            </a:r>
            <a:r>
              <a:rPr sz="4000" b="1" spc="-210">
                <a:latin typeface="Arial Black" pitchFamily="34" charset="0"/>
                <a:cs typeface="Lucida Sans Unicode"/>
              </a:rPr>
              <a:t> </a:t>
            </a:r>
            <a:r>
              <a:rPr sz="4000" b="1" spc="-50" smtClean="0"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без</a:t>
            </a:r>
            <a:r>
              <a:rPr sz="3600" b="1" spc="-18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12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них</a:t>
            </a:r>
            <a:r>
              <a:rPr sz="3600" b="1" spc="-16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6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мы</a:t>
            </a:r>
            <a:r>
              <a:rPr sz="3600" b="1" spc="-17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никак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не</a:t>
            </a:r>
            <a:r>
              <a:rPr sz="3600" b="1" spc="-1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можем</a:t>
            </a:r>
            <a:r>
              <a:rPr sz="3600" b="1" spc="-1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обойтись</a:t>
            </a:r>
            <a:endParaRPr sz="3600" b="1">
              <a:solidFill>
                <a:srgbClr val="00B050"/>
              </a:solidFill>
              <a:latin typeface="Arial Black" pitchFamily="34" charset="0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3175" y="5426075"/>
            <a:ext cx="5777865" cy="3544817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61745" algn="ctr">
              <a:lnSpc>
                <a:spcPct val="100000"/>
              </a:lnSpc>
              <a:spcBef>
                <a:spcPts val="1070"/>
              </a:spcBef>
            </a:pPr>
            <a:r>
              <a:rPr sz="4000" b="1" spc="120" smtClean="0">
                <a:latin typeface="Arial Black" pitchFamily="34" charset="0"/>
                <a:cs typeface="Lucida Sans Unicode"/>
              </a:rPr>
              <a:t>Желательные</a:t>
            </a:r>
            <a:endParaRPr sz="4000">
              <a:latin typeface="Arial Black" pitchFamily="34" charset="0"/>
              <a:cs typeface="Lucida Sans Unicode"/>
            </a:endParaRPr>
          </a:p>
          <a:p>
            <a:pPr marL="12700" marR="5080" indent="427990" algn="ctr">
              <a:lnSpc>
                <a:spcPct val="126299"/>
              </a:lnSpc>
              <a:spcBef>
                <a:spcPts val="5"/>
              </a:spcBef>
            </a:pP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можем</a:t>
            </a:r>
            <a:r>
              <a:rPr sz="3600" b="1" spc="-114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без</a:t>
            </a:r>
            <a:r>
              <a:rPr sz="3600" b="1" spc="-1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12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них</a:t>
            </a:r>
            <a:r>
              <a:rPr sz="3600" b="1" spc="-1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обойтись</a:t>
            </a:r>
            <a:r>
              <a:rPr sz="3600" b="1" spc="-10" dirty="0">
                <a:solidFill>
                  <a:srgbClr val="00B050"/>
                </a:solidFill>
                <a:latin typeface="Arial Black" pitchFamily="34" charset="0"/>
                <a:cs typeface="Tahoma"/>
              </a:rPr>
              <a:t>,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но</a:t>
            </a:r>
            <a:r>
              <a:rPr sz="3600" b="1" spc="-16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наша</a:t>
            </a:r>
            <a:r>
              <a:rPr sz="3600" b="1" spc="-16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жизнь</a:t>
            </a:r>
            <a:r>
              <a:rPr sz="3600" b="1" spc="-16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5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будет</a:t>
            </a:r>
            <a:r>
              <a:rPr sz="3600" b="1" spc="-16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скучной</a:t>
            </a:r>
            <a:endParaRPr sz="3600" b="1">
              <a:solidFill>
                <a:srgbClr val="00B050"/>
              </a:solidFill>
              <a:latin typeface="Arial Black" pitchFamily="34" charset="0"/>
              <a:cs typeface="Lucida Sans Unicode"/>
            </a:endParaRPr>
          </a:p>
          <a:p>
            <a:pPr marL="975994" marR="502920" indent="-466090" algn="ctr">
              <a:lnSpc>
                <a:spcPct val="126299"/>
              </a:lnSpc>
            </a:pPr>
            <a:r>
              <a:rPr sz="3600" b="1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и</a:t>
            </a:r>
            <a:r>
              <a:rPr sz="3600" b="1" spc="-15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50" smtClean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унылой</a:t>
            </a:r>
            <a:endParaRPr sz="3600" b="1">
              <a:solidFill>
                <a:srgbClr val="00B050"/>
              </a:solidFill>
              <a:latin typeface="Arial Black" pitchFamily="34" charset="0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59365" y="5654675"/>
            <a:ext cx="4491990" cy="4242828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sz="4000" b="1" spc="95">
                <a:latin typeface="Arial Black" pitchFamily="34" charset="0"/>
                <a:cs typeface="Lucida Sans Unicode"/>
              </a:rPr>
              <a:t>Вредные</a:t>
            </a:r>
            <a:r>
              <a:rPr sz="4000" b="1" spc="-240">
                <a:latin typeface="Arial Black" pitchFamily="34" charset="0"/>
                <a:cs typeface="Lucida Sans Unicode"/>
              </a:rPr>
              <a:t> </a:t>
            </a:r>
            <a:endParaRPr sz="4000" b="1">
              <a:latin typeface="Arial Black" pitchFamily="34" charset="0"/>
              <a:cs typeface="Lucida Sans Unicode"/>
            </a:endParaRPr>
          </a:p>
          <a:p>
            <a:pPr marL="12700" marR="5080" algn="ctr">
              <a:lnSpc>
                <a:spcPct val="126299"/>
              </a:lnSpc>
              <a:spcBef>
                <a:spcPts val="5"/>
              </a:spcBef>
            </a:pPr>
            <a:r>
              <a:rPr sz="3600" b="1" spc="-12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расходы</a:t>
            </a:r>
            <a:r>
              <a:rPr sz="3600" b="1" spc="-125" dirty="0">
                <a:solidFill>
                  <a:srgbClr val="00B050"/>
                </a:solidFill>
                <a:latin typeface="Arial Black" pitchFamily="34" charset="0"/>
                <a:cs typeface="Tahoma"/>
              </a:rPr>
              <a:t>,</a:t>
            </a:r>
            <a:r>
              <a:rPr sz="3600" b="1" spc="-80" dirty="0">
                <a:solidFill>
                  <a:srgbClr val="00B050"/>
                </a:solidFill>
                <a:latin typeface="Arial Black" pitchFamily="34" charset="0"/>
                <a:cs typeface="Tahoma"/>
              </a:rPr>
              <a:t> </a:t>
            </a:r>
            <a:r>
              <a:rPr sz="3600" b="1" spc="-1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которые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мешают</a:t>
            </a:r>
            <a:r>
              <a:rPr sz="3600" b="1" spc="-7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нам</a:t>
            </a:r>
            <a:r>
              <a:rPr sz="3600" b="1" spc="-7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4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достигать </a:t>
            </a:r>
            <a:r>
              <a:rPr sz="3600" b="1" spc="-2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поставленные</a:t>
            </a:r>
            <a:r>
              <a:rPr sz="3600" b="1" spc="-145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600" b="1" spc="-10" smtClean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цели</a:t>
            </a:r>
            <a:endParaRPr sz="360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17299305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spc="-265" dirty="0">
                <a:solidFill>
                  <a:srgbClr val="C00000"/>
                </a:solidFill>
                <a:latin typeface="Arial Black" pitchFamily="34" charset="0"/>
              </a:rPr>
              <a:t>Семейный</a:t>
            </a:r>
            <a:r>
              <a:rPr sz="6000" spc="-38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150" dirty="0">
                <a:solidFill>
                  <a:srgbClr val="C00000"/>
                </a:solidFill>
                <a:latin typeface="Arial Black" pitchFamily="34" charset="0"/>
              </a:rPr>
              <a:t>бюджет</a:t>
            </a:r>
            <a:r>
              <a:rPr sz="6000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b="1" dirty="0">
                <a:solidFill>
                  <a:srgbClr val="C00000"/>
                </a:solidFill>
                <a:latin typeface="Arial Black" pitchFamily="34" charset="0"/>
                <a:cs typeface="Tahoma"/>
              </a:rPr>
              <a:t>-</a:t>
            </a:r>
            <a:r>
              <a:rPr sz="6000" b="1" spc="-215" dirty="0">
                <a:solidFill>
                  <a:srgbClr val="C00000"/>
                </a:solidFill>
                <a:latin typeface="Arial Black" pitchFamily="34" charset="0"/>
                <a:cs typeface="Tahoma"/>
              </a:rPr>
              <a:t> </a:t>
            </a:r>
            <a:r>
              <a:rPr sz="6000" spc="-200">
                <a:solidFill>
                  <a:srgbClr val="C00000"/>
                </a:solidFill>
                <a:latin typeface="Arial Black" pitchFamily="34" charset="0"/>
              </a:rPr>
              <a:t>это</a:t>
            </a:r>
            <a:r>
              <a:rPr sz="6000" spc="-38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225" smtClean="0">
                <a:solidFill>
                  <a:srgbClr val="C00000"/>
                </a:solidFill>
                <a:latin typeface="Arial Black" pitchFamily="34" charset="0"/>
              </a:rPr>
              <a:t>план</a:t>
            </a:r>
            <a:r>
              <a:rPr lang="ru-RU" sz="6000" spc="-225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6000" spc="-225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sz="6000" spc="-375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110" dirty="0">
                <a:solidFill>
                  <a:srgbClr val="C00000"/>
                </a:solidFill>
                <a:latin typeface="Arial Black" pitchFamily="34" charset="0"/>
              </a:rPr>
              <a:t>доходов</a:t>
            </a:r>
            <a:r>
              <a:rPr sz="6000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120" dirty="0">
                <a:solidFill>
                  <a:srgbClr val="C00000"/>
                </a:solidFill>
                <a:latin typeface="Arial Black" pitchFamily="34" charset="0"/>
              </a:rPr>
              <a:t>и</a:t>
            </a:r>
            <a:r>
              <a:rPr sz="6000" spc="-38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210" dirty="0">
                <a:solidFill>
                  <a:srgbClr val="C00000"/>
                </a:solidFill>
                <a:latin typeface="Arial Black" pitchFamily="34" charset="0"/>
              </a:rPr>
              <a:t>расходов</a:t>
            </a:r>
            <a:r>
              <a:rPr sz="6000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280" dirty="0">
                <a:solidFill>
                  <a:srgbClr val="C00000"/>
                </a:solidFill>
                <a:latin typeface="Arial Black" pitchFamily="34" charset="0"/>
              </a:rPr>
              <a:t>семьи</a:t>
            </a:r>
            <a:r>
              <a:rPr sz="6000" spc="-37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254" dirty="0">
                <a:solidFill>
                  <a:srgbClr val="C00000"/>
                </a:solidFill>
                <a:latin typeface="Arial Black" pitchFamily="34" charset="0"/>
              </a:rPr>
              <a:t>на</a:t>
            </a:r>
            <a:r>
              <a:rPr sz="6000" spc="-38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6000" spc="-45" dirty="0">
                <a:solidFill>
                  <a:srgbClr val="C00000"/>
                </a:solidFill>
                <a:latin typeface="Arial Black" pitchFamily="34" charset="0"/>
              </a:rPr>
              <a:t>месяц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28850" y="2759075"/>
            <a:ext cx="2998721" cy="2590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3250" y="2682875"/>
            <a:ext cx="3810000" cy="24384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4850" y="2835275"/>
            <a:ext cx="3124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1517" y="8981790"/>
            <a:ext cx="481330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spc="-290" dirty="0">
                <a:solidFill>
                  <a:srgbClr val="FFFFFF"/>
                </a:solidFill>
                <a:latin typeface="Arial Black"/>
                <a:cs typeface="Arial Black"/>
              </a:rPr>
              <a:t>ПРАВИЛА</a:t>
            </a:r>
            <a:r>
              <a:rPr sz="4500" spc="-4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500" spc="-355" dirty="0">
                <a:solidFill>
                  <a:srgbClr val="FFFFFF"/>
                </a:solidFill>
                <a:latin typeface="Arial Black"/>
                <a:cs typeface="Arial Black"/>
              </a:rPr>
              <a:t>ИГРЫ</a:t>
            </a:r>
            <a:endParaRPr sz="45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2170" y="1413569"/>
            <a:ext cx="9181479" cy="8660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5936" y="1235075"/>
            <a:ext cx="17460113" cy="918860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964689">
              <a:lnSpc>
                <a:spcPts val="9400"/>
              </a:lnSpc>
              <a:spcBef>
                <a:spcPts val="1260"/>
              </a:spcBef>
            </a:pPr>
            <a:r>
              <a:rPr sz="3200" b="1" spc="-65" smtClean="0">
                <a:latin typeface="Arial Black" pitchFamily="34" charset="0"/>
                <a:cs typeface="Lucida Sans Unicode"/>
              </a:rPr>
              <a:t>Сегодня</a:t>
            </a:r>
            <a:r>
              <a:rPr sz="3200" b="1" spc="-160" smtClean="0">
                <a:latin typeface="Arial Black" pitchFamily="34" charset="0"/>
                <a:cs typeface="Lucida Sans Unicode"/>
              </a:rPr>
              <a:t> </a:t>
            </a:r>
            <a:r>
              <a:rPr sz="3200" b="1" spc="65" smtClean="0">
                <a:latin typeface="Arial Black" pitchFamily="34" charset="0"/>
                <a:cs typeface="Lucida Sans Unicode"/>
              </a:rPr>
              <a:t>мы</a:t>
            </a:r>
            <a:r>
              <a:rPr sz="3200" b="1" spc="-165" smtClean="0">
                <a:latin typeface="Arial Black" pitchFamily="34" charset="0"/>
                <a:cs typeface="Lucida Sans Unicode"/>
              </a:rPr>
              <a:t> </a:t>
            </a:r>
            <a:r>
              <a:rPr sz="3200" b="1" smtClean="0">
                <a:latin typeface="Arial Black" pitchFamily="34" charset="0"/>
                <a:cs typeface="Lucida Sans Unicode"/>
              </a:rPr>
              <a:t>с</a:t>
            </a:r>
            <a:r>
              <a:rPr sz="3200" b="1" spc="-160" smtClean="0">
                <a:latin typeface="Arial Black" pitchFamily="34" charset="0"/>
                <a:cs typeface="Lucida Sans Unicode"/>
              </a:rPr>
              <a:t> </a:t>
            </a:r>
            <a:r>
              <a:rPr sz="3200" b="1" spc="55" smtClean="0">
                <a:latin typeface="Arial Black" pitchFamily="34" charset="0"/>
                <a:cs typeface="Lucida Sans Unicode"/>
              </a:rPr>
              <a:t>вами</a:t>
            </a:r>
            <a:r>
              <a:rPr sz="3200" b="1" spc="-160" smtClean="0">
                <a:latin typeface="Arial Black" pitchFamily="34" charset="0"/>
                <a:cs typeface="Lucida Sans Unicode"/>
              </a:rPr>
              <a:t> </a:t>
            </a:r>
            <a:r>
              <a:rPr sz="3200" b="1" spc="-20" smtClean="0">
                <a:latin typeface="Arial Black" pitchFamily="34" charset="0"/>
                <a:cs typeface="Lucida Sans Unicode"/>
              </a:rPr>
              <a:t>разделимся</a:t>
            </a:r>
            <a:r>
              <a:rPr sz="3200" b="1" spc="-160" smtClean="0">
                <a:latin typeface="Arial Black" pitchFamily="34" charset="0"/>
                <a:cs typeface="Lucida Sans Unicode"/>
              </a:rPr>
              <a:t> </a:t>
            </a:r>
            <a:r>
              <a:rPr sz="3200" b="1" smtClean="0">
                <a:latin typeface="Arial Black" pitchFamily="34" charset="0"/>
                <a:cs typeface="Lucida Sans Unicode"/>
              </a:rPr>
              <a:t>на</a:t>
            </a:r>
            <a:r>
              <a:rPr sz="3200" b="1" spc="-160" smtClean="0">
                <a:latin typeface="Arial Black" pitchFamily="34" charset="0"/>
                <a:cs typeface="Lucida Sans Unicode"/>
              </a:rPr>
              <a:t> </a:t>
            </a:r>
            <a:r>
              <a:rPr sz="3200" b="1" smtClean="0">
                <a:latin typeface="Arial Black" pitchFamily="34" charset="0"/>
                <a:cs typeface="Lucida Sans Unicode"/>
              </a:rPr>
              <a:t>команды</a:t>
            </a:r>
            <a:r>
              <a:rPr lang="ru-RU" sz="3200" b="1" dirty="0" smtClean="0">
                <a:latin typeface="Arial Black" pitchFamily="34" charset="0"/>
                <a:cs typeface="Lucida Sans Unicode"/>
              </a:rPr>
              <a:t> по 5-6 человек</a:t>
            </a:r>
            <a:r>
              <a:rPr sz="3200" b="1" smtClean="0">
                <a:latin typeface="Arial Black" pitchFamily="34" charset="0"/>
                <a:cs typeface="Bahnschrift"/>
              </a:rPr>
              <a:t>.</a:t>
            </a:r>
            <a:endParaRPr lang="ru-RU" sz="3200" b="1" dirty="0">
              <a:latin typeface="Arial Black" pitchFamily="34" charset="0"/>
              <a:cs typeface="Bahnschrift"/>
            </a:endParaRPr>
          </a:p>
          <a:p>
            <a:pPr marL="12700" marR="1964689">
              <a:lnSpc>
                <a:spcPts val="9400"/>
              </a:lnSpc>
              <a:spcBef>
                <a:spcPts val="1260"/>
              </a:spcBef>
            </a:pP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Каждая</a:t>
            </a:r>
            <a:r>
              <a:rPr sz="3200" spc="-16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команда</a:t>
            </a:r>
            <a:r>
              <a:rPr sz="3200" spc="-16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Bahnschrift"/>
              </a:rPr>
              <a:t>-</a:t>
            </a:r>
            <a:r>
              <a:rPr sz="3200" spc="285" smtClean="0">
                <a:solidFill>
                  <a:srgbClr val="002060"/>
                </a:solidFill>
                <a:latin typeface="Arial Black" pitchFamily="34" charset="0"/>
                <a:cs typeface="Bahnschrift"/>
              </a:rPr>
              <a:t> </a:t>
            </a:r>
            <a:r>
              <a:rPr sz="3200" spc="-2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это</a:t>
            </a:r>
            <a:r>
              <a:rPr sz="3200" spc="-16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семья</a:t>
            </a:r>
            <a:r>
              <a:rPr lang="ru-RU" sz="3200" spc="-10" dirty="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.</a:t>
            </a:r>
            <a:endParaRPr sz="3200" smtClean="0">
              <a:solidFill>
                <a:srgbClr val="002060"/>
              </a:solidFill>
              <a:latin typeface="Arial Black" pitchFamily="34" charset="0"/>
              <a:cs typeface="Bahnschrift"/>
            </a:endParaRPr>
          </a:p>
          <a:p>
            <a:pPr marL="12700" marR="3256915">
              <a:lnSpc>
                <a:spcPct val="126299"/>
              </a:lnSpc>
              <a:spcBef>
                <a:spcPts val="3440"/>
              </a:spcBef>
            </a:pPr>
            <a:r>
              <a:rPr sz="3200" spc="-204" smtClean="0">
                <a:latin typeface="Arial Black" pitchFamily="34" charset="0"/>
                <a:cs typeface="Lucida Sans Unicode"/>
              </a:rPr>
              <a:t>У</a:t>
            </a:r>
            <a:r>
              <a:rPr sz="3200" spc="-140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каждой</a:t>
            </a:r>
            <a:r>
              <a:rPr sz="3200" spc="-13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семьи</a:t>
            </a:r>
            <a:r>
              <a:rPr sz="3200" spc="-13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есть</a:t>
            </a:r>
            <a:r>
              <a:rPr sz="3200" spc="-13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месячный</a:t>
            </a:r>
            <a:r>
              <a:rPr sz="3200" spc="-13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бюджет</a:t>
            </a:r>
            <a:r>
              <a:rPr sz="3200" smtClean="0">
                <a:latin typeface="Arial Black" pitchFamily="34" charset="0"/>
                <a:cs typeface="Bahnschrift"/>
              </a:rPr>
              <a:t>,</a:t>
            </a:r>
            <a:r>
              <a:rPr sz="3200" spc="305" smtClean="0">
                <a:latin typeface="Arial Black" pitchFamily="34" charset="0"/>
                <a:cs typeface="Bahnschrift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сумма</a:t>
            </a:r>
            <a:r>
              <a:rPr sz="3200" smtClean="0">
                <a:latin typeface="Arial Black" pitchFamily="34" charset="0"/>
                <a:cs typeface="Bahnschrift"/>
              </a:rPr>
              <a:t>,</a:t>
            </a:r>
            <a:r>
              <a:rPr sz="3200" spc="310" smtClean="0">
                <a:latin typeface="Arial Black" pitchFamily="34" charset="0"/>
                <a:cs typeface="Bahnschrift"/>
              </a:rPr>
              <a:t> </a:t>
            </a:r>
            <a:r>
              <a:rPr sz="3200" spc="-30" smtClean="0">
                <a:latin typeface="Arial Black" pitchFamily="34" charset="0"/>
                <a:cs typeface="Lucida Sans Unicode"/>
              </a:rPr>
              <a:t>которой</a:t>
            </a:r>
            <a:r>
              <a:rPr sz="3200" spc="-13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она</a:t>
            </a:r>
            <a:r>
              <a:rPr lang="ru-RU" sz="3200" spc="-135" dirty="0"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latin typeface="Arial Black" pitchFamily="34" charset="0"/>
                <a:cs typeface="Lucida Sans Unicode"/>
              </a:rPr>
              <a:t>может </a:t>
            </a:r>
            <a:r>
              <a:rPr sz="3200" smtClean="0">
                <a:latin typeface="Arial Black" pitchFamily="34" charset="0"/>
                <a:cs typeface="Lucida Sans Unicode"/>
              </a:rPr>
              <a:t>распоряжаться</a:t>
            </a:r>
            <a:r>
              <a:rPr sz="3200" spc="-17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так</a:t>
            </a:r>
            <a:r>
              <a:rPr sz="3200" smtClean="0">
                <a:latin typeface="Arial Black" pitchFamily="34" charset="0"/>
                <a:cs typeface="Bahnschrift"/>
              </a:rPr>
              <a:t>,</a:t>
            </a:r>
            <a:r>
              <a:rPr sz="3200" spc="275" smtClean="0">
                <a:latin typeface="Arial Black" pitchFamily="34" charset="0"/>
                <a:cs typeface="Bahnschrift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как</a:t>
            </a:r>
            <a:r>
              <a:rPr sz="3200" spc="-175" smtClean="0"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latin typeface="Arial Black" pitchFamily="34" charset="0"/>
                <a:cs typeface="Lucida Sans Unicode"/>
              </a:rPr>
              <a:t>посчитает</a:t>
            </a:r>
            <a:r>
              <a:rPr sz="3200" spc="-170" smtClean="0"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latin typeface="Arial Black" pitchFamily="34" charset="0"/>
                <a:cs typeface="Lucida Sans Unicode"/>
              </a:rPr>
              <a:t>нужным</a:t>
            </a:r>
            <a:r>
              <a:rPr sz="3200" spc="-10" smtClean="0">
                <a:latin typeface="Arial Black" pitchFamily="34" charset="0"/>
                <a:cs typeface="Bahnschrift"/>
              </a:rPr>
              <a:t>.</a:t>
            </a:r>
            <a:endParaRPr sz="3200" smtClean="0">
              <a:latin typeface="Arial Black" pitchFamily="34" charset="0"/>
              <a:cs typeface="Bahnschrift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3200" smtClean="0">
              <a:latin typeface="Arial Black" pitchFamily="34" charset="0"/>
              <a:cs typeface="Bahnschrift"/>
            </a:endParaRPr>
          </a:p>
          <a:p>
            <a:pPr marL="12700" marR="2098675">
              <a:lnSpc>
                <a:spcPct val="126299"/>
              </a:lnSpc>
            </a:pP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Ежемесячный</a:t>
            </a:r>
            <a:r>
              <a:rPr sz="3200" spc="-114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бюджет</a:t>
            </a:r>
            <a:r>
              <a:rPr sz="3200" spc="-114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каждой</a:t>
            </a:r>
            <a:r>
              <a:rPr sz="3200" spc="-114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семьи</a:t>
            </a:r>
            <a:r>
              <a:rPr sz="3200" spc="-11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395" smtClean="0">
                <a:solidFill>
                  <a:srgbClr val="002060"/>
                </a:solidFill>
                <a:latin typeface="Arial Black" pitchFamily="34" charset="0"/>
                <a:cs typeface="Bahnschrift"/>
              </a:rPr>
              <a:t>—</a:t>
            </a:r>
            <a:r>
              <a:rPr sz="3200" spc="330" smtClean="0">
                <a:latin typeface="Arial Black" pitchFamily="34" charset="0"/>
                <a:cs typeface="Bahnschrift"/>
              </a:rPr>
              <a:t> </a:t>
            </a:r>
            <a:r>
              <a:rPr sz="3200" spc="55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8o</a:t>
            </a:r>
            <a:r>
              <a:rPr sz="3200" spc="-200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204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ooo</a:t>
            </a:r>
            <a:r>
              <a:rPr sz="3200" spc="-195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75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рублей</a:t>
            </a:r>
            <a:r>
              <a:rPr lang="ru-RU" sz="3200" spc="75" dirty="0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.</a:t>
            </a:r>
            <a:r>
              <a:rPr sz="3200" spc="330" smtClean="0">
                <a:latin typeface="Arial Black" pitchFamily="34" charset="0"/>
                <a:cs typeface="Bahnschrift"/>
              </a:rPr>
              <a:t> </a:t>
            </a:r>
            <a:endParaRPr lang="ru-RU" sz="3200" spc="330" dirty="0" smtClean="0">
              <a:latin typeface="Arial Black" pitchFamily="34" charset="0"/>
              <a:cs typeface="Bahnschrift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3200" smtClean="0">
              <a:latin typeface="Arial Black" pitchFamily="34" charset="0"/>
              <a:cs typeface="Bahnschrift"/>
            </a:endParaRPr>
          </a:p>
          <a:p>
            <a:pPr marL="12700" marR="5080">
              <a:lnSpc>
                <a:spcPct val="126299"/>
              </a:lnSpc>
            </a:pPr>
            <a:r>
              <a:rPr sz="3200" spc="195" smtClean="0">
                <a:latin typeface="Arial Black" pitchFamily="34" charset="0"/>
                <a:cs typeface="Lucida Sans Unicode"/>
              </a:rPr>
              <a:t>В</a:t>
            </a:r>
            <a:r>
              <a:rPr sz="3200" spc="-130" smtClean="0">
                <a:latin typeface="Arial Black" pitchFamily="34" charset="0"/>
                <a:cs typeface="Lucida Sans Unicode"/>
              </a:rPr>
              <a:t> </a:t>
            </a:r>
            <a:r>
              <a:rPr sz="3200" spc="-70" smtClean="0">
                <a:latin typeface="Arial Black" pitchFamily="34" charset="0"/>
                <a:cs typeface="Lucida Sans Unicode"/>
              </a:rPr>
              <a:t>игре</a:t>
            </a:r>
            <a:r>
              <a:rPr sz="3200" spc="-12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семья</a:t>
            </a:r>
            <a:r>
              <a:rPr sz="3200" spc="-130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проживает</a:t>
            </a:r>
            <a:r>
              <a:rPr sz="3200" spc="-125" smtClean="0">
                <a:latin typeface="Arial Black" pitchFamily="34" charset="0"/>
                <a:cs typeface="Lucida Sans Unicode"/>
              </a:rPr>
              <a:t> </a:t>
            </a:r>
            <a:r>
              <a:rPr lang="ru-RU" sz="3200" spc="-105" dirty="0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3</a:t>
            </a:r>
            <a:r>
              <a:rPr sz="3200" spc="-215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игровых</a:t>
            </a:r>
            <a:r>
              <a:rPr sz="3200" spc="-210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90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месяца</a:t>
            </a:r>
            <a:r>
              <a:rPr sz="3200" spc="-125" smtClean="0">
                <a:solidFill>
                  <a:srgbClr val="009444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395" smtClean="0">
                <a:latin typeface="Arial Black" pitchFamily="34" charset="0"/>
                <a:cs typeface="Bahnschrift"/>
              </a:rPr>
              <a:t>—</a:t>
            </a:r>
            <a:r>
              <a:rPr sz="3200" spc="315" smtClean="0">
                <a:latin typeface="Arial Black" pitchFamily="34" charset="0"/>
                <a:cs typeface="Bahnschrift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с</a:t>
            </a:r>
            <a:r>
              <a:rPr sz="3200" spc="-125" smtClean="0"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latin typeface="Arial Black" pitchFamily="34" charset="0"/>
                <a:cs typeface="Lucida Sans Unicode"/>
              </a:rPr>
              <a:t>июля</a:t>
            </a:r>
            <a:r>
              <a:rPr sz="3200" spc="-130" smtClean="0">
                <a:latin typeface="Arial Black" pitchFamily="34" charset="0"/>
                <a:cs typeface="Lucida Sans Unicode"/>
              </a:rPr>
              <a:t> </a:t>
            </a:r>
            <a:r>
              <a:rPr sz="3200" spc="-45" smtClean="0">
                <a:latin typeface="Arial Black" pitchFamily="34" charset="0"/>
                <a:cs typeface="Lucida Sans Unicode"/>
              </a:rPr>
              <a:t>по</a:t>
            </a:r>
            <a:r>
              <a:rPr sz="3200" spc="-125" smtClean="0">
                <a:latin typeface="Arial Black" pitchFamily="34" charset="0"/>
                <a:cs typeface="Lucida Sans Unicode"/>
              </a:rPr>
              <a:t> </a:t>
            </a:r>
            <a:r>
              <a:rPr lang="ru-RU" sz="3200" dirty="0" smtClean="0">
                <a:latin typeface="Arial Black" pitchFamily="34" charset="0"/>
                <a:cs typeface="Lucida Sans Unicode"/>
              </a:rPr>
              <a:t>сентябрь</a:t>
            </a:r>
            <a:r>
              <a:rPr sz="3200" smtClean="0">
                <a:latin typeface="Arial Black" pitchFamily="34" charset="0"/>
                <a:cs typeface="Bahnschrift"/>
              </a:rPr>
              <a:t>.</a:t>
            </a:r>
            <a:endParaRPr lang="ru-RU" sz="3200" dirty="0" smtClean="0">
              <a:latin typeface="Arial Black" pitchFamily="34" charset="0"/>
              <a:cs typeface="Bahnschrift"/>
            </a:endParaRPr>
          </a:p>
          <a:p>
            <a:pPr marL="12700" marR="5080">
              <a:lnSpc>
                <a:spcPct val="126299"/>
              </a:lnSpc>
            </a:pPr>
            <a:endParaRPr lang="ru-RU" sz="3200" spc="315" dirty="0">
              <a:latin typeface="Arial Black" pitchFamily="34" charset="0"/>
              <a:cs typeface="Bahnschrift"/>
            </a:endParaRPr>
          </a:p>
          <a:p>
            <a:pPr marL="12700" marR="5080">
              <a:lnSpc>
                <a:spcPct val="126299"/>
              </a:lnSpc>
            </a:pPr>
            <a:r>
              <a:rPr sz="3200" spc="-3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Перед</a:t>
            </a:r>
            <a:r>
              <a:rPr sz="3200" spc="-12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каждым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месяцем</a:t>
            </a:r>
            <a:r>
              <a:rPr sz="3200" spc="-15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ей</a:t>
            </a:r>
            <a:r>
              <a:rPr sz="3200" spc="-15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-6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необходимо</a:t>
            </a:r>
            <a:r>
              <a:rPr sz="3200" spc="-15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составить</a:t>
            </a:r>
            <a:r>
              <a:rPr sz="3200" spc="-15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семейный</a:t>
            </a:r>
            <a:r>
              <a:rPr sz="3200" spc="-15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бюджет</a:t>
            </a:r>
            <a:r>
              <a:rPr sz="3200" spc="-15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и</a:t>
            </a:r>
            <a:r>
              <a:rPr sz="3200" spc="-15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указать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Bahnschrift"/>
              </a:rPr>
              <a:t>,</a:t>
            </a:r>
            <a:r>
              <a:rPr sz="3200" spc="295" smtClean="0">
                <a:solidFill>
                  <a:srgbClr val="002060"/>
                </a:solidFill>
                <a:latin typeface="Arial Black" pitchFamily="34" charset="0"/>
                <a:cs typeface="Bahnschrift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какую</a:t>
            </a:r>
            <a:r>
              <a:rPr sz="3200" spc="-15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сумму</a:t>
            </a:r>
            <a:r>
              <a:rPr sz="3200" spc="-15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денег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она</a:t>
            </a:r>
            <a:r>
              <a:rPr sz="3200" spc="-18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выделяет</a:t>
            </a:r>
            <a:r>
              <a:rPr sz="3200" spc="-18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на</a:t>
            </a:r>
            <a:r>
              <a:rPr sz="3200" spc="-18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ту</a:t>
            </a:r>
            <a:r>
              <a:rPr sz="3200" spc="-18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или</a:t>
            </a:r>
            <a:r>
              <a:rPr sz="3200" spc="-18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иную</a:t>
            </a:r>
            <a:r>
              <a:rPr sz="3200" spc="-18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-35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категорию</a:t>
            </a:r>
            <a:r>
              <a:rPr sz="3200" spc="-18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3200" spc="-10" smtClean="0">
                <a:solidFill>
                  <a:srgbClr val="002060"/>
                </a:solidFill>
                <a:latin typeface="Arial Black" pitchFamily="34" charset="0"/>
                <a:cs typeface="Lucida Sans Unicode"/>
              </a:rPr>
              <a:t>расходов</a:t>
            </a:r>
            <a:r>
              <a:rPr sz="3200" spc="-10" smtClean="0">
                <a:solidFill>
                  <a:srgbClr val="002060"/>
                </a:solidFill>
                <a:latin typeface="Arial Black" pitchFamily="34" charset="0"/>
                <a:cs typeface="Bahnschrift"/>
              </a:rPr>
              <a:t>.</a:t>
            </a:r>
            <a:endParaRPr sz="3200">
              <a:solidFill>
                <a:srgbClr val="002060"/>
              </a:solidFill>
              <a:latin typeface="Arial Black" pitchFamily="34" charset="0"/>
              <a:cs typeface="Bahnschrif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1850" y="17684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4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1850" y="31400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850" y="42830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1850" y="60356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8050" y="73310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8050" y="8550275"/>
            <a:ext cx="398145" cy="575945"/>
          </a:xfrm>
          <a:custGeom>
            <a:avLst/>
            <a:gdLst/>
            <a:ahLst/>
            <a:cxnLst/>
            <a:rect l="l" t="t" r="r" b="b"/>
            <a:pathLst>
              <a:path w="398144" h="575945">
                <a:moveTo>
                  <a:pt x="0" y="0"/>
                </a:moveTo>
                <a:lnTo>
                  <a:pt x="0" y="575898"/>
                </a:lnTo>
                <a:lnTo>
                  <a:pt x="397893" y="28794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1850" y="473075"/>
            <a:ext cx="76962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spc="-35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5400" spc="-125" dirty="0">
                <a:solidFill>
                  <a:srgbClr val="C00000"/>
                </a:solidFill>
                <a:latin typeface="Arial Black" pitchFamily="34" charset="0"/>
              </a:rPr>
              <a:t>игры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1650" y="1421811"/>
            <a:ext cx="14782799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4000" b="1" spc="7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Категории</a:t>
            </a:r>
            <a:r>
              <a:rPr sz="4000" b="1" spc="-19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расходов</a:t>
            </a:r>
            <a:r>
              <a:rPr sz="4000" b="1" spc="-19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spc="16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в</a:t>
            </a:r>
            <a:r>
              <a:rPr sz="4000" b="1" spc="-195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игре</a:t>
            </a:r>
            <a:r>
              <a:rPr sz="4000" b="1" spc="-19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 </a:t>
            </a:r>
            <a:r>
              <a:rPr sz="4000" b="1" spc="60" dirty="0">
                <a:solidFill>
                  <a:srgbClr val="00B050"/>
                </a:solidFill>
                <a:latin typeface="Arial Black" pitchFamily="34" charset="0"/>
                <a:cs typeface="Lucida Sans Unicode"/>
              </a:rPr>
              <a:t>следующие:</a:t>
            </a:r>
            <a:endParaRPr sz="4000" b="1">
              <a:solidFill>
                <a:srgbClr val="00B050"/>
              </a:solidFill>
              <a:latin typeface="Arial Black" pitchFamily="34" charset="0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0650" y="2682875"/>
            <a:ext cx="367469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>
                <a:latin typeface="Arial Black" pitchFamily="34" charset="0"/>
                <a:cs typeface="Lucida Sans Unicode"/>
              </a:rPr>
              <a:t>Питание</a:t>
            </a:r>
            <a:r>
              <a:rPr sz="3600" spc="-175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дома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0650" y="3825875"/>
            <a:ext cx="489389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>
                <a:latin typeface="Arial Black" pitchFamily="34" charset="0"/>
                <a:cs typeface="Lucida Sans Unicode"/>
              </a:rPr>
              <a:t>Питание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вне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дома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6850" y="5045075"/>
            <a:ext cx="7212965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sz="3600" spc="-10" dirty="0">
                <a:latin typeface="Arial Black" pitchFamily="34" charset="0"/>
                <a:cs typeface="Lucida Sans Unicode"/>
              </a:rPr>
              <a:t>Хозяйственные</a:t>
            </a:r>
            <a:r>
              <a:rPr sz="3600" spc="-120" dirty="0">
                <a:latin typeface="Arial Black" pitchFamily="34" charset="0"/>
                <a:cs typeface="Lucida Sans Unicode"/>
              </a:rPr>
              <a:t> </a:t>
            </a:r>
            <a:r>
              <a:rPr sz="3600" spc="-65" dirty="0">
                <a:latin typeface="Arial Black" pitchFamily="34" charset="0"/>
                <a:cs typeface="Lucida Sans Unicode"/>
              </a:rPr>
              <a:t>расходы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6850" y="6340475"/>
            <a:ext cx="314129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-10" dirty="0">
                <a:latin typeface="Arial Black" pitchFamily="34" charset="0"/>
                <a:cs typeface="Lucida Sans Unicode"/>
              </a:rPr>
              <a:t>Одежда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3050" y="7254875"/>
            <a:ext cx="7112053" cy="1408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3600" spc="-65" dirty="0">
                <a:latin typeface="Arial Black" pitchFamily="34" charset="0"/>
                <a:cs typeface="Lucida Sans Unicode"/>
              </a:rPr>
              <a:t>Расходы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содержание </a:t>
            </a:r>
            <a:r>
              <a:rPr sz="3600" dirty="0">
                <a:latin typeface="Arial Black" pitchFamily="34" charset="0"/>
                <a:cs typeface="Lucida Sans Unicode"/>
              </a:rPr>
              <a:t>машины</a:t>
            </a:r>
            <a:r>
              <a:rPr sz="3600" spc="-95" dirty="0">
                <a:latin typeface="Arial Black" pitchFamily="34" charset="0"/>
                <a:cs typeface="Lucida Sans Unicode"/>
              </a:rPr>
              <a:t> </a:t>
            </a:r>
            <a:r>
              <a:rPr sz="3600">
                <a:latin typeface="Arial Black" pitchFamily="34" charset="0"/>
                <a:cs typeface="Lucida Sans Unicode"/>
              </a:rPr>
              <a:t>и</a:t>
            </a:r>
            <a:r>
              <a:rPr sz="3600" spc="-90">
                <a:latin typeface="Arial Black" pitchFamily="34" charset="0"/>
                <a:cs typeface="Lucida Sans Unicode"/>
              </a:rPr>
              <a:t> </a:t>
            </a:r>
            <a:r>
              <a:rPr lang="ru-RU" sz="3600" spc="-10" dirty="0" smtClean="0">
                <a:latin typeface="Arial Black" pitchFamily="34" charset="0"/>
                <a:cs typeface="Lucida Sans Unicode"/>
              </a:rPr>
              <a:t>бензин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3050" y="9236075"/>
            <a:ext cx="3987218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-10" dirty="0">
                <a:latin typeface="Arial Black" pitchFamily="34" charset="0"/>
                <a:cs typeface="Lucida Sans Unicode"/>
              </a:rPr>
              <a:t>Медикаменты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8818" y="2720201"/>
            <a:ext cx="480503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>
                <a:latin typeface="Arial Black" pitchFamily="34" charset="0"/>
                <a:cs typeface="Lucida Sans Unicode"/>
              </a:rPr>
              <a:t>Мобильная</a:t>
            </a:r>
            <a:r>
              <a:rPr sz="3600" spc="175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связь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28818" y="3794513"/>
            <a:ext cx="7548232" cy="1408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3600" dirty="0">
                <a:latin typeface="Arial Black" pitchFamily="34" charset="0"/>
                <a:cs typeface="Lucida Sans Unicode"/>
              </a:rPr>
              <a:t>Карманные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75" dirty="0">
                <a:latin typeface="Arial Black" pitchFamily="34" charset="0"/>
                <a:cs typeface="Lucida Sans Unicode"/>
              </a:rPr>
              <a:t>расходы </a:t>
            </a:r>
            <a:r>
              <a:rPr sz="3600" dirty="0">
                <a:latin typeface="Arial Black" pitchFamily="34" charset="0"/>
                <a:cs typeface="Lucida Sans Unicode"/>
              </a:rPr>
              <a:t>для</a:t>
            </a:r>
            <a:r>
              <a:rPr sz="3600" spc="-220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детей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28818" y="5704403"/>
            <a:ext cx="579563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dirty="0">
                <a:latin typeface="Arial Black" pitchFamily="34" charset="0"/>
                <a:cs typeface="Lucida Sans Unicode"/>
              </a:rPr>
              <a:t>Развлечения</a:t>
            </a:r>
            <a:r>
              <a:rPr sz="3600" spc="155" dirty="0">
                <a:latin typeface="Arial Black" pitchFamily="34" charset="0"/>
                <a:cs typeface="Lucida Sans Unicode"/>
              </a:rPr>
              <a:t> </a:t>
            </a:r>
            <a:r>
              <a:rPr sz="3600" spc="-10" dirty="0">
                <a:latin typeface="Arial Black" pitchFamily="34" charset="0"/>
                <a:cs typeface="Lucida Sans Unicode"/>
              </a:rPr>
              <a:t>семьи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28818" y="6778715"/>
            <a:ext cx="6786232" cy="1408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95"/>
              </a:spcBef>
            </a:pPr>
            <a:r>
              <a:rPr sz="3600" spc="-10" dirty="0">
                <a:latin typeface="Arial Black" pitchFamily="34" charset="0"/>
                <a:cs typeface="Lucida Sans Unicode"/>
              </a:rPr>
              <a:t>Дополнительное </a:t>
            </a:r>
            <a:r>
              <a:rPr sz="3600" spc="-20" dirty="0">
                <a:latin typeface="Arial Black" pitchFamily="34" charset="0"/>
                <a:cs typeface="Lucida Sans Unicode"/>
              </a:rPr>
              <a:t>образование</a:t>
            </a:r>
            <a:r>
              <a:rPr sz="3600" spc="-145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детей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28818" y="8688606"/>
            <a:ext cx="602423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-65" dirty="0">
                <a:latin typeface="Arial Black" pitchFamily="34" charset="0"/>
                <a:cs typeface="Lucida Sans Unicode"/>
              </a:rPr>
              <a:t>Расходы</a:t>
            </a:r>
            <a:r>
              <a:rPr sz="3600" spc="-170" dirty="0">
                <a:latin typeface="Arial Black" pitchFamily="34" charset="0"/>
                <a:cs typeface="Lucida Sans Unicode"/>
              </a:rPr>
              <a:t> </a:t>
            </a:r>
            <a:r>
              <a:rPr sz="3600" dirty="0">
                <a:latin typeface="Arial Black" pitchFamily="34" charset="0"/>
                <a:cs typeface="Lucida Sans Unicode"/>
              </a:rPr>
              <a:t>на</a:t>
            </a:r>
            <a:r>
              <a:rPr sz="3600" spc="-165" dirty="0">
                <a:latin typeface="Arial Black" pitchFamily="34" charset="0"/>
                <a:cs typeface="Lucida Sans Unicode"/>
              </a:rPr>
              <a:t> </a:t>
            </a:r>
            <a:r>
              <a:rPr sz="3600" spc="-20" dirty="0">
                <a:latin typeface="Arial Black" pitchFamily="34" charset="0"/>
                <a:cs typeface="Lucida Sans Unicode"/>
              </a:rPr>
              <a:t>дачу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28818" y="9882286"/>
            <a:ext cx="533843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-10" dirty="0">
                <a:latin typeface="Arial Black" pitchFamily="34" charset="0"/>
                <a:cs typeface="Lucida Sans Unicode"/>
              </a:rPr>
              <a:t>Сбережения</a:t>
            </a:r>
            <a:endParaRPr sz="3600">
              <a:latin typeface="Arial Black" pitchFamily="34" charset="0"/>
              <a:cs typeface="Lucida Sans Unicode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57160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b="1" spc="-355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5400" b="1" spc="-125" dirty="0">
                <a:solidFill>
                  <a:srgbClr val="C00000"/>
                </a:solidFill>
                <a:latin typeface="Arial Black" pitchFamily="34" charset="0"/>
              </a:rPr>
              <a:t>игры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365250" y="3673475"/>
            <a:ext cx="685800" cy="533400"/>
            <a:chOff x="4067938" y="3994642"/>
            <a:chExt cx="565785" cy="387985"/>
          </a:xfrm>
        </p:grpSpPr>
        <p:sp>
          <p:nvSpPr>
            <p:cNvPr id="17" name="object 17"/>
            <p:cNvSpPr/>
            <p:nvPr/>
          </p:nvSpPr>
          <p:spPr>
            <a:xfrm>
              <a:off x="4125528" y="4230237"/>
              <a:ext cx="461009" cy="136525"/>
            </a:xfrm>
            <a:custGeom>
              <a:avLst/>
              <a:gdLst/>
              <a:ahLst/>
              <a:cxnLst/>
              <a:rect l="l" t="t" r="r" b="b"/>
              <a:pathLst>
                <a:path w="461010" h="136525">
                  <a:moveTo>
                    <a:pt x="0" y="0"/>
                  </a:moveTo>
                  <a:lnTo>
                    <a:pt x="6711" y="43024"/>
                  </a:lnTo>
                  <a:lnTo>
                    <a:pt x="25399" y="80390"/>
                  </a:lnTo>
                  <a:lnTo>
                    <a:pt x="53896" y="109857"/>
                  </a:lnTo>
                  <a:lnTo>
                    <a:pt x="90033" y="129181"/>
                  </a:lnTo>
                  <a:lnTo>
                    <a:pt x="131641" y="136121"/>
                  </a:lnTo>
                  <a:lnTo>
                    <a:pt x="329077" y="136121"/>
                  </a:lnTo>
                  <a:lnTo>
                    <a:pt x="370689" y="129181"/>
                  </a:lnTo>
                  <a:lnTo>
                    <a:pt x="406826" y="109857"/>
                  </a:lnTo>
                  <a:lnTo>
                    <a:pt x="435321" y="80390"/>
                  </a:lnTo>
                  <a:lnTo>
                    <a:pt x="454008" y="43024"/>
                  </a:lnTo>
                  <a:lnTo>
                    <a:pt x="460718" y="0"/>
                  </a:lnTo>
                  <a:lnTo>
                    <a:pt x="0" y="0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125528" y="4010348"/>
              <a:ext cx="461009" cy="136525"/>
            </a:xfrm>
            <a:custGeom>
              <a:avLst/>
              <a:gdLst/>
              <a:ahLst/>
              <a:cxnLst/>
              <a:rect l="l" t="t" r="r" b="b"/>
              <a:pathLst>
                <a:path w="461010" h="136525">
                  <a:moveTo>
                    <a:pt x="460718" y="136121"/>
                  </a:moveTo>
                  <a:lnTo>
                    <a:pt x="454007" y="93097"/>
                  </a:lnTo>
                  <a:lnTo>
                    <a:pt x="435319" y="55730"/>
                  </a:lnTo>
                  <a:lnTo>
                    <a:pt x="406822" y="26263"/>
                  </a:lnTo>
                  <a:lnTo>
                    <a:pt x="370685" y="6939"/>
                  </a:lnTo>
                  <a:lnTo>
                    <a:pt x="329077" y="0"/>
                  </a:lnTo>
                  <a:lnTo>
                    <a:pt x="131641" y="0"/>
                  </a:lnTo>
                  <a:lnTo>
                    <a:pt x="90029" y="6939"/>
                  </a:lnTo>
                  <a:lnTo>
                    <a:pt x="53892" y="26263"/>
                  </a:lnTo>
                  <a:lnTo>
                    <a:pt x="25397" y="55730"/>
                  </a:lnTo>
                  <a:lnTo>
                    <a:pt x="6710" y="93097"/>
                  </a:lnTo>
                  <a:lnTo>
                    <a:pt x="0" y="136121"/>
                  </a:lnTo>
                  <a:lnTo>
                    <a:pt x="460718" y="136121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83645" y="4146470"/>
              <a:ext cx="534035" cy="83820"/>
            </a:xfrm>
            <a:custGeom>
              <a:avLst/>
              <a:gdLst/>
              <a:ahLst/>
              <a:cxnLst/>
              <a:rect l="l" t="t" r="r" b="b"/>
              <a:pathLst>
                <a:path w="534035" h="83820">
                  <a:moveTo>
                    <a:pt x="495790" y="83767"/>
                  </a:moveTo>
                  <a:lnTo>
                    <a:pt x="38224" y="83767"/>
                  </a:lnTo>
                  <a:lnTo>
                    <a:pt x="23344" y="80849"/>
                  </a:lnTo>
                  <a:lnTo>
                    <a:pt x="11194" y="72892"/>
                  </a:lnTo>
                  <a:lnTo>
                    <a:pt x="3003" y="61089"/>
                  </a:lnTo>
                  <a:lnTo>
                    <a:pt x="0" y="46634"/>
                  </a:lnTo>
                  <a:lnTo>
                    <a:pt x="0" y="37141"/>
                  </a:lnTo>
                  <a:lnTo>
                    <a:pt x="3003" y="22684"/>
                  </a:lnTo>
                  <a:lnTo>
                    <a:pt x="11194" y="10878"/>
                  </a:lnTo>
                  <a:lnTo>
                    <a:pt x="23344" y="2918"/>
                  </a:lnTo>
                  <a:lnTo>
                    <a:pt x="38224" y="0"/>
                  </a:lnTo>
                  <a:lnTo>
                    <a:pt x="495790" y="0"/>
                  </a:lnTo>
                  <a:lnTo>
                    <a:pt x="510670" y="2918"/>
                  </a:lnTo>
                  <a:lnTo>
                    <a:pt x="522820" y="10878"/>
                  </a:lnTo>
                  <a:lnTo>
                    <a:pt x="531011" y="22684"/>
                  </a:lnTo>
                  <a:lnTo>
                    <a:pt x="534015" y="37141"/>
                  </a:lnTo>
                  <a:lnTo>
                    <a:pt x="534015" y="46634"/>
                  </a:lnTo>
                  <a:lnTo>
                    <a:pt x="531011" y="61089"/>
                  </a:lnTo>
                  <a:lnTo>
                    <a:pt x="522820" y="72892"/>
                  </a:lnTo>
                  <a:lnTo>
                    <a:pt x="510670" y="80849"/>
                  </a:lnTo>
                  <a:lnTo>
                    <a:pt x="495790" y="83767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365250" y="2606675"/>
            <a:ext cx="685800" cy="457200"/>
            <a:chOff x="4146472" y="2889970"/>
            <a:chExt cx="431800" cy="234950"/>
          </a:xfrm>
        </p:grpSpPr>
        <p:sp>
          <p:nvSpPr>
            <p:cNvPr id="21" name="object 21"/>
            <p:cNvSpPr/>
            <p:nvPr/>
          </p:nvSpPr>
          <p:spPr>
            <a:xfrm>
              <a:off x="4162179" y="2953455"/>
              <a:ext cx="370205" cy="156210"/>
            </a:xfrm>
            <a:custGeom>
              <a:avLst/>
              <a:gdLst/>
              <a:ahLst/>
              <a:cxnLst/>
              <a:rect l="l" t="t" r="r" b="b"/>
              <a:pathLst>
                <a:path w="370204" h="156210">
                  <a:moveTo>
                    <a:pt x="0" y="0"/>
                  </a:moveTo>
                  <a:lnTo>
                    <a:pt x="5391" y="49193"/>
                  </a:lnTo>
                  <a:lnTo>
                    <a:pt x="20406" y="91917"/>
                  </a:lnTo>
                  <a:lnTo>
                    <a:pt x="43302" y="125609"/>
                  </a:lnTo>
                  <a:lnTo>
                    <a:pt x="105776" y="155639"/>
                  </a:lnTo>
                  <a:lnTo>
                    <a:pt x="264410" y="155639"/>
                  </a:lnTo>
                  <a:lnTo>
                    <a:pt x="326884" y="125609"/>
                  </a:lnTo>
                  <a:lnTo>
                    <a:pt x="349781" y="91917"/>
                  </a:lnTo>
                  <a:lnTo>
                    <a:pt x="364795" y="49193"/>
                  </a:lnTo>
                  <a:lnTo>
                    <a:pt x="370187" y="0"/>
                  </a:lnTo>
                  <a:lnTo>
                    <a:pt x="0" y="0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446186" y="2905677"/>
              <a:ext cx="116205" cy="48260"/>
            </a:xfrm>
            <a:custGeom>
              <a:avLst/>
              <a:gdLst/>
              <a:ahLst/>
              <a:cxnLst/>
              <a:rect l="l" t="t" r="r" b="b"/>
              <a:pathLst>
                <a:path w="116204" h="48260">
                  <a:moveTo>
                    <a:pt x="0" y="47778"/>
                  </a:moveTo>
                  <a:lnTo>
                    <a:pt x="115776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1441450" y="6340475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461010" h="414654">
                <a:moveTo>
                  <a:pt x="459251" y="201918"/>
                </a:moveTo>
                <a:lnTo>
                  <a:pt x="384742" y="11971"/>
                </a:lnTo>
                <a:lnTo>
                  <a:pt x="381911" y="4755"/>
                </a:lnTo>
                <a:lnTo>
                  <a:pt x="374955" y="0"/>
                </a:lnTo>
                <a:lnTo>
                  <a:pt x="367195" y="0"/>
                </a:lnTo>
                <a:lnTo>
                  <a:pt x="314136" y="0"/>
                </a:lnTo>
                <a:lnTo>
                  <a:pt x="307541" y="32666"/>
                </a:lnTo>
                <a:lnTo>
                  <a:pt x="289554" y="59342"/>
                </a:lnTo>
                <a:lnTo>
                  <a:pt x="262877" y="77329"/>
                </a:lnTo>
                <a:lnTo>
                  <a:pt x="230211" y="83925"/>
                </a:lnTo>
                <a:lnTo>
                  <a:pt x="197546" y="77329"/>
                </a:lnTo>
                <a:lnTo>
                  <a:pt x="170872" y="59342"/>
                </a:lnTo>
                <a:lnTo>
                  <a:pt x="152888" y="32666"/>
                </a:lnTo>
                <a:lnTo>
                  <a:pt x="146294" y="0"/>
                </a:lnTo>
                <a:lnTo>
                  <a:pt x="93227" y="0"/>
                </a:lnTo>
                <a:lnTo>
                  <a:pt x="85475" y="0"/>
                </a:lnTo>
                <a:lnTo>
                  <a:pt x="78512" y="4755"/>
                </a:lnTo>
                <a:lnTo>
                  <a:pt x="75681" y="11971"/>
                </a:lnTo>
                <a:lnTo>
                  <a:pt x="1171" y="201918"/>
                </a:lnTo>
                <a:lnTo>
                  <a:pt x="0" y="211156"/>
                </a:lnTo>
                <a:lnTo>
                  <a:pt x="3146" y="219422"/>
                </a:lnTo>
                <a:lnTo>
                  <a:pt x="9692" y="225369"/>
                </a:lnTo>
                <a:lnTo>
                  <a:pt x="18718" y="227651"/>
                </a:lnTo>
                <a:lnTo>
                  <a:pt x="99694" y="227651"/>
                </a:lnTo>
                <a:lnTo>
                  <a:pt x="99694" y="395438"/>
                </a:lnTo>
                <a:lnTo>
                  <a:pt x="101175" y="402775"/>
                </a:lnTo>
                <a:lnTo>
                  <a:pt x="105214" y="408766"/>
                </a:lnTo>
                <a:lnTo>
                  <a:pt x="111205" y="412805"/>
                </a:lnTo>
                <a:lnTo>
                  <a:pt x="118542" y="414287"/>
                </a:lnTo>
                <a:lnTo>
                  <a:pt x="341880" y="414287"/>
                </a:lnTo>
                <a:lnTo>
                  <a:pt x="349217" y="412805"/>
                </a:lnTo>
                <a:lnTo>
                  <a:pt x="355208" y="408766"/>
                </a:lnTo>
                <a:lnTo>
                  <a:pt x="359247" y="402775"/>
                </a:lnTo>
                <a:lnTo>
                  <a:pt x="360728" y="395438"/>
                </a:lnTo>
                <a:lnTo>
                  <a:pt x="360728" y="227651"/>
                </a:lnTo>
                <a:lnTo>
                  <a:pt x="441704" y="227651"/>
                </a:lnTo>
                <a:lnTo>
                  <a:pt x="450730" y="225369"/>
                </a:lnTo>
                <a:lnTo>
                  <a:pt x="457276" y="219422"/>
                </a:lnTo>
                <a:lnTo>
                  <a:pt x="460423" y="211156"/>
                </a:lnTo>
                <a:lnTo>
                  <a:pt x="459251" y="201918"/>
                </a:lnTo>
                <a:close/>
              </a:path>
            </a:pathLst>
          </a:custGeom>
          <a:ln w="31412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 sz="3600">
              <a:latin typeface="Arial Black" pitchFamily="34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41450" y="7483475"/>
            <a:ext cx="685800" cy="685800"/>
            <a:chOff x="4099351" y="7544272"/>
            <a:chExt cx="493395" cy="49339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7580" y="7806063"/>
              <a:ext cx="156274" cy="1645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8247" y="7806063"/>
              <a:ext cx="156274" cy="16454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115058" y="7559979"/>
              <a:ext cx="462280" cy="462280"/>
            </a:xfrm>
            <a:custGeom>
              <a:avLst/>
              <a:gdLst/>
              <a:ahLst/>
              <a:cxnLst/>
              <a:rect l="l" t="t" r="r" b="b"/>
              <a:pathLst>
                <a:path w="462279" h="462279">
                  <a:moveTo>
                    <a:pt x="230986" y="63183"/>
                  </a:moveTo>
                  <a:lnTo>
                    <a:pt x="275327" y="69340"/>
                  </a:lnTo>
                  <a:lnTo>
                    <a:pt x="315064" y="86699"/>
                  </a:lnTo>
                  <a:lnTo>
                    <a:pt x="348586" y="113590"/>
                  </a:lnTo>
                  <a:lnTo>
                    <a:pt x="374279" y="148345"/>
                  </a:lnTo>
                  <a:lnTo>
                    <a:pt x="390531" y="189294"/>
                  </a:lnTo>
                  <a:lnTo>
                    <a:pt x="71453" y="189294"/>
                  </a:lnTo>
                  <a:lnTo>
                    <a:pt x="87706" y="148345"/>
                  </a:lnTo>
                  <a:lnTo>
                    <a:pt x="113399" y="113590"/>
                  </a:lnTo>
                  <a:lnTo>
                    <a:pt x="146918" y="86699"/>
                  </a:lnTo>
                  <a:lnTo>
                    <a:pt x="186652" y="69340"/>
                  </a:lnTo>
                  <a:lnTo>
                    <a:pt x="230986" y="63183"/>
                  </a:lnTo>
                  <a:close/>
                </a:path>
                <a:path w="462279" h="462279">
                  <a:moveTo>
                    <a:pt x="230987" y="0"/>
                  </a:moveTo>
                  <a:lnTo>
                    <a:pt x="184436" y="4693"/>
                  </a:lnTo>
                  <a:lnTo>
                    <a:pt x="141078" y="18152"/>
                  </a:lnTo>
                  <a:lnTo>
                    <a:pt x="101842" y="39450"/>
                  </a:lnTo>
                  <a:lnTo>
                    <a:pt x="67656" y="67656"/>
                  </a:lnTo>
                  <a:lnTo>
                    <a:pt x="39450" y="101842"/>
                  </a:lnTo>
                  <a:lnTo>
                    <a:pt x="18152" y="141078"/>
                  </a:lnTo>
                  <a:lnTo>
                    <a:pt x="4693" y="184436"/>
                  </a:lnTo>
                  <a:lnTo>
                    <a:pt x="0" y="230987"/>
                  </a:lnTo>
                  <a:lnTo>
                    <a:pt x="4693" y="277541"/>
                  </a:lnTo>
                  <a:lnTo>
                    <a:pt x="18152" y="320901"/>
                  </a:lnTo>
                  <a:lnTo>
                    <a:pt x="39450" y="360137"/>
                  </a:lnTo>
                  <a:lnTo>
                    <a:pt x="67656" y="394323"/>
                  </a:lnTo>
                  <a:lnTo>
                    <a:pt x="101842" y="422528"/>
                  </a:lnTo>
                  <a:lnTo>
                    <a:pt x="141078" y="443824"/>
                  </a:lnTo>
                  <a:lnTo>
                    <a:pt x="184436" y="457282"/>
                  </a:lnTo>
                  <a:lnTo>
                    <a:pt x="230987" y="461975"/>
                  </a:lnTo>
                  <a:lnTo>
                    <a:pt x="277542" y="457282"/>
                  </a:lnTo>
                  <a:lnTo>
                    <a:pt x="320902" y="443824"/>
                  </a:lnTo>
                  <a:lnTo>
                    <a:pt x="360141" y="422528"/>
                  </a:lnTo>
                  <a:lnTo>
                    <a:pt x="394328" y="394323"/>
                  </a:lnTo>
                  <a:lnTo>
                    <a:pt x="422535" y="360137"/>
                  </a:lnTo>
                  <a:lnTo>
                    <a:pt x="443833" y="320901"/>
                  </a:lnTo>
                  <a:lnTo>
                    <a:pt x="457292" y="277541"/>
                  </a:lnTo>
                  <a:lnTo>
                    <a:pt x="461985" y="230987"/>
                  </a:lnTo>
                  <a:lnTo>
                    <a:pt x="457292" y="184436"/>
                  </a:lnTo>
                  <a:lnTo>
                    <a:pt x="443833" y="141078"/>
                  </a:lnTo>
                  <a:lnTo>
                    <a:pt x="422535" y="101842"/>
                  </a:lnTo>
                  <a:lnTo>
                    <a:pt x="394328" y="67656"/>
                  </a:lnTo>
                  <a:lnTo>
                    <a:pt x="360141" y="39450"/>
                  </a:lnTo>
                  <a:lnTo>
                    <a:pt x="320902" y="18152"/>
                  </a:lnTo>
                  <a:lnTo>
                    <a:pt x="277542" y="4693"/>
                  </a:lnTo>
                  <a:lnTo>
                    <a:pt x="230987" y="0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1042650" y="2880483"/>
            <a:ext cx="591402" cy="488192"/>
            <a:chOff x="11214318" y="2880483"/>
            <a:chExt cx="419734" cy="238125"/>
          </a:xfrm>
        </p:grpSpPr>
        <p:sp>
          <p:nvSpPr>
            <p:cNvPr id="29" name="object 29"/>
            <p:cNvSpPr/>
            <p:nvPr/>
          </p:nvSpPr>
          <p:spPr>
            <a:xfrm>
              <a:off x="11294933" y="2984869"/>
              <a:ext cx="259079" cy="53975"/>
            </a:xfrm>
            <a:custGeom>
              <a:avLst/>
              <a:gdLst/>
              <a:ahLst/>
              <a:cxnLst/>
              <a:rect l="l" t="t" r="r" b="b"/>
              <a:pathLst>
                <a:path w="259079" h="53975">
                  <a:moveTo>
                    <a:pt x="0" y="53527"/>
                  </a:moveTo>
                  <a:lnTo>
                    <a:pt x="38970" y="23789"/>
                  </a:lnTo>
                  <a:lnTo>
                    <a:pt x="82869" y="5947"/>
                  </a:lnTo>
                  <a:lnTo>
                    <a:pt x="129232" y="0"/>
                  </a:lnTo>
                  <a:lnTo>
                    <a:pt x="175597" y="5947"/>
                  </a:lnTo>
                  <a:lnTo>
                    <a:pt x="219499" y="23789"/>
                  </a:lnTo>
                  <a:lnTo>
                    <a:pt x="258473" y="53527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1230024" y="2896189"/>
              <a:ext cx="388620" cy="80010"/>
            </a:xfrm>
            <a:custGeom>
              <a:avLst/>
              <a:gdLst/>
              <a:ahLst/>
              <a:cxnLst/>
              <a:rect l="l" t="t" r="r" b="b"/>
              <a:pathLst>
                <a:path w="388620" h="80010">
                  <a:moveTo>
                    <a:pt x="0" y="79423"/>
                  </a:moveTo>
                  <a:lnTo>
                    <a:pt x="38025" y="47654"/>
                  </a:lnTo>
                  <a:lnTo>
                    <a:pt x="79888" y="23827"/>
                  </a:lnTo>
                  <a:lnTo>
                    <a:pt x="124492" y="7942"/>
                  </a:lnTo>
                  <a:lnTo>
                    <a:pt x="170741" y="0"/>
                  </a:lnTo>
                  <a:lnTo>
                    <a:pt x="217539" y="0"/>
                  </a:lnTo>
                  <a:lnTo>
                    <a:pt x="263788" y="7942"/>
                  </a:lnTo>
                  <a:lnTo>
                    <a:pt x="308393" y="23827"/>
                  </a:lnTo>
                  <a:lnTo>
                    <a:pt x="350256" y="47654"/>
                  </a:lnTo>
                  <a:lnTo>
                    <a:pt x="388281" y="79423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1362345" y="3076706"/>
              <a:ext cx="123825" cy="26034"/>
            </a:xfrm>
            <a:custGeom>
              <a:avLst/>
              <a:gdLst/>
              <a:ahLst/>
              <a:cxnLst/>
              <a:rect l="l" t="t" r="r" b="b"/>
              <a:pathLst>
                <a:path w="123825" h="26035">
                  <a:moveTo>
                    <a:pt x="0" y="25609"/>
                  </a:moveTo>
                  <a:lnTo>
                    <a:pt x="28923" y="6402"/>
                  </a:lnTo>
                  <a:lnTo>
                    <a:pt x="61825" y="0"/>
                  </a:lnTo>
                  <a:lnTo>
                    <a:pt x="94726" y="6402"/>
                  </a:lnTo>
                  <a:lnTo>
                    <a:pt x="123650" y="25609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1042650" y="3902075"/>
            <a:ext cx="629920" cy="685800"/>
            <a:chOff x="11193156" y="3957767"/>
            <a:chExt cx="477520" cy="464184"/>
          </a:xfrm>
        </p:grpSpPr>
        <p:sp>
          <p:nvSpPr>
            <p:cNvPr id="33" name="object 33"/>
            <p:cNvSpPr/>
            <p:nvPr/>
          </p:nvSpPr>
          <p:spPr>
            <a:xfrm>
              <a:off x="11355193" y="4106379"/>
              <a:ext cx="300355" cy="300355"/>
            </a:xfrm>
            <a:custGeom>
              <a:avLst/>
              <a:gdLst/>
              <a:ahLst/>
              <a:cxnLst/>
              <a:rect l="l" t="t" r="r" b="b"/>
              <a:pathLst>
                <a:path w="300354" h="300354">
                  <a:moveTo>
                    <a:pt x="299767" y="149883"/>
                  </a:moveTo>
                  <a:lnTo>
                    <a:pt x="292126" y="197259"/>
                  </a:lnTo>
                  <a:lnTo>
                    <a:pt x="270849" y="238403"/>
                  </a:lnTo>
                  <a:lnTo>
                    <a:pt x="238403" y="270849"/>
                  </a:lnTo>
                  <a:lnTo>
                    <a:pt x="197259" y="292126"/>
                  </a:lnTo>
                  <a:lnTo>
                    <a:pt x="149883" y="299767"/>
                  </a:lnTo>
                  <a:lnTo>
                    <a:pt x="102508" y="292126"/>
                  </a:lnTo>
                  <a:lnTo>
                    <a:pt x="61364" y="270849"/>
                  </a:lnTo>
                  <a:lnTo>
                    <a:pt x="28918" y="238403"/>
                  </a:lnTo>
                  <a:lnTo>
                    <a:pt x="7641" y="197259"/>
                  </a:lnTo>
                  <a:lnTo>
                    <a:pt x="0" y="149883"/>
                  </a:lnTo>
                  <a:lnTo>
                    <a:pt x="7641" y="102508"/>
                  </a:lnTo>
                  <a:lnTo>
                    <a:pt x="28918" y="61364"/>
                  </a:lnTo>
                  <a:lnTo>
                    <a:pt x="61364" y="28918"/>
                  </a:lnTo>
                  <a:lnTo>
                    <a:pt x="102508" y="7641"/>
                  </a:lnTo>
                  <a:lnTo>
                    <a:pt x="149883" y="0"/>
                  </a:lnTo>
                  <a:lnTo>
                    <a:pt x="197259" y="7641"/>
                  </a:lnTo>
                  <a:lnTo>
                    <a:pt x="238403" y="28918"/>
                  </a:lnTo>
                  <a:lnTo>
                    <a:pt x="270849" y="61364"/>
                  </a:lnTo>
                  <a:lnTo>
                    <a:pt x="292126" y="102508"/>
                  </a:lnTo>
                  <a:lnTo>
                    <a:pt x="299767" y="149883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1443818" y="4186355"/>
              <a:ext cx="122555" cy="147320"/>
            </a:xfrm>
            <a:custGeom>
              <a:avLst/>
              <a:gdLst/>
              <a:ahLst/>
              <a:cxnLst/>
              <a:rect l="l" t="t" r="r" b="b"/>
              <a:pathLst>
                <a:path w="122554" h="147320">
                  <a:moveTo>
                    <a:pt x="38039" y="147259"/>
                  </a:moveTo>
                  <a:lnTo>
                    <a:pt x="38039" y="0"/>
                  </a:lnTo>
                  <a:lnTo>
                    <a:pt x="85703" y="0"/>
                  </a:lnTo>
                  <a:lnTo>
                    <a:pt x="99926" y="2848"/>
                  </a:lnTo>
                  <a:lnTo>
                    <a:pt x="111579" y="10627"/>
                  </a:lnTo>
                  <a:lnTo>
                    <a:pt x="119498" y="22187"/>
                  </a:lnTo>
                  <a:lnTo>
                    <a:pt x="122521" y="36376"/>
                  </a:lnTo>
                  <a:lnTo>
                    <a:pt x="119754" y="50847"/>
                  </a:lnTo>
                  <a:lnTo>
                    <a:pt x="111894" y="62694"/>
                  </a:lnTo>
                  <a:lnTo>
                    <a:pt x="100143" y="70696"/>
                  </a:lnTo>
                  <a:lnTo>
                    <a:pt x="85703" y="73634"/>
                  </a:lnTo>
                  <a:lnTo>
                    <a:pt x="0" y="73634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1443808" y="4301514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94657" y="0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93156" y="3957767"/>
              <a:ext cx="206295" cy="35412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10966451" y="5657424"/>
            <a:ext cx="614190" cy="606851"/>
            <a:chOff x="11280285" y="5657424"/>
            <a:chExt cx="300355" cy="544195"/>
          </a:xfrm>
        </p:grpSpPr>
        <p:sp>
          <p:nvSpPr>
            <p:cNvPr id="38" name="object 38"/>
            <p:cNvSpPr/>
            <p:nvPr/>
          </p:nvSpPr>
          <p:spPr>
            <a:xfrm>
              <a:off x="11325990" y="5919649"/>
              <a:ext cx="200660" cy="266700"/>
            </a:xfrm>
            <a:custGeom>
              <a:avLst/>
              <a:gdLst/>
              <a:ahLst/>
              <a:cxnLst/>
              <a:rect l="l" t="t" r="r" b="b"/>
              <a:pathLst>
                <a:path w="200659" h="266700">
                  <a:moveTo>
                    <a:pt x="200224" y="0"/>
                  </a:moveTo>
                  <a:lnTo>
                    <a:pt x="0" y="0"/>
                  </a:lnTo>
                  <a:lnTo>
                    <a:pt x="25130" y="266077"/>
                  </a:lnTo>
                  <a:lnTo>
                    <a:pt x="175094" y="266077"/>
                  </a:lnTo>
                  <a:lnTo>
                    <a:pt x="200224" y="0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1295991" y="5842897"/>
              <a:ext cx="260350" cy="76835"/>
            </a:xfrm>
            <a:custGeom>
              <a:avLst/>
              <a:gdLst/>
              <a:ahLst/>
              <a:cxnLst/>
              <a:rect l="l" t="t" r="r" b="b"/>
              <a:pathLst>
                <a:path w="260350" h="76835">
                  <a:moveTo>
                    <a:pt x="0" y="76747"/>
                  </a:moveTo>
                  <a:lnTo>
                    <a:pt x="260222" y="76747"/>
                  </a:lnTo>
                  <a:lnTo>
                    <a:pt x="260222" y="0"/>
                  </a:lnTo>
                  <a:lnTo>
                    <a:pt x="0" y="0"/>
                  </a:lnTo>
                  <a:lnTo>
                    <a:pt x="0" y="76747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10284" y="5657424"/>
              <a:ext cx="270282" cy="201191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966450" y="6984318"/>
            <a:ext cx="712009" cy="727757"/>
            <a:chOff x="11162204" y="6984318"/>
            <a:chExt cx="516255" cy="391795"/>
          </a:xfrm>
        </p:grpSpPr>
        <p:sp>
          <p:nvSpPr>
            <p:cNvPr id="42" name="object 42"/>
            <p:cNvSpPr/>
            <p:nvPr/>
          </p:nvSpPr>
          <p:spPr>
            <a:xfrm>
              <a:off x="11276997" y="7160033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475" y="0"/>
                  </a:moveTo>
                  <a:lnTo>
                    <a:pt x="286475" y="56715"/>
                  </a:lnTo>
                  <a:lnTo>
                    <a:pt x="279172" y="101986"/>
                  </a:lnTo>
                  <a:lnTo>
                    <a:pt x="258838" y="141305"/>
                  </a:lnTo>
                  <a:lnTo>
                    <a:pt x="227832" y="172311"/>
                  </a:lnTo>
                  <a:lnTo>
                    <a:pt x="188514" y="192645"/>
                  </a:lnTo>
                  <a:lnTo>
                    <a:pt x="143243" y="199947"/>
                  </a:lnTo>
                  <a:lnTo>
                    <a:pt x="97966" y="192645"/>
                  </a:lnTo>
                  <a:lnTo>
                    <a:pt x="58644" y="172311"/>
                  </a:lnTo>
                  <a:lnTo>
                    <a:pt x="27637" y="141305"/>
                  </a:lnTo>
                  <a:lnTo>
                    <a:pt x="7302" y="101986"/>
                  </a:lnTo>
                  <a:lnTo>
                    <a:pt x="0" y="56715"/>
                  </a:lnTo>
                  <a:lnTo>
                    <a:pt x="0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177911" y="7000024"/>
              <a:ext cx="485140" cy="223520"/>
            </a:xfrm>
            <a:custGeom>
              <a:avLst/>
              <a:gdLst/>
              <a:ahLst/>
              <a:cxnLst/>
              <a:rect l="l" t="t" r="r" b="b"/>
              <a:pathLst>
                <a:path w="485140" h="223520">
                  <a:moveTo>
                    <a:pt x="484673" y="111495"/>
                  </a:moveTo>
                  <a:lnTo>
                    <a:pt x="242336" y="0"/>
                  </a:lnTo>
                  <a:lnTo>
                    <a:pt x="0" y="111495"/>
                  </a:lnTo>
                  <a:lnTo>
                    <a:pt x="242336" y="223001"/>
                  </a:lnTo>
                  <a:lnTo>
                    <a:pt x="484673" y="111495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1042650" y="9883799"/>
            <a:ext cx="613860" cy="571476"/>
            <a:chOff x="11224076" y="9883799"/>
            <a:chExt cx="432434" cy="520065"/>
          </a:xfrm>
        </p:grpSpPr>
        <p:sp>
          <p:nvSpPr>
            <p:cNvPr id="45" name="object 45"/>
            <p:cNvSpPr/>
            <p:nvPr/>
          </p:nvSpPr>
          <p:spPr>
            <a:xfrm>
              <a:off x="11239783" y="9969308"/>
              <a:ext cx="248285" cy="295910"/>
            </a:xfrm>
            <a:custGeom>
              <a:avLst/>
              <a:gdLst/>
              <a:ahLst/>
              <a:cxnLst/>
              <a:rect l="l" t="t" r="r" b="b"/>
              <a:pathLst>
                <a:path w="248284" h="295909">
                  <a:moveTo>
                    <a:pt x="247894" y="99339"/>
                  </a:moveTo>
                  <a:lnTo>
                    <a:pt x="247894" y="47356"/>
                  </a:lnTo>
                  <a:lnTo>
                    <a:pt x="229460" y="43634"/>
                  </a:lnTo>
                  <a:lnTo>
                    <a:pt x="214407" y="33486"/>
                  </a:lnTo>
                  <a:lnTo>
                    <a:pt x="204259" y="18434"/>
                  </a:lnTo>
                  <a:lnTo>
                    <a:pt x="200538" y="0"/>
                  </a:lnTo>
                  <a:lnTo>
                    <a:pt x="47356" y="0"/>
                  </a:lnTo>
                  <a:lnTo>
                    <a:pt x="43633" y="18434"/>
                  </a:lnTo>
                  <a:lnTo>
                    <a:pt x="33483" y="33486"/>
                  </a:lnTo>
                  <a:lnTo>
                    <a:pt x="18430" y="43634"/>
                  </a:lnTo>
                  <a:lnTo>
                    <a:pt x="0" y="47356"/>
                  </a:lnTo>
                  <a:lnTo>
                    <a:pt x="0" y="295310"/>
                  </a:lnTo>
                  <a:lnTo>
                    <a:pt x="80429" y="29531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1251950" y="9899506"/>
              <a:ext cx="224154" cy="69850"/>
            </a:xfrm>
            <a:custGeom>
              <a:avLst/>
              <a:gdLst/>
              <a:ahLst/>
              <a:cxnLst/>
              <a:rect l="l" t="t" r="r" b="b"/>
              <a:pathLst>
                <a:path w="224154" h="69850">
                  <a:moveTo>
                    <a:pt x="0" y="69794"/>
                  </a:moveTo>
                  <a:lnTo>
                    <a:pt x="223556" y="69794"/>
                  </a:lnTo>
                  <a:lnTo>
                    <a:pt x="223556" y="0"/>
                  </a:lnTo>
                  <a:lnTo>
                    <a:pt x="0" y="0"/>
                  </a:lnTo>
                  <a:lnTo>
                    <a:pt x="0" y="69794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321560" y="10068647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4" h="319404">
                  <a:moveTo>
                    <a:pt x="319018" y="159509"/>
                  </a:moveTo>
                  <a:lnTo>
                    <a:pt x="310885" y="209926"/>
                  </a:lnTo>
                  <a:lnTo>
                    <a:pt x="288239" y="253713"/>
                  </a:lnTo>
                  <a:lnTo>
                    <a:pt x="253709" y="288242"/>
                  </a:lnTo>
                  <a:lnTo>
                    <a:pt x="209922" y="310886"/>
                  </a:lnTo>
                  <a:lnTo>
                    <a:pt x="159509" y="319018"/>
                  </a:lnTo>
                  <a:lnTo>
                    <a:pt x="109091" y="310886"/>
                  </a:lnTo>
                  <a:lnTo>
                    <a:pt x="65304" y="288242"/>
                  </a:lnTo>
                  <a:lnTo>
                    <a:pt x="30775" y="253713"/>
                  </a:lnTo>
                  <a:lnTo>
                    <a:pt x="8131" y="209926"/>
                  </a:lnTo>
                  <a:lnTo>
                    <a:pt x="0" y="159509"/>
                  </a:lnTo>
                  <a:lnTo>
                    <a:pt x="8131" y="109091"/>
                  </a:lnTo>
                  <a:lnTo>
                    <a:pt x="30775" y="65304"/>
                  </a:lnTo>
                  <a:lnTo>
                    <a:pt x="65304" y="30775"/>
                  </a:lnTo>
                  <a:lnTo>
                    <a:pt x="109091" y="8131"/>
                  </a:lnTo>
                  <a:lnTo>
                    <a:pt x="159509" y="0"/>
                  </a:lnTo>
                  <a:lnTo>
                    <a:pt x="209922" y="8131"/>
                  </a:lnTo>
                  <a:lnTo>
                    <a:pt x="253709" y="30775"/>
                  </a:lnTo>
                  <a:lnTo>
                    <a:pt x="288239" y="65304"/>
                  </a:lnTo>
                  <a:lnTo>
                    <a:pt x="310885" y="109091"/>
                  </a:lnTo>
                  <a:lnTo>
                    <a:pt x="319018" y="159509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1415872" y="10153758"/>
              <a:ext cx="130810" cy="156845"/>
            </a:xfrm>
            <a:custGeom>
              <a:avLst/>
              <a:gdLst/>
              <a:ahLst/>
              <a:cxnLst/>
              <a:rect l="l" t="t" r="r" b="b"/>
              <a:pathLst>
                <a:path w="130809" h="156845">
                  <a:moveTo>
                    <a:pt x="40479" y="156720"/>
                  </a:moveTo>
                  <a:lnTo>
                    <a:pt x="40479" y="0"/>
                  </a:lnTo>
                  <a:lnTo>
                    <a:pt x="91213" y="0"/>
                  </a:lnTo>
                  <a:lnTo>
                    <a:pt x="106347" y="3032"/>
                  </a:lnTo>
                  <a:lnTo>
                    <a:pt x="118748" y="11311"/>
                  </a:lnTo>
                  <a:lnTo>
                    <a:pt x="127174" y="23613"/>
                  </a:lnTo>
                  <a:lnTo>
                    <a:pt x="130383" y="38710"/>
                  </a:lnTo>
                  <a:lnTo>
                    <a:pt x="127441" y="54110"/>
                  </a:lnTo>
                  <a:lnTo>
                    <a:pt x="119078" y="66717"/>
                  </a:lnTo>
                  <a:lnTo>
                    <a:pt x="106575" y="75233"/>
                  </a:lnTo>
                  <a:lnTo>
                    <a:pt x="91213" y="78360"/>
                  </a:lnTo>
                  <a:lnTo>
                    <a:pt x="0" y="7836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1415861" y="10276316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100738" y="0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1517650" y="9159875"/>
            <a:ext cx="685800" cy="685800"/>
            <a:chOff x="4135993" y="9329551"/>
            <a:chExt cx="444500" cy="400050"/>
          </a:xfrm>
        </p:grpSpPr>
        <p:sp>
          <p:nvSpPr>
            <p:cNvPr id="51" name="object 51"/>
            <p:cNvSpPr/>
            <p:nvPr/>
          </p:nvSpPr>
          <p:spPr>
            <a:xfrm>
              <a:off x="4151699" y="9408732"/>
              <a:ext cx="412750" cy="304800"/>
            </a:xfrm>
            <a:custGeom>
              <a:avLst/>
              <a:gdLst/>
              <a:ahLst/>
              <a:cxnLst/>
              <a:rect l="l" t="t" r="r" b="b"/>
              <a:pathLst>
                <a:path w="412750" h="304800">
                  <a:moveTo>
                    <a:pt x="390668" y="0"/>
                  </a:moveTo>
                  <a:lnTo>
                    <a:pt x="21967" y="0"/>
                  </a:lnTo>
                  <a:lnTo>
                    <a:pt x="13415" y="1724"/>
                  </a:lnTo>
                  <a:lnTo>
                    <a:pt x="6433" y="6427"/>
                  </a:lnTo>
                  <a:lnTo>
                    <a:pt x="1725" y="13406"/>
                  </a:lnTo>
                  <a:lnTo>
                    <a:pt x="0" y="21957"/>
                  </a:lnTo>
                  <a:lnTo>
                    <a:pt x="0" y="282797"/>
                  </a:lnTo>
                  <a:lnTo>
                    <a:pt x="1725" y="291343"/>
                  </a:lnTo>
                  <a:lnTo>
                    <a:pt x="6433" y="298323"/>
                  </a:lnTo>
                  <a:lnTo>
                    <a:pt x="13415" y="303029"/>
                  </a:lnTo>
                  <a:lnTo>
                    <a:pt x="21967" y="304755"/>
                  </a:lnTo>
                  <a:lnTo>
                    <a:pt x="390668" y="304755"/>
                  </a:lnTo>
                  <a:lnTo>
                    <a:pt x="399214" y="303029"/>
                  </a:lnTo>
                  <a:lnTo>
                    <a:pt x="406194" y="298323"/>
                  </a:lnTo>
                  <a:lnTo>
                    <a:pt x="410900" y="291343"/>
                  </a:lnTo>
                  <a:lnTo>
                    <a:pt x="412626" y="282797"/>
                  </a:lnTo>
                  <a:lnTo>
                    <a:pt x="412626" y="21957"/>
                  </a:lnTo>
                  <a:lnTo>
                    <a:pt x="410900" y="13406"/>
                  </a:lnTo>
                  <a:lnTo>
                    <a:pt x="406194" y="6427"/>
                  </a:lnTo>
                  <a:lnTo>
                    <a:pt x="399214" y="1724"/>
                  </a:lnTo>
                  <a:lnTo>
                    <a:pt x="390668" y="0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4392" y="9457479"/>
              <a:ext cx="207250" cy="2072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6539" y="9329551"/>
              <a:ext cx="242945" cy="9488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1517650" y="4816475"/>
            <a:ext cx="457200" cy="685800"/>
            <a:chOff x="4222708" y="5117967"/>
            <a:chExt cx="279400" cy="502284"/>
          </a:xfrm>
        </p:grpSpPr>
        <p:sp>
          <p:nvSpPr>
            <p:cNvPr id="55" name="object 55"/>
            <p:cNvSpPr/>
            <p:nvPr/>
          </p:nvSpPr>
          <p:spPr>
            <a:xfrm>
              <a:off x="4238414" y="5388036"/>
              <a:ext cx="248285" cy="216535"/>
            </a:xfrm>
            <a:custGeom>
              <a:avLst/>
              <a:gdLst/>
              <a:ahLst/>
              <a:cxnLst/>
              <a:rect l="l" t="t" r="r" b="b"/>
              <a:pathLst>
                <a:path w="248285" h="216535">
                  <a:moveTo>
                    <a:pt x="247881" y="216436"/>
                  </a:moveTo>
                  <a:lnTo>
                    <a:pt x="244271" y="142353"/>
                  </a:lnTo>
                  <a:lnTo>
                    <a:pt x="234217" y="82230"/>
                  </a:lnTo>
                  <a:lnTo>
                    <a:pt x="218886" y="37505"/>
                  </a:lnTo>
                  <a:lnTo>
                    <a:pt x="177056" y="0"/>
                  </a:lnTo>
                  <a:lnTo>
                    <a:pt x="70825" y="0"/>
                  </a:lnTo>
                  <a:lnTo>
                    <a:pt x="28995" y="37505"/>
                  </a:lnTo>
                  <a:lnTo>
                    <a:pt x="13664" y="82230"/>
                  </a:lnTo>
                  <a:lnTo>
                    <a:pt x="3610" y="142353"/>
                  </a:lnTo>
                  <a:lnTo>
                    <a:pt x="0" y="216436"/>
                  </a:lnTo>
                  <a:lnTo>
                    <a:pt x="247881" y="216436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362352" y="5117967"/>
              <a:ext cx="0" cy="270510"/>
            </a:xfrm>
            <a:custGeom>
              <a:avLst/>
              <a:gdLst/>
              <a:ahLst/>
              <a:cxnLst/>
              <a:rect l="l" t="t" r="r" b="b"/>
              <a:pathLst>
                <a:path h="270510">
                  <a:moveTo>
                    <a:pt x="0" y="270067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321211" y="554771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755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403502" y="5547717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56755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1042650" y="8748424"/>
            <a:ext cx="574838" cy="563851"/>
            <a:chOff x="11230138" y="8748424"/>
            <a:chExt cx="387350" cy="429895"/>
          </a:xfrm>
        </p:grpSpPr>
        <p:sp>
          <p:nvSpPr>
            <p:cNvPr id="60" name="object 60"/>
            <p:cNvSpPr/>
            <p:nvPr/>
          </p:nvSpPr>
          <p:spPr>
            <a:xfrm>
              <a:off x="11245844" y="8764131"/>
              <a:ext cx="356235" cy="398145"/>
            </a:xfrm>
            <a:custGeom>
              <a:avLst/>
              <a:gdLst/>
              <a:ahLst/>
              <a:cxnLst/>
              <a:rect l="l" t="t" r="r" b="b"/>
              <a:pathLst>
                <a:path w="356234" h="398145">
                  <a:moveTo>
                    <a:pt x="354877" y="232247"/>
                  </a:moveTo>
                  <a:lnTo>
                    <a:pt x="270646" y="12692"/>
                  </a:lnTo>
                  <a:lnTo>
                    <a:pt x="267714" y="5042"/>
                  </a:lnTo>
                  <a:lnTo>
                    <a:pt x="260418" y="0"/>
                  </a:lnTo>
                  <a:lnTo>
                    <a:pt x="252287" y="0"/>
                  </a:lnTo>
                  <a:lnTo>
                    <a:pt x="197569" y="0"/>
                  </a:lnTo>
                  <a:lnTo>
                    <a:pt x="189908" y="1560"/>
                  </a:lnTo>
                  <a:lnTo>
                    <a:pt x="183653" y="5818"/>
                  </a:lnTo>
                  <a:lnTo>
                    <a:pt x="179436" y="12135"/>
                  </a:lnTo>
                  <a:lnTo>
                    <a:pt x="177890" y="19874"/>
                  </a:lnTo>
                  <a:lnTo>
                    <a:pt x="177890" y="74763"/>
                  </a:lnTo>
                  <a:lnTo>
                    <a:pt x="72030" y="74763"/>
                  </a:lnTo>
                  <a:lnTo>
                    <a:pt x="66042" y="74763"/>
                  </a:lnTo>
                  <a:lnTo>
                    <a:pt x="60663" y="78463"/>
                  </a:lnTo>
                  <a:lnTo>
                    <a:pt x="58475" y="84097"/>
                  </a:lnTo>
                  <a:lnTo>
                    <a:pt x="904" y="232247"/>
                  </a:lnTo>
                  <a:lnTo>
                    <a:pt x="0" y="239451"/>
                  </a:lnTo>
                  <a:lnTo>
                    <a:pt x="2429" y="245897"/>
                  </a:lnTo>
                  <a:lnTo>
                    <a:pt x="7486" y="250536"/>
                  </a:lnTo>
                  <a:lnTo>
                    <a:pt x="14459" y="252316"/>
                  </a:lnTo>
                  <a:lnTo>
                    <a:pt x="46566" y="252316"/>
                  </a:lnTo>
                  <a:lnTo>
                    <a:pt x="46566" y="383186"/>
                  </a:lnTo>
                  <a:lnTo>
                    <a:pt x="46566" y="391302"/>
                  </a:lnTo>
                  <a:lnTo>
                    <a:pt x="53084" y="397893"/>
                  </a:lnTo>
                  <a:lnTo>
                    <a:pt x="61125" y="397893"/>
                  </a:lnTo>
                  <a:lnTo>
                    <a:pt x="294644" y="397893"/>
                  </a:lnTo>
                  <a:lnTo>
                    <a:pt x="302696" y="397893"/>
                  </a:lnTo>
                  <a:lnTo>
                    <a:pt x="309215" y="391302"/>
                  </a:lnTo>
                  <a:lnTo>
                    <a:pt x="309215" y="383186"/>
                  </a:lnTo>
                  <a:lnTo>
                    <a:pt x="309215" y="252316"/>
                  </a:lnTo>
                  <a:lnTo>
                    <a:pt x="341310" y="252316"/>
                  </a:lnTo>
                  <a:lnTo>
                    <a:pt x="348290" y="250536"/>
                  </a:lnTo>
                  <a:lnTo>
                    <a:pt x="353350" y="245897"/>
                  </a:lnTo>
                  <a:lnTo>
                    <a:pt x="355781" y="239451"/>
                  </a:lnTo>
                  <a:lnTo>
                    <a:pt x="354877" y="232247"/>
                  </a:lnTo>
                  <a:close/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11277143" y="9015432"/>
              <a:ext cx="188595" cy="0"/>
            </a:xfrm>
            <a:custGeom>
              <a:avLst/>
              <a:gdLst/>
              <a:ahLst/>
              <a:cxnLst/>
              <a:rect l="l" t="t" r="r" b="b"/>
              <a:pathLst>
                <a:path w="188595">
                  <a:moveTo>
                    <a:pt x="0" y="0"/>
                  </a:moveTo>
                  <a:lnTo>
                    <a:pt x="188475" y="0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3600">
                <a:latin typeface="Arial Black" pitchFamily="34" charset="0"/>
              </a:endParaRPr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450" y="2646904"/>
            <a:ext cx="17830800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40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Каждый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месяц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-45" dirty="0">
                <a:solidFill>
                  <a:srgbClr val="00B050"/>
                </a:solidFill>
                <a:latin typeface="Lucida Sans Unicode"/>
                <a:cs typeface="Lucida Sans Unicode"/>
              </a:rPr>
              <a:t>по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каждой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-35" dirty="0">
                <a:solidFill>
                  <a:srgbClr val="00B050"/>
                </a:solidFill>
                <a:latin typeface="Lucida Sans Unicode"/>
                <a:cs typeface="Lucida Sans Unicode"/>
              </a:rPr>
              <a:t>категории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55" dirty="0">
                <a:solidFill>
                  <a:srgbClr val="00B050"/>
                </a:solidFill>
                <a:latin typeface="Lucida Sans Unicode"/>
                <a:cs typeface="Lucida Sans Unicode"/>
              </a:rPr>
              <a:t>вы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имеете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dirty="0">
                <a:solidFill>
                  <a:srgbClr val="00B050"/>
                </a:solidFill>
                <a:latin typeface="Lucida Sans Unicode"/>
                <a:cs typeface="Lucida Sans Unicode"/>
              </a:rPr>
              <a:t>два</a:t>
            </a:r>
            <a:r>
              <a:rPr sz="4000" b="1" spc="-145" dirty="0">
                <a:solidFill>
                  <a:srgbClr val="00B050"/>
                </a:solidFill>
                <a:latin typeface="Lucida Sans Unicode"/>
                <a:cs typeface="Lucida Sans Unicode"/>
              </a:rPr>
              <a:t> </a:t>
            </a:r>
            <a:r>
              <a:rPr sz="4000" b="1" spc="-10" dirty="0">
                <a:solidFill>
                  <a:srgbClr val="00B050"/>
                </a:solidFill>
                <a:latin typeface="Lucida Sans Unicode"/>
                <a:cs typeface="Lucida Sans Unicode"/>
              </a:rPr>
              <a:t>показателя</a:t>
            </a:r>
            <a:r>
              <a:rPr sz="3100" spc="-10" dirty="0">
                <a:solidFill>
                  <a:srgbClr val="00B050"/>
                </a:solidFill>
                <a:latin typeface="Microsoft Sans Serif"/>
                <a:cs typeface="Microsoft Sans Serif"/>
              </a:rPr>
              <a:t>:</a:t>
            </a:r>
            <a:endParaRPr sz="3100">
              <a:solidFill>
                <a:srgbClr val="00B05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7650" y="3597275"/>
            <a:ext cx="17047210" cy="1319530"/>
          </a:xfrm>
          <a:custGeom>
            <a:avLst/>
            <a:gdLst/>
            <a:ahLst/>
            <a:cxnLst/>
            <a:rect l="l" t="t" r="r" b="b"/>
            <a:pathLst>
              <a:path w="17047210" h="1319529">
                <a:moveTo>
                  <a:pt x="16910479" y="0"/>
                </a:moveTo>
                <a:lnTo>
                  <a:pt x="136121" y="0"/>
                </a:lnTo>
                <a:lnTo>
                  <a:pt x="93096" y="6939"/>
                </a:lnTo>
                <a:lnTo>
                  <a:pt x="55729" y="26263"/>
                </a:lnTo>
                <a:lnTo>
                  <a:pt x="26263" y="55729"/>
                </a:lnTo>
                <a:lnTo>
                  <a:pt x="6939" y="93096"/>
                </a:lnTo>
                <a:lnTo>
                  <a:pt x="0" y="136121"/>
                </a:lnTo>
                <a:lnTo>
                  <a:pt x="0" y="1319331"/>
                </a:lnTo>
                <a:lnTo>
                  <a:pt x="17046601" y="1319331"/>
                </a:lnTo>
                <a:lnTo>
                  <a:pt x="17046601" y="136121"/>
                </a:lnTo>
                <a:lnTo>
                  <a:pt x="17039662" y="93096"/>
                </a:lnTo>
                <a:lnTo>
                  <a:pt x="17020338" y="55729"/>
                </a:lnTo>
                <a:lnTo>
                  <a:pt x="16990872" y="26263"/>
                </a:lnTo>
                <a:lnTo>
                  <a:pt x="16953505" y="6939"/>
                </a:lnTo>
                <a:lnTo>
                  <a:pt x="16910479" y="0"/>
                </a:lnTo>
                <a:close/>
              </a:path>
            </a:pathLst>
          </a:custGeom>
          <a:solidFill>
            <a:srgbClr val="009444">
              <a:alpha val="19578"/>
            </a:srgbClr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2051050" y="4206875"/>
            <a:ext cx="7924799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0" b="1" spc="90" dirty="0">
                <a:latin typeface="Lucida Sans Unicode"/>
                <a:cs typeface="Lucida Sans Unicode"/>
              </a:rPr>
              <a:t>Планируемые</a:t>
            </a:r>
            <a:r>
              <a:rPr sz="4000" b="1" spc="-220" dirty="0">
                <a:latin typeface="Lucida Sans Unicode"/>
                <a:cs typeface="Lucida Sans Unicode"/>
              </a:rPr>
              <a:t> </a:t>
            </a:r>
            <a:r>
              <a:rPr sz="4000" b="1" dirty="0">
                <a:latin typeface="Lucida Sans Unicode"/>
                <a:cs typeface="Lucida Sans Unicode"/>
              </a:rPr>
              <a:t>расходы</a:t>
            </a:r>
            <a:r>
              <a:rPr sz="4000" b="1" spc="-215" dirty="0">
                <a:latin typeface="Lucida Sans Unicode"/>
                <a:cs typeface="Lucida Sans Unicode"/>
              </a:rPr>
              <a:t> </a:t>
            </a:r>
            <a:r>
              <a:rPr sz="4000" b="1" spc="-10" dirty="0">
                <a:latin typeface="Candara"/>
                <a:cs typeface="Candara"/>
              </a:rPr>
              <a:t>(</a:t>
            </a:r>
            <a:r>
              <a:rPr sz="4000" b="1" spc="-10" dirty="0">
                <a:latin typeface="Lucida Sans Unicode"/>
                <a:cs typeface="Lucida Sans Unicode"/>
              </a:rPr>
              <a:t>план</a:t>
            </a:r>
            <a:r>
              <a:rPr sz="4000" b="1" spc="-10" dirty="0">
                <a:latin typeface="Candara"/>
                <a:cs typeface="Candara"/>
              </a:rPr>
              <a:t>)</a:t>
            </a:r>
            <a:endParaRPr sz="4000" b="1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85451" y="4154712"/>
            <a:ext cx="754380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4000" b="1" spc="105" dirty="0">
                <a:latin typeface="Lucida Sans Unicode"/>
                <a:cs typeface="Lucida Sans Unicode"/>
              </a:rPr>
              <a:t>Оптимальные</a:t>
            </a:r>
            <a:r>
              <a:rPr sz="4000" b="1" spc="-190" dirty="0">
                <a:latin typeface="Lucida Sans Unicode"/>
                <a:cs typeface="Lucida Sans Unicode"/>
              </a:rPr>
              <a:t> </a:t>
            </a:r>
            <a:r>
              <a:rPr sz="4000" b="1" spc="-10" dirty="0">
                <a:latin typeface="Lucida Sans Unicode"/>
                <a:cs typeface="Lucida Sans Unicode"/>
              </a:rPr>
              <a:t>расходы</a:t>
            </a:r>
            <a:endParaRPr sz="4000" b="1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3450" y="5349875"/>
            <a:ext cx="7315200" cy="13696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400" spc="55" dirty="0">
                <a:latin typeface="Lucida Sans Unicode"/>
                <a:cs typeface="Lucida Sans Unicode"/>
              </a:rPr>
              <a:t>Сколько</a:t>
            </a:r>
            <a:r>
              <a:rPr sz="4400" spc="-15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денег</a:t>
            </a:r>
            <a:r>
              <a:rPr sz="4400" spc="-150" dirty="0">
                <a:latin typeface="Lucida Sans Unicode"/>
                <a:cs typeface="Lucida Sans Unicode"/>
              </a:rPr>
              <a:t> </a:t>
            </a:r>
            <a:r>
              <a:rPr sz="4400" spc="150" dirty="0">
                <a:latin typeface="Lucida Sans Unicode"/>
                <a:cs typeface="Lucida Sans Unicode"/>
              </a:rPr>
              <a:t>вы</a:t>
            </a:r>
            <a:r>
              <a:rPr sz="4400" spc="-150" dirty="0">
                <a:latin typeface="Lucida Sans Unicode"/>
                <a:cs typeface="Lucida Sans Unicode"/>
              </a:rPr>
              <a:t> </a:t>
            </a:r>
            <a:r>
              <a:rPr sz="4400" spc="55" dirty="0">
                <a:latin typeface="Lucida Sans Unicode"/>
                <a:cs typeface="Lucida Sans Unicode"/>
              </a:rPr>
              <a:t>на</a:t>
            </a:r>
            <a:r>
              <a:rPr sz="4400" spc="-150" dirty="0">
                <a:latin typeface="Lucida Sans Unicode"/>
                <a:cs typeface="Lucida Sans Unicode"/>
              </a:rPr>
              <a:t> </a:t>
            </a:r>
            <a:r>
              <a:rPr sz="4400" dirty="0">
                <a:latin typeface="Lucida Sans Unicode"/>
                <a:cs typeface="Lucida Sans Unicode"/>
              </a:rPr>
              <a:t>нее</a:t>
            </a:r>
            <a:r>
              <a:rPr sz="4400" spc="-150" dirty="0">
                <a:latin typeface="Lucida Sans Unicode"/>
                <a:cs typeface="Lucida Sans Unicode"/>
              </a:rPr>
              <a:t> </a:t>
            </a:r>
            <a:r>
              <a:rPr sz="4400" spc="55" dirty="0">
                <a:latin typeface="Lucida Sans Unicode"/>
                <a:cs typeface="Lucida Sans Unicode"/>
              </a:rPr>
              <a:t>закладываете</a:t>
            </a:r>
            <a:endParaRPr sz="4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0650" y="5045075"/>
            <a:ext cx="81534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1" algn="ctr">
              <a:spcBef>
                <a:spcPts val="95"/>
              </a:spcBef>
            </a:pPr>
            <a:r>
              <a:rPr sz="4000" spc="114" dirty="0">
                <a:latin typeface="Lucida Sans Unicode"/>
                <a:cs typeface="Lucida Sans Unicode"/>
              </a:rPr>
              <a:t>Минимум</a:t>
            </a:r>
            <a:r>
              <a:rPr sz="4000" spc="114" dirty="0">
                <a:latin typeface="Candara"/>
                <a:cs typeface="Candara"/>
              </a:rPr>
              <a:t>,</a:t>
            </a:r>
            <a:r>
              <a:rPr sz="4000" spc="70" dirty="0">
                <a:latin typeface="Candara"/>
                <a:cs typeface="Candara"/>
              </a:rPr>
              <a:t> </a:t>
            </a:r>
            <a:r>
              <a:rPr sz="4000" spc="55" dirty="0">
                <a:latin typeface="Lucida Sans Unicode"/>
                <a:cs typeface="Lucida Sans Unicode"/>
              </a:rPr>
              <a:t>который</a:t>
            </a:r>
            <a:r>
              <a:rPr sz="4000" spc="-165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по</a:t>
            </a:r>
            <a:r>
              <a:rPr sz="4000" spc="-170" dirty="0">
                <a:latin typeface="Lucida Sans Unicode"/>
                <a:cs typeface="Lucida Sans Unicode"/>
              </a:rPr>
              <a:t> </a:t>
            </a:r>
            <a:r>
              <a:rPr sz="4000" spc="55" dirty="0">
                <a:latin typeface="Lucida Sans Unicode"/>
                <a:cs typeface="Lucida Sans Unicode"/>
              </a:rPr>
              <a:t>факту</a:t>
            </a:r>
            <a:r>
              <a:rPr sz="4000" spc="-170" dirty="0">
                <a:latin typeface="Lucida Sans Unicode"/>
                <a:cs typeface="Lucida Sans Unicode"/>
              </a:rPr>
              <a:t> </a:t>
            </a:r>
            <a:r>
              <a:rPr sz="4000" spc="40" dirty="0">
                <a:latin typeface="Lucida Sans Unicode"/>
                <a:cs typeface="Lucida Sans Unicode"/>
              </a:rPr>
              <a:t>оказалось </a:t>
            </a:r>
            <a:r>
              <a:rPr sz="4000" spc="110" dirty="0">
                <a:latin typeface="Lucida Sans Unicode"/>
                <a:cs typeface="Lucida Sans Unicode"/>
              </a:rPr>
              <a:t>нужным</a:t>
            </a:r>
            <a:r>
              <a:rPr sz="4000" spc="-165" dirty="0">
                <a:latin typeface="Lucida Sans Unicode"/>
                <a:cs typeface="Lucida Sans Unicode"/>
              </a:rPr>
              <a:t> </a:t>
            </a:r>
            <a:r>
              <a:rPr sz="4000" spc="50" dirty="0">
                <a:latin typeface="Lucida Sans Unicode"/>
                <a:cs typeface="Lucida Sans Unicode"/>
              </a:rPr>
              <a:t>потратить</a:t>
            </a:r>
            <a:r>
              <a:rPr sz="4000" spc="50" dirty="0">
                <a:latin typeface="Candara"/>
                <a:cs typeface="Candara"/>
              </a:rPr>
              <a:t>,</a:t>
            </a:r>
            <a:r>
              <a:rPr sz="4000" spc="80" dirty="0">
                <a:latin typeface="Candara"/>
                <a:cs typeface="Candara"/>
              </a:rPr>
              <a:t> </a:t>
            </a:r>
            <a:r>
              <a:rPr sz="4000" spc="85" dirty="0">
                <a:latin typeface="Lucida Sans Unicode"/>
                <a:cs typeface="Lucida Sans Unicode"/>
              </a:rPr>
              <a:t>чтобы</a:t>
            </a:r>
            <a:r>
              <a:rPr sz="4000" spc="-165" dirty="0">
                <a:latin typeface="Lucida Sans Unicode"/>
                <a:cs typeface="Lucida Sans Unicode"/>
              </a:rPr>
              <a:t> </a:t>
            </a:r>
            <a:r>
              <a:rPr sz="4000" spc="65" dirty="0">
                <a:latin typeface="Lucida Sans Unicode"/>
                <a:cs typeface="Lucida Sans Unicode"/>
              </a:rPr>
              <a:t>семье</a:t>
            </a:r>
            <a:r>
              <a:rPr sz="4000" spc="-160" dirty="0">
                <a:latin typeface="Lucida Sans Unicode"/>
                <a:cs typeface="Lucida Sans Unicode"/>
              </a:rPr>
              <a:t> </a:t>
            </a:r>
            <a:r>
              <a:rPr sz="4000" dirty="0">
                <a:latin typeface="Lucida Sans Unicode"/>
                <a:cs typeface="Lucida Sans Unicode"/>
              </a:rPr>
              <a:t>не</a:t>
            </a:r>
            <a:r>
              <a:rPr sz="4000" spc="-165" dirty="0">
                <a:latin typeface="Lucida Sans Unicode"/>
                <a:cs typeface="Lucida Sans Unicode"/>
              </a:rPr>
              <a:t> </a:t>
            </a:r>
            <a:r>
              <a:rPr sz="4000" spc="50" dirty="0">
                <a:latin typeface="Lucida Sans Unicode"/>
                <a:cs typeface="Lucida Sans Unicode"/>
              </a:rPr>
              <a:t>пришлось </a:t>
            </a:r>
            <a:r>
              <a:rPr sz="4000" spc="75" dirty="0">
                <a:latin typeface="Lucida Sans Unicode"/>
                <a:cs typeface="Lucida Sans Unicode"/>
              </a:rPr>
              <a:t>искать</a:t>
            </a:r>
            <a:r>
              <a:rPr sz="4000" spc="-160" dirty="0">
                <a:latin typeface="Lucida Sans Unicode"/>
                <a:cs typeface="Lucida Sans Unicode"/>
              </a:rPr>
              <a:t> </a:t>
            </a:r>
            <a:r>
              <a:rPr sz="4000" spc="55" dirty="0">
                <a:latin typeface="Lucida Sans Unicode"/>
                <a:cs typeface="Lucida Sans Unicode"/>
              </a:rPr>
              <a:t>дополнительные</a:t>
            </a:r>
            <a:r>
              <a:rPr sz="4000" spc="-155" dirty="0">
                <a:latin typeface="Lucida Sans Unicode"/>
                <a:cs typeface="Lucida Sans Unicode"/>
              </a:rPr>
              <a:t> </a:t>
            </a:r>
            <a:r>
              <a:rPr sz="4000" spc="-10" dirty="0">
                <a:latin typeface="Lucida Sans Unicode"/>
                <a:cs typeface="Lucida Sans Unicode"/>
              </a:rPr>
              <a:t>деньги</a:t>
            </a:r>
            <a:endParaRPr sz="4000">
              <a:latin typeface="Lucida Sans Unicode"/>
              <a:cs typeface="Lucida Sans Unicod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41450" y="3597275"/>
            <a:ext cx="17109440" cy="4093845"/>
            <a:chOff x="1497336" y="3728445"/>
            <a:chExt cx="17109440" cy="4093845"/>
          </a:xfrm>
        </p:grpSpPr>
        <p:sp>
          <p:nvSpPr>
            <p:cNvPr id="9" name="object 9"/>
            <p:cNvSpPr/>
            <p:nvPr/>
          </p:nvSpPr>
          <p:spPr>
            <a:xfrm>
              <a:off x="10054231" y="3728445"/>
              <a:ext cx="0" cy="4061460"/>
            </a:xfrm>
            <a:custGeom>
              <a:avLst/>
              <a:gdLst/>
              <a:ahLst/>
              <a:cxnLst/>
              <a:rect l="l" t="t" r="r" b="b"/>
              <a:pathLst>
                <a:path h="4061459">
                  <a:moveTo>
                    <a:pt x="0" y="0"/>
                  </a:moveTo>
                  <a:lnTo>
                    <a:pt x="0" y="4061084"/>
                  </a:lnTo>
                </a:path>
              </a:pathLst>
            </a:custGeom>
            <a:ln w="31412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8749" y="5036496"/>
              <a:ext cx="17049750" cy="0"/>
            </a:xfrm>
            <a:custGeom>
              <a:avLst/>
              <a:gdLst/>
              <a:ahLst/>
              <a:cxnLst/>
              <a:rect l="l" t="t" r="r" b="b"/>
              <a:pathLst>
                <a:path w="17049750">
                  <a:moveTo>
                    <a:pt x="0" y="0"/>
                  </a:moveTo>
                  <a:lnTo>
                    <a:pt x="17049491" y="0"/>
                  </a:lnTo>
                </a:path>
              </a:pathLst>
            </a:custGeom>
            <a:ln w="20941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8749" y="3821873"/>
              <a:ext cx="17047210" cy="3968750"/>
            </a:xfrm>
            <a:custGeom>
              <a:avLst/>
              <a:gdLst/>
              <a:ahLst/>
              <a:cxnLst/>
              <a:rect l="l" t="t" r="r" b="b"/>
              <a:pathLst>
                <a:path w="17047210" h="3968750">
                  <a:moveTo>
                    <a:pt x="17046601" y="0"/>
                  </a:moveTo>
                  <a:lnTo>
                    <a:pt x="17046601" y="3863756"/>
                  </a:lnTo>
                  <a:lnTo>
                    <a:pt x="17038373" y="3904513"/>
                  </a:lnTo>
                  <a:lnTo>
                    <a:pt x="17015933" y="3937796"/>
                  </a:lnTo>
                  <a:lnTo>
                    <a:pt x="16982650" y="3960236"/>
                  </a:lnTo>
                  <a:lnTo>
                    <a:pt x="16941892" y="3968465"/>
                  </a:lnTo>
                  <a:lnTo>
                    <a:pt x="104708" y="3968465"/>
                  </a:lnTo>
                  <a:lnTo>
                    <a:pt x="63951" y="3960236"/>
                  </a:lnTo>
                </a:path>
                <a:path w="17047210" h="3968750">
                  <a:moveTo>
                    <a:pt x="0" y="3863756"/>
                  </a:moveTo>
                  <a:lnTo>
                    <a:pt x="0" y="0"/>
                  </a:lnTo>
                </a:path>
              </a:pathLst>
            </a:custGeom>
            <a:ln w="62825">
              <a:solidFill>
                <a:srgbClr val="009444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78378" y="448019"/>
            <a:ext cx="5868472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200" dirty="0">
                <a:solidFill>
                  <a:srgbClr val="C00000"/>
                </a:solidFill>
                <a:latin typeface="Arial Black" pitchFamily="34" charset="0"/>
              </a:rPr>
              <a:t>Правила</a:t>
            </a:r>
            <a:r>
              <a:rPr sz="5400" spc="-355" dirty="0">
                <a:solidFill>
                  <a:srgbClr val="C00000"/>
                </a:solidFill>
              </a:rPr>
              <a:t> </a:t>
            </a:r>
            <a:r>
              <a:rPr sz="5400" spc="-125" dirty="0">
                <a:solidFill>
                  <a:srgbClr val="C00000"/>
                </a:solidFill>
              </a:rPr>
              <a:t>игры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20"/>
                </a:spcBef>
              </a:pPr>
              <a:t>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1064</Words>
  <Application>Microsoft Office PowerPoint</Application>
  <PresentationFormat>Произвольный</PresentationFormat>
  <Paragraphs>242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Arial</vt:lpstr>
      <vt:lpstr>Arial Black</vt:lpstr>
      <vt:lpstr>Bahnschrift</vt:lpstr>
      <vt:lpstr>Calibri</vt:lpstr>
      <vt:lpstr>Candara</vt:lpstr>
      <vt:lpstr>Constantia</vt:lpstr>
      <vt:lpstr>Lucida Sans Unicode</vt:lpstr>
      <vt:lpstr>Microsoft Sans Serif</vt:lpstr>
      <vt:lpstr>Segoe UI Light</vt:lpstr>
      <vt:lpstr>Segoe UI Symbol</vt:lpstr>
      <vt:lpstr>Sitka Banner</vt:lpstr>
      <vt:lpstr>Tahoma</vt:lpstr>
      <vt:lpstr>Times New Roman</vt:lpstr>
      <vt:lpstr>Trebuchet MS</vt:lpstr>
      <vt:lpstr>Verdana</vt:lpstr>
      <vt:lpstr>Office Theme</vt:lpstr>
      <vt:lpstr>Презентация PowerPoint</vt:lpstr>
      <vt:lpstr>Что такое финансовая грамотность?</vt:lpstr>
      <vt:lpstr>Откуда в нашей семье появляются деньги?</vt:lpstr>
      <vt:lpstr>Куда уходят деньги?</vt:lpstr>
      <vt:lpstr>Семейный бюджет - это план  доходов и расходов семьи на месяц</vt:lpstr>
      <vt:lpstr>Презентация PowerPoint</vt:lpstr>
      <vt:lpstr>Правила игры</vt:lpstr>
      <vt:lpstr>Правила игры</vt:lpstr>
      <vt:lpstr>Правила игры</vt:lpstr>
      <vt:lpstr>Правила игры</vt:lpstr>
      <vt:lpstr>Правила игры</vt:lpstr>
      <vt:lpstr>Правила игры</vt:lpstr>
      <vt:lpstr>Правила игры</vt:lpstr>
      <vt:lpstr>Правила игры</vt:lpstr>
      <vt:lpstr>Июль</vt:lpstr>
      <vt:lpstr>Оптимальные расходы за июль</vt:lpstr>
      <vt:lpstr>Август</vt:lpstr>
      <vt:lpstr>Оптимальные расходы за август</vt:lpstr>
      <vt:lpstr>Сентябрь</vt:lpstr>
      <vt:lpstr>Оптимальные расходы за сентябрь</vt:lpstr>
      <vt:lpstr>Время финальных покупок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54</cp:revision>
  <dcterms:created xsi:type="dcterms:W3CDTF">2023-12-19T09:18:55Z</dcterms:created>
  <dcterms:modified xsi:type="dcterms:W3CDTF">2024-03-27T23:02:52Z</dcterms:modified>
</cp:coreProperties>
</file>