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9" r:id="rId4"/>
    <p:sldId id="264" r:id="rId5"/>
    <p:sldId id="261" r:id="rId6"/>
    <p:sldId id="276" r:id="rId7"/>
    <p:sldId id="265" r:id="rId8"/>
    <p:sldId id="275" r:id="rId9"/>
    <p:sldId id="260" r:id="rId10"/>
    <p:sldId id="266" r:id="rId11"/>
    <p:sldId id="274" r:id="rId12"/>
    <p:sldId id="267" r:id="rId13"/>
    <p:sldId id="268" r:id="rId14"/>
    <p:sldId id="273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49" autoAdjust="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5251-03CD-4042-B18B-C2D993EFB02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D1C4-DA1D-4926-B1A4-B497A2BB3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034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5251-03CD-4042-B18B-C2D993EFB02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D1C4-DA1D-4926-B1A4-B497A2BB3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55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5251-03CD-4042-B18B-C2D993EFB02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D1C4-DA1D-4926-B1A4-B497A2BB3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978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5251-03CD-4042-B18B-C2D993EFB02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D1C4-DA1D-4926-B1A4-B497A2BB3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907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5251-03CD-4042-B18B-C2D993EFB02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D1C4-DA1D-4926-B1A4-B497A2BB3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4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5251-03CD-4042-B18B-C2D993EFB02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D1C4-DA1D-4926-B1A4-B497A2BB3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219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5251-03CD-4042-B18B-C2D993EFB02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D1C4-DA1D-4926-B1A4-B497A2BB3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803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5251-03CD-4042-B18B-C2D993EFB02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D1C4-DA1D-4926-B1A4-B497A2BB3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737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5251-03CD-4042-B18B-C2D993EFB02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D1C4-DA1D-4926-B1A4-B497A2BB3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238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5251-03CD-4042-B18B-C2D993EFB02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D1C4-DA1D-4926-B1A4-B497A2BB3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670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5251-03CD-4042-B18B-C2D993EFB02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D1C4-DA1D-4926-B1A4-B497A2BB3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64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15251-03CD-4042-B18B-C2D993EFB02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DD1C4-DA1D-4926-B1A4-B497A2BB3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79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er.ahaslides.com/presentation/5438124?presenting=tru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3891" y="1417926"/>
            <a:ext cx="10390909" cy="2387600"/>
          </a:xfrm>
        </p:spPr>
        <p:txBody>
          <a:bodyPr>
            <a:noAutofit/>
          </a:bodyPr>
          <a:lstStyle/>
          <a:p>
            <a:r>
              <a:rPr lang="ru-RU" sz="54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Развитие интереса учащихся к исследовательской деятельности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67345" y="4969019"/>
            <a:ext cx="9144000" cy="90530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Подготовила: Гришанова Марина Викторовна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учитель начальных классов МБОУ СОШ №1 городского округа Большой Камень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6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7860" y="2648812"/>
            <a:ext cx="64855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Практические </a:t>
            </a:r>
            <a:r>
              <a:rPr lang="ru-RU" sz="2000" b="1" i="1" dirty="0">
                <a:solidFill>
                  <a:srgbClr val="002060"/>
                </a:solidFill>
              </a:rPr>
              <a:t>результаты исследования:</a:t>
            </a:r>
          </a:p>
          <a:p>
            <a:pPr algn="just"/>
            <a:r>
              <a:rPr lang="ru-RU" sz="2000" i="1" dirty="0" smtClean="0">
                <a:solidFill>
                  <a:srgbClr val="002060"/>
                </a:solidFill>
              </a:rPr>
              <a:t>       Мы </a:t>
            </a:r>
            <a:r>
              <a:rPr lang="ru-RU" sz="2000" i="1" dirty="0">
                <a:solidFill>
                  <a:srgbClr val="002060"/>
                </a:solidFill>
              </a:rPr>
              <a:t>подобрали и проанализировали фантики от конфет, с позиции использования их на уроке русского языка в качестве дидактического материала при изучении орфографии и выяснили, что во многих названиях конфет есть различные орфограммы. Мы сгруппировали названия по орфографическим правилам, выделив в них орфограммы, и считаем, что этот материал вполне можно использовать на уроке для повторения или при изучении нового материала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Picture 2" descr="https://sun9-67.userapi.com/impg/ZzAeVvRglPPdzW8bc0aQEKjiGJZISjBpXZ8lCg/E976mugOBJk.jpg?size=800x600&amp;quality=96&amp;sign=8c411e550985027abf6b03525db5ee26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15996" r="21598" b="-1169"/>
          <a:stretch/>
        </p:blipFill>
        <p:spPr bwMode="auto">
          <a:xfrm>
            <a:off x="1714499" y="2571750"/>
            <a:ext cx="3069098" cy="3324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4499" y="449213"/>
            <a:ext cx="995362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Закончив работу по данной теме, мы пришли к выводу:</a:t>
            </a:r>
          </a:p>
          <a:p>
            <a:pPr lvl="0" algn="just"/>
            <a:r>
              <a:rPr lang="ru-RU" sz="2000" i="1" dirty="0" smtClean="0">
                <a:solidFill>
                  <a:srgbClr val="002060"/>
                </a:solidFill>
              </a:rPr>
              <a:t>      Фантики </a:t>
            </a:r>
            <a:r>
              <a:rPr lang="ru-RU" sz="2000" i="1" dirty="0">
                <a:solidFill>
                  <a:srgbClr val="002060"/>
                </a:solidFill>
              </a:rPr>
              <a:t>действительно не простые бумажки, они в оригинальной форме раскрывают колорит того времени, в которое были созданы и, конечно же, являются своеобразными памятниками культуры и быта</a:t>
            </a:r>
            <a:r>
              <a:rPr lang="ru-RU" sz="2000" i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2000" i="1" dirty="0" smtClean="0">
                <a:solidFill>
                  <a:srgbClr val="002060"/>
                </a:solidFill>
              </a:rPr>
              <a:t>      Названия </a:t>
            </a:r>
            <a:r>
              <a:rPr lang="ru-RU" sz="2000" i="1" dirty="0">
                <a:solidFill>
                  <a:srgbClr val="002060"/>
                </a:solidFill>
              </a:rPr>
              <a:t>многих конфет имеют интересное лексическое значение, а сами фантики могут являться хорошим материалом для работы на уроке: в них можно найти различные орфограммы русского языка.</a:t>
            </a:r>
            <a:endParaRPr lang="ru-RU" sz="2000" i="1" u="sng" dirty="0">
              <a:solidFill>
                <a:srgbClr val="002060"/>
              </a:solidFill>
            </a:endParaRPr>
          </a:p>
          <a:p>
            <a:pPr lvl="0"/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6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2125" y="400804"/>
            <a:ext cx="96393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Маршрутный </a:t>
            </a: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лист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Выберите объект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Выпишите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свойства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объекта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Определите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связь с вашим учебным предметом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Началом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какого исследования это может стать? </a:t>
            </a:r>
          </a:p>
        </p:txBody>
      </p:sp>
    </p:spTree>
    <p:extLst>
      <p:ext uri="{BB962C8B-B14F-4D97-AF65-F5344CB8AC3E}">
        <p14:creationId xmlns:p14="http://schemas.microsoft.com/office/powerpoint/2010/main" val="25115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50"/>
            <a:ext cx="12192000" cy="6858000"/>
          </a:xfrm>
          <a:prstGeom prst="rect">
            <a:avLst/>
          </a:prstGeom>
        </p:spPr>
      </p:pic>
      <p:pic>
        <p:nvPicPr>
          <p:cNvPr id="3" name="5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6900" y="582611"/>
            <a:ext cx="9525000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3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2125" y="400804"/>
            <a:ext cx="96393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solidFill>
                  <a:schemeClr val="accent5">
                    <a:lumMod val="50000"/>
                  </a:schemeClr>
                </a:solidFill>
              </a:rPr>
              <a:t>Маршрутный </a:t>
            </a:r>
            <a:r>
              <a:rPr lang="ru-RU" sz="4800" b="1" i="1" dirty="0" smtClean="0">
                <a:solidFill>
                  <a:schemeClr val="accent5">
                    <a:lumMod val="50000"/>
                  </a:schemeClr>
                </a:solidFill>
              </a:rPr>
              <a:t>лист</a:t>
            </a:r>
          </a:p>
          <a:p>
            <a:pPr algn="ctr"/>
            <a:endParaRPr lang="ru-RU" sz="2800" b="1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</a:rPr>
              <a:t>1. Выберите объект</a:t>
            </a:r>
            <a:endParaRPr lang="ru-RU" sz="4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</a:rPr>
              <a:t>2. Выпишите </a:t>
            </a:r>
            <a:r>
              <a:rPr lang="ru-RU" sz="4400" b="1" dirty="0">
                <a:solidFill>
                  <a:schemeClr val="accent5">
                    <a:lumMod val="50000"/>
                  </a:schemeClr>
                </a:solidFill>
              </a:rPr>
              <a:t>свойства </a:t>
            </a:r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</a:rPr>
              <a:t>объекта</a:t>
            </a:r>
            <a:endParaRPr lang="ru-RU" sz="4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</a:rPr>
              <a:t>3. Определите </a:t>
            </a:r>
            <a:r>
              <a:rPr lang="ru-RU" sz="4400" b="1" dirty="0">
                <a:solidFill>
                  <a:schemeClr val="accent5">
                    <a:lumMod val="50000"/>
                  </a:schemeClr>
                </a:solidFill>
              </a:rPr>
              <a:t>связь с вашим учебным предметом </a:t>
            </a:r>
          </a:p>
          <a:p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</a:rPr>
              <a:t>4. Началом </a:t>
            </a:r>
            <a:r>
              <a:rPr lang="ru-RU" sz="4400" b="1" dirty="0">
                <a:solidFill>
                  <a:schemeClr val="accent5">
                    <a:lumMod val="50000"/>
                  </a:schemeClr>
                </a:solidFill>
              </a:rPr>
              <a:t>какого исследования это может стать? </a:t>
            </a:r>
          </a:p>
        </p:txBody>
      </p:sp>
    </p:spTree>
    <p:extLst>
      <p:ext uri="{BB962C8B-B14F-4D97-AF65-F5344CB8AC3E}">
        <p14:creationId xmlns:p14="http://schemas.microsoft.com/office/powerpoint/2010/main" val="36586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gmind.com/wp-content/uploads/2018/02/bigstock-159641885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-38327"/>
            <a:ext cx="12192001" cy="689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2958191" y="219778"/>
            <a:ext cx="6275613" cy="7481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Ваше мнение о мастер-классе.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 descr="https://catherineasquithgallery.com/uploads/posts/2023-01/1674525298_catherineasquithgallery-com-p-ramka-korichnevaya-dlya-fotoshopa-na-prozr-1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44" y="1131409"/>
            <a:ext cx="5953101" cy="503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375" y="1582822"/>
            <a:ext cx="2622620" cy="2067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2"/>
          <a:stretch/>
        </p:blipFill>
        <p:spPr>
          <a:xfrm>
            <a:off x="-116606" y="830940"/>
            <a:ext cx="3191399" cy="20546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/>
          <a:stretch/>
        </p:blipFill>
        <p:spPr>
          <a:xfrm>
            <a:off x="9209316" y="3048849"/>
            <a:ext cx="2703007" cy="27983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6" y="3543951"/>
            <a:ext cx="325212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3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4556 0.1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3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8195 L -0.46719 -0.0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59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5716 -0.081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52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38366" y="2680855"/>
            <a:ext cx="9012740" cy="7481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Спасибо за внимание!</a:t>
            </a:r>
            <a:endParaRPr lang="ru-RU" sz="54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08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5526" y="2747745"/>
            <a:ext cx="10300854" cy="1177637"/>
          </a:xfrm>
        </p:spPr>
        <p:txBody>
          <a:bodyPr>
            <a:noAutofit/>
          </a:bodyPr>
          <a:lstStyle/>
          <a:p>
            <a:r>
              <a:rPr lang="ru-RU" sz="4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На каких предметах дети чаще всего встречаются с экспериментом</a:t>
            </a:r>
            <a:r>
              <a:rPr lang="ru-RU" sz="4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? </a:t>
            </a:r>
            <a:endParaRPr lang="ru-RU" sz="4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2399" y="4728873"/>
            <a:ext cx="9513455" cy="498908"/>
          </a:xfrm>
        </p:spPr>
        <p:txBody>
          <a:bodyPr>
            <a:normAutofit/>
          </a:bodyPr>
          <a:lstStyle/>
          <a:p>
            <a:r>
              <a:rPr lang="ru-RU" u="sng" dirty="0">
                <a:hlinkClick r:id="rId3"/>
              </a:rPr>
              <a:t>https://presenter.ahaslides.com/presentation/5438124?presenting=true</a:t>
            </a:r>
            <a:endParaRPr lang="ru-RU" dirty="0"/>
          </a:p>
          <a:p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9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s://agmind.com/wp-content/uploads/2018/02/bigstock-159641885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9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39111" y="958810"/>
            <a:ext cx="3571875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Выявление </a:t>
            </a:r>
          </a:p>
          <a:p>
            <a:pPr algn="ctr"/>
            <a:r>
              <a:rPr lang="ru-RU" sz="2800" dirty="0" smtClean="0"/>
              <a:t>противоречия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112703" y="4486272"/>
            <a:ext cx="3933825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Определение объекта и предмета исследования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6543" y="4495799"/>
            <a:ext cx="3571875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Анализ результатов и оформление работы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8139111" y="2722541"/>
            <a:ext cx="3571875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Постановка проблемы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216544" y="5810995"/>
            <a:ext cx="3571875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Формулирование цели исследования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70164" y="4495799"/>
            <a:ext cx="3571875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Постановка задач исследования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295275" y="2727304"/>
            <a:ext cx="3114675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Планирование исследования</a:t>
            </a:r>
            <a:endParaRPr lang="ru-RU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162802" y="2749536"/>
            <a:ext cx="3571875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Проведение исследования</a:t>
            </a:r>
            <a:endParaRPr lang="ru-RU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98845" y="958809"/>
            <a:ext cx="6362700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Замысел</a:t>
            </a:r>
          </a:p>
          <a:p>
            <a:pPr algn="ctr"/>
            <a:r>
              <a:rPr lang="ru-RU" sz="2800" dirty="0" smtClean="0"/>
              <a:t>(связан с актуальностью вопроса)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6731792" y="1256085"/>
            <a:ext cx="1266825" cy="40957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9662455" y="2177390"/>
            <a:ext cx="685800" cy="353717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9690384" y="3876672"/>
            <a:ext cx="685800" cy="409577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6200000">
            <a:off x="1809752" y="3841756"/>
            <a:ext cx="685800" cy="40957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8824851">
            <a:off x="7862971" y="5734980"/>
            <a:ext cx="1266825" cy="40957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2946807">
            <a:off x="2895788" y="5769657"/>
            <a:ext cx="1266825" cy="40957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5750069" y="3929923"/>
            <a:ext cx="685800" cy="40957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3529200" y="3032911"/>
            <a:ext cx="404811" cy="31667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1852612" y="229313"/>
            <a:ext cx="9144000" cy="9053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i="1" dirty="0" smtClean="0">
                <a:solidFill>
                  <a:schemeClr val="accent5">
                    <a:lumMod val="50000"/>
                  </a:schemeClr>
                </a:solidFill>
              </a:rPr>
              <a:t>Общая схема научного исследования</a:t>
            </a:r>
            <a:endParaRPr lang="ru-RU" sz="4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6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4122" y="1423925"/>
            <a:ext cx="10300854" cy="1177637"/>
          </a:xfrm>
        </p:spPr>
        <p:txBody>
          <a:bodyPr>
            <a:noAutofit/>
          </a:bodyPr>
          <a:lstStyle/>
          <a:p>
            <a:r>
              <a:rPr lang="ru-RU" sz="4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Как удержать у школьников любопытство и направить его на поиск?</a:t>
            </a:r>
            <a:endParaRPr lang="ru-RU" sz="40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116" name="Picture 20" descr="https://gas-kvas.com/grafic/uploads/posts/2023-09/1695972202_gas-kvas-com-p-kartinki-uchenik-4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11" y="2696307"/>
            <a:ext cx="5040923" cy="34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ttps://gas-kvas.com/uploads/posts/2023-03/1677975468_gas-kvas-com-p-prostie-risunki-na-temu-deti-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46830">
            <a:off x="5243164" y="5389507"/>
            <a:ext cx="456138" cy="32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33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58000"/>
          </a:xfrm>
          <a:prstGeom prst="rect">
            <a:avLst/>
          </a:prstGeom>
        </p:spPr>
      </p:pic>
      <p:pic>
        <p:nvPicPr>
          <p:cNvPr id="6154" name="Picture 10" descr="http://xn--80aimjhzb.xn--p1ai/upload/iblock/4b0/4b0f6ab8350d2ba7eda6c7b1639325f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911350"/>
            <a:ext cx="7620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6019800" y="3238500"/>
            <a:ext cx="809625" cy="74295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11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723"/>
            <a:ext cx="12192000" cy="6858000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1898794" y="475095"/>
            <a:ext cx="9144000" cy="568036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i="1" dirty="0" smtClean="0">
                <a:solidFill>
                  <a:schemeClr val="accent5">
                    <a:lumMod val="50000"/>
                  </a:schemeClr>
                </a:solidFill>
              </a:rPr>
              <a:t>Объект исследования: конфета</a:t>
            </a:r>
          </a:p>
          <a:p>
            <a:pPr marL="0" indent="0">
              <a:buNone/>
            </a:pPr>
            <a:r>
              <a:rPr lang="ru-RU" sz="4000" b="1" i="1" dirty="0" smtClean="0">
                <a:solidFill>
                  <a:schemeClr val="accent5">
                    <a:lumMod val="50000"/>
                  </a:schemeClr>
                </a:solidFill>
              </a:rPr>
              <a:t>Свойства объекта: </a:t>
            </a:r>
          </a:p>
          <a:p>
            <a:pPr marL="742950" indent="-742950">
              <a:buAutoNum type="arabicPeriod"/>
            </a:pPr>
            <a:r>
              <a:rPr lang="ru-RU" sz="4000" b="1" i="1" dirty="0" smtClean="0">
                <a:solidFill>
                  <a:schemeClr val="accent5">
                    <a:lumMod val="50000"/>
                  </a:schemeClr>
                </a:solidFill>
              </a:rPr>
              <a:t>Сладкая</a:t>
            </a:r>
          </a:p>
          <a:p>
            <a:pPr marL="742950" indent="-742950">
              <a:buAutoNum type="arabicPeriod"/>
            </a:pPr>
            <a:r>
              <a:rPr lang="ru-RU" sz="4000" b="1" i="1" dirty="0" smtClean="0">
                <a:solidFill>
                  <a:schemeClr val="accent5">
                    <a:lumMod val="50000"/>
                  </a:schemeClr>
                </a:solidFill>
              </a:rPr>
              <a:t>Параллелепипед </a:t>
            </a:r>
          </a:p>
          <a:p>
            <a:pPr marL="742950" indent="-742950">
              <a:buAutoNum type="arabicPeriod"/>
            </a:pPr>
            <a:r>
              <a:rPr lang="ru-RU" sz="4000" b="1" i="1" dirty="0" smtClean="0">
                <a:solidFill>
                  <a:schemeClr val="accent5">
                    <a:lumMod val="50000"/>
                  </a:schemeClr>
                </a:solidFill>
              </a:rPr>
              <a:t>Шоколадная</a:t>
            </a:r>
          </a:p>
          <a:p>
            <a:pPr marL="742950" indent="-742950">
              <a:buAutoNum type="arabicPeriod"/>
            </a:pPr>
            <a:r>
              <a:rPr lang="ru-RU" sz="4000" b="1" i="1" dirty="0" smtClean="0">
                <a:solidFill>
                  <a:schemeClr val="accent5">
                    <a:lumMod val="50000"/>
                  </a:schemeClr>
                </a:solidFill>
              </a:rPr>
              <a:t>Яркая обертка</a:t>
            </a:r>
          </a:p>
          <a:p>
            <a:pPr marL="742950" indent="-742950">
              <a:buAutoNum type="arabicPeriod"/>
            </a:pPr>
            <a:r>
              <a:rPr lang="ru-RU" sz="4000" b="1" i="1" dirty="0" smtClean="0">
                <a:solidFill>
                  <a:schemeClr val="accent5">
                    <a:lumMod val="50000"/>
                  </a:schemeClr>
                </a:solidFill>
              </a:rPr>
              <a:t>Маленькая</a:t>
            </a:r>
          </a:p>
          <a:p>
            <a:pPr marL="742950" indent="-742950">
              <a:buAutoNum type="arabicPeriod"/>
            </a:pPr>
            <a:r>
              <a:rPr lang="ru-RU" sz="4000" b="1" i="1" dirty="0" smtClean="0">
                <a:solidFill>
                  <a:schemeClr val="accent5">
                    <a:lumMod val="50000"/>
                  </a:schemeClr>
                </a:solidFill>
              </a:rPr>
              <a:t>Вкусная</a:t>
            </a:r>
          </a:p>
          <a:p>
            <a:pPr marL="742950" indent="-742950">
              <a:buAutoNum type="arabicPeriod"/>
            </a:pPr>
            <a:r>
              <a:rPr lang="ru-RU" sz="4000" b="1" i="1" dirty="0" smtClean="0">
                <a:solidFill>
                  <a:schemeClr val="accent5">
                    <a:lumMod val="50000"/>
                  </a:schemeClr>
                </a:solidFill>
              </a:rPr>
              <a:t>Имеет название</a:t>
            </a:r>
          </a:p>
          <a:p>
            <a:pPr marL="0" indent="0">
              <a:buNone/>
            </a:pPr>
            <a:r>
              <a:rPr lang="ru-RU" sz="4000" b="1" i="1" dirty="0" smtClean="0">
                <a:solidFill>
                  <a:schemeClr val="accent5">
                    <a:lumMod val="50000"/>
                  </a:schemeClr>
                </a:solidFill>
              </a:rPr>
              <a:t>Определите связь с вашим предметом. Конфета имеет название.</a:t>
            </a:r>
          </a:p>
          <a:p>
            <a:pPr marL="742950" indent="-742950">
              <a:buAutoNum type="arabicPeriod"/>
            </a:pPr>
            <a:endParaRPr lang="ru-RU" sz="40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42950" indent="-742950">
              <a:buAutoNum type="arabicPeriod"/>
            </a:pPr>
            <a:endParaRPr lang="ru-RU" sz="40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42950" indent="-742950">
              <a:buAutoNum type="arabicPeriod"/>
            </a:pPr>
            <a:endParaRPr lang="ru-RU" sz="4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8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0674" y="889575"/>
            <a:ext cx="39338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Безударная </a:t>
            </a:r>
            <a:r>
              <a:rPr lang="ru-RU" b="1" dirty="0">
                <a:solidFill>
                  <a:srgbClr val="C00000"/>
                </a:solidFill>
              </a:rPr>
              <a:t>гласная в корне: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«Л</a:t>
            </a:r>
            <a:r>
              <a:rPr lang="ru-RU" b="1" dirty="0">
                <a:solidFill>
                  <a:srgbClr val="002060"/>
                </a:solidFill>
              </a:rPr>
              <a:t>е</a:t>
            </a:r>
            <a:r>
              <a:rPr lang="ru-RU" dirty="0">
                <a:solidFill>
                  <a:srgbClr val="002060"/>
                </a:solidFill>
              </a:rPr>
              <a:t>сная лакомка» </a:t>
            </a:r>
          </a:p>
          <a:p>
            <a:r>
              <a:rPr lang="ru-RU" dirty="0">
                <a:solidFill>
                  <a:srgbClr val="002060"/>
                </a:solidFill>
              </a:rPr>
              <a:t>«П</a:t>
            </a:r>
            <a:r>
              <a:rPr lang="ru-RU" b="1" dirty="0">
                <a:solidFill>
                  <a:srgbClr val="002060"/>
                </a:solidFill>
              </a:rPr>
              <a:t>е</a:t>
            </a:r>
            <a:r>
              <a:rPr lang="ru-RU" dirty="0">
                <a:solidFill>
                  <a:srgbClr val="002060"/>
                </a:solidFill>
              </a:rPr>
              <a:t>тушок з</a:t>
            </a:r>
            <a:r>
              <a:rPr lang="ru-RU" b="1" dirty="0">
                <a:solidFill>
                  <a:srgbClr val="002060"/>
                </a:solidFill>
              </a:rPr>
              <a:t>о</a:t>
            </a:r>
            <a:r>
              <a:rPr lang="ru-RU" dirty="0">
                <a:solidFill>
                  <a:srgbClr val="002060"/>
                </a:solidFill>
              </a:rPr>
              <a:t>л</a:t>
            </a:r>
            <a:r>
              <a:rPr lang="ru-RU" b="1" dirty="0">
                <a:solidFill>
                  <a:srgbClr val="002060"/>
                </a:solidFill>
              </a:rPr>
              <a:t>о</a:t>
            </a:r>
            <a:r>
              <a:rPr lang="ru-RU" dirty="0">
                <a:solidFill>
                  <a:srgbClr val="002060"/>
                </a:solidFill>
              </a:rPr>
              <a:t>той гр</a:t>
            </a:r>
            <a:r>
              <a:rPr lang="ru-RU" b="1" dirty="0">
                <a:solidFill>
                  <a:srgbClr val="002060"/>
                </a:solidFill>
              </a:rPr>
              <a:t>е</a:t>
            </a:r>
            <a:r>
              <a:rPr lang="ru-RU" dirty="0">
                <a:solidFill>
                  <a:srgbClr val="002060"/>
                </a:solidFill>
              </a:rPr>
              <a:t>бешок»</a:t>
            </a:r>
          </a:p>
          <a:p>
            <a:r>
              <a:rPr lang="ru-RU" dirty="0">
                <a:solidFill>
                  <a:srgbClr val="002060"/>
                </a:solidFill>
              </a:rPr>
              <a:t>«Мишка к</a:t>
            </a:r>
            <a:r>
              <a:rPr lang="ru-RU" b="1" dirty="0">
                <a:solidFill>
                  <a:srgbClr val="002060"/>
                </a:solidFill>
              </a:rPr>
              <a:t>о</a:t>
            </a:r>
            <a:r>
              <a:rPr lang="ru-RU" dirty="0">
                <a:solidFill>
                  <a:srgbClr val="002060"/>
                </a:solidFill>
              </a:rPr>
              <a:t>с</a:t>
            </a:r>
            <a:r>
              <a:rPr lang="ru-RU" b="1" dirty="0">
                <a:solidFill>
                  <a:srgbClr val="002060"/>
                </a:solidFill>
              </a:rPr>
              <a:t>о</a:t>
            </a:r>
            <a:r>
              <a:rPr lang="ru-RU" dirty="0">
                <a:solidFill>
                  <a:srgbClr val="002060"/>
                </a:solidFill>
              </a:rPr>
              <a:t>лапый»</a:t>
            </a:r>
          </a:p>
          <a:p>
            <a:r>
              <a:rPr lang="ru-RU" dirty="0">
                <a:solidFill>
                  <a:srgbClr val="002060"/>
                </a:solidFill>
              </a:rPr>
              <a:t>«Н</a:t>
            </a:r>
            <a:r>
              <a:rPr lang="ru-RU" b="1" dirty="0">
                <a:solidFill>
                  <a:srgbClr val="002060"/>
                </a:solidFill>
              </a:rPr>
              <a:t>е</a:t>
            </a:r>
            <a:r>
              <a:rPr lang="ru-RU" dirty="0">
                <a:solidFill>
                  <a:srgbClr val="002060"/>
                </a:solidFill>
              </a:rPr>
              <a:t>бесная пр</a:t>
            </a:r>
            <a:r>
              <a:rPr lang="ru-RU" b="1" dirty="0">
                <a:solidFill>
                  <a:srgbClr val="002060"/>
                </a:solidFill>
              </a:rPr>
              <a:t>и</a:t>
            </a:r>
            <a:r>
              <a:rPr lang="ru-RU" dirty="0">
                <a:solidFill>
                  <a:srgbClr val="002060"/>
                </a:solidFill>
              </a:rPr>
              <a:t>нцесса»</a:t>
            </a:r>
          </a:p>
          <a:p>
            <a:r>
              <a:rPr lang="ru-RU" dirty="0">
                <a:solidFill>
                  <a:srgbClr val="002060"/>
                </a:solidFill>
              </a:rPr>
              <a:t>«М</a:t>
            </a:r>
            <a:r>
              <a:rPr lang="ru-RU" b="1" dirty="0">
                <a:solidFill>
                  <a:srgbClr val="002060"/>
                </a:solidFill>
              </a:rPr>
              <a:t>а</a:t>
            </a:r>
            <a:r>
              <a:rPr lang="ru-RU" dirty="0">
                <a:solidFill>
                  <a:srgbClr val="002060"/>
                </a:solidFill>
              </a:rPr>
              <a:t>скарад»</a:t>
            </a:r>
          </a:p>
          <a:p>
            <a:r>
              <a:rPr lang="ru-RU" dirty="0">
                <a:solidFill>
                  <a:srgbClr val="002060"/>
                </a:solidFill>
              </a:rPr>
              <a:t>«Т</a:t>
            </a:r>
            <a:r>
              <a:rPr lang="ru-RU" b="1" dirty="0">
                <a:solidFill>
                  <a:srgbClr val="002060"/>
                </a:solidFill>
              </a:rPr>
              <a:t>е</a:t>
            </a:r>
            <a:r>
              <a:rPr lang="ru-RU" dirty="0">
                <a:solidFill>
                  <a:srgbClr val="002060"/>
                </a:solidFill>
              </a:rPr>
              <a:t>ремок»</a:t>
            </a:r>
          </a:p>
          <a:p>
            <a:r>
              <a:rPr lang="ru-RU" dirty="0">
                <a:solidFill>
                  <a:srgbClr val="002060"/>
                </a:solidFill>
              </a:rPr>
              <a:t>«Ч</a:t>
            </a:r>
            <a:r>
              <a:rPr lang="ru-RU" b="1" dirty="0">
                <a:solidFill>
                  <a:srgbClr val="002060"/>
                </a:solidFill>
              </a:rPr>
              <a:t>а</a:t>
            </a:r>
            <a:r>
              <a:rPr lang="ru-RU" dirty="0">
                <a:solidFill>
                  <a:srgbClr val="002060"/>
                </a:solidFill>
              </a:rPr>
              <a:t>родейка»</a:t>
            </a:r>
          </a:p>
          <a:p>
            <a:r>
              <a:rPr lang="ru-RU" dirty="0">
                <a:solidFill>
                  <a:srgbClr val="002060"/>
                </a:solidFill>
              </a:rPr>
              <a:t>«Л</a:t>
            </a:r>
            <a:r>
              <a:rPr lang="ru-RU" b="1" dirty="0">
                <a:solidFill>
                  <a:srgbClr val="002060"/>
                </a:solidFill>
              </a:rPr>
              <a:t>е</a:t>
            </a:r>
            <a:r>
              <a:rPr lang="ru-RU" dirty="0">
                <a:solidFill>
                  <a:srgbClr val="002060"/>
                </a:solidFill>
              </a:rPr>
              <a:t>бедушка»</a:t>
            </a:r>
          </a:p>
          <a:p>
            <a:r>
              <a:rPr lang="ru-RU" dirty="0">
                <a:solidFill>
                  <a:srgbClr val="002060"/>
                </a:solidFill>
              </a:rPr>
              <a:t>«В</a:t>
            </a:r>
            <a:r>
              <a:rPr lang="ru-RU" b="1" dirty="0">
                <a:solidFill>
                  <a:srgbClr val="002060"/>
                </a:solidFill>
              </a:rPr>
              <a:t>а</a:t>
            </a:r>
            <a:r>
              <a:rPr lang="ru-RU" dirty="0">
                <a:solidFill>
                  <a:srgbClr val="002060"/>
                </a:solidFill>
              </a:rPr>
              <a:t>силек»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5825" y="3048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</a:rPr>
              <a:t>Правила орфографии в названиях конфет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5349" y="912374"/>
            <a:ext cx="3505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Написание парных согласных: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>
                <a:solidFill>
                  <a:srgbClr val="002060"/>
                </a:solidFill>
              </a:rPr>
              <a:t>Маскара</a:t>
            </a:r>
            <a:r>
              <a:rPr lang="ru-RU" b="1" dirty="0">
                <a:solidFill>
                  <a:srgbClr val="002060"/>
                </a:solidFill>
              </a:rPr>
              <a:t>д»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«Золотая ры</a:t>
            </a:r>
            <a:r>
              <a:rPr lang="ru-RU" b="1" dirty="0">
                <a:solidFill>
                  <a:srgbClr val="002060"/>
                </a:solidFill>
              </a:rPr>
              <a:t>б</a:t>
            </a:r>
            <a:r>
              <a:rPr lang="ru-RU" dirty="0">
                <a:solidFill>
                  <a:srgbClr val="002060"/>
                </a:solidFill>
              </a:rPr>
              <a:t>ка»</a:t>
            </a:r>
          </a:p>
          <a:p>
            <a:r>
              <a:rPr lang="ru-RU" dirty="0">
                <a:solidFill>
                  <a:srgbClr val="002060"/>
                </a:solidFill>
              </a:rPr>
              <a:t>«Коро</a:t>
            </a:r>
            <a:r>
              <a:rPr lang="ru-RU" b="1" dirty="0">
                <a:solidFill>
                  <a:srgbClr val="002060"/>
                </a:solidFill>
              </a:rPr>
              <a:t>в</a:t>
            </a:r>
            <a:r>
              <a:rPr lang="ru-RU" dirty="0">
                <a:solidFill>
                  <a:srgbClr val="002060"/>
                </a:solidFill>
              </a:rPr>
              <a:t>ка»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2999" y="3705162"/>
            <a:ext cx="356235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Непроизносимая согласная в корне слова, двойные согласные: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«Звез</a:t>
            </a:r>
            <a:r>
              <a:rPr lang="ru-RU" b="1" dirty="0">
                <a:solidFill>
                  <a:srgbClr val="002060"/>
                </a:solidFill>
              </a:rPr>
              <a:t>д</a:t>
            </a:r>
            <a:r>
              <a:rPr lang="ru-RU" dirty="0">
                <a:solidFill>
                  <a:srgbClr val="002060"/>
                </a:solidFill>
              </a:rPr>
              <a:t>ное танго»</a:t>
            </a:r>
          </a:p>
          <a:p>
            <a:r>
              <a:rPr lang="ru-RU" dirty="0">
                <a:solidFill>
                  <a:srgbClr val="002060"/>
                </a:solidFill>
              </a:rPr>
              <a:t>«Небе</a:t>
            </a:r>
            <a:r>
              <a:rPr lang="ru-RU" b="1" dirty="0">
                <a:solidFill>
                  <a:srgbClr val="002060"/>
                </a:solidFill>
              </a:rPr>
              <a:t>сн</a:t>
            </a:r>
            <a:r>
              <a:rPr lang="ru-RU" dirty="0">
                <a:solidFill>
                  <a:srgbClr val="002060"/>
                </a:solidFill>
              </a:rPr>
              <a:t>ая принце</a:t>
            </a:r>
            <a:r>
              <a:rPr lang="ru-RU" b="1" dirty="0">
                <a:solidFill>
                  <a:srgbClr val="002060"/>
                </a:solidFill>
              </a:rPr>
              <a:t>сс</a:t>
            </a:r>
            <a:r>
              <a:rPr lang="ru-RU" dirty="0">
                <a:solidFill>
                  <a:srgbClr val="002060"/>
                </a:solidFill>
              </a:rPr>
              <a:t>а»</a:t>
            </a:r>
          </a:p>
          <a:p>
            <a:r>
              <a:rPr lang="ru-RU" dirty="0">
                <a:solidFill>
                  <a:srgbClr val="002060"/>
                </a:solidFill>
              </a:rPr>
              <a:t>«Гу</a:t>
            </a:r>
            <a:r>
              <a:rPr lang="ru-RU" b="1" dirty="0">
                <a:solidFill>
                  <a:srgbClr val="002060"/>
                </a:solidFill>
              </a:rPr>
              <a:t>лл</a:t>
            </a:r>
            <a:r>
              <a:rPr lang="ru-RU" dirty="0">
                <a:solidFill>
                  <a:srgbClr val="002060"/>
                </a:solidFill>
              </a:rPr>
              <a:t>ивер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</a:p>
          <a:p>
            <a:endParaRPr lang="ru-RU" sz="1050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Ы </a:t>
            </a:r>
            <a:r>
              <a:rPr lang="ru-RU" b="1" dirty="0">
                <a:solidFill>
                  <a:srgbClr val="C00000"/>
                </a:solidFill>
              </a:rPr>
              <a:t>и </a:t>
            </a:r>
            <a:r>
              <a:rPr lang="ru-RU" b="1" dirty="0" err="1">
                <a:solidFill>
                  <a:srgbClr val="C00000"/>
                </a:solidFill>
              </a:rPr>
              <a:t>И</a:t>
            </a:r>
            <a:r>
              <a:rPr lang="ru-RU" b="1" dirty="0">
                <a:solidFill>
                  <a:srgbClr val="C00000"/>
                </a:solidFill>
              </a:rPr>
              <a:t> после Ц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«</a:t>
            </a:r>
            <a:r>
              <a:rPr lang="ru-RU" dirty="0">
                <a:solidFill>
                  <a:srgbClr val="002060"/>
                </a:solidFill>
              </a:rPr>
              <a:t>Ц</a:t>
            </a:r>
            <a:r>
              <a:rPr lang="ru-RU" b="1" dirty="0">
                <a:solidFill>
                  <a:srgbClr val="002060"/>
                </a:solidFill>
              </a:rPr>
              <a:t>и</a:t>
            </a:r>
            <a:r>
              <a:rPr lang="ru-RU" dirty="0">
                <a:solidFill>
                  <a:srgbClr val="002060"/>
                </a:solidFill>
              </a:rPr>
              <a:t>рк»</a:t>
            </a:r>
          </a:p>
          <a:p>
            <a:r>
              <a:rPr lang="ru-RU" dirty="0">
                <a:solidFill>
                  <a:srgbClr val="002060"/>
                </a:solidFill>
              </a:rPr>
              <a:t>«Ц</a:t>
            </a:r>
            <a:r>
              <a:rPr lang="ru-RU" b="1" dirty="0">
                <a:solidFill>
                  <a:srgbClr val="002060"/>
                </a:solidFill>
              </a:rPr>
              <a:t>и</a:t>
            </a:r>
            <a:r>
              <a:rPr lang="ru-RU" dirty="0">
                <a:solidFill>
                  <a:srgbClr val="002060"/>
                </a:solidFill>
              </a:rPr>
              <a:t>трон»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2135502"/>
            <a:ext cx="35433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Непроверяемые написания 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«К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рн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вальная ночь»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рной мишка»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«Фл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минго»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«Р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е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е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да»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«Гв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здика»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«М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гнолия»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«Б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рб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рис»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«Р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машка»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«Ф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и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алка»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«Т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е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атральная»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«Б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лет»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«Пр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е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мьера»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05774" y="912374"/>
            <a:ext cx="34004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Правописание Ь после шипящих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«Красная Шапо</a:t>
            </a:r>
            <a:r>
              <a:rPr lang="ru-RU" b="1" dirty="0">
                <a:solidFill>
                  <a:srgbClr val="002060"/>
                </a:solidFill>
              </a:rPr>
              <a:t>чк</a:t>
            </a:r>
            <a:r>
              <a:rPr lang="ru-RU" dirty="0">
                <a:solidFill>
                  <a:srgbClr val="002060"/>
                </a:solidFill>
              </a:rPr>
              <a:t>а»</a:t>
            </a:r>
          </a:p>
          <a:p>
            <a:r>
              <a:rPr lang="ru-RU" dirty="0">
                <a:solidFill>
                  <a:srgbClr val="002060"/>
                </a:solidFill>
              </a:rPr>
              <a:t>«Бело</a:t>
            </a:r>
            <a:r>
              <a:rPr lang="ru-RU" b="1" dirty="0">
                <a:solidFill>
                  <a:srgbClr val="002060"/>
                </a:solidFill>
              </a:rPr>
              <a:t>чк</a:t>
            </a:r>
            <a:r>
              <a:rPr lang="ru-RU" dirty="0">
                <a:solidFill>
                  <a:srgbClr val="002060"/>
                </a:solidFill>
              </a:rPr>
              <a:t>а»</a:t>
            </a:r>
          </a:p>
          <a:p>
            <a:r>
              <a:rPr lang="ru-RU" dirty="0">
                <a:solidFill>
                  <a:srgbClr val="002060"/>
                </a:solidFill>
              </a:rPr>
              <a:t>«Русало</a:t>
            </a:r>
            <a:r>
              <a:rPr lang="ru-RU" b="1" dirty="0">
                <a:solidFill>
                  <a:srgbClr val="002060"/>
                </a:solidFill>
              </a:rPr>
              <a:t>чк</a:t>
            </a:r>
            <a:r>
              <a:rPr lang="ru-RU" dirty="0">
                <a:solidFill>
                  <a:srgbClr val="002060"/>
                </a:solidFill>
              </a:rPr>
              <a:t>а»</a:t>
            </a:r>
          </a:p>
          <a:p>
            <a:r>
              <a:rPr lang="ru-RU" dirty="0">
                <a:solidFill>
                  <a:srgbClr val="002060"/>
                </a:solidFill>
              </a:rPr>
              <a:t>«Ласто</a:t>
            </a:r>
            <a:r>
              <a:rPr lang="ru-RU" b="1" dirty="0">
                <a:solidFill>
                  <a:srgbClr val="002060"/>
                </a:solidFill>
              </a:rPr>
              <a:t>чк</a:t>
            </a:r>
            <a:r>
              <a:rPr lang="ru-RU" dirty="0">
                <a:solidFill>
                  <a:srgbClr val="002060"/>
                </a:solidFill>
              </a:rPr>
              <a:t>а»</a:t>
            </a:r>
          </a:p>
          <a:p>
            <a:r>
              <a:rPr lang="ru-RU" dirty="0">
                <a:solidFill>
                  <a:srgbClr val="002060"/>
                </a:solidFill>
              </a:rPr>
              <a:t>«Карнавальная но</a:t>
            </a:r>
            <a:r>
              <a:rPr lang="ru-RU" b="1" dirty="0">
                <a:solidFill>
                  <a:srgbClr val="002060"/>
                </a:solidFill>
              </a:rPr>
              <a:t>чь</a:t>
            </a:r>
            <a:r>
              <a:rPr lang="ru-RU" dirty="0">
                <a:solidFill>
                  <a:srgbClr val="002060"/>
                </a:solidFill>
              </a:rPr>
              <a:t>»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34325" y="2744918"/>
            <a:ext cx="4705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О </a:t>
            </a:r>
            <a:r>
              <a:rPr lang="ru-RU" b="1" dirty="0">
                <a:solidFill>
                  <a:srgbClr val="C00000"/>
                </a:solidFill>
              </a:rPr>
              <a:t>и Е в суффиксах после шипящих :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«</a:t>
            </a:r>
            <a:r>
              <a:rPr lang="ru-RU" dirty="0">
                <a:solidFill>
                  <a:srgbClr val="002060"/>
                </a:solidFill>
              </a:rPr>
              <a:t>Петуш</a:t>
            </a:r>
            <a:r>
              <a:rPr lang="ru-RU" b="1" dirty="0">
                <a:solidFill>
                  <a:srgbClr val="002060"/>
                </a:solidFill>
              </a:rPr>
              <a:t>о</a:t>
            </a:r>
            <a:r>
              <a:rPr lang="ru-RU" dirty="0">
                <a:solidFill>
                  <a:srgbClr val="002060"/>
                </a:solidFill>
              </a:rPr>
              <a:t>к золотой гребеш</a:t>
            </a:r>
            <a:r>
              <a:rPr lang="ru-RU" b="1" dirty="0">
                <a:solidFill>
                  <a:srgbClr val="002060"/>
                </a:solidFill>
              </a:rPr>
              <a:t>о</a:t>
            </a:r>
            <a:r>
              <a:rPr lang="ru-RU" dirty="0">
                <a:solidFill>
                  <a:srgbClr val="002060"/>
                </a:solidFill>
              </a:rPr>
              <a:t>к»</a:t>
            </a:r>
          </a:p>
          <a:p>
            <a:r>
              <a:rPr lang="ru-RU" dirty="0">
                <a:solidFill>
                  <a:srgbClr val="002060"/>
                </a:solidFill>
              </a:rPr>
              <a:t>«Медвеж</a:t>
            </a:r>
            <a:r>
              <a:rPr lang="ru-RU" b="1" dirty="0">
                <a:solidFill>
                  <a:srgbClr val="002060"/>
                </a:solidFill>
              </a:rPr>
              <a:t>о</a:t>
            </a:r>
            <a:r>
              <a:rPr lang="ru-RU" dirty="0">
                <a:solidFill>
                  <a:srgbClr val="002060"/>
                </a:solidFill>
              </a:rPr>
              <a:t>нок»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/>
          <a:stretch/>
        </p:blipFill>
        <p:spPr>
          <a:xfrm>
            <a:off x="9248775" y="3982161"/>
            <a:ext cx="2550510" cy="1832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28" y="4577462"/>
            <a:ext cx="3293893" cy="1900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303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723"/>
            <a:ext cx="12192000" cy="6858000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1741776" y="1310986"/>
            <a:ext cx="9144000" cy="40085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i="1" dirty="0" smtClean="0">
                <a:solidFill>
                  <a:schemeClr val="accent5">
                    <a:lumMod val="50000"/>
                  </a:schemeClr>
                </a:solidFill>
              </a:rPr>
              <a:t>Началом какого исследования это может быть? </a:t>
            </a:r>
          </a:p>
          <a:p>
            <a:pPr marL="0" indent="0" algn="ctr">
              <a:buNone/>
            </a:pPr>
            <a:endParaRPr lang="ru-RU" sz="40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chemeClr val="accent5">
                    <a:lumMod val="50000"/>
                  </a:schemeClr>
                </a:solidFill>
              </a:rPr>
              <a:t>Тайны конфетной обёртки.</a:t>
            </a:r>
          </a:p>
          <a:p>
            <a:pPr marL="0" indent="0">
              <a:buNone/>
            </a:pPr>
            <a:endParaRPr lang="ru-RU" sz="40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42950" indent="-742950">
              <a:buAutoNum type="arabicPeriod"/>
            </a:pPr>
            <a:endParaRPr lang="ru-RU" sz="40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42950" indent="-742950">
              <a:buAutoNum type="arabicPeriod"/>
            </a:pPr>
            <a:endParaRPr lang="ru-RU" sz="40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42950" indent="-742950">
              <a:buAutoNum type="arabicPeriod"/>
            </a:pPr>
            <a:endParaRPr lang="ru-RU" sz="4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agmind.com/wp-content/uploads/2018/02/bigstock-159641885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9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497681" y="257364"/>
            <a:ext cx="11196638" cy="4526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Выдержки из исследовательской работы «Тайны конфетной обертки»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662" y="570075"/>
            <a:ext cx="1149667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        Я 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задумалась - если фантик придуман только для того, чтобы защищать конфету от грязи, тогда зачем делать его ярким и привлекательным, рисовать на нем разные картинки? А, может быть, изготовители фантиков вкладывали в него еще какой-то особый смысл?</a:t>
            </a:r>
          </a:p>
          <a:p>
            <a:pPr algn="just"/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Я решила это выяснить. У меня появилась рабочая 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</a:rPr>
              <a:t>гипотеза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: </a:t>
            </a:r>
          </a:p>
          <a:p>
            <a:pPr lvl="0" algn="just"/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       Фантики 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не простые бумажки, они в оригинальной форме раскрывают колорит того времени, в которое были созданы и, бесспорно, являются своеобразными памятниками культуры и быта.</a:t>
            </a:r>
          </a:p>
          <a:p>
            <a:pPr lvl="0" algn="just"/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Названия многих конфет имеют интересное лексическое значение, в них можно найти различные орфограммы русского языка.</a:t>
            </a:r>
          </a:p>
          <a:p>
            <a:r>
              <a:rPr lang="ru-RU" sz="2200" b="1" i="1" dirty="0">
                <a:solidFill>
                  <a:schemeClr val="accent5">
                    <a:lumMod val="50000"/>
                  </a:schemeClr>
                </a:solidFill>
              </a:rPr>
              <a:t>Цель исследования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 изучить названия конфет, классифицировать их с целью дальнейшего применения на уроках русского языка.</a:t>
            </a:r>
          </a:p>
          <a:p>
            <a:r>
              <a:rPr lang="ru-RU" sz="2200" b="1" i="1" dirty="0">
                <a:solidFill>
                  <a:schemeClr val="accent5">
                    <a:lumMod val="50000"/>
                  </a:schemeClr>
                </a:solidFill>
              </a:rPr>
              <a:t>Задачи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lvl="0"/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Узнать историю происхождения фантика.</a:t>
            </a:r>
          </a:p>
          <a:p>
            <a:pPr lvl="0"/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Выяснить, как и почему менялось оформление конфетной обертки с течением времени.</a:t>
            </a:r>
          </a:p>
          <a:p>
            <a:pPr lvl="0"/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Найти информацию о самых интересных коллекциях конфетных фантиков.</a:t>
            </a:r>
          </a:p>
          <a:p>
            <a:pPr lvl="0"/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Проанализировать названия конфет с позиции русского языка (лексическое значение и орфография).</a:t>
            </a:r>
          </a:p>
          <a:p>
            <a:r>
              <a:rPr lang="ru-RU" sz="2200" b="1" dirty="0">
                <a:solidFill>
                  <a:schemeClr val="accent5">
                    <a:lumMod val="50000"/>
                  </a:schemeClr>
                </a:solidFill>
              </a:rPr>
              <a:t>Объект исследования: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 фантики от конфет.</a:t>
            </a:r>
          </a:p>
        </p:txBody>
      </p:sp>
    </p:spTree>
    <p:extLst>
      <p:ext uri="{BB962C8B-B14F-4D97-AF65-F5344CB8AC3E}">
        <p14:creationId xmlns:p14="http://schemas.microsoft.com/office/powerpoint/2010/main" val="33615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671</Words>
  <Application>Microsoft Office PowerPoint</Application>
  <PresentationFormat>Широкоэкранный</PresentationFormat>
  <Paragraphs>111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Развитие интереса учащихся к исследовательской деятельности</vt:lpstr>
      <vt:lpstr>На каких предметах дети чаще всего встречаются с экспериментом? </vt:lpstr>
      <vt:lpstr>Презентация PowerPoint</vt:lpstr>
      <vt:lpstr>Как удержать у школьников любопытство и направить его на поиск?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29</cp:revision>
  <dcterms:created xsi:type="dcterms:W3CDTF">2024-03-25T12:49:31Z</dcterms:created>
  <dcterms:modified xsi:type="dcterms:W3CDTF">2024-03-28T12:00:28Z</dcterms:modified>
</cp:coreProperties>
</file>