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3"/>
    <p:sldId id="258" r:id="rId4"/>
    <p:sldId id="259" r:id="rId5"/>
    <p:sldId id="260" r:id="rId6"/>
    <p:sldId id="261" r:id="rId7"/>
    <p:sldId id="276" r:id="rId8"/>
    <p:sldId id="275" r:id="rId9"/>
    <p:sldId id="304" r:id="rId10"/>
    <p:sldId id="305" r:id="rId11"/>
    <p:sldId id="306" r:id="rId12"/>
    <p:sldId id="307" r:id="rId13"/>
    <p:sldId id="308" r:id="rId14"/>
    <p:sldId id="309" r:id="rId15"/>
    <p:sldId id="312" r:id="rId16"/>
    <p:sldId id="278" r:id="rId17"/>
    <p:sldId id="289" r:id="rId18"/>
    <p:sldId id="279" r:id="rId19"/>
    <p:sldId id="280" r:id="rId20"/>
    <p:sldId id="282" r:id="rId21"/>
    <p:sldId id="285" r:id="rId22"/>
    <p:sldId id="286" r:id="rId23"/>
    <p:sldId id="287" r:id="rId24"/>
    <p:sldId id="288" r:id="rId25"/>
    <p:sldId id="284" r:id="rId26"/>
    <p:sldId id="277" r:id="rId27"/>
    <p:sldId id="272" r:id="rId28"/>
    <p:sldId id="273" r:id="rId29"/>
    <p:sldId id="27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F04CA-C475-48C3-95F9-3B05AC44ED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EC79-7D16-40AB-A5B7-2BA92B0797C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13055" y="539115"/>
            <a:ext cx="11553825" cy="3028950"/>
          </a:xfrm>
        </p:spPr>
        <p:txBody>
          <a:bodyPr/>
          <a:p>
            <a:r>
              <a:rPr lang="ru-RU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учебного сотрудничества обучающихся </a:t>
            </a:r>
            <a:br>
              <a:rPr lang="ru-RU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решение проектных задач</a:t>
            </a:r>
            <a:endParaRPr lang="ru-RU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976620" y="4738370"/>
            <a:ext cx="5889625" cy="1854835"/>
          </a:xfrm>
        </p:spPr>
        <p:txBody>
          <a:bodyPr>
            <a:noAutofit/>
          </a:bodyPr>
          <a:p>
            <a:pPr algn="just"/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Титова О.В. учитель начальных классов, Покидько Н.Е. учитель начальных классов, МБОУ СОШ № 4 с. Монастырище, Черниговский округ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sz="4000" b="1" kern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Идея системы проектных задач</a:t>
            </a:r>
            <a:r>
              <a:rPr lang="ru-RU" sz="4000" b="1" kern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altLang="en-US" sz="4000" b="1" kern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85750" y="1690370"/>
            <a:ext cx="11537315" cy="4854575"/>
          </a:xfrm>
        </p:spPr>
        <p:txBody>
          <a:bodyPr>
            <a:normAutofit lnSpcReduction="20000"/>
          </a:bodyPr>
          <a:p>
            <a:pPr marL="0" indent="0" algn="ctr">
              <a:spcBef>
                <a:spcPct val="50000"/>
              </a:spcBef>
              <a:buNone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заключается в том, что, решая их, младший школьник фактически осваивает основы способа проектирования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проектная задача как  «инкубатор» зарождение проектных форм учебной деятельности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подростков;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проектная задача как «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полигион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 для формирования  и оценки учебной  самостоятельности  группы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ru-RU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Структура проектной задачи</a:t>
            </a:r>
            <a:endParaRPr lang="ru-RU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7070" y="1661795"/>
            <a:ext cx="7265670" cy="5203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sz="4000" b="1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Итог решения  проектной задачи</a:t>
            </a:r>
            <a:endParaRPr lang="ru-RU" altLang="en-US" sz="4000" b="1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9740" y="1246505"/>
            <a:ext cx="8622665" cy="54425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Оценка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решения проектной задачи</a:t>
            </a:r>
            <a:endParaRPr lang="ru-RU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16255" y="1569720"/>
            <a:ext cx="11530330" cy="4438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мониторинг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формирования учебного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сотрудничества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классе.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встроенное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наблюдение (эксперты,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лист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наблюдений).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Инструменты: 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экспертные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карты (оценка процесса решения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);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экспертные оценки по заданным критериям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предъявления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выполненных «продуктов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оценка процесса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(процесс решения,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предъявления результата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);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только потом – оценка результата.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ru-RU" b="1" kern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Основная педагогическая цель </a:t>
            </a:r>
            <a:br>
              <a:rPr lang="ru-RU" b="1" kern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b="1" kern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проектных задач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01625" y="1825625"/>
            <a:ext cx="5718175" cy="4566285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32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1 - 4 классы</a:t>
            </a:r>
            <a:endParaRPr lang="ru-RU" sz="3200" b="1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defRPr/>
            </a:pPr>
            <a:endParaRPr lang="ru-RU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defRPr/>
            </a:pPr>
            <a:r>
              <a:rPr lang="ru-RU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способствовать формированию разных способов учебного сотрудничества</a:t>
            </a:r>
            <a:endParaRPr lang="ru-RU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defRPr/>
            </a:pPr>
            <a:endParaRPr lang="ru-RU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b="1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Основной метод </a:t>
            </a:r>
            <a:r>
              <a:rPr lang="ru-RU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встроенное наблюдение.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7695" cy="4566285"/>
          </a:xfrm>
        </p:spPr>
        <p:txBody>
          <a:bodyPr>
            <a:normAutofit fontScale="25000"/>
          </a:bodyPr>
          <a:p>
            <a:pPr marL="0" indent="0" algn="ctr">
              <a:buNone/>
            </a:pPr>
            <a:r>
              <a:rPr lang="ru-RU" altLang="en-US" sz="1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5 - 6 классы</a:t>
            </a:r>
            <a:endParaRPr lang="ru-RU" altLang="en-US" sz="1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9335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lang="ru-RU" sz="112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выявление у школьников способности к переносу известных способов действий в новую для них модельную ситуацию.</a:t>
            </a:r>
            <a:endParaRPr kumimoji="0" lang="ru-RU" sz="1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lang="ru-RU" sz="112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Учащиеся</a:t>
            </a:r>
            <a:r>
              <a:rPr lang="ru-RU" sz="1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пользуясь описанием проблемной ситуации, должны сами сформулировать стоящую перед ними задачу.</a:t>
            </a:r>
            <a:endParaRPr lang="ru-RU" altLang="en-US" sz="1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sz="1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задача«Как поймать леща»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87791" y="1461770"/>
            <a:ext cx="10945104" cy="5051425"/>
          </a:xfrm>
        </p:spPr>
        <p:txBody>
          <a:bodyPr/>
          <a:lstStyle/>
          <a:p>
            <a:pPr marL="0" indent="0" algn="l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П. живёт семья Ивановых. Ваня и папа Иван Иванович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увлекаются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рыбной ловлей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их удочки попадается самая разная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222048" y="3067368"/>
            <a:ext cx="5351145" cy="358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5105"/>
            <a:ext cx="10515600" cy="742950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«Как поймать леща»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Замещающее содержимое 5"/>
          <p:cNvGraphicFramePr>
            <a:graphicFrameLocks noGrp="1"/>
          </p:cNvGraphicFramePr>
          <p:nvPr>
            <p:ph idx="1"/>
          </p:nvPr>
        </p:nvGraphicFramePr>
        <p:xfrm>
          <a:off x="1125415" y="798439"/>
          <a:ext cx="10557924" cy="536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3843"/>
                <a:gridCol w="3074081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 </a:t>
                      </a:r>
                      <a:endParaRPr lang="ru-RU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alt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Какую рыбу не удавалось поймать Ване и Ивану Ивановичу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Где находится лучшее место для ловли леща?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Каковы наиболее благоприятные погодные условия для клёва леща?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Перечислите продукты, необходимые для изготовления прикормки.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Какова стоимость продуктов , купленных в разных магазинах ?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Каков результат сравнения цены одного и того же продукта в разных магазинах?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в) Что дороже: купленная или самостоятельно изготовленная приманка? Докажите, представьте свои расчеты.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Перечислите предметы, необходимые для ловли леща с лодки.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Соответствуют ли размеры пойманного леща нормам? Представьте расчёты.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Какую информацию содержит условный знак? Запишите.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Оформите свою памятку, сделайте вывод. Подготовьте к защите. 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555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Задание </a:t>
            </a:r>
            <a:r>
              <a:rPr lang="ru-RU" sz="3555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</a:t>
            </a:r>
            <a:br>
              <a:rPr lang="ru-RU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 описанию догадайтесь, какую рыбу Ване и </a:t>
            </a:r>
            <a:b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355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Ивану Ивановичу пока не удалось поймать.</a:t>
            </a:r>
            <a:endParaRPr lang="ru-RU" sz="3555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45587" y="2263775"/>
            <a:ext cx="517691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 среднего размера,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высоким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телом, сильно сжатым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боков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Обычно длина составляет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30-32 см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вес до 1 кг, хотя встречаются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более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экземпляры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вывод.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Иван Иванович купил резиновую лодку с вёслами и сказал Ване, что теперь они смогут поймать леща. Давайте поможем Ване и составим памятку «Как поймать леща».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Лещ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/>
              <a:t>Верховка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Щука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568604" y="1690688"/>
            <a:ext cx="1909329" cy="1404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8604" y="3327807"/>
            <a:ext cx="1909329" cy="1430879"/>
          </a:xfrm>
          <a:prstGeom prst="rect">
            <a:avLst/>
          </a:prstGeom>
        </p:spPr>
      </p:pic>
      <p:pic>
        <p:nvPicPr>
          <p:cNvPr id="4098" name="Picture 2" descr="https://avatars.mds.yandex.net/i?id=ada68bec0c20be26c8dc1e4d1b2b080084513812-5303693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604" y="4991241"/>
            <a:ext cx="1915364" cy="14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860" y="234315"/>
            <a:ext cx="11734800" cy="105854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диаграммы определить лучшее место для ловли леща</a:t>
            </a:r>
            <a:r>
              <a:rPr lang="ru-RU" sz="3200" dirty="0"/>
              <a:t>.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6172199" y="1690688"/>
            <a:ext cx="5839691" cy="4862512"/>
          </a:xfrm>
          <a:prstGeom prst="rect">
            <a:avLst/>
          </a:prstGeom>
        </p:spPr>
      </p:pic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6437" y="1454726"/>
            <a:ext cx="5513363" cy="5209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" y="365125"/>
            <a:ext cx="12191365" cy="16611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графиков ученики должны определить наиболее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благоприятные условия для ловли леща.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87582" y="1690688"/>
            <a:ext cx="5181600" cy="4879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 можно найти прогноз клёва леща  по дням. Ваня нашёл прогноз клёва на 27 июня 2019 года. Помогите ему определить по графикам зависимость клёва от времени суток  и погодных условий (атмосферного давления, температуры воздуха).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вывод о наиболее благоприятных условиях клёва, запишите в Памятку.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8126788" y="2452688"/>
            <a:ext cx="2680854" cy="1269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6788" y="3722372"/>
            <a:ext cx="2680854" cy="1434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8825" y="5156294"/>
            <a:ext cx="2648817" cy="1545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технологии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 задач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8928" y="1562389"/>
            <a:ext cx="6774872" cy="461457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Борисович Воронцов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Почетный работник общего образования РФ, лауреат премии мэра Москвы в области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https://avatars.mds.yandex.net/i?id=2892b7819be24173096214a7044218c4_l-4893557-images-thumbs&amp;n=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1562389"/>
            <a:ext cx="29008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3038" y="3738352"/>
            <a:ext cx="5066215" cy="2438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365125"/>
            <a:ext cx="11857355" cy="8261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приманки.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9655" y="1302327"/>
            <a:ext cx="6781800" cy="57080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питания лещ -  не хищная рыба. Для его ловли нужна наживка (червь, опарыш белый или красный). Для приманки леща используют прикормку.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таблицу «Цена и товары» и ознакомьтесь со списком продуктов, необходимых для изготовления прикормки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/>
              <a:t>Просчитайте стоимость продуктов для самостоятельного приготовления прикормки  в разных магазинах. Занесите полученные данные в таблицу</a:t>
            </a:r>
            <a:r>
              <a:rPr lang="ru-RU" sz="1900" dirty="0" smtClean="0"/>
              <a:t>.</a:t>
            </a:r>
            <a:endParaRPr lang="ru-RU" sz="1900" dirty="0" smtClean="0"/>
          </a:p>
          <a:p>
            <a:pPr marL="0" indent="0">
              <a:buNone/>
            </a:pPr>
            <a:endParaRPr lang="ru-RU" sz="1900" dirty="0"/>
          </a:p>
          <a:p>
            <a:pPr marL="0" indent="0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можно ли удешевить стоимость набора продуктов для изготовления прикормки, сравнив цену на один и тот же продукт в разных магазинах. 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вывод.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готовой прикормки из магазина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Рыбачок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 стоимостью самостоятельно изготовленной прикормки.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вывод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 Памятку информацию о наживке для ловли леща и его прикормке.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7550785" y="1993900"/>
            <a:ext cx="4476750" cy="2260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55" y="3858490"/>
            <a:ext cx="6781800" cy="595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785" y="3736975"/>
            <a:ext cx="4477385" cy="1680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7452" y="365125"/>
            <a:ext cx="11057206" cy="13258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Задание 5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Определи по рисункам и фотографиям, что необходимо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взять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Ване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 Иваном Ивановичем на рыбалку.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2368" y="1757045"/>
            <a:ext cx="11104001" cy="4975225"/>
          </a:xfrm>
        </p:spPr>
        <p:txBody>
          <a:bodyPr/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 о предметах, необходимых для летней рыбалки на леща с лодки.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200" y="2634096"/>
            <a:ext cx="907473" cy="885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153" y="2634096"/>
            <a:ext cx="885867" cy="885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6020" y="2681503"/>
            <a:ext cx="1463713" cy="791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3771" y="2658563"/>
            <a:ext cx="1472045" cy="8369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2634096"/>
            <a:ext cx="1205345" cy="881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3567" y="2638740"/>
            <a:ext cx="1453079" cy="8338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260" y="3881437"/>
            <a:ext cx="1188893" cy="8986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42059" y="3833248"/>
            <a:ext cx="1433059" cy="9572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1509" y="3844644"/>
            <a:ext cx="1446488" cy="9433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78370" y="3817205"/>
            <a:ext cx="1518630" cy="10124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07320" y="3837405"/>
            <a:ext cx="1351310" cy="1009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36091" y="3593293"/>
            <a:ext cx="1486728" cy="14371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56871" y="3591272"/>
            <a:ext cx="1294719" cy="1294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3035" y="205740"/>
            <a:ext cx="11784330" cy="1485265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Задание 6.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Соответствуют ли размеры пойманного леща нормам? Представьте расчёты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20505" y="1691640"/>
            <a:ext cx="11416860" cy="490347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таблицу. Вычислите длину леща, допустимого к вылову. Она приблизительно равна длине, полученной в результате вычисления: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(Длина жереха+ длина линя) - длина плотвы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запишите в таблицу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Иваном Ивановичем поймали леща. Определите по рисунку, соответствуют ли его размеры нормам,  допустимым к  вылову.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вывод: отпустить эту рыбу или оставить.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32000" y="3380508"/>
          <a:ext cx="812800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8100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рыбы 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Жерех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Линь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Плотва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Лещ 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100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см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см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см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675672" y="5246937"/>
            <a:ext cx="1697838" cy="13479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13189" y="5532521"/>
            <a:ext cx="6208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charset="0"/>
              </a:rPr>
              <a:t>Масштаб рисунка: 1:10 в 1 мм  1 см</a:t>
            </a:r>
            <a:endParaRPr lang="ru-RU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2535" y="365125"/>
            <a:ext cx="10907835" cy="133985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Рассмотрите условный знак и сделайте вывод, о том, когда вылов леща запрещён.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2265" y="1866900"/>
            <a:ext cx="11507470" cy="4773930"/>
          </a:xfrm>
        </p:spPr>
        <p:txBody>
          <a:bodyPr/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 Памятку, когда запрещён вылов леща и  укажите допустимые к вылову размеры рыбы.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68079" y="1704943"/>
            <a:ext cx="3641724" cy="27263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45200" y="2203450"/>
            <a:ext cx="1102995" cy="411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Лещ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37530" y="3672205"/>
            <a:ext cx="1102995" cy="411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- нерест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5417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галочку на оценочной шкале: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интересной показалась тебе проектная задача «Как поймать леща»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сложными для тебя оказались задания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ты оказался полезен своей группе при решении заданий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дружно работала твоя группа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 ты еще раз работать в этой группе? (Обведи)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                                           НЕТ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Почему?_________________________________________________________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032000" y="2313710"/>
          <a:ext cx="8127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</a:tblGrid>
              <a:tr h="34189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32000" y="3236854"/>
          <a:ext cx="8127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</a:tblGrid>
              <a:tr h="29605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32000" y="4225636"/>
          <a:ext cx="8127999" cy="401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</a:tblGrid>
              <a:tr h="40178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032000" y="5065222"/>
          <a:ext cx="8127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</a:tblGrid>
              <a:tr h="34636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УМЕНИЯ, ФОРМИРУЕМЫЕ В ХОДЕ РЕШЕНИЯ ПРОЕКТНЫХ ЗАДАЧ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0995" y="1403350"/>
            <a:ext cx="3402330" cy="243903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задача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поймать леща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651510" y="4122420"/>
            <a:ext cx="2901950" cy="2452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340" y="2594610"/>
            <a:ext cx="2453640" cy="1374775"/>
          </a:xfrm>
          <a:prstGeom prst="rect">
            <a:avLst/>
          </a:prstGeom>
        </p:spPr>
      </p:pic>
      <p:pic>
        <p:nvPicPr>
          <p:cNvPr id="4" name="Изображение 3" descr="IMG_20240316_175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910" y="1301750"/>
            <a:ext cx="5868670" cy="4402455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/>
        </p:nvSpPr>
        <p:spPr>
          <a:xfrm>
            <a:off x="5424805" y="5791835"/>
            <a:ext cx="5692775" cy="782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учеников 4 «Б» класса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ПРОЕКТНЫЕ ЗАДАЧИ ?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методической литературе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84219" y="2415834"/>
            <a:ext cx="7812232" cy="3761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ПРОЕКТНЫЕ ЗАДАЧИ ?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Воспользоваться опубликованными разработками коллег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14056" y="2404131"/>
            <a:ext cx="2777836" cy="3334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1374" y="2404131"/>
            <a:ext cx="3282736" cy="3907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55" y="205740"/>
            <a:ext cx="11463655" cy="1339215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ПРОЕКТНЫЕ ЗАДАЧИ ?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828" y="873760"/>
            <a:ext cx="11396882" cy="580580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Разработать самим (индивидуально или  группой педагогов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вид и место проектной 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Стартовая, текущая или итоговая.  Предметная 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Одновозрастная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межвозрастная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проектной задачи для учителя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Сформулировать (для себя) диагностическую цель ПЗ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Сформулировать проблему (условие задачи)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Составить систему взаимосвязанных сюжетом заданий (инструкцию).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Учесть, что двигаться от задания к заданию можно как последовательно, так и выборочно (в зависимости от подготовленности группы).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Запланировать отвлекающие маневры, создающие разные препятствия для решения поставленной задачи (возможно отсутствие).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Составить заключительное «ключевое» задание так, чтобы оно являлось общей «сборкой», позволяющей собрать вместе все то, что выполнила группа в отдельных заданиях (готовый к презентации продукт).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Продумать форму рефлексии (устно, письменно, в группе, перед классом…)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Продумать форму представления готового продукта (решения задачи)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Продумать форму оценки (кто, когда и как (по какой форме) оценивает)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рассматриваем технологию проектных задач как инструмент формирования ФГ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приобретаемые в течение жизни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для решения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широкого диапазона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жизненных задач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сферах человеческой деятельности, общения и социальных отношений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А. А. Леонтьев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задача – это задача,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и содержанию приближенная к "реальной" жизненной ситуации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ориентированная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учащимися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целого ряда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знаний, способов действия, средств и приемов в нестандартной форме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А.Б. Воронцов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представляет собой проектная задача?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А.Б. Воронцова, под проектной задачей понимается задача, «…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через систему или набор заданий целенаправленно стимулируется система детских действий, направленных на получение еще никогда не существовавшего в практике ребенка результата («продукта»). Проектная задача принципиально носит групповой характер»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6991958" y="1825625"/>
            <a:ext cx="4670271" cy="3504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проектных задач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задаче не содержится указаний, к какой теме, к какому учебному предмету она относится, как выполнять то или иное задание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применение обучающимися освоенных универсальных учебных действий не в стандартной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учебной)ситуации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ситуациях, по форме и содержанию приближенных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«реальным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Проектная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устроена так, чтобы через набор заданий задать возможные стратегии ее решения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Проектная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задача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большим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объемом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неоднородностью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Описание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жизненной ситуации может быть представлено в виде текста или отдельных отрывков с множеством различных данных, в том числе избыточных. В то же время информация может быть неполной, недостаточной, что вынуждает детей самостоятельно обращаться к справочной литературе, а, возможно, и к собственному жизненному опыту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 задачи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        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Необходимы знания одного предмета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Необходимы знания из разных предметов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51226" y="2788659"/>
            <a:ext cx="4348520" cy="3168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2826" y="2801630"/>
            <a:ext cx="4820082" cy="3520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 </a:t>
            </a: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Одновозрастные         Разновозрастные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работают дети одного возраста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работают школьники разного возраста. Каждый выполняет посильное ему задание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59464" y="2729346"/>
            <a:ext cx="3600717" cy="2797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5064" y="3073645"/>
            <a:ext cx="3118571" cy="2484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задача</a:t>
            </a:r>
            <a:endParaRPr lang="ru-RU" alt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309860" cy="4612640"/>
          </a:xfrm>
        </p:spPr>
        <p:txBody>
          <a:bodyPr>
            <a:normAutofit fontScale="90000"/>
          </a:bodyPr>
          <a:p>
            <a:pPr marL="0" indent="0">
              <a:spcBef>
                <a:spcPct val="50000"/>
              </a:spcBef>
              <a:buNone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принципиально носит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групповой 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характер </a:t>
            </a:r>
            <a:r>
              <a:rPr lang="ru-RU" sz="4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ru-RU" sz="4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коллективно-распределённая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деятельность;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работа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малых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группах (в парах);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взаимопомощь;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взаимоконтроль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2570"/>
            <a:ext cx="10515600" cy="988695"/>
          </a:xfrm>
        </p:spPr>
        <p:txBody>
          <a:bodyPr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Групповая работа позволяет</a:t>
            </a:r>
            <a:endParaRPr lang="ru-RU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16205" y="1231900"/>
            <a:ext cx="5796280" cy="5436235"/>
          </a:xfrm>
        </p:spPr>
        <p:txBody>
          <a:bodyPr>
            <a:noAutofit/>
          </a:bodyPr>
          <a:p>
            <a:pPr marL="0" indent="0" algn="ctr">
              <a:spcBef>
                <a:spcPct val="20000"/>
              </a:spcBef>
              <a:buNone/>
              <a:defRPr/>
            </a:pPr>
            <a:r>
              <a:rPr lang="ru-RU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детям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получить   эмоциональную   и   содержательную   поддержку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попробовать свои силы в ситуации, где нет давящего авторитета учителя и внимания всего класса;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приобрести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опыт, составляющих основу умения учиться (контроль и оценка, целеполагание и планирование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172200" y="1230630"/>
            <a:ext cx="5917565" cy="5438140"/>
          </a:xfrm>
        </p:spPr>
        <p:txBody>
          <a:bodyPr>
            <a:noAutofit/>
          </a:bodyPr>
          <a:p>
            <a:pPr marL="0" indent="0" algn="ctr">
              <a:spcBef>
                <a:spcPct val="20000"/>
              </a:spcBef>
              <a:buNone/>
              <a:defRPr/>
            </a:pPr>
            <a:r>
              <a:rPr lang="ru-RU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учителю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использовать дополнительные  средства вовлечения детей в содержание обучения;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органически сочетать на уроке «обучение» и «воспитание», строить личностно-эмоциональные и деловые отношения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детей;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вести систематическое  наблюдение (мониторинг)  за формированием учебного сотрудничества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классе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9828</Words>
  <Application>WPS Presentation</Application>
  <PresentationFormat>Произвольный</PresentationFormat>
  <Paragraphs>387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Calibri Light</vt:lpstr>
      <vt:lpstr>Microsoft YaHei</vt:lpstr>
      <vt:lpstr>Arial Unicode MS</vt:lpstr>
      <vt:lpstr>Calibri</vt:lpstr>
      <vt:lpstr>Тема Office</vt:lpstr>
      <vt:lpstr>Педагогическая технология  «Проектная задача» мастер-класс </vt:lpstr>
      <vt:lpstr>Автор технологии проектных задач</vt:lpstr>
      <vt:lpstr>Мы рассматриваем технологию проектных задач как инструмент формирования ФГ</vt:lpstr>
      <vt:lpstr>Что представляет собой проектная задача?</vt:lpstr>
      <vt:lpstr>Особенности проектных задач</vt:lpstr>
      <vt:lpstr>Проектные  задачи Предметные          Межпредметные </vt:lpstr>
      <vt:lpstr>Проектные  задачи Одновозрастные         Разновозрастные </vt:lpstr>
      <vt:lpstr>Проектная задача</vt:lpstr>
      <vt:lpstr>Групповая работа позволяет</vt:lpstr>
      <vt:lpstr>Идея системы проектных задач </vt:lpstr>
      <vt:lpstr>Структура проектной задачи</vt:lpstr>
      <vt:lpstr>Итог решения  проектной задачи</vt:lpstr>
      <vt:lpstr>Оценка решения проектной задачи</vt:lpstr>
      <vt:lpstr>Основная педагогическая цель  проектных задач</vt:lpstr>
      <vt:lpstr>Проектная задача«Как поймать леща»</vt:lpstr>
      <vt:lpstr>Памятка «Как поймать леща»</vt:lpstr>
      <vt:lpstr>Задание 1. По описанию догадайтесь, какую рыбу Ване и  Ивану Ивановичу пока не удалось поймать.</vt:lpstr>
      <vt:lpstr>Задание 2.  С помощью диаграммы определить лучшее место для ловли леща.</vt:lpstr>
      <vt:lpstr>Задание 3.  С помощью графиков ученики должны определить наиболее  благоприятные условия для ловли леща.</vt:lpstr>
      <vt:lpstr>Задание 4. Закупка приманки.</vt:lpstr>
      <vt:lpstr>Задание 5 Определи по рисункам и фотографиям, что необходимо  взять Ване  с Иваном Ивановичем на рыбалку.</vt:lpstr>
      <vt:lpstr>Задание 6.  Соответствуют ли размеры пойманного леща нормам? Представьте расчёты</vt:lpstr>
      <vt:lpstr>Рассмотрите условный знак и сделайте вывод, о том, когда вылов леща запрещён.</vt:lpstr>
      <vt:lpstr>Рефлексия</vt:lpstr>
      <vt:lpstr>УМЕНИЯ, ФОРМИРУЕМЫЕ В ХОДЕ РЕШЕНИЯ ПРОЕКТНЫХ ЗАДАЧ </vt:lpstr>
      <vt:lpstr>ГДЕ ВЗЯТЬ ПРОЕКТНЫЕ ЗАДАЧИ ? </vt:lpstr>
      <vt:lpstr>ГДЕ ВЗЯТЬ ПРОЕКТНЫЕ ЗАДАЧИ ? </vt:lpstr>
      <vt:lpstr>ГДЕ ВЗЯТЬ ПРОЕКТНЫЕ ЗАДАЧИ 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</dc:creator>
  <cp:lastModifiedBy>User</cp:lastModifiedBy>
  <cp:revision>56</cp:revision>
  <dcterms:created xsi:type="dcterms:W3CDTF">2023-12-13T23:32:00Z</dcterms:created>
  <dcterms:modified xsi:type="dcterms:W3CDTF">2024-03-19T13:14:48Z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1258C3CBD95A4F8E8BC409DB99643BC6_13</vt:lpwstr>
  </property>
  <property fmtid="{D5CDD505-2E9C-101B-9397-08002B2CF9AE}" pid="3" name="KSOProductBuildVer">
    <vt:lpwstr>1049-12.2.0.13489</vt:lpwstr>
  </property>
</Properties>
</file>