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9ED072-EA93-4A6F-AA4F-EA21C9DC6C3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20FA46-8242-42DC-8509-D783E387E80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D7F46F-3E3F-4DB6-BA96-C877F02BA7E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35701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64555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8436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35701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64555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A07ED6-689F-42DC-9C66-CAE1EF7B2EB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B3848A2-54B7-4612-8896-F3DEC866481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D5B7D59-41AF-4FD6-B248-EF0B607CDC8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6534CB-6775-4BD7-9179-C95E3562AB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68B6F2-ED5B-4D23-9E22-7DDE7A86F7A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4DFB7F9-B930-4F80-A256-6551411B288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8B4CBA2-D8F6-4149-A2FD-7056D6A9E00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DE6A947-8745-4ADD-BC6A-E4169DDB89C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585C93-8F65-4568-A1CE-72E1CBACADD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381059E-34FD-4165-A4AE-DF83A01920B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03808F7-0524-411A-B039-B41287250C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8AF0FA-32D3-4BCC-9063-CB7654DEAB8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67E5F2-2EC3-4EA0-BF5E-EF0F00D759B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35701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4555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68436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/>
          </p:nvPr>
        </p:nvSpPr>
        <p:spPr>
          <a:xfrm>
            <a:off x="35701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/>
          </p:nvPr>
        </p:nvSpPr>
        <p:spPr>
          <a:xfrm>
            <a:off x="64555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A95A9A7-8940-4301-832F-85C94C56E5C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DD53388-F0CA-463B-A5B0-30C5B876E01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ABE344E-A71C-4BD6-B8C1-A90E28697FC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DA4B5D5-D4B5-4D3F-A822-D4C4763B67D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FFE3859-2D47-45E8-911E-7EDB8566A12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0BBBB21-60F6-4EAD-857D-286DE7CEE0C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58D210-D314-4B0F-B389-04903765F68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9F4C5C7-89CF-451C-927B-179CF584F88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C154736-8875-4806-8E72-3629EE74347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355E750-5594-4DCF-9219-D5F36C85035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7B24028-3664-4C38-8A2A-C6DC3D3E506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5B338E7-E67A-494A-82BC-38C967E6C98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A2F86DA-298D-49D7-B5BB-C17D61B54FE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5701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455520" y="6858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/>
          </p:nvPr>
        </p:nvSpPr>
        <p:spPr>
          <a:xfrm>
            <a:off x="68436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/>
          </p:nvPr>
        </p:nvSpPr>
        <p:spPr>
          <a:xfrm>
            <a:off x="35701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/>
          </p:nvPr>
        </p:nvSpPr>
        <p:spPr>
          <a:xfrm>
            <a:off x="6455520" y="2574000"/>
            <a:ext cx="27478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B8A4A45-2757-43E9-B6EF-AF0B854A1FA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329E32-9EE5-4859-AA54-FCEBF972B33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AE9FFC-BAC6-4BB5-AC7E-39AC6C8AC5A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2BD7BB-0821-43D9-867B-5F52EDAE2B4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A7825C-5145-4023-9A6B-56B2C142EE1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36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57280" y="25740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769657-116A-4C26-961F-2134BA597DE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057280" y="685800"/>
            <a:ext cx="416448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84360" y="2574000"/>
            <a:ext cx="8534160" cy="172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6D86884-C05C-4377-9BB2-98B871AD9AB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6000">
              <a:srgbClr val="AADF5E"/>
            </a:gs>
            <a:gs pos="78316">
              <a:srgbClr val="347E81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4800" b="0" strike="noStrike" cap="all" spc="-1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lang="en-US" sz="4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rPr>
              <a:t>&lt;дата/время&gt;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32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A56087E-5C10-4FF8-8961-071A723B8271}" type="slidenum">
              <a:rPr lang="ru-RU" sz="32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0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w="12700" cap="rnd">
            <a:solidFill>
              <a:srgbClr val="FFFFFF"/>
            </a:solidFill>
            <a:round/>
          </a:ln>
        </p:spPr>
      </p:cxnSp>
      <p:cxnSp>
        <p:nvCxnSpPr>
          <p:cNvPr id="11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w="12700" cap="rnd">
            <a:solidFill>
              <a:srgbClr val="FFFFFF"/>
            </a:solidFill>
            <a:round/>
          </a:ln>
        </p:spPr>
      </p:cxnSp>
      <p:cxnSp>
        <p:nvCxnSpPr>
          <p:cNvPr id="12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w="12700" cap="rnd">
            <a:solidFill>
              <a:srgbClr val="FFFFFF"/>
            </a:solidFill>
            <a:round/>
          </a:ln>
        </p:spPr>
      </p:cxnSp>
      <p:cxnSp>
        <p:nvCxnSpPr>
          <p:cNvPr id="13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w="31750" cap="rnd">
            <a:solidFill>
              <a:srgbClr val="FFFFFF"/>
            </a:solidFill>
            <a:round/>
          </a:ln>
        </p:spPr>
      </p:cxnSp>
      <p:cxnSp>
        <p:nvCxnSpPr>
          <p:cNvPr id="14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w="31750" cap="rnd">
            <a:solidFill>
              <a:srgbClr val="FFFFFF"/>
            </a:solidFill>
            <a:round/>
          </a:ln>
        </p:spPr>
      </p:cxn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6000">
              <a:srgbClr val="AADF5E"/>
            </a:gs>
            <a:gs pos="78316">
              <a:srgbClr val="347E81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5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5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5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5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58" name="PlaceHolder 1"/>
          <p:cNvSpPr>
            <a:spLocks noGrp="1"/>
          </p:cNvSpPr>
          <p:nvPr>
            <p:ph type="dt" idx="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rPr>
              <a:t>&lt;дата/время&gt;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ftr" idx="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0" name="PlaceHolder 3"/>
          <p:cNvSpPr>
            <a:spLocks noGrp="1"/>
          </p:cNvSpPr>
          <p:nvPr>
            <p:ph type="sldNum" idx="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32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E8EC05B-9D0F-4D90-B5B2-D88E3234CED1}" type="slidenum">
              <a:rPr lang="ru-RU" sz="32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Для правки текста заглавия щёлкните мышью</a:t>
            </a: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6000">
              <a:srgbClr val="AADF5E"/>
            </a:gs>
            <a:gs pos="78316">
              <a:srgbClr val="347E81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0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0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0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0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10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3600" b="0" strike="noStrike" cap="all" spc="-1">
                <a:solidFill>
                  <a:schemeClr val="dk1"/>
                </a:solidFill>
                <a:latin typeface="Century Gothic"/>
              </a:rPr>
              <a:t>Образец заголовка</a:t>
            </a:r>
            <a:endParaRPr lang="en-US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20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Образец текста</a:t>
            </a:r>
            <a:endParaRPr lang="en-US" sz="20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8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Второй уровень</a:t>
            </a:r>
            <a:endParaRPr lang="en-US" sz="18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  <a:p>
            <a:pPr marL="1200240" lvl="2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6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Третий уровень</a:t>
            </a:r>
            <a:endParaRPr lang="en-US" sz="16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  <a:p>
            <a:pPr marL="1542960" lvl="3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4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Четвертый уровень</a:t>
            </a:r>
            <a:endParaRPr lang="en-US" sz="14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  <a:p>
            <a:pPr marL="2000160" lvl="4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400" b="0" strike="noStrike" spc="-1">
                <a:solidFill>
                  <a:schemeClr val="lt2">
                    <a:lumMod val="75000"/>
                  </a:schemeClr>
                </a:solidFill>
                <a:latin typeface="Century Gothic"/>
              </a:rPr>
              <a:t>Пятый уровень</a:t>
            </a:r>
            <a:endParaRPr lang="en-US" sz="1400" b="0" strike="noStrike" spc="-1">
              <a:solidFill>
                <a:schemeClr val="lt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dt" idx="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rPr>
              <a:t>&lt;дата/время&gt;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ftr" idx="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9" name="PlaceHolder 5"/>
          <p:cNvSpPr>
            <a:spLocks noGrp="1"/>
          </p:cNvSpPr>
          <p:nvPr>
            <p:ph type="sldNum" idx="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32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B63EDE5-9E6B-456A-ABDA-F51B9242B41D}" type="slidenum">
              <a:rPr lang="ru-RU" sz="3200" b="0" strike="noStrike" spc="-1">
                <a:solidFill>
                  <a:schemeClr val="lt2">
                    <a:lumMod val="50000"/>
                  </a:schemeClr>
                </a:solid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3"/>
          <p:cNvSpPr/>
          <p:nvPr/>
        </p:nvSpPr>
        <p:spPr>
          <a:xfrm>
            <a:off x="1136160" y="1565640"/>
            <a:ext cx="10376640" cy="252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Лингвистические задания как средство развития познавательного интереса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на уроках русского языка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в начальной школе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1"/>
          <p:cNvSpPr/>
          <p:nvPr/>
        </p:nvSpPr>
        <p:spPr>
          <a:xfrm>
            <a:off x="4707720" y="4876920"/>
            <a:ext cx="7537320" cy="22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ru-RU" sz="2800" b="0" i="1" strike="noStrike" spc="-1">
                <a:solidFill>
                  <a:schemeClr val="dk1"/>
                </a:solidFill>
                <a:latin typeface="Times New Roman"/>
              </a:rPr>
              <a:t>Сиротенко О.С., учитель начальных классов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800" b="0" i="1" strike="noStrike" spc="-1">
                <a:solidFill>
                  <a:schemeClr val="dk1"/>
                </a:solidFill>
                <a:latin typeface="Times New Roman"/>
              </a:rPr>
              <a:t>МБОУ СОШ им. А. И. Крушанова с. Михайловка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800" b="0" i="1" strike="noStrike" spc="-1">
                <a:solidFill>
                  <a:schemeClr val="dk1"/>
                </a:solidFill>
                <a:latin typeface="Times New Roman"/>
              </a:rPr>
              <a:t>Михайловского муниципального района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800" b="0" i="1" strike="noStrike" spc="-1">
                <a:solidFill>
                  <a:schemeClr val="dk1"/>
                </a:solidFill>
                <a:latin typeface="Times New Roman"/>
              </a:rPr>
              <a:t>                                    Приморского края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"/>
          <p:cNvSpPr/>
          <p:nvPr/>
        </p:nvSpPr>
        <p:spPr>
          <a:xfrm>
            <a:off x="-148680" y="0"/>
            <a:ext cx="11821320" cy="106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chemeClr val="dk1"/>
                </a:solidFill>
                <a:latin typeface="Times New Roman"/>
              </a:rPr>
              <a:t>Приём «Живые буквы»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     (развивает мышление, скорочтение, быстроту реакции, фонематический слух)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2"/>
          <p:cNvPicPr/>
          <p:nvPr/>
        </p:nvPicPr>
        <p:blipFill>
          <a:blip r:embed="rId2"/>
          <a:stretch/>
        </p:blipFill>
        <p:spPr>
          <a:xfrm>
            <a:off x="2695320" y="1077120"/>
            <a:ext cx="6405480" cy="4804200"/>
          </a:xfrm>
          <a:prstGeom prst="rect">
            <a:avLst/>
          </a:prstGeom>
          <a:ln w="88900">
            <a:noFill/>
          </a:ln>
          <a:effectLst>
            <a:softEdge rad="63504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77" name="TextBox 3"/>
          <p:cNvSpPr/>
          <p:nvPr/>
        </p:nvSpPr>
        <p:spPr>
          <a:xfrm>
            <a:off x="264240" y="5805720"/>
            <a:ext cx="116096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2060"/>
                </a:solidFill>
                <a:latin typeface="Times New Roman"/>
              </a:rPr>
              <a:t>Учитель даёт группе ребят буквы, из которых нужно составить слово. Ребята по сигналу учителя выстраиваются в нужном порядке. После этого делят слово на слоги, называют ударный, выполняют звуко-буквенный анализ слова, подбирают родственные слова, синонимы, антонимы, составляют предложение.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3"/>
          <p:cNvSpPr/>
          <p:nvPr/>
        </p:nvSpPr>
        <p:spPr>
          <a:xfrm>
            <a:off x="277200" y="0"/>
            <a:ext cx="11561040" cy="26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Приём «Лови ошибку»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(какогрофическое упражнение)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  Приём «лови ошибку» - универсальный приём, который формирует не только познавательную деятельность, но и активизирует внимание учащихся, умение анализировать информацию, критически её оценивать, умение применять знания в нестандартной ситуации.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4"/>
          <p:cNvSpPr/>
          <p:nvPr/>
        </p:nvSpPr>
        <p:spPr>
          <a:xfrm>
            <a:off x="277200" y="2677680"/>
            <a:ext cx="11118600" cy="30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  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  К.Д. Ушинский утверждал: «Какография, употребляемая вовремя и с уменьем, - занятие весьма полезное; но её должно употреблять как проверку и закрепление орфографических знаний, уже приобретённых учеником.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Этот приём можно использовать как в начале урока для активизации имеющихся знаний, так и в середине урока для повторения изученного материала, так и на этапе рефлексии с целью подведения итогов.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0" name="Прямая соединительная линия 2"/>
          <p:cNvCxnSpPr/>
          <p:nvPr/>
        </p:nvCxnSpPr>
        <p:spPr>
          <a:xfrm flipV="1">
            <a:off x="6414480" y="3477240"/>
            <a:ext cx="69480" cy="97560"/>
          </a:xfrm>
          <a:prstGeom prst="straightConnector1">
            <a:avLst/>
          </a:prstGeom>
          <a:ln cap="rnd">
            <a:solidFill>
              <a:srgbClr val="052F61"/>
            </a:solidFill>
            <a:rou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2"/>
          <p:cNvSpPr/>
          <p:nvPr/>
        </p:nvSpPr>
        <p:spPr>
          <a:xfrm>
            <a:off x="166320" y="0"/>
            <a:ext cx="11706840" cy="57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Прием «Лови ошибку»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Учащимся предлагается задание (1-2 класс):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Прочитать текст и исправить в нём ошибки. Списать текст в тетрадь.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3600" b="0" strike="noStrike" spc="-1">
                <a:solidFill>
                  <a:schemeClr val="dk1"/>
                </a:solidFill>
                <a:latin typeface="Times New Roman"/>
              </a:rPr>
              <a:t>    В селе михайловка новая школа. Утром Аня Чяйкина и Витя щюкин идут туда. Их учит Ольга сергеевна. После уроков чудов Юра убрал класс. Ребят ждёт сабака пальма.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2) Можно работать индивидуально - у каждого своя карточка-текст, а можно работать в паре с товарищем.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Очень важно после этого объяснить все найденные ошибки. Какое правило не знает ученик, допустивший ошибки?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3"/>
          <p:cNvSpPr/>
          <p:nvPr/>
        </p:nvSpPr>
        <p:spPr>
          <a:xfrm>
            <a:off x="902160" y="731520"/>
            <a:ext cx="10496880" cy="496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chemeClr val="dk1"/>
                </a:solidFill>
                <a:latin typeface="Times New Roman"/>
              </a:rPr>
              <a:t>В лису снек по колено. На ведках пушыстые подушечьки. Тонкие бирёски со  гнулись, а ели опустили махнатые лапы. Лижит подёлкой заиц. Ряпчик покливал семян и нырнул вснек. Линивые лоси брадили по снегу, а потом легли на снек. Скоро белая пороша за  сыпала их спины и голавы.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chemeClr val="dk1"/>
                </a:solidFill>
                <a:latin typeface="Times New Roman"/>
              </a:rPr>
              <a:t>(20 ош)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1"/>
          <p:cNvSpPr/>
          <p:nvPr/>
        </p:nvSpPr>
        <p:spPr>
          <a:xfrm>
            <a:off x="249480" y="388080"/>
            <a:ext cx="1151280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ru-RU" sz="3600" b="0" i="1" strike="noStrike" spc="-1">
                <a:solidFill>
                  <a:schemeClr val="dk1"/>
                </a:solidFill>
                <a:latin typeface="Times New Roman"/>
              </a:rPr>
              <a:t>    </a:t>
            </a:r>
            <a:r>
              <a:rPr lang="ru-RU" sz="2800" b="1" i="1" strike="noStrike" spc="-1">
                <a:solidFill>
                  <a:srgbClr val="002060"/>
                </a:solidFill>
                <a:latin typeface="Times New Roman"/>
              </a:rPr>
              <a:t>Дети должны не только найти и исправить ошибки, но и определить вид ошибки, распределить слова в таблицу.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Рисунок 3"/>
          <p:cNvPicPr/>
          <p:nvPr/>
        </p:nvPicPr>
        <p:blipFill>
          <a:blip r:embed="rId2"/>
          <a:stretch/>
        </p:blipFill>
        <p:spPr>
          <a:xfrm>
            <a:off x="1159920" y="2764800"/>
            <a:ext cx="9521640" cy="3372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3"/>
          <p:cNvSpPr/>
          <p:nvPr/>
        </p:nvSpPr>
        <p:spPr>
          <a:xfrm>
            <a:off x="1291680" y="2253960"/>
            <a:ext cx="9558000" cy="313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chemeClr val="dk1"/>
                </a:solidFill>
                <a:latin typeface="Times New Roman"/>
              </a:rPr>
              <a:t>Хороши груши в корзине у груши.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chemeClr val="dk1"/>
                </a:solidFill>
                <a:latin typeface="Times New Roman"/>
              </a:rPr>
              <a:t>Наш шарик поймал воздушный шарик.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chemeClr val="dk1"/>
                </a:solidFill>
                <a:latin typeface="Times New Roman"/>
              </a:rPr>
              <a:t>Наша поля вернулась с поля.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Box 1"/>
          <p:cNvSpPr/>
          <p:nvPr/>
        </p:nvSpPr>
        <p:spPr>
          <a:xfrm>
            <a:off x="194040" y="221760"/>
            <a:ext cx="11410920" cy="149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Приём «Лови ошибку»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latin typeface="Times New Roman"/>
              </a:rPr>
              <a:t>после изучения темы «Заглавная буква в именах собственных»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latin typeface="Times New Roman"/>
              </a:rPr>
              <a:t>в 1 классе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2"/>
          <p:cNvPicPr/>
          <p:nvPr/>
        </p:nvPicPr>
        <p:blipFill>
          <a:blip r:embed="rId2"/>
          <a:stretch/>
        </p:blipFill>
        <p:spPr>
          <a:xfrm>
            <a:off x="3001680" y="1897920"/>
            <a:ext cx="6211440" cy="4687560"/>
          </a:xfrm>
          <a:prstGeom prst="rect">
            <a:avLst/>
          </a:prstGeom>
          <a:ln w="0">
            <a:noFill/>
          </a:ln>
        </p:spPr>
      </p:pic>
      <p:sp>
        <p:nvSpPr>
          <p:cNvPr id="188" name="TextBox 4"/>
          <p:cNvSpPr/>
          <p:nvPr/>
        </p:nvSpPr>
        <p:spPr>
          <a:xfrm>
            <a:off x="470880" y="152280"/>
            <a:ext cx="1138824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Приём «Окошки»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Суть приёма в том, что ребята на ошибкоопасных местах, включая незнакомые орфограммы, могут оставить «окошки». Это развивает орфографическую зоркость, внимание.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3"/>
          <p:cNvSpPr/>
          <p:nvPr/>
        </p:nvSpPr>
        <p:spPr>
          <a:xfrm>
            <a:off x="255960" y="201240"/>
            <a:ext cx="1171620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Приём «Окошки»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Запиши предложение в тетрадь, оставляя «окошки» на месте орфограмм гласных и согласных, вместо буквы ставь точку.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Box 4"/>
          <p:cNvSpPr/>
          <p:nvPr/>
        </p:nvSpPr>
        <p:spPr>
          <a:xfrm>
            <a:off x="482040" y="1517040"/>
            <a:ext cx="11716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strike="noStrike" spc="-1">
                <a:solidFill>
                  <a:schemeClr val="dk1"/>
                </a:solidFill>
                <a:latin typeface="Times New Roman"/>
              </a:rPr>
              <a:t>Показалась из земли зелёная стрелка молодой травки.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Box 5"/>
          <p:cNvSpPr/>
          <p:nvPr/>
        </p:nvSpPr>
        <p:spPr>
          <a:xfrm>
            <a:off x="561240" y="2233800"/>
            <a:ext cx="115578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strike="noStrike" spc="-1">
                <a:solidFill>
                  <a:schemeClr val="dk1"/>
                </a:solidFill>
                <a:latin typeface="Times New Roman"/>
              </a:rPr>
              <a:t>П.к.зал.сь из з.мли з.лёная стрелка м.л.дой тра.ки.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Рисунок 6"/>
          <p:cNvPicPr/>
          <p:nvPr/>
        </p:nvPicPr>
        <p:blipFill>
          <a:blip r:embed="rId2"/>
          <a:stretch/>
        </p:blipFill>
        <p:spPr>
          <a:xfrm>
            <a:off x="3187800" y="2950920"/>
            <a:ext cx="5581440" cy="3678840"/>
          </a:xfrm>
          <a:prstGeom prst="rect">
            <a:avLst/>
          </a:prstGeom>
          <a:ln w="0">
            <a:noFill/>
          </a:ln>
        </p:spPr>
      </p:pic>
      <p:sp>
        <p:nvSpPr>
          <p:cNvPr id="193" name="TextBox 1"/>
          <p:cNvSpPr/>
          <p:nvPr/>
        </p:nvSpPr>
        <p:spPr>
          <a:xfrm>
            <a:off x="48960" y="1972440"/>
            <a:ext cx="51192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1)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Box 2"/>
          <p:cNvSpPr/>
          <p:nvPr/>
        </p:nvSpPr>
        <p:spPr>
          <a:xfrm>
            <a:off x="2579760" y="2955960"/>
            <a:ext cx="478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2)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угольник 3"/>
          <p:cNvSpPr/>
          <p:nvPr/>
        </p:nvSpPr>
        <p:spPr>
          <a:xfrm>
            <a:off x="831240" y="2927160"/>
            <a:ext cx="108201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0" strike="noStrike" spc="-1">
                <a:solidFill>
                  <a:schemeClr val="dk1"/>
                </a:solidFill>
                <a:latin typeface="Times New Roman"/>
              </a:rPr>
              <a:t>Бабочка, летать, двенадцать, красивый, чтение, мы, товарищ, краснеть, огромный, десять.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Box 2"/>
          <p:cNvSpPr/>
          <p:nvPr/>
        </p:nvSpPr>
        <p:spPr>
          <a:xfrm>
            <a:off x="1452600" y="4461120"/>
            <a:ext cx="8444160" cy="6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700" b="0" strike="noStrike" spc="-1">
                <a:solidFill>
                  <a:srgbClr val="002060"/>
                </a:solidFill>
                <a:latin typeface="Times New Roman"/>
              </a:rPr>
              <a:t>У учеников запись: </a:t>
            </a:r>
            <a:r>
              <a:rPr lang="ru-RU" sz="3700" b="0" strike="noStrike" spc="-1">
                <a:solidFill>
                  <a:srgbClr val="FFFFFF"/>
                </a:solidFill>
                <a:latin typeface="Times New Roman"/>
              </a:rPr>
              <a:t>с, г, ч, п, с, м, с, г, п, ч</a:t>
            </a:r>
            <a:endParaRPr lang="ru-RU" sz="3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Box 5"/>
          <p:cNvSpPr/>
          <p:nvPr/>
        </p:nvSpPr>
        <p:spPr>
          <a:xfrm>
            <a:off x="213480" y="916920"/>
            <a:ext cx="116928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  Этот приём самостоятельной работы в процессе учебного занятия, направленный на проверку знаний, позволяет экономить время, можно проводить письменно с самопроверкой, взаимопроверкой.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Box 4"/>
          <p:cNvSpPr/>
          <p:nvPr/>
        </p:nvSpPr>
        <p:spPr>
          <a:xfrm>
            <a:off x="396000" y="5576760"/>
            <a:ext cx="113277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Можно использовать при проведении орфографического диктанта, когда ребята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записывают только букву после решения орфографической задачи.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6"/>
          <p:cNvSpPr/>
          <p:nvPr/>
        </p:nvSpPr>
        <p:spPr>
          <a:xfrm>
            <a:off x="3484440" y="192600"/>
            <a:ext cx="4131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Знаковый диктант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7"/>
          <p:cNvSpPr/>
          <p:nvPr/>
        </p:nvSpPr>
        <p:spPr>
          <a:xfrm>
            <a:off x="3540600" y="2296080"/>
            <a:ext cx="4164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Тема «Части речи»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3"/>
          <p:cNvSpPr/>
          <p:nvPr/>
        </p:nvSpPr>
        <p:spPr>
          <a:xfrm>
            <a:off x="2682360" y="429480"/>
            <a:ext cx="68058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  <a:ea typeface="Calibri"/>
              </a:rPr>
              <a:t>«Проверьте свою грамотность»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4"/>
          <p:cNvSpPr/>
          <p:nvPr/>
        </p:nvSpPr>
        <p:spPr>
          <a:xfrm>
            <a:off x="304920" y="1523880"/>
            <a:ext cx="11318760" cy="214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799"/>
              </a:spcAft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  <a:ea typeface="Calibri"/>
              </a:rPr>
              <a:t>Задание: Вставьте, где это необходимо пропущенные буквы. Выпишите их подряд.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7000"/>
              </a:lnSpc>
              <a:spcAft>
                <a:spcPts val="799"/>
              </a:spcAft>
            </a:pPr>
            <a:r>
              <a:rPr lang="ru-RU" sz="36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Ап_етит, ал_ея, бан_щик, з_ря, уча_ствовать,  без_аварийный,  перекрёс_ный,  обез_яна,  изм_рять.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Box 5"/>
          <p:cNvSpPr/>
          <p:nvPr/>
        </p:nvSpPr>
        <p:spPr>
          <a:xfrm>
            <a:off x="641880" y="4558320"/>
            <a:ext cx="4746960" cy="61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799"/>
              </a:spcAft>
            </a:pPr>
            <a:r>
              <a:rPr lang="ru-RU" sz="3200" b="1" i="1" strike="noStrike" spc="-1">
                <a:solidFill>
                  <a:schemeClr val="dk1"/>
                </a:solidFill>
                <a:latin typeface="Times New Roman"/>
                <a:ea typeface="Calibri"/>
              </a:rPr>
              <a:t>Какое слово получилось?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Box 6"/>
          <p:cNvSpPr/>
          <p:nvPr/>
        </p:nvSpPr>
        <p:spPr>
          <a:xfrm>
            <a:off x="4907520" y="5389920"/>
            <a:ext cx="2011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ПЛАТЬЕ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"/>
          <p:cNvSpPr/>
          <p:nvPr/>
        </p:nvSpPr>
        <p:spPr>
          <a:xfrm>
            <a:off x="304920" y="120240"/>
            <a:ext cx="11485080" cy="69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799"/>
              </a:spcAft>
            </a:pPr>
            <a:r>
              <a:rPr lang="ru-RU" sz="2300" b="0" strike="noStrike" spc="-1">
                <a:solidFill>
                  <a:schemeClr val="dk1"/>
                </a:solidFill>
                <a:latin typeface="Times New Roman"/>
                <a:ea typeface="Calibri"/>
              </a:rPr>
              <a:t>      </a:t>
            </a:r>
            <a:r>
              <a:rPr lang="ru-RU" sz="2400" b="1" i="1" strike="noStrike" spc="-1">
                <a:solidFill>
                  <a:srgbClr val="002060"/>
                </a:solidFill>
                <a:latin typeface="Times New Roman"/>
                <a:ea typeface="Calibri"/>
              </a:rPr>
              <a:t>Одна из серьезнейших проблем сегодняшней школы - резкое падение интереса учащихся к русскому языку и, как следствие, снижение грамотности, косноязычие, неумение правильно, логично выразить свою мысль. Русский язык считается одним из трудных школьных предметов, поэтому обучению русскому языку в начальной школе уделяется большое внимание.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7000"/>
              </a:lnSpc>
              <a:spcAft>
                <a:spcPts val="799"/>
              </a:spcAft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  <a:ea typeface="Calibri"/>
              </a:rPr>
              <a:t>      Очень важно сделать так, чтобы процесс обучения не превращался для учеников в скучное и однообразное занятие. Ведь наличие у учеников интереса к предмету является предпосылкой для появления более сложной его разновидности - познавательного интереса. А познавательный интерес способствует активности учащихся на уроках и росту качества знаний. Для того чтобы детям хотелось получать знания по русскому языку, чтобы учащимся младших классов было интересно работать на уроках, нужно выбирать различные методы и приёмы организации уроков русского языка, использовать занимательный материал, игровые ситуации, упражнения, которые развивают познавательный интерес, а, значит, и воспитывают интерес к русскому языку, что способствует повышению качества знаний по предмету.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7000"/>
              </a:lnSpc>
              <a:spcAft>
                <a:spcPts val="799"/>
              </a:spcAf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1"/>
          <p:cNvSpPr/>
          <p:nvPr/>
        </p:nvSpPr>
        <p:spPr>
          <a:xfrm>
            <a:off x="277200" y="0"/>
            <a:ext cx="11720520" cy="795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Приём «Добавь следующее»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chemeClr val="dk1"/>
                </a:solidFill>
                <a:latin typeface="Times New Roman"/>
              </a:rPr>
              <a:t>        </a:t>
            </a: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Хороший приём для развития речи  и памяти младших школьников, орфографической зоркости, отработка различных умений на уроках русского языка.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chemeClr val="dk1"/>
                </a:solidFill>
                <a:latin typeface="Times New Roman"/>
              </a:rPr>
              <a:t>Например: При изучении имени существительного нужно назвать (записать) имена существительные, называющие диких животных. Ученик называет предмет и передаёт эстафетную палочку соседу, тот, в свою очередь, придумывает второе слово и называет уже два слова по порядку. Следующий ученик называет первые два слова и добавляет своё и т.д.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chemeClr val="dk1"/>
                </a:solidFill>
                <a:latin typeface="Times New Roman"/>
              </a:rPr>
              <a:t>1-й ученик: Слон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chemeClr val="dk1"/>
                </a:solidFill>
                <a:latin typeface="Times New Roman"/>
              </a:rPr>
              <a:t>2-й ученик: Слон, тигр.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chemeClr val="dk1"/>
                </a:solidFill>
                <a:latin typeface="Times New Roman"/>
              </a:rPr>
              <a:t>3-й ученик: Слон, тигр, лев и т.д.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   Другой пример использования этого приёма. Один из учеников называет любой слог, записывает его на доске, следующий называет второй слог, чтобы получилось двусложное (трёхсложное и т.д.) слово. Второй слог служит началом следующего слова и т. д.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strike="noStrike" spc="-1">
                <a:solidFill>
                  <a:schemeClr val="dk1"/>
                </a:solidFill>
                <a:latin typeface="Times New Roman"/>
              </a:rPr>
              <a:t>Получается, например, такая запись: ча-ща-вель-вет-ка-ша-рик-…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"/>
          <p:cNvSpPr/>
          <p:nvPr/>
        </p:nvSpPr>
        <p:spPr>
          <a:xfrm>
            <a:off x="304920" y="1690200"/>
            <a:ext cx="11665080" cy="350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chemeClr val="dk1"/>
                </a:solidFill>
                <a:latin typeface="Times New Roman"/>
              </a:rPr>
              <a:t>        </a:t>
            </a:r>
            <a:r>
              <a:rPr lang="ru-RU" sz="2800" b="1" i="1" strike="noStrike" spc="-1">
                <a:solidFill>
                  <a:srgbClr val="002060"/>
                </a:solidFill>
                <a:latin typeface="Times New Roman"/>
              </a:rPr>
              <a:t>Применение на уроках русского языка в начальной школе различных методов и приёмов – эффективное средство для воспитания и формирования познавательного интереса и активизации  деятельности учащихся. Каждый метод и приём хорош по-своему. Одни приёмы развивают умственную деятельность, другие тренируют память, внимание, развивают творческие способности детей, а так же создают прочную базу знаний на данном этапе обучения.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latin typeface="Times New Roman"/>
              </a:rPr>
              <a:t>      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26320" y="313200"/>
            <a:ext cx="11498760" cy="521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ru-RU" sz="5400" b="1" i="1" strike="noStrike" spc="-1">
                <a:solidFill>
                  <a:srgbClr val="002060"/>
                </a:solidFill>
                <a:latin typeface="Times New Roman"/>
              </a:rPr>
              <a:t>Спасибо за внимание!</a:t>
            </a:r>
            <a:r>
              <a:rPr sz="5400"/>
              <a:t/>
            </a:r>
            <a:br>
              <a:rPr sz="5400"/>
            </a:br>
            <a:r>
              <a:rPr lang="ru-RU" sz="5400" b="1" i="1" strike="noStrike" spc="-1">
                <a:solidFill>
                  <a:srgbClr val="002060"/>
                </a:solidFill>
                <a:latin typeface="Times New Roman"/>
              </a:rPr>
              <a:t>Успехов Вам в работе!!!</a:t>
            </a:r>
            <a:endParaRPr lang="en-US" sz="5400" b="0" strike="noStrike" spc="-1">
              <a:solidFill>
                <a:schemeClr val="dk1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"/>
          <p:cNvSpPr/>
          <p:nvPr/>
        </p:nvSpPr>
        <p:spPr>
          <a:xfrm>
            <a:off x="415800" y="457200"/>
            <a:ext cx="11291040" cy="62925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      Одним из методов для формирования познавательного интереса на уроках русского языка являются приёмы мнемотехники.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       Мнемотехника (мнемоника) – искусство запоминания, означает совокупность приёмов и способов, облегчающих запоминание и увеличивающих объём памяти путём образования искусственных ассоциаций.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       Можно выделить следующие приёмы мнемотехники на уроках русского языка: 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 defTabSz="45720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приём фонетических ассоциаций;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 defTabSz="45720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приём графических ассоциаций;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 defTabSz="45720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lang="ru-RU" sz="2500" b="1" i="1" spc="-1" dirty="0">
                <a:solidFill>
                  <a:srgbClr val="002060"/>
                </a:solidFill>
                <a:latin typeface="Times New Roman"/>
              </a:rPr>
              <a:t>п</a:t>
            </a:r>
            <a:r>
              <a:rPr lang="ru-RU" sz="2500" b="1" i="1" strike="noStrike" spc="-1" dirty="0" smtClean="0">
                <a:solidFill>
                  <a:srgbClr val="002060"/>
                </a:solidFill>
                <a:latin typeface="Times New Roman"/>
              </a:rPr>
              <a:t>риём </a:t>
            </a: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поиска слова в слове;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 defTabSz="45720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lang="ru-RU" sz="2500" b="1" i="1" spc="-1" dirty="0">
                <a:solidFill>
                  <a:srgbClr val="002060"/>
                </a:solidFill>
                <a:latin typeface="Times New Roman"/>
              </a:rPr>
              <a:t>п</a:t>
            </a:r>
            <a:r>
              <a:rPr lang="ru-RU" sz="2500" b="1" i="1" strike="noStrike" spc="-1" dirty="0" smtClean="0">
                <a:solidFill>
                  <a:srgbClr val="002060"/>
                </a:solidFill>
                <a:latin typeface="Times New Roman"/>
              </a:rPr>
              <a:t>риём </a:t>
            </a: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«</a:t>
            </a:r>
            <a:r>
              <a:rPr lang="ru-RU" sz="2500" b="1" i="1" strike="noStrike" spc="-1" dirty="0" err="1">
                <a:solidFill>
                  <a:srgbClr val="002060"/>
                </a:solidFill>
                <a:latin typeface="Times New Roman"/>
              </a:rPr>
              <a:t>Чепушина</a:t>
            </a: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»;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 defTabSz="45720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lang="ru-RU" sz="2500" b="1" i="1" spc="-1" dirty="0">
                <a:solidFill>
                  <a:srgbClr val="002060"/>
                </a:solidFill>
                <a:latin typeface="Times New Roman"/>
              </a:rPr>
              <a:t>р</a:t>
            </a:r>
            <a:r>
              <a:rPr lang="ru-RU" sz="2500" b="1" i="1" strike="noStrike" spc="-1" dirty="0" smtClean="0">
                <a:solidFill>
                  <a:srgbClr val="002060"/>
                </a:solidFill>
                <a:latin typeface="Times New Roman"/>
              </a:rPr>
              <a:t>ифмовки</a:t>
            </a: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;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 defTabSz="457200">
              <a:lnSpc>
                <a:spcPct val="100000"/>
              </a:lnSpc>
              <a:buClr>
                <a:srgbClr val="002060"/>
              </a:buClr>
              <a:buFont typeface="OpenSymbol"/>
              <a:buChar char="-"/>
            </a:pPr>
            <a:r>
              <a:rPr lang="ru-RU" sz="2500" b="1" i="1" spc="-1" dirty="0">
                <a:solidFill>
                  <a:srgbClr val="002060"/>
                </a:solidFill>
                <a:latin typeface="Times New Roman"/>
              </a:rPr>
              <a:t>с</a:t>
            </a:r>
            <a:r>
              <a:rPr lang="ru-RU" sz="2500" b="1" i="1" strike="noStrike" spc="-1" dirty="0" smtClean="0">
                <a:solidFill>
                  <a:srgbClr val="002060"/>
                </a:solidFill>
                <a:latin typeface="Times New Roman"/>
              </a:rPr>
              <a:t>казки-ассоциации </a:t>
            </a:r>
            <a:r>
              <a:rPr lang="ru-RU" sz="2500" b="1" i="1" strike="noStrike" spc="-1" dirty="0">
                <a:solidFill>
                  <a:srgbClr val="002060"/>
                </a:solidFill>
                <a:latin typeface="Times New Roman"/>
              </a:rPr>
              <a:t>и т. д.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3"/>
          <p:cNvSpPr/>
          <p:nvPr/>
        </p:nvSpPr>
        <p:spPr>
          <a:xfrm>
            <a:off x="318600" y="282600"/>
            <a:ext cx="1088928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Приём «Фонетические ассоциации»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    Этот приём эффективно работает, например, при изучении словарных слов. Суть этого приёма в том, чтобы для словарного слова с непроверяемой гласной (или непроверяемым согласным) нужно придумать такой образ, который отпечатается в памяти и будет непроизвольно всплывать.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4"/>
          <p:cNvSpPr/>
          <p:nvPr/>
        </p:nvSpPr>
        <p:spPr>
          <a:xfrm>
            <a:off x="698400" y="2912760"/>
            <a:ext cx="2011320" cy="313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б</a:t>
            </a:r>
            <a:r>
              <a:rPr lang="ru-RU" sz="4000" b="1" i="1" strike="noStrike" spc="-1">
                <a:solidFill>
                  <a:schemeClr val="dk1"/>
                </a:solidFill>
                <a:latin typeface="Times New Roman"/>
              </a:rPr>
              <a:t>…</a:t>
            </a: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рёза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м</a:t>
            </a:r>
            <a:r>
              <a:rPr lang="ru-RU" sz="4000" b="1" strike="noStrike" spc="-1">
                <a:solidFill>
                  <a:schemeClr val="dk1"/>
                </a:solidFill>
                <a:latin typeface="Times New Roman"/>
              </a:rPr>
              <a:t>…</a:t>
            </a: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роз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р…бята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п…тух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уч…ник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5"/>
          <p:cNvSpPr/>
          <p:nvPr/>
        </p:nvSpPr>
        <p:spPr>
          <a:xfrm>
            <a:off x="3177720" y="2937600"/>
            <a:ext cx="20599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б</a:t>
            </a:r>
            <a:r>
              <a:rPr lang="ru-RU" sz="4000" b="1" i="1" strike="noStrike" spc="-1">
                <a:solidFill>
                  <a:srgbClr val="002060"/>
                </a:solidFill>
                <a:latin typeface="Times New Roman"/>
              </a:rPr>
              <a:t>Е</a:t>
            </a: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лый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Прямоугольник 7"/>
          <p:cNvSpPr/>
          <p:nvPr/>
        </p:nvSpPr>
        <p:spPr>
          <a:xfrm>
            <a:off x="1053720" y="2964600"/>
            <a:ext cx="486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latin typeface="Times New Roman"/>
              </a:rPr>
              <a:t>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8"/>
          <p:cNvSpPr/>
          <p:nvPr/>
        </p:nvSpPr>
        <p:spPr>
          <a:xfrm>
            <a:off x="3177720" y="3456360"/>
            <a:ext cx="176760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х</a:t>
            </a:r>
            <a:r>
              <a:rPr lang="ru-RU" sz="4000" b="1" i="1" strike="noStrike" spc="-1">
                <a:solidFill>
                  <a:srgbClr val="002060"/>
                </a:solidFill>
                <a:latin typeface="Times New Roman"/>
              </a:rPr>
              <a:t>О</a:t>
            </a: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лод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Box 9"/>
          <p:cNvSpPr/>
          <p:nvPr/>
        </p:nvSpPr>
        <p:spPr>
          <a:xfrm>
            <a:off x="1098360" y="3531240"/>
            <a:ext cx="4147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002060"/>
                </a:solidFill>
                <a:latin typeface="Times New Roman"/>
              </a:rPr>
              <a:t>О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10"/>
          <p:cNvSpPr/>
          <p:nvPr/>
        </p:nvSpPr>
        <p:spPr>
          <a:xfrm>
            <a:off x="3177720" y="4080960"/>
            <a:ext cx="16210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д</a:t>
            </a:r>
            <a:r>
              <a:rPr lang="ru-RU" sz="4000" b="1" i="1" strike="noStrike" spc="-1">
                <a:solidFill>
                  <a:srgbClr val="002060"/>
                </a:solidFill>
                <a:latin typeface="Times New Roman"/>
              </a:rPr>
              <a:t>Е</a:t>
            </a: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ти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11"/>
          <p:cNvSpPr/>
          <p:nvPr/>
        </p:nvSpPr>
        <p:spPr>
          <a:xfrm>
            <a:off x="1034640" y="4131360"/>
            <a:ext cx="4964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002060"/>
                </a:solidFill>
                <a:latin typeface="Times New Roman"/>
              </a:rPr>
              <a:t>Е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Box 12"/>
          <p:cNvSpPr/>
          <p:nvPr/>
        </p:nvSpPr>
        <p:spPr>
          <a:xfrm>
            <a:off x="3177720" y="4626360"/>
            <a:ext cx="19015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П</a:t>
            </a:r>
            <a:r>
              <a:rPr lang="ru-RU" sz="4000" b="1" i="1" strike="noStrike" spc="-1">
                <a:solidFill>
                  <a:srgbClr val="002060"/>
                </a:solidFill>
                <a:latin typeface="Times New Roman"/>
              </a:rPr>
              <a:t>Е</a:t>
            </a: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тя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Box 13"/>
          <p:cNvSpPr/>
          <p:nvPr/>
        </p:nvSpPr>
        <p:spPr>
          <a:xfrm>
            <a:off x="1034640" y="4753080"/>
            <a:ext cx="6224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002060"/>
                </a:solidFill>
                <a:latin typeface="Times New Roman"/>
              </a:rPr>
              <a:t>Е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Box 14"/>
          <p:cNvSpPr/>
          <p:nvPr/>
        </p:nvSpPr>
        <p:spPr>
          <a:xfrm>
            <a:off x="3177720" y="5250960"/>
            <a:ext cx="20599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уч</a:t>
            </a:r>
            <a:r>
              <a:rPr lang="ru-RU" sz="4000" b="1" i="1" strike="noStrike" spc="-1">
                <a:solidFill>
                  <a:srgbClr val="002060"/>
                </a:solidFill>
                <a:latin typeface="Times New Roman"/>
              </a:rPr>
              <a:t>Е</a:t>
            </a:r>
            <a:r>
              <a:rPr lang="ru-RU" sz="4000" b="0" i="1" strike="noStrike" spc="-1">
                <a:solidFill>
                  <a:schemeClr val="dk1"/>
                </a:solidFill>
                <a:latin typeface="Times New Roman"/>
              </a:rPr>
              <a:t>нье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Box 16"/>
          <p:cNvSpPr/>
          <p:nvPr/>
        </p:nvSpPr>
        <p:spPr>
          <a:xfrm rot="10800000" flipH="1" flipV="1">
            <a:off x="1221120" y="5353560"/>
            <a:ext cx="6195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002060"/>
                </a:solidFill>
                <a:latin typeface="Times New Roman"/>
              </a:rPr>
              <a:t>Е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Рисунок 1"/>
          <p:cNvPicPr/>
          <p:nvPr/>
        </p:nvPicPr>
        <p:blipFill>
          <a:blip r:embed="rId2"/>
          <a:stretch/>
        </p:blipFill>
        <p:spPr>
          <a:xfrm>
            <a:off x="5660640" y="2653920"/>
            <a:ext cx="5547600" cy="368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3"/>
          <p:cNvSpPr/>
          <p:nvPr/>
        </p:nvSpPr>
        <p:spPr>
          <a:xfrm>
            <a:off x="886680" y="3212640"/>
            <a:ext cx="10889280" cy="210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П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а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льто-п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а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па – П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а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па купил п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а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льто.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Пл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а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ток-пл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а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чу – Беру пл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а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ток, когда пл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а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чу.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П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о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суда-п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о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лка – П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о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суду ставим на п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</a:rPr>
              <a:t>о</a:t>
            </a:r>
            <a:r>
              <a:rPr lang="ru-RU" sz="4400" b="0" i="1" strike="noStrike" spc="-1">
                <a:solidFill>
                  <a:schemeClr val="dk1"/>
                </a:solidFill>
                <a:latin typeface="Times New Roman"/>
              </a:rPr>
              <a:t>лку.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1"/>
          <p:cNvSpPr/>
          <p:nvPr/>
        </p:nvSpPr>
        <p:spPr>
          <a:xfrm>
            <a:off x="470880" y="166320"/>
            <a:ext cx="1115244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accent1"/>
                </a:solidFill>
                <a:latin typeface="Times New Roman"/>
              </a:rPr>
              <a:t>      </a:t>
            </a: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Приём «Слова-помощники»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     К сожалению, не к каждой букве можно придумать ассоциацию с этим словом. В этом случае можно использовать приём «Слова-помощники». Дети находят «слова-помощники» (неродственные), помогающие запомнить написание трудных слов. Для лучшего запоминания нужно придумать предложение с двумя словами: словарным и помощником. Таким образом создаётся ассоциация по смежности.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1"/>
          <p:cNvPicPr/>
          <p:nvPr/>
        </p:nvPicPr>
        <p:blipFill>
          <a:blip r:embed="rId2"/>
          <a:stretch/>
        </p:blipFill>
        <p:spPr>
          <a:xfrm>
            <a:off x="401760" y="3030480"/>
            <a:ext cx="4959720" cy="356076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2"/>
          <p:cNvPicPr/>
          <p:nvPr/>
        </p:nvPicPr>
        <p:blipFill>
          <a:blip r:embed="rId3"/>
          <a:stretch/>
        </p:blipFill>
        <p:spPr>
          <a:xfrm>
            <a:off x="6770880" y="3030480"/>
            <a:ext cx="4956120" cy="3560760"/>
          </a:xfrm>
          <a:prstGeom prst="rect">
            <a:avLst/>
          </a:prstGeom>
          <a:ln w="0">
            <a:noFill/>
          </a:ln>
        </p:spPr>
      </p:pic>
      <p:sp>
        <p:nvSpPr>
          <p:cNvPr id="167" name="TextBox 3"/>
          <p:cNvSpPr/>
          <p:nvPr/>
        </p:nvSpPr>
        <p:spPr>
          <a:xfrm>
            <a:off x="277200" y="138600"/>
            <a:ext cx="11595960" cy="277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chemeClr val="dk1"/>
                </a:solidFill>
                <a:latin typeface="Times New Roman"/>
              </a:rPr>
              <a:t>Приём «Графическая ассоциация»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latin typeface="Times New Roman"/>
              </a:rPr>
              <a:t>         Для запоминания непроверяемой безударной гласной (непроверяемого согласного) делают подмену. Букву заменяют на яркий красочный рисунок, который своим внешним видом напоминает ученику букву. Происходит связывание двух графических образов в один.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2"/>
          <p:cNvSpPr/>
          <p:nvPr/>
        </p:nvSpPr>
        <p:spPr>
          <a:xfrm>
            <a:off x="2319120" y="235440"/>
            <a:ext cx="71838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FFFFFF"/>
                </a:solidFill>
                <a:latin typeface="Times New Roman"/>
              </a:rPr>
              <a:t>Приём «Графическая ассоциация»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Рисунок 3"/>
          <p:cNvPicPr/>
          <p:nvPr/>
        </p:nvPicPr>
        <p:blipFill>
          <a:blip r:embed="rId2"/>
          <a:stretch/>
        </p:blipFill>
        <p:spPr>
          <a:xfrm>
            <a:off x="249480" y="1000440"/>
            <a:ext cx="5767560" cy="416664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5"/>
          <p:cNvPicPr/>
          <p:nvPr/>
        </p:nvPicPr>
        <p:blipFill>
          <a:blip r:embed="rId3"/>
          <a:stretch/>
        </p:blipFill>
        <p:spPr>
          <a:xfrm>
            <a:off x="6193080" y="2480040"/>
            <a:ext cx="5841360" cy="411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1"/>
          <p:cNvPicPr/>
          <p:nvPr/>
        </p:nvPicPr>
        <p:blipFill>
          <a:blip r:embed="rId2"/>
          <a:stretch/>
        </p:blipFill>
        <p:spPr>
          <a:xfrm>
            <a:off x="1510560" y="1828800"/>
            <a:ext cx="9180360" cy="3368880"/>
          </a:xfrm>
          <a:prstGeom prst="rect">
            <a:avLst/>
          </a:prstGeom>
          <a:ln w="0">
            <a:noFill/>
          </a:ln>
        </p:spPr>
      </p:pic>
      <p:sp>
        <p:nvSpPr>
          <p:cNvPr id="172" name="TextBox 2"/>
          <p:cNvSpPr/>
          <p:nvPr/>
        </p:nvSpPr>
        <p:spPr>
          <a:xfrm>
            <a:off x="2746800" y="5334120"/>
            <a:ext cx="7316640" cy="112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6800" b="0" strike="noStrike" spc="-1">
                <a:solidFill>
                  <a:schemeClr val="dk1"/>
                </a:solidFill>
                <a:latin typeface="Times New Roman"/>
              </a:rPr>
              <a:t>П</a:t>
            </a:r>
            <a:r>
              <a:rPr lang="ru-RU" sz="6800" b="1" strike="noStrike" spc="-1">
                <a:solidFill>
                  <a:srgbClr val="002060"/>
                </a:solidFill>
                <a:latin typeface="Times New Roman"/>
              </a:rPr>
              <a:t>е</a:t>
            </a:r>
            <a:r>
              <a:rPr lang="ru-RU" sz="6800" b="0" strike="noStrike" spc="-1">
                <a:solidFill>
                  <a:schemeClr val="dk1"/>
                </a:solidFill>
                <a:latin typeface="Times New Roman"/>
              </a:rPr>
              <a:t>нал моют п</a:t>
            </a:r>
            <a:r>
              <a:rPr lang="ru-RU" sz="6800" b="1" strike="noStrike" spc="-1">
                <a:solidFill>
                  <a:srgbClr val="002060"/>
                </a:solidFill>
                <a:latin typeface="Times New Roman"/>
              </a:rPr>
              <a:t>е</a:t>
            </a:r>
            <a:r>
              <a:rPr lang="ru-RU" sz="6800" b="0" strike="noStrike" spc="-1">
                <a:solidFill>
                  <a:schemeClr val="dk1"/>
                </a:solidFill>
                <a:latin typeface="Times New Roman"/>
              </a:rPr>
              <a:t>ной.</a:t>
            </a:r>
            <a:endParaRPr lang="ru-RU" sz="6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4"/>
          <p:cNvSpPr/>
          <p:nvPr/>
        </p:nvSpPr>
        <p:spPr>
          <a:xfrm>
            <a:off x="274680" y="259200"/>
            <a:ext cx="1165140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       Фонетические и графические ассоциации дополняют друг друга и вместе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создают яркую, порой смешную подсказку, что позволяет учащимся увидеть слово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с разных сторон, учит их рассуждать, фантазировать и, следовательно, лучше запоминать.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1"/>
          <p:cNvSpPr/>
          <p:nvPr/>
        </p:nvSpPr>
        <p:spPr>
          <a:xfrm>
            <a:off x="318600" y="194040"/>
            <a:ext cx="11540520" cy="75390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ru-RU" sz="3600" b="1" i="1" strike="noStrike" spc="-1" dirty="0">
                <a:solidFill>
                  <a:schemeClr val="dk1"/>
                </a:solidFill>
                <a:latin typeface="Times New Roman"/>
              </a:rPr>
              <a:t>Приём «</a:t>
            </a:r>
            <a:r>
              <a:rPr lang="ru-RU" sz="3600" b="1" i="1" strike="noStrike" spc="-1" dirty="0" err="1">
                <a:solidFill>
                  <a:schemeClr val="dk1"/>
                </a:solidFill>
                <a:latin typeface="Times New Roman"/>
              </a:rPr>
              <a:t>Чепушина</a:t>
            </a:r>
            <a:r>
              <a:rPr lang="ru-RU" sz="3600" b="1" i="1" strike="noStrike" spc="-1" dirty="0">
                <a:solidFill>
                  <a:schemeClr val="dk1"/>
                </a:solidFill>
                <a:latin typeface="Times New Roman"/>
              </a:rPr>
              <a:t>»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002060"/>
                </a:solidFill>
                <a:latin typeface="Times New Roman"/>
              </a:rPr>
              <a:t>     </a:t>
            </a:r>
            <a:r>
              <a:rPr lang="ru-RU" sz="2400" b="1" i="1" strike="noStrike" spc="-1" dirty="0">
                <a:solidFill>
                  <a:srgbClr val="002060"/>
                </a:solidFill>
                <a:latin typeface="Times New Roman"/>
              </a:rPr>
              <a:t>Суть этого приёма в том, что словарное слово, с которым познакомились на уроке, записывается столбиком. На каждую букву этого слова подбираются раннее изученные слова. </a:t>
            </a: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Затем из этих слов можно составить предложение или даже текст.                                      </a:t>
            </a:r>
            <a:r>
              <a:rPr lang="ru-RU" sz="4000" b="1" i="1" strike="noStrike" spc="-1" smtClean="0">
                <a:solidFill>
                  <a:schemeClr val="dk1"/>
                </a:solidFill>
                <a:latin typeface="Times New Roman"/>
              </a:rPr>
              <a:t>Г </a:t>
            </a:r>
            <a:r>
              <a:rPr lang="ru-RU" sz="4000" b="1" i="1" strike="noStrike" spc="-1">
                <a:solidFill>
                  <a:schemeClr val="dk1"/>
                </a:solidFill>
                <a:latin typeface="Times New Roman"/>
              </a:rPr>
              <a:t>– горох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4000" b="1" i="1" strike="noStrike" spc="-1" dirty="0">
                <a:solidFill>
                  <a:schemeClr val="dk1"/>
                </a:solidFill>
                <a:latin typeface="Times New Roman"/>
              </a:rPr>
              <a:t>О – огурец</a:t>
            </a: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4000" b="1" i="1" strike="noStrike" spc="-1" dirty="0">
                <a:solidFill>
                  <a:schemeClr val="dk1"/>
                </a:solidFill>
                <a:latin typeface="Times New Roman"/>
              </a:rPr>
              <a:t>Р – ребята</a:t>
            </a: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4000" b="1" i="1" strike="noStrike" spc="-1" dirty="0">
                <a:solidFill>
                  <a:schemeClr val="dk1"/>
                </a:solidFill>
                <a:latin typeface="Times New Roman"/>
              </a:rPr>
              <a:t>О – огород</a:t>
            </a: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ru-RU" sz="4000" b="1" i="1" strike="noStrike" spc="-1" dirty="0">
                <a:solidFill>
                  <a:schemeClr val="dk1"/>
                </a:solidFill>
                <a:latin typeface="Times New Roman"/>
              </a:rPr>
              <a:t>Д – девочка</a:t>
            </a: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2060"/>
                </a:solidFill>
                <a:latin typeface="Times New Roman"/>
              </a:rPr>
              <a:t>Приёмы мнемотехники настоящая палочка-выручалочка. Они помогают не только развивать познавательный интерес к предмету, но отдохнуть от скучного материала.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b="10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b="10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b="10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1542</TotalTime>
  <Words>1441</Words>
  <Application>Microsoft Office PowerPoint</Application>
  <PresentationFormat>Широкоэкранный</PresentationFormat>
  <Paragraphs>120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Century Gothic</vt:lpstr>
      <vt:lpstr>OpenSymbol</vt:lpstr>
      <vt:lpstr>Symbol</vt:lpstr>
      <vt:lpstr>Times New Roman</vt:lpstr>
      <vt:lpstr>Wingdings</vt:lpstr>
      <vt:lpstr>Wingdings 3</vt:lpstr>
      <vt:lpstr>Сектор</vt:lpstr>
      <vt:lpstr>Сектор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Успехов Вам в работе!!!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vitalya 1212</dc:creator>
  <dc:description/>
  <cp:lastModifiedBy>Оля</cp:lastModifiedBy>
  <cp:revision>310</cp:revision>
  <dcterms:created xsi:type="dcterms:W3CDTF">2024-02-10T05:17:49Z</dcterms:created>
  <dcterms:modified xsi:type="dcterms:W3CDTF">2024-03-19T08:14:32Z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22</vt:i4>
  </property>
</Properties>
</file>